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4"/>
  </p:sldMasterIdLst>
  <p:notesMasterIdLst>
    <p:notesMasterId r:id="rId40"/>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Lst>
  <p:sldSz cx="12239625" cy="6840538"/>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55">
          <p15:clr>
            <a:srgbClr val="A4A3A4"/>
          </p15:clr>
        </p15:guide>
        <p15:guide id="2" pos="3855">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2" roundtripDataSignature="AMtx7mjSX+OVyP9gZ7JtaLF2yI5dTVFltw=="/>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AB507DD-E2FB-55DC-0696-232B0307E534}" name="John, Catherine" initials="CJ" userId="S::catherine.john@wjec.co.uk::36b10958-3fe6-4d82-9cee-736ae9074b3f"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CC2ED5C-23AB-8064-F6B5-EFE0C080E672}" v="2" dt="2025-10-28T16:01:38.350"/>
  </p1510:revLst>
</p1510:revInfo>
</file>

<file path=ppt/tableStyles.xml><?xml version="1.0" encoding="utf-8"?>
<a:tblStyleLst xmlns:a="http://schemas.openxmlformats.org/drawingml/2006/main" def="{CEA4EDD9-B84C-4DEE-925F-3D1A3EDF5A63}">
  <a:tblStyle styleId="{CEA4EDD9-B84C-4DEE-925F-3D1A3EDF5A63}"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5519" autoAdjust="0"/>
  </p:normalViewPr>
  <p:slideViewPr>
    <p:cSldViewPr snapToGrid="0">
      <p:cViewPr varScale="1">
        <p:scale>
          <a:sx n="84" d="100"/>
          <a:sy n="84" d="100"/>
        </p:scale>
        <p:origin x="774" y="78"/>
      </p:cViewPr>
      <p:guideLst>
        <p:guide orient="horz" pos="2155"/>
        <p:guide pos="3855"/>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customschemas.google.com/relationships/presentationmetadata" Target="metadata"/><Relationship Id="rId47"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0" Type="http://schemas.openxmlformats.org/officeDocument/2006/relationships/slide" Target="slides/slide1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am.freeguard@gowercollegeswansea.ac.uk" userId="S::urn:spo:guest#liam.freeguard@gowercollegeswansea.ac.uk::" providerId="AD" clId="Web-{A3D5BD73-70CA-6696-490E-0D4AA0967BE9}"/>
    <pc:docChg chg="modSld">
      <pc:chgData name="liam.freeguard@gowercollegeswansea.ac.uk" userId="S::urn:spo:guest#liam.freeguard@gowercollegeswansea.ac.uk::" providerId="AD" clId="Web-{A3D5BD73-70CA-6696-490E-0D4AA0967BE9}" dt="2025-09-28T17:19:08.709" v="90" actId="1076"/>
      <pc:docMkLst>
        <pc:docMk/>
      </pc:docMkLst>
      <pc:sldChg chg="modSp">
        <pc:chgData name="liam.freeguard@gowercollegeswansea.ac.uk" userId="S::urn:spo:guest#liam.freeguard@gowercollegeswansea.ac.uk::" providerId="AD" clId="Web-{A3D5BD73-70CA-6696-490E-0D4AA0967BE9}" dt="2025-09-28T17:13:34.285" v="57" actId="20577"/>
        <pc:sldMkLst>
          <pc:docMk/>
          <pc:sldMk cId="0" sldId="260"/>
        </pc:sldMkLst>
        <pc:spChg chg="mod">
          <ac:chgData name="liam.freeguard@gowercollegeswansea.ac.uk" userId="S::urn:spo:guest#liam.freeguard@gowercollegeswansea.ac.uk::" providerId="AD" clId="Web-{A3D5BD73-70CA-6696-490E-0D4AA0967BE9}" dt="2025-09-28T17:13:34.285" v="57" actId="20577"/>
          <ac:spMkLst>
            <pc:docMk/>
            <pc:sldMk cId="0" sldId="260"/>
            <ac:spMk id="63" creationId="{00000000-0000-0000-0000-000000000000}"/>
          </ac:spMkLst>
        </pc:spChg>
      </pc:sldChg>
      <pc:sldChg chg="modSp">
        <pc:chgData name="liam.freeguard@gowercollegeswansea.ac.uk" userId="S::urn:spo:guest#liam.freeguard@gowercollegeswansea.ac.uk::" providerId="AD" clId="Web-{A3D5BD73-70CA-6696-490E-0D4AA0967BE9}" dt="2025-09-28T17:15:31.168" v="66" actId="20577"/>
        <pc:sldMkLst>
          <pc:docMk/>
          <pc:sldMk cId="0" sldId="267"/>
        </pc:sldMkLst>
        <pc:spChg chg="mod">
          <ac:chgData name="liam.freeguard@gowercollegeswansea.ac.uk" userId="S::urn:spo:guest#liam.freeguard@gowercollegeswansea.ac.uk::" providerId="AD" clId="Web-{A3D5BD73-70CA-6696-490E-0D4AA0967BE9}" dt="2025-09-28T17:15:31.168" v="66" actId="20577"/>
          <ac:spMkLst>
            <pc:docMk/>
            <pc:sldMk cId="0" sldId="267"/>
            <ac:spMk id="108" creationId="{00000000-0000-0000-0000-000000000000}"/>
          </ac:spMkLst>
        </pc:spChg>
      </pc:sldChg>
      <pc:sldChg chg="modSp">
        <pc:chgData name="liam.freeguard@gowercollegeswansea.ac.uk" userId="S::urn:spo:guest#liam.freeguard@gowercollegeswansea.ac.uk::" providerId="AD" clId="Web-{A3D5BD73-70CA-6696-490E-0D4AA0967BE9}" dt="2025-09-28T17:16:54.392" v="67" actId="20577"/>
        <pc:sldMkLst>
          <pc:docMk/>
          <pc:sldMk cId="0" sldId="270"/>
        </pc:sldMkLst>
        <pc:spChg chg="mod">
          <ac:chgData name="liam.freeguard@gowercollegeswansea.ac.uk" userId="S::urn:spo:guest#liam.freeguard@gowercollegeswansea.ac.uk::" providerId="AD" clId="Web-{A3D5BD73-70CA-6696-490E-0D4AA0967BE9}" dt="2025-09-28T17:16:54.392" v="67" actId="20577"/>
          <ac:spMkLst>
            <pc:docMk/>
            <pc:sldMk cId="0" sldId="270"/>
            <ac:spMk id="128" creationId="{00000000-0000-0000-0000-000000000000}"/>
          </ac:spMkLst>
        </pc:spChg>
      </pc:sldChg>
      <pc:sldChg chg="addSp modSp">
        <pc:chgData name="liam.freeguard@gowercollegeswansea.ac.uk" userId="S::urn:spo:guest#liam.freeguard@gowercollegeswansea.ac.uk::" providerId="AD" clId="Web-{A3D5BD73-70CA-6696-490E-0D4AA0967BE9}" dt="2025-09-28T17:19:08.709" v="90" actId="1076"/>
        <pc:sldMkLst>
          <pc:docMk/>
          <pc:sldMk cId="0" sldId="274"/>
        </pc:sldMkLst>
        <pc:spChg chg="add mod">
          <ac:chgData name="liam.freeguard@gowercollegeswansea.ac.uk" userId="S::urn:spo:guest#liam.freeguard@gowercollegeswansea.ac.uk::" providerId="AD" clId="Web-{A3D5BD73-70CA-6696-490E-0D4AA0967BE9}" dt="2025-09-28T17:19:08.709" v="90" actId="1076"/>
          <ac:spMkLst>
            <pc:docMk/>
            <pc:sldMk cId="0" sldId="274"/>
            <ac:spMk id="2" creationId="{B808F2CF-ABB0-0748-984C-A8DE1C66B779}"/>
          </ac:spMkLst>
        </pc:spChg>
      </pc:sldChg>
    </pc:docChg>
  </pc:docChgLst>
  <pc:docChgLst>
    <pc:chgData name="Brooks, Jenna" userId="S::jenna.brooks@wjec.co.uk::f5b9f800-05f5-4bb7-96be-7ff21aa50ecc" providerId="AD" clId="Web-{B226CDD1-B6AA-3416-0653-5CB2F8BB91C5}"/>
    <pc:docChg chg="modSld">
      <pc:chgData name="Brooks, Jenna" userId="S::jenna.brooks@wjec.co.uk::f5b9f800-05f5-4bb7-96be-7ff21aa50ecc" providerId="AD" clId="Web-{B226CDD1-B6AA-3416-0653-5CB2F8BB91C5}" dt="2025-10-27T15:45:15.234" v="2"/>
      <pc:docMkLst>
        <pc:docMk/>
      </pc:docMkLst>
      <pc:sldChg chg="modSp">
        <pc:chgData name="Brooks, Jenna" userId="S::jenna.brooks@wjec.co.uk::f5b9f800-05f5-4bb7-96be-7ff21aa50ecc" providerId="AD" clId="Web-{B226CDD1-B6AA-3416-0653-5CB2F8BB91C5}" dt="2025-10-27T15:45:15.234" v="2"/>
        <pc:sldMkLst>
          <pc:docMk/>
          <pc:sldMk cId="0" sldId="267"/>
        </pc:sldMkLst>
        <pc:picChg chg="mod">
          <ac:chgData name="Brooks, Jenna" userId="S::jenna.brooks@wjec.co.uk::f5b9f800-05f5-4bb7-96be-7ff21aa50ecc" providerId="AD" clId="Web-{B226CDD1-B6AA-3416-0653-5CB2F8BB91C5}" dt="2025-10-27T15:45:15.234" v="2"/>
          <ac:picMkLst>
            <pc:docMk/>
            <pc:sldMk cId="0" sldId="267"/>
            <ac:picMk id="109" creationId="{00000000-0000-0000-0000-000000000000}"/>
          </ac:picMkLst>
        </pc:picChg>
      </pc:sldChg>
      <pc:sldChg chg="modSp">
        <pc:chgData name="Brooks, Jenna" userId="S::jenna.brooks@wjec.co.uk::f5b9f800-05f5-4bb7-96be-7ff21aa50ecc" providerId="AD" clId="Web-{B226CDD1-B6AA-3416-0653-5CB2F8BB91C5}" dt="2025-10-27T15:42:03.793" v="1" actId="14100"/>
        <pc:sldMkLst>
          <pc:docMk/>
          <pc:sldMk cId="0" sldId="268"/>
        </pc:sldMkLst>
        <pc:picChg chg="mod">
          <ac:chgData name="Brooks, Jenna" userId="S::jenna.brooks@wjec.co.uk::f5b9f800-05f5-4bb7-96be-7ff21aa50ecc" providerId="AD" clId="Web-{B226CDD1-B6AA-3416-0653-5CB2F8BB91C5}" dt="2025-10-27T15:42:03.793" v="1" actId="14100"/>
          <ac:picMkLst>
            <pc:docMk/>
            <pc:sldMk cId="0" sldId="268"/>
            <ac:picMk id="116" creationId="{00000000-0000-0000-0000-000000000000}"/>
          </ac:picMkLst>
        </pc:picChg>
      </pc:sldChg>
    </pc:docChg>
  </pc:docChgLst>
  <pc:docChgLst>
    <pc:chgData name="Mark Thirlwell" userId="0eea46bc-1a08-4dae-8290-d9217da89020" providerId="ADAL" clId="{A74DFD5C-A00E-4D75-B54F-AE1372332AAE}"/>
    <pc:docChg chg="undo custSel modSld">
      <pc:chgData name="Mark Thirlwell" userId="0eea46bc-1a08-4dae-8290-d9217da89020" providerId="ADAL" clId="{A74DFD5C-A00E-4D75-B54F-AE1372332AAE}" dt="2025-10-13T15:10:59.974" v="325" actId="20577"/>
      <pc:docMkLst>
        <pc:docMk/>
      </pc:docMkLst>
      <pc:sldChg chg="modSp mod modNotesTx">
        <pc:chgData name="Mark Thirlwell" userId="0eea46bc-1a08-4dae-8290-d9217da89020" providerId="ADAL" clId="{A74DFD5C-A00E-4D75-B54F-AE1372332AAE}" dt="2025-10-13T15:10:08.633" v="313" actId="20577"/>
        <pc:sldMkLst>
          <pc:docMk/>
          <pc:sldMk cId="0" sldId="259"/>
        </pc:sldMkLst>
        <pc:picChg chg="mod">
          <ac:chgData name="Mark Thirlwell" userId="0eea46bc-1a08-4dae-8290-d9217da89020" providerId="ADAL" clId="{A74DFD5C-A00E-4D75-B54F-AE1372332AAE}" dt="2025-10-13T12:14:07.669" v="199" actId="1076"/>
          <ac:picMkLst>
            <pc:docMk/>
            <pc:sldMk cId="0" sldId="259"/>
            <ac:picMk id="57" creationId="{00000000-0000-0000-0000-000000000000}"/>
          </ac:picMkLst>
        </pc:picChg>
      </pc:sldChg>
      <pc:sldChg chg="delSp modSp mod modNotesTx">
        <pc:chgData name="Mark Thirlwell" userId="0eea46bc-1a08-4dae-8290-d9217da89020" providerId="ADAL" clId="{A74DFD5C-A00E-4D75-B54F-AE1372332AAE}" dt="2025-10-13T15:10:14.577" v="314" actId="20577"/>
        <pc:sldMkLst>
          <pc:docMk/>
          <pc:sldMk cId="0" sldId="262"/>
        </pc:sldMkLst>
        <pc:picChg chg="mod">
          <ac:chgData name="Mark Thirlwell" userId="0eea46bc-1a08-4dae-8290-d9217da89020" providerId="ADAL" clId="{A74DFD5C-A00E-4D75-B54F-AE1372332AAE}" dt="2025-10-13T14:43:06.227" v="306" actId="1076"/>
          <ac:picMkLst>
            <pc:docMk/>
            <pc:sldMk cId="0" sldId="262"/>
            <ac:picMk id="76" creationId="{00000000-0000-0000-0000-000000000000}"/>
          </ac:picMkLst>
        </pc:picChg>
      </pc:sldChg>
      <pc:sldChg chg="modSp mod modNotesTx">
        <pc:chgData name="Mark Thirlwell" userId="0eea46bc-1a08-4dae-8290-d9217da89020" providerId="ADAL" clId="{A74DFD5C-A00E-4D75-B54F-AE1372332AAE}" dt="2025-10-13T15:10:18.110" v="315" actId="20577"/>
        <pc:sldMkLst>
          <pc:docMk/>
          <pc:sldMk cId="0" sldId="264"/>
        </pc:sldMkLst>
        <pc:spChg chg="mod">
          <ac:chgData name="Mark Thirlwell" userId="0eea46bc-1a08-4dae-8290-d9217da89020" providerId="ADAL" clId="{A74DFD5C-A00E-4D75-B54F-AE1372332AAE}" dt="2025-10-13T12:12:09.792" v="189" actId="14100"/>
          <ac:spMkLst>
            <pc:docMk/>
            <pc:sldMk cId="0" sldId="264"/>
            <ac:spMk id="88" creationId="{00000000-0000-0000-0000-000000000000}"/>
          </ac:spMkLst>
        </pc:spChg>
        <pc:picChg chg="mod">
          <ac:chgData name="Mark Thirlwell" userId="0eea46bc-1a08-4dae-8290-d9217da89020" providerId="ADAL" clId="{A74DFD5C-A00E-4D75-B54F-AE1372332AAE}" dt="2025-10-13T12:12:02.270" v="188" actId="1076"/>
          <ac:picMkLst>
            <pc:docMk/>
            <pc:sldMk cId="0" sldId="264"/>
            <ac:picMk id="89" creationId="{00000000-0000-0000-0000-000000000000}"/>
          </ac:picMkLst>
        </pc:picChg>
      </pc:sldChg>
      <pc:sldChg chg="modSp mod modNotesTx">
        <pc:chgData name="Mark Thirlwell" userId="0eea46bc-1a08-4dae-8290-d9217da89020" providerId="ADAL" clId="{A74DFD5C-A00E-4D75-B54F-AE1372332AAE}" dt="2025-10-13T15:10:21.128" v="316" actId="20577"/>
        <pc:sldMkLst>
          <pc:docMk/>
          <pc:sldMk cId="0" sldId="265"/>
        </pc:sldMkLst>
        <pc:spChg chg="mod">
          <ac:chgData name="Mark Thirlwell" userId="0eea46bc-1a08-4dae-8290-d9217da89020" providerId="ADAL" clId="{A74DFD5C-A00E-4D75-B54F-AE1372332AAE}" dt="2025-10-13T12:06:25.046" v="179" actId="14100"/>
          <ac:spMkLst>
            <pc:docMk/>
            <pc:sldMk cId="0" sldId="265"/>
            <ac:spMk id="95" creationId="{00000000-0000-0000-0000-000000000000}"/>
          </ac:spMkLst>
        </pc:spChg>
        <pc:picChg chg="mod">
          <ac:chgData name="Mark Thirlwell" userId="0eea46bc-1a08-4dae-8290-d9217da89020" providerId="ADAL" clId="{A74DFD5C-A00E-4D75-B54F-AE1372332AAE}" dt="2025-10-13T12:06:21.604" v="178" actId="14100"/>
          <ac:picMkLst>
            <pc:docMk/>
            <pc:sldMk cId="0" sldId="265"/>
            <ac:picMk id="96" creationId="{00000000-0000-0000-0000-000000000000}"/>
          </ac:picMkLst>
        </pc:picChg>
      </pc:sldChg>
      <pc:sldChg chg="modSp mod modNotesTx">
        <pc:chgData name="Mark Thirlwell" userId="0eea46bc-1a08-4dae-8290-d9217da89020" providerId="ADAL" clId="{A74DFD5C-A00E-4D75-B54F-AE1372332AAE}" dt="2025-10-13T15:10:25.196" v="317" actId="20577"/>
        <pc:sldMkLst>
          <pc:docMk/>
          <pc:sldMk cId="0" sldId="267"/>
        </pc:sldMkLst>
        <pc:spChg chg="mod">
          <ac:chgData name="Mark Thirlwell" userId="0eea46bc-1a08-4dae-8290-d9217da89020" providerId="ADAL" clId="{A74DFD5C-A00E-4D75-B54F-AE1372332AAE}" dt="2025-10-13T12:04:31.665" v="163" actId="207"/>
          <ac:spMkLst>
            <pc:docMk/>
            <pc:sldMk cId="0" sldId="267"/>
            <ac:spMk id="108" creationId="{00000000-0000-0000-0000-000000000000}"/>
          </ac:spMkLst>
        </pc:spChg>
        <pc:picChg chg="mod">
          <ac:chgData name="Mark Thirlwell" userId="0eea46bc-1a08-4dae-8290-d9217da89020" providerId="ADAL" clId="{A74DFD5C-A00E-4D75-B54F-AE1372332AAE}" dt="2025-10-13T12:05:28.810" v="174" actId="1076"/>
          <ac:picMkLst>
            <pc:docMk/>
            <pc:sldMk cId="0" sldId="267"/>
            <ac:picMk id="109" creationId="{00000000-0000-0000-0000-000000000000}"/>
          </ac:picMkLst>
        </pc:picChg>
      </pc:sldChg>
      <pc:sldChg chg="modSp mod modNotesTx">
        <pc:chgData name="Mark Thirlwell" userId="0eea46bc-1a08-4dae-8290-d9217da89020" providerId="ADAL" clId="{A74DFD5C-A00E-4D75-B54F-AE1372332AAE}" dt="2025-10-13T15:10:29.946" v="318" actId="20577"/>
        <pc:sldMkLst>
          <pc:docMk/>
          <pc:sldMk cId="0" sldId="268"/>
        </pc:sldMkLst>
        <pc:spChg chg="mod">
          <ac:chgData name="Mark Thirlwell" userId="0eea46bc-1a08-4dae-8290-d9217da89020" providerId="ADAL" clId="{A74DFD5C-A00E-4D75-B54F-AE1372332AAE}" dt="2025-10-13T12:02:59.171" v="153" actId="14100"/>
          <ac:spMkLst>
            <pc:docMk/>
            <pc:sldMk cId="0" sldId="268"/>
            <ac:spMk id="115" creationId="{00000000-0000-0000-0000-000000000000}"/>
          </ac:spMkLst>
        </pc:spChg>
        <pc:picChg chg="mod">
          <ac:chgData name="Mark Thirlwell" userId="0eea46bc-1a08-4dae-8290-d9217da89020" providerId="ADAL" clId="{A74DFD5C-A00E-4D75-B54F-AE1372332AAE}" dt="2025-10-13T12:02:54.657" v="152" actId="1076"/>
          <ac:picMkLst>
            <pc:docMk/>
            <pc:sldMk cId="0" sldId="268"/>
            <ac:picMk id="116" creationId="{00000000-0000-0000-0000-000000000000}"/>
          </ac:picMkLst>
        </pc:picChg>
      </pc:sldChg>
      <pc:sldChg chg="addSp modSp mod">
        <pc:chgData name="Mark Thirlwell" userId="0eea46bc-1a08-4dae-8290-d9217da89020" providerId="ADAL" clId="{A74DFD5C-A00E-4D75-B54F-AE1372332AAE}" dt="2025-10-13T12:03:18.703" v="155" actId="14100"/>
        <pc:sldMkLst>
          <pc:docMk/>
          <pc:sldMk cId="0" sldId="269"/>
        </pc:sldMkLst>
        <pc:spChg chg="mod">
          <ac:chgData name="Mark Thirlwell" userId="0eea46bc-1a08-4dae-8290-d9217da89020" providerId="ADAL" clId="{A74DFD5C-A00E-4D75-B54F-AE1372332AAE}" dt="2025-10-13T12:03:18.703" v="155" actId="14100"/>
          <ac:spMkLst>
            <pc:docMk/>
            <pc:sldMk cId="0" sldId="269"/>
            <ac:spMk id="122" creationId="{00000000-0000-0000-0000-000000000000}"/>
          </ac:spMkLst>
        </pc:spChg>
        <pc:picChg chg="add mod">
          <ac:chgData name="Mark Thirlwell" userId="0eea46bc-1a08-4dae-8290-d9217da89020" providerId="ADAL" clId="{A74DFD5C-A00E-4D75-B54F-AE1372332AAE}" dt="2025-10-13T12:03:15.518" v="154"/>
          <ac:picMkLst>
            <pc:docMk/>
            <pc:sldMk cId="0" sldId="269"/>
            <ac:picMk id="2" creationId="{A771D95C-B555-D44B-B1BE-640C398E0014}"/>
          </ac:picMkLst>
        </pc:picChg>
      </pc:sldChg>
      <pc:sldChg chg="modSp mod modNotesTx">
        <pc:chgData name="Mark Thirlwell" userId="0eea46bc-1a08-4dae-8290-d9217da89020" providerId="ADAL" clId="{A74DFD5C-A00E-4D75-B54F-AE1372332AAE}" dt="2025-10-13T15:10:36.598" v="319" actId="20577"/>
        <pc:sldMkLst>
          <pc:docMk/>
          <pc:sldMk cId="0" sldId="270"/>
        </pc:sldMkLst>
        <pc:spChg chg="mod">
          <ac:chgData name="Mark Thirlwell" userId="0eea46bc-1a08-4dae-8290-d9217da89020" providerId="ADAL" clId="{A74DFD5C-A00E-4D75-B54F-AE1372332AAE}" dt="2025-10-13T11:57:37.194" v="125" actId="14100"/>
          <ac:spMkLst>
            <pc:docMk/>
            <pc:sldMk cId="0" sldId="270"/>
            <ac:spMk id="128" creationId="{00000000-0000-0000-0000-000000000000}"/>
          </ac:spMkLst>
        </pc:spChg>
        <pc:picChg chg="mod modCrop">
          <ac:chgData name="Mark Thirlwell" userId="0eea46bc-1a08-4dae-8290-d9217da89020" providerId="ADAL" clId="{A74DFD5C-A00E-4D75-B54F-AE1372332AAE}" dt="2025-10-13T11:57:24.733" v="123" actId="14100"/>
          <ac:picMkLst>
            <pc:docMk/>
            <pc:sldMk cId="0" sldId="270"/>
            <ac:picMk id="129" creationId="{00000000-0000-0000-0000-000000000000}"/>
          </ac:picMkLst>
        </pc:picChg>
      </pc:sldChg>
      <pc:sldChg chg="modSp mod modNotesTx">
        <pc:chgData name="Mark Thirlwell" userId="0eea46bc-1a08-4dae-8290-d9217da89020" providerId="ADAL" clId="{A74DFD5C-A00E-4D75-B54F-AE1372332AAE}" dt="2025-10-13T15:10:39.031" v="320" actId="20577"/>
        <pc:sldMkLst>
          <pc:docMk/>
          <pc:sldMk cId="0" sldId="271"/>
        </pc:sldMkLst>
        <pc:picChg chg="mod">
          <ac:chgData name="Mark Thirlwell" userId="0eea46bc-1a08-4dae-8290-d9217da89020" providerId="ADAL" clId="{A74DFD5C-A00E-4D75-B54F-AE1372332AAE}" dt="2025-10-13T11:49:13.146" v="44" actId="1076"/>
          <ac:picMkLst>
            <pc:docMk/>
            <pc:sldMk cId="0" sldId="271"/>
            <ac:picMk id="136" creationId="{00000000-0000-0000-0000-000000000000}"/>
          </ac:picMkLst>
        </pc:picChg>
      </pc:sldChg>
      <pc:sldChg chg="modSp mod modNotesTx">
        <pc:chgData name="Mark Thirlwell" userId="0eea46bc-1a08-4dae-8290-d9217da89020" providerId="ADAL" clId="{A74DFD5C-A00E-4D75-B54F-AE1372332AAE}" dt="2025-10-13T15:10:44.947" v="321" actId="20577"/>
        <pc:sldMkLst>
          <pc:docMk/>
          <pc:sldMk cId="0" sldId="274"/>
        </pc:sldMkLst>
        <pc:spChg chg="mod">
          <ac:chgData name="Mark Thirlwell" userId="0eea46bc-1a08-4dae-8290-d9217da89020" providerId="ADAL" clId="{A74DFD5C-A00E-4D75-B54F-AE1372332AAE}" dt="2025-10-13T12:22:55.152" v="269" actId="14100"/>
          <ac:spMkLst>
            <pc:docMk/>
            <pc:sldMk cId="0" sldId="274"/>
            <ac:spMk id="154" creationId="{00000000-0000-0000-0000-000000000000}"/>
          </ac:spMkLst>
        </pc:spChg>
        <pc:picChg chg="mod">
          <ac:chgData name="Mark Thirlwell" userId="0eea46bc-1a08-4dae-8290-d9217da89020" providerId="ADAL" clId="{A74DFD5C-A00E-4D75-B54F-AE1372332AAE}" dt="2025-10-13T12:22:50.007" v="268" actId="1076"/>
          <ac:picMkLst>
            <pc:docMk/>
            <pc:sldMk cId="0" sldId="274"/>
            <ac:picMk id="155" creationId="{00000000-0000-0000-0000-000000000000}"/>
          </ac:picMkLst>
        </pc:picChg>
      </pc:sldChg>
      <pc:sldChg chg="modSp mod modNotesTx">
        <pc:chgData name="Mark Thirlwell" userId="0eea46bc-1a08-4dae-8290-d9217da89020" providerId="ADAL" clId="{A74DFD5C-A00E-4D75-B54F-AE1372332AAE}" dt="2025-10-13T15:10:50.185" v="322" actId="20577"/>
        <pc:sldMkLst>
          <pc:docMk/>
          <pc:sldMk cId="0" sldId="276"/>
        </pc:sldMkLst>
        <pc:spChg chg="mod">
          <ac:chgData name="Mark Thirlwell" userId="0eea46bc-1a08-4dae-8290-d9217da89020" providerId="ADAL" clId="{A74DFD5C-A00E-4D75-B54F-AE1372332AAE}" dt="2025-10-13T11:48:07.401" v="32" actId="14100"/>
          <ac:spMkLst>
            <pc:docMk/>
            <pc:sldMk cId="0" sldId="276"/>
            <ac:spMk id="167" creationId="{00000000-0000-0000-0000-000000000000}"/>
          </ac:spMkLst>
        </pc:spChg>
        <pc:picChg chg="mod">
          <ac:chgData name="Mark Thirlwell" userId="0eea46bc-1a08-4dae-8290-d9217da89020" providerId="ADAL" clId="{A74DFD5C-A00E-4D75-B54F-AE1372332AAE}" dt="2025-10-13T11:48:02.788" v="31" actId="1076"/>
          <ac:picMkLst>
            <pc:docMk/>
            <pc:sldMk cId="0" sldId="276"/>
            <ac:picMk id="168" creationId="{00000000-0000-0000-0000-000000000000}"/>
          </ac:picMkLst>
        </pc:picChg>
      </pc:sldChg>
      <pc:sldChg chg="modSp mod modNotesTx">
        <pc:chgData name="Mark Thirlwell" userId="0eea46bc-1a08-4dae-8290-d9217da89020" providerId="ADAL" clId="{A74DFD5C-A00E-4D75-B54F-AE1372332AAE}" dt="2025-10-13T15:10:53.006" v="323" actId="20577"/>
        <pc:sldMkLst>
          <pc:docMk/>
          <pc:sldMk cId="0" sldId="277"/>
        </pc:sldMkLst>
        <pc:picChg chg="mod">
          <ac:chgData name="Mark Thirlwell" userId="0eea46bc-1a08-4dae-8290-d9217da89020" providerId="ADAL" clId="{A74DFD5C-A00E-4D75-B54F-AE1372332AAE}" dt="2025-10-13T11:46:38.704" v="25" actId="1076"/>
          <ac:picMkLst>
            <pc:docMk/>
            <pc:sldMk cId="0" sldId="277"/>
            <ac:picMk id="175" creationId="{00000000-0000-0000-0000-000000000000}"/>
          </ac:picMkLst>
        </pc:picChg>
        <pc:picChg chg="mod">
          <ac:chgData name="Mark Thirlwell" userId="0eea46bc-1a08-4dae-8290-d9217da89020" providerId="ADAL" clId="{A74DFD5C-A00E-4D75-B54F-AE1372332AAE}" dt="2025-10-13T11:46:40.790" v="26" actId="1076"/>
          <ac:picMkLst>
            <pc:docMk/>
            <pc:sldMk cId="0" sldId="277"/>
            <ac:picMk id="176" creationId="{00000000-0000-0000-0000-000000000000}"/>
          </ac:picMkLst>
        </pc:picChg>
      </pc:sldChg>
      <pc:sldChg chg="modSp mod modNotesTx">
        <pc:chgData name="Mark Thirlwell" userId="0eea46bc-1a08-4dae-8290-d9217da89020" providerId="ADAL" clId="{A74DFD5C-A00E-4D75-B54F-AE1372332AAE}" dt="2025-10-13T15:10:57.078" v="324" actId="20577"/>
        <pc:sldMkLst>
          <pc:docMk/>
          <pc:sldMk cId="0" sldId="278"/>
        </pc:sldMkLst>
        <pc:spChg chg="mod">
          <ac:chgData name="Mark Thirlwell" userId="0eea46bc-1a08-4dae-8290-d9217da89020" providerId="ADAL" clId="{A74DFD5C-A00E-4D75-B54F-AE1372332AAE}" dt="2025-10-13T12:16:46.840" v="247" actId="14100"/>
          <ac:spMkLst>
            <pc:docMk/>
            <pc:sldMk cId="0" sldId="278"/>
            <ac:spMk id="182" creationId="{00000000-0000-0000-0000-000000000000}"/>
          </ac:spMkLst>
        </pc:spChg>
        <pc:picChg chg="mod">
          <ac:chgData name="Mark Thirlwell" userId="0eea46bc-1a08-4dae-8290-d9217da89020" providerId="ADAL" clId="{A74DFD5C-A00E-4D75-B54F-AE1372332AAE}" dt="2025-10-13T12:16:42.871" v="246" actId="1076"/>
          <ac:picMkLst>
            <pc:docMk/>
            <pc:sldMk cId="0" sldId="278"/>
            <ac:picMk id="183" creationId="{00000000-0000-0000-0000-000000000000}"/>
          </ac:picMkLst>
        </pc:picChg>
      </pc:sldChg>
      <pc:sldChg chg="modSp mod modNotesTx">
        <pc:chgData name="Mark Thirlwell" userId="0eea46bc-1a08-4dae-8290-d9217da89020" providerId="ADAL" clId="{A74DFD5C-A00E-4D75-B54F-AE1372332AAE}" dt="2025-10-13T15:10:59.974" v="325" actId="20577"/>
        <pc:sldMkLst>
          <pc:docMk/>
          <pc:sldMk cId="0" sldId="280"/>
        </pc:sldMkLst>
        <pc:picChg chg="mod">
          <ac:chgData name="Mark Thirlwell" userId="0eea46bc-1a08-4dae-8290-d9217da89020" providerId="ADAL" clId="{A74DFD5C-A00E-4D75-B54F-AE1372332AAE}" dt="2025-10-13T11:45:13.554" v="17" actId="1076"/>
          <ac:picMkLst>
            <pc:docMk/>
            <pc:sldMk cId="0" sldId="280"/>
            <ac:picMk id="196" creationId="{00000000-0000-0000-0000-000000000000}"/>
          </ac:picMkLst>
        </pc:picChg>
      </pc:sldChg>
      <pc:sldChg chg="modSp mod">
        <pc:chgData name="Mark Thirlwell" userId="0eea46bc-1a08-4dae-8290-d9217da89020" providerId="ADAL" clId="{A74DFD5C-A00E-4D75-B54F-AE1372332AAE}" dt="2025-10-13T14:45:00.025" v="308" actId="207"/>
        <pc:sldMkLst>
          <pc:docMk/>
          <pc:sldMk cId="0" sldId="288"/>
        </pc:sldMkLst>
        <pc:graphicFrameChg chg="modGraphic">
          <ac:chgData name="Mark Thirlwell" userId="0eea46bc-1a08-4dae-8290-d9217da89020" providerId="ADAL" clId="{A74DFD5C-A00E-4D75-B54F-AE1372332AAE}" dt="2025-10-13T14:45:00.025" v="308" actId="207"/>
          <ac:graphicFrameMkLst>
            <pc:docMk/>
            <pc:sldMk cId="0" sldId="288"/>
            <ac:graphicFrameMk id="245" creationId="{00000000-0000-0000-0000-000000000000}"/>
          </ac:graphicFrameMkLst>
        </pc:graphicFrameChg>
      </pc:sldChg>
    </pc:docChg>
  </pc:docChgLst>
  <pc:docChgLst>
    <pc:chgData name="John, Catherine" userId="36b10958-3fe6-4d82-9cee-736ae9074b3f" providerId="ADAL" clId="{7CE9EBFF-1EB6-4E95-820E-35801409E55C}"/>
    <pc:docChg chg="custSel modSld">
      <pc:chgData name="John, Catherine" userId="36b10958-3fe6-4d82-9cee-736ae9074b3f" providerId="ADAL" clId="{7CE9EBFF-1EB6-4E95-820E-35801409E55C}" dt="2025-10-28T16:16:51.423" v="27" actId="20577"/>
      <pc:docMkLst>
        <pc:docMk/>
      </pc:docMkLst>
      <pc:sldChg chg="modSp mod">
        <pc:chgData name="John, Catherine" userId="36b10958-3fe6-4d82-9cee-736ae9074b3f" providerId="ADAL" clId="{7CE9EBFF-1EB6-4E95-820E-35801409E55C}" dt="2025-10-28T15:45:54.885" v="4" actId="20577"/>
        <pc:sldMkLst>
          <pc:docMk/>
          <pc:sldMk cId="0" sldId="264"/>
        </pc:sldMkLst>
        <pc:spChg chg="mod">
          <ac:chgData name="John, Catherine" userId="36b10958-3fe6-4d82-9cee-736ae9074b3f" providerId="ADAL" clId="{7CE9EBFF-1EB6-4E95-820E-35801409E55C}" dt="2025-10-28T15:45:54.885" v="4" actId="20577"/>
          <ac:spMkLst>
            <pc:docMk/>
            <pc:sldMk cId="0" sldId="264"/>
            <ac:spMk id="88" creationId="{00000000-0000-0000-0000-000000000000}"/>
          </ac:spMkLst>
        </pc:spChg>
      </pc:sldChg>
      <pc:sldChg chg="modSp mod">
        <pc:chgData name="John, Catherine" userId="36b10958-3fe6-4d82-9cee-736ae9074b3f" providerId="ADAL" clId="{7CE9EBFF-1EB6-4E95-820E-35801409E55C}" dt="2025-10-28T15:53:20.271" v="11" actId="20577"/>
        <pc:sldMkLst>
          <pc:docMk/>
          <pc:sldMk cId="0" sldId="273"/>
        </pc:sldMkLst>
        <pc:spChg chg="mod">
          <ac:chgData name="John, Catherine" userId="36b10958-3fe6-4d82-9cee-736ae9074b3f" providerId="ADAL" clId="{7CE9EBFF-1EB6-4E95-820E-35801409E55C}" dt="2025-10-28T15:53:20.271" v="11" actId="20577"/>
          <ac:spMkLst>
            <pc:docMk/>
            <pc:sldMk cId="0" sldId="273"/>
            <ac:spMk id="147" creationId="{00000000-0000-0000-0000-000000000000}"/>
          </ac:spMkLst>
        </pc:spChg>
      </pc:sldChg>
      <pc:sldChg chg="modSp mod">
        <pc:chgData name="John, Catherine" userId="36b10958-3fe6-4d82-9cee-736ae9074b3f" providerId="ADAL" clId="{7CE9EBFF-1EB6-4E95-820E-35801409E55C}" dt="2025-10-28T15:57:07.323" v="18" actId="20577"/>
        <pc:sldMkLst>
          <pc:docMk/>
          <pc:sldMk cId="0" sldId="276"/>
        </pc:sldMkLst>
        <pc:spChg chg="mod">
          <ac:chgData name="John, Catherine" userId="36b10958-3fe6-4d82-9cee-736ae9074b3f" providerId="ADAL" clId="{7CE9EBFF-1EB6-4E95-820E-35801409E55C}" dt="2025-10-28T15:57:07.323" v="18" actId="20577"/>
          <ac:spMkLst>
            <pc:docMk/>
            <pc:sldMk cId="0" sldId="276"/>
            <ac:spMk id="167" creationId="{00000000-0000-0000-0000-000000000000}"/>
          </ac:spMkLst>
        </pc:spChg>
      </pc:sldChg>
      <pc:sldChg chg="modSp mod">
        <pc:chgData name="John, Catherine" userId="36b10958-3fe6-4d82-9cee-736ae9074b3f" providerId="ADAL" clId="{7CE9EBFF-1EB6-4E95-820E-35801409E55C}" dt="2025-10-28T16:16:51.423" v="27" actId="20577"/>
        <pc:sldMkLst>
          <pc:docMk/>
          <pc:sldMk cId="0" sldId="285"/>
        </pc:sldMkLst>
        <pc:spChg chg="mod">
          <ac:chgData name="John, Catherine" userId="36b10958-3fe6-4d82-9cee-736ae9074b3f" providerId="ADAL" clId="{7CE9EBFF-1EB6-4E95-820E-35801409E55C}" dt="2025-10-28T16:16:41.876" v="23" actId="20577"/>
          <ac:spMkLst>
            <pc:docMk/>
            <pc:sldMk cId="0" sldId="285"/>
            <ac:spMk id="225" creationId="{00000000-0000-0000-0000-000000000000}"/>
          </ac:spMkLst>
        </pc:spChg>
        <pc:spChg chg="mod">
          <ac:chgData name="John, Catherine" userId="36b10958-3fe6-4d82-9cee-736ae9074b3f" providerId="ADAL" clId="{7CE9EBFF-1EB6-4E95-820E-35801409E55C}" dt="2025-10-28T16:16:51.423" v="27" actId="20577"/>
          <ac:spMkLst>
            <pc:docMk/>
            <pc:sldMk cId="0" sldId="285"/>
            <ac:spMk id="226" creationId="{00000000-0000-0000-0000-000000000000}"/>
          </ac:spMkLst>
        </pc:spChg>
      </pc:sldChg>
    </pc:docChg>
  </pc:docChgLst>
  <pc:docChgLst>
    <pc:chgData name="Brooks, Jenna" userId="S::jenna.brooks@wjec.co.uk::f5b9f800-05f5-4bb7-96be-7ff21aa50ecc" providerId="AD" clId="Web-{1CC2ED5C-23AB-8064-F6B5-EFE0C080E672}"/>
    <pc:docChg chg="modSld">
      <pc:chgData name="Brooks, Jenna" userId="S::jenna.brooks@wjec.co.uk::f5b9f800-05f5-4bb7-96be-7ff21aa50ecc" providerId="AD" clId="Web-{1CC2ED5C-23AB-8064-F6B5-EFE0C080E672}" dt="2025-10-28T16:01:38.350" v="1"/>
      <pc:docMkLst>
        <pc:docMk/>
      </pc:docMkLst>
      <pc:sldChg chg="addSp modSp">
        <pc:chgData name="Brooks, Jenna" userId="S::jenna.brooks@wjec.co.uk::f5b9f800-05f5-4bb7-96be-7ff21aa50ecc" providerId="AD" clId="Web-{1CC2ED5C-23AB-8064-F6B5-EFE0C080E672}" dt="2025-10-28T16:01:38.350" v="1"/>
        <pc:sldMkLst>
          <pc:docMk/>
          <pc:sldMk cId="0" sldId="264"/>
        </pc:sldMkLst>
        <pc:spChg chg="add mod">
          <ac:chgData name="Brooks, Jenna" userId="S::jenna.brooks@wjec.co.uk::f5b9f800-05f5-4bb7-96be-7ff21aa50ecc" providerId="AD" clId="Web-{1CC2ED5C-23AB-8064-F6B5-EFE0C080E672}" dt="2025-10-28T16:01:38.350" v="1"/>
          <ac:spMkLst>
            <pc:docMk/>
            <pc:sldMk cId="0" sldId="264"/>
            <ac:spMk id="2" creationId="{366BC8B7-BD77-7114-C7C0-9307F6FBE117}"/>
          </ac:spMkLst>
        </pc:spChg>
      </pc:sldChg>
    </pc:docChg>
  </pc:docChgLst>
  <pc:docChgLst>
    <pc:chgData name="Hazell, Danielle" userId="16322be0-50ef-46ff-b0c0-d304bc10d5d2" providerId="ADAL" clId="{E6D12E1F-DF63-450C-A9ED-E72C5F6C045B}"/>
    <pc:docChg chg="custSel modSld modMainMaster">
      <pc:chgData name="Hazell, Danielle" userId="16322be0-50ef-46ff-b0c0-d304bc10d5d2" providerId="ADAL" clId="{E6D12E1F-DF63-450C-A9ED-E72C5F6C045B}" dt="2025-10-28T17:08:12.094" v="12" actId="6549"/>
      <pc:docMkLst>
        <pc:docMk/>
      </pc:docMkLst>
      <pc:sldChg chg="modSp mod">
        <pc:chgData name="Hazell, Danielle" userId="16322be0-50ef-46ff-b0c0-d304bc10d5d2" providerId="ADAL" clId="{E6D12E1F-DF63-450C-A9ED-E72C5F6C045B}" dt="2025-10-28T17:08:12.094" v="12" actId="6549"/>
        <pc:sldMkLst>
          <pc:docMk/>
          <pc:sldMk cId="0" sldId="288"/>
        </pc:sldMkLst>
        <pc:graphicFrameChg chg="modGraphic">
          <ac:chgData name="Hazell, Danielle" userId="16322be0-50ef-46ff-b0c0-d304bc10d5d2" providerId="ADAL" clId="{E6D12E1F-DF63-450C-A9ED-E72C5F6C045B}" dt="2025-10-28T17:08:12.094" v="12" actId="6549"/>
          <ac:graphicFrameMkLst>
            <pc:docMk/>
            <pc:sldMk cId="0" sldId="288"/>
            <ac:graphicFrameMk id="245" creationId="{00000000-0000-0000-0000-000000000000}"/>
          </ac:graphicFrameMkLst>
        </pc:graphicFrameChg>
      </pc:sldChg>
      <pc:sldChg chg="addSp modSp mod">
        <pc:chgData name="Hazell, Danielle" userId="16322be0-50ef-46ff-b0c0-d304bc10d5d2" providerId="ADAL" clId="{E6D12E1F-DF63-450C-A9ED-E72C5F6C045B}" dt="2025-10-27T08:47:23.916" v="1"/>
        <pc:sldMkLst>
          <pc:docMk/>
          <pc:sldMk cId="0" sldId="290"/>
        </pc:sldMkLst>
        <pc:spChg chg="add mod">
          <ac:chgData name="Hazell, Danielle" userId="16322be0-50ef-46ff-b0c0-d304bc10d5d2" providerId="ADAL" clId="{E6D12E1F-DF63-450C-A9ED-E72C5F6C045B}" dt="2025-10-27T08:47:23.916" v="1"/>
          <ac:spMkLst>
            <pc:docMk/>
            <pc:sldMk cId="0" sldId="290"/>
            <ac:spMk id="2" creationId="{2DF44C68-0DC4-3383-11B3-E539AACAFB75}"/>
          </ac:spMkLst>
        </pc:spChg>
        <pc:spChg chg="mod">
          <ac:chgData name="Hazell, Danielle" userId="16322be0-50ef-46ff-b0c0-d304bc10d5d2" providerId="ADAL" clId="{E6D12E1F-DF63-450C-A9ED-E72C5F6C045B}" dt="2025-10-27T08:47:23.292" v="0" actId="1076"/>
          <ac:spMkLst>
            <pc:docMk/>
            <pc:sldMk cId="0" sldId="290"/>
            <ac:spMk id="257" creationId="{00000000-0000-0000-0000-000000000000}"/>
          </ac:spMkLst>
        </pc:spChg>
      </pc:sldChg>
      <pc:sldMasterChg chg="addSp delSp modSp mod">
        <pc:chgData name="Hazell, Danielle" userId="16322be0-50ef-46ff-b0c0-d304bc10d5d2" providerId="ADAL" clId="{E6D12E1F-DF63-450C-A9ED-E72C5F6C045B}" dt="2025-10-28T17:04:56.080" v="11" actId="6013"/>
        <pc:sldMasterMkLst>
          <pc:docMk/>
          <pc:sldMasterMk cId="0" sldId="2147483648"/>
        </pc:sldMasterMkLst>
        <pc:spChg chg="del">
          <ac:chgData name="Hazell, Danielle" userId="16322be0-50ef-46ff-b0c0-d304bc10d5d2" providerId="ADAL" clId="{E6D12E1F-DF63-450C-A9ED-E72C5F6C045B}" dt="2025-10-27T08:47:47.255" v="2" actId="478"/>
          <ac:spMkLst>
            <pc:docMk/>
            <pc:sldMasterMk cId="0" sldId="2147483648"/>
            <ac:spMk id="2" creationId="{0D50B531-6562-7C13-449D-627DBD200EF6}"/>
          </ac:spMkLst>
        </pc:spChg>
        <pc:spChg chg="add mod">
          <ac:chgData name="Hazell, Danielle" userId="16322be0-50ef-46ff-b0c0-d304bc10d5d2" providerId="ADAL" clId="{E6D12E1F-DF63-450C-A9ED-E72C5F6C045B}" dt="2025-10-27T08:47:47.655" v="3"/>
          <ac:spMkLst>
            <pc:docMk/>
            <pc:sldMasterMk cId="0" sldId="2147483648"/>
            <ac:spMk id="3" creationId="{F28D9038-4124-1300-00FE-11E4CB7DE3E1}"/>
          </ac:spMkLst>
        </pc:spChg>
        <pc:spChg chg="add mod">
          <ac:chgData name="Hazell, Danielle" userId="16322be0-50ef-46ff-b0c0-d304bc10d5d2" providerId="ADAL" clId="{E6D12E1F-DF63-450C-A9ED-E72C5F6C045B}" dt="2025-10-27T08:48:11.587" v="5" actId="20577"/>
          <ac:spMkLst>
            <pc:docMk/>
            <pc:sldMasterMk cId="0" sldId="2147483648"/>
            <ac:spMk id="5" creationId="{5B1443CE-F854-6104-8379-32EB3FAFC9F2}"/>
          </ac:spMkLst>
        </pc:spChg>
        <pc:spChg chg="del">
          <ac:chgData name="Hazell, Danielle" userId="16322be0-50ef-46ff-b0c0-d304bc10d5d2" providerId="ADAL" clId="{E6D12E1F-DF63-450C-A9ED-E72C5F6C045B}" dt="2025-10-27T08:47:47.255" v="2" actId="478"/>
          <ac:spMkLst>
            <pc:docMk/>
            <pc:sldMasterMk cId="0" sldId="2147483648"/>
            <ac:spMk id="13" creationId="{00000000-0000-0000-0000-000000000000}"/>
          </ac:spMkLst>
        </pc:spChg>
        <pc:picChg chg="add mod">
          <ac:chgData name="Hazell, Danielle" userId="16322be0-50ef-46ff-b0c0-d304bc10d5d2" providerId="ADAL" clId="{E6D12E1F-DF63-450C-A9ED-E72C5F6C045B}" dt="2025-10-27T08:47:47.655" v="3"/>
          <ac:picMkLst>
            <pc:docMk/>
            <pc:sldMasterMk cId="0" sldId="2147483648"/>
            <ac:picMk id="4" creationId="{90DD0FC8-DCD3-02F7-CF9F-B471DF9392E4}"/>
          </ac:picMkLst>
        </pc:picChg>
        <pc:picChg chg="add mod">
          <ac:chgData name="Hazell, Danielle" userId="16322be0-50ef-46ff-b0c0-d304bc10d5d2" providerId="ADAL" clId="{E6D12E1F-DF63-450C-A9ED-E72C5F6C045B}" dt="2025-10-27T08:47:47.655" v="3"/>
          <ac:picMkLst>
            <pc:docMk/>
            <pc:sldMasterMk cId="0" sldId="2147483648"/>
            <ac:picMk id="6" creationId="{94D63D8D-8B7A-C7F0-D31A-6E9273BE5EB9}"/>
          </ac:picMkLst>
        </pc:picChg>
        <pc:picChg chg="add mod">
          <ac:chgData name="Hazell, Danielle" userId="16322be0-50ef-46ff-b0c0-d304bc10d5d2" providerId="ADAL" clId="{E6D12E1F-DF63-450C-A9ED-E72C5F6C045B}" dt="2025-10-27T08:47:47.655" v="3"/>
          <ac:picMkLst>
            <pc:docMk/>
            <pc:sldMasterMk cId="0" sldId="2147483648"/>
            <ac:picMk id="7" creationId="{3DD27FCF-16B1-88F0-DCE8-EDED82EBFCB9}"/>
          </ac:picMkLst>
        </pc:picChg>
        <pc:picChg chg="del">
          <ac:chgData name="Hazell, Danielle" userId="16322be0-50ef-46ff-b0c0-d304bc10d5d2" providerId="ADAL" clId="{E6D12E1F-DF63-450C-A9ED-E72C5F6C045B}" dt="2025-10-27T08:47:47.255" v="2" actId="478"/>
          <ac:picMkLst>
            <pc:docMk/>
            <pc:sldMasterMk cId="0" sldId="2147483648"/>
            <ac:picMk id="14" creationId="{00000000-0000-0000-0000-000000000000}"/>
          </ac:picMkLst>
        </pc:picChg>
        <pc:picChg chg="del">
          <ac:chgData name="Hazell, Danielle" userId="16322be0-50ef-46ff-b0c0-d304bc10d5d2" providerId="ADAL" clId="{E6D12E1F-DF63-450C-A9ED-E72C5F6C045B}" dt="2025-10-27T08:47:47.255" v="2" actId="478"/>
          <ac:picMkLst>
            <pc:docMk/>
            <pc:sldMasterMk cId="0" sldId="2147483648"/>
            <ac:picMk id="17" creationId="{00000000-0000-0000-0000-000000000000}"/>
          </ac:picMkLst>
        </pc:pic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361950" y="685800"/>
            <a:ext cx="61341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hse.gov.uk/cdg/commonproblems/adr-imdg.htm"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s://www.hse.gov.uk/cdg/manual/consignment.htm"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
        <p:cNvGrpSpPr/>
        <p:nvPr/>
      </p:nvGrpSpPr>
      <p:grpSpPr>
        <a:xfrm>
          <a:off x="0" y="0"/>
          <a:ext cx="0" cy="0"/>
          <a:chOff x="0" y="0"/>
          <a:chExt cx="0" cy="0"/>
        </a:xfrm>
      </p:grpSpPr>
      <p:sp>
        <p:nvSpPr>
          <p:cNvPr id="34" name="Google Shape;34;p4:notes"/>
          <p:cNvSpPr>
            <a:spLocks noGrp="1" noRot="1" noChangeAspect="1"/>
          </p:cNvSpPr>
          <p:nvPr>
            <p:ph type="sldImg" idx="2"/>
          </p:nvPr>
        </p:nvSpPr>
        <p:spPr>
          <a:xfrm>
            <a:off x="668338" y="1019175"/>
            <a:ext cx="5521325"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5" name="Google Shape;35;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 name="Google Shape;36;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36ec07ec030_0_1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dirty="0"/>
          </a:p>
        </p:txBody>
      </p:sp>
      <p:sp>
        <p:nvSpPr>
          <p:cNvPr id="92" name="Google Shape;92;g36ec07ec030_0_14:notes"/>
          <p:cNvSpPr>
            <a:spLocks noGrp="1" noRot="1" noChangeAspect="1"/>
          </p:cNvSpPr>
          <p:nvPr>
            <p:ph type="sldImg" idx="2"/>
          </p:nvPr>
        </p:nvSpPr>
        <p:spPr>
          <a:xfrm>
            <a:off x="361950" y="685800"/>
            <a:ext cx="61341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36ec07ec030_0_2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99" name="Google Shape;99;g36ec07ec030_0_22:notes"/>
          <p:cNvSpPr>
            <a:spLocks noGrp="1" noRot="1" noChangeAspect="1"/>
          </p:cNvSpPr>
          <p:nvPr>
            <p:ph type="sldImg" idx="2"/>
          </p:nvPr>
        </p:nvSpPr>
        <p:spPr>
          <a:xfrm>
            <a:off x="361950" y="685800"/>
            <a:ext cx="61341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36ec07ec030_0_2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dirty="0"/>
          </a:p>
        </p:txBody>
      </p:sp>
      <p:sp>
        <p:nvSpPr>
          <p:cNvPr id="105" name="Google Shape;105;g36ec07ec030_0_29:notes"/>
          <p:cNvSpPr>
            <a:spLocks noGrp="1" noRot="1" noChangeAspect="1"/>
          </p:cNvSpPr>
          <p:nvPr>
            <p:ph type="sldImg" idx="2"/>
          </p:nvPr>
        </p:nvSpPr>
        <p:spPr>
          <a:xfrm>
            <a:off x="361950" y="685800"/>
            <a:ext cx="61341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36ec07ec030_0_3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sz="1000" dirty="0"/>
          </a:p>
        </p:txBody>
      </p:sp>
      <p:sp>
        <p:nvSpPr>
          <p:cNvPr id="112" name="Google Shape;112;g36ec07ec030_0_36:notes"/>
          <p:cNvSpPr>
            <a:spLocks noGrp="1" noRot="1" noChangeAspect="1"/>
          </p:cNvSpPr>
          <p:nvPr>
            <p:ph type="sldImg" idx="2"/>
          </p:nvPr>
        </p:nvSpPr>
        <p:spPr>
          <a:xfrm>
            <a:off x="361950" y="685800"/>
            <a:ext cx="61341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36ec07ec030_0_4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dirty="0"/>
          </a:p>
        </p:txBody>
      </p:sp>
      <p:sp>
        <p:nvSpPr>
          <p:cNvPr id="119" name="Google Shape;119;g36ec07ec030_0_46:notes"/>
          <p:cNvSpPr>
            <a:spLocks noGrp="1" noRot="1" noChangeAspect="1"/>
          </p:cNvSpPr>
          <p:nvPr>
            <p:ph type="sldImg" idx="2"/>
          </p:nvPr>
        </p:nvSpPr>
        <p:spPr>
          <a:xfrm>
            <a:off x="361950" y="685800"/>
            <a:ext cx="61341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36ec07ec030_0_5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dirty="0"/>
          </a:p>
        </p:txBody>
      </p:sp>
      <p:sp>
        <p:nvSpPr>
          <p:cNvPr id="125" name="Google Shape;125;g36ec07ec030_0_52:notes"/>
          <p:cNvSpPr>
            <a:spLocks noGrp="1" noRot="1" noChangeAspect="1"/>
          </p:cNvSpPr>
          <p:nvPr>
            <p:ph type="sldImg" idx="2"/>
          </p:nvPr>
        </p:nvSpPr>
        <p:spPr>
          <a:xfrm>
            <a:off x="361950" y="685800"/>
            <a:ext cx="61341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36ec07ec030_0_5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dirty="0"/>
          </a:p>
        </p:txBody>
      </p:sp>
      <p:sp>
        <p:nvSpPr>
          <p:cNvPr id="132" name="Google Shape;132;g36ec07ec030_0_59:notes"/>
          <p:cNvSpPr>
            <a:spLocks noGrp="1" noRot="1" noChangeAspect="1"/>
          </p:cNvSpPr>
          <p:nvPr>
            <p:ph type="sldImg" idx="2"/>
          </p:nvPr>
        </p:nvSpPr>
        <p:spPr>
          <a:xfrm>
            <a:off x="361950" y="685800"/>
            <a:ext cx="61341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36ec07ec030_0_6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39" name="Google Shape;139;g36ec07ec030_0_67:notes"/>
          <p:cNvSpPr>
            <a:spLocks noGrp="1" noRot="1" noChangeAspect="1"/>
          </p:cNvSpPr>
          <p:nvPr>
            <p:ph type="sldImg" idx="2"/>
          </p:nvPr>
        </p:nvSpPr>
        <p:spPr>
          <a:xfrm>
            <a:off x="361950" y="685800"/>
            <a:ext cx="61341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36ec07ec030_0_8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45" name="Google Shape;145;g36ec07ec030_0_86:notes"/>
          <p:cNvSpPr>
            <a:spLocks noGrp="1" noRot="1" noChangeAspect="1"/>
          </p:cNvSpPr>
          <p:nvPr>
            <p:ph type="sldImg" idx="2"/>
          </p:nvPr>
        </p:nvSpPr>
        <p:spPr>
          <a:xfrm>
            <a:off x="361950" y="685800"/>
            <a:ext cx="61341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dirty="0"/>
          </a:p>
        </p:txBody>
      </p:sp>
      <p:sp>
        <p:nvSpPr>
          <p:cNvPr id="151" name="Google Shape;151;p9:notes"/>
          <p:cNvSpPr>
            <a:spLocks noGrp="1" noRot="1" noChangeAspect="1"/>
          </p:cNvSpPr>
          <p:nvPr>
            <p:ph type="sldImg" idx="2"/>
          </p:nvPr>
        </p:nvSpPr>
        <p:spPr>
          <a:xfrm>
            <a:off x="361950" y="685800"/>
            <a:ext cx="61341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
        <p:cNvGrpSpPr/>
        <p:nvPr/>
      </p:nvGrpSpPr>
      <p:grpSpPr>
        <a:xfrm>
          <a:off x="0" y="0"/>
          <a:ext cx="0" cy="0"/>
          <a:chOff x="0" y="0"/>
          <a:chExt cx="0" cy="0"/>
        </a:xfrm>
      </p:grpSpPr>
      <p:sp>
        <p:nvSpPr>
          <p:cNvPr id="40" name="Google Shape;40;p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1" name="Google Shape;41;p5:notes"/>
          <p:cNvSpPr>
            <a:spLocks noGrp="1" noRot="1" noChangeAspect="1"/>
          </p:cNvSpPr>
          <p:nvPr>
            <p:ph type="sldImg" idx="2"/>
          </p:nvPr>
        </p:nvSpPr>
        <p:spPr>
          <a:xfrm>
            <a:off x="361950" y="685800"/>
            <a:ext cx="61341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36ec07ec030_0_9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GB" u="sng">
                <a:solidFill>
                  <a:schemeClr val="hlink"/>
                </a:solidFill>
                <a:hlinkClick r:id="rId3"/>
              </a:rPr>
              <a:t>https://www.hse.gov.uk/cdg/commonproblems/adr-imdg.htm</a:t>
            </a:r>
            <a:endParaRPr/>
          </a:p>
          <a:p>
            <a:pPr marL="0" lvl="0" indent="0" algn="l" rtl="0">
              <a:spcBef>
                <a:spcPts val="360"/>
              </a:spcBef>
              <a:spcAft>
                <a:spcPts val="0"/>
              </a:spcAft>
              <a:buNone/>
            </a:pPr>
            <a:endParaRPr/>
          </a:p>
          <a:p>
            <a:pPr marL="0" lvl="0" indent="0" algn="l" rtl="0">
              <a:spcBef>
                <a:spcPts val="360"/>
              </a:spcBef>
              <a:spcAft>
                <a:spcPts val="0"/>
              </a:spcAft>
              <a:buNone/>
            </a:pPr>
            <a:r>
              <a:rPr lang="en-GB" u="sng">
                <a:solidFill>
                  <a:schemeClr val="hlink"/>
                </a:solidFill>
                <a:hlinkClick r:id="rId4"/>
              </a:rPr>
              <a:t>https://www.hse.gov.uk/cdg/manual/consignment.htm</a:t>
            </a:r>
            <a:endParaRPr/>
          </a:p>
          <a:p>
            <a:pPr marL="0" lvl="0" indent="0" algn="l" rtl="0">
              <a:spcBef>
                <a:spcPts val="360"/>
              </a:spcBef>
              <a:spcAft>
                <a:spcPts val="0"/>
              </a:spcAft>
              <a:buNone/>
            </a:pPr>
            <a:endParaRPr/>
          </a:p>
        </p:txBody>
      </p:sp>
      <p:sp>
        <p:nvSpPr>
          <p:cNvPr id="158" name="Google Shape;158;g36ec07ec030_0_93:notes"/>
          <p:cNvSpPr>
            <a:spLocks noGrp="1" noRot="1" noChangeAspect="1"/>
          </p:cNvSpPr>
          <p:nvPr>
            <p:ph type="sldImg" idx="2"/>
          </p:nvPr>
        </p:nvSpPr>
        <p:spPr>
          <a:xfrm>
            <a:off x="361950" y="685800"/>
            <a:ext cx="61341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36ec07ec030_0_10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dirty="0"/>
          </a:p>
        </p:txBody>
      </p:sp>
      <p:sp>
        <p:nvSpPr>
          <p:cNvPr id="164" name="Google Shape;164;g36ec07ec030_0_102:notes"/>
          <p:cNvSpPr>
            <a:spLocks noGrp="1" noRot="1" noChangeAspect="1"/>
          </p:cNvSpPr>
          <p:nvPr>
            <p:ph type="sldImg" idx="2"/>
          </p:nvPr>
        </p:nvSpPr>
        <p:spPr>
          <a:xfrm>
            <a:off x="361950" y="685800"/>
            <a:ext cx="61341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36ec07ec030_0_12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dirty="0"/>
          </a:p>
        </p:txBody>
      </p:sp>
      <p:sp>
        <p:nvSpPr>
          <p:cNvPr id="171" name="Google Shape;171;g36ec07ec030_0_126:notes"/>
          <p:cNvSpPr>
            <a:spLocks noGrp="1" noRot="1" noChangeAspect="1"/>
          </p:cNvSpPr>
          <p:nvPr>
            <p:ph type="sldImg" idx="2"/>
          </p:nvPr>
        </p:nvSpPr>
        <p:spPr>
          <a:xfrm>
            <a:off x="361950" y="685800"/>
            <a:ext cx="61341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36ec07ec030_0_13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dirty="0"/>
          </a:p>
        </p:txBody>
      </p:sp>
      <p:sp>
        <p:nvSpPr>
          <p:cNvPr id="179" name="Google Shape;179;g36ec07ec030_0_136:notes"/>
          <p:cNvSpPr>
            <a:spLocks noGrp="1" noRot="1" noChangeAspect="1"/>
          </p:cNvSpPr>
          <p:nvPr>
            <p:ph type="sldImg" idx="2"/>
          </p:nvPr>
        </p:nvSpPr>
        <p:spPr>
          <a:xfrm>
            <a:off x="361950" y="685800"/>
            <a:ext cx="61341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36ec07ec030_0_14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86" name="Google Shape;186;g36ec07ec030_0_145:notes"/>
          <p:cNvSpPr>
            <a:spLocks noGrp="1" noRot="1" noChangeAspect="1"/>
          </p:cNvSpPr>
          <p:nvPr>
            <p:ph type="sldImg" idx="2"/>
          </p:nvPr>
        </p:nvSpPr>
        <p:spPr>
          <a:xfrm>
            <a:off x="361950" y="685800"/>
            <a:ext cx="61341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1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dirty="0"/>
          </a:p>
        </p:txBody>
      </p:sp>
      <p:sp>
        <p:nvSpPr>
          <p:cNvPr id="192" name="Google Shape;192;p10:notes"/>
          <p:cNvSpPr>
            <a:spLocks noGrp="1" noRot="1" noChangeAspect="1"/>
          </p:cNvSpPr>
          <p:nvPr>
            <p:ph type="sldImg" idx="2"/>
          </p:nvPr>
        </p:nvSpPr>
        <p:spPr>
          <a:xfrm>
            <a:off x="361950" y="685800"/>
            <a:ext cx="61341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36ec07ec030_0_15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GB"/>
              <a:t>Builds observation and application skills.</a:t>
            </a:r>
            <a:endParaRPr/>
          </a:p>
        </p:txBody>
      </p:sp>
      <p:sp>
        <p:nvSpPr>
          <p:cNvPr id="199" name="Google Shape;199;g36ec07ec030_0_153:notes"/>
          <p:cNvSpPr>
            <a:spLocks noGrp="1" noRot="1" noChangeAspect="1"/>
          </p:cNvSpPr>
          <p:nvPr>
            <p:ph type="sldImg" idx="2"/>
          </p:nvPr>
        </p:nvSpPr>
        <p:spPr>
          <a:xfrm>
            <a:off x="361950" y="685800"/>
            <a:ext cx="61341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36ec07ec030_0_15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05" name="Google Shape;205;g36ec07ec030_0_159:notes"/>
          <p:cNvSpPr>
            <a:spLocks noGrp="1" noRot="1" noChangeAspect="1"/>
          </p:cNvSpPr>
          <p:nvPr>
            <p:ph type="sldImg" idx="2"/>
          </p:nvPr>
        </p:nvSpPr>
        <p:spPr>
          <a:xfrm>
            <a:off x="361950" y="685800"/>
            <a:ext cx="61341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36ec07ec030_0_16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11" name="Google Shape;211;g36ec07ec030_0_164:notes"/>
          <p:cNvSpPr>
            <a:spLocks noGrp="1" noRot="1" noChangeAspect="1"/>
          </p:cNvSpPr>
          <p:nvPr>
            <p:ph type="sldImg" idx="2"/>
          </p:nvPr>
        </p:nvSpPr>
        <p:spPr>
          <a:xfrm>
            <a:off x="361950" y="685800"/>
            <a:ext cx="61341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36ec07ec030_0_16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17" name="Google Shape;217;g36ec07ec030_0_169:notes"/>
          <p:cNvSpPr>
            <a:spLocks noGrp="1" noRot="1" noChangeAspect="1"/>
          </p:cNvSpPr>
          <p:nvPr>
            <p:ph type="sldImg" idx="2"/>
          </p:nvPr>
        </p:nvSpPr>
        <p:spPr>
          <a:xfrm>
            <a:off x="361950" y="685800"/>
            <a:ext cx="61341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
        <p:cNvGrpSpPr/>
        <p:nvPr/>
      </p:nvGrpSpPr>
      <p:grpSpPr>
        <a:xfrm>
          <a:off x="0" y="0"/>
          <a:ext cx="0" cy="0"/>
          <a:chOff x="0" y="0"/>
          <a:chExt cx="0" cy="0"/>
        </a:xfrm>
      </p:grpSpPr>
      <p:sp>
        <p:nvSpPr>
          <p:cNvPr id="46" name="Google Shape;46;p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7" name="Google Shape;47;p6:notes"/>
          <p:cNvSpPr>
            <a:spLocks noGrp="1" noRot="1" noChangeAspect="1"/>
          </p:cNvSpPr>
          <p:nvPr>
            <p:ph type="sldImg" idx="2"/>
          </p:nvPr>
        </p:nvSpPr>
        <p:spPr>
          <a:xfrm>
            <a:off x="361950" y="685800"/>
            <a:ext cx="61341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36ec07ec030_0_17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23" name="Google Shape;223;g36ec07ec030_0_174:notes"/>
          <p:cNvSpPr>
            <a:spLocks noGrp="1" noRot="1" noChangeAspect="1"/>
          </p:cNvSpPr>
          <p:nvPr>
            <p:ph type="sldImg" idx="2"/>
          </p:nvPr>
        </p:nvSpPr>
        <p:spPr>
          <a:xfrm>
            <a:off x="361950" y="685800"/>
            <a:ext cx="61341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1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GB"/>
              <a:t>Reinforces theory through practice.</a:t>
            </a:r>
            <a:endParaRPr/>
          </a:p>
          <a:p>
            <a:pPr marL="0" lvl="0" indent="0" algn="l" rtl="0">
              <a:spcBef>
                <a:spcPts val="360"/>
              </a:spcBef>
              <a:spcAft>
                <a:spcPts val="0"/>
              </a:spcAft>
              <a:buNone/>
            </a:pPr>
            <a:endParaRPr/>
          </a:p>
        </p:txBody>
      </p:sp>
      <p:sp>
        <p:nvSpPr>
          <p:cNvPr id="229" name="Google Shape;229;p11:notes"/>
          <p:cNvSpPr>
            <a:spLocks noGrp="1" noRot="1" noChangeAspect="1"/>
          </p:cNvSpPr>
          <p:nvPr>
            <p:ph type="sldImg" idx="2"/>
          </p:nvPr>
        </p:nvSpPr>
        <p:spPr>
          <a:xfrm>
            <a:off x="361950" y="685800"/>
            <a:ext cx="61341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36ec07ec030_0_17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GB"/>
              <a:t>This helps reinforce personal responsibility. </a:t>
            </a:r>
            <a:endParaRPr/>
          </a:p>
          <a:p>
            <a:pPr marL="0" lvl="0" indent="0" algn="l" rtl="0">
              <a:spcBef>
                <a:spcPts val="360"/>
              </a:spcBef>
              <a:spcAft>
                <a:spcPts val="0"/>
              </a:spcAft>
              <a:buNone/>
            </a:pPr>
            <a:r>
              <a:rPr lang="en-GB"/>
              <a:t>Reflection strengthens memory and encourages action.</a:t>
            </a:r>
            <a:endParaRPr/>
          </a:p>
          <a:p>
            <a:pPr marL="0" lvl="0" indent="0" algn="l" rtl="0">
              <a:spcBef>
                <a:spcPts val="360"/>
              </a:spcBef>
              <a:spcAft>
                <a:spcPts val="0"/>
              </a:spcAft>
              <a:buNone/>
            </a:pPr>
            <a:endParaRPr/>
          </a:p>
        </p:txBody>
      </p:sp>
      <p:sp>
        <p:nvSpPr>
          <p:cNvPr id="235" name="Google Shape;235;g36ec07ec030_0_179:notes"/>
          <p:cNvSpPr>
            <a:spLocks noGrp="1" noRot="1" noChangeAspect="1"/>
          </p:cNvSpPr>
          <p:nvPr>
            <p:ph type="sldImg" idx="2"/>
          </p:nvPr>
        </p:nvSpPr>
        <p:spPr>
          <a:xfrm>
            <a:off x="361950" y="685800"/>
            <a:ext cx="61341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12:notes"/>
          <p:cNvSpPr>
            <a:spLocks noGrp="1" noRot="1" noChangeAspect="1"/>
          </p:cNvSpPr>
          <p:nvPr>
            <p:ph type="sldImg" idx="2"/>
          </p:nvPr>
        </p:nvSpPr>
        <p:spPr>
          <a:xfrm>
            <a:off x="668338" y="1019175"/>
            <a:ext cx="5521325"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41" name="Google Shape;241;p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2" name="Google Shape;242;p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1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48" name="Google Shape;248;p15:notes"/>
          <p:cNvSpPr>
            <a:spLocks noGrp="1" noRot="1" noChangeAspect="1"/>
          </p:cNvSpPr>
          <p:nvPr>
            <p:ph type="sldImg" idx="2"/>
          </p:nvPr>
        </p:nvSpPr>
        <p:spPr>
          <a:xfrm>
            <a:off x="361950" y="685800"/>
            <a:ext cx="61341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16:notes"/>
          <p:cNvSpPr>
            <a:spLocks noGrp="1" noRot="1" noChangeAspect="1"/>
          </p:cNvSpPr>
          <p:nvPr>
            <p:ph type="sldImg" idx="2"/>
          </p:nvPr>
        </p:nvSpPr>
        <p:spPr>
          <a:xfrm>
            <a:off x="668338" y="1019175"/>
            <a:ext cx="5521325"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54" name="Google Shape;254;p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5" name="Google Shape;255;p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35</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p:cNvGrpSpPr/>
        <p:nvPr/>
      </p:nvGrpSpPr>
      <p:grpSpPr>
        <a:xfrm>
          <a:off x="0" y="0"/>
          <a:ext cx="0" cy="0"/>
          <a:chOff x="0" y="0"/>
          <a:chExt cx="0" cy="0"/>
        </a:xfrm>
      </p:grpSpPr>
      <p:sp>
        <p:nvSpPr>
          <p:cNvPr id="52" name="Google Shape;52;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dirty="0"/>
          </a:p>
        </p:txBody>
      </p:sp>
      <p:sp>
        <p:nvSpPr>
          <p:cNvPr id="53" name="Google Shape;53;p8:notes"/>
          <p:cNvSpPr>
            <a:spLocks noGrp="1" noRot="1" noChangeAspect="1"/>
          </p:cNvSpPr>
          <p:nvPr>
            <p:ph type="sldImg" idx="2"/>
          </p:nvPr>
        </p:nvSpPr>
        <p:spPr>
          <a:xfrm>
            <a:off x="361950" y="685800"/>
            <a:ext cx="61341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36ec07ec030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60" name="Google Shape;60;g36ec07ec030_0_0:notes"/>
          <p:cNvSpPr>
            <a:spLocks noGrp="1" noRot="1" noChangeAspect="1"/>
          </p:cNvSpPr>
          <p:nvPr>
            <p:ph type="sldImg" idx="2"/>
          </p:nvPr>
        </p:nvSpPr>
        <p:spPr>
          <a:xfrm>
            <a:off x="361950" y="685800"/>
            <a:ext cx="61341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36ec07ec030_0_10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66" name="Google Shape;66;g36ec07ec030_0_107:notes"/>
          <p:cNvSpPr>
            <a:spLocks noGrp="1" noRot="1" noChangeAspect="1"/>
          </p:cNvSpPr>
          <p:nvPr>
            <p:ph type="sldImg" idx="2"/>
          </p:nvPr>
        </p:nvSpPr>
        <p:spPr>
          <a:xfrm>
            <a:off x="361950" y="685800"/>
            <a:ext cx="61341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36ec07ec030_0_7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dirty="0"/>
          </a:p>
        </p:txBody>
      </p:sp>
      <p:sp>
        <p:nvSpPr>
          <p:cNvPr id="72" name="Google Shape;72;g36ec07ec030_0_75:notes"/>
          <p:cNvSpPr>
            <a:spLocks noGrp="1" noRot="1" noChangeAspect="1"/>
          </p:cNvSpPr>
          <p:nvPr>
            <p:ph type="sldImg" idx="2"/>
          </p:nvPr>
        </p:nvSpPr>
        <p:spPr>
          <a:xfrm>
            <a:off x="361950" y="685800"/>
            <a:ext cx="61341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36ec07ec030_0_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79" name="Google Shape;79;g36ec07ec030_0_7:notes"/>
          <p:cNvSpPr>
            <a:spLocks noGrp="1" noRot="1" noChangeAspect="1"/>
          </p:cNvSpPr>
          <p:nvPr>
            <p:ph type="sldImg" idx="2"/>
          </p:nvPr>
        </p:nvSpPr>
        <p:spPr>
          <a:xfrm>
            <a:off x="361950" y="685800"/>
            <a:ext cx="61341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36ec07ec030_0_11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dirty="0"/>
          </a:p>
        </p:txBody>
      </p:sp>
      <p:sp>
        <p:nvSpPr>
          <p:cNvPr id="85" name="Google Shape;85;g36ec07ec030_0_118:notes"/>
          <p:cNvSpPr>
            <a:spLocks noGrp="1" noRot="1" noChangeAspect="1"/>
          </p:cNvSpPr>
          <p:nvPr>
            <p:ph type="sldImg" idx="2"/>
          </p:nvPr>
        </p:nvSpPr>
        <p:spPr>
          <a:xfrm>
            <a:off x="361950" y="685800"/>
            <a:ext cx="61341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ext only">
  <p:cSld name="text only">
    <p:spTree>
      <p:nvGrpSpPr>
        <p:cNvPr id="1" name="Shape 20"/>
        <p:cNvGrpSpPr/>
        <p:nvPr/>
      </p:nvGrpSpPr>
      <p:grpSpPr>
        <a:xfrm>
          <a:off x="0" y="0"/>
          <a:ext cx="0" cy="0"/>
          <a:chOff x="0" y="0"/>
          <a:chExt cx="0" cy="0"/>
        </a:xfrm>
      </p:grpSpPr>
      <p:sp>
        <p:nvSpPr>
          <p:cNvPr id="21" name="Google Shape;21;p18"/>
          <p:cNvSpPr txBox="1">
            <a:spLocks noGrp="1"/>
          </p:cNvSpPr>
          <p:nvPr>
            <p:ph type="title"/>
          </p:nvPr>
        </p:nvSpPr>
        <p:spPr>
          <a:xfrm>
            <a:off x="252000" y="990000"/>
            <a:ext cx="11628452" cy="584775"/>
          </a:xfrm>
          <a:prstGeom prst="rect">
            <a:avLst/>
          </a:prstGeom>
          <a:noFill/>
          <a:ln>
            <a:noFill/>
          </a:ln>
        </p:spPr>
        <p:txBody>
          <a:bodyPr spcFirstLastPara="1" wrap="square" lIns="91425" tIns="45700" rIns="91425" bIns="4570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2" name="Google Shape;22;p18"/>
          <p:cNvSpPr txBox="1">
            <a:spLocks noGrp="1"/>
          </p:cNvSpPr>
          <p:nvPr>
            <p:ph type="body" idx="1"/>
          </p:nvPr>
        </p:nvSpPr>
        <p:spPr>
          <a:xfrm>
            <a:off x="360000" y="1800000"/>
            <a:ext cx="9360212" cy="4140000"/>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0"/>
              </a:spcBef>
              <a:spcAft>
                <a:spcPts val="0"/>
              </a:spcAft>
              <a:buSzPts val="1400"/>
              <a:buNone/>
              <a:defRPr sz="2400"/>
            </a:lvl1pPr>
            <a:lvl2pPr marL="914400" lvl="1" indent="-381000" algn="l">
              <a:lnSpc>
                <a:spcPct val="100375"/>
              </a:lnSpc>
              <a:spcBef>
                <a:spcPts val="1200"/>
              </a:spcBef>
              <a:spcAft>
                <a:spcPts val="0"/>
              </a:spcAft>
              <a:buClr>
                <a:srgbClr val="FC4421"/>
              </a:buClr>
              <a:buSzPts val="2400"/>
              <a:buChar char="•"/>
              <a:defRPr sz="2400"/>
            </a:lvl2pPr>
            <a:lvl3pPr marL="1371600" lvl="2" indent="-228600" algn="l">
              <a:lnSpc>
                <a:spcPct val="83666"/>
              </a:lnSpc>
              <a:spcBef>
                <a:spcPts val="502"/>
              </a:spcBef>
              <a:spcAft>
                <a:spcPts val="0"/>
              </a:spcAft>
              <a:buSzPts val="1400"/>
              <a:buNone/>
              <a:defRPr sz="2400"/>
            </a:lvl3pPr>
            <a:lvl4pPr marL="1828800" lvl="3" indent="-381000" algn="l">
              <a:lnSpc>
                <a:spcPct val="83666"/>
              </a:lnSpc>
              <a:spcBef>
                <a:spcPts val="502"/>
              </a:spcBef>
              <a:spcAft>
                <a:spcPts val="0"/>
              </a:spcAft>
              <a:buClr>
                <a:srgbClr val="FC4421"/>
              </a:buClr>
              <a:buSzPts val="2400"/>
              <a:buChar char="•"/>
              <a:defRPr sz="2400"/>
            </a:lvl4pPr>
            <a:lvl5pPr marL="2286000" lvl="4" indent="-381000" algn="l">
              <a:lnSpc>
                <a:spcPct val="83666"/>
              </a:lnSpc>
              <a:spcBef>
                <a:spcPts val="502"/>
              </a:spcBef>
              <a:spcAft>
                <a:spcPts val="0"/>
              </a:spcAft>
              <a:buClr>
                <a:schemeClr val="dk1"/>
              </a:buClr>
              <a:buSzPts val="2400"/>
              <a:buChar char="–"/>
              <a:defRPr sz="2400"/>
            </a:lvl5pPr>
            <a:lvl6pPr marL="2743200" lvl="5" indent="-342900" algn="l">
              <a:spcBef>
                <a:spcPts val="502"/>
              </a:spcBef>
              <a:spcAft>
                <a:spcPts val="0"/>
              </a:spcAft>
              <a:buClr>
                <a:schemeClr val="dk1"/>
              </a:buClr>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ext and image">
  <p:cSld name="text and image">
    <p:spTree>
      <p:nvGrpSpPr>
        <p:cNvPr id="1" name="Shape 23"/>
        <p:cNvGrpSpPr/>
        <p:nvPr/>
      </p:nvGrpSpPr>
      <p:grpSpPr>
        <a:xfrm>
          <a:off x="0" y="0"/>
          <a:ext cx="0" cy="0"/>
          <a:chOff x="0" y="0"/>
          <a:chExt cx="0" cy="0"/>
        </a:xfrm>
      </p:grpSpPr>
      <p:sp>
        <p:nvSpPr>
          <p:cNvPr id="24" name="Google Shape;24;p19"/>
          <p:cNvSpPr txBox="1">
            <a:spLocks noGrp="1"/>
          </p:cNvSpPr>
          <p:nvPr>
            <p:ph type="title"/>
          </p:nvPr>
        </p:nvSpPr>
        <p:spPr>
          <a:xfrm>
            <a:off x="252000" y="990000"/>
            <a:ext cx="11628452" cy="584775"/>
          </a:xfrm>
          <a:prstGeom prst="rect">
            <a:avLst/>
          </a:prstGeom>
          <a:noFill/>
          <a:ln>
            <a:noFill/>
          </a:ln>
        </p:spPr>
        <p:txBody>
          <a:bodyPr spcFirstLastPara="1" wrap="square" lIns="91425" tIns="45700" rIns="91425" bIns="4570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5" name="Google Shape;25;p19"/>
          <p:cNvSpPr txBox="1">
            <a:spLocks noGrp="1"/>
          </p:cNvSpPr>
          <p:nvPr>
            <p:ph type="body" idx="1"/>
          </p:nvPr>
        </p:nvSpPr>
        <p:spPr>
          <a:xfrm>
            <a:off x="360000" y="1800000"/>
            <a:ext cx="7560000" cy="4140000"/>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0"/>
              </a:spcBef>
              <a:spcAft>
                <a:spcPts val="0"/>
              </a:spcAft>
              <a:buSzPts val="1400"/>
              <a:buNone/>
              <a:defRPr sz="2400"/>
            </a:lvl1pPr>
            <a:lvl2pPr marL="914400" lvl="1" indent="-381000" algn="l">
              <a:lnSpc>
                <a:spcPct val="100375"/>
              </a:lnSpc>
              <a:spcBef>
                <a:spcPts val="1200"/>
              </a:spcBef>
              <a:spcAft>
                <a:spcPts val="0"/>
              </a:spcAft>
              <a:buClr>
                <a:srgbClr val="FC4421"/>
              </a:buClr>
              <a:buSzPts val="2400"/>
              <a:buChar char="•"/>
              <a:defRPr sz="2400"/>
            </a:lvl2pPr>
            <a:lvl3pPr marL="1371600" lvl="2" indent="-228600" algn="l">
              <a:lnSpc>
                <a:spcPct val="83666"/>
              </a:lnSpc>
              <a:spcBef>
                <a:spcPts val="502"/>
              </a:spcBef>
              <a:spcAft>
                <a:spcPts val="0"/>
              </a:spcAft>
              <a:buSzPts val="1400"/>
              <a:buNone/>
              <a:defRPr sz="2400"/>
            </a:lvl3pPr>
            <a:lvl4pPr marL="1828800" lvl="3" indent="-381000" algn="l">
              <a:lnSpc>
                <a:spcPct val="83666"/>
              </a:lnSpc>
              <a:spcBef>
                <a:spcPts val="502"/>
              </a:spcBef>
              <a:spcAft>
                <a:spcPts val="0"/>
              </a:spcAft>
              <a:buClr>
                <a:srgbClr val="FC4421"/>
              </a:buClr>
              <a:buSzPts val="2400"/>
              <a:buChar char="•"/>
              <a:defRPr sz="2400"/>
            </a:lvl4pPr>
            <a:lvl5pPr marL="2286000" lvl="4" indent="-381000" algn="l">
              <a:lnSpc>
                <a:spcPct val="83666"/>
              </a:lnSpc>
              <a:spcBef>
                <a:spcPts val="502"/>
              </a:spcBef>
              <a:spcAft>
                <a:spcPts val="0"/>
              </a:spcAft>
              <a:buClr>
                <a:schemeClr val="dk1"/>
              </a:buClr>
              <a:buSzPts val="2400"/>
              <a:buChar char="–"/>
              <a:defRPr sz="2400"/>
            </a:lvl5pPr>
            <a:lvl6pPr marL="2743200" lvl="5" indent="-342900" algn="l">
              <a:spcBef>
                <a:spcPts val="502"/>
              </a:spcBef>
              <a:spcAft>
                <a:spcPts val="0"/>
              </a:spcAft>
              <a:buClr>
                <a:schemeClr val="dk1"/>
              </a:buClr>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6" name="Google Shape;26;p19"/>
          <p:cNvSpPr>
            <a:spLocks noGrp="1"/>
          </p:cNvSpPr>
          <p:nvPr>
            <p:ph type="pic" idx="2"/>
          </p:nvPr>
        </p:nvSpPr>
        <p:spPr>
          <a:xfrm>
            <a:off x="8280052" y="1800000"/>
            <a:ext cx="3600798" cy="4139999"/>
          </a:xfrm>
          <a:prstGeom prst="rect">
            <a:avLst/>
          </a:prstGeom>
          <a:noFill/>
          <a:ln>
            <a:no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layout">
  <p:cSld name="blank layout">
    <p:spTree>
      <p:nvGrpSpPr>
        <p:cNvPr id="1" name="Shape 27"/>
        <p:cNvGrpSpPr/>
        <p:nvPr/>
      </p:nvGrpSpPr>
      <p:grpSpPr>
        <a:xfrm>
          <a:off x="0" y="0"/>
          <a:ext cx="0" cy="0"/>
          <a:chOff x="0" y="0"/>
          <a:chExt cx="0" cy="0"/>
        </a:xfrm>
      </p:grpSpPr>
      <p:sp>
        <p:nvSpPr>
          <p:cNvPr id="28" name="Google Shape;28;p20"/>
          <p:cNvSpPr txBox="1">
            <a:spLocks noGrp="1"/>
          </p:cNvSpPr>
          <p:nvPr>
            <p:ph type="body" idx="1"/>
          </p:nvPr>
        </p:nvSpPr>
        <p:spPr>
          <a:xfrm>
            <a:off x="359172" y="1260475"/>
            <a:ext cx="8640959" cy="4319588"/>
          </a:xfrm>
          <a:prstGeom prst="rect">
            <a:avLst/>
          </a:prstGeom>
          <a:noFill/>
          <a:ln>
            <a:noFill/>
          </a:ln>
        </p:spPr>
        <p:txBody>
          <a:bodyPr spcFirstLastPara="1" wrap="square" lIns="0" tIns="0" rIns="0" bIns="0" anchor="t" anchorCtr="0">
            <a:noAutofit/>
          </a:bodyPr>
          <a:lstStyle>
            <a:lvl1pPr marL="457200" lvl="0" indent="-228600" algn="l">
              <a:lnSpc>
                <a:spcPct val="100375"/>
              </a:lnSpc>
              <a:spcBef>
                <a:spcPts val="1004"/>
              </a:spcBef>
              <a:spcAft>
                <a:spcPts val="0"/>
              </a:spcAft>
              <a:buSzPts val="1400"/>
              <a:buNone/>
              <a:defRPr sz="2400"/>
            </a:lvl1pPr>
            <a:lvl2pPr marL="914400" lvl="1" indent="-342900" algn="l">
              <a:lnSpc>
                <a:spcPct val="133833"/>
              </a:lnSpc>
              <a:spcBef>
                <a:spcPts val="1004"/>
              </a:spcBef>
              <a:spcAft>
                <a:spcPts val="0"/>
              </a:spcAft>
              <a:buSzPts val="1800"/>
              <a:buChar char="•"/>
              <a:defRPr/>
            </a:lvl2pPr>
            <a:lvl3pPr marL="1371600" lvl="2" indent="-228600" algn="l">
              <a:lnSpc>
                <a:spcPct val="111555"/>
              </a:lnSpc>
              <a:spcBef>
                <a:spcPts val="502"/>
              </a:spcBef>
              <a:spcAft>
                <a:spcPts val="0"/>
              </a:spcAft>
              <a:buSzPts val="1400"/>
              <a:buNone/>
              <a:defRPr/>
            </a:lvl3pPr>
            <a:lvl4pPr marL="1828800" lvl="3" indent="-342900" algn="l">
              <a:lnSpc>
                <a:spcPct val="111555"/>
              </a:lnSpc>
              <a:spcBef>
                <a:spcPts val="502"/>
              </a:spcBef>
              <a:spcAft>
                <a:spcPts val="0"/>
              </a:spcAft>
              <a:buSzPts val="1800"/>
              <a:buChar char="•"/>
              <a:defRPr/>
            </a:lvl4pPr>
            <a:lvl5pPr marL="2286000" lvl="4" indent="-342900" algn="l">
              <a:lnSpc>
                <a:spcPct val="111555"/>
              </a:lnSpc>
              <a:spcBef>
                <a:spcPts val="502"/>
              </a:spcBef>
              <a:spcAft>
                <a:spcPts val="0"/>
              </a:spcAft>
              <a:buClr>
                <a:schemeClr val="dk1"/>
              </a:buClr>
              <a:buSzPts val="1800"/>
              <a:buChar char="–"/>
              <a:defRPr/>
            </a:lvl5pPr>
            <a:lvl6pPr marL="2743200" lvl="5" indent="-342900" algn="l">
              <a:spcBef>
                <a:spcPts val="502"/>
              </a:spcBef>
              <a:spcAft>
                <a:spcPts val="0"/>
              </a:spcAft>
              <a:buClr>
                <a:schemeClr val="dk1"/>
              </a:buClr>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image left and text">
  <p:cSld name="image left and text">
    <p:spTree>
      <p:nvGrpSpPr>
        <p:cNvPr id="1" name="Shape 29"/>
        <p:cNvGrpSpPr/>
        <p:nvPr/>
      </p:nvGrpSpPr>
      <p:grpSpPr>
        <a:xfrm>
          <a:off x="0" y="0"/>
          <a:ext cx="0" cy="0"/>
          <a:chOff x="0" y="0"/>
          <a:chExt cx="0" cy="0"/>
        </a:xfrm>
      </p:grpSpPr>
      <p:sp>
        <p:nvSpPr>
          <p:cNvPr id="30" name="Google Shape;30;p21"/>
          <p:cNvSpPr txBox="1">
            <a:spLocks noGrp="1"/>
          </p:cNvSpPr>
          <p:nvPr>
            <p:ph type="title"/>
          </p:nvPr>
        </p:nvSpPr>
        <p:spPr>
          <a:xfrm>
            <a:off x="252000" y="990000"/>
            <a:ext cx="11628452" cy="584775"/>
          </a:xfrm>
          <a:prstGeom prst="rect">
            <a:avLst/>
          </a:prstGeom>
          <a:noFill/>
          <a:ln>
            <a:noFill/>
          </a:ln>
        </p:spPr>
        <p:txBody>
          <a:bodyPr spcFirstLastPara="1" wrap="square" lIns="91425" tIns="45700" rIns="91425" bIns="4570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1" name="Google Shape;31;p21"/>
          <p:cNvSpPr txBox="1">
            <a:spLocks noGrp="1"/>
          </p:cNvSpPr>
          <p:nvPr>
            <p:ph type="body" idx="1"/>
          </p:nvPr>
        </p:nvSpPr>
        <p:spPr>
          <a:xfrm>
            <a:off x="4320000" y="1799999"/>
            <a:ext cx="7560000" cy="4140000"/>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0"/>
              </a:spcBef>
              <a:spcAft>
                <a:spcPts val="0"/>
              </a:spcAft>
              <a:buSzPts val="1400"/>
              <a:buNone/>
              <a:defRPr sz="2400"/>
            </a:lvl1pPr>
            <a:lvl2pPr marL="914400" lvl="1" indent="-381000" algn="l">
              <a:lnSpc>
                <a:spcPct val="100375"/>
              </a:lnSpc>
              <a:spcBef>
                <a:spcPts val="1200"/>
              </a:spcBef>
              <a:spcAft>
                <a:spcPts val="0"/>
              </a:spcAft>
              <a:buClr>
                <a:srgbClr val="FC4421"/>
              </a:buClr>
              <a:buSzPts val="2400"/>
              <a:buChar char="•"/>
              <a:defRPr sz="2400"/>
            </a:lvl2pPr>
            <a:lvl3pPr marL="1371600" lvl="2" indent="-228600" algn="l">
              <a:lnSpc>
                <a:spcPct val="83666"/>
              </a:lnSpc>
              <a:spcBef>
                <a:spcPts val="502"/>
              </a:spcBef>
              <a:spcAft>
                <a:spcPts val="0"/>
              </a:spcAft>
              <a:buSzPts val="1400"/>
              <a:buNone/>
              <a:defRPr sz="2400"/>
            </a:lvl3pPr>
            <a:lvl4pPr marL="1828800" lvl="3" indent="-381000" algn="l">
              <a:lnSpc>
                <a:spcPct val="83666"/>
              </a:lnSpc>
              <a:spcBef>
                <a:spcPts val="502"/>
              </a:spcBef>
              <a:spcAft>
                <a:spcPts val="0"/>
              </a:spcAft>
              <a:buClr>
                <a:srgbClr val="FC4421"/>
              </a:buClr>
              <a:buSzPts val="2400"/>
              <a:buChar char="•"/>
              <a:defRPr sz="2400"/>
            </a:lvl4pPr>
            <a:lvl5pPr marL="2286000" lvl="4" indent="-381000" algn="l">
              <a:lnSpc>
                <a:spcPct val="83666"/>
              </a:lnSpc>
              <a:spcBef>
                <a:spcPts val="502"/>
              </a:spcBef>
              <a:spcAft>
                <a:spcPts val="0"/>
              </a:spcAft>
              <a:buClr>
                <a:schemeClr val="dk1"/>
              </a:buClr>
              <a:buSzPts val="2400"/>
              <a:buChar char="–"/>
              <a:defRPr sz="2400"/>
            </a:lvl5pPr>
            <a:lvl6pPr marL="2743200" lvl="5" indent="-342900" algn="l">
              <a:spcBef>
                <a:spcPts val="502"/>
              </a:spcBef>
              <a:spcAft>
                <a:spcPts val="0"/>
              </a:spcAft>
              <a:buClr>
                <a:schemeClr val="dk1"/>
              </a:buClr>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2" name="Google Shape;32;p21"/>
          <p:cNvSpPr>
            <a:spLocks noGrp="1"/>
          </p:cNvSpPr>
          <p:nvPr>
            <p:ph type="pic" idx="2"/>
          </p:nvPr>
        </p:nvSpPr>
        <p:spPr>
          <a:xfrm>
            <a:off x="360000" y="1800000"/>
            <a:ext cx="3600798" cy="4139999"/>
          </a:xfrm>
          <a:prstGeom prst="rect">
            <a:avLst/>
          </a:prstGeom>
          <a:noFill/>
          <a:ln>
            <a:no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7"/>
          <p:cNvSpPr txBox="1"/>
          <p:nvPr/>
        </p:nvSpPr>
        <p:spPr>
          <a:xfrm>
            <a:off x="0" y="456036"/>
            <a:ext cx="12239625" cy="152012"/>
          </a:xfrm>
          <a:prstGeom prst="rect">
            <a:avLst/>
          </a:prstGeom>
          <a:solidFill>
            <a:srgbClr val="D9D9D9">
              <a:alpha val="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807" b="0" i="0" u="none" strike="noStrike" cap="none">
                <a:solidFill>
                  <a:srgbClr val="D9D9D9"/>
                </a:solidFill>
                <a:latin typeface="Arial"/>
                <a:ea typeface="Arial"/>
                <a:cs typeface="Arial"/>
                <a:sym typeface="Arial"/>
              </a:rPr>
              <a:t> </a:t>
            </a:r>
            <a:endParaRPr/>
          </a:p>
        </p:txBody>
      </p:sp>
      <p:sp>
        <p:nvSpPr>
          <p:cNvPr id="11" name="Google Shape;11;p17"/>
          <p:cNvSpPr txBox="1">
            <a:spLocks noGrp="1"/>
          </p:cNvSpPr>
          <p:nvPr>
            <p:ph type="title"/>
          </p:nvPr>
        </p:nvSpPr>
        <p:spPr>
          <a:xfrm>
            <a:off x="252000" y="990000"/>
            <a:ext cx="11628000" cy="646331"/>
          </a:xfrm>
          <a:prstGeom prst="rect">
            <a:avLst/>
          </a:prstGeom>
          <a:noFill/>
          <a:ln>
            <a:noFill/>
          </a:ln>
        </p:spPr>
        <p:txBody>
          <a:bodyPr spcFirstLastPara="1" wrap="square" lIns="91425" tIns="45700" rIns="91425" bIns="45700" anchor="ctr" anchorCtr="0">
            <a:spAutoFit/>
          </a:bodyPr>
          <a:lstStyle>
            <a:lvl1pPr marR="0" lvl="0" algn="l" rtl="0">
              <a:spcBef>
                <a:spcPts val="0"/>
              </a:spcBef>
              <a:spcAft>
                <a:spcPts val="0"/>
              </a:spcAft>
              <a:buSzPts val="1400"/>
              <a:buNone/>
              <a:defRPr sz="3600" b="1" i="0" u="none" strike="noStrike" cap="none">
                <a:solidFill>
                  <a:srgbClr val="FC4421"/>
                </a:solidFill>
                <a:latin typeface="Arial"/>
                <a:ea typeface="Arial"/>
                <a:cs typeface="Arial"/>
                <a:sym typeface="Arial"/>
              </a:defRPr>
            </a:lvl1pPr>
            <a:lvl2pPr marR="0" lvl="1" algn="l" rtl="0">
              <a:spcBef>
                <a:spcPts val="0"/>
              </a:spcBef>
              <a:spcAft>
                <a:spcPts val="0"/>
              </a:spcAft>
              <a:buSzPts val="1400"/>
              <a:buNone/>
              <a:defRPr sz="2409" b="1" i="0" u="none" strike="noStrike" cap="none">
                <a:solidFill>
                  <a:srgbClr val="E30613"/>
                </a:solidFill>
                <a:latin typeface="Arial"/>
                <a:ea typeface="Arial"/>
                <a:cs typeface="Arial"/>
                <a:sym typeface="Arial"/>
              </a:defRPr>
            </a:lvl2pPr>
            <a:lvl3pPr marR="0" lvl="2" algn="l" rtl="0">
              <a:spcBef>
                <a:spcPts val="0"/>
              </a:spcBef>
              <a:spcAft>
                <a:spcPts val="0"/>
              </a:spcAft>
              <a:buSzPts val="1400"/>
              <a:buNone/>
              <a:defRPr sz="2409" b="1" i="0" u="none" strike="noStrike" cap="none">
                <a:solidFill>
                  <a:srgbClr val="E30613"/>
                </a:solidFill>
                <a:latin typeface="Arial"/>
                <a:ea typeface="Arial"/>
                <a:cs typeface="Arial"/>
                <a:sym typeface="Arial"/>
              </a:defRPr>
            </a:lvl3pPr>
            <a:lvl4pPr marR="0" lvl="3" algn="l" rtl="0">
              <a:spcBef>
                <a:spcPts val="0"/>
              </a:spcBef>
              <a:spcAft>
                <a:spcPts val="0"/>
              </a:spcAft>
              <a:buSzPts val="1400"/>
              <a:buNone/>
              <a:defRPr sz="2409" b="1" i="0" u="none" strike="noStrike" cap="none">
                <a:solidFill>
                  <a:srgbClr val="E30613"/>
                </a:solidFill>
                <a:latin typeface="Arial"/>
                <a:ea typeface="Arial"/>
                <a:cs typeface="Arial"/>
                <a:sym typeface="Arial"/>
              </a:defRPr>
            </a:lvl4pPr>
            <a:lvl5pPr marR="0" lvl="4" algn="l" rtl="0">
              <a:spcBef>
                <a:spcPts val="0"/>
              </a:spcBef>
              <a:spcAft>
                <a:spcPts val="0"/>
              </a:spcAft>
              <a:buSzPts val="1400"/>
              <a:buNone/>
              <a:defRPr sz="2409" b="1" i="0" u="none" strike="noStrike" cap="none">
                <a:solidFill>
                  <a:srgbClr val="E30613"/>
                </a:solidFill>
                <a:latin typeface="Arial"/>
                <a:ea typeface="Arial"/>
                <a:cs typeface="Arial"/>
                <a:sym typeface="Arial"/>
              </a:defRPr>
            </a:lvl5pPr>
            <a:lvl6pPr marR="0" lvl="5" algn="ctr" rtl="0">
              <a:spcBef>
                <a:spcPts val="0"/>
              </a:spcBef>
              <a:spcAft>
                <a:spcPts val="0"/>
              </a:spcAft>
              <a:buSzPts val="1400"/>
              <a:buNone/>
              <a:defRPr sz="4417" b="0" i="0" u="none" strike="noStrike" cap="none">
                <a:solidFill>
                  <a:srgbClr val="CC0000"/>
                </a:solidFill>
                <a:latin typeface="Arial"/>
                <a:ea typeface="Arial"/>
                <a:cs typeface="Arial"/>
                <a:sym typeface="Arial"/>
              </a:defRPr>
            </a:lvl6pPr>
            <a:lvl7pPr marR="0" lvl="6" algn="ctr" rtl="0">
              <a:spcBef>
                <a:spcPts val="0"/>
              </a:spcBef>
              <a:spcAft>
                <a:spcPts val="0"/>
              </a:spcAft>
              <a:buSzPts val="1400"/>
              <a:buNone/>
              <a:defRPr sz="4417" b="0" i="0" u="none" strike="noStrike" cap="none">
                <a:solidFill>
                  <a:srgbClr val="CC0000"/>
                </a:solidFill>
                <a:latin typeface="Arial"/>
                <a:ea typeface="Arial"/>
                <a:cs typeface="Arial"/>
                <a:sym typeface="Arial"/>
              </a:defRPr>
            </a:lvl7pPr>
            <a:lvl8pPr marR="0" lvl="7" algn="ctr" rtl="0">
              <a:spcBef>
                <a:spcPts val="0"/>
              </a:spcBef>
              <a:spcAft>
                <a:spcPts val="0"/>
              </a:spcAft>
              <a:buSzPts val="1400"/>
              <a:buNone/>
              <a:defRPr sz="4417" b="0" i="0" u="none" strike="noStrike" cap="none">
                <a:solidFill>
                  <a:srgbClr val="CC0000"/>
                </a:solidFill>
                <a:latin typeface="Arial"/>
                <a:ea typeface="Arial"/>
                <a:cs typeface="Arial"/>
                <a:sym typeface="Arial"/>
              </a:defRPr>
            </a:lvl8pPr>
            <a:lvl9pPr marR="0" lvl="8" algn="ctr" rtl="0">
              <a:spcBef>
                <a:spcPts val="0"/>
              </a:spcBef>
              <a:spcAft>
                <a:spcPts val="0"/>
              </a:spcAft>
              <a:buSzPts val="1400"/>
              <a:buNone/>
              <a:defRPr sz="4417" b="0" i="0" u="none" strike="noStrike" cap="none">
                <a:solidFill>
                  <a:srgbClr val="CC0000"/>
                </a:solidFill>
                <a:latin typeface="Arial"/>
                <a:ea typeface="Arial"/>
                <a:cs typeface="Arial"/>
                <a:sym typeface="Arial"/>
              </a:defRPr>
            </a:lvl9pPr>
          </a:lstStyle>
          <a:p>
            <a:endParaRPr/>
          </a:p>
        </p:txBody>
      </p:sp>
      <p:sp>
        <p:nvSpPr>
          <p:cNvPr id="12" name="Google Shape;12;p17"/>
          <p:cNvSpPr txBox="1">
            <a:spLocks noGrp="1"/>
          </p:cNvSpPr>
          <p:nvPr>
            <p:ph type="body" idx="1"/>
          </p:nvPr>
        </p:nvSpPr>
        <p:spPr>
          <a:xfrm>
            <a:off x="361406" y="1800000"/>
            <a:ext cx="11520000" cy="4140000"/>
          </a:xfrm>
          <a:prstGeom prst="rect">
            <a:avLst/>
          </a:prstGeom>
          <a:noFill/>
          <a:ln>
            <a:noFill/>
          </a:ln>
        </p:spPr>
        <p:txBody>
          <a:bodyPr spcFirstLastPara="1" wrap="square" lIns="0" tIns="0" rIns="0" bIns="0" anchor="t" anchorCtr="0">
            <a:noAutofit/>
          </a:bodyPr>
          <a:lstStyle>
            <a:lvl1pPr marL="457200" marR="0" lvl="0" indent="-228600" algn="l" rtl="0">
              <a:lnSpc>
                <a:spcPct val="120450"/>
              </a:lnSpc>
              <a:spcBef>
                <a:spcPts val="1004"/>
              </a:spcBef>
              <a:spcAft>
                <a:spcPts val="0"/>
              </a:spcAft>
              <a:buSzPts val="1400"/>
              <a:buNone/>
              <a:defRPr sz="2000" b="0" i="0" u="none" strike="noStrike" cap="none">
                <a:solidFill>
                  <a:schemeClr val="dk1"/>
                </a:solidFill>
                <a:latin typeface="Arial"/>
                <a:ea typeface="Arial"/>
                <a:cs typeface="Arial"/>
                <a:sym typeface="Arial"/>
              </a:defRPr>
            </a:lvl1pPr>
            <a:lvl2pPr marL="914400" marR="0" lvl="1" indent="-355600" algn="l" rtl="0">
              <a:lnSpc>
                <a:spcPct val="120450"/>
              </a:lnSpc>
              <a:spcBef>
                <a:spcPts val="1004"/>
              </a:spcBef>
              <a:spcAft>
                <a:spcPts val="0"/>
              </a:spcAft>
              <a:buClr>
                <a:srgbClr val="FC442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228600" algn="l" rtl="0">
              <a:lnSpc>
                <a:spcPct val="125031"/>
              </a:lnSpc>
              <a:spcBef>
                <a:spcPts val="502"/>
              </a:spcBef>
              <a:spcAft>
                <a:spcPts val="0"/>
              </a:spcAft>
              <a:buSzPts val="1400"/>
              <a:buNone/>
              <a:defRPr sz="1606" b="0" i="0" u="none" strike="noStrike" cap="none">
                <a:solidFill>
                  <a:schemeClr val="dk1"/>
                </a:solidFill>
                <a:latin typeface="Arial"/>
                <a:ea typeface="Arial"/>
                <a:cs typeface="Arial"/>
                <a:sym typeface="Arial"/>
              </a:defRPr>
            </a:lvl3pPr>
            <a:lvl4pPr marL="1828800" marR="0" lvl="3" indent="-330581" algn="l" rtl="0">
              <a:lnSpc>
                <a:spcPct val="125031"/>
              </a:lnSpc>
              <a:spcBef>
                <a:spcPts val="502"/>
              </a:spcBef>
              <a:spcAft>
                <a:spcPts val="0"/>
              </a:spcAft>
              <a:buClr>
                <a:srgbClr val="FC4421"/>
              </a:buClr>
              <a:buSzPts val="1606"/>
              <a:buFont typeface="Arial"/>
              <a:buChar char="•"/>
              <a:defRPr sz="1606" b="0" i="0" u="none" strike="noStrike" cap="none">
                <a:solidFill>
                  <a:schemeClr val="dk1"/>
                </a:solidFill>
                <a:latin typeface="Arial"/>
                <a:ea typeface="Arial"/>
                <a:cs typeface="Arial"/>
                <a:sym typeface="Arial"/>
              </a:defRPr>
            </a:lvl4pPr>
            <a:lvl5pPr marL="2286000" marR="0" lvl="4" indent="-330581" algn="l" rtl="0">
              <a:lnSpc>
                <a:spcPct val="125031"/>
              </a:lnSpc>
              <a:spcBef>
                <a:spcPts val="502"/>
              </a:spcBef>
              <a:spcAft>
                <a:spcPts val="0"/>
              </a:spcAft>
              <a:buClr>
                <a:schemeClr val="dk1"/>
              </a:buClr>
              <a:buSzPts val="1606"/>
              <a:buFont typeface="Arial"/>
              <a:buChar char="–"/>
              <a:defRPr sz="1606" b="0" i="0" u="none" strike="noStrike" cap="none">
                <a:solidFill>
                  <a:schemeClr val="dk1"/>
                </a:solidFill>
                <a:latin typeface="Arial"/>
                <a:ea typeface="Arial"/>
                <a:cs typeface="Arial"/>
                <a:sym typeface="Arial"/>
              </a:defRPr>
            </a:lvl5pPr>
            <a:lvl6pPr marL="2743200" marR="0" lvl="5" indent="-330581" algn="l" rtl="0">
              <a:spcBef>
                <a:spcPts val="502"/>
              </a:spcBef>
              <a:spcAft>
                <a:spcPts val="0"/>
              </a:spcAft>
              <a:buClr>
                <a:schemeClr val="dk1"/>
              </a:buClr>
              <a:buSzPts val="1606"/>
              <a:buFont typeface="Arial"/>
              <a:buChar char="»"/>
              <a:defRPr sz="1606" b="0" i="0" u="none" strike="noStrike" cap="none">
                <a:solidFill>
                  <a:schemeClr val="dk1"/>
                </a:solidFill>
                <a:latin typeface="Arial"/>
                <a:ea typeface="Arial"/>
                <a:cs typeface="Arial"/>
                <a:sym typeface="Arial"/>
              </a:defRPr>
            </a:lvl6pPr>
            <a:lvl7pPr marL="3200400" marR="0" lvl="6" indent="-330581" algn="l" rtl="0">
              <a:spcBef>
                <a:spcPts val="321"/>
              </a:spcBef>
              <a:spcAft>
                <a:spcPts val="0"/>
              </a:spcAft>
              <a:buClr>
                <a:srgbClr val="E30613"/>
              </a:buClr>
              <a:buSzPts val="1606"/>
              <a:buFont typeface="Arial"/>
              <a:buChar char="»"/>
              <a:defRPr sz="1606" b="0" i="0" u="none" strike="noStrike" cap="none">
                <a:solidFill>
                  <a:schemeClr val="dk1"/>
                </a:solidFill>
                <a:latin typeface="Arial"/>
                <a:ea typeface="Arial"/>
                <a:cs typeface="Arial"/>
                <a:sym typeface="Arial"/>
              </a:defRPr>
            </a:lvl7pPr>
            <a:lvl8pPr marL="3657600" marR="0" lvl="7" indent="-330581" algn="l" rtl="0">
              <a:spcBef>
                <a:spcPts val="321"/>
              </a:spcBef>
              <a:spcAft>
                <a:spcPts val="0"/>
              </a:spcAft>
              <a:buClr>
                <a:schemeClr val="dk1"/>
              </a:buClr>
              <a:buSzPts val="1606"/>
              <a:buFont typeface="Arial"/>
              <a:buChar char="»"/>
              <a:defRPr sz="1606" b="0" i="0" u="none" strike="noStrike" cap="none">
                <a:solidFill>
                  <a:schemeClr val="dk1"/>
                </a:solidFill>
                <a:latin typeface="Arial"/>
                <a:ea typeface="Arial"/>
                <a:cs typeface="Arial"/>
                <a:sym typeface="Arial"/>
              </a:defRPr>
            </a:lvl8pPr>
            <a:lvl9pPr marL="4114800" marR="0" lvl="8" indent="-292353" algn="l" rtl="0">
              <a:spcBef>
                <a:spcPts val="201"/>
              </a:spcBef>
              <a:spcAft>
                <a:spcPts val="0"/>
              </a:spcAft>
              <a:buClr>
                <a:schemeClr val="dk1"/>
              </a:buClr>
              <a:buSzPts val="1004"/>
              <a:buFont typeface="Arial"/>
              <a:buChar char="»"/>
              <a:defRPr sz="1004" b="0" i="0" u="none" strike="noStrike" cap="none">
                <a:solidFill>
                  <a:schemeClr val="dk1"/>
                </a:solidFill>
                <a:latin typeface="Arial"/>
                <a:ea typeface="Arial"/>
                <a:cs typeface="Arial"/>
                <a:sym typeface="Arial"/>
              </a:defRPr>
            </a:lvl9pPr>
          </a:lstStyle>
          <a:p>
            <a:endParaRPr dirty="0"/>
          </a:p>
        </p:txBody>
      </p:sp>
      <p:sp>
        <p:nvSpPr>
          <p:cNvPr id="16" name="Google Shape;16;p17"/>
          <p:cNvSpPr txBox="1"/>
          <p:nvPr/>
        </p:nvSpPr>
        <p:spPr>
          <a:xfrm>
            <a:off x="360000" y="6343435"/>
            <a:ext cx="588541" cy="246221"/>
          </a:xfrm>
          <a:prstGeom prst="rect">
            <a:avLst/>
          </a:prstGeom>
          <a:noFill/>
          <a:ln>
            <a:noFill/>
          </a:ln>
        </p:spPr>
        <p:txBody>
          <a:bodyPr spcFirstLastPara="1" wrap="square" lIns="0" tIns="0" rIns="0" bIns="0" anchor="ctr" anchorCtr="0">
            <a:spAutoFit/>
          </a:bodyPr>
          <a:lstStyle/>
          <a:p>
            <a:pPr marL="0" marR="0" lvl="0" indent="0" algn="l" rtl="0">
              <a:spcBef>
                <a:spcPts val="0"/>
              </a:spcBef>
              <a:spcAft>
                <a:spcPts val="0"/>
              </a:spcAft>
              <a:buNone/>
            </a:pPr>
            <a:fld id="{00000000-1234-1234-1234-123412341234}" type="slidenum">
              <a:rPr lang="en-GB" sz="1600">
                <a:solidFill>
                  <a:schemeClr val="dk1"/>
                </a:solidFill>
                <a:latin typeface="Arial"/>
                <a:ea typeface="Arial"/>
                <a:cs typeface="Arial"/>
                <a:sym typeface="Arial"/>
              </a:rPr>
              <a:t>‹#›</a:t>
            </a:fld>
            <a:endParaRPr sz="1600">
              <a:solidFill>
                <a:schemeClr val="dk1"/>
              </a:solidFill>
              <a:latin typeface="Arial"/>
              <a:ea typeface="Arial"/>
              <a:cs typeface="Arial"/>
              <a:sym typeface="Arial"/>
            </a:endParaRPr>
          </a:p>
        </p:txBody>
      </p:sp>
      <p:pic>
        <p:nvPicPr>
          <p:cNvPr id="18" name="Google Shape;18;p17" descr="A purple and white logo&#10;&#10;AI-generated content may be incorrect."/>
          <p:cNvPicPr preferRelativeResize="0"/>
          <p:nvPr/>
        </p:nvPicPr>
        <p:blipFill rotWithShape="1">
          <a:blip r:embed="rId6">
            <a:alphaModFix/>
          </a:blip>
          <a:srcRect/>
          <a:stretch/>
        </p:blipFill>
        <p:spPr>
          <a:xfrm>
            <a:off x="9360000" y="6228000"/>
            <a:ext cx="2520000" cy="456536"/>
          </a:xfrm>
          <a:prstGeom prst="rect">
            <a:avLst/>
          </a:prstGeom>
          <a:noFill/>
          <a:ln>
            <a:noFill/>
          </a:ln>
        </p:spPr>
      </p:pic>
      <p:cxnSp>
        <p:nvCxnSpPr>
          <p:cNvPr id="19" name="Google Shape;19;p17"/>
          <p:cNvCxnSpPr/>
          <p:nvPr/>
        </p:nvCxnSpPr>
        <p:spPr>
          <a:xfrm>
            <a:off x="0" y="6084000"/>
            <a:ext cx="12240000" cy="0"/>
          </a:xfrm>
          <a:prstGeom prst="straightConnector1">
            <a:avLst/>
          </a:prstGeom>
          <a:noFill/>
          <a:ln w="9525" cap="flat" cmpd="sng">
            <a:solidFill>
              <a:srgbClr val="000000"/>
            </a:solidFill>
            <a:prstDash val="solid"/>
            <a:round/>
            <a:headEnd type="none" w="sm" len="sm"/>
            <a:tailEnd type="none" w="sm" len="sm"/>
          </a:ln>
        </p:spPr>
      </p:cxnSp>
      <p:sp>
        <p:nvSpPr>
          <p:cNvPr id="3" name="Graphic 26">
            <a:extLst>
              <a:ext uri="{FF2B5EF4-FFF2-40B4-BE49-F238E27FC236}">
                <a16:creationId xmlns:a16="http://schemas.microsoft.com/office/drawing/2014/main" id="{F28D9038-4124-1300-00FE-11E4CB7DE3E1}"/>
              </a:ext>
            </a:extLst>
          </p:cNvPr>
          <p:cNvSpPr>
            <a:spLocks/>
          </p:cNvSpPr>
          <p:nvPr userDrawn="1"/>
        </p:nvSpPr>
        <p:spPr>
          <a:xfrm>
            <a:off x="6" y="756000"/>
            <a:ext cx="12239626" cy="36000"/>
          </a:xfrm>
          <a:custGeom>
            <a:avLst/>
            <a:gdLst/>
            <a:ahLst/>
            <a:cxnLst/>
            <a:rect l="l" t="t" r="r" b="b"/>
            <a:pathLst>
              <a:path w="15119985" h="127000">
                <a:moveTo>
                  <a:pt x="0" y="0"/>
                </a:moveTo>
                <a:lnTo>
                  <a:pt x="0" y="127000"/>
                </a:lnTo>
                <a:lnTo>
                  <a:pt x="15119985" y="127000"/>
                </a:lnTo>
                <a:lnTo>
                  <a:pt x="15119985" y="0"/>
                </a:lnTo>
                <a:lnTo>
                  <a:pt x="0" y="0"/>
                </a:lnTo>
                <a:close/>
              </a:path>
            </a:pathLst>
          </a:custGeom>
          <a:solidFill>
            <a:schemeClr val="tx1"/>
          </a:solidFill>
        </p:spPr>
        <p:txBody>
          <a:bodyPr wrap="square" lIns="0" tIns="0" rIns="0" bIns="0" rtlCol="0">
            <a:prstTxWarp prst="textNoShape">
              <a:avLst/>
            </a:prstTxWarp>
            <a:noAutofit/>
          </a:bodyPr>
          <a:lstStyle/>
          <a:p>
            <a:endParaRPr lang="en-GB" sz="2008"/>
          </a:p>
        </p:txBody>
      </p:sp>
      <p:pic>
        <p:nvPicPr>
          <p:cNvPr id="4" name="Picture 3" descr="A red arrow pointing up&#10;&#10;AI-generated content may be incorrect.">
            <a:extLst>
              <a:ext uri="{FF2B5EF4-FFF2-40B4-BE49-F238E27FC236}">
                <a16:creationId xmlns:a16="http://schemas.microsoft.com/office/drawing/2014/main" id="{90DD0FC8-DCD3-02F7-CF9F-B471DF9392E4}"/>
              </a:ext>
            </a:extLst>
          </p:cNvPr>
          <p:cNvPicPr>
            <a:picLocks/>
          </p:cNvPicPr>
          <p:nvPr userDrawn="1"/>
        </p:nvPicPr>
        <p:blipFill>
          <a:blip r:embed="rId7" cstate="print">
            <a:extLst>
              <a:ext uri="{28A0092B-C50C-407E-A947-70E740481C1C}">
                <a14:useLocalDpi xmlns:a14="http://schemas.microsoft.com/office/drawing/2010/main"/>
              </a:ext>
            </a:extLst>
          </a:blip>
          <a:srcRect/>
          <a:stretch>
            <a:fillRect/>
          </a:stretch>
        </p:blipFill>
        <p:spPr bwMode="auto">
          <a:xfrm>
            <a:off x="232047" y="170588"/>
            <a:ext cx="591666" cy="437463"/>
          </a:xfrm>
          <a:prstGeom prst="rect">
            <a:avLst/>
          </a:prstGeom>
          <a:noFill/>
          <a:ln>
            <a:noFill/>
          </a:ln>
        </p:spPr>
      </p:pic>
      <p:sp>
        <p:nvSpPr>
          <p:cNvPr id="5" name="Text Box 2">
            <a:extLst>
              <a:ext uri="{FF2B5EF4-FFF2-40B4-BE49-F238E27FC236}">
                <a16:creationId xmlns:a16="http://schemas.microsoft.com/office/drawing/2014/main" id="{5B1443CE-F854-6104-8379-32EB3FAFC9F2}"/>
              </a:ext>
            </a:extLst>
          </p:cNvPr>
          <p:cNvSpPr txBox="1">
            <a:spLocks noChangeArrowheads="1"/>
          </p:cNvSpPr>
          <p:nvPr userDrawn="1"/>
        </p:nvSpPr>
        <p:spPr bwMode="auto">
          <a:xfrm>
            <a:off x="3848985" y="67612"/>
            <a:ext cx="5827751" cy="589388"/>
          </a:xfrm>
          <a:prstGeom prst="rect">
            <a:avLst/>
          </a:prstGeom>
          <a:noFill/>
          <a:ln w="9525">
            <a:noFill/>
            <a:miter lim="800000"/>
            <a:headEnd/>
            <a:tailEnd/>
          </a:ln>
        </p:spPr>
        <p:txBody>
          <a:bodyPr rot="0" vert="horz" wrap="square" lIns="91797" tIns="45899" rIns="91797" bIns="45899" anchor="t" anchorCtr="0">
            <a:noAutofit/>
          </a:bodyPr>
          <a:lstStyle/>
          <a:p>
            <a:pPr marL="0" marR="0" lvl="0" indent="0" algn="l" defTabSz="914400" rtl="0" eaLnBrk="1" fontAlgn="base" latinLnBrk="0" hangingPunct="1">
              <a:lnSpc>
                <a:spcPts val="1305"/>
              </a:lnSpc>
              <a:spcBef>
                <a:spcPts val="402"/>
              </a:spcBef>
              <a:spcAft>
                <a:spcPts val="402"/>
              </a:spcAft>
              <a:buClrTx/>
              <a:buSzTx/>
              <a:buFontTx/>
              <a:buNone/>
              <a:tabLst/>
              <a:defRPr/>
            </a:pPr>
            <a:r>
              <a:rPr lang="en-GB" sz="1400" b="1" dirty="0">
                <a:solidFill>
                  <a:srgbClr val="170130"/>
                </a:solidFill>
                <a:latin typeface="Arial" panose="020B0604020202020204" pitchFamily="34" charset="0"/>
                <a:ea typeface="ＭＳ Ｐゴシック" panose="020B0600070205080204" pitchFamily="34" charset="-128"/>
                <a:cs typeface="Arial" panose="020B0604020202020204" pitchFamily="34" charset="0"/>
              </a:rPr>
              <a:t>T Level Technical Qualification in Building Services Engineering for Construction (Level 3)</a:t>
            </a:r>
          </a:p>
          <a:p>
            <a:pPr marL="0" marR="0" lvl="0" indent="0" algn="l" defTabSz="914400" rtl="0" eaLnBrk="1" fontAlgn="base" latinLnBrk="0" hangingPunct="1">
              <a:lnSpc>
                <a:spcPts val="1305"/>
              </a:lnSpc>
              <a:spcBef>
                <a:spcPts val="402"/>
              </a:spcBef>
              <a:spcAft>
                <a:spcPts val="402"/>
              </a:spcAft>
              <a:buClrTx/>
              <a:buSzTx/>
              <a:buFontTx/>
              <a:buNone/>
              <a:tabLst/>
              <a:defRPr/>
            </a:pPr>
            <a:r>
              <a:rPr lang="en-GB" sz="1400" b="1" i="0" dirty="0">
                <a:solidFill>
                  <a:srgbClr val="FC4421"/>
                </a:solidFill>
                <a:effectLst/>
                <a:latin typeface="Arial" panose="020B0604020202020204" pitchFamily="34" charset="0"/>
                <a:ea typeface="Cambria" panose="02040503050406030204" pitchFamily="18" charset="0"/>
                <a:cs typeface="Arial" panose="020B0604020202020204" pitchFamily="34" charset="0"/>
              </a:rPr>
              <a:t>Occupational Specialism: Plumbing &amp; Heating Engineering </a:t>
            </a:r>
            <a:endParaRPr lang="en-GB" sz="1050" i="0" dirty="0">
              <a:effectLst/>
              <a:latin typeface="Arial" panose="020B0604020202020204" pitchFamily="34" charset="0"/>
              <a:ea typeface="Cambria" panose="02040503050406030204" pitchFamily="18" charset="0"/>
              <a:cs typeface="Times New Roman" panose="02020603050405020304" pitchFamily="18" charset="0"/>
            </a:endParaRPr>
          </a:p>
        </p:txBody>
      </p:sp>
      <p:pic>
        <p:nvPicPr>
          <p:cNvPr id="6" name="Picture 5" descr="A black and white logo&#10;&#10;AI-generated content may be incorrect.">
            <a:extLst>
              <a:ext uri="{FF2B5EF4-FFF2-40B4-BE49-F238E27FC236}">
                <a16:creationId xmlns:a16="http://schemas.microsoft.com/office/drawing/2014/main" id="{94D63D8D-8B7A-C7F0-D31A-6E9273BE5EB9}"/>
              </a:ext>
            </a:extLst>
          </p:cNvPr>
          <p:cNvPicPr>
            <a:picLocks noChangeAspect="1"/>
          </p:cNvPicPr>
          <p:nvPr userDrawn="1"/>
        </p:nvPicPr>
        <p:blipFill>
          <a:blip r:embed="rId8" cstate="print">
            <a:extLst>
              <a:ext uri="{28A0092B-C50C-407E-A947-70E740481C1C}">
                <a14:useLocalDpi xmlns:a14="http://schemas.microsoft.com/office/drawing/2010/main"/>
              </a:ext>
            </a:extLst>
          </a:blip>
          <a:srcRect/>
          <a:stretch>
            <a:fillRect/>
          </a:stretch>
        </p:blipFill>
        <p:spPr bwMode="auto">
          <a:xfrm>
            <a:off x="9408368" y="157157"/>
            <a:ext cx="2563495" cy="498243"/>
          </a:xfrm>
          <a:prstGeom prst="rect">
            <a:avLst/>
          </a:prstGeom>
          <a:noFill/>
          <a:ln>
            <a:noFill/>
          </a:ln>
        </p:spPr>
      </p:pic>
      <p:pic>
        <p:nvPicPr>
          <p:cNvPr id="7" name="Picture 6" descr="A black background with a black square&#10;&#10;AI-generated content may be incorrect.">
            <a:extLst>
              <a:ext uri="{FF2B5EF4-FFF2-40B4-BE49-F238E27FC236}">
                <a16:creationId xmlns:a16="http://schemas.microsoft.com/office/drawing/2014/main" id="{3DD27FCF-16B1-88F0-DCE8-EDED82EBFCB9}"/>
              </a:ext>
            </a:extLst>
          </p:cNvPr>
          <p:cNvPicPr>
            <a:picLocks noChangeAspect="1"/>
          </p:cNvPicPr>
          <p:nvPr userDrawn="1"/>
        </p:nvPicPr>
        <p:blipFill>
          <a:blip r:embed="rId9"/>
          <a:stretch>
            <a:fillRect/>
          </a:stretch>
        </p:blipFill>
        <p:spPr>
          <a:xfrm>
            <a:off x="948541" y="177135"/>
            <a:ext cx="2685203" cy="440679"/>
          </a:xfrm>
          <a:prstGeom prst="rect">
            <a:avLst/>
          </a:prstGeom>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hyperlink" Target="https://www.legislation.gov.uk/ukpga/1974/37/contents" TargetMode="External"/><Relationship Id="rId7" Type="http://schemas.openxmlformats.org/officeDocument/2006/relationships/hyperlink" Target="https://www.hse.gov.uk/pubns/indg327.htm" TargetMode="External"/><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hyperlink" Target="https://www.hse.gov.uk/pubns/books/hsg51.htm" TargetMode="External"/><Relationship Id="rId5" Type="http://schemas.openxmlformats.org/officeDocument/2006/relationships/hyperlink" Target="https://www.hse.gov.uk/pressure-systems/pssr.htm" TargetMode="External"/><Relationship Id="rId4" Type="http://schemas.openxmlformats.org/officeDocument/2006/relationships/hyperlink" Target="https://www.legislation.gov.uk/uksi/2002/2677/regulation/7"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www.citb.co.uk/media/21po0ydv/ge700-2020-gc07.pdf" TargetMode="External"/><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1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hyperlink" Target="https://bcga.co.uk/pubcat/guidance-notes/" TargetMode="External"/><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1.jpg"/></Relationships>
</file>

<file path=ppt/slides/_rels/slide1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hyperlink" Target="https://www.hse.gov.uk/cdg/commonproblems/acetylene.htm"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s://www.hse.gov.uk/cdg/commonproblems/adr-imdg.htm"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hyperlink" Target="https://www.hse.gov.uk/chemical-classification/labelling-packaging/safety-data-sheets.htm"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2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www.hse.gov.uk/gas/supply/gas-riddor-gsmr.htm"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hyperlink" Target="http://www.bcga.co.uk" TargetMode="External"/><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hyperlink" Target="https://www.hse.gov.uk/coshh/essentials/direct-advice/index.htm" TargetMode="External"/><Relationship Id="rId5" Type="http://schemas.openxmlformats.org/officeDocument/2006/relationships/hyperlink" Target="https://safety.airproducts.com/?ct=us&amp;lo=en-us" TargetMode="External"/><Relationship Id="rId4" Type="http://schemas.openxmlformats.org/officeDocument/2006/relationships/hyperlink" Target="http://www.hse.gov.uk" TargetMode="Externa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7"/>
        <p:cNvGrpSpPr/>
        <p:nvPr/>
      </p:nvGrpSpPr>
      <p:grpSpPr>
        <a:xfrm>
          <a:off x="0" y="0"/>
          <a:ext cx="0" cy="0"/>
          <a:chOff x="0" y="0"/>
          <a:chExt cx="0" cy="0"/>
        </a:xfrm>
      </p:grpSpPr>
      <p:sp>
        <p:nvSpPr>
          <p:cNvPr id="38" name="Google Shape;38;p4"/>
          <p:cNvSpPr txBox="1"/>
          <p:nvPr/>
        </p:nvSpPr>
        <p:spPr>
          <a:xfrm>
            <a:off x="360000" y="1800000"/>
            <a:ext cx="10800000" cy="3779890"/>
          </a:xfrm>
          <a:prstGeom prst="rect">
            <a:avLst/>
          </a:prstGeom>
          <a:noFill/>
          <a:ln>
            <a:noFill/>
          </a:ln>
        </p:spPr>
        <p:txBody>
          <a:bodyPr spcFirstLastPara="1" wrap="square" lIns="0" tIns="0" rIns="0" bIns="0" anchor="t" anchorCtr="0">
            <a:noAutofit/>
          </a:bodyPr>
          <a:lstStyle/>
          <a:p>
            <a:pPr marL="0" marR="0" lvl="0" indent="0" algn="l" rtl="0">
              <a:lnSpc>
                <a:spcPct val="110000"/>
              </a:lnSpc>
              <a:spcBef>
                <a:spcPts val="0"/>
              </a:spcBef>
              <a:spcAft>
                <a:spcPts val="1200"/>
              </a:spcAft>
              <a:buClr>
                <a:srgbClr val="170130"/>
              </a:buClr>
              <a:buSzPts val="2800"/>
              <a:buFont typeface="Arial"/>
              <a:buNone/>
            </a:pPr>
            <a:r>
              <a:rPr lang="en-GB" sz="2800" b="1" dirty="0">
                <a:solidFill>
                  <a:srgbClr val="170130"/>
                </a:solidFill>
                <a:latin typeface="Arial"/>
                <a:ea typeface="Arial"/>
                <a:cs typeface="Arial"/>
                <a:sym typeface="Arial"/>
              </a:rPr>
              <a:t>Occupational Specialism: Plumbing &amp; Heating Engineering</a:t>
            </a:r>
            <a:endParaRPr lang="en-GB" sz="2800" b="1" dirty="0">
              <a:solidFill>
                <a:srgbClr val="170130"/>
              </a:solidFill>
            </a:endParaRPr>
          </a:p>
          <a:p>
            <a:pPr marL="0" marR="0" lvl="0" indent="0" algn="l" rtl="0">
              <a:lnSpc>
                <a:spcPct val="110000"/>
              </a:lnSpc>
              <a:spcBef>
                <a:spcPts val="0"/>
              </a:spcBef>
              <a:spcAft>
                <a:spcPts val="1200"/>
              </a:spcAft>
              <a:buClr>
                <a:srgbClr val="170130"/>
              </a:buClr>
              <a:buSzPts val="2800"/>
              <a:buFont typeface="Arial"/>
              <a:buNone/>
            </a:pPr>
            <a:r>
              <a:rPr lang="en-GB" sz="2800" dirty="0"/>
              <a:t>K1.2 Typical hazards and risks associated with plumbing and heating systems</a:t>
            </a:r>
            <a:endParaRPr lang="en-GB" dirty="0">
              <a:latin typeface="Arial"/>
              <a:ea typeface="Arial"/>
              <a:cs typeface="Arial"/>
              <a:sym typeface="Arial"/>
            </a:endParaRPr>
          </a:p>
          <a:p>
            <a:pPr marL="0" marR="0" lvl="0" indent="0" algn="l" rtl="0">
              <a:lnSpc>
                <a:spcPct val="110000"/>
              </a:lnSpc>
              <a:spcBef>
                <a:spcPts val="0"/>
              </a:spcBef>
              <a:spcAft>
                <a:spcPts val="1200"/>
              </a:spcAft>
              <a:buClr>
                <a:srgbClr val="170130"/>
              </a:buClr>
              <a:buSzPts val="2800"/>
              <a:buFont typeface="Arial"/>
              <a:buNone/>
            </a:pPr>
            <a:r>
              <a:rPr lang="en-GB" sz="2800" b="1" dirty="0">
                <a:solidFill>
                  <a:srgbClr val="FC4421"/>
                </a:solidFill>
              </a:rPr>
              <a:t>Safe use and transportation of compressed gases</a:t>
            </a:r>
            <a:endParaRPr lang="en-GB"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g36ec07ec030_0_14"/>
          <p:cNvSpPr txBox="1">
            <a:spLocks noGrp="1"/>
          </p:cNvSpPr>
          <p:nvPr>
            <p:ph type="title"/>
          </p:nvPr>
        </p:nvSpPr>
        <p:spPr>
          <a:xfrm>
            <a:off x="252000" y="972000"/>
            <a:ext cx="11628600" cy="646500"/>
          </a:xfrm>
          <a:prstGeom prst="rect">
            <a:avLst/>
          </a:prstGeom>
          <a:noFill/>
          <a:ln>
            <a:noFill/>
          </a:ln>
        </p:spPr>
        <p:txBody>
          <a:bodyPr spcFirstLastPara="1" wrap="square" lIns="91425" tIns="45700" rIns="91425" bIns="45700" anchor="ctr" anchorCtr="0">
            <a:spAutoFit/>
          </a:bodyPr>
          <a:lstStyle/>
          <a:p>
            <a:pPr marL="0" lvl="0" indent="0" algn="l" rtl="0">
              <a:spcBef>
                <a:spcPts val="0"/>
              </a:spcBef>
              <a:spcAft>
                <a:spcPts val="0"/>
              </a:spcAft>
              <a:buNone/>
            </a:pPr>
            <a:r>
              <a:rPr lang="en-GB" dirty="0"/>
              <a:t>Hazards of compressed gases</a:t>
            </a:r>
            <a:endParaRPr dirty="0"/>
          </a:p>
        </p:txBody>
      </p:sp>
      <p:sp>
        <p:nvSpPr>
          <p:cNvPr id="95" name="Google Shape;95;g36ec07ec030_0_14"/>
          <p:cNvSpPr txBox="1">
            <a:spLocks noGrp="1"/>
          </p:cNvSpPr>
          <p:nvPr>
            <p:ph type="body" idx="1"/>
          </p:nvPr>
        </p:nvSpPr>
        <p:spPr>
          <a:xfrm>
            <a:off x="360000" y="1800000"/>
            <a:ext cx="7052182" cy="3974400"/>
          </a:xfrm>
          <a:prstGeom prst="rect">
            <a:avLst/>
          </a:prstGeom>
          <a:noFill/>
          <a:ln>
            <a:noFill/>
          </a:ln>
        </p:spPr>
        <p:txBody>
          <a:bodyPr spcFirstLastPara="1" wrap="square" lIns="0" tIns="0" rIns="0" bIns="0" anchor="t" anchorCtr="0">
            <a:noAutofit/>
          </a:bodyPr>
          <a:lstStyle/>
          <a:p>
            <a:pPr marL="252000" indent="-252000">
              <a:spcAft>
                <a:spcPts val="1200"/>
              </a:spcAft>
              <a:buClr>
                <a:srgbClr val="000000">
                  <a:lumMod val="100000"/>
                </a:srgbClr>
              </a:buClr>
              <a:buSzPct val="100000"/>
              <a:buFont typeface="Arial" panose="020B0604020202020204" pitchFamily="34" charset="0"/>
              <a:buChar char="•"/>
            </a:pPr>
            <a:r>
              <a:rPr lang="en-GB" dirty="0">
                <a:solidFill>
                  <a:srgbClr val="000000"/>
                </a:solidFill>
                <a:latin typeface="Arial" panose="020B0604020202020204" pitchFamily="34" charset="0"/>
              </a:rPr>
              <a:t>Risk of explosion if gas is exposed to ignition.</a:t>
            </a:r>
            <a:endParaRPr dirty="0">
              <a:solidFill>
                <a:srgbClr val="000000"/>
              </a:solidFill>
              <a:latin typeface="Arial" panose="020B0604020202020204" pitchFamily="34" charset="0"/>
            </a:endParaRPr>
          </a:p>
          <a:p>
            <a:pPr marL="252000" indent="-252000">
              <a:spcAft>
                <a:spcPts val="1200"/>
              </a:spcAft>
              <a:buClr>
                <a:srgbClr val="000000">
                  <a:lumMod val="100000"/>
                </a:srgbClr>
              </a:buClr>
              <a:buSzPct val="100000"/>
              <a:buFont typeface="Arial" panose="020B0604020202020204" pitchFamily="34" charset="0"/>
              <a:buChar char="•"/>
            </a:pPr>
            <a:r>
              <a:rPr lang="en-GB" dirty="0">
                <a:solidFill>
                  <a:srgbClr val="000000"/>
                </a:solidFill>
                <a:latin typeface="Arial" panose="020B0604020202020204" pitchFamily="34" charset="0"/>
              </a:rPr>
              <a:t>Asphyxiation in poorly ventilated areas.</a:t>
            </a:r>
            <a:endParaRPr dirty="0">
              <a:solidFill>
                <a:srgbClr val="000000"/>
              </a:solidFill>
              <a:latin typeface="Arial" panose="020B0604020202020204" pitchFamily="34" charset="0"/>
            </a:endParaRPr>
          </a:p>
          <a:p>
            <a:pPr marL="252000" indent="-252000">
              <a:spcAft>
                <a:spcPts val="1200"/>
              </a:spcAft>
              <a:buClr>
                <a:srgbClr val="000000">
                  <a:lumMod val="100000"/>
                </a:srgbClr>
              </a:buClr>
              <a:buSzPct val="100000"/>
              <a:buFont typeface="Arial" panose="020B0604020202020204" pitchFamily="34" charset="0"/>
              <a:buChar char="•"/>
            </a:pPr>
            <a:r>
              <a:rPr lang="en-GB" dirty="0">
                <a:solidFill>
                  <a:srgbClr val="000000"/>
                </a:solidFill>
                <a:latin typeface="Arial" panose="020B0604020202020204" pitchFamily="34" charset="0"/>
              </a:rPr>
              <a:t>Gas leaks can be invisible and odourless.</a:t>
            </a:r>
            <a:endParaRPr dirty="0">
              <a:solidFill>
                <a:srgbClr val="000000"/>
              </a:solidFill>
              <a:latin typeface="Arial" panose="020B0604020202020204" pitchFamily="34" charset="0"/>
            </a:endParaRPr>
          </a:p>
          <a:p>
            <a:pPr marL="252000" indent="-252000">
              <a:spcAft>
                <a:spcPts val="1200"/>
              </a:spcAft>
              <a:buClr>
                <a:srgbClr val="000000">
                  <a:lumMod val="100000"/>
                </a:srgbClr>
              </a:buClr>
              <a:buSzPct val="100000"/>
              <a:buFont typeface="Arial" panose="020B0604020202020204" pitchFamily="34" charset="0"/>
              <a:buChar char="•"/>
            </a:pPr>
            <a:r>
              <a:rPr lang="en-GB" dirty="0">
                <a:solidFill>
                  <a:srgbClr val="000000"/>
                </a:solidFill>
                <a:latin typeface="Arial" panose="020B0604020202020204" pitchFamily="34" charset="0"/>
              </a:rPr>
              <a:t>Leaking cylinders can launch under pressure.</a:t>
            </a:r>
            <a:endParaRPr dirty="0">
              <a:solidFill>
                <a:srgbClr val="000000"/>
              </a:solidFill>
              <a:latin typeface="Arial" panose="020B0604020202020204" pitchFamily="34" charset="0"/>
            </a:endParaRPr>
          </a:p>
          <a:p>
            <a:pPr marL="252000" indent="-252000">
              <a:spcAft>
                <a:spcPts val="1200"/>
              </a:spcAft>
              <a:buClr>
                <a:srgbClr val="000000">
                  <a:lumMod val="100000"/>
                </a:srgbClr>
              </a:buClr>
              <a:buSzPct val="100000"/>
              <a:buFont typeface="Arial" panose="020B0604020202020204" pitchFamily="34" charset="0"/>
              <a:buChar char="•"/>
            </a:pPr>
            <a:r>
              <a:rPr lang="en-GB" dirty="0">
                <a:solidFill>
                  <a:srgbClr val="000000"/>
                </a:solidFill>
                <a:latin typeface="Arial" panose="020B0604020202020204" pitchFamily="34" charset="0"/>
              </a:rPr>
              <a:t>Chemical exposure may cause burns or respiratory distress.</a:t>
            </a:r>
            <a:endParaRPr dirty="0">
              <a:solidFill>
                <a:srgbClr val="000000"/>
              </a:solidFill>
              <a:latin typeface="Arial" panose="020B0604020202020204" pitchFamily="34" charset="0"/>
            </a:endParaRPr>
          </a:p>
        </p:txBody>
      </p:sp>
      <p:pic>
        <p:nvPicPr>
          <p:cNvPr id="96" name="Google Shape;96;g36ec07ec030_0_14"/>
          <p:cNvPicPr preferRelativeResize="0"/>
          <p:nvPr/>
        </p:nvPicPr>
        <p:blipFill>
          <a:blip r:embed="rId3"/>
          <a:srcRect/>
          <a:stretch/>
        </p:blipFill>
        <p:spPr>
          <a:xfrm>
            <a:off x="7560000" y="1800000"/>
            <a:ext cx="4320000" cy="27302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g36ec07ec030_0_22"/>
          <p:cNvSpPr txBox="1">
            <a:spLocks noGrp="1"/>
          </p:cNvSpPr>
          <p:nvPr>
            <p:ph type="title"/>
          </p:nvPr>
        </p:nvSpPr>
        <p:spPr>
          <a:xfrm>
            <a:off x="252000" y="972000"/>
            <a:ext cx="11628600" cy="646500"/>
          </a:xfrm>
          <a:prstGeom prst="rect">
            <a:avLst/>
          </a:prstGeom>
          <a:noFill/>
          <a:ln>
            <a:noFill/>
          </a:ln>
        </p:spPr>
        <p:txBody>
          <a:bodyPr spcFirstLastPara="1" wrap="square" lIns="91425" tIns="45700" rIns="91425" bIns="45700" anchor="ctr" anchorCtr="0">
            <a:spAutoFit/>
          </a:bodyPr>
          <a:lstStyle/>
          <a:p>
            <a:pPr marL="0" lvl="0" indent="0" algn="l" rtl="0">
              <a:spcBef>
                <a:spcPts val="0"/>
              </a:spcBef>
              <a:spcAft>
                <a:spcPts val="0"/>
              </a:spcAft>
              <a:buNone/>
            </a:pPr>
            <a:r>
              <a:rPr lang="en-GB" dirty="0"/>
              <a:t>Key legislation and guidance</a:t>
            </a:r>
            <a:endParaRPr dirty="0"/>
          </a:p>
        </p:txBody>
      </p:sp>
      <p:sp>
        <p:nvSpPr>
          <p:cNvPr id="102" name="Google Shape;102;g36ec07ec030_0_22"/>
          <p:cNvSpPr txBox="1">
            <a:spLocks noGrp="1"/>
          </p:cNvSpPr>
          <p:nvPr>
            <p:ph type="body" idx="1"/>
          </p:nvPr>
        </p:nvSpPr>
        <p:spPr>
          <a:xfrm>
            <a:off x="360000" y="1800000"/>
            <a:ext cx="11695800" cy="3974400"/>
          </a:xfrm>
          <a:prstGeom prst="rect">
            <a:avLst/>
          </a:prstGeom>
          <a:noFill/>
          <a:ln>
            <a:noFill/>
          </a:ln>
        </p:spPr>
        <p:txBody>
          <a:bodyPr spcFirstLastPara="1" wrap="square" lIns="0" tIns="0" rIns="0" bIns="0" anchor="t" anchorCtr="0">
            <a:noAutofit/>
          </a:bodyPr>
          <a:lstStyle/>
          <a:p>
            <a:pPr marL="0" indent="0">
              <a:spcAft>
                <a:spcPts val="1200"/>
              </a:spcAft>
              <a:buClr>
                <a:srgbClr val="000000">
                  <a:lumMod val="100000"/>
                </a:srgbClr>
              </a:buClr>
              <a:buSzPct val="100000"/>
            </a:pPr>
            <a:r>
              <a:rPr lang="en-GB" dirty="0">
                <a:solidFill>
                  <a:srgbClr val="000000"/>
                </a:solidFill>
                <a:latin typeface="Arial" panose="020B0604020202020204" pitchFamily="34" charset="0"/>
              </a:rPr>
              <a:t>Employers and employees must comply with UK safety laws:</a:t>
            </a:r>
            <a:endParaRPr dirty="0">
              <a:solidFill>
                <a:srgbClr val="000000"/>
              </a:solidFill>
              <a:latin typeface="Arial" panose="020B0604020202020204" pitchFamily="34" charset="0"/>
            </a:endParaRPr>
          </a:p>
          <a:p>
            <a:pPr marL="252000" indent="-252000">
              <a:spcAft>
                <a:spcPts val="1200"/>
              </a:spcAft>
              <a:buClr>
                <a:srgbClr val="000000">
                  <a:lumMod val="100000"/>
                </a:srgbClr>
              </a:buClr>
              <a:buSzPct val="100000"/>
              <a:buFont typeface="Arial" panose="020B0604020202020204" pitchFamily="34" charset="0"/>
              <a:buChar char="•"/>
            </a:pPr>
            <a:r>
              <a:rPr lang="en-GB" dirty="0">
                <a:solidFill>
                  <a:srgbClr val="0070C0"/>
                </a:solidFill>
                <a:latin typeface="Arial" panose="020B0604020202020204" pitchFamily="34" charset="0"/>
                <a:hlinkClick r:id="rId3">
                  <a:extLst>
                    <a:ext uri="{A12FA001-AC4F-418D-AE19-62706E023703}">
                      <ahyp:hlinkClr xmlns:ahyp="http://schemas.microsoft.com/office/drawing/2018/hyperlinkcolor" val="tx"/>
                    </a:ext>
                  </a:extLst>
                </a:hlinkClick>
              </a:rPr>
              <a:t>Health and Safety at Work etc. Act 1974.</a:t>
            </a:r>
            <a:endParaRPr dirty="0">
              <a:solidFill>
                <a:srgbClr val="0070C0"/>
              </a:solidFill>
              <a:latin typeface="Arial" panose="020B0604020202020204" pitchFamily="34" charset="0"/>
            </a:endParaRPr>
          </a:p>
          <a:p>
            <a:pPr marL="252000" indent="-252000">
              <a:spcAft>
                <a:spcPts val="1200"/>
              </a:spcAft>
              <a:buClr>
                <a:srgbClr val="000000">
                  <a:lumMod val="100000"/>
                </a:srgbClr>
              </a:buClr>
              <a:buSzPct val="100000"/>
              <a:buFont typeface="Arial" panose="020B0604020202020204" pitchFamily="34" charset="0"/>
              <a:buChar char="•"/>
            </a:pPr>
            <a:r>
              <a:rPr lang="en-GB" dirty="0">
                <a:solidFill>
                  <a:srgbClr val="0070C0"/>
                </a:solidFill>
                <a:latin typeface="Arial" panose="020B0604020202020204" pitchFamily="34" charset="0"/>
                <a:hlinkClick r:id="rId4">
                  <a:extLst>
                    <a:ext uri="{A12FA001-AC4F-418D-AE19-62706E023703}">
                      <ahyp:hlinkClr xmlns:ahyp="http://schemas.microsoft.com/office/drawing/2018/hyperlinkcolor" val="tx"/>
                    </a:ext>
                  </a:extLst>
                </a:hlinkClick>
              </a:rPr>
              <a:t>COSHH Regulations 2002.</a:t>
            </a:r>
            <a:endParaRPr dirty="0">
              <a:solidFill>
                <a:srgbClr val="0070C0"/>
              </a:solidFill>
              <a:latin typeface="Arial" panose="020B0604020202020204" pitchFamily="34" charset="0"/>
            </a:endParaRPr>
          </a:p>
          <a:p>
            <a:pPr marL="252000" indent="-252000">
              <a:spcAft>
                <a:spcPts val="1200"/>
              </a:spcAft>
              <a:buClr>
                <a:srgbClr val="000000">
                  <a:lumMod val="100000"/>
                </a:srgbClr>
              </a:buClr>
              <a:buSzPct val="100000"/>
              <a:buFont typeface="Arial" panose="020B0604020202020204" pitchFamily="34" charset="0"/>
              <a:buChar char="•"/>
            </a:pPr>
            <a:r>
              <a:rPr lang="en-GB" dirty="0">
                <a:solidFill>
                  <a:srgbClr val="0070C0"/>
                </a:solidFill>
                <a:latin typeface="Arial" panose="020B0604020202020204" pitchFamily="34" charset="0"/>
                <a:hlinkClick r:id="rId5">
                  <a:extLst>
                    <a:ext uri="{A12FA001-AC4F-418D-AE19-62706E023703}">
                      <ahyp:hlinkClr xmlns:ahyp="http://schemas.microsoft.com/office/drawing/2018/hyperlinkcolor" val="tx"/>
                    </a:ext>
                  </a:extLst>
                </a:hlinkClick>
              </a:rPr>
              <a:t>Pressure Systems Safety Regulations 2000.</a:t>
            </a:r>
            <a:endParaRPr dirty="0">
              <a:solidFill>
                <a:srgbClr val="0070C0"/>
              </a:solidFill>
              <a:latin typeface="Arial" panose="020B0604020202020204" pitchFamily="34" charset="0"/>
            </a:endParaRPr>
          </a:p>
          <a:p>
            <a:pPr marL="252000" indent="-252000">
              <a:spcAft>
                <a:spcPts val="1200"/>
              </a:spcAft>
              <a:buClr>
                <a:srgbClr val="000000">
                  <a:lumMod val="100000"/>
                </a:srgbClr>
              </a:buClr>
              <a:buSzPct val="100000"/>
              <a:buFont typeface="Arial" panose="020B0604020202020204" pitchFamily="34" charset="0"/>
              <a:buChar char="•"/>
            </a:pPr>
            <a:r>
              <a:rPr lang="en-GB" dirty="0">
                <a:solidFill>
                  <a:srgbClr val="0070C0"/>
                </a:solidFill>
                <a:latin typeface="Arial" panose="020B0604020202020204" pitchFamily="34" charset="0"/>
                <a:hlinkClick r:id="rId6">
                  <a:extLst>
                    <a:ext uri="{A12FA001-AC4F-418D-AE19-62706E023703}">
                      <ahyp:hlinkClr xmlns:ahyp="http://schemas.microsoft.com/office/drawing/2018/hyperlinkcolor" val="tx"/>
                    </a:ext>
                  </a:extLst>
                </a:hlinkClick>
              </a:rPr>
              <a:t>HSG51: Storage of flammable liquids.</a:t>
            </a:r>
            <a:endParaRPr dirty="0">
              <a:solidFill>
                <a:srgbClr val="0070C0"/>
              </a:solidFill>
              <a:latin typeface="Arial" panose="020B0604020202020204" pitchFamily="34" charset="0"/>
            </a:endParaRPr>
          </a:p>
          <a:p>
            <a:pPr marL="252000" indent="-252000">
              <a:spcAft>
                <a:spcPts val="1200"/>
              </a:spcAft>
              <a:buClr>
                <a:srgbClr val="000000">
                  <a:lumMod val="100000"/>
                </a:srgbClr>
              </a:buClr>
              <a:buSzPct val="100000"/>
              <a:buFont typeface="Arial" panose="020B0604020202020204" pitchFamily="34" charset="0"/>
              <a:buChar char="•"/>
            </a:pPr>
            <a:r>
              <a:rPr lang="en-GB" dirty="0">
                <a:solidFill>
                  <a:srgbClr val="000000"/>
                </a:solidFill>
                <a:latin typeface="Arial" panose="020B0604020202020204" pitchFamily="34" charset="0"/>
              </a:rPr>
              <a:t>INDG 327: HSE guidance on gas cylinder handling - </a:t>
            </a:r>
            <a:r>
              <a:rPr lang="en-GB" dirty="0">
                <a:solidFill>
                  <a:srgbClr val="0070C0"/>
                </a:solidFill>
                <a:latin typeface="Arial" panose="020B0604020202020204" pitchFamily="34" charset="0"/>
                <a:hlinkClick r:id="rId7">
                  <a:extLst>
                    <a:ext uri="{A12FA001-AC4F-418D-AE19-62706E023703}">
                      <ahyp:hlinkClr xmlns:ahyp="http://schemas.microsoft.com/office/drawing/2018/hyperlinkcolor" val="tx"/>
                    </a:ext>
                  </a:extLst>
                </a:hlinkClick>
              </a:rPr>
              <a:t>Working with acetylene</a:t>
            </a:r>
            <a:r>
              <a:rPr lang="en-GB" dirty="0">
                <a:solidFill>
                  <a:srgbClr val="000000"/>
                </a:solidFill>
                <a:latin typeface="Arial" panose="020B0604020202020204" pitchFamily="34" charset="0"/>
              </a:rPr>
              <a:t>.</a:t>
            </a:r>
            <a:endParaRPr dirty="0">
              <a:solidFill>
                <a:srgbClr val="000000"/>
              </a:solidFill>
              <a:latin typeface="Arial" panose="020B0604020202020204"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g36ec07ec030_0_29"/>
          <p:cNvSpPr txBox="1">
            <a:spLocks noGrp="1"/>
          </p:cNvSpPr>
          <p:nvPr>
            <p:ph type="title"/>
          </p:nvPr>
        </p:nvSpPr>
        <p:spPr>
          <a:xfrm>
            <a:off x="252000" y="972000"/>
            <a:ext cx="11628600" cy="646500"/>
          </a:xfrm>
          <a:prstGeom prst="rect">
            <a:avLst/>
          </a:prstGeom>
          <a:noFill/>
          <a:ln>
            <a:noFill/>
          </a:ln>
        </p:spPr>
        <p:txBody>
          <a:bodyPr spcFirstLastPara="1" wrap="square" lIns="91425" tIns="45700" rIns="91425" bIns="45700" anchor="ctr" anchorCtr="0">
            <a:spAutoFit/>
          </a:bodyPr>
          <a:lstStyle/>
          <a:p>
            <a:pPr marL="0" lvl="0" indent="0" algn="l" rtl="0">
              <a:spcBef>
                <a:spcPts val="0"/>
              </a:spcBef>
              <a:spcAft>
                <a:spcPts val="0"/>
              </a:spcAft>
              <a:buNone/>
            </a:pPr>
            <a:r>
              <a:rPr lang="en-GB" dirty="0"/>
              <a:t>Roles and responsibilities</a:t>
            </a:r>
            <a:endParaRPr dirty="0"/>
          </a:p>
        </p:txBody>
      </p:sp>
      <p:sp>
        <p:nvSpPr>
          <p:cNvPr id="108" name="Google Shape;108;g36ec07ec030_0_29"/>
          <p:cNvSpPr txBox="1">
            <a:spLocks noGrp="1"/>
          </p:cNvSpPr>
          <p:nvPr>
            <p:ph type="body" idx="1"/>
          </p:nvPr>
        </p:nvSpPr>
        <p:spPr>
          <a:xfrm>
            <a:off x="360000" y="1800000"/>
            <a:ext cx="7078531" cy="4086215"/>
          </a:xfrm>
          <a:prstGeom prst="rect">
            <a:avLst/>
          </a:prstGeom>
          <a:noFill/>
          <a:ln>
            <a:noFill/>
          </a:ln>
        </p:spPr>
        <p:txBody>
          <a:bodyPr spcFirstLastPara="1" wrap="square" lIns="0" tIns="0" rIns="0" bIns="0" anchor="t" anchorCtr="0">
            <a:noAutofit/>
          </a:bodyPr>
          <a:lstStyle/>
          <a:p>
            <a:pPr marL="0" indent="0">
              <a:spcAft>
                <a:spcPts val="1200"/>
              </a:spcAft>
              <a:buClr>
                <a:srgbClr val="000000">
                  <a:lumMod val="100000"/>
                </a:srgbClr>
              </a:buClr>
              <a:buSzPct val="100000"/>
              <a:buFont typeface="Arial" panose="020B0604020202020204" pitchFamily="34" charset="0"/>
            </a:pPr>
            <a:r>
              <a:rPr lang="en-GB" dirty="0">
                <a:solidFill>
                  <a:srgbClr val="000000"/>
                </a:solidFill>
                <a:latin typeface="Arial" panose="020B0604020202020204" pitchFamily="34" charset="0"/>
              </a:rPr>
              <a:t>It is a shared duty to ensure safe practice. Employers must provide risk assessments, safety training, and correct equipment. Workers are expected to follow procedures and report issues. Supervisors check compliance and provide oversight. Ignoring these roles can lead to injury or prosecution.</a:t>
            </a:r>
            <a:endParaRPr dirty="0">
              <a:solidFill>
                <a:srgbClr val="000000"/>
              </a:solidFill>
              <a:latin typeface="Arial" panose="020B0604020202020204" pitchFamily="34" charset="0"/>
            </a:endParaRPr>
          </a:p>
          <a:p>
            <a:pPr marL="0" indent="0">
              <a:spcAft>
                <a:spcPts val="1200"/>
              </a:spcAft>
            </a:pPr>
            <a:r>
              <a:rPr lang="en-GB" dirty="0"/>
              <a:t>A </a:t>
            </a:r>
            <a:r>
              <a:rPr lang="en-GB" dirty="0">
                <a:solidFill>
                  <a:srgbClr val="0070C0"/>
                </a:solidFill>
                <a:hlinkClick r:id="rId3">
                  <a:extLst>
                    <a:ext uri="{A12FA001-AC4F-418D-AE19-62706E023703}">
                      <ahyp:hlinkClr xmlns:ahyp="http://schemas.microsoft.com/office/drawing/2018/hyperlinkcolor" val="tx"/>
                    </a:ext>
                  </a:extLst>
                </a:hlinkClick>
              </a:rPr>
              <a:t>hot work permit</a:t>
            </a:r>
            <a:r>
              <a:rPr lang="en-GB" dirty="0">
                <a:solidFill>
                  <a:srgbClr val="0070C0"/>
                </a:solidFill>
              </a:rPr>
              <a:t> </a:t>
            </a:r>
            <a:r>
              <a:rPr lang="en-GB" dirty="0"/>
              <a:t>is a formal written document that authorises and controls high-risk activities that produce heat, sparks, or flames. </a:t>
            </a:r>
          </a:p>
          <a:p>
            <a:pPr marL="0" indent="0">
              <a:lnSpc>
                <a:spcPct val="115000"/>
              </a:lnSpc>
              <a:spcBef>
                <a:spcPts val="1200"/>
              </a:spcBef>
            </a:pPr>
            <a:endParaRPr lang="en-GB" dirty="0"/>
          </a:p>
        </p:txBody>
      </p:sp>
      <p:pic>
        <p:nvPicPr>
          <p:cNvPr id="109" name="Google Shape;109;g36ec07ec030_0_29" descr="A hand holding a pen over a test chart&#10;&#10;AI-generated content may be incorrect."/>
          <p:cNvPicPr preferRelativeResize="0">
            <a:picLocks noChangeAspect="1"/>
          </p:cNvPicPr>
          <p:nvPr/>
        </p:nvPicPr>
        <p:blipFill>
          <a:blip r:embed="rId4"/>
          <a:srcRect/>
          <a:stretch/>
        </p:blipFill>
        <p:spPr>
          <a:xfrm>
            <a:off x="7560000" y="2025557"/>
            <a:ext cx="4320000" cy="2430327"/>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g36ec07ec030_0_36"/>
          <p:cNvSpPr txBox="1">
            <a:spLocks noGrp="1"/>
          </p:cNvSpPr>
          <p:nvPr>
            <p:ph type="title"/>
          </p:nvPr>
        </p:nvSpPr>
        <p:spPr>
          <a:xfrm>
            <a:off x="252000" y="972000"/>
            <a:ext cx="11628600" cy="646500"/>
          </a:xfrm>
          <a:prstGeom prst="rect">
            <a:avLst/>
          </a:prstGeom>
          <a:noFill/>
          <a:ln>
            <a:noFill/>
          </a:ln>
        </p:spPr>
        <p:txBody>
          <a:bodyPr spcFirstLastPara="1" wrap="square" lIns="91425" tIns="45700" rIns="91425" bIns="45700" anchor="ctr" anchorCtr="0">
            <a:spAutoFit/>
          </a:bodyPr>
          <a:lstStyle/>
          <a:p>
            <a:pPr marL="0" lvl="0" indent="0" algn="l" rtl="0">
              <a:spcBef>
                <a:spcPts val="0"/>
              </a:spcBef>
              <a:spcAft>
                <a:spcPts val="0"/>
              </a:spcAft>
              <a:buNone/>
            </a:pPr>
            <a:r>
              <a:rPr lang="en-GB" dirty="0"/>
              <a:t>Storage of compressed gases (Part 1)</a:t>
            </a:r>
            <a:endParaRPr dirty="0"/>
          </a:p>
        </p:txBody>
      </p:sp>
      <p:sp>
        <p:nvSpPr>
          <p:cNvPr id="115" name="Google Shape;115;g36ec07ec030_0_36"/>
          <p:cNvSpPr txBox="1">
            <a:spLocks noGrp="1"/>
          </p:cNvSpPr>
          <p:nvPr>
            <p:ph type="body" idx="1"/>
          </p:nvPr>
        </p:nvSpPr>
        <p:spPr>
          <a:xfrm>
            <a:off x="360001" y="1800000"/>
            <a:ext cx="7200000" cy="3799200"/>
          </a:xfrm>
          <a:prstGeom prst="rect">
            <a:avLst/>
          </a:prstGeom>
          <a:noFill/>
          <a:ln>
            <a:noFill/>
          </a:ln>
        </p:spPr>
        <p:txBody>
          <a:bodyPr spcFirstLastPara="1" wrap="square" lIns="0" tIns="0" rIns="0" bIns="0" anchor="t" anchorCtr="0">
            <a:noAutofit/>
          </a:bodyPr>
          <a:lstStyle/>
          <a:p>
            <a:pPr marL="252000" indent="-252000">
              <a:spcAft>
                <a:spcPts val="1200"/>
              </a:spcAft>
              <a:buClr>
                <a:srgbClr val="000000">
                  <a:lumMod val="100000"/>
                </a:srgbClr>
              </a:buClr>
              <a:buSzPct val="100000"/>
              <a:buFont typeface="Arial" panose="020B0604020202020204" pitchFamily="34" charset="0"/>
              <a:buChar char="•"/>
            </a:pPr>
            <a:r>
              <a:rPr lang="en-GB" dirty="0">
                <a:solidFill>
                  <a:srgbClr val="000000"/>
                </a:solidFill>
                <a:latin typeface="Arial" panose="020B0604020202020204" pitchFamily="34" charset="0"/>
              </a:rPr>
              <a:t>Cylinders must always be stored vertically and secured. </a:t>
            </a:r>
            <a:endParaRPr dirty="0">
              <a:solidFill>
                <a:srgbClr val="000000"/>
              </a:solidFill>
              <a:latin typeface="Arial" panose="020B0604020202020204" pitchFamily="34" charset="0"/>
            </a:endParaRPr>
          </a:p>
          <a:p>
            <a:pPr marL="252000" indent="-252000">
              <a:spcAft>
                <a:spcPts val="1200"/>
              </a:spcAft>
              <a:buClr>
                <a:srgbClr val="000000">
                  <a:lumMod val="100000"/>
                </a:srgbClr>
              </a:buClr>
              <a:buSzPct val="100000"/>
              <a:buFont typeface="Arial" panose="020B0604020202020204" pitchFamily="34" charset="0"/>
              <a:buChar char="•"/>
            </a:pPr>
            <a:r>
              <a:rPr lang="en-GB" dirty="0">
                <a:solidFill>
                  <a:srgbClr val="000000"/>
                </a:solidFill>
                <a:latin typeface="Arial" panose="020B0604020202020204" pitchFamily="34" charset="0"/>
              </a:rPr>
              <a:t>A chain or rack should be used to prevent tipping. </a:t>
            </a:r>
            <a:endParaRPr dirty="0">
              <a:solidFill>
                <a:srgbClr val="000000"/>
              </a:solidFill>
              <a:latin typeface="Arial" panose="020B0604020202020204" pitchFamily="34" charset="0"/>
            </a:endParaRPr>
          </a:p>
          <a:p>
            <a:pPr marL="252000" indent="-252000">
              <a:spcAft>
                <a:spcPts val="1200"/>
              </a:spcAft>
              <a:buClr>
                <a:srgbClr val="000000">
                  <a:lumMod val="100000"/>
                </a:srgbClr>
              </a:buClr>
              <a:buSzPct val="100000"/>
              <a:buFont typeface="Arial" panose="020B0604020202020204" pitchFamily="34" charset="0"/>
              <a:buChar char="•"/>
            </a:pPr>
            <a:r>
              <a:rPr lang="en-GB" dirty="0">
                <a:solidFill>
                  <a:srgbClr val="000000"/>
                </a:solidFill>
                <a:latin typeface="Arial" panose="020B0604020202020204" pitchFamily="34" charset="0"/>
              </a:rPr>
              <a:t>Storage areas must be dry, cool, and well-ventilated. </a:t>
            </a:r>
            <a:endParaRPr dirty="0">
              <a:solidFill>
                <a:srgbClr val="000000"/>
              </a:solidFill>
              <a:latin typeface="Arial" panose="020B0604020202020204" pitchFamily="34" charset="0"/>
            </a:endParaRPr>
          </a:p>
          <a:p>
            <a:pPr marL="252000" indent="-252000">
              <a:spcAft>
                <a:spcPts val="1200"/>
              </a:spcAft>
              <a:buClr>
                <a:srgbClr val="000000">
                  <a:lumMod val="100000"/>
                </a:srgbClr>
              </a:buClr>
              <a:buSzPct val="100000"/>
              <a:buFont typeface="Arial" panose="020B0604020202020204" pitchFamily="34" charset="0"/>
              <a:buChar char="•"/>
            </a:pPr>
            <a:r>
              <a:rPr lang="en-GB" dirty="0">
                <a:solidFill>
                  <a:srgbClr val="000000"/>
                </a:solidFill>
                <a:latin typeface="Arial" panose="020B0604020202020204" pitchFamily="34" charset="0"/>
              </a:rPr>
              <a:t>Keep away from ignition sources and exits. </a:t>
            </a:r>
            <a:endParaRPr dirty="0">
              <a:solidFill>
                <a:srgbClr val="000000"/>
              </a:solidFill>
              <a:latin typeface="Arial" panose="020B0604020202020204" pitchFamily="34" charset="0"/>
            </a:endParaRPr>
          </a:p>
          <a:p>
            <a:pPr marL="252000" indent="-252000">
              <a:spcAft>
                <a:spcPts val="1200"/>
              </a:spcAft>
              <a:buClr>
                <a:srgbClr val="000000">
                  <a:lumMod val="100000"/>
                </a:srgbClr>
              </a:buClr>
              <a:buSzPct val="100000"/>
              <a:buFont typeface="Arial" panose="020B0604020202020204" pitchFamily="34" charset="0"/>
              <a:buChar char="•"/>
            </a:pPr>
            <a:r>
              <a:rPr lang="en-GB" dirty="0">
                <a:solidFill>
                  <a:srgbClr val="000000"/>
                </a:solidFill>
                <a:latin typeface="Arial" panose="020B0604020202020204" pitchFamily="34" charset="0"/>
              </a:rPr>
              <a:t>Signage should indicate the hazards clearly.</a:t>
            </a:r>
            <a:endParaRPr dirty="0">
              <a:solidFill>
                <a:srgbClr val="000000"/>
              </a:solidFill>
              <a:latin typeface="Arial" panose="020B0604020202020204" pitchFamily="34" charset="0"/>
            </a:endParaRPr>
          </a:p>
        </p:txBody>
      </p:sp>
      <p:pic>
        <p:nvPicPr>
          <p:cNvPr id="116" name="Google Shape;116;g36ec07ec030_0_36"/>
          <p:cNvPicPr preferRelativeResize="0">
            <a:picLocks noChangeAspect="1"/>
          </p:cNvPicPr>
          <p:nvPr/>
        </p:nvPicPr>
        <p:blipFill>
          <a:blip r:embed="rId3"/>
          <a:stretch/>
        </p:blipFill>
        <p:spPr>
          <a:xfrm>
            <a:off x="7560000" y="1800000"/>
            <a:ext cx="4320000" cy="305424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g36ec07ec030_0_46"/>
          <p:cNvSpPr txBox="1">
            <a:spLocks noGrp="1"/>
          </p:cNvSpPr>
          <p:nvPr>
            <p:ph type="title"/>
          </p:nvPr>
        </p:nvSpPr>
        <p:spPr>
          <a:xfrm>
            <a:off x="252000" y="972000"/>
            <a:ext cx="11628600" cy="646500"/>
          </a:xfrm>
          <a:prstGeom prst="rect">
            <a:avLst/>
          </a:prstGeom>
          <a:noFill/>
          <a:ln>
            <a:noFill/>
          </a:ln>
        </p:spPr>
        <p:txBody>
          <a:bodyPr spcFirstLastPara="1" wrap="square" lIns="91425" tIns="45700" rIns="91425" bIns="45700" anchor="ctr" anchorCtr="0">
            <a:spAutoFit/>
          </a:bodyPr>
          <a:lstStyle/>
          <a:p>
            <a:pPr marL="0" lvl="0" indent="0" algn="l" rtl="0">
              <a:spcBef>
                <a:spcPts val="0"/>
              </a:spcBef>
              <a:spcAft>
                <a:spcPts val="0"/>
              </a:spcAft>
              <a:buNone/>
            </a:pPr>
            <a:r>
              <a:rPr lang="en-GB" dirty="0"/>
              <a:t>Storage of compressed gases (Part 2)</a:t>
            </a:r>
            <a:endParaRPr dirty="0"/>
          </a:p>
        </p:txBody>
      </p:sp>
      <p:sp>
        <p:nvSpPr>
          <p:cNvPr id="122" name="Google Shape;122;g36ec07ec030_0_46"/>
          <p:cNvSpPr txBox="1">
            <a:spLocks noGrp="1"/>
          </p:cNvSpPr>
          <p:nvPr>
            <p:ph type="body" idx="1"/>
          </p:nvPr>
        </p:nvSpPr>
        <p:spPr>
          <a:xfrm>
            <a:off x="360000" y="1800000"/>
            <a:ext cx="7200000" cy="3799200"/>
          </a:xfrm>
          <a:prstGeom prst="rect">
            <a:avLst/>
          </a:prstGeom>
          <a:noFill/>
          <a:ln>
            <a:noFill/>
          </a:ln>
        </p:spPr>
        <p:txBody>
          <a:bodyPr spcFirstLastPara="1" wrap="square" lIns="0" tIns="0" rIns="0" bIns="0" anchor="t" anchorCtr="0">
            <a:noAutofit/>
          </a:bodyPr>
          <a:lstStyle/>
          <a:p>
            <a:pPr marL="252000" indent="-252000">
              <a:spcAft>
                <a:spcPts val="1200"/>
              </a:spcAft>
              <a:buClr>
                <a:srgbClr val="000000">
                  <a:lumMod val="100000"/>
                </a:srgbClr>
              </a:buClr>
              <a:buSzPct val="100000"/>
              <a:buFont typeface="Arial" panose="020B0604020202020204" pitchFamily="34" charset="0"/>
              <a:buChar char="•"/>
            </a:pPr>
            <a:r>
              <a:rPr lang="en-GB" dirty="0">
                <a:solidFill>
                  <a:srgbClr val="000000"/>
                </a:solidFill>
                <a:latin typeface="Arial" panose="020B0604020202020204" pitchFamily="34" charset="0"/>
              </a:rPr>
              <a:t>Segregate flammable and oxidising gases.</a:t>
            </a:r>
            <a:endParaRPr dirty="0">
              <a:solidFill>
                <a:srgbClr val="000000"/>
              </a:solidFill>
              <a:latin typeface="Arial" panose="020B0604020202020204" pitchFamily="34" charset="0"/>
            </a:endParaRPr>
          </a:p>
          <a:p>
            <a:pPr marL="252000" indent="-252000">
              <a:spcAft>
                <a:spcPts val="1200"/>
              </a:spcAft>
              <a:buClr>
                <a:srgbClr val="000000">
                  <a:lumMod val="100000"/>
                </a:srgbClr>
              </a:buClr>
              <a:buSzPct val="100000"/>
              <a:buFont typeface="Arial" panose="020B0604020202020204" pitchFamily="34" charset="0"/>
              <a:buChar char="•"/>
            </a:pPr>
            <a:r>
              <a:rPr lang="en-GB" dirty="0">
                <a:solidFill>
                  <a:srgbClr val="000000"/>
                </a:solidFill>
                <a:latin typeface="Arial" panose="020B0604020202020204" pitchFamily="34" charset="0"/>
              </a:rPr>
              <a:t>Empty cylinders should be clearly marked.</a:t>
            </a:r>
            <a:endParaRPr dirty="0">
              <a:solidFill>
                <a:srgbClr val="000000"/>
              </a:solidFill>
              <a:latin typeface="Arial" panose="020B0604020202020204" pitchFamily="34" charset="0"/>
            </a:endParaRPr>
          </a:p>
          <a:p>
            <a:pPr marL="252000" indent="-252000">
              <a:spcAft>
                <a:spcPts val="1200"/>
              </a:spcAft>
              <a:buClr>
                <a:srgbClr val="000000">
                  <a:lumMod val="100000"/>
                </a:srgbClr>
              </a:buClr>
              <a:buSzPct val="100000"/>
              <a:buFont typeface="Arial" panose="020B0604020202020204" pitchFamily="34" charset="0"/>
              <a:buChar char="•"/>
            </a:pPr>
            <a:r>
              <a:rPr lang="en-GB" dirty="0">
                <a:solidFill>
                  <a:srgbClr val="000000"/>
                </a:solidFill>
                <a:latin typeface="Arial" panose="020B0604020202020204" pitchFamily="34" charset="0"/>
              </a:rPr>
              <a:t>Store with valve caps in place.</a:t>
            </a:r>
            <a:endParaRPr dirty="0">
              <a:solidFill>
                <a:srgbClr val="000000"/>
              </a:solidFill>
              <a:latin typeface="Arial" panose="020B0604020202020204" pitchFamily="34" charset="0"/>
            </a:endParaRPr>
          </a:p>
          <a:p>
            <a:pPr marL="252000" indent="-252000">
              <a:spcAft>
                <a:spcPts val="1200"/>
              </a:spcAft>
              <a:buClr>
                <a:srgbClr val="000000">
                  <a:lumMod val="100000"/>
                </a:srgbClr>
              </a:buClr>
              <a:buSzPct val="100000"/>
              <a:buFont typeface="Arial" panose="020B0604020202020204" pitchFamily="34" charset="0"/>
              <a:buChar char="•"/>
            </a:pPr>
            <a:r>
              <a:rPr lang="en-GB" dirty="0">
                <a:solidFill>
                  <a:srgbClr val="000000"/>
                </a:solidFill>
                <a:latin typeface="Arial" panose="020B0604020202020204" pitchFamily="34" charset="0"/>
              </a:rPr>
              <a:t>Check for corrosion or leaks routinely.</a:t>
            </a:r>
            <a:endParaRPr dirty="0">
              <a:solidFill>
                <a:srgbClr val="000000"/>
              </a:solidFill>
              <a:latin typeface="Arial" panose="020B0604020202020204" pitchFamily="34" charset="0"/>
            </a:endParaRPr>
          </a:p>
          <a:p>
            <a:pPr marL="252000" indent="-252000">
              <a:spcAft>
                <a:spcPts val="1200"/>
              </a:spcAft>
              <a:buClr>
                <a:srgbClr val="000000">
                  <a:lumMod val="100000"/>
                </a:srgbClr>
              </a:buClr>
              <a:buSzPct val="100000"/>
              <a:buFont typeface="Arial" panose="020B0604020202020204" pitchFamily="34" charset="0"/>
              <a:buChar char="•"/>
            </a:pPr>
            <a:r>
              <a:rPr lang="en-GB" dirty="0">
                <a:solidFill>
                  <a:srgbClr val="000000"/>
                </a:solidFill>
                <a:latin typeface="Arial" panose="020B0604020202020204" pitchFamily="34" charset="0"/>
              </a:rPr>
              <a:t>No smoking or open flames in or near storage areas.</a:t>
            </a:r>
            <a:endParaRPr dirty="0">
              <a:solidFill>
                <a:srgbClr val="000000"/>
              </a:solidFill>
              <a:latin typeface="Arial" panose="020B0604020202020204" pitchFamily="34" charset="0"/>
            </a:endParaRPr>
          </a:p>
        </p:txBody>
      </p:sp>
      <p:pic>
        <p:nvPicPr>
          <p:cNvPr id="2" name="Google Shape;116;g36ec07ec030_0_36">
            <a:extLst>
              <a:ext uri="{FF2B5EF4-FFF2-40B4-BE49-F238E27FC236}">
                <a16:creationId xmlns:a16="http://schemas.microsoft.com/office/drawing/2014/main" id="{A771D95C-B555-D44B-B1BE-640C398E0014}"/>
              </a:ext>
            </a:extLst>
          </p:cNvPr>
          <p:cNvPicPr preferRelativeResize="0">
            <a:picLocks noChangeAspect="1"/>
          </p:cNvPicPr>
          <p:nvPr/>
        </p:nvPicPr>
        <p:blipFill>
          <a:blip r:embed="rId3"/>
          <a:stretch/>
        </p:blipFill>
        <p:spPr>
          <a:xfrm>
            <a:off x="7560000" y="1800000"/>
            <a:ext cx="4320000" cy="305424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g36ec07ec030_0_52"/>
          <p:cNvSpPr txBox="1">
            <a:spLocks noGrp="1"/>
          </p:cNvSpPr>
          <p:nvPr>
            <p:ph type="title"/>
          </p:nvPr>
        </p:nvSpPr>
        <p:spPr>
          <a:xfrm>
            <a:off x="252000" y="972000"/>
            <a:ext cx="11628600" cy="646500"/>
          </a:xfrm>
          <a:prstGeom prst="rect">
            <a:avLst/>
          </a:prstGeom>
          <a:noFill/>
          <a:ln>
            <a:noFill/>
          </a:ln>
        </p:spPr>
        <p:txBody>
          <a:bodyPr spcFirstLastPara="1" wrap="square" lIns="91425" tIns="45700" rIns="91425" bIns="45700" anchor="ctr" anchorCtr="0">
            <a:spAutoFit/>
          </a:bodyPr>
          <a:lstStyle/>
          <a:p>
            <a:pPr marL="0" lvl="0" indent="0" algn="l" rtl="0">
              <a:spcBef>
                <a:spcPts val="0"/>
              </a:spcBef>
              <a:spcAft>
                <a:spcPts val="0"/>
              </a:spcAft>
              <a:buNone/>
            </a:pPr>
            <a:r>
              <a:rPr lang="en-GB" dirty="0"/>
              <a:t>Safe handling practices (Part 1)</a:t>
            </a:r>
            <a:endParaRPr dirty="0"/>
          </a:p>
        </p:txBody>
      </p:sp>
      <p:sp>
        <p:nvSpPr>
          <p:cNvPr id="128" name="Google Shape;128;g36ec07ec030_0_52"/>
          <p:cNvSpPr txBox="1">
            <a:spLocks noGrp="1"/>
          </p:cNvSpPr>
          <p:nvPr>
            <p:ph type="body" idx="1"/>
          </p:nvPr>
        </p:nvSpPr>
        <p:spPr>
          <a:xfrm>
            <a:off x="359999" y="1800000"/>
            <a:ext cx="8577524" cy="3799200"/>
          </a:xfrm>
          <a:prstGeom prst="rect">
            <a:avLst/>
          </a:prstGeom>
          <a:noFill/>
          <a:ln>
            <a:noFill/>
          </a:ln>
        </p:spPr>
        <p:txBody>
          <a:bodyPr spcFirstLastPara="1" wrap="square" lIns="0" tIns="0" rIns="0" bIns="0" anchor="t" anchorCtr="0">
            <a:noAutofit/>
          </a:bodyPr>
          <a:lstStyle/>
          <a:p>
            <a:pPr marL="0" indent="0">
              <a:spcAft>
                <a:spcPts val="1200"/>
              </a:spcAft>
              <a:buClr>
                <a:srgbClr val="000000">
                  <a:lumMod val="100000"/>
                </a:srgbClr>
              </a:buClr>
              <a:buSzPct val="100000"/>
              <a:buFont typeface="Arial" panose="020B0604020202020204" pitchFamily="34" charset="0"/>
            </a:pPr>
            <a:r>
              <a:rPr lang="en-GB" dirty="0">
                <a:solidFill>
                  <a:srgbClr val="000000"/>
                </a:solidFill>
                <a:latin typeface="Arial" panose="020B0604020202020204" pitchFamily="34" charset="0"/>
              </a:rPr>
              <a:t>When moving cylinders, use a proper trolley with straps. Never roll or drag them across the floor. </a:t>
            </a:r>
          </a:p>
          <a:p>
            <a:pPr marL="0" indent="0">
              <a:spcAft>
                <a:spcPts val="1200"/>
              </a:spcAft>
              <a:buClr>
                <a:srgbClr val="000000">
                  <a:lumMod val="100000"/>
                </a:srgbClr>
              </a:buClr>
              <a:buSzPct val="100000"/>
              <a:buFont typeface="Arial" panose="020B0604020202020204" pitchFamily="34" charset="0"/>
            </a:pPr>
            <a:r>
              <a:rPr lang="en-GB" dirty="0">
                <a:solidFill>
                  <a:srgbClr val="000000"/>
                </a:solidFill>
                <a:latin typeface="Arial" panose="020B0604020202020204" pitchFamily="34" charset="0"/>
              </a:rPr>
              <a:t>Do not lift a cylinder by its valve or regulator. Keep caps on during transport. </a:t>
            </a:r>
          </a:p>
          <a:p>
            <a:pPr marL="0" indent="0">
              <a:spcAft>
                <a:spcPts val="1200"/>
              </a:spcAft>
              <a:buClr>
                <a:srgbClr val="000000">
                  <a:lumMod val="100000"/>
                </a:srgbClr>
              </a:buClr>
              <a:buSzPct val="100000"/>
              <a:buFont typeface="Arial" panose="020B0604020202020204" pitchFamily="34" charset="0"/>
            </a:pPr>
            <a:r>
              <a:rPr lang="en-GB" dirty="0">
                <a:solidFill>
                  <a:srgbClr val="000000"/>
                </a:solidFill>
                <a:latin typeface="Arial" panose="020B0604020202020204" pitchFamily="34" charset="0"/>
              </a:rPr>
              <a:t>Movement should always be slow and controlled.</a:t>
            </a:r>
            <a:endParaRPr dirty="0">
              <a:solidFill>
                <a:srgbClr val="000000"/>
              </a:solidFill>
              <a:latin typeface="Arial" panose="020B0604020202020204" pitchFamily="34" charset="0"/>
            </a:endParaRPr>
          </a:p>
          <a:p>
            <a:pPr marL="0" indent="0">
              <a:lnSpc>
                <a:spcPct val="150000"/>
              </a:lnSpc>
              <a:spcBef>
                <a:spcPts val="1200"/>
              </a:spcBef>
            </a:pPr>
            <a:r>
              <a:rPr lang="en-GB" dirty="0">
                <a:hlinkClick r:id="rId3"/>
              </a:rPr>
              <a:t>BCGA Guidance</a:t>
            </a:r>
            <a:endParaRPr dirty="0"/>
          </a:p>
        </p:txBody>
      </p:sp>
      <p:pic>
        <p:nvPicPr>
          <p:cNvPr id="129" name="Google Shape;129;g36ec07ec030_0_52"/>
          <p:cNvPicPr preferRelativeResize="0">
            <a:picLocks noChangeAspect="1"/>
          </p:cNvPicPr>
          <p:nvPr/>
        </p:nvPicPr>
        <p:blipFill>
          <a:blip r:embed="rId4"/>
          <a:srcRect t="29924" r="48412"/>
          <a:stretch>
            <a:fillRect/>
          </a:stretch>
        </p:blipFill>
        <p:spPr>
          <a:xfrm>
            <a:off x="9368170" y="1800000"/>
            <a:ext cx="2462046" cy="4068538"/>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g36ec07ec030_0_59"/>
          <p:cNvSpPr txBox="1">
            <a:spLocks noGrp="1"/>
          </p:cNvSpPr>
          <p:nvPr>
            <p:ph type="title"/>
          </p:nvPr>
        </p:nvSpPr>
        <p:spPr>
          <a:xfrm>
            <a:off x="252000" y="972000"/>
            <a:ext cx="11628600" cy="646500"/>
          </a:xfrm>
          <a:prstGeom prst="rect">
            <a:avLst/>
          </a:prstGeom>
          <a:noFill/>
          <a:ln>
            <a:noFill/>
          </a:ln>
        </p:spPr>
        <p:txBody>
          <a:bodyPr spcFirstLastPara="1" wrap="square" lIns="91425" tIns="45700" rIns="91425" bIns="45700" anchor="ctr" anchorCtr="0">
            <a:spAutoFit/>
          </a:bodyPr>
          <a:lstStyle/>
          <a:p>
            <a:pPr marL="0" lvl="0" indent="0" algn="l" rtl="0">
              <a:spcBef>
                <a:spcPts val="0"/>
              </a:spcBef>
              <a:spcAft>
                <a:spcPts val="0"/>
              </a:spcAft>
              <a:buNone/>
            </a:pPr>
            <a:r>
              <a:rPr lang="en-GB" dirty="0"/>
              <a:t>Safe handling practices (Part 2)</a:t>
            </a:r>
            <a:endParaRPr dirty="0"/>
          </a:p>
        </p:txBody>
      </p:sp>
      <p:sp>
        <p:nvSpPr>
          <p:cNvPr id="135" name="Google Shape;135;g36ec07ec030_0_59"/>
          <p:cNvSpPr txBox="1">
            <a:spLocks noGrp="1"/>
          </p:cNvSpPr>
          <p:nvPr>
            <p:ph type="body" idx="1"/>
          </p:nvPr>
        </p:nvSpPr>
        <p:spPr>
          <a:xfrm>
            <a:off x="359999" y="1800000"/>
            <a:ext cx="6822853" cy="3799200"/>
          </a:xfrm>
          <a:prstGeom prst="rect">
            <a:avLst/>
          </a:prstGeom>
          <a:noFill/>
          <a:ln>
            <a:noFill/>
          </a:ln>
        </p:spPr>
        <p:txBody>
          <a:bodyPr spcFirstLastPara="1" wrap="square" lIns="0" tIns="0" rIns="0" bIns="0" anchor="t" anchorCtr="0">
            <a:noAutofit/>
          </a:bodyPr>
          <a:lstStyle/>
          <a:p>
            <a:pPr marL="0" indent="0">
              <a:spcAft>
                <a:spcPts val="1200"/>
              </a:spcAft>
              <a:buClr>
                <a:srgbClr val="000000">
                  <a:lumMod val="100000"/>
                </a:srgbClr>
              </a:buClr>
              <a:buSzPct val="100000"/>
              <a:buFont typeface="Arial" panose="020B0604020202020204" pitchFamily="34" charset="0"/>
            </a:pPr>
            <a:r>
              <a:rPr lang="en-GB" dirty="0">
                <a:solidFill>
                  <a:srgbClr val="000000"/>
                </a:solidFill>
                <a:latin typeface="Arial" panose="020B0604020202020204" pitchFamily="34" charset="0"/>
              </a:rPr>
              <a:t>Always open the valve slowly and away from your body. </a:t>
            </a:r>
          </a:p>
          <a:p>
            <a:pPr marL="0" indent="0">
              <a:spcAft>
                <a:spcPts val="1200"/>
              </a:spcAft>
              <a:buClr>
                <a:srgbClr val="000000">
                  <a:lumMod val="100000"/>
                </a:srgbClr>
              </a:buClr>
              <a:buSzPct val="100000"/>
              <a:buFont typeface="Arial" panose="020B0604020202020204" pitchFamily="34" charset="0"/>
            </a:pPr>
            <a:r>
              <a:rPr lang="en-GB" dirty="0">
                <a:solidFill>
                  <a:srgbClr val="000000"/>
                </a:solidFill>
                <a:latin typeface="Arial" panose="020B0604020202020204" pitchFamily="34" charset="0"/>
              </a:rPr>
              <a:t>Ensure you use a compatible regulator. </a:t>
            </a:r>
          </a:p>
          <a:p>
            <a:pPr marL="0" indent="0">
              <a:spcAft>
                <a:spcPts val="1200"/>
              </a:spcAft>
              <a:buClr>
                <a:srgbClr val="000000">
                  <a:lumMod val="100000"/>
                </a:srgbClr>
              </a:buClr>
              <a:buSzPct val="100000"/>
              <a:buFont typeface="Arial" panose="020B0604020202020204" pitchFamily="34" charset="0"/>
            </a:pPr>
            <a:r>
              <a:rPr lang="en-GB" dirty="0">
                <a:solidFill>
                  <a:srgbClr val="000000"/>
                </a:solidFill>
                <a:latin typeface="Arial" panose="020B0604020202020204" pitchFamily="34" charset="0"/>
              </a:rPr>
              <a:t>Check for leaks using a soapy solution—never a flame. </a:t>
            </a:r>
          </a:p>
          <a:p>
            <a:pPr marL="0" indent="0">
              <a:spcAft>
                <a:spcPts val="1200"/>
              </a:spcAft>
              <a:buClr>
                <a:srgbClr val="000000">
                  <a:lumMod val="100000"/>
                </a:srgbClr>
              </a:buClr>
              <a:buSzPct val="100000"/>
              <a:buFont typeface="Arial" panose="020B0604020202020204" pitchFamily="34" charset="0"/>
            </a:pPr>
            <a:r>
              <a:rPr lang="en-GB" dirty="0">
                <a:solidFill>
                  <a:srgbClr val="000000"/>
                </a:solidFill>
                <a:latin typeface="Arial" panose="020B0604020202020204" pitchFamily="34" charset="0"/>
              </a:rPr>
              <a:t>After use, shut the valve and release pressure in the regulator. </a:t>
            </a:r>
          </a:p>
          <a:p>
            <a:pPr marL="0" indent="0">
              <a:spcAft>
                <a:spcPts val="1200"/>
              </a:spcAft>
              <a:buClr>
                <a:srgbClr val="000000">
                  <a:lumMod val="100000"/>
                </a:srgbClr>
              </a:buClr>
              <a:buSzPct val="100000"/>
              <a:buFont typeface="Arial" panose="020B0604020202020204" pitchFamily="34" charset="0"/>
            </a:pPr>
            <a:r>
              <a:rPr lang="en-GB" dirty="0">
                <a:solidFill>
                  <a:srgbClr val="000000"/>
                </a:solidFill>
                <a:latin typeface="Arial" panose="020B0604020202020204" pitchFamily="34" charset="0"/>
              </a:rPr>
              <a:t>Never attempt to modify or repair a cylinder.</a:t>
            </a:r>
            <a:endParaRPr dirty="0">
              <a:solidFill>
                <a:srgbClr val="000000"/>
              </a:solidFill>
              <a:latin typeface="Arial" panose="020B0604020202020204" pitchFamily="34" charset="0"/>
            </a:endParaRPr>
          </a:p>
        </p:txBody>
      </p:sp>
      <p:pic>
        <p:nvPicPr>
          <p:cNvPr id="136" name="Google Shape;136;g36ec07ec030_0_59"/>
          <p:cNvPicPr preferRelativeResize="0">
            <a:picLocks noChangeAspect="1"/>
          </p:cNvPicPr>
          <p:nvPr/>
        </p:nvPicPr>
        <p:blipFill>
          <a:blip r:embed="rId3"/>
          <a:srcRect/>
          <a:stretch/>
        </p:blipFill>
        <p:spPr>
          <a:xfrm>
            <a:off x="7560000" y="1800000"/>
            <a:ext cx="4320000" cy="287712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g36ec07ec030_0_67"/>
          <p:cNvSpPr txBox="1">
            <a:spLocks noGrp="1"/>
          </p:cNvSpPr>
          <p:nvPr>
            <p:ph type="title"/>
          </p:nvPr>
        </p:nvSpPr>
        <p:spPr>
          <a:xfrm>
            <a:off x="252000" y="972000"/>
            <a:ext cx="11628600" cy="646500"/>
          </a:xfrm>
          <a:prstGeom prst="rect">
            <a:avLst/>
          </a:prstGeom>
          <a:noFill/>
          <a:ln>
            <a:noFill/>
          </a:ln>
        </p:spPr>
        <p:txBody>
          <a:bodyPr spcFirstLastPara="1" wrap="square" lIns="91425" tIns="45700" rIns="91425" bIns="45700" anchor="ctr" anchorCtr="0">
            <a:spAutoFit/>
          </a:bodyPr>
          <a:lstStyle/>
          <a:p>
            <a:pPr marL="0" lvl="0" indent="0" algn="l" rtl="0">
              <a:spcBef>
                <a:spcPts val="0"/>
              </a:spcBef>
              <a:spcAft>
                <a:spcPts val="0"/>
              </a:spcAft>
              <a:buNone/>
            </a:pPr>
            <a:r>
              <a:rPr lang="en-GB" dirty="0"/>
              <a:t>Quiz: Check your knowledge</a:t>
            </a:r>
            <a:endParaRPr dirty="0"/>
          </a:p>
        </p:txBody>
      </p:sp>
      <p:sp>
        <p:nvSpPr>
          <p:cNvPr id="142" name="Google Shape;142;g36ec07ec030_0_67"/>
          <p:cNvSpPr txBox="1">
            <a:spLocks noGrp="1"/>
          </p:cNvSpPr>
          <p:nvPr>
            <p:ph type="body" idx="1"/>
          </p:nvPr>
        </p:nvSpPr>
        <p:spPr>
          <a:xfrm>
            <a:off x="360000" y="1800000"/>
            <a:ext cx="11687700" cy="3799200"/>
          </a:xfrm>
          <a:prstGeom prst="rect">
            <a:avLst/>
          </a:prstGeom>
          <a:noFill/>
          <a:ln>
            <a:noFill/>
          </a:ln>
        </p:spPr>
        <p:txBody>
          <a:bodyPr spcFirstLastPara="1" wrap="square" lIns="0" tIns="0" rIns="0" bIns="0" anchor="t" anchorCtr="0">
            <a:noAutofit/>
          </a:bodyPr>
          <a:lstStyle/>
          <a:p>
            <a:pPr marL="432000" indent="-432000">
              <a:spcAft>
                <a:spcPts val="1200"/>
              </a:spcAft>
              <a:buClr>
                <a:srgbClr val="000000">
                  <a:lumMod val="100000"/>
                </a:srgbClr>
              </a:buClr>
              <a:buSzPct val="100000"/>
              <a:buFont typeface="+mj-lt"/>
              <a:buAutoNum type="arabicPeriod"/>
            </a:pPr>
            <a:r>
              <a:rPr lang="en-GB" dirty="0">
                <a:solidFill>
                  <a:srgbClr val="000000"/>
                </a:solidFill>
                <a:latin typeface="Arial" panose="020B0604020202020204" pitchFamily="34" charset="0"/>
              </a:rPr>
              <a:t>Which gas is most commonly used with oxygen for welding?</a:t>
            </a:r>
            <a:endParaRPr dirty="0">
              <a:solidFill>
                <a:srgbClr val="000000"/>
              </a:solidFill>
              <a:latin typeface="Arial" panose="020B0604020202020204" pitchFamily="34" charset="0"/>
            </a:endParaRPr>
          </a:p>
          <a:p>
            <a:pPr marL="432000" indent="-432000">
              <a:spcAft>
                <a:spcPts val="1200"/>
              </a:spcAft>
              <a:buClr>
                <a:srgbClr val="000000">
                  <a:lumMod val="100000"/>
                </a:srgbClr>
              </a:buClr>
              <a:buSzPct val="100000"/>
              <a:buFont typeface="+mj-lt"/>
              <a:buAutoNum type="arabicPeriod"/>
            </a:pPr>
            <a:r>
              <a:rPr lang="en-GB" dirty="0">
                <a:solidFill>
                  <a:srgbClr val="000000"/>
                </a:solidFill>
                <a:latin typeface="Arial" panose="020B0604020202020204" pitchFamily="34" charset="0"/>
              </a:rPr>
              <a:t>Name one hazard of storing propane indoors.</a:t>
            </a:r>
            <a:endParaRPr dirty="0">
              <a:solidFill>
                <a:srgbClr val="000000"/>
              </a:solidFill>
              <a:latin typeface="Arial" panose="020B0604020202020204" pitchFamily="34" charset="0"/>
            </a:endParaRPr>
          </a:p>
          <a:p>
            <a:pPr marL="432000" indent="-432000">
              <a:spcAft>
                <a:spcPts val="1200"/>
              </a:spcAft>
              <a:buClr>
                <a:srgbClr val="000000">
                  <a:lumMod val="100000"/>
                </a:srgbClr>
              </a:buClr>
              <a:buSzPct val="100000"/>
              <a:buFont typeface="+mj-lt"/>
              <a:buAutoNum type="arabicPeriod"/>
            </a:pPr>
            <a:r>
              <a:rPr lang="en-GB" dirty="0">
                <a:solidFill>
                  <a:srgbClr val="000000"/>
                </a:solidFill>
                <a:latin typeface="Arial" panose="020B0604020202020204" pitchFamily="34" charset="0"/>
              </a:rPr>
              <a:t>What colour code is used for oxygen cylinders?</a:t>
            </a:r>
            <a:endParaRPr dirty="0">
              <a:solidFill>
                <a:srgbClr val="000000"/>
              </a:solidFill>
              <a:latin typeface="Arial" panose="020B0604020202020204" pitchFamily="34" charset="0"/>
            </a:endParaRPr>
          </a:p>
          <a:p>
            <a:pPr marL="432000" indent="-432000">
              <a:spcAft>
                <a:spcPts val="1200"/>
              </a:spcAft>
              <a:buClr>
                <a:srgbClr val="000000">
                  <a:lumMod val="100000"/>
                </a:srgbClr>
              </a:buClr>
              <a:buSzPct val="100000"/>
              <a:buFont typeface="+mj-lt"/>
              <a:buAutoNum type="arabicPeriod"/>
            </a:pPr>
            <a:r>
              <a:rPr lang="en-GB" dirty="0">
                <a:solidFill>
                  <a:srgbClr val="000000"/>
                </a:solidFill>
                <a:latin typeface="Arial" panose="020B0604020202020204" pitchFamily="34" charset="0"/>
              </a:rPr>
              <a:t>True or False: Cylinders should be laid flat in vehicles.</a:t>
            </a:r>
            <a:endParaRPr dirty="0">
              <a:solidFill>
                <a:srgbClr val="000000"/>
              </a:solidFill>
              <a:latin typeface="Arial" panose="020B0604020202020204" pitchFamily="34" charset="0"/>
            </a:endParaRPr>
          </a:p>
          <a:p>
            <a:pPr marL="432000" indent="-432000">
              <a:spcAft>
                <a:spcPts val="1200"/>
              </a:spcAft>
              <a:buClr>
                <a:srgbClr val="000000">
                  <a:lumMod val="100000"/>
                </a:srgbClr>
              </a:buClr>
              <a:buSzPct val="100000"/>
              <a:buFont typeface="+mj-lt"/>
              <a:buAutoNum type="arabicPeriod"/>
            </a:pPr>
            <a:r>
              <a:rPr lang="en-GB" dirty="0">
                <a:solidFill>
                  <a:srgbClr val="000000"/>
                </a:solidFill>
                <a:latin typeface="Arial" panose="020B0604020202020204" pitchFamily="34" charset="0"/>
              </a:rPr>
              <a:t>What should you do if you suspect a gas leak?</a:t>
            </a:r>
            <a:endParaRPr dirty="0">
              <a:solidFill>
                <a:srgbClr val="000000"/>
              </a:solidFill>
              <a:latin typeface="Arial" panose="020B0604020202020204"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g36ec07ec030_0_86"/>
          <p:cNvSpPr txBox="1">
            <a:spLocks noGrp="1"/>
          </p:cNvSpPr>
          <p:nvPr>
            <p:ph type="title"/>
          </p:nvPr>
        </p:nvSpPr>
        <p:spPr>
          <a:xfrm>
            <a:off x="252000" y="972000"/>
            <a:ext cx="11628600" cy="646500"/>
          </a:xfrm>
          <a:prstGeom prst="rect">
            <a:avLst/>
          </a:prstGeom>
          <a:noFill/>
          <a:ln>
            <a:noFill/>
          </a:ln>
        </p:spPr>
        <p:txBody>
          <a:bodyPr spcFirstLastPara="1" wrap="square" lIns="91425" tIns="45700" rIns="91425" bIns="45700" anchor="ctr" anchorCtr="0">
            <a:spAutoFit/>
          </a:bodyPr>
          <a:lstStyle/>
          <a:p>
            <a:pPr marL="0" lvl="0" indent="0" algn="l" rtl="0">
              <a:spcBef>
                <a:spcPts val="0"/>
              </a:spcBef>
              <a:spcAft>
                <a:spcPts val="0"/>
              </a:spcAft>
              <a:buNone/>
            </a:pPr>
            <a:r>
              <a:rPr lang="en-GB" dirty="0"/>
              <a:t>Quiz: Check your knowledge – answers</a:t>
            </a:r>
            <a:endParaRPr dirty="0"/>
          </a:p>
        </p:txBody>
      </p:sp>
      <p:sp>
        <p:nvSpPr>
          <p:cNvPr id="148" name="Google Shape;148;g36ec07ec030_0_86"/>
          <p:cNvSpPr txBox="1">
            <a:spLocks noGrp="1"/>
          </p:cNvSpPr>
          <p:nvPr>
            <p:ph type="body" idx="1"/>
          </p:nvPr>
        </p:nvSpPr>
        <p:spPr>
          <a:xfrm>
            <a:off x="360000" y="1800000"/>
            <a:ext cx="11687700" cy="3799200"/>
          </a:xfrm>
          <a:prstGeom prst="rect">
            <a:avLst/>
          </a:prstGeom>
          <a:noFill/>
          <a:ln>
            <a:noFill/>
          </a:ln>
        </p:spPr>
        <p:txBody>
          <a:bodyPr spcFirstLastPara="1" wrap="square" lIns="0" tIns="0" rIns="0" bIns="0" anchor="t" anchorCtr="0">
            <a:noAutofit/>
          </a:bodyPr>
          <a:lstStyle/>
          <a:p>
            <a:pPr marL="432000" indent="-432000">
              <a:spcAft>
                <a:spcPts val="1200"/>
              </a:spcAft>
              <a:buClr>
                <a:srgbClr val="000000">
                  <a:lumMod val="100000"/>
                </a:srgbClr>
              </a:buClr>
              <a:buSzPct val="100000"/>
              <a:buFont typeface="+mj-lt"/>
              <a:buAutoNum type="arabicPeriod"/>
            </a:pPr>
            <a:r>
              <a:rPr lang="en-GB" dirty="0">
                <a:solidFill>
                  <a:srgbClr val="000000"/>
                </a:solidFill>
                <a:latin typeface="Arial" panose="020B0604020202020204" pitchFamily="34" charset="0"/>
              </a:rPr>
              <a:t>Which gas is most commonly used with oxygen for welding? </a:t>
            </a:r>
            <a:r>
              <a:rPr lang="en-GB" b="1" dirty="0">
                <a:solidFill>
                  <a:srgbClr val="000000"/>
                </a:solidFill>
                <a:latin typeface="Arial" panose="020B0604020202020204" pitchFamily="34" charset="0"/>
              </a:rPr>
              <a:t>Acetylene.</a:t>
            </a:r>
            <a:endParaRPr b="1" dirty="0">
              <a:solidFill>
                <a:srgbClr val="000000"/>
              </a:solidFill>
              <a:latin typeface="Arial" panose="020B0604020202020204" pitchFamily="34" charset="0"/>
            </a:endParaRPr>
          </a:p>
          <a:p>
            <a:pPr marL="432000" indent="-432000">
              <a:spcAft>
                <a:spcPts val="1200"/>
              </a:spcAft>
              <a:buClr>
                <a:srgbClr val="000000">
                  <a:lumMod val="100000"/>
                </a:srgbClr>
              </a:buClr>
              <a:buSzPct val="100000"/>
              <a:buFont typeface="+mj-lt"/>
              <a:buAutoNum type="arabicPeriod"/>
            </a:pPr>
            <a:r>
              <a:rPr lang="en-GB" dirty="0">
                <a:solidFill>
                  <a:srgbClr val="000000"/>
                </a:solidFill>
                <a:latin typeface="Arial" panose="020B0604020202020204" pitchFamily="34" charset="0"/>
              </a:rPr>
              <a:t>Name one hazard of storing propane indoors. </a:t>
            </a:r>
            <a:r>
              <a:rPr lang="en-GB" b="1" dirty="0">
                <a:solidFill>
                  <a:srgbClr val="000000"/>
                </a:solidFill>
                <a:latin typeface="Arial" panose="020B0604020202020204" pitchFamily="34" charset="0"/>
              </a:rPr>
              <a:t>Explosion risk due to the accumulation of gas in an enclosed space.</a:t>
            </a:r>
            <a:endParaRPr b="1" dirty="0">
              <a:solidFill>
                <a:srgbClr val="000000"/>
              </a:solidFill>
              <a:latin typeface="Arial" panose="020B0604020202020204" pitchFamily="34" charset="0"/>
            </a:endParaRPr>
          </a:p>
          <a:p>
            <a:pPr marL="432000" indent="-432000">
              <a:spcAft>
                <a:spcPts val="1200"/>
              </a:spcAft>
              <a:buClr>
                <a:srgbClr val="000000">
                  <a:lumMod val="100000"/>
                </a:srgbClr>
              </a:buClr>
              <a:buSzPct val="100000"/>
              <a:buFont typeface="+mj-lt"/>
              <a:buAutoNum type="arabicPeriod"/>
            </a:pPr>
            <a:r>
              <a:rPr lang="en-GB" dirty="0">
                <a:solidFill>
                  <a:srgbClr val="000000"/>
                </a:solidFill>
                <a:latin typeface="Arial" panose="020B0604020202020204" pitchFamily="34" charset="0"/>
              </a:rPr>
              <a:t>What colour code is used for oxygen cylinders? </a:t>
            </a:r>
            <a:r>
              <a:rPr lang="en-GB" b="1" dirty="0">
                <a:solidFill>
                  <a:srgbClr val="000000"/>
                </a:solidFill>
                <a:latin typeface="Arial" panose="020B0604020202020204" pitchFamily="34" charset="0"/>
              </a:rPr>
              <a:t>Black body with a white shoulder.</a:t>
            </a:r>
            <a:endParaRPr b="1" dirty="0">
              <a:solidFill>
                <a:srgbClr val="000000"/>
              </a:solidFill>
              <a:latin typeface="Arial" panose="020B0604020202020204" pitchFamily="34" charset="0"/>
            </a:endParaRPr>
          </a:p>
          <a:p>
            <a:pPr marL="432000" indent="-432000">
              <a:spcAft>
                <a:spcPts val="1200"/>
              </a:spcAft>
              <a:buClr>
                <a:srgbClr val="000000">
                  <a:lumMod val="100000"/>
                </a:srgbClr>
              </a:buClr>
              <a:buSzPct val="100000"/>
              <a:buFont typeface="+mj-lt"/>
              <a:buAutoNum type="arabicPeriod"/>
            </a:pPr>
            <a:r>
              <a:rPr lang="en-GB" dirty="0">
                <a:solidFill>
                  <a:srgbClr val="000000"/>
                </a:solidFill>
                <a:latin typeface="Arial" panose="020B0604020202020204" pitchFamily="34" charset="0"/>
              </a:rPr>
              <a:t>True or False: Cylinders should be laid flat in vehicles. </a:t>
            </a:r>
            <a:r>
              <a:rPr lang="en-GB" b="1" dirty="0">
                <a:solidFill>
                  <a:srgbClr val="000000"/>
                </a:solidFill>
                <a:latin typeface="Arial" panose="020B0604020202020204" pitchFamily="34" charset="0"/>
              </a:rPr>
              <a:t>False.</a:t>
            </a:r>
            <a:endParaRPr b="1" dirty="0">
              <a:solidFill>
                <a:srgbClr val="000000"/>
              </a:solidFill>
              <a:latin typeface="Arial" panose="020B0604020202020204" pitchFamily="34" charset="0"/>
            </a:endParaRPr>
          </a:p>
          <a:p>
            <a:pPr marL="432000" indent="-432000">
              <a:spcAft>
                <a:spcPts val="1200"/>
              </a:spcAft>
              <a:buClr>
                <a:srgbClr val="000000">
                  <a:lumMod val="100000"/>
                </a:srgbClr>
              </a:buClr>
              <a:buSzPct val="100000"/>
              <a:buFont typeface="+mj-lt"/>
              <a:buAutoNum type="arabicPeriod"/>
            </a:pPr>
            <a:r>
              <a:rPr lang="en-GB" dirty="0">
                <a:solidFill>
                  <a:srgbClr val="000000"/>
                </a:solidFill>
                <a:latin typeface="Arial" panose="020B0604020202020204" pitchFamily="34" charset="0"/>
              </a:rPr>
              <a:t>What should you do if you suspect a gas leak? </a:t>
            </a:r>
            <a:r>
              <a:rPr lang="en-GB" b="1" dirty="0">
                <a:solidFill>
                  <a:srgbClr val="000000"/>
                </a:solidFill>
                <a:latin typeface="Arial" panose="020B0604020202020204" pitchFamily="34" charset="0"/>
              </a:rPr>
              <a:t>Evacuate the area, alert a supervisor, and shut off the valve if safe.</a:t>
            </a:r>
            <a:endParaRPr b="1" dirty="0">
              <a:solidFill>
                <a:srgbClr val="000000"/>
              </a:solidFill>
              <a:latin typeface="Arial" panose="020B0604020202020204" pitchFamily="34"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9"/>
          <p:cNvSpPr txBox="1">
            <a:spLocks noGrp="1"/>
          </p:cNvSpPr>
          <p:nvPr>
            <p:ph type="title"/>
          </p:nvPr>
        </p:nvSpPr>
        <p:spPr>
          <a:xfrm>
            <a:off x="252000" y="972000"/>
            <a:ext cx="11628600" cy="646500"/>
          </a:xfrm>
          <a:prstGeom prst="rect">
            <a:avLst/>
          </a:prstGeom>
          <a:noFill/>
          <a:ln>
            <a:noFill/>
          </a:ln>
        </p:spPr>
        <p:txBody>
          <a:bodyPr spcFirstLastPara="1" wrap="square" lIns="91425" tIns="45700" rIns="91425" bIns="45700" anchor="ctr" anchorCtr="0">
            <a:spAutoFit/>
          </a:bodyPr>
          <a:lstStyle/>
          <a:p>
            <a:pPr marL="0" lvl="0" indent="0" algn="l" rtl="0">
              <a:spcBef>
                <a:spcPts val="0"/>
              </a:spcBef>
              <a:spcAft>
                <a:spcPts val="0"/>
              </a:spcAft>
              <a:buNone/>
            </a:pPr>
            <a:r>
              <a:rPr lang="en-GB" dirty="0"/>
              <a:t>Transportation of cylinders (Part 1)</a:t>
            </a:r>
            <a:endParaRPr dirty="0"/>
          </a:p>
        </p:txBody>
      </p:sp>
      <p:sp>
        <p:nvSpPr>
          <p:cNvPr id="154" name="Google Shape;154;p9"/>
          <p:cNvSpPr txBox="1">
            <a:spLocks noGrp="1"/>
          </p:cNvSpPr>
          <p:nvPr>
            <p:ph type="body" idx="1"/>
          </p:nvPr>
        </p:nvSpPr>
        <p:spPr>
          <a:xfrm>
            <a:off x="359999" y="1800000"/>
            <a:ext cx="6982909" cy="4140000"/>
          </a:xfrm>
          <a:prstGeom prst="rect">
            <a:avLst/>
          </a:prstGeom>
          <a:noFill/>
          <a:ln>
            <a:noFill/>
          </a:ln>
        </p:spPr>
        <p:txBody>
          <a:bodyPr spcFirstLastPara="1" wrap="square" lIns="0" tIns="0" rIns="0" bIns="0" anchor="t" anchorCtr="0">
            <a:noAutofit/>
          </a:bodyPr>
          <a:lstStyle/>
          <a:p>
            <a:pPr marL="0" indent="0">
              <a:spcAft>
                <a:spcPts val="1200"/>
              </a:spcAft>
              <a:buClr>
                <a:srgbClr val="000000">
                  <a:lumMod val="100000"/>
                </a:srgbClr>
              </a:buClr>
              <a:buSzPct val="100000"/>
              <a:buFont typeface="Arial" panose="020B0604020202020204" pitchFamily="34" charset="0"/>
            </a:pPr>
            <a:r>
              <a:rPr lang="en-GB" dirty="0">
                <a:solidFill>
                  <a:srgbClr val="000000"/>
                </a:solidFill>
                <a:latin typeface="Arial" panose="020B0604020202020204" pitchFamily="34" charset="0"/>
              </a:rPr>
              <a:t>Gas cylinders must always be secured during transport. They should remain upright and supported to prevent movement. </a:t>
            </a:r>
          </a:p>
          <a:p>
            <a:pPr marL="0" indent="0">
              <a:spcAft>
                <a:spcPts val="1200"/>
              </a:spcAft>
              <a:buClr>
                <a:srgbClr val="000000">
                  <a:lumMod val="100000"/>
                </a:srgbClr>
              </a:buClr>
              <a:buSzPct val="100000"/>
              <a:buFont typeface="Arial" panose="020B0604020202020204" pitchFamily="34" charset="0"/>
            </a:pPr>
            <a:r>
              <a:rPr lang="en-GB" dirty="0">
                <a:solidFill>
                  <a:srgbClr val="000000"/>
                </a:solidFill>
                <a:latin typeface="Arial" panose="020B0604020202020204" pitchFamily="34" charset="0"/>
              </a:rPr>
              <a:t>Transport them in a ventilated compartment separate from the driver. </a:t>
            </a:r>
          </a:p>
          <a:p>
            <a:pPr marL="0" indent="0">
              <a:spcAft>
                <a:spcPts val="1200"/>
              </a:spcAft>
              <a:buClr>
                <a:srgbClr val="000000">
                  <a:lumMod val="100000"/>
                </a:srgbClr>
              </a:buClr>
              <a:buSzPct val="100000"/>
              <a:buFont typeface="Arial" panose="020B0604020202020204" pitchFamily="34" charset="0"/>
            </a:pPr>
            <a:r>
              <a:rPr lang="en-GB" dirty="0">
                <a:solidFill>
                  <a:srgbClr val="000000"/>
                </a:solidFill>
                <a:latin typeface="Arial" panose="020B0604020202020204" pitchFamily="34" charset="0"/>
              </a:rPr>
              <a:t>Avoid exposing cylinders to direct sunlight or extreme heat. </a:t>
            </a:r>
          </a:p>
          <a:p>
            <a:pPr marL="0" indent="0">
              <a:spcAft>
                <a:spcPts val="1200"/>
              </a:spcAft>
              <a:buClr>
                <a:srgbClr val="000000">
                  <a:lumMod val="100000"/>
                </a:srgbClr>
              </a:buClr>
              <a:buSzPct val="100000"/>
              <a:buFont typeface="Arial" panose="020B0604020202020204" pitchFamily="34" charset="0"/>
            </a:pPr>
            <a:r>
              <a:rPr lang="en-GB" dirty="0">
                <a:solidFill>
                  <a:srgbClr val="000000"/>
                </a:solidFill>
                <a:latin typeface="Arial" panose="020B0604020202020204" pitchFamily="34" charset="0"/>
              </a:rPr>
              <a:t>Cylinders should never be left in unattended vehicles.</a:t>
            </a:r>
            <a:endParaRPr dirty="0">
              <a:solidFill>
                <a:srgbClr val="000000"/>
              </a:solidFill>
              <a:latin typeface="Arial" panose="020B0604020202020204" pitchFamily="34" charset="0"/>
            </a:endParaRPr>
          </a:p>
        </p:txBody>
      </p:sp>
      <p:pic>
        <p:nvPicPr>
          <p:cNvPr id="155" name="Google Shape;155;p9"/>
          <p:cNvPicPr preferRelativeResize="0"/>
          <p:nvPr/>
        </p:nvPicPr>
        <p:blipFill>
          <a:blip r:embed="rId3"/>
          <a:srcRect/>
          <a:stretch/>
        </p:blipFill>
        <p:spPr>
          <a:xfrm>
            <a:off x="7560000" y="1800000"/>
            <a:ext cx="4320000" cy="2613200"/>
          </a:xfrm>
          <a:prstGeom prst="rect">
            <a:avLst/>
          </a:prstGeom>
          <a:noFill/>
          <a:ln>
            <a:noFill/>
          </a:ln>
        </p:spPr>
      </p:pic>
      <p:sp>
        <p:nvSpPr>
          <p:cNvPr id="2" name="TextBox 1">
            <a:extLst>
              <a:ext uri="{FF2B5EF4-FFF2-40B4-BE49-F238E27FC236}">
                <a16:creationId xmlns:a16="http://schemas.microsoft.com/office/drawing/2014/main" id="{B808F2CF-ABB0-0748-984C-A8DE1C66B779}"/>
              </a:ext>
            </a:extLst>
          </p:cNvPr>
          <p:cNvSpPr txBox="1"/>
          <p:nvPr/>
        </p:nvSpPr>
        <p:spPr>
          <a:xfrm>
            <a:off x="8122480" y="5086202"/>
            <a:ext cx="233170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dirty="0">
                <a:hlinkClick r:id="rId4"/>
              </a:rPr>
              <a:t>HSE Guidance</a:t>
            </a:r>
            <a:endParaRPr lang="en-GB" sz="24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2"/>
        <p:cNvGrpSpPr/>
        <p:nvPr/>
      </p:nvGrpSpPr>
      <p:grpSpPr>
        <a:xfrm>
          <a:off x="0" y="0"/>
          <a:ext cx="0" cy="0"/>
          <a:chOff x="0" y="0"/>
          <a:chExt cx="0" cy="0"/>
        </a:xfrm>
      </p:grpSpPr>
      <p:sp>
        <p:nvSpPr>
          <p:cNvPr id="43" name="Google Shape;43;p5"/>
          <p:cNvSpPr txBox="1">
            <a:spLocks noGrp="1"/>
          </p:cNvSpPr>
          <p:nvPr>
            <p:ph type="title"/>
          </p:nvPr>
        </p:nvSpPr>
        <p:spPr>
          <a:xfrm>
            <a:off x="252000" y="972000"/>
            <a:ext cx="11628600" cy="646500"/>
          </a:xfrm>
          <a:prstGeom prst="rect">
            <a:avLst/>
          </a:prstGeom>
          <a:noFill/>
          <a:ln>
            <a:noFill/>
          </a:ln>
        </p:spPr>
        <p:txBody>
          <a:bodyPr spcFirstLastPara="1" wrap="square" lIns="91425" tIns="45700" rIns="91425" bIns="45700" anchor="ctr" anchorCtr="0">
            <a:spAutoFit/>
          </a:bodyPr>
          <a:lstStyle/>
          <a:p>
            <a:pPr marL="0" lvl="0" indent="0" algn="l" rtl="0">
              <a:spcBef>
                <a:spcPts val="0"/>
              </a:spcBef>
              <a:spcAft>
                <a:spcPts val="0"/>
              </a:spcAft>
              <a:buNone/>
            </a:pPr>
            <a:r>
              <a:rPr lang="en-GB" dirty="0"/>
              <a:t>Starter</a:t>
            </a:r>
            <a:endParaRPr dirty="0"/>
          </a:p>
        </p:txBody>
      </p:sp>
      <p:sp>
        <p:nvSpPr>
          <p:cNvPr id="44" name="Google Shape;44;p5"/>
          <p:cNvSpPr txBox="1">
            <a:spLocks noGrp="1"/>
          </p:cNvSpPr>
          <p:nvPr>
            <p:ph type="body" idx="1"/>
          </p:nvPr>
        </p:nvSpPr>
        <p:spPr>
          <a:xfrm>
            <a:off x="360000" y="1800000"/>
            <a:ext cx="9360212" cy="4140000"/>
          </a:xfrm>
          <a:prstGeom prst="rect">
            <a:avLst/>
          </a:prstGeom>
          <a:noFill/>
          <a:ln>
            <a:noFill/>
          </a:ln>
        </p:spPr>
        <p:txBody>
          <a:bodyPr spcFirstLastPara="1" wrap="square" lIns="0" tIns="0" rIns="0" bIns="0" anchor="t" anchorCtr="0">
            <a:noAutofit/>
          </a:bodyPr>
          <a:lstStyle/>
          <a:p>
            <a:pPr marL="0" indent="0">
              <a:spcAft>
                <a:spcPts val="1200"/>
              </a:spcAft>
              <a:buClr>
                <a:srgbClr val="000000">
                  <a:lumMod val="100000"/>
                </a:srgbClr>
              </a:buClr>
              <a:buSzPct val="100000"/>
            </a:pPr>
            <a:r>
              <a:rPr lang="en-GB" b="1" dirty="0">
                <a:solidFill>
                  <a:srgbClr val="000000"/>
                </a:solidFill>
                <a:latin typeface="Arial" panose="020B0604020202020204" pitchFamily="34" charset="0"/>
              </a:rPr>
              <a:t>Warm up: </a:t>
            </a:r>
          </a:p>
          <a:p>
            <a:pPr marL="0" indent="0">
              <a:spcAft>
                <a:spcPts val="1200"/>
              </a:spcAft>
              <a:buClr>
                <a:srgbClr val="000000">
                  <a:lumMod val="100000"/>
                </a:srgbClr>
              </a:buClr>
              <a:buSzPct val="100000"/>
            </a:pPr>
            <a:r>
              <a:rPr lang="en-GB" dirty="0">
                <a:solidFill>
                  <a:srgbClr val="000000"/>
                </a:solidFill>
                <a:latin typeface="Arial" panose="020B0604020202020204" pitchFamily="34" charset="0"/>
              </a:rPr>
              <a:t>Where might you encounter compressed gas cylinders in your plumbing work?</a:t>
            </a:r>
            <a:endParaRPr dirty="0">
              <a:solidFill>
                <a:srgbClr val="000000"/>
              </a:solidFill>
              <a:latin typeface="Arial" panose="020B0604020202020204" pitchFamily="34" charset="0"/>
            </a:endParaRPr>
          </a:p>
          <a:p>
            <a:pPr marL="252000" indent="-252000">
              <a:spcAft>
                <a:spcPts val="1200"/>
              </a:spcAft>
              <a:buClr>
                <a:srgbClr val="000000">
                  <a:lumMod val="100000"/>
                </a:srgbClr>
              </a:buClr>
              <a:buSzPct val="100000"/>
              <a:buFont typeface="Arial" panose="020B0604020202020204" pitchFamily="34" charset="0"/>
              <a:buChar char="•"/>
            </a:pPr>
            <a:r>
              <a:rPr lang="en-GB" dirty="0">
                <a:solidFill>
                  <a:srgbClr val="000000"/>
                </a:solidFill>
                <a:latin typeface="Arial" panose="020B0604020202020204" pitchFamily="34" charset="0"/>
              </a:rPr>
              <a:t>Brief discussion on risks learners may have seen or heard about.</a:t>
            </a:r>
            <a:endParaRPr dirty="0">
              <a:solidFill>
                <a:srgbClr val="000000"/>
              </a:solidFill>
              <a:latin typeface="Arial" panose="020B0604020202020204" pitchFamily="34" charset="0"/>
            </a:endParaRPr>
          </a:p>
          <a:p>
            <a:pPr marL="252000" indent="-252000">
              <a:spcAft>
                <a:spcPts val="1200"/>
              </a:spcAft>
              <a:buClr>
                <a:srgbClr val="000000">
                  <a:lumMod val="100000"/>
                </a:srgbClr>
              </a:buClr>
              <a:buSzPct val="100000"/>
              <a:buFont typeface="Arial" panose="020B0604020202020204" pitchFamily="34" charset="0"/>
              <a:buChar char="•"/>
            </a:pPr>
            <a:r>
              <a:rPr lang="en-GB" dirty="0">
                <a:solidFill>
                  <a:srgbClr val="000000"/>
                </a:solidFill>
                <a:latin typeface="Arial" panose="020B0604020202020204" pitchFamily="34" charset="0"/>
              </a:rPr>
              <a:t>Explain importance of understanding gas safety in </a:t>
            </a:r>
            <a:r>
              <a:rPr lang="en-GB">
                <a:solidFill>
                  <a:srgbClr val="000000"/>
                </a:solidFill>
                <a:latin typeface="Arial" panose="020B0604020202020204" pitchFamily="34" charset="0"/>
              </a:rPr>
              <a:t>daily work.</a:t>
            </a:r>
            <a:endParaRPr dirty="0">
              <a:solidFill>
                <a:srgbClr val="000000"/>
              </a:solidFill>
              <a:latin typeface="Arial" panose="020B0604020202020204" pitchFamily="34" charset="0"/>
            </a:endParaRPr>
          </a:p>
          <a:p>
            <a:pPr marL="0" indent="0">
              <a:spcAft>
                <a:spcPts val="1200"/>
              </a:spcAft>
              <a:buClr>
                <a:srgbClr val="000000">
                  <a:lumMod val="100000"/>
                </a:srgbClr>
              </a:buClr>
              <a:buSzPct val="100000"/>
              <a:buFont typeface="Arial" panose="020B0604020202020204" pitchFamily="34" charset="0"/>
            </a:pPr>
            <a:endParaRPr dirty="0">
              <a:solidFill>
                <a:srgbClr val="000000"/>
              </a:solidFill>
              <a:latin typeface="Arial" panose="020B0604020202020204" pitchFamily="34" charset="0"/>
            </a:endParaRPr>
          </a:p>
          <a:p>
            <a:pPr marL="0" lvl="0" indent="0" algn="l" rtl="0">
              <a:lnSpc>
                <a:spcPct val="110000"/>
              </a:lnSpc>
              <a:spcBef>
                <a:spcPts val="1200"/>
              </a:spcBef>
              <a:spcAft>
                <a:spcPts val="0"/>
              </a:spcAft>
            </a:pPr>
            <a:endParaRP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g36ec07ec030_0_93"/>
          <p:cNvSpPr txBox="1">
            <a:spLocks noGrp="1"/>
          </p:cNvSpPr>
          <p:nvPr>
            <p:ph type="title"/>
          </p:nvPr>
        </p:nvSpPr>
        <p:spPr>
          <a:xfrm>
            <a:off x="252000" y="972000"/>
            <a:ext cx="11628600" cy="646500"/>
          </a:xfrm>
          <a:prstGeom prst="rect">
            <a:avLst/>
          </a:prstGeom>
          <a:noFill/>
          <a:ln>
            <a:noFill/>
          </a:ln>
        </p:spPr>
        <p:txBody>
          <a:bodyPr spcFirstLastPara="1" wrap="square" lIns="91425" tIns="45700" rIns="91425" bIns="45700" anchor="ctr" anchorCtr="0">
            <a:spAutoFit/>
          </a:bodyPr>
          <a:lstStyle/>
          <a:p>
            <a:pPr marL="0" lvl="0" indent="0" algn="l" rtl="0">
              <a:spcBef>
                <a:spcPts val="0"/>
              </a:spcBef>
              <a:spcAft>
                <a:spcPts val="0"/>
              </a:spcAft>
              <a:buNone/>
            </a:pPr>
            <a:r>
              <a:rPr lang="en-GB" dirty="0"/>
              <a:t>Transportation of cylinders (Part 2)</a:t>
            </a:r>
            <a:endParaRPr dirty="0"/>
          </a:p>
        </p:txBody>
      </p:sp>
      <p:sp>
        <p:nvSpPr>
          <p:cNvPr id="161" name="Google Shape;161;g36ec07ec030_0_93"/>
          <p:cNvSpPr txBox="1">
            <a:spLocks noGrp="1"/>
          </p:cNvSpPr>
          <p:nvPr>
            <p:ph type="body" idx="1"/>
          </p:nvPr>
        </p:nvSpPr>
        <p:spPr>
          <a:xfrm>
            <a:off x="360000" y="1800000"/>
            <a:ext cx="10998000" cy="4140000"/>
          </a:xfrm>
          <a:prstGeom prst="rect">
            <a:avLst/>
          </a:prstGeom>
          <a:noFill/>
          <a:ln>
            <a:noFill/>
          </a:ln>
        </p:spPr>
        <p:txBody>
          <a:bodyPr spcFirstLastPara="1" wrap="square" lIns="0" tIns="0" rIns="0" bIns="0" anchor="t" anchorCtr="0">
            <a:noAutofit/>
          </a:bodyPr>
          <a:lstStyle/>
          <a:p>
            <a:pPr marL="0" indent="0">
              <a:spcAft>
                <a:spcPts val="1200"/>
              </a:spcAft>
              <a:buClr>
                <a:srgbClr val="000000">
                  <a:lumMod val="100000"/>
                </a:srgbClr>
              </a:buClr>
              <a:buSzPct val="100000"/>
            </a:pPr>
            <a:r>
              <a:rPr lang="en-GB" dirty="0">
                <a:solidFill>
                  <a:srgbClr val="000000"/>
                </a:solidFill>
                <a:latin typeface="Arial" panose="020B0604020202020204" pitchFamily="34" charset="0"/>
              </a:rPr>
              <a:t>Use valve caps during transport.</a:t>
            </a:r>
            <a:endParaRPr dirty="0">
              <a:solidFill>
                <a:srgbClr val="000000"/>
              </a:solidFill>
              <a:latin typeface="Arial" panose="020B0604020202020204" pitchFamily="34" charset="0"/>
            </a:endParaRPr>
          </a:p>
          <a:p>
            <a:pPr marL="0" indent="0">
              <a:spcAft>
                <a:spcPts val="1200"/>
              </a:spcAft>
              <a:buClr>
                <a:srgbClr val="000000">
                  <a:lumMod val="100000"/>
                </a:srgbClr>
              </a:buClr>
              <a:buSzPct val="100000"/>
            </a:pPr>
            <a:r>
              <a:rPr lang="en-GB" dirty="0">
                <a:solidFill>
                  <a:srgbClr val="000000"/>
                </a:solidFill>
                <a:latin typeface="Arial" panose="020B0604020202020204" pitchFamily="34" charset="0"/>
              </a:rPr>
              <a:t>Display </a:t>
            </a:r>
            <a:r>
              <a:rPr lang="en-GB" dirty="0">
                <a:solidFill>
                  <a:srgbClr val="0070C0"/>
                </a:solidFill>
                <a:latin typeface="Arial" panose="020B0604020202020204" pitchFamily="34" charset="0"/>
                <a:hlinkClick r:id="rId3">
                  <a:extLst>
                    <a:ext uri="{A12FA001-AC4F-418D-AE19-62706E023703}">
                      <ahyp:hlinkClr xmlns:ahyp="http://schemas.microsoft.com/office/drawing/2018/hyperlinkcolor" val="tx"/>
                    </a:ext>
                  </a:extLst>
                </a:hlinkClick>
              </a:rPr>
              <a:t>ADR</a:t>
            </a:r>
            <a:r>
              <a:rPr lang="en-GB" dirty="0">
                <a:solidFill>
                  <a:srgbClr val="000000"/>
                </a:solidFill>
                <a:latin typeface="Arial" panose="020B0604020202020204" pitchFamily="34" charset="0"/>
              </a:rPr>
              <a:t> signage for hazardous goods if required.</a:t>
            </a:r>
            <a:endParaRPr dirty="0">
              <a:solidFill>
                <a:srgbClr val="000000"/>
              </a:solidFill>
              <a:latin typeface="Arial" panose="020B0604020202020204" pitchFamily="34" charset="0"/>
            </a:endParaRPr>
          </a:p>
          <a:p>
            <a:pPr marL="0" indent="0">
              <a:spcAft>
                <a:spcPts val="1200"/>
              </a:spcAft>
              <a:buClr>
                <a:srgbClr val="000000">
                  <a:lumMod val="100000"/>
                </a:srgbClr>
              </a:buClr>
              <a:buSzPct val="100000"/>
            </a:pPr>
            <a:r>
              <a:rPr lang="en-GB" dirty="0">
                <a:solidFill>
                  <a:srgbClr val="000000"/>
                </a:solidFill>
                <a:latin typeface="Arial" panose="020B0604020202020204" pitchFamily="34" charset="0"/>
              </a:rPr>
              <a:t>Drivers must be trained in emergency procedures.</a:t>
            </a:r>
            <a:endParaRPr dirty="0">
              <a:solidFill>
                <a:srgbClr val="000000"/>
              </a:solidFill>
              <a:latin typeface="Arial" panose="020B0604020202020204" pitchFamily="34" charset="0"/>
            </a:endParaRPr>
          </a:p>
          <a:p>
            <a:pPr marL="0" indent="0">
              <a:spcAft>
                <a:spcPts val="1200"/>
              </a:spcAft>
              <a:buClr>
                <a:srgbClr val="000000">
                  <a:lumMod val="100000"/>
                </a:srgbClr>
              </a:buClr>
              <a:buSzPct val="100000"/>
            </a:pPr>
            <a:r>
              <a:rPr lang="en-GB" dirty="0">
                <a:solidFill>
                  <a:srgbClr val="000000"/>
                </a:solidFill>
                <a:latin typeface="Arial" panose="020B0604020202020204" pitchFamily="34" charset="0"/>
              </a:rPr>
              <a:t>Carry Safety Data Sheets (</a:t>
            </a:r>
            <a:r>
              <a:rPr lang="en-GB" dirty="0">
                <a:solidFill>
                  <a:srgbClr val="0070C0"/>
                </a:solidFill>
                <a:latin typeface="Arial" panose="020B0604020202020204" pitchFamily="34" charset="0"/>
                <a:hlinkClick r:id="rId4">
                  <a:extLst>
                    <a:ext uri="{A12FA001-AC4F-418D-AE19-62706E023703}">
                      <ahyp:hlinkClr xmlns:ahyp="http://schemas.microsoft.com/office/drawing/2018/hyperlinkcolor" val="tx"/>
                    </a:ext>
                  </a:extLst>
                </a:hlinkClick>
              </a:rPr>
              <a:t>SDS</a:t>
            </a:r>
            <a:r>
              <a:rPr lang="en-GB" dirty="0">
                <a:solidFill>
                  <a:srgbClr val="000000"/>
                </a:solidFill>
                <a:latin typeface="Arial" panose="020B0604020202020204" pitchFamily="34" charset="0"/>
              </a:rPr>
              <a:t>) for each gas onboard.</a:t>
            </a:r>
            <a:endParaRPr dirty="0">
              <a:solidFill>
                <a:srgbClr val="000000"/>
              </a:solidFill>
              <a:latin typeface="Arial" panose="020B0604020202020204" pitchFamily="34" charset="0"/>
            </a:endParaRPr>
          </a:p>
          <a:p>
            <a:pPr marL="0" indent="0">
              <a:spcAft>
                <a:spcPts val="1200"/>
              </a:spcAft>
              <a:buClr>
                <a:srgbClr val="000000">
                  <a:lumMod val="100000"/>
                </a:srgbClr>
              </a:buClr>
              <a:buSzPct val="100000"/>
              <a:buFont typeface="Arial" panose="020B0604020202020204" pitchFamily="34" charset="0"/>
            </a:pPr>
            <a:r>
              <a:rPr lang="en-GB" dirty="0">
                <a:solidFill>
                  <a:srgbClr val="000000"/>
                </a:solidFill>
                <a:latin typeface="Arial" panose="020B0604020202020204" pitchFamily="34" charset="0"/>
              </a:rPr>
              <a:t>Do not transport near ignition sources.</a:t>
            </a:r>
            <a:endParaRPr dirty="0">
              <a:solidFill>
                <a:srgbClr val="000000"/>
              </a:solidFill>
              <a:latin typeface="Arial" panose="020B0604020202020204" pitchFamily="34" charset="0"/>
            </a:endParaRPr>
          </a:p>
          <a:p>
            <a:pPr marL="0" lvl="0" indent="0" algn="l" rtl="0">
              <a:lnSpc>
                <a:spcPct val="110000"/>
              </a:lnSpc>
              <a:spcBef>
                <a:spcPts val="1200"/>
              </a:spcBef>
              <a:spcAft>
                <a:spcPts val="0"/>
              </a:spcAft>
            </a:pPr>
            <a:endParaRPr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g36ec07ec030_0_102"/>
          <p:cNvSpPr txBox="1">
            <a:spLocks noGrp="1"/>
          </p:cNvSpPr>
          <p:nvPr>
            <p:ph type="title"/>
          </p:nvPr>
        </p:nvSpPr>
        <p:spPr>
          <a:xfrm>
            <a:off x="252000" y="972000"/>
            <a:ext cx="11628600" cy="646500"/>
          </a:xfrm>
          <a:prstGeom prst="rect">
            <a:avLst/>
          </a:prstGeom>
          <a:noFill/>
          <a:ln>
            <a:noFill/>
          </a:ln>
        </p:spPr>
        <p:txBody>
          <a:bodyPr spcFirstLastPara="1" wrap="square" lIns="91425" tIns="45700" rIns="91425" bIns="45700" anchor="ctr" anchorCtr="0">
            <a:spAutoFit/>
          </a:bodyPr>
          <a:lstStyle/>
          <a:p>
            <a:pPr marL="0" lvl="0" indent="0" algn="l" rtl="0">
              <a:spcBef>
                <a:spcPts val="0"/>
              </a:spcBef>
              <a:spcAft>
                <a:spcPts val="0"/>
              </a:spcAft>
              <a:buNone/>
            </a:pPr>
            <a:r>
              <a:rPr lang="en-GB" dirty="0"/>
              <a:t>Regulator safety and flashback arrestors</a:t>
            </a:r>
            <a:endParaRPr dirty="0"/>
          </a:p>
        </p:txBody>
      </p:sp>
      <p:sp>
        <p:nvSpPr>
          <p:cNvPr id="167" name="Google Shape;167;g36ec07ec030_0_102"/>
          <p:cNvSpPr txBox="1">
            <a:spLocks noGrp="1"/>
          </p:cNvSpPr>
          <p:nvPr>
            <p:ph type="body" idx="1"/>
          </p:nvPr>
        </p:nvSpPr>
        <p:spPr>
          <a:xfrm>
            <a:off x="360000" y="1800000"/>
            <a:ext cx="7014194" cy="4140000"/>
          </a:xfrm>
          <a:prstGeom prst="rect">
            <a:avLst/>
          </a:prstGeom>
          <a:noFill/>
          <a:ln>
            <a:noFill/>
          </a:ln>
        </p:spPr>
        <p:txBody>
          <a:bodyPr spcFirstLastPara="1" wrap="square" lIns="0" tIns="0" rIns="0" bIns="0" anchor="t" anchorCtr="0">
            <a:noAutofit/>
          </a:bodyPr>
          <a:lstStyle/>
          <a:p>
            <a:pPr marL="0" indent="0">
              <a:spcAft>
                <a:spcPts val="1200"/>
              </a:spcAft>
              <a:buClr>
                <a:srgbClr val="000000">
                  <a:lumMod val="100000"/>
                </a:srgbClr>
              </a:buClr>
              <a:buSzPct val="100000"/>
              <a:buFont typeface="Arial" panose="020B0604020202020204" pitchFamily="34" charset="0"/>
            </a:pPr>
            <a:r>
              <a:rPr lang="en-GB" dirty="0">
                <a:solidFill>
                  <a:srgbClr val="000000"/>
                </a:solidFill>
                <a:latin typeface="Arial" panose="020B0604020202020204" pitchFamily="34" charset="0"/>
              </a:rPr>
              <a:t>Regulators control the pressure output to a safe working level. </a:t>
            </a:r>
          </a:p>
          <a:p>
            <a:pPr marL="0" indent="0">
              <a:spcAft>
                <a:spcPts val="1200"/>
              </a:spcAft>
              <a:buClr>
                <a:srgbClr val="000000">
                  <a:lumMod val="100000"/>
                </a:srgbClr>
              </a:buClr>
              <a:buSzPct val="100000"/>
              <a:buFont typeface="Arial" panose="020B0604020202020204" pitchFamily="34" charset="0"/>
            </a:pPr>
            <a:r>
              <a:rPr lang="en-GB" dirty="0">
                <a:solidFill>
                  <a:srgbClr val="000000"/>
                </a:solidFill>
                <a:latin typeface="Arial" panose="020B0604020202020204" pitchFamily="34" charset="0"/>
              </a:rPr>
              <a:t>Always match regulator to the gas type – typically left-hand threaded for fuel gases.</a:t>
            </a:r>
          </a:p>
          <a:p>
            <a:pPr marL="0" indent="0">
              <a:spcAft>
                <a:spcPts val="1200"/>
              </a:spcAft>
              <a:buClr>
                <a:srgbClr val="000000">
                  <a:lumMod val="100000"/>
                </a:srgbClr>
              </a:buClr>
              <a:buSzPct val="100000"/>
              <a:buFont typeface="Arial" panose="020B0604020202020204" pitchFamily="34" charset="0"/>
            </a:pPr>
            <a:r>
              <a:rPr lang="en-GB" dirty="0">
                <a:solidFill>
                  <a:srgbClr val="000000"/>
                </a:solidFill>
                <a:latin typeface="Arial" panose="020B0604020202020204" pitchFamily="34" charset="0"/>
              </a:rPr>
              <a:t>Flashback arrestors stop flames travelling back into hoses or cylinders. These devices must be fitted on both fuel and oxygen lines. </a:t>
            </a:r>
          </a:p>
          <a:p>
            <a:pPr marL="0" indent="0">
              <a:spcAft>
                <a:spcPts val="1200"/>
              </a:spcAft>
              <a:buClr>
                <a:srgbClr val="000000">
                  <a:lumMod val="100000"/>
                </a:srgbClr>
              </a:buClr>
              <a:buSzPct val="100000"/>
              <a:buFont typeface="Arial" panose="020B0604020202020204" pitchFamily="34" charset="0"/>
            </a:pPr>
            <a:r>
              <a:rPr lang="en-GB" dirty="0">
                <a:solidFill>
                  <a:srgbClr val="000000"/>
                </a:solidFill>
                <a:latin typeface="Arial" panose="020B0604020202020204" pitchFamily="34" charset="0"/>
              </a:rPr>
              <a:t>Regular inspection is essential for safety.</a:t>
            </a:r>
            <a:endParaRPr dirty="0">
              <a:solidFill>
                <a:srgbClr val="000000"/>
              </a:solidFill>
              <a:latin typeface="Arial" panose="020B0604020202020204" pitchFamily="34" charset="0"/>
            </a:endParaRPr>
          </a:p>
        </p:txBody>
      </p:sp>
      <p:pic>
        <p:nvPicPr>
          <p:cNvPr id="168" name="Google Shape;168;g36ec07ec030_0_102"/>
          <p:cNvPicPr preferRelativeResize="0">
            <a:picLocks noChangeAspect="1"/>
          </p:cNvPicPr>
          <p:nvPr/>
        </p:nvPicPr>
        <p:blipFill>
          <a:blip r:embed="rId3"/>
          <a:srcRect/>
          <a:stretch/>
        </p:blipFill>
        <p:spPr>
          <a:xfrm>
            <a:off x="7560000" y="1800000"/>
            <a:ext cx="4320000" cy="3083948"/>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g36ec07ec030_0_126"/>
          <p:cNvSpPr txBox="1">
            <a:spLocks noGrp="1"/>
          </p:cNvSpPr>
          <p:nvPr>
            <p:ph type="title"/>
          </p:nvPr>
        </p:nvSpPr>
        <p:spPr>
          <a:xfrm>
            <a:off x="252000" y="972000"/>
            <a:ext cx="11628600" cy="646500"/>
          </a:xfrm>
          <a:prstGeom prst="rect">
            <a:avLst/>
          </a:prstGeom>
          <a:noFill/>
          <a:ln>
            <a:noFill/>
          </a:ln>
        </p:spPr>
        <p:txBody>
          <a:bodyPr spcFirstLastPara="1" wrap="square" lIns="91425" tIns="45700" rIns="91425" bIns="45700" anchor="ctr" anchorCtr="0">
            <a:spAutoFit/>
          </a:bodyPr>
          <a:lstStyle/>
          <a:p>
            <a:pPr marL="0" lvl="0" indent="0" algn="l" rtl="0">
              <a:spcBef>
                <a:spcPts val="0"/>
              </a:spcBef>
              <a:spcAft>
                <a:spcPts val="0"/>
              </a:spcAft>
              <a:buNone/>
            </a:pPr>
            <a:r>
              <a:rPr lang="en-GB" dirty="0"/>
              <a:t>Personal Protective Equipment (PPE)</a:t>
            </a:r>
            <a:endParaRPr dirty="0"/>
          </a:p>
        </p:txBody>
      </p:sp>
      <p:sp>
        <p:nvSpPr>
          <p:cNvPr id="174" name="Google Shape;174;g36ec07ec030_0_126"/>
          <p:cNvSpPr txBox="1">
            <a:spLocks noGrp="1"/>
          </p:cNvSpPr>
          <p:nvPr>
            <p:ph type="body" idx="1"/>
          </p:nvPr>
        </p:nvSpPr>
        <p:spPr>
          <a:xfrm>
            <a:off x="359999" y="1800000"/>
            <a:ext cx="7665063" cy="4140000"/>
          </a:xfrm>
          <a:prstGeom prst="rect">
            <a:avLst/>
          </a:prstGeom>
          <a:noFill/>
          <a:ln>
            <a:noFill/>
          </a:ln>
        </p:spPr>
        <p:txBody>
          <a:bodyPr spcFirstLastPara="1" wrap="square" lIns="0" tIns="0" rIns="0" bIns="0" anchor="t" anchorCtr="0">
            <a:noAutofit/>
          </a:bodyPr>
          <a:lstStyle/>
          <a:p>
            <a:pPr marL="0" indent="0">
              <a:spcAft>
                <a:spcPts val="1200"/>
              </a:spcAft>
              <a:buClr>
                <a:srgbClr val="000000">
                  <a:lumMod val="100000"/>
                </a:srgbClr>
              </a:buClr>
              <a:buSzPct val="100000"/>
              <a:buFont typeface="Arial" panose="020B0604020202020204" pitchFamily="34" charset="0"/>
            </a:pPr>
            <a:r>
              <a:rPr lang="en-GB" dirty="0">
                <a:solidFill>
                  <a:srgbClr val="000000"/>
                </a:solidFill>
                <a:latin typeface="Arial" panose="020B0604020202020204" pitchFamily="34" charset="0"/>
              </a:rPr>
              <a:t>Wearing appropriate PPE reduces injury risk. Safety goggles or face shields protect from gas blasts and debris. </a:t>
            </a:r>
          </a:p>
          <a:p>
            <a:pPr marL="0" indent="0">
              <a:spcAft>
                <a:spcPts val="1200"/>
              </a:spcAft>
              <a:buClr>
                <a:srgbClr val="000000">
                  <a:lumMod val="100000"/>
                </a:srgbClr>
              </a:buClr>
              <a:buSzPct val="100000"/>
              <a:buFont typeface="Arial" panose="020B0604020202020204" pitchFamily="34" charset="0"/>
            </a:pPr>
            <a:r>
              <a:rPr lang="en-GB" dirty="0">
                <a:solidFill>
                  <a:srgbClr val="000000"/>
                </a:solidFill>
                <a:latin typeface="Arial" panose="020B0604020202020204" pitchFamily="34" charset="0"/>
              </a:rPr>
              <a:t>Gloves should resist heat and chemical contact. Flame-resistant clothing and non-slip footwear are essential.</a:t>
            </a:r>
          </a:p>
          <a:p>
            <a:pPr marL="0" indent="0">
              <a:spcAft>
                <a:spcPts val="1200"/>
              </a:spcAft>
              <a:buClr>
                <a:srgbClr val="000000">
                  <a:lumMod val="100000"/>
                </a:srgbClr>
              </a:buClr>
              <a:buSzPct val="100000"/>
              <a:buFont typeface="Arial" panose="020B0604020202020204" pitchFamily="34" charset="0"/>
            </a:pPr>
            <a:r>
              <a:rPr lang="en-GB" dirty="0">
                <a:solidFill>
                  <a:srgbClr val="000000"/>
                </a:solidFill>
                <a:latin typeface="Arial" panose="020B0604020202020204" pitchFamily="34" charset="0"/>
              </a:rPr>
              <a:t>PPE should be worn consistently and checked for wear.</a:t>
            </a:r>
            <a:endParaRPr dirty="0">
              <a:solidFill>
                <a:srgbClr val="000000"/>
              </a:solidFill>
              <a:latin typeface="Arial" panose="020B0604020202020204" pitchFamily="34" charset="0"/>
            </a:endParaRPr>
          </a:p>
        </p:txBody>
      </p:sp>
      <p:pic>
        <p:nvPicPr>
          <p:cNvPr id="175" name="Google Shape;175;g36ec07ec030_0_126"/>
          <p:cNvPicPr preferRelativeResize="0">
            <a:picLocks noChangeAspect="1"/>
          </p:cNvPicPr>
          <p:nvPr/>
        </p:nvPicPr>
        <p:blipFill>
          <a:blip r:embed="rId3"/>
          <a:srcRect/>
          <a:stretch/>
        </p:blipFill>
        <p:spPr>
          <a:xfrm>
            <a:off x="8613773" y="1379125"/>
            <a:ext cx="3284584" cy="2190818"/>
          </a:xfrm>
          <a:prstGeom prst="rect">
            <a:avLst/>
          </a:prstGeom>
          <a:noFill/>
          <a:ln>
            <a:noFill/>
          </a:ln>
        </p:spPr>
      </p:pic>
      <p:pic>
        <p:nvPicPr>
          <p:cNvPr id="176" name="Google Shape;176;g36ec07ec030_0_126"/>
          <p:cNvPicPr preferRelativeResize="0">
            <a:picLocks noChangeAspect="1"/>
          </p:cNvPicPr>
          <p:nvPr/>
        </p:nvPicPr>
        <p:blipFill>
          <a:blip r:embed="rId4"/>
          <a:srcRect/>
          <a:stretch/>
        </p:blipFill>
        <p:spPr>
          <a:xfrm>
            <a:off x="8025062" y="3420269"/>
            <a:ext cx="3574604" cy="253797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g36ec07ec030_0_136"/>
          <p:cNvSpPr txBox="1">
            <a:spLocks noGrp="1"/>
          </p:cNvSpPr>
          <p:nvPr>
            <p:ph type="title"/>
          </p:nvPr>
        </p:nvSpPr>
        <p:spPr>
          <a:xfrm>
            <a:off x="252000" y="972000"/>
            <a:ext cx="11628600" cy="646500"/>
          </a:xfrm>
          <a:prstGeom prst="rect">
            <a:avLst/>
          </a:prstGeom>
          <a:noFill/>
          <a:ln>
            <a:noFill/>
          </a:ln>
        </p:spPr>
        <p:txBody>
          <a:bodyPr spcFirstLastPara="1" wrap="square" lIns="91425" tIns="45700" rIns="91425" bIns="45700" anchor="ctr" anchorCtr="0">
            <a:spAutoFit/>
          </a:bodyPr>
          <a:lstStyle/>
          <a:p>
            <a:pPr marL="0" lvl="0" indent="0" algn="l" rtl="0">
              <a:spcBef>
                <a:spcPts val="0"/>
              </a:spcBef>
              <a:spcAft>
                <a:spcPts val="0"/>
              </a:spcAft>
              <a:buNone/>
            </a:pPr>
            <a:r>
              <a:rPr lang="en-GB" dirty="0"/>
              <a:t>Emergency procedures</a:t>
            </a:r>
            <a:endParaRPr dirty="0"/>
          </a:p>
        </p:txBody>
      </p:sp>
      <p:sp>
        <p:nvSpPr>
          <p:cNvPr id="182" name="Google Shape;182;g36ec07ec030_0_136"/>
          <p:cNvSpPr txBox="1">
            <a:spLocks noGrp="1"/>
          </p:cNvSpPr>
          <p:nvPr>
            <p:ph type="body" idx="1"/>
          </p:nvPr>
        </p:nvSpPr>
        <p:spPr>
          <a:xfrm>
            <a:off x="359999" y="1800000"/>
            <a:ext cx="8964110" cy="4140000"/>
          </a:xfrm>
          <a:prstGeom prst="rect">
            <a:avLst/>
          </a:prstGeom>
          <a:noFill/>
          <a:ln>
            <a:noFill/>
          </a:ln>
        </p:spPr>
        <p:txBody>
          <a:bodyPr spcFirstLastPara="1" wrap="square" lIns="0" tIns="0" rIns="0" bIns="0" anchor="t" anchorCtr="0">
            <a:noAutofit/>
          </a:bodyPr>
          <a:lstStyle/>
          <a:p>
            <a:pPr marL="0" indent="0">
              <a:spcAft>
                <a:spcPts val="1200"/>
              </a:spcAft>
              <a:buClr>
                <a:srgbClr val="000000">
                  <a:lumMod val="100000"/>
                </a:srgbClr>
              </a:buClr>
              <a:buSzPct val="100000"/>
            </a:pPr>
            <a:r>
              <a:rPr lang="en-GB" dirty="0">
                <a:solidFill>
                  <a:srgbClr val="000000"/>
                </a:solidFill>
                <a:latin typeface="Arial" panose="020B0604020202020204" pitchFamily="34" charset="0"/>
              </a:rPr>
              <a:t>In case of a gas leak, evacuate the area and notify a supervisor. </a:t>
            </a:r>
          </a:p>
          <a:p>
            <a:pPr marL="0" indent="0">
              <a:spcAft>
                <a:spcPts val="1200"/>
              </a:spcAft>
              <a:buClr>
                <a:srgbClr val="000000">
                  <a:lumMod val="100000"/>
                </a:srgbClr>
              </a:buClr>
              <a:buSzPct val="100000"/>
            </a:pPr>
            <a:r>
              <a:rPr lang="en-GB" dirty="0">
                <a:solidFill>
                  <a:srgbClr val="000000"/>
                </a:solidFill>
                <a:latin typeface="Arial" panose="020B0604020202020204" pitchFamily="34" charset="0"/>
              </a:rPr>
              <a:t>Shut valves only if safe to do so, and do not use phones or electronics near leaks. </a:t>
            </a:r>
            <a:endParaRPr dirty="0">
              <a:solidFill>
                <a:srgbClr val="000000"/>
              </a:solidFill>
              <a:latin typeface="Arial" panose="020B0604020202020204" pitchFamily="34" charset="0"/>
            </a:endParaRPr>
          </a:p>
          <a:p>
            <a:pPr marL="0" indent="0">
              <a:spcAft>
                <a:spcPts val="1200"/>
              </a:spcAft>
              <a:buClr>
                <a:srgbClr val="000000">
                  <a:lumMod val="100000"/>
                </a:srgbClr>
              </a:buClr>
              <a:buSzPct val="100000"/>
              <a:buFont typeface="Arial" panose="020B0604020202020204" pitchFamily="34" charset="0"/>
            </a:pPr>
            <a:r>
              <a:rPr lang="en-GB" dirty="0">
                <a:solidFill>
                  <a:srgbClr val="000000"/>
                </a:solidFill>
                <a:latin typeface="Arial" panose="020B0604020202020204" pitchFamily="34" charset="0"/>
              </a:rPr>
              <a:t>Use dry powder or CO2 extinguishers—not water. Know your site’s emergency plan in advance.</a:t>
            </a:r>
            <a:endParaRPr dirty="0">
              <a:solidFill>
                <a:srgbClr val="000000"/>
              </a:solidFill>
              <a:latin typeface="Arial" panose="020B0604020202020204" pitchFamily="34" charset="0"/>
            </a:endParaRPr>
          </a:p>
        </p:txBody>
      </p:sp>
      <p:pic>
        <p:nvPicPr>
          <p:cNvPr id="183" name="Google Shape;183;g36ec07ec030_0_136"/>
          <p:cNvPicPr preferRelativeResize="0">
            <a:picLocks noChangeAspect="1"/>
          </p:cNvPicPr>
          <p:nvPr/>
        </p:nvPicPr>
        <p:blipFill>
          <a:blip r:embed="rId3"/>
          <a:srcRect/>
          <a:stretch/>
        </p:blipFill>
        <p:spPr>
          <a:xfrm>
            <a:off x="9000000" y="1440000"/>
            <a:ext cx="2880000" cy="4331951"/>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g36ec07ec030_0_145"/>
          <p:cNvSpPr txBox="1">
            <a:spLocks noGrp="1"/>
          </p:cNvSpPr>
          <p:nvPr>
            <p:ph type="title"/>
          </p:nvPr>
        </p:nvSpPr>
        <p:spPr>
          <a:xfrm>
            <a:off x="252000" y="972000"/>
            <a:ext cx="11628600" cy="646500"/>
          </a:xfrm>
          <a:prstGeom prst="rect">
            <a:avLst/>
          </a:prstGeom>
          <a:noFill/>
          <a:ln>
            <a:noFill/>
          </a:ln>
        </p:spPr>
        <p:txBody>
          <a:bodyPr spcFirstLastPara="1" wrap="square" lIns="91425" tIns="45700" rIns="91425" bIns="45700" anchor="ctr" anchorCtr="0">
            <a:spAutoFit/>
          </a:bodyPr>
          <a:lstStyle/>
          <a:p>
            <a:pPr marL="0" lvl="0" indent="0" algn="l" rtl="0">
              <a:spcBef>
                <a:spcPts val="0"/>
              </a:spcBef>
              <a:spcAft>
                <a:spcPts val="0"/>
              </a:spcAft>
              <a:buNone/>
            </a:pPr>
            <a:r>
              <a:rPr lang="en-GB" dirty="0"/>
              <a:t>Environmental considerations</a:t>
            </a:r>
            <a:endParaRPr dirty="0"/>
          </a:p>
        </p:txBody>
      </p:sp>
      <p:sp>
        <p:nvSpPr>
          <p:cNvPr id="189" name="Google Shape;189;g36ec07ec030_0_145"/>
          <p:cNvSpPr txBox="1">
            <a:spLocks noGrp="1"/>
          </p:cNvSpPr>
          <p:nvPr>
            <p:ph type="body" idx="1"/>
          </p:nvPr>
        </p:nvSpPr>
        <p:spPr>
          <a:xfrm>
            <a:off x="360000" y="1800000"/>
            <a:ext cx="9674053" cy="4140000"/>
          </a:xfrm>
          <a:prstGeom prst="rect">
            <a:avLst/>
          </a:prstGeom>
          <a:noFill/>
          <a:ln>
            <a:noFill/>
          </a:ln>
        </p:spPr>
        <p:txBody>
          <a:bodyPr spcFirstLastPara="1" wrap="square" lIns="0" tIns="0" rIns="0" bIns="0" anchor="t" anchorCtr="0">
            <a:noAutofit/>
          </a:bodyPr>
          <a:lstStyle/>
          <a:p>
            <a:pPr marL="0" indent="0">
              <a:spcAft>
                <a:spcPts val="1200"/>
              </a:spcAft>
              <a:buClr>
                <a:srgbClr val="000000">
                  <a:lumMod val="100000"/>
                </a:srgbClr>
              </a:buClr>
              <a:buSzPct val="100000"/>
            </a:pPr>
            <a:r>
              <a:rPr lang="en-GB" dirty="0">
                <a:solidFill>
                  <a:srgbClr val="000000"/>
                </a:solidFill>
                <a:latin typeface="Arial" panose="020B0604020202020204" pitchFamily="34" charset="0"/>
              </a:rPr>
              <a:t>Releasing gas to the environment can harm air quality and soil. All waste and used cylinders should be returned via approved routes. </a:t>
            </a:r>
            <a:endParaRPr dirty="0">
              <a:solidFill>
                <a:srgbClr val="000000"/>
              </a:solidFill>
              <a:latin typeface="Arial" panose="020B0604020202020204" pitchFamily="34" charset="0"/>
            </a:endParaRPr>
          </a:p>
          <a:p>
            <a:pPr marL="0" indent="0">
              <a:spcAft>
                <a:spcPts val="1200"/>
              </a:spcAft>
              <a:buClr>
                <a:srgbClr val="000000">
                  <a:lumMod val="100000"/>
                </a:srgbClr>
              </a:buClr>
              <a:buSzPct val="100000"/>
            </a:pPr>
            <a:r>
              <a:rPr lang="en-GB" dirty="0">
                <a:solidFill>
                  <a:srgbClr val="000000"/>
                </a:solidFill>
                <a:latin typeface="Arial" panose="020B0604020202020204" pitchFamily="34" charset="0"/>
              </a:rPr>
              <a:t>Never discharge gas unless absolutely necessary and under supervision. </a:t>
            </a:r>
          </a:p>
          <a:p>
            <a:pPr marL="0" indent="0">
              <a:spcAft>
                <a:spcPts val="1200"/>
              </a:spcAft>
              <a:buClr>
                <a:srgbClr val="000000">
                  <a:lumMod val="100000"/>
                </a:srgbClr>
              </a:buClr>
              <a:buSzPct val="100000"/>
            </a:pPr>
            <a:r>
              <a:rPr lang="en-GB" dirty="0">
                <a:solidFill>
                  <a:srgbClr val="000000"/>
                </a:solidFill>
                <a:latin typeface="Arial" panose="020B0604020202020204" pitchFamily="34" charset="0"/>
              </a:rPr>
              <a:t>Record incidents for environmental audits. Prevention is better than clean-up.</a:t>
            </a:r>
            <a:endParaRPr dirty="0">
              <a:solidFill>
                <a:srgbClr val="000000"/>
              </a:solidFill>
              <a:latin typeface="Arial" panose="020B0604020202020204" pitchFamily="34" charset="0"/>
            </a:endParaRPr>
          </a:p>
          <a:p>
            <a:pPr marL="0" indent="0">
              <a:spcAft>
                <a:spcPts val="1200"/>
              </a:spcAft>
              <a:buClr>
                <a:srgbClr val="000000">
                  <a:lumMod val="100000"/>
                </a:srgbClr>
              </a:buClr>
              <a:buSzPct val="100000"/>
            </a:pPr>
            <a:r>
              <a:rPr lang="en-GB" dirty="0">
                <a:solidFill>
                  <a:srgbClr val="0070C0"/>
                </a:solidFill>
                <a:latin typeface="Arial" panose="020B0604020202020204" pitchFamily="34" charset="0"/>
                <a:hlinkClick r:id="rId3">
                  <a:extLst>
                    <a:ext uri="{A12FA001-AC4F-418D-AE19-62706E023703}">
                      <ahyp:hlinkClr xmlns:ahyp="http://schemas.microsoft.com/office/drawing/2018/hyperlinkcolor" val="tx"/>
                    </a:ext>
                  </a:extLst>
                </a:hlinkClick>
              </a:rPr>
              <a:t>HSE guidance </a:t>
            </a:r>
            <a:endParaRPr dirty="0">
              <a:solidFill>
                <a:srgbClr val="0070C0"/>
              </a:solidFill>
              <a:latin typeface="Arial" panose="020B0604020202020204" pitchFamily="34" charset="0"/>
            </a:endParaRPr>
          </a:p>
          <a:p>
            <a:pPr marL="0" indent="0">
              <a:spcAft>
                <a:spcPts val="1200"/>
              </a:spcAft>
              <a:buClr>
                <a:srgbClr val="000000">
                  <a:lumMod val="100000"/>
                </a:srgbClr>
              </a:buClr>
              <a:buSzPct val="100000"/>
              <a:buFont typeface="Arial" panose="020B0604020202020204" pitchFamily="34" charset="0"/>
            </a:pPr>
            <a:endParaRPr dirty="0">
              <a:solidFill>
                <a:srgbClr val="000000"/>
              </a:solidFill>
              <a:latin typeface="Arial" panose="020B0604020202020204" pitchFamily="34" charset="0"/>
            </a:endParaRPr>
          </a:p>
          <a:p>
            <a:pPr marL="0" lvl="0" indent="0" algn="l" rtl="0">
              <a:lnSpc>
                <a:spcPct val="110000"/>
              </a:lnSpc>
              <a:spcBef>
                <a:spcPts val="1200"/>
              </a:spcBef>
              <a:spcAft>
                <a:spcPts val="0"/>
              </a:spcAft>
            </a:pPr>
            <a:endParaRPr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10"/>
          <p:cNvSpPr txBox="1">
            <a:spLocks noGrp="1"/>
          </p:cNvSpPr>
          <p:nvPr>
            <p:ph type="title"/>
          </p:nvPr>
        </p:nvSpPr>
        <p:spPr>
          <a:xfrm>
            <a:off x="252000" y="972000"/>
            <a:ext cx="11628600" cy="646500"/>
          </a:xfrm>
          <a:prstGeom prst="rect">
            <a:avLst/>
          </a:prstGeom>
          <a:noFill/>
          <a:ln>
            <a:noFill/>
          </a:ln>
        </p:spPr>
        <p:txBody>
          <a:bodyPr spcFirstLastPara="1" wrap="square" lIns="91425" tIns="45700" rIns="91425" bIns="45700" anchor="ctr" anchorCtr="0">
            <a:spAutoFit/>
          </a:bodyPr>
          <a:lstStyle/>
          <a:p>
            <a:pPr marL="0" lvl="0" indent="0" algn="l" rtl="0">
              <a:spcBef>
                <a:spcPts val="0"/>
              </a:spcBef>
              <a:spcAft>
                <a:spcPts val="0"/>
              </a:spcAft>
              <a:buNone/>
            </a:pPr>
            <a:r>
              <a:rPr lang="en-GB" dirty="0"/>
              <a:t>Case study: Real incident review</a:t>
            </a:r>
            <a:endParaRPr dirty="0"/>
          </a:p>
        </p:txBody>
      </p:sp>
      <p:sp>
        <p:nvSpPr>
          <p:cNvPr id="195" name="Google Shape;195;p10"/>
          <p:cNvSpPr txBox="1">
            <a:spLocks noGrp="1"/>
          </p:cNvSpPr>
          <p:nvPr>
            <p:ph type="body" idx="1"/>
          </p:nvPr>
        </p:nvSpPr>
        <p:spPr>
          <a:xfrm>
            <a:off x="360000" y="1800000"/>
            <a:ext cx="7902300" cy="4140000"/>
          </a:xfrm>
          <a:prstGeom prst="rect">
            <a:avLst/>
          </a:prstGeom>
          <a:noFill/>
          <a:ln>
            <a:noFill/>
          </a:ln>
        </p:spPr>
        <p:txBody>
          <a:bodyPr spcFirstLastPara="1" wrap="square" lIns="0" tIns="0" rIns="0" bIns="0" anchor="t" anchorCtr="0">
            <a:noAutofit/>
          </a:bodyPr>
          <a:lstStyle/>
          <a:p>
            <a:pPr marL="0" indent="0">
              <a:spcAft>
                <a:spcPts val="1200"/>
              </a:spcAft>
              <a:buClr>
                <a:srgbClr val="000000">
                  <a:lumMod val="100000"/>
                </a:srgbClr>
              </a:buClr>
              <a:buSzPct val="100000"/>
            </a:pPr>
            <a:r>
              <a:rPr lang="en-GB" dirty="0">
                <a:solidFill>
                  <a:srgbClr val="000000"/>
                </a:solidFill>
                <a:latin typeface="Arial" panose="020B0604020202020204" pitchFamily="34" charset="0"/>
              </a:rPr>
              <a:t>A plumbing team stored acetylene near a heat source, ignoring guidance. A fire broke out, causing damage and injury. Investigations showed no flashback arrestors and lack of ventilation. </a:t>
            </a:r>
            <a:endParaRPr dirty="0">
              <a:solidFill>
                <a:srgbClr val="000000"/>
              </a:solidFill>
              <a:latin typeface="Arial" panose="020B0604020202020204" pitchFamily="34" charset="0"/>
            </a:endParaRPr>
          </a:p>
          <a:p>
            <a:pPr marL="252000" indent="-252000">
              <a:spcAft>
                <a:spcPts val="1200"/>
              </a:spcAft>
              <a:buClr>
                <a:srgbClr val="000000">
                  <a:lumMod val="100000"/>
                </a:srgbClr>
              </a:buClr>
              <a:buSzPct val="100000"/>
              <a:buFont typeface="Arial" panose="020B0604020202020204" pitchFamily="34" charset="0"/>
              <a:buChar char="•"/>
            </a:pPr>
            <a:r>
              <a:rPr lang="en-GB" dirty="0">
                <a:solidFill>
                  <a:srgbClr val="000000"/>
                </a:solidFill>
                <a:latin typeface="Arial" panose="020B0604020202020204" pitchFamily="34" charset="0"/>
              </a:rPr>
              <a:t>Discuss what safety measures were missed. </a:t>
            </a:r>
            <a:endParaRPr dirty="0">
              <a:solidFill>
                <a:srgbClr val="000000"/>
              </a:solidFill>
              <a:latin typeface="Arial" panose="020B0604020202020204" pitchFamily="34" charset="0"/>
            </a:endParaRPr>
          </a:p>
          <a:p>
            <a:pPr marL="252000" indent="-252000">
              <a:spcAft>
                <a:spcPts val="1200"/>
              </a:spcAft>
              <a:buClr>
                <a:srgbClr val="000000">
                  <a:lumMod val="100000"/>
                </a:srgbClr>
              </a:buClr>
              <a:buSzPct val="100000"/>
              <a:buFont typeface="Arial" panose="020B0604020202020204" pitchFamily="34" charset="0"/>
              <a:buChar char="•"/>
            </a:pPr>
            <a:r>
              <a:rPr lang="en-GB" dirty="0">
                <a:solidFill>
                  <a:srgbClr val="000000"/>
                </a:solidFill>
                <a:latin typeface="Arial" panose="020B0604020202020204" pitchFamily="34" charset="0"/>
              </a:rPr>
              <a:t>Consider how simple checks could have prevented the incident.</a:t>
            </a:r>
            <a:endParaRPr dirty="0">
              <a:solidFill>
                <a:srgbClr val="000000"/>
              </a:solidFill>
              <a:latin typeface="Arial" panose="020B0604020202020204" pitchFamily="34" charset="0"/>
            </a:endParaRPr>
          </a:p>
        </p:txBody>
      </p:sp>
      <p:pic>
        <p:nvPicPr>
          <p:cNvPr id="196" name="Google Shape;196;p10"/>
          <p:cNvPicPr preferRelativeResize="0">
            <a:picLocks noChangeAspect="1"/>
          </p:cNvPicPr>
          <p:nvPr/>
        </p:nvPicPr>
        <p:blipFill>
          <a:blip r:embed="rId3"/>
          <a:srcRect/>
          <a:stretch/>
        </p:blipFill>
        <p:spPr>
          <a:xfrm>
            <a:off x="9000000" y="1440000"/>
            <a:ext cx="2880000" cy="4317841"/>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g36ec07ec030_0_153"/>
          <p:cNvSpPr txBox="1">
            <a:spLocks noGrp="1"/>
          </p:cNvSpPr>
          <p:nvPr>
            <p:ph type="title"/>
          </p:nvPr>
        </p:nvSpPr>
        <p:spPr>
          <a:xfrm>
            <a:off x="252000" y="972000"/>
            <a:ext cx="11628600" cy="646500"/>
          </a:xfrm>
          <a:prstGeom prst="rect">
            <a:avLst/>
          </a:prstGeom>
          <a:noFill/>
          <a:ln>
            <a:noFill/>
          </a:ln>
        </p:spPr>
        <p:txBody>
          <a:bodyPr spcFirstLastPara="1" wrap="square" lIns="91425" tIns="45700" rIns="91425" bIns="45700" anchor="ctr" anchorCtr="0">
            <a:spAutoFit/>
          </a:bodyPr>
          <a:lstStyle/>
          <a:p>
            <a:pPr marL="0" lvl="0" indent="0" algn="l" rtl="0">
              <a:spcBef>
                <a:spcPts val="0"/>
              </a:spcBef>
              <a:spcAft>
                <a:spcPts val="0"/>
              </a:spcAft>
              <a:buNone/>
            </a:pPr>
            <a:r>
              <a:rPr lang="en-GB" dirty="0"/>
              <a:t>Discussion activity</a:t>
            </a:r>
            <a:endParaRPr dirty="0"/>
          </a:p>
        </p:txBody>
      </p:sp>
      <p:sp>
        <p:nvSpPr>
          <p:cNvPr id="202" name="Google Shape;202;g36ec07ec030_0_153"/>
          <p:cNvSpPr txBox="1">
            <a:spLocks noGrp="1"/>
          </p:cNvSpPr>
          <p:nvPr>
            <p:ph type="body" idx="1"/>
          </p:nvPr>
        </p:nvSpPr>
        <p:spPr>
          <a:xfrm>
            <a:off x="360000" y="1800000"/>
            <a:ext cx="11557800" cy="3799200"/>
          </a:xfrm>
          <a:prstGeom prst="rect">
            <a:avLst/>
          </a:prstGeom>
          <a:noFill/>
          <a:ln>
            <a:noFill/>
          </a:ln>
        </p:spPr>
        <p:txBody>
          <a:bodyPr spcFirstLastPara="1" wrap="square" lIns="0" tIns="0" rIns="0" bIns="0" anchor="t" anchorCtr="0">
            <a:noAutofit/>
          </a:bodyPr>
          <a:lstStyle/>
          <a:p>
            <a:pPr marL="252000" indent="-252000">
              <a:spcAft>
                <a:spcPts val="1200"/>
              </a:spcAft>
              <a:buClr>
                <a:srgbClr val="000000">
                  <a:lumMod val="100000"/>
                </a:srgbClr>
              </a:buClr>
              <a:buSzPct val="100000"/>
              <a:buFont typeface="Arial" panose="020B0604020202020204" pitchFamily="34" charset="0"/>
              <a:buChar char="•"/>
            </a:pPr>
            <a:r>
              <a:rPr lang="en-GB" dirty="0">
                <a:solidFill>
                  <a:srgbClr val="000000"/>
                </a:solidFill>
                <a:latin typeface="Arial" panose="020B0604020202020204" pitchFamily="34" charset="0"/>
              </a:rPr>
              <a:t>Groups are shown a photo of unsafe gas storage. </a:t>
            </a:r>
            <a:endParaRPr dirty="0">
              <a:solidFill>
                <a:srgbClr val="000000"/>
              </a:solidFill>
              <a:latin typeface="Arial" panose="020B0604020202020204" pitchFamily="34" charset="0"/>
            </a:endParaRPr>
          </a:p>
          <a:p>
            <a:pPr marL="252000" indent="-252000">
              <a:spcAft>
                <a:spcPts val="1200"/>
              </a:spcAft>
              <a:buClr>
                <a:srgbClr val="000000">
                  <a:lumMod val="100000"/>
                </a:srgbClr>
              </a:buClr>
              <a:buSzPct val="100000"/>
              <a:buFont typeface="Arial" panose="020B0604020202020204" pitchFamily="34" charset="0"/>
              <a:buChar char="•"/>
            </a:pPr>
            <a:r>
              <a:rPr lang="en-GB" dirty="0">
                <a:solidFill>
                  <a:srgbClr val="000000"/>
                </a:solidFill>
                <a:latin typeface="Arial" panose="020B0604020202020204" pitchFamily="34" charset="0"/>
              </a:rPr>
              <a:t>In teams, identify at least three safety breaches. </a:t>
            </a:r>
            <a:endParaRPr dirty="0">
              <a:solidFill>
                <a:srgbClr val="000000"/>
              </a:solidFill>
              <a:latin typeface="Arial" panose="020B0604020202020204" pitchFamily="34" charset="0"/>
            </a:endParaRPr>
          </a:p>
          <a:p>
            <a:pPr marL="252000" indent="-252000">
              <a:spcAft>
                <a:spcPts val="1200"/>
              </a:spcAft>
              <a:buClr>
                <a:srgbClr val="000000">
                  <a:lumMod val="100000"/>
                </a:srgbClr>
              </a:buClr>
              <a:buSzPct val="100000"/>
              <a:buFont typeface="Arial" panose="020B0604020202020204" pitchFamily="34" charset="0"/>
              <a:buChar char="•"/>
            </a:pPr>
            <a:r>
              <a:rPr lang="en-GB" dirty="0">
                <a:solidFill>
                  <a:srgbClr val="000000"/>
                </a:solidFill>
                <a:latin typeface="Arial" panose="020B0604020202020204" pitchFamily="34" charset="0"/>
              </a:rPr>
              <a:t>Discuss your answers with the class. </a:t>
            </a:r>
            <a:endParaRPr dirty="0">
              <a:solidFill>
                <a:srgbClr val="000000"/>
              </a:solidFill>
              <a:latin typeface="Arial" panose="020B0604020202020204" pitchFamily="34" charset="0"/>
            </a:endParaRPr>
          </a:p>
          <a:p>
            <a:pPr marL="252000" indent="-252000">
              <a:spcAft>
                <a:spcPts val="1200"/>
              </a:spcAft>
              <a:buClr>
                <a:srgbClr val="000000">
                  <a:lumMod val="100000"/>
                </a:srgbClr>
              </a:buClr>
              <a:buSzPct val="100000"/>
              <a:buFont typeface="Arial" panose="020B0604020202020204" pitchFamily="34" charset="0"/>
              <a:buChar char="•"/>
            </a:pPr>
            <a:r>
              <a:rPr lang="en-GB" dirty="0">
                <a:solidFill>
                  <a:srgbClr val="000000"/>
                </a:solidFill>
                <a:latin typeface="Arial" panose="020B0604020202020204" pitchFamily="34" charset="0"/>
              </a:rPr>
              <a:t>Suggest improvements using session knowledge. </a:t>
            </a:r>
            <a:endParaRPr dirty="0">
              <a:solidFill>
                <a:srgbClr val="000000"/>
              </a:solidFill>
              <a:latin typeface="Arial" panose="020B0604020202020204" pitchFamily="34"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g36ec07ec030_0_159"/>
          <p:cNvSpPr txBox="1">
            <a:spLocks noGrp="1"/>
          </p:cNvSpPr>
          <p:nvPr>
            <p:ph type="title"/>
          </p:nvPr>
        </p:nvSpPr>
        <p:spPr>
          <a:xfrm>
            <a:off x="252000" y="972000"/>
            <a:ext cx="11628600" cy="646500"/>
          </a:xfrm>
          <a:prstGeom prst="rect">
            <a:avLst/>
          </a:prstGeom>
          <a:noFill/>
          <a:ln>
            <a:noFill/>
          </a:ln>
        </p:spPr>
        <p:txBody>
          <a:bodyPr spcFirstLastPara="1" wrap="square" lIns="91425" tIns="45700" rIns="91425" bIns="45700" anchor="ctr" anchorCtr="0">
            <a:spAutoFit/>
          </a:bodyPr>
          <a:lstStyle/>
          <a:p>
            <a:pPr marL="0" lvl="0" indent="0" algn="l" rtl="0">
              <a:spcBef>
                <a:spcPts val="0"/>
              </a:spcBef>
              <a:spcAft>
                <a:spcPts val="0"/>
              </a:spcAft>
              <a:buNone/>
            </a:pPr>
            <a:r>
              <a:rPr lang="en-GB" dirty="0"/>
              <a:t>Reinforcement of best practice</a:t>
            </a:r>
            <a:endParaRPr dirty="0"/>
          </a:p>
        </p:txBody>
      </p:sp>
      <p:sp>
        <p:nvSpPr>
          <p:cNvPr id="208" name="Google Shape;208;g36ec07ec030_0_159"/>
          <p:cNvSpPr txBox="1">
            <a:spLocks noGrp="1"/>
          </p:cNvSpPr>
          <p:nvPr>
            <p:ph type="body" idx="1"/>
          </p:nvPr>
        </p:nvSpPr>
        <p:spPr>
          <a:xfrm>
            <a:off x="360000" y="1800000"/>
            <a:ext cx="11557800" cy="3799200"/>
          </a:xfrm>
          <a:prstGeom prst="rect">
            <a:avLst/>
          </a:prstGeom>
          <a:noFill/>
          <a:ln>
            <a:noFill/>
          </a:ln>
        </p:spPr>
        <p:txBody>
          <a:bodyPr spcFirstLastPara="1" wrap="square" lIns="0" tIns="0" rIns="0" bIns="0" anchor="t" anchorCtr="0">
            <a:noAutofit/>
          </a:bodyPr>
          <a:lstStyle/>
          <a:p>
            <a:pPr marL="0" indent="0">
              <a:spcAft>
                <a:spcPts val="1200"/>
              </a:spcAft>
              <a:buClr>
                <a:srgbClr val="000000">
                  <a:lumMod val="100000"/>
                </a:srgbClr>
              </a:buClr>
              <a:buSzPct val="100000"/>
              <a:buFont typeface="Arial" panose="020B0604020202020204" pitchFamily="34" charset="0"/>
            </a:pPr>
            <a:r>
              <a:rPr lang="en-GB" dirty="0">
                <a:solidFill>
                  <a:srgbClr val="000000"/>
                </a:solidFill>
                <a:latin typeface="Arial" panose="020B0604020202020204" pitchFamily="34" charset="0"/>
              </a:rPr>
              <a:t>Safe gas use is about habits. </a:t>
            </a:r>
          </a:p>
          <a:p>
            <a:pPr marL="0" indent="0">
              <a:spcAft>
                <a:spcPts val="1200"/>
              </a:spcAft>
              <a:buClr>
                <a:srgbClr val="000000">
                  <a:lumMod val="100000"/>
                </a:srgbClr>
              </a:buClr>
              <a:buSzPct val="100000"/>
              <a:buFont typeface="Arial" panose="020B0604020202020204" pitchFamily="34" charset="0"/>
            </a:pPr>
            <a:r>
              <a:rPr lang="en-GB" dirty="0">
                <a:solidFill>
                  <a:srgbClr val="000000"/>
                </a:solidFill>
                <a:latin typeface="Arial" panose="020B0604020202020204" pitchFamily="34" charset="0"/>
              </a:rPr>
              <a:t>Always identify the gas, wear the correct PPE, and secure cylinders. Ventilation, inspections, and proper storage prevent most accidents. </a:t>
            </a:r>
          </a:p>
          <a:p>
            <a:pPr marL="0" indent="0">
              <a:spcAft>
                <a:spcPts val="1200"/>
              </a:spcAft>
              <a:buClr>
                <a:srgbClr val="000000">
                  <a:lumMod val="100000"/>
                </a:srgbClr>
              </a:buClr>
              <a:buSzPct val="100000"/>
              <a:buFont typeface="Arial" panose="020B0604020202020204" pitchFamily="34" charset="0"/>
            </a:pPr>
            <a:r>
              <a:rPr lang="en-GB" dirty="0">
                <a:solidFill>
                  <a:srgbClr val="000000"/>
                </a:solidFill>
                <a:latin typeface="Arial" panose="020B0604020202020204" pitchFamily="34" charset="0"/>
              </a:rPr>
              <a:t>Read labels and never make assumptions. Share knowledge with others on site.</a:t>
            </a:r>
            <a:endParaRPr dirty="0">
              <a:solidFill>
                <a:srgbClr val="000000"/>
              </a:solidFill>
              <a:latin typeface="Arial" panose="020B0604020202020204" pitchFamily="34"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g36ec07ec030_0_164"/>
          <p:cNvSpPr txBox="1">
            <a:spLocks noGrp="1"/>
          </p:cNvSpPr>
          <p:nvPr>
            <p:ph type="title"/>
          </p:nvPr>
        </p:nvSpPr>
        <p:spPr>
          <a:xfrm>
            <a:off x="252000" y="972000"/>
            <a:ext cx="11628600" cy="646500"/>
          </a:xfrm>
          <a:prstGeom prst="rect">
            <a:avLst/>
          </a:prstGeom>
          <a:noFill/>
          <a:ln>
            <a:noFill/>
          </a:ln>
        </p:spPr>
        <p:txBody>
          <a:bodyPr spcFirstLastPara="1" wrap="square" lIns="91425" tIns="45700" rIns="91425" bIns="45700" anchor="ctr" anchorCtr="0">
            <a:spAutoFit/>
          </a:bodyPr>
          <a:lstStyle/>
          <a:p>
            <a:pPr marL="0" lvl="0" indent="0" algn="l" rtl="0">
              <a:spcBef>
                <a:spcPts val="0"/>
              </a:spcBef>
              <a:spcAft>
                <a:spcPts val="0"/>
              </a:spcAft>
              <a:buNone/>
            </a:pPr>
            <a:r>
              <a:rPr lang="en-GB" dirty="0"/>
              <a:t>Toolbox talks and site briefings</a:t>
            </a:r>
            <a:endParaRPr dirty="0"/>
          </a:p>
        </p:txBody>
      </p:sp>
      <p:sp>
        <p:nvSpPr>
          <p:cNvPr id="214" name="Google Shape;214;g36ec07ec030_0_164"/>
          <p:cNvSpPr txBox="1">
            <a:spLocks noGrp="1"/>
          </p:cNvSpPr>
          <p:nvPr>
            <p:ph type="body" idx="1"/>
          </p:nvPr>
        </p:nvSpPr>
        <p:spPr>
          <a:xfrm>
            <a:off x="360000" y="1800000"/>
            <a:ext cx="11557800" cy="3799200"/>
          </a:xfrm>
          <a:prstGeom prst="rect">
            <a:avLst/>
          </a:prstGeom>
          <a:noFill/>
          <a:ln>
            <a:noFill/>
          </a:ln>
        </p:spPr>
        <p:txBody>
          <a:bodyPr spcFirstLastPara="1" wrap="square" lIns="0" tIns="0" rIns="0" bIns="0" anchor="t" anchorCtr="0">
            <a:noAutofit/>
          </a:bodyPr>
          <a:lstStyle/>
          <a:p>
            <a:pPr marL="0" indent="0">
              <a:spcAft>
                <a:spcPts val="1200"/>
              </a:spcAft>
              <a:buClr>
                <a:srgbClr val="000000">
                  <a:lumMod val="100000"/>
                </a:srgbClr>
              </a:buClr>
              <a:buSzPct val="100000"/>
              <a:buFont typeface="Arial" panose="020B0604020202020204" pitchFamily="34" charset="0"/>
            </a:pPr>
            <a:r>
              <a:rPr lang="en-GB" dirty="0">
                <a:solidFill>
                  <a:srgbClr val="000000"/>
                </a:solidFill>
                <a:latin typeface="Arial" panose="020B0604020202020204" pitchFamily="34" charset="0"/>
              </a:rPr>
              <a:t>Toolbox talks are short, focused briefings. They raise awareness and remind teams of critical safety steps. </a:t>
            </a:r>
          </a:p>
          <a:p>
            <a:pPr marL="0" indent="0">
              <a:spcAft>
                <a:spcPts val="1200"/>
              </a:spcAft>
              <a:buClr>
                <a:srgbClr val="000000">
                  <a:lumMod val="100000"/>
                </a:srgbClr>
              </a:buClr>
              <a:buSzPct val="100000"/>
              <a:buFont typeface="Arial" panose="020B0604020202020204" pitchFamily="34" charset="0"/>
            </a:pPr>
            <a:r>
              <a:rPr lang="en-GB" dirty="0">
                <a:solidFill>
                  <a:srgbClr val="000000"/>
                </a:solidFill>
                <a:latin typeface="Arial" panose="020B0604020202020204" pitchFamily="34" charset="0"/>
              </a:rPr>
              <a:t>Topics include valve safety, PPE checks, and emergency response. Make them regular and interactive. Keep a record of who attends.</a:t>
            </a:r>
            <a:endParaRPr dirty="0">
              <a:solidFill>
                <a:srgbClr val="000000"/>
              </a:solidFill>
              <a:latin typeface="Arial" panose="020B0604020202020204" pitchFamily="34"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g36ec07ec030_0_169"/>
          <p:cNvSpPr txBox="1">
            <a:spLocks noGrp="1"/>
          </p:cNvSpPr>
          <p:nvPr>
            <p:ph type="title"/>
          </p:nvPr>
        </p:nvSpPr>
        <p:spPr>
          <a:xfrm>
            <a:off x="252000" y="972000"/>
            <a:ext cx="11628600" cy="646500"/>
          </a:xfrm>
          <a:prstGeom prst="rect">
            <a:avLst/>
          </a:prstGeom>
          <a:noFill/>
          <a:ln>
            <a:noFill/>
          </a:ln>
        </p:spPr>
        <p:txBody>
          <a:bodyPr spcFirstLastPara="1" wrap="square" lIns="91425" tIns="45700" rIns="91425" bIns="45700" anchor="ctr" anchorCtr="0">
            <a:spAutoFit/>
          </a:bodyPr>
          <a:lstStyle/>
          <a:p>
            <a:pPr marL="0" lvl="0" indent="0" algn="l" rtl="0">
              <a:spcBef>
                <a:spcPts val="0"/>
              </a:spcBef>
              <a:spcAft>
                <a:spcPts val="0"/>
              </a:spcAft>
              <a:buNone/>
            </a:pPr>
            <a:r>
              <a:rPr lang="en-GB" dirty="0"/>
              <a:t>Quiz: Recap your knowledge</a:t>
            </a:r>
            <a:endParaRPr dirty="0"/>
          </a:p>
        </p:txBody>
      </p:sp>
      <p:sp>
        <p:nvSpPr>
          <p:cNvPr id="220" name="Google Shape;220;g36ec07ec030_0_169"/>
          <p:cNvSpPr txBox="1">
            <a:spLocks noGrp="1"/>
          </p:cNvSpPr>
          <p:nvPr>
            <p:ph type="body" idx="1"/>
          </p:nvPr>
        </p:nvSpPr>
        <p:spPr>
          <a:xfrm>
            <a:off x="360000" y="1800000"/>
            <a:ext cx="11557800" cy="3799200"/>
          </a:xfrm>
          <a:prstGeom prst="rect">
            <a:avLst/>
          </a:prstGeom>
          <a:noFill/>
          <a:ln>
            <a:noFill/>
          </a:ln>
        </p:spPr>
        <p:txBody>
          <a:bodyPr spcFirstLastPara="1" wrap="square" lIns="0" tIns="0" rIns="0" bIns="0" anchor="t" anchorCtr="0">
            <a:noAutofit/>
          </a:bodyPr>
          <a:lstStyle/>
          <a:p>
            <a:pPr marL="432000" indent="-432000">
              <a:spcAft>
                <a:spcPts val="1200"/>
              </a:spcAft>
              <a:buClr>
                <a:srgbClr val="000000">
                  <a:lumMod val="100000"/>
                </a:srgbClr>
              </a:buClr>
              <a:buSzPct val="100000"/>
              <a:buFont typeface="+mj-lt"/>
              <a:buAutoNum type="arabicPeriod"/>
            </a:pPr>
            <a:r>
              <a:rPr lang="en-GB" dirty="0">
                <a:solidFill>
                  <a:srgbClr val="000000"/>
                </a:solidFill>
                <a:latin typeface="Arial" panose="020B0604020202020204" pitchFamily="34" charset="0"/>
              </a:rPr>
              <a:t>What regulator must be used with propane?</a:t>
            </a:r>
            <a:endParaRPr dirty="0">
              <a:solidFill>
                <a:srgbClr val="000000"/>
              </a:solidFill>
              <a:latin typeface="Arial" panose="020B0604020202020204" pitchFamily="34" charset="0"/>
            </a:endParaRPr>
          </a:p>
          <a:p>
            <a:pPr marL="432000" indent="-432000">
              <a:spcAft>
                <a:spcPts val="1200"/>
              </a:spcAft>
              <a:buClr>
                <a:srgbClr val="000000">
                  <a:lumMod val="100000"/>
                </a:srgbClr>
              </a:buClr>
              <a:buSzPct val="100000"/>
              <a:buFont typeface="+mj-lt"/>
              <a:buAutoNum type="arabicPeriod"/>
            </a:pPr>
            <a:r>
              <a:rPr lang="en-GB" dirty="0">
                <a:solidFill>
                  <a:srgbClr val="000000"/>
                </a:solidFill>
                <a:latin typeface="Arial" panose="020B0604020202020204" pitchFamily="34" charset="0"/>
              </a:rPr>
              <a:t>State two differences between oxygen and nitrogen cylinders.</a:t>
            </a:r>
            <a:endParaRPr dirty="0">
              <a:solidFill>
                <a:srgbClr val="000000"/>
              </a:solidFill>
              <a:latin typeface="Arial" panose="020B0604020202020204" pitchFamily="34" charset="0"/>
            </a:endParaRPr>
          </a:p>
          <a:p>
            <a:pPr marL="432000" indent="-432000">
              <a:spcAft>
                <a:spcPts val="1200"/>
              </a:spcAft>
              <a:buClr>
                <a:srgbClr val="000000">
                  <a:lumMod val="100000"/>
                </a:srgbClr>
              </a:buClr>
              <a:buSzPct val="100000"/>
              <a:buFont typeface="+mj-lt"/>
              <a:buAutoNum type="arabicPeriod"/>
            </a:pPr>
            <a:r>
              <a:rPr lang="en-GB" dirty="0">
                <a:solidFill>
                  <a:srgbClr val="000000"/>
                </a:solidFill>
                <a:latin typeface="Arial" panose="020B0604020202020204" pitchFamily="34" charset="0"/>
              </a:rPr>
              <a:t>How should you respond to a hissing sound from a cylinder?</a:t>
            </a:r>
            <a:endParaRPr dirty="0">
              <a:solidFill>
                <a:srgbClr val="000000"/>
              </a:solidFill>
              <a:latin typeface="Arial" panose="020B0604020202020204" pitchFamily="34" charset="0"/>
            </a:endParaRPr>
          </a:p>
          <a:p>
            <a:pPr marL="432000" indent="-432000">
              <a:spcAft>
                <a:spcPts val="1200"/>
              </a:spcAft>
              <a:buClr>
                <a:srgbClr val="000000">
                  <a:lumMod val="100000"/>
                </a:srgbClr>
              </a:buClr>
              <a:buSzPct val="100000"/>
              <a:buFont typeface="+mj-lt"/>
              <a:buAutoNum type="arabicPeriod"/>
            </a:pPr>
            <a:r>
              <a:rPr lang="en-GB" dirty="0">
                <a:solidFill>
                  <a:srgbClr val="000000"/>
                </a:solidFill>
                <a:latin typeface="Arial" panose="020B0604020202020204" pitchFamily="34" charset="0"/>
              </a:rPr>
              <a:t>Which regulation covers pressure system safety?</a:t>
            </a:r>
            <a:endParaRPr dirty="0">
              <a:solidFill>
                <a:srgbClr val="000000"/>
              </a:solidFill>
              <a:latin typeface="Arial" panose="020B0604020202020204" pitchFamily="34" charset="0"/>
            </a:endParaRPr>
          </a:p>
          <a:p>
            <a:pPr marL="432000" indent="-432000">
              <a:spcAft>
                <a:spcPts val="1200"/>
              </a:spcAft>
              <a:buClr>
                <a:srgbClr val="000000">
                  <a:lumMod val="100000"/>
                </a:srgbClr>
              </a:buClr>
              <a:buSzPct val="100000"/>
              <a:buFont typeface="+mj-lt"/>
              <a:buAutoNum type="arabicPeriod"/>
            </a:pPr>
            <a:r>
              <a:rPr lang="en-GB" dirty="0">
                <a:solidFill>
                  <a:srgbClr val="000000"/>
                </a:solidFill>
                <a:latin typeface="Arial" panose="020B0604020202020204" pitchFamily="34" charset="0"/>
              </a:rPr>
              <a:t>True or False: PPE is optional when using compressed gases.</a:t>
            </a:r>
            <a:endParaRPr dirty="0">
              <a:solidFill>
                <a:srgbClr val="000000"/>
              </a:solidFill>
              <a:latin typeface="Arial" panose="020B0604020202020204"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8"/>
        <p:cNvGrpSpPr/>
        <p:nvPr/>
      </p:nvGrpSpPr>
      <p:grpSpPr>
        <a:xfrm>
          <a:off x="0" y="0"/>
          <a:ext cx="0" cy="0"/>
          <a:chOff x="0" y="0"/>
          <a:chExt cx="0" cy="0"/>
        </a:xfrm>
      </p:grpSpPr>
      <p:sp>
        <p:nvSpPr>
          <p:cNvPr id="49" name="Google Shape;49;p6"/>
          <p:cNvSpPr txBox="1">
            <a:spLocks noGrp="1"/>
          </p:cNvSpPr>
          <p:nvPr>
            <p:ph type="title"/>
          </p:nvPr>
        </p:nvSpPr>
        <p:spPr>
          <a:xfrm>
            <a:off x="252000" y="972000"/>
            <a:ext cx="11628600" cy="646500"/>
          </a:xfrm>
          <a:prstGeom prst="rect">
            <a:avLst/>
          </a:prstGeom>
          <a:noFill/>
          <a:ln>
            <a:noFill/>
          </a:ln>
        </p:spPr>
        <p:txBody>
          <a:bodyPr spcFirstLastPara="1" wrap="square" lIns="91425" tIns="45700" rIns="91425" bIns="45700" anchor="ctr" anchorCtr="0">
            <a:spAutoFit/>
          </a:bodyPr>
          <a:lstStyle/>
          <a:p>
            <a:pPr marL="0" lvl="0" indent="0" algn="l" rtl="0">
              <a:spcBef>
                <a:spcPts val="0"/>
              </a:spcBef>
              <a:spcAft>
                <a:spcPts val="0"/>
              </a:spcAft>
              <a:buNone/>
            </a:pPr>
            <a:r>
              <a:rPr lang="en-GB" dirty="0"/>
              <a:t>Objectives</a:t>
            </a:r>
            <a:endParaRPr dirty="0"/>
          </a:p>
        </p:txBody>
      </p:sp>
      <p:sp>
        <p:nvSpPr>
          <p:cNvPr id="50" name="Google Shape;50;p6"/>
          <p:cNvSpPr txBox="1">
            <a:spLocks noGrp="1"/>
          </p:cNvSpPr>
          <p:nvPr>
            <p:ph type="body" idx="1"/>
          </p:nvPr>
        </p:nvSpPr>
        <p:spPr>
          <a:xfrm>
            <a:off x="360000" y="1800000"/>
            <a:ext cx="11189100" cy="4140000"/>
          </a:xfrm>
          <a:prstGeom prst="rect">
            <a:avLst/>
          </a:prstGeom>
          <a:noFill/>
          <a:ln>
            <a:noFill/>
          </a:ln>
        </p:spPr>
        <p:txBody>
          <a:bodyPr spcFirstLastPara="1" wrap="square" lIns="0" tIns="0" rIns="0" bIns="0" anchor="t" anchorCtr="0">
            <a:noAutofit/>
          </a:bodyPr>
          <a:lstStyle/>
          <a:p>
            <a:pPr marL="0" lvl="0" indent="0" algn="l" rtl="0">
              <a:lnSpc>
                <a:spcPct val="110000"/>
              </a:lnSpc>
              <a:spcBef>
                <a:spcPts val="0"/>
              </a:spcBef>
              <a:spcAft>
                <a:spcPts val="0"/>
              </a:spcAft>
              <a:buNone/>
            </a:pPr>
            <a:r>
              <a:rPr lang="en-GB" b="0" i="0" dirty="0">
                <a:latin typeface="Arial"/>
                <a:ea typeface="Arial"/>
                <a:cs typeface="Arial"/>
                <a:sym typeface="Arial"/>
              </a:rPr>
              <a:t>You should be able to:</a:t>
            </a:r>
            <a:endParaRPr dirty="0"/>
          </a:p>
          <a:p>
            <a:pPr marL="252000" lvl="0" indent="-252000" algn="l" rtl="0">
              <a:lnSpc>
                <a:spcPct val="110000"/>
              </a:lnSpc>
              <a:spcBef>
                <a:spcPts val="1200"/>
              </a:spcBef>
              <a:spcAft>
                <a:spcPts val="0"/>
              </a:spcAft>
              <a:buClr>
                <a:schemeClr val="dk1"/>
              </a:buClr>
              <a:buSzPts val="2400"/>
              <a:buFont typeface="Arial"/>
              <a:buChar char="•"/>
            </a:pPr>
            <a:r>
              <a:rPr lang="en-GB" b="1" dirty="0"/>
              <a:t>Identify </a:t>
            </a:r>
            <a:r>
              <a:rPr lang="en-GB" dirty="0"/>
              <a:t>types of compressed gases used in plumbing and heating.</a:t>
            </a:r>
            <a:endParaRPr dirty="0"/>
          </a:p>
          <a:p>
            <a:pPr marL="252000" lvl="0" indent="-252000" algn="l" rtl="0">
              <a:lnSpc>
                <a:spcPct val="110000"/>
              </a:lnSpc>
              <a:spcBef>
                <a:spcPts val="1200"/>
              </a:spcBef>
              <a:spcAft>
                <a:spcPts val="0"/>
              </a:spcAft>
              <a:buClr>
                <a:schemeClr val="dk1"/>
              </a:buClr>
              <a:buSzPts val="2400"/>
              <a:buFont typeface="Arial"/>
              <a:buChar char="•"/>
            </a:pPr>
            <a:r>
              <a:rPr lang="en-GB" b="1" dirty="0"/>
              <a:t>Explain </a:t>
            </a:r>
            <a:r>
              <a:rPr lang="en-GB" dirty="0"/>
              <a:t>hazards associated with gas cylinders.</a:t>
            </a:r>
            <a:endParaRPr dirty="0"/>
          </a:p>
          <a:p>
            <a:pPr marL="252000" lvl="0" indent="-252000" algn="l" rtl="0">
              <a:lnSpc>
                <a:spcPct val="110000"/>
              </a:lnSpc>
              <a:spcBef>
                <a:spcPts val="1200"/>
              </a:spcBef>
              <a:spcAft>
                <a:spcPts val="0"/>
              </a:spcAft>
              <a:buClr>
                <a:schemeClr val="dk1"/>
              </a:buClr>
              <a:buSzPts val="2400"/>
              <a:buFont typeface="Arial"/>
              <a:buChar char="•"/>
            </a:pPr>
            <a:r>
              <a:rPr lang="en-GB" b="1" dirty="0"/>
              <a:t>Describe </a:t>
            </a:r>
            <a:r>
              <a:rPr lang="en-GB" dirty="0"/>
              <a:t>safe storage, handling, and transport practices.</a:t>
            </a:r>
            <a:endParaRPr dirty="0"/>
          </a:p>
          <a:p>
            <a:pPr marL="0" lvl="0" indent="0" algn="l" rtl="0">
              <a:lnSpc>
                <a:spcPct val="110000"/>
              </a:lnSpc>
              <a:spcBef>
                <a:spcPts val="2400"/>
              </a:spcBef>
              <a:spcAft>
                <a:spcPts val="0"/>
              </a:spcAft>
              <a:buNone/>
            </a:pPr>
            <a:r>
              <a:rPr lang="en-GB" b="0" i="0" dirty="0">
                <a:latin typeface="Arial"/>
                <a:ea typeface="Arial"/>
                <a:cs typeface="Arial"/>
                <a:sym typeface="Arial"/>
              </a:rPr>
              <a:t>You might also be able to:</a:t>
            </a:r>
            <a:endParaRPr dirty="0"/>
          </a:p>
          <a:p>
            <a:pPr marL="252000" lvl="0" indent="-252000" algn="l" rtl="0">
              <a:lnSpc>
                <a:spcPct val="110000"/>
              </a:lnSpc>
              <a:spcBef>
                <a:spcPts val="1200"/>
              </a:spcBef>
              <a:spcAft>
                <a:spcPts val="0"/>
              </a:spcAft>
              <a:buClr>
                <a:schemeClr val="dk1"/>
              </a:buClr>
              <a:buSzPts val="2400"/>
              <a:buFont typeface="Arial"/>
              <a:buChar char="•"/>
            </a:pPr>
            <a:r>
              <a:rPr lang="en-GB" b="1" dirty="0"/>
              <a:t>Interpret </a:t>
            </a:r>
            <a:r>
              <a:rPr lang="en-GB" dirty="0"/>
              <a:t>safety markings and regulations.</a:t>
            </a:r>
            <a:endParaRPr dirty="0"/>
          </a:p>
          <a:p>
            <a:pPr marL="252000" lvl="0" indent="-252000" algn="l" rtl="0">
              <a:lnSpc>
                <a:spcPct val="110000"/>
              </a:lnSpc>
              <a:spcBef>
                <a:spcPts val="1200"/>
              </a:spcBef>
              <a:spcAft>
                <a:spcPts val="0"/>
              </a:spcAft>
              <a:buClr>
                <a:schemeClr val="dk1"/>
              </a:buClr>
              <a:buSzPts val="2400"/>
              <a:buFont typeface="Arial"/>
              <a:buChar char="•"/>
            </a:pPr>
            <a:r>
              <a:rPr lang="en-GB" b="1" dirty="0"/>
              <a:t>Understand</a:t>
            </a:r>
            <a:r>
              <a:rPr lang="en-GB" dirty="0"/>
              <a:t> roles and responsibilities regarding gas safety.</a:t>
            </a:r>
            <a:endParaRPr dirty="0"/>
          </a:p>
          <a:p>
            <a:pPr marL="342900" lvl="0" indent="-279400" algn="l" rtl="0">
              <a:lnSpc>
                <a:spcPct val="110000"/>
              </a:lnSpc>
              <a:spcBef>
                <a:spcPts val="1200"/>
              </a:spcBef>
              <a:spcAft>
                <a:spcPts val="0"/>
              </a:spcAft>
              <a:buSzPts val="1400"/>
              <a:buChar char="•"/>
            </a:pPr>
            <a:endParaRPr b="1" dirty="0"/>
          </a:p>
          <a:p>
            <a:pPr marL="0" lvl="0" indent="0" algn="l" rtl="0">
              <a:lnSpc>
                <a:spcPct val="110000"/>
              </a:lnSpc>
              <a:spcBef>
                <a:spcPts val="1200"/>
              </a:spcBef>
              <a:spcAft>
                <a:spcPts val="0"/>
              </a:spcAft>
              <a:buNone/>
            </a:pPr>
            <a:endParaRPr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g36ec07ec030_0_174"/>
          <p:cNvSpPr txBox="1">
            <a:spLocks noGrp="1"/>
          </p:cNvSpPr>
          <p:nvPr>
            <p:ph type="title"/>
          </p:nvPr>
        </p:nvSpPr>
        <p:spPr>
          <a:xfrm>
            <a:off x="252000" y="972000"/>
            <a:ext cx="11628600" cy="646500"/>
          </a:xfrm>
          <a:prstGeom prst="rect">
            <a:avLst/>
          </a:prstGeom>
          <a:noFill/>
          <a:ln>
            <a:noFill/>
          </a:ln>
        </p:spPr>
        <p:txBody>
          <a:bodyPr spcFirstLastPara="1" wrap="square" lIns="91425" tIns="45700" rIns="91425" bIns="45700" anchor="ctr" anchorCtr="0">
            <a:spAutoFit/>
          </a:bodyPr>
          <a:lstStyle/>
          <a:p>
            <a:pPr lvl="0"/>
            <a:r>
              <a:rPr lang="en-GB" dirty="0"/>
              <a:t>Quiz: Recap your knowledge – answers</a:t>
            </a:r>
            <a:endParaRPr dirty="0"/>
          </a:p>
        </p:txBody>
      </p:sp>
      <p:sp>
        <p:nvSpPr>
          <p:cNvPr id="226" name="Google Shape;226;g36ec07ec030_0_174"/>
          <p:cNvSpPr txBox="1">
            <a:spLocks noGrp="1"/>
          </p:cNvSpPr>
          <p:nvPr>
            <p:ph type="body" idx="1"/>
          </p:nvPr>
        </p:nvSpPr>
        <p:spPr>
          <a:xfrm>
            <a:off x="360000" y="1800000"/>
            <a:ext cx="11557800" cy="3799200"/>
          </a:xfrm>
          <a:prstGeom prst="rect">
            <a:avLst/>
          </a:prstGeom>
          <a:noFill/>
          <a:ln>
            <a:noFill/>
          </a:ln>
        </p:spPr>
        <p:txBody>
          <a:bodyPr spcFirstLastPara="1" wrap="square" lIns="0" tIns="0" rIns="0" bIns="0" anchor="t" anchorCtr="0">
            <a:noAutofit/>
          </a:bodyPr>
          <a:lstStyle/>
          <a:p>
            <a:pPr indent="-457200">
              <a:spcAft>
                <a:spcPts val="1200"/>
              </a:spcAft>
              <a:buClr>
                <a:srgbClr val="000000">
                  <a:lumMod val="100000"/>
                </a:srgbClr>
              </a:buClr>
              <a:buSzPct val="100000"/>
              <a:buFont typeface="+mj-lt"/>
              <a:buAutoNum type="arabicPeriod"/>
            </a:pPr>
            <a:r>
              <a:rPr lang="en-GB" dirty="0">
                <a:solidFill>
                  <a:srgbClr val="000000"/>
                </a:solidFill>
                <a:latin typeface="Arial" panose="020B0604020202020204" pitchFamily="34" charset="0"/>
              </a:rPr>
              <a:t>A propane-compatible regulator, typically left-hand threaded for fuel gases.</a:t>
            </a:r>
            <a:endParaRPr dirty="0">
              <a:solidFill>
                <a:srgbClr val="000000"/>
              </a:solidFill>
              <a:latin typeface="Arial" panose="020B0604020202020204" pitchFamily="34" charset="0"/>
            </a:endParaRPr>
          </a:p>
          <a:p>
            <a:pPr indent="-457200">
              <a:spcAft>
                <a:spcPts val="1200"/>
              </a:spcAft>
              <a:buClr>
                <a:srgbClr val="000000">
                  <a:lumMod val="100000"/>
                </a:srgbClr>
              </a:buClr>
              <a:buSzPct val="100000"/>
              <a:buFont typeface="+mj-lt"/>
              <a:buAutoNum type="arabicPeriod"/>
            </a:pPr>
            <a:r>
              <a:rPr lang="en-GB" dirty="0">
                <a:solidFill>
                  <a:srgbClr val="000000"/>
                </a:solidFill>
                <a:latin typeface="Arial" panose="020B0604020202020204" pitchFamily="34" charset="0"/>
              </a:rPr>
              <a:t>Colour code: Oxygen is black/white, Nitrogen is grey. Oxygen supports combustion; Nitrogen is inert.</a:t>
            </a:r>
            <a:endParaRPr dirty="0">
              <a:solidFill>
                <a:srgbClr val="000000"/>
              </a:solidFill>
              <a:latin typeface="Arial" panose="020B0604020202020204" pitchFamily="34" charset="0"/>
            </a:endParaRPr>
          </a:p>
          <a:p>
            <a:pPr indent="-457200">
              <a:spcAft>
                <a:spcPts val="1200"/>
              </a:spcAft>
              <a:buClr>
                <a:srgbClr val="000000">
                  <a:lumMod val="100000"/>
                </a:srgbClr>
              </a:buClr>
              <a:buSzPct val="100000"/>
              <a:buFont typeface="+mj-lt"/>
              <a:buAutoNum type="arabicPeriod"/>
            </a:pPr>
            <a:r>
              <a:rPr lang="en-GB" dirty="0">
                <a:solidFill>
                  <a:srgbClr val="000000"/>
                </a:solidFill>
                <a:latin typeface="Arial" panose="020B0604020202020204" pitchFamily="34" charset="0"/>
              </a:rPr>
              <a:t>Evacuate, isolate the area, and report the incident.</a:t>
            </a:r>
            <a:endParaRPr dirty="0">
              <a:solidFill>
                <a:srgbClr val="000000"/>
              </a:solidFill>
              <a:latin typeface="Arial" panose="020B0604020202020204" pitchFamily="34" charset="0"/>
            </a:endParaRPr>
          </a:p>
          <a:p>
            <a:pPr indent="-457200">
              <a:spcAft>
                <a:spcPts val="1200"/>
              </a:spcAft>
              <a:buClr>
                <a:srgbClr val="000000">
                  <a:lumMod val="100000"/>
                </a:srgbClr>
              </a:buClr>
              <a:buSzPct val="100000"/>
              <a:buFont typeface="+mj-lt"/>
              <a:buAutoNum type="arabicPeriod"/>
            </a:pPr>
            <a:r>
              <a:rPr lang="en-GB" dirty="0">
                <a:solidFill>
                  <a:srgbClr val="000000"/>
                </a:solidFill>
                <a:latin typeface="Arial" panose="020B0604020202020204" pitchFamily="34" charset="0"/>
              </a:rPr>
              <a:t>Pressure Systems Safety Regulations 2000.</a:t>
            </a:r>
            <a:endParaRPr dirty="0">
              <a:solidFill>
                <a:srgbClr val="000000"/>
              </a:solidFill>
              <a:latin typeface="Arial" panose="020B0604020202020204" pitchFamily="34" charset="0"/>
            </a:endParaRPr>
          </a:p>
          <a:p>
            <a:pPr indent="-457200">
              <a:spcAft>
                <a:spcPts val="1200"/>
              </a:spcAft>
              <a:buClr>
                <a:srgbClr val="000000">
                  <a:lumMod val="100000"/>
                </a:srgbClr>
              </a:buClr>
              <a:buSzPct val="100000"/>
              <a:buFont typeface="+mj-lt"/>
              <a:buAutoNum type="arabicPeriod"/>
            </a:pPr>
            <a:r>
              <a:rPr lang="en-GB" dirty="0">
                <a:solidFill>
                  <a:srgbClr val="000000"/>
                </a:solidFill>
                <a:latin typeface="Arial" panose="020B0604020202020204" pitchFamily="34" charset="0"/>
              </a:rPr>
              <a:t>True or False: PPE is optional when using compressed gases. - FALSE</a:t>
            </a:r>
            <a:endParaRPr dirty="0">
              <a:solidFill>
                <a:srgbClr val="000000"/>
              </a:solidFill>
              <a:latin typeface="Arial" panose="020B0604020202020204" pitchFamily="34"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11"/>
          <p:cNvSpPr txBox="1">
            <a:spLocks noGrp="1"/>
          </p:cNvSpPr>
          <p:nvPr>
            <p:ph type="title"/>
          </p:nvPr>
        </p:nvSpPr>
        <p:spPr>
          <a:xfrm>
            <a:off x="252000" y="972000"/>
            <a:ext cx="11628600" cy="646500"/>
          </a:xfrm>
          <a:prstGeom prst="rect">
            <a:avLst/>
          </a:prstGeom>
          <a:noFill/>
          <a:ln>
            <a:noFill/>
          </a:ln>
        </p:spPr>
        <p:txBody>
          <a:bodyPr spcFirstLastPara="1" wrap="square" lIns="91425" tIns="45700" rIns="91425" bIns="45700" anchor="ctr" anchorCtr="0">
            <a:spAutoFit/>
          </a:bodyPr>
          <a:lstStyle/>
          <a:p>
            <a:pPr marL="0" lvl="0" indent="0" algn="l" rtl="0">
              <a:spcBef>
                <a:spcPts val="0"/>
              </a:spcBef>
              <a:spcAft>
                <a:spcPts val="0"/>
              </a:spcAft>
              <a:buNone/>
            </a:pPr>
            <a:r>
              <a:rPr lang="en-GB" dirty="0"/>
              <a:t>Practical demonstration (optional)</a:t>
            </a:r>
            <a:endParaRPr dirty="0"/>
          </a:p>
        </p:txBody>
      </p:sp>
      <p:sp>
        <p:nvSpPr>
          <p:cNvPr id="232" name="Google Shape;232;p11"/>
          <p:cNvSpPr txBox="1">
            <a:spLocks noGrp="1"/>
          </p:cNvSpPr>
          <p:nvPr>
            <p:ph type="body" idx="1"/>
          </p:nvPr>
        </p:nvSpPr>
        <p:spPr>
          <a:xfrm>
            <a:off x="360000" y="1800000"/>
            <a:ext cx="10890300" cy="4140000"/>
          </a:xfrm>
          <a:prstGeom prst="rect">
            <a:avLst/>
          </a:prstGeom>
          <a:noFill/>
          <a:ln>
            <a:noFill/>
          </a:ln>
        </p:spPr>
        <p:txBody>
          <a:bodyPr spcFirstLastPara="1" wrap="square" lIns="0" tIns="0" rIns="0" bIns="0" anchor="t" anchorCtr="0">
            <a:noAutofit/>
          </a:bodyPr>
          <a:lstStyle/>
          <a:p>
            <a:pPr marL="0" indent="0">
              <a:spcAft>
                <a:spcPts val="1200"/>
              </a:spcAft>
              <a:buClr>
                <a:srgbClr val="000000">
                  <a:lumMod val="100000"/>
                </a:srgbClr>
              </a:buClr>
              <a:buSzPct val="100000"/>
            </a:pPr>
            <a:r>
              <a:rPr lang="en-GB" dirty="0">
                <a:solidFill>
                  <a:srgbClr val="000000"/>
                </a:solidFill>
                <a:latin typeface="Arial" panose="020B0604020202020204" pitchFamily="34" charset="0"/>
              </a:rPr>
              <a:t>The tutor demonstrates safe handling and connection of a cylinder. </a:t>
            </a:r>
            <a:endParaRPr dirty="0">
              <a:solidFill>
                <a:srgbClr val="000000"/>
              </a:solidFill>
              <a:latin typeface="Arial" panose="020B0604020202020204" pitchFamily="34" charset="0"/>
            </a:endParaRPr>
          </a:p>
          <a:p>
            <a:pPr marL="0" indent="0">
              <a:spcAft>
                <a:spcPts val="1200"/>
              </a:spcAft>
              <a:buClr>
                <a:srgbClr val="000000">
                  <a:lumMod val="100000"/>
                </a:srgbClr>
              </a:buClr>
              <a:buSzPct val="100000"/>
            </a:pPr>
            <a:r>
              <a:rPr lang="en-GB" dirty="0">
                <a:solidFill>
                  <a:srgbClr val="000000"/>
                </a:solidFill>
                <a:latin typeface="Arial" panose="020B0604020202020204" pitchFamily="34" charset="0"/>
              </a:rPr>
              <a:t>Learners observe proper leak checks using soapy water. </a:t>
            </a:r>
            <a:endParaRPr dirty="0">
              <a:solidFill>
                <a:srgbClr val="000000"/>
              </a:solidFill>
              <a:latin typeface="Arial" panose="020B0604020202020204" pitchFamily="34" charset="0"/>
            </a:endParaRPr>
          </a:p>
          <a:p>
            <a:pPr marL="0" indent="0">
              <a:spcAft>
                <a:spcPts val="1200"/>
              </a:spcAft>
              <a:buClr>
                <a:srgbClr val="000000">
                  <a:lumMod val="100000"/>
                </a:srgbClr>
              </a:buClr>
              <a:buSzPct val="100000"/>
            </a:pPr>
            <a:r>
              <a:rPr lang="en-GB" dirty="0">
                <a:solidFill>
                  <a:srgbClr val="000000"/>
                </a:solidFill>
                <a:latin typeface="Arial" panose="020B0604020202020204" pitchFamily="34" charset="0"/>
              </a:rPr>
              <a:t>Flashback arrestor setup is shown step-by-step. </a:t>
            </a:r>
            <a:endParaRPr dirty="0">
              <a:solidFill>
                <a:srgbClr val="000000"/>
              </a:solidFill>
              <a:latin typeface="Arial" panose="020B0604020202020204" pitchFamily="34" charset="0"/>
            </a:endParaRPr>
          </a:p>
          <a:p>
            <a:pPr marL="0" indent="0">
              <a:spcAft>
                <a:spcPts val="1200"/>
              </a:spcAft>
              <a:buClr>
                <a:srgbClr val="000000">
                  <a:lumMod val="100000"/>
                </a:srgbClr>
              </a:buClr>
              <a:buSzPct val="100000"/>
              <a:buFont typeface="Arial" panose="020B0604020202020204" pitchFamily="34" charset="0"/>
            </a:pPr>
            <a:r>
              <a:rPr lang="en-GB" dirty="0">
                <a:solidFill>
                  <a:srgbClr val="000000"/>
                </a:solidFill>
                <a:latin typeface="Arial" panose="020B0604020202020204" pitchFamily="34" charset="0"/>
              </a:rPr>
              <a:t>Where safe, learners can handle dummy cylinders. </a:t>
            </a:r>
            <a:endParaRPr dirty="0">
              <a:solidFill>
                <a:srgbClr val="000000"/>
              </a:solidFill>
              <a:latin typeface="Arial" panose="020B0604020202020204" pitchFamily="34" charset="0"/>
            </a:endParaRPr>
          </a:p>
          <a:p>
            <a:pPr marL="0" lvl="0" indent="0" algn="l" rtl="0">
              <a:lnSpc>
                <a:spcPct val="110000"/>
              </a:lnSpc>
              <a:spcBef>
                <a:spcPts val="1200"/>
              </a:spcBef>
              <a:spcAft>
                <a:spcPts val="0"/>
              </a:spcAft>
            </a:pPr>
            <a:endParaRPr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g36ec07ec030_0_179"/>
          <p:cNvSpPr txBox="1">
            <a:spLocks noGrp="1"/>
          </p:cNvSpPr>
          <p:nvPr>
            <p:ph type="title"/>
          </p:nvPr>
        </p:nvSpPr>
        <p:spPr>
          <a:xfrm>
            <a:off x="252000" y="972000"/>
            <a:ext cx="11628600" cy="646500"/>
          </a:xfrm>
          <a:prstGeom prst="rect">
            <a:avLst/>
          </a:prstGeom>
          <a:noFill/>
          <a:ln>
            <a:noFill/>
          </a:ln>
        </p:spPr>
        <p:txBody>
          <a:bodyPr spcFirstLastPara="1" wrap="square" lIns="91425" tIns="45700" rIns="91425" bIns="45700" anchor="ctr" anchorCtr="0">
            <a:spAutoFit/>
          </a:bodyPr>
          <a:lstStyle/>
          <a:p>
            <a:pPr marL="0" lvl="0" indent="0" algn="l" rtl="0">
              <a:spcBef>
                <a:spcPts val="0"/>
              </a:spcBef>
              <a:spcAft>
                <a:spcPts val="0"/>
              </a:spcAft>
              <a:buNone/>
            </a:pPr>
            <a:r>
              <a:rPr lang="en-GB" dirty="0"/>
              <a:t>Learner reflection activity</a:t>
            </a:r>
            <a:endParaRPr dirty="0"/>
          </a:p>
        </p:txBody>
      </p:sp>
      <p:sp>
        <p:nvSpPr>
          <p:cNvPr id="238" name="Google Shape;238;g36ec07ec030_0_179"/>
          <p:cNvSpPr txBox="1">
            <a:spLocks noGrp="1"/>
          </p:cNvSpPr>
          <p:nvPr>
            <p:ph type="body" idx="1"/>
          </p:nvPr>
        </p:nvSpPr>
        <p:spPr>
          <a:xfrm>
            <a:off x="360000" y="1800000"/>
            <a:ext cx="10890300" cy="4140000"/>
          </a:xfrm>
          <a:prstGeom prst="rect">
            <a:avLst/>
          </a:prstGeom>
          <a:noFill/>
          <a:ln>
            <a:noFill/>
          </a:ln>
        </p:spPr>
        <p:txBody>
          <a:bodyPr spcFirstLastPara="1" wrap="square" lIns="0" tIns="0" rIns="0" bIns="0" anchor="t" anchorCtr="0">
            <a:noAutofit/>
          </a:bodyPr>
          <a:lstStyle/>
          <a:p>
            <a:pPr marL="0" indent="0">
              <a:spcAft>
                <a:spcPts val="1200"/>
              </a:spcAft>
              <a:buClr>
                <a:srgbClr val="000000">
                  <a:lumMod val="100000"/>
                </a:srgbClr>
              </a:buClr>
              <a:buSzPct val="100000"/>
            </a:pPr>
            <a:r>
              <a:rPr lang="en-GB" dirty="0">
                <a:solidFill>
                  <a:srgbClr val="000000"/>
                </a:solidFill>
                <a:latin typeface="Arial" panose="020B0604020202020204" pitchFamily="34" charset="0"/>
              </a:rPr>
              <a:t>Take 5 minutes to write three safety practices you will improve. </a:t>
            </a:r>
            <a:endParaRPr dirty="0">
              <a:solidFill>
                <a:srgbClr val="000000"/>
              </a:solidFill>
              <a:latin typeface="Arial" panose="020B0604020202020204" pitchFamily="34" charset="0"/>
            </a:endParaRPr>
          </a:p>
          <a:p>
            <a:pPr marL="0" indent="0">
              <a:spcAft>
                <a:spcPts val="1200"/>
              </a:spcAft>
              <a:buClr>
                <a:srgbClr val="000000">
                  <a:lumMod val="100000"/>
                </a:srgbClr>
              </a:buClr>
              <a:buSzPct val="100000"/>
            </a:pPr>
            <a:r>
              <a:rPr lang="en-GB" dirty="0">
                <a:solidFill>
                  <a:srgbClr val="000000"/>
                </a:solidFill>
                <a:latin typeface="Arial" panose="020B0604020202020204" pitchFamily="34" charset="0"/>
              </a:rPr>
              <a:t>Share your top point with a partner or the group. </a:t>
            </a:r>
            <a:endParaRPr dirty="0">
              <a:solidFill>
                <a:srgbClr val="000000"/>
              </a:solidFill>
              <a:latin typeface="Arial" panose="020B0604020202020204" pitchFamily="34" charset="0"/>
            </a:endParaRPr>
          </a:p>
          <a:p>
            <a:pPr marL="0" indent="0">
              <a:spcAft>
                <a:spcPts val="1200"/>
              </a:spcAft>
              <a:buClr>
                <a:srgbClr val="000000">
                  <a:lumMod val="100000"/>
                </a:srgbClr>
              </a:buClr>
              <a:buSzPct val="100000"/>
            </a:pPr>
            <a:r>
              <a:rPr lang="en-GB" dirty="0">
                <a:solidFill>
                  <a:srgbClr val="000000"/>
                </a:solidFill>
                <a:latin typeface="Arial" panose="020B0604020202020204" pitchFamily="34" charset="0"/>
              </a:rPr>
              <a:t>Reflect on how you’ve seen gas handled unsafely before. </a:t>
            </a:r>
            <a:endParaRPr dirty="0">
              <a:solidFill>
                <a:srgbClr val="000000"/>
              </a:solidFill>
              <a:latin typeface="Arial" panose="020B0604020202020204" pitchFamily="34" charset="0"/>
            </a:endParaRPr>
          </a:p>
          <a:p>
            <a:pPr marL="0" indent="0">
              <a:spcAft>
                <a:spcPts val="1200"/>
              </a:spcAft>
              <a:buClr>
                <a:srgbClr val="000000">
                  <a:lumMod val="100000"/>
                </a:srgbClr>
              </a:buClr>
              <a:buSzPct val="100000"/>
              <a:buFont typeface="Arial" panose="020B0604020202020204" pitchFamily="34" charset="0"/>
            </a:pPr>
            <a:endParaRPr dirty="0">
              <a:solidFill>
                <a:srgbClr val="000000"/>
              </a:solidFill>
              <a:latin typeface="Arial" panose="020B0604020202020204" pitchFamily="34" charset="0"/>
            </a:endParaRPr>
          </a:p>
          <a:p>
            <a:pPr marL="0" lvl="0" indent="0" algn="l" rtl="0">
              <a:lnSpc>
                <a:spcPct val="110000"/>
              </a:lnSpc>
              <a:spcBef>
                <a:spcPts val="1200"/>
              </a:spcBef>
              <a:spcAft>
                <a:spcPts val="0"/>
              </a:spcAft>
            </a:pPr>
            <a:endParaRPr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12"/>
          <p:cNvSpPr txBox="1">
            <a:spLocks/>
          </p:cNvSpPr>
          <p:nvPr/>
        </p:nvSpPr>
        <p:spPr>
          <a:xfrm>
            <a:off x="252000" y="972000"/>
            <a:ext cx="11628600" cy="646500"/>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r>
              <a:rPr lang="en-GB" sz="3600" b="1" dirty="0">
                <a:solidFill>
                  <a:srgbClr val="FC4421"/>
                </a:solidFill>
              </a:rPr>
              <a:t>Additional resources</a:t>
            </a:r>
            <a:endParaRPr dirty="0"/>
          </a:p>
        </p:txBody>
      </p:sp>
      <p:graphicFrame>
        <p:nvGraphicFramePr>
          <p:cNvPr id="245" name="Google Shape;245;p12"/>
          <p:cNvGraphicFramePr/>
          <p:nvPr>
            <p:extLst>
              <p:ext uri="{D42A27DB-BD31-4B8C-83A1-F6EECF244321}">
                <p14:modId xmlns:p14="http://schemas.microsoft.com/office/powerpoint/2010/main" val="3798650388"/>
              </p:ext>
            </p:extLst>
          </p:nvPr>
        </p:nvGraphicFramePr>
        <p:xfrm>
          <a:off x="437565" y="1980109"/>
          <a:ext cx="9661775" cy="2229500"/>
        </p:xfrm>
        <a:graphic>
          <a:graphicData uri="http://schemas.openxmlformats.org/drawingml/2006/table">
            <a:tbl>
              <a:tblPr>
                <a:noFill/>
                <a:tableStyleId>{CEA4EDD9-B84C-4DEE-925F-3D1A3EDF5A63}</a:tableStyleId>
              </a:tblPr>
              <a:tblGrid>
                <a:gridCol w="6387700">
                  <a:extLst>
                    <a:ext uri="{9D8B030D-6E8A-4147-A177-3AD203B41FA5}">
                      <a16:colId xmlns:a16="http://schemas.microsoft.com/office/drawing/2014/main" val="20000"/>
                    </a:ext>
                  </a:extLst>
                </a:gridCol>
                <a:gridCol w="3274075">
                  <a:extLst>
                    <a:ext uri="{9D8B030D-6E8A-4147-A177-3AD203B41FA5}">
                      <a16:colId xmlns:a16="http://schemas.microsoft.com/office/drawing/2014/main" val="20001"/>
                    </a:ext>
                  </a:extLst>
                </a:gridCol>
              </a:tblGrid>
              <a:tr h="445900">
                <a:tc>
                  <a:txBody>
                    <a:bodyPr/>
                    <a:lstStyle/>
                    <a:p>
                      <a:pPr marL="0" marR="0" lvl="0" indent="0" algn="l" rtl="0">
                        <a:spcBef>
                          <a:spcPts val="0"/>
                        </a:spcBef>
                        <a:spcAft>
                          <a:spcPts val="0"/>
                        </a:spcAft>
                        <a:buNone/>
                      </a:pPr>
                      <a:r>
                        <a:rPr lang="en-GB" sz="2100" b="1"/>
                        <a:t>Organisation</a:t>
                      </a:r>
                      <a:endParaRPr/>
                    </a:p>
                  </a:txBody>
                  <a:tcPr marL="121600" marR="121600" marT="60800" marB="608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en-GB" sz="2100" b="1"/>
                        <a:t>Website</a:t>
                      </a:r>
                      <a:endParaRPr/>
                    </a:p>
                  </a:txBody>
                  <a:tcPr marL="121600" marR="121600" marT="60800" marB="608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445900">
                <a:tc>
                  <a:txBody>
                    <a:bodyPr/>
                    <a:lstStyle/>
                    <a:p>
                      <a:pPr marL="0" marR="0" lvl="0" indent="0" algn="l" rtl="0">
                        <a:spcBef>
                          <a:spcPts val="0"/>
                        </a:spcBef>
                        <a:spcAft>
                          <a:spcPts val="0"/>
                        </a:spcAft>
                        <a:buNone/>
                      </a:pPr>
                      <a:r>
                        <a:rPr lang="en-GB" sz="2100"/>
                        <a:t>British Compressed Gases Association</a:t>
                      </a:r>
                      <a:endParaRPr/>
                    </a:p>
                  </a:txBody>
                  <a:tcPr marL="121600" marR="121600" marT="60800" marB="608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en-GB" sz="2100" u="sng">
                          <a:solidFill>
                            <a:srgbClr val="0070C0"/>
                          </a:solidFill>
                          <a:hlinkClick r:id="rId3">
                            <a:extLst>
                              <a:ext uri="{A12FA001-AC4F-418D-AE19-62706E023703}">
                                <ahyp:hlinkClr xmlns:ahyp="http://schemas.microsoft.com/office/drawing/2018/hyperlinkcolor" val="tx"/>
                              </a:ext>
                            </a:extLst>
                          </a:hlinkClick>
                        </a:rPr>
                        <a:t>www.bcga.co.uk</a:t>
                      </a:r>
                      <a:endParaRPr sz="2100">
                        <a:solidFill>
                          <a:srgbClr val="0070C0"/>
                        </a:solidFill>
                      </a:endParaRPr>
                    </a:p>
                  </a:txBody>
                  <a:tcPr marL="121600" marR="121600" marT="60800" marB="608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445900">
                <a:tc>
                  <a:txBody>
                    <a:bodyPr/>
                    <a:lstStyle/>
                    <a:p>
                      <a:pPr marL="0" marR="0" lvl="0" indent="0" algn="l" rtl="0">
                        <a:spcBef>
                          <a:spcPts val="0"/>
                        </a:spcBef>
                        <a:spcAft>
                          <a:spcPts val="0"/>
                        </a:spcAft>
                        <a:buNone/>
                      </a:pPr>
                      <a:r>
                        <a:rPr lang="en-GB" sz="2100"/>
                        <a:t>HSE safety guides</a:t>
                      </a:r>
                      <a:endParaRPr/>
                    </a:p>
                  </a:txBody>
                  <a:tcPr marL="121600" marR="121600" marT="60800" marB="608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en-GB" sz="2100" u="sng">
                          <a:solidFill>
                            <a:srgbClr val="0070C0"/>
                          </a:solidFill>
                          <a:hlinkClick r:id="rId4">
                            <a:extLst>
                              <a:ext uri="{A12FA001-AC4F-418D-AE19-62706E023703}">
                                <ahyp:hlinkClr xmlns:ahyp="http://schemas.microsoft.com/office/drawing/2018/hyperlinkcolor" val="tx"/>
                              </a:ext>
                            </a:extLst>
                          </a:hlinkClick>
                        </a:rPr>
                        <a:t>www.hse.gov.uk</a:t>
                      </a:r>
                      <a:endParaRPr sz="2100">
                        <a:solidFill>
                          <a:srgbClr val="0070C0"/>
                        </a:solidFill>
                      </a:endParaRPr>
                    </a:p>
                  </a:txBody>
                  <a:tcPr marL="121600" marR="121600" marT="60800" marB="608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445900">
                <a:tc>
                  <a:txBody>
                    <a:bodyPr/>
                    <a:lstStyle/>
                    <a:p>
                      <a:pPr marL="0" marR="0" lvl="0" indent="0" algn="l" rtl="0">
                        <a:spcBef>
                          <a:spcPts val="0"/>
                        </a:spcBef>
                        <a:spcAft>
                          <a:spcPts val="0"/>
                        </a:spcAft>
                        <a:buNone/>
                      </a:pPr>
                      <a:r>
                        <a:rPr lang="en-GB" sz="2100"/>
                        <a:t>Supplier SDS</a:t>
                      </a:r>
                      <a:endParaRPr/>
                    </a:p>
                  </a:txBody>
                  <a:tcPr marL="121600" marR="121600" marT="60800" marB="608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Clr>
                          <a:schemeClr val="dk1"/>
                        </a:buClr>
                        <a:buFont typeface="Arial"/>
                        <a:buNone/>
                      </a:pPr>
                      <a:r>
                        <a:rPr lang="en-GB" sz="2100" u="sng">
                          <a:solidFill>
                            <a:srgbClr val="0070C0"/>
                          </a:solidFill>
                          <a:hlinkClick r:id="rId5">
                            <a:extLst>
                              <a:ext uri="{A12FA001-AC4F-418D-AE19-62706E023703}">
                                <ahyp:hlinkClr xmlns:ahyp="http://schemas.microsoft.com/office/drawing/2018/hyperlinkcolor" val="tx"/>
                              </a:ext>
                            </a:extLst>
                          </a:hlinkClick>
                        </a:rPr>
                        <a:t>Air </a:t>
                      </a:r>
                      <a:r>
                        <a:rPr lang="en-GB" sz="2100" u="sng" dirty="0">
                          <a:solidFill>
                            <a:srgbClr val="0070C0"/>
                          </a:solidFill>
                          <a:hlinkClick r:id="rId5">
                            <a:extLst>
                              <a:ext uri="{A12FA001-AC4F-418D-AE19-62706E023703}">
                                <ahyp:hlinkClr xmlns:ahyp="http://schemas.microsoft.com/office/drawing/2018/hyperlinkcolor" val="tx"/>
                              </a:ext>
                            </a:extLst>
                          </a:hlinkClick>
                        </a:rPr>
                        <a:t>Products</a:t>
                      </a:r>
                      <a:endParaRPr dirty="0">
                        <a:solidFill>
                          <a:srgbClr val="0070C0"/>
                        </a:solidFill>
                      </a:endParaRPr>
                    </a:p>
                  </a:txBody>
                  <a:tcPr marL="121600" marR="121600" marT="60800" marB="608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445900">
                <a:tc>
                  <a:txBody>
                    <a:bodyPr/>
                    <a:lstStyle/>
                    <a:p>
                      <a:pPr marL="0" marR="0" lvl="0" indent="0" algn="l" rtl="0">
                        <a:spcBef>
                          <a:spcPts val="0"/>
                        </a:spcBef>
                        <a:spcAft>
                          <a:spcPts val="0"/>
                        </a:spcAft>
                        <a:buNone/>
                      </a:pPr>
                      <a:r>
                        <a:rPr lang="en-GB" sz="2100"/>
                        <a:t>Direct Advice Sheets</a:t>
                      </a:r>
                      <a:endParaRPr/>
                    </a:p>
                  </a:txBody>
                  <a:tcPr marL="121600" marR="121600" marT="60800" marB="608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en-GB" sz="2100" u="sng" dirty="0">
                          <a:solidFill>
                            <a:srgbClr val="0070C0"/>
                          </a:solidFill>
                          <a:hlinkClick r:id="rId6">
                            <a:extLst>
                              <a:ext uri="{A12FA001-AC4F-418D-AE19-62706E023703}">
                                <ahyp:hlinkClr xmlns:ahyp="http://schemas.microsoft.com/office/drawing/2018/hyperlinkcolor" val="tx"/>
                              </a:ext>
                            </a:extLst>
                          </a:hlinkClick>
                        </a:rPr>
                        <a:t>HSE direct advice</a:t>
                      </a:r>
                      <a:endParaRPr dirty="0">
                        <a:solidFill>
                          <a:srgbClr val="0070C0"/>
                        </a:solidFill>
                      </a:endParaRPr>
                    </a:p>
                  </a:txBody>
                  <a:tcPr marL="121600" marR="121600" marT="60800" marB="608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15"/>
          <p:cNvSpPr txBox="1">
            <a:spLocks noGrp="1"/>
          </p:cNvSpPr>
          <p:nvPr>
            <p:ph type="title"/>
          </p:nvPr>
        </p:nvSpPr>
        <p:spPr>
          <a:xfrm>
            <a:off x="252000" y="972000"/>
            <a:ext cx="11628600" cy="646500"/>
          </a:xfrm>
          <a:prstGeom prst="rect">
            <a:avLst/>
          </a:prstGeom>
          <a:noFill/>
          <a:ln>
            <a:noFill/>
          </a:ln>
        </p:spPr>
        <p:txBody>
          <a:bodyPr spcFirstLastPara="1" wrap="square" lIns="91425" tIns="45700" rIns="91425" bIns="45700" anchor="ctr" anchorCtr="0">
            <a:spAutoFit/>
          </a:bodyPr>
          <a:lstStyle/>
          <a:p>
            <a:pPr marL="0" lvl="0" indent="0" algn="l" rtl="0">
              <a:spcBef>
                <a:spcPts val="0"/>
              </a:spcBef>
              <a:spcAft>
                <a:spcPts val="0"/>
              </a:spcAft>
              <a:buNone/>
            </a:pPr>
            <a:r>
              <a:rPr lang="en-GB" dirty="0"/>
              <a:t>Summary</a:t>
            </a:r>
            <a:endParaRPr dirty="0"/>
          </a:p>
        </p:txBody>
      </p:sp>
      <p:sp>
        <p:nvSpPr>
          <p:cNvPr id="251" name="Google Shape;251;p15"/>
          <p:cNvSpPr txBox="1">
            <a:spLocks noGrp="1"/>
          </p:cNvSpPr>
          <p:nvPr>
            <p:ph type="body" idx="1"/>
          </p:nvPr>
        </p:nvSpPr>
        <p:spPr>
          <a:xfrm>
            <a:off x="360000" y="1800000"/>
            <a:ext cx="11520300" cy="4140000"/>
          </a:xfrm>
          <a:prstGeom prst="rect">
            <a:avLst/>
          </a:prstGeom>
          <a:noFill/>
          <a:ln>
            <a:noFill/>
          </a:ln>
        </p:spPr>
        <p:txBody>
          <a:bodyPr spcFirstLastPara="1" wrap="square" lIns="0" tIns="0" rIns="0" bIns="0" anchor="t" anchorCtr="0">
            <a:noAutofit/>
          </a:bodyPr>
          <a:lstStyle/>
          <a:p>
            <a:pPr marL="0" indent="0">
              <a:spcAft>
                <a:spcPts val="1200"/>
              </a:spcAft>
              <a:buClr>
                <a:srgbClr val="000000">
                  <a:lumMod val="100000"/>
                </a:srgbClr>
              </a:buClr>
              <a:buSzPct val="100000"/>
            </a:pPr>
            <a:r>
              <a:rPr lang="en-GB" dirty="0">
                <a:solidFill>
                  <a:srgbClr val="000000"/>
                </a:solidFill>
                <a:latin typeface="Arial" panose="020B0604020202020204" pitchFamily="34" charset="0"/>
              </a:rPr>
              <a:t>You should now be able to:</a:t>
            </a:r>
            <a:endParaRPr dirty="0">
              <a:solidFill>
                <a:srgbClr val="000000"/>
              </a:solidFill>
              <a:latin typeface="Arial" panose="020B0604020202020204" pitchFamily="34" charset="0"/>
            </a:endParaRPr>
          </a:p>
          <a:p>
            <a:pPr marL="252000" indent="-252000">
              <a:spcAft>
                <a:spcPts val="1200"/>
              </a:spcAft>
              <a:buClr>
                <a:srgbClr val="000000">
                  <a:lumMod val="100000"/>
                </a:srgbClr>
              </a:buClr>
              <a:buSzPct val="100000"/>
              <a:buFont typeface="Arial" panose="020B0604020202020204" pitchFamily="34" charset="0"/>
              <a:buChar char="•"/>
            </a:pPr>
            <a:r>
              <a:rPr lang="en-GB" b="1" dirty="0">
                <a:solidFill>
                  <a:srgbClr val="000000"/>
                </a:solidFill>
                <a:latin typeface="Arial" panose="020B0604020202020204" pitchFamily="34" charset="0"/>
              </a:rPr>
              <a:t>Identify</a:t>
            </a:r>
            <a:r>
              <a:rPr lang="en-GB" dirty="0">
                <a:solidFill>
                  <a:srgbClr val="000000"/>
                </a:solidFill>
                <a:latin typeface="Arial" panose="020B0604020202020204" pitchFamily="34" charset="0"/>
              </a:rPr>
              <a:t> common types of compressed gases used in plumbing and heating.</a:t>
            </a:r>
            <a:endParaRPr dirty="0">
              <a:solidFill>
                <a:srgbClr val="000000"/>
              </a:solidFill>
              <a:latin typeface="Arial" panose="020B0604020202020204" pitchFamily="34" charset="0"/>
            </a:endParaRPr>
          </a:p>
          <a:p>
            <a:pPr marL="252000" indent="-252000">
              <a:spcAft>
                <a:spcPts val="1200"/>
              </a:spcAft>
              <a:buClr>
                <a:srgbClr val="000000">
                  <a:lumMod val="100000"/>
                </a:srgbClr>
              </a:buClr>
              <a:buSzPct val="100000"/>
              <a:buFont typeface="Arial" panose="020B0604020202020204" pitchFamily="34" charset="0"/>
              <a:buChar char="•"/>
            </a:pPr>
            <a:r>
              <a:rPr lang="en-GB" b="1" dirty="0">
                <a:solidFill>
                  <a:srgbClr val="000000"/>
                </a:solidFill>
                <a:latin typeface="Arial" panose="020B0604020202020204" pitchFamily="34" charset="0"/>
              </a:rPr>
              <a:t>Explain</a:t>
            </a:r>
            <a:r>
              <a:rPr lang="en-GB" dirty="0">
                <a:solidFill>
                  <a:srgbClr val="000000"/>
                </a:solidFill>
                <a:latin typeface="Arial" panose="020B0604020202020204" pitchFamily="34" charset="0"/>
              </a:rPr>
              <a:t> the hazards, handling, and legal controls for safe use and transport.</a:t>
            </a:r>
          </a:p>
          <a:p>
            <a:pPr marL="342900" indent="-342900">
              <a:spcAft>
                <a:spcPts val="1200"/>
              </a:spcAft>
              <a:buClr>
                <a:srgbClr val="000000">
                  <a:lumMod val="100000"/>
                </a:srgbClr>
              </a:buClr>
              <a:buSzPct val="100000"/>
              <a:buFont typeface="Arial" panose="020B0604020202020204" pitchFamily="34" charset="0"/>
              <a:buChar char="•"/>
            </a:pPr>
            <a:endParaRPr dirty="0">
              <a:solidFill>
                <a:srgbClr val="000000"/>
              </a:solidFill>
              <a:latin typeface="Arial" panose="020B0604020202020204" pitchFamily="34" charset="0"/>
            </a:endParaRPr>
          </a:p>
          <a:p>
            <a:pPr marL="0" indent="0">
              <a:spcAft>
                <a:spcPts val="1200"/>
              </a:spcAft>
              <a:buClr>
                <a:srgbClr val="000000">
                  <a:lumMod val="100000"/>
                </a:srgbClr>
              </a:buClr>
              <a:buSzPct val="100000"/>
            </a:pPr>
            <a:r>
              <a:rPr lang="en-GB" dirty="0">
                <a:solidFill>
                  <a:srgbClr val="000000"/>
                </a:solidFill>
                <a:latin typeface="Arial" panose="020B0604020202020204" pitchFamily="34" charset="0"/>
              </a:rPr>
              <a:t>You might also be able to:</a:t>
            </a:r>
            <a:endParaRPr dirty="0">
              <a:solidFill>
                <a:srgbClr val="000000"/>
              </a:solidFill>
              <a:latin typeface="Arial" panose="020B0604020202020204" pitchFamily="34" charset="0"/>
            </a:endParaRPr>
          </a:p>
          <a:p>
            <a:pPr marL="252000" indent="-252000">
              <a:spcAft>
                <a:spcPts val="1200"/>
              </a:spcAft>
              <a:buClr>
                <a:srgbClr val="000000">
                  <a:lumMod val="100000"/>
                </a:srgbClr>
              </a:buClr>
              <a:buSzPct val="100000"/>
              <a:buFont typeface="Arial" panose="020B0604020202020204" pitchFamily="34" charset="0"/>
              <a:buChar char="•"/>
            </a:pPr>
            <a:r>
              <a:rPr lang="en-GB" b="1" dirty="0">
                <a:solidFill>
                  <a:srgbClr val="000000"/>
                </a:solidFill>
                <a:latin typeface="Arial" panose="020B0604020202020204" pitchFamily="34" charset="0"/>
              </a:rPr>
              <a:t>Evaluate</a:t>
            </a:r>
            <a:r>
              <a:rPr lang="en-GB" dirty="0">
                <a:solidFill>
                  <a:srgbClr val="000000"/>
                </a:solidFill>
                <a:latin typeface="Arial" panose="020B0604020202020204" pitchFamily="34" charset="0"/>
              </a:rPr>
              <a:t> storage practices in a real site environment.</a:t>
            </a:r>
            <a:endParaRPr dirty="0">
              <a:solidFill>
                <a:srgbClr val="000000"/>
              </a:solidFill>
              <a:latin typeface="Arial" panose="020B0604020202020204" pitchFamily="34" charset="0"/>
            </a:endParaRPr>
          </a:p>
          <a:p>
            <a:pPr marL="252000" indent="-252000">
              <a:spcAft>
                <a:spcPts val="1200"/>
              </a:spcAft>
              <a:buClr>
                <a:srgbClr val="000000">
                  <a:lumMod val="100000"/>
                </a:srgbClr>
              </a:buClr>
              <a:buSzPct val="100000"/>
              <a:buFont typeface="Arial" panose="020B0604020202020204" pitchFamily="34" charset="0"/>
              <a:buChar char="•"/>
            </a:pPr>
            <a:r>
              <a:rPr lang="en-GB" b="1" dirty="0">
                <a:solidFill>
                  <a:srgbClr val="000000"/>
                </a:solidFill>
                <a:latin typeface="Arial" panose="020B0604020202020204" pitchFamily="34" charset="0"/>
              </a:rPr>
              <a:t>Propose</a:t>
            </a:r>
            <a:r>
              <a:rPr lang="en-GB" dirty="0">
                <a:solidFill>
                  <a:srgbClr val="000000"/>
                </a:solidFill>
                <a:latin typeface="Arial" panose="020B0604020202020204" pitchFamily="34" charset="0"/>
              </a:rPr>
              <a:t> safer handling methods based on legislation and best practice.</a:t>
            </a:r>
            <a:endParaRPr dirty="0">
              <a:solidFill>
                <a:srgbClr val="000000"/>
              </a:solidFill>
              <a:latin typeface="Arial" panose="020B0604020202020204" pitchFamily="34" charset="0"/>
            </a:endParaRPr>
          </a:p>
          <a:p>
            <a:pPr marL="0" lvl="0" indent="0" algn="l" rtl="0">
              <a:lnSpc>
                <a:spcPct val="110000"/>
              </a:lnSpc>
              <a:spcBef>
                <a:spcPts val="1200"/>
              </a:spcBef>
              <a:spcAft>
                <a:spcPts val="0"/>
              </a:spcAft>
            </a:pPr>
            <a:endParaRPr sz="2200"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16"/>
          <p:cNvSpPr txBox="1"/>
          <p:nvPr/>
        </p:nvSpPr>
        <p:spPr>
          <a:xfrm>
            <a:off x="3599812" y="1453173"/>
            <a:ext cx="5040000"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5400" dirty="0">
                <a:solidFill>
                  <a:srgbClr val="FC4421"/>
                </a:solidFill>
                <a:latin typeface="Arial"/>
                <a:ea typeface="Arial"/>
                <a:cs typeface="Arial"/>
                <a:sym typeface="Arial"/>
              </a:rPr>
              <a:t>Any questions?</a:t>
            </a:r>
            <a:endParaRPr dirty="0"/>
          </a:p>
        </p:txBody>
      </p:sp>
      <p:sp>
        <p:nvSpPr>
          <p:cNvPr id="2" name="TextBox 1">
            <a:extLst>
              <a:ext uri="{FF2B5EF4-FFF2-40B4-BE49-F238E27FC236}">
                <a16:creationId xmlns:a16="http://schemas.microsoft.com/office/drawing/2014/main" id="{2DF44C68-0DC4-3383-11B3-E539AACAFB75}"/>
              </a:ext>
            </a:extLst>
          </p:cNvPr>
          <p:cNvSpPr txBox="1"/>
          <p:nvPr/>
        </p:nvSpPr>
        <p:spPr>
          <a:xfrm>
            <a:off x="467358" y="3571368"/>
            <a:ext cx="11304908" cy="2031325"/>
          </a:xfrm>
          <a:prstGeom prst="rect">
            <a:avLst/>
          </a:prstGeom>
          <a:noFill/>
        </p:spPr>
        <p:txBody>
          <a:bodyPr wrap="square">
            <a:spAutoFit/>
          </a:bodyPr>
          <a:lstStyle/>
          <a:p>
            <a:pPr algn="l" fontAlgn="base">
              <a:buNone/>
            </a:pPr>
            <a:r>
              <a:rPr lang="en-GB" sz="1800" b="0" i="0" dirty="0">
                <a:solidFill>
                  <a:srgbClr val="000000"/>
                </a:solidFill>
                <a:effectLst/>
                <a:latin typeface="inherit"/>
              </a:rPr>
              <a:t>Copyright in this document belongs to and is used under licence from the Department for Education, © 2025.</a:t>
            </a:r>
            <a:endParaRPr lang="en-GB" sz="1800" b="0" i="0" dirty="0">
              <a:solidFill>
                <a:srgbClr val="242424"/>
              </a:solidFill>
              <a:effectLst/>
              <a:latin typeface="Aptos" panose="020B0004020202020204" pitchFamily="34" charset="0"/>
            </a:endParaRPr>
          </a:p>
          <a:p>
            <a:pPr algn="l" fontAlgn="base">
              <a:buNone/>
            </a:pPr>
            <a:r>
              <a:rPr lang="en-GB" sz="1800" b="0" i="0" dirty="0">
                <a:solidFill>
                  <a:srgbClr val="000000"/>
                </a:solidFill>
                <a:effectLst/>
                <a:latin typeface="inherit"/>
              </a:rPr>
              <a:t> </a:t>
            </a:r>
            <a:endParaRPr lang="en-GB" sz="1800" b="0" i="0" dirty="0">
              <a:solidFill>
                <a:srgbClr val="242424"/>
              </a:solidFill>
              <a:effectLst/>
              <a:latin typeface="Aptos" panose="020B0004020202020204" pitchFamily="34" charset="0"/>
            </a:endParaRPr>
          </a:p>
          <a:p>
            <a:pPr algn="l" fontAlgn="base">
              <a:buNone/>
            </a:pPr>
            <a:r>
              <a:rPr lang="en-GB" sz="1800" b="0" i="0" dirty="0">
                <a:solidFill>
                  <a:srgbClr val="000000"/>
                </a:solidFill>
                <a:effectLst/>
                <a:latin typeface="inherit"/>
              </a:rPr>
              <a:t>‘T-LEVELS’ and ‘T Level’ are registered trademarks of the Department for Education.</a:t>
            </a:r>
            <a:endParaRPr lang="en-GB" sz="1800" b="0" i="0" dirty="0">
              <a:solidFill>
                <a:srgbClr val="242424"/>
              </a:solidFill>
              <a:effectLst/>
              <a:latin typeface="Aptos" panose="020B0004020202020204" pitchFamily="34" charset="0"/>
            </a:endParaRPr>
          </a:p>
          <a:p>
            <a:pPr algn="l" fontAlgn="base">
              <a:buNone/>
            </a:pPr>
            <a:r>
              <a:rPr lang="en-GB" sz="1800" b="0" i="0" dirty="0">
                <a:solidFill>
                  <a:srgbClr val="000000"/>
                </a:solidFill>
                <a:effectLst/>
                <a:latin typeface="inherit"/>
              </a:rPr>
              <a:t> </a:t>
            </a:r>
            <a:endParaRPr lang="en-GB" sz="1800" b="0" i="0" dirty="0">
              <a:solidFill>
                <a:srgbClr val="242424"/>
              </a:solidFill>
              <a:effectLst/>
              <a:latin typeface="Aptos" panose="020B0004020202020204" pitchFamily="34" charset="0"/>
            </a:endParaRPr>
          </a:p>
          <a:p>
            <a:pPr algn="l" fontAlgn="base">
              <a:buNone/>
            </a:pPr>
            <a:r>
              <a:rPr lang="en-GB" sz="1800" b="0" i="0" dirty="0">
                <a:solidFill>
                  <a:srgbClr val="000000"/>
                </a:solidFill>
                <a:effectLst/>
                <a:latin typeface="inherit"/>
              </a:rPr>
              <a:t>WJEC is authorised by the Department for Education to develop and deliver this T Level Technical Qualification.</a:t>
            </a:r>
          </a:p>
          <a:p>
            <a:pPr algn="l" fontAlgn="base">
              <a:buNone/>
            </a:pPr>
            <a:endParaRPr lang="en-GB" sz="1800" dirty="0">
              <a:solidFill>
                <a:srgbClr val="000000"/>
              </a:solidFill>
              <a:latin typeface="inherit"/>
            </a:endParaRPr>
          </a:p>
          <a:p>
            <a:r>
              <a:rPr lang="en-US" altLang="en-US" sz="1800" dirty="0">
                <a:solidFill>
                  <a:srgbClr val="000000"/>
                </a:solidFill>
                <a:latin typeface="inherit"/>
              </a:rPr>
              <a:t>WJEC operates in England under the name </a:t>
            </a:r>
            <a:r>
              <a:rPr lang="en-US" altLang="en-US" sz="1800" dirty="0" err="1">
                <a:solidFill>
                  <a:srgbClr val="000000"/>
                </a:solidFill>
                <a:latin typeface="inherit"/>
              </a:rPr>
              <a:t>Eduqas</a:t>
            </a:r>
            <a:r>
              <a:rPr lang="en-US" altLang="en-US" sz="1800" dirty="0">
                <a:solidFill>
                  <a:srgbClr val="000000"/>
                </a:solidFill>
                <a:latin typeface="inherit"/>
              </a:rPr>
              <a:t> which is a registered trademark of WJEC.</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sp>
        <p:nvSpPr>
          <p:cNvPr id="55" name="Google Shape;55;p8"/>
          <p:cNvSpPr txBox="1">
            <a:spLocks noGrp="1"/>
          </p:cNvSpPr>
          <p:nvPr>
            <p:ph type="title"/>
          </p:nvPr>
        </p:nvSpPr>
        <p:spPr>
          <a:xfrm>
            <a:off x="252000" y="972000"/>
            <a:ext cx="11628600" cy="646500"/>
          </a:xfrm>
          <a:prstGeom prst="rect">
            <a:avLst/>
          </a:prstGeom>
          <a:noFill/>
          <a:ln>
            <a:noFill/>
          </a:ln>
        </p:spPr>
        <p:txBody>
          <a:bodyPr spcFirstLastPara="1" wrap="square" lIns="91425" tIns="45700" rIns="91425" bIns="45700" anchor="ctr" anchorCtr="0">
            <a:spAutoFit/>
          </a:bodyPr>
          <a:lstStyle/>
          <a:p>
            <a:pPr marL="0" lvl="0" indent="0" algn="l" rtl="0">
              <a:spcBef>
                <a:spcPts val="0"/>
              </a:spcBef>
              <a:spcAft>
                <a:spcPts val="0"/>
              </a:spcAft>
              <a:buNone/>
            </a:pPr>
            <a:r>
              <a:rPr lang="en-GB" dirty="0"/>
              <a:t>What are compressed gases?</a:t>
            </a:r>
            <a:endParaRPr dirty="0"/>
          </a:p>
        </p:txBody>
      </p:sp>
      <p:sp>
        <p:nvSpPr>
          <p:cNvPr id="56" name="Google Shape;56;p8"/>
          <p:cNvSpPr txBox="1">
            <a:spLocks noGrp="1"/>
          </p:cNvSpPr>
          <p:nvPr>
            <p:ph type="body" idx="1"/>
          </p:nvPr>
        </p:nvSpPr>
        <p:spPr>
          <a:xfrm>
            <a:off x="359999" y="1800000"/>
            <a:ext cx="7243959" cy="4140000"/>
          </a:xfrm>
          <a:prstGeom prst="rect">
            <a:avLst/>
          </a:prstGeom>
          <a:noFill/>
          <a:ln>
            <a:noFill/>
          </a:ln>
        </p:spPr>
        <p:txBody>
          <a:bodyPr spcFirstLastPara="1" wrap="square" lIns="0" tIns="0" rIns="0" bIns="0" anchor="t" anchorCtr="0">
            <a:noAutofit/>
          </a:bodyPr>
          <a:lstStyle/>
          <a:p>
            <a:pPr marL="0" indent="0">
              <a:spcAft>
                <a:spcPts val="1200"/>
              </a:spcAft>
              <a:buClr>
                <a:srgbClr val="000000">
                  <a:lumMod val="100000"/>
                </a:srgbClr>
              </a:buClr>
              <a:buSzPct val="100000"/>
            </a:pPr>
            <a:r>
              <a:rPr lang="en-GB" dirty="0">
                <a:solidFill>
                  <a:srgbClr val="000000"/>
                </a:solidFill>
                <a:latin typeface="Arial" panose="020B0604020202020204" pitchFamily="34" charset="0"/>
              </a:rPr>
              <a:t>Compressed gases are stored under high pressure in metal cylinders. They may be flammable, oxidising, inert, or toxic. Used in plumbing for brazing, purging, leak testing, etc.</a:t>
            </a:r>
            <a:endParaRPr dirty="0">
              <a:solidFill>
                <a:srgbClr val="000000"/>
              </a:solidFill>
              <a:latin typeface="Arial" panose="020B0604020202020204" pitchFamily="34" charset="0"/>
            </a:endParaRPr>
          </a:p>
          <a:p>
            <a:pPr marL="0" indent="0">
              <a:spcAft>
                <a:spcPts val="1200"/>
              </a:spcAft>
              <a:buClr>
                <a:srgbClr val="000000">
                  <a:lumMod val="100000"/>
                </a:srgbClr>
              </a:buClr>
              <a:buSzPct val="100000"/>
              <a:buFont typeface="Arial" panose="020B0604020202020204" pitchFamily="34" charset="0"/>
            </a:pPr>
            <a:r>
              <a:rPr lang="en-GB" dirty="0">
                <a:solidFill>
                  <a:srgbClr val="000000"/>
                </a:solidFill>
                <a:latin typeface="Arial" panose="020B0604020202020204" pitchFamily="34" charset="0"/>
              </a:rPr>
              <a:t>Misuse or poor handling can cause serious injuries or fatalities. Proper knowledge of their behaviour is crucial to safety.</a:t>
            </a:r>
            <a:endParaRPr dirty="0">
              <a:solidFill>
                <a:srgbClr val="000000"/>
              </a:solidFill>
              <a:latin typeface="Arial" panose="020B0604020202020204" pitchFamily="34" charset="0"/>
            </a:endParaRPr>
          </a:p>
        </p:txBody>
      </p:sp>
      <p:pic>
        <p:nvPicPr>
          <p:cNvPr id="57" name="Google Shape;57;p8"/>
          <p:cNvPicPr preferRelativeResize="0">
            <a:picLocks noChangeAspect="1"/>
          </p:cNvPicPr>
          <p:nvPr/>
        </p:nvPicPr>
        <p:blipFill>
          <a:blip r:embed="rId3"/>
          <a:srcRect/>
          <a:stretch/>
        </p:blipFill>
        <p:spPr>
          <a:xfrm>
            <a:off x="8280000" y="1800000"/>
            <a:ext cx="3600000" cy="36000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2" name="Google Shape;62;g36ec07ec030_0_0"/>
          <p:cNvSpPr txBox="1">
            <a:spLocks noGrp="1"/>
          </p:cNvSpPr>
          <p:nvPr>
            <p:ph type="title"/>
          </p:nvPr>
        </p:nvSpPr>
        <p:spPr>
          <a:xfrm>
            <a:off x="252000" y="972000"/>
            <a:ext cx="11628600" cy="646500"/>
          </a:xfrm>
          <a:prstGeom prst="rect">
            <a:avLst/>
          </a:prstGeom>
          <a:noFill/>
          <a:ln>
            <a:noFill/>
          </a:ln>
        </p:spPr>
        <p:txBody>
          <a:bodyPr spcFirstLastPara="1" wrap="square" lIns="91425" tIns="45700" rIns="91425" bIns="45700" anchor="ctr" anchorCtr="0">
            <a:spAutoFit/>
          </a:bodyPr>
          <a:lstStyle/>
          <a:p>
            <a:pPr marL="0" lvl="0" indent="0" algn="l" rtl="0">
              <a:spcBef>
                <a:spcPts val="0"/>
              </a:spcBef>
              <a:spcAft>
                <a:spcPts val="0"/>
              </a:spcAft>
              <a:buNone/>
            </a:pPr>
            <a:r>
              <a:rPr lang="en-GB" dirty="0"/>
              <a:t>Common compressed gases in the industry</a:t>
            </a:r>
            <a:endParaRPr dirty="0"/>
          </a:p>
        </p:txBody>
      </p:sp>
      <p:sp>
        <p:nvSpPr>
          <p:cNvPr id="63" name="Google Shape;63;g36ec07ec030_0_0"/>
          <p:cNvSpPr txBox="1">
            <a:spLocks noGrp="1"/>
          </p:cNvSpPr>
          <p:nvPr>
            <p:ph type="body" idx="1"/>
          </p:nvPr>
        </p:nvSpPr>
        <p:spPr>
          <a:xfrm>
            <a:off x="360000" y="1800000"/>
            <a:ext cx="11879700" cy="4140000"/>
          </a:xfrm>
          <a:prstGeom prst="rect">
            <a:avLst/>
          </a:prstGeom>
          <a:noFill/>
          <a:ln>
            <a:noFill/>
          </a:ln>
        </p:spPr>
        <p:txBody>
          <a:bodyPr spcFirstLastPara="1" wrap="square" lIns="0" tIns="0" rIns="0" bIns="0" anchor="t" anchorCtr="0">
            <a:noAutofit/>
          </a:bodyPr>
          <a:lstStyle/>
          <a:p>
            <a:pPr marL="251460" indent="-251460">
              <a:spcAft>
                <a:spcPts val="1200"/>
              </a:spcAft>
              <a:buClr>
                <a:srgbClr val="000000">
                  <a:lumMod val="100000"/>
                </a:srgbClr>
              </a:buClr>
              <a:buSzPct val="100000"/>
              <a:buFont typeface="Arial" panose="020B0604020202020204" pitchFamily="34" charset="0"/>
              <a:buChar char="•"/>
            </a:pPr>
            <a:r>
              <a:rPr lang="en-GB" dirty="0">
                <a:solidFill>
                  <a:srgbClr val="000000"/>
                </a:solidFill>
              </a:rPr>
              <a:t>Oxygen (O2): accelerant in cutting/brazing with acetylene.</a:t>
            </a:r>
            <a:endParaRPr lang="en-US" dirty="0">
              <a:solidFill>
                <a:srgbClr val="000000"/>
              </a:solidFill>
            </a:endParaRPr>
          </a:p>
          <a:p>
            <a:pPr marL="251460" indent="-251460">
              <a:spcAft>
                <a:spcPts val="1200"/>
              </a:spcAft>
              <a:buClr>
                <a:srgbClr val="000000">
                  <a:lumMod val="100000"/>
                </a:srgbClr>
              </a:buClr>
              <a:buSzPct val="100000"/>
              <a:buFont typeface="Arial" panose="020B0604020202020204" pitchFamily="34" charset="0"/>
              <a:buChar char="•"/>
            </a:pPr>
            <a:r>
              <a:rPr lang="en-GB" dirty="0">
                <a:solidFill>
                  <a:srgbClr val="000000"/>
                </a:solidFill>
              </a:rPr>
              <a:t>Acetylene (C2H2): flammable, used in welding and metalwork.</a:t>
            </a:r>
            <a:endParaRPr dirty="0">
              <a:solidFill>
                <a:srgbClr val="000000"/>
              </a:solidFill>
            </a:endParaRPr>
          </a:p>
          <a:p>
            <a:pPr marL="251460" indent="-251460">
              <a:spcAft>
                <a:spcPts val="1200"/>
              </a:spcAft>
              <a:buClr>
                <a:srgbClr val="000000">
                  <a:lumMod val="100000"/>
                </a:srgbClr>
              </a:buClr>
              <a:buSzPct val="100000"/>
              <a:buFont typeface="Arial" panose="020B0604020202020204" pitchFamily="34" charset="0"/>
              <a:buChar char="•"/>
            </a:pPr>
            <a:r>
              <a:rPr lang="en-GB" dirty="0">
                <a:solidFill>
                  <a:srgbClr val="000000"/>
                </a:solidFill>
              </a:rPr>
              <a:t>Propane (C3H8): portable fuel for heating and soldering.</a:t>
            </a:r>
            <a:endParaRPr dirty="0">
              <a:solidFill>
                <a:srgbClr val="000000"/>
              </a:solidFill>
            </a:endParaRPr>
          </a:p>
          <a:p>
            <a:pPr marL="251460" indent="-251460">
              <a:spcAft>
                <a:spcPts val="1200"/>
              </a:spcAft>
              <a:buClr>
                <a:srgbClr val="000000">
                  <a:lumMod val="100000"/>
                </a:srgbClr>
              </a:buClr>
              <a:buSzPct val="100000"/>
              <a:buFont typeface="Arial" panose="020B0604020202020204" pitchFamily="34" charset="0"/>
              <a:buChar char="•"/>
            </a:pPr>
            <a:r>
              <a:rPr lang="en-GB" dirty="0">
                <a:solidFill>
                  <a:srgbClr val="000000"/>
                </a:solidFill>
              </a:rPr>
              <a:t>Nitrogen (N2): inert gas for pressure testing and purging systems.</a:t>
            </a:r>
            <a:endParaRPr dirty="0">
              <a:solidFill>
                <a:srgbClr val="000000"/>
              </a:solidFill>
            </a:endParaRPr>
          </a:p>
          <a:p>
            <a:pPr marL="251460" indent="-251460">
              <a:spcAft>
                <a:spcPts val="1200"/>
              </a:spcAft>
              <a:buClr>
                <a:srgbClr val="000000">
                  <a:lumMod val="100000"/>
                </a:srgbClr>
              </a:buClr>
              <a:buSzPct val="100000"/>
              <a:buFont typeface="Arial" panose="020B0604020202020204" pitchFamily="34" charset="0"/>
              <a:buChar char="•"/>
            </a:pPr>
            <a:r>
              <a:rPr lang="en-GB" dirty="0">
                <a:solidFill>
                  <a:srgbClr val="000000"/>
                </a:solidFill>
                <a:latin typeface="Arial" panose="020B0604020202020204" pitchFamily="34" charset="0"/>
              </a:rPr>
              <a:t>Carbon Dioxide (CO2): sometimes used for specific cleaning or fire suppression tasks.</a:t>
            </a:r>
            <a:endParaRPr lang="en-GB">
              <a:solidFill>
                <a:srgbClr val="000000"/>
              </a:solidFill>
              <a:latin typeface="Arial" panose="020B0604020202020204" pitchFamily="34" charset="0"/>
            </a:endParaRPr>
          </a:p>
          <a:p>
            <a:pPr marL="251460" indent="-251460">
              <a:spcAft>
                <a:spcPts val="1200"/>
              </a:spcAft>
              <a:buSzPct val="100000"/>
              <a:buFont typeface="Arial" panose="020B0604020202020204" pitchFamily="34" charset="0"/>
              <a:buChar char="•"/>
            </a:pPr>
            <a:r>
              <a:rPr lang="en-GB" dirty="0">
                <a:solidFill>
                  <a:srgbClr val="000000"/>
                </a:solidFill>
              </a:rPr>
              <a:t>MAP Pro: blend of propylene and propane and soldering and brazing.</a:t>
            </a:r>
          </a:p>
          <a:p>
            <a:pPr marL="251460" indent="-251460">
              <a:spcAft>
                <a:spcPts val="1200"/>
              </a:spcAft>
              <a:buSzPct val="100000"/>
              <a:buFont typeface="Arial" panose="020B0604020202020204" pitchFamily="34" charset="0"/>
              <a:buChar char="•"/>
            </a:pPr>
            <a:r>
              <a:rPr lang="en-GB" dirty="0">
                <a:solidFill>
                  <a:srgbClr val="000000"/>
                </a:solidFill>
              </a:rPr>
              <a:t>Butane: used for portable heating and cooking (boiling point of -1°C)</a:t>
            </a:r>
            <a:endParaRPr lang="en-GB" dirty="0">
              <a:solidFill>
                <a:srgbClr val="000000"/>
              </a:solidFill>
              <a:latin typeface="Arial" panose="020B0604020202020204" pitchFamily="34" charset="0"/>
            </a:endParaRPr>
          </a:p>
          <a:p>
            <a:pPr marL="251460" indent="-251460">
              <a:spcAft>
                <a:spcPts val="1200"/>
              </a:spcAft>
              <a:buSzPct val="100000"/>
              <a:buFont typeface="Arial" panose="020B0604020202020204" pitchFamily="34" charset="0"/>
              <a:buChar char="•"/>
            </a:pPr>
            <a:endParaRPr lang="en-GB" dirty="0">
              <a:solidFill>
                <a:srgbClr val="000000"/>
              </a:solidFill>
              <a:latin typeface="Arial" panose="020B0604020202020204"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g36ec07ec030_0_107"/>
          <p:cNvSpPr txBox="1">
            <a:spLocks noGrp="1"/>
          </p:cNvSpPr>
          <p:nvPr>
            <p:ph type="title"/>
          </p:nvPr>
        </p:nvSpPr>
        <p:spPr>
          <a:xfrm>
            <a:off x="252000" y="972000"/>
            <a:ext cx="11628600" cy="646500"/>
          </a:xfrm>
          <a:prstGeom prst="rect">
            <a:avLst/>
          </a:prstGeom>
          <a:noFill/>
          <a:ln>
            <a:noFill/>
          </a:ln>
        </p:spPr>
        <p:txBody>
          <a:bodyPr spcFirstLastPara="1" wrap="square" lIns="91425" tIns="45700" rIns="91425" bIns="45700" anchor="ctr" anchorCtr="0">
            <a:spAutoFit/>
          </a:bodyPr>
          <a:lstStyle/>
          <a:p>
            <a:pPr marL="0" lvl="0" indent="0" algn="l" rtl="0">
              <a:spcBef>
                <a:spcPts val="0"/>
              </a:spcBef>
              <a:spcAft>
                <a:spcPts val="0"/>
              </a:spcAft>
              <a:buNone/>
            </a:pPr>
            <a:r>
              <a:rPr lang="en-GB" dirty="0"/>
              <a:t>Gas cylinder identification</a:t>
            </a:r>
            <a:endParaRPr dirty="0"/>
          </a:p>
        </p:txBody>
      </p:sp>
      <p:sp>
        <p:nvSpPr>
          <p:cNvPr id="69" name="Google Shape;69;g36ec07ec030_0_107"/>
          <p:cNvSpPr txBox="1">
            <a:spLocks noGrp="1"/>
          </p:cNvSpPr>
          <p:nvPr>
            <p:ph type="body" idx="1"/>
          </p:nvPr>
        </p:nvSpPr>
        <p:spPr>
          <a:xfrm>
            <a:off x="360000" y="1800000"/>
            <a:ext cx="9541989" cy="4140000"/>
          </a:xfrm>
          <a:prstGeom prst="rect">
            <a:avLst/>
          </a:prstGeom>
          <a:noFill/>
          <a:ln>
            <a:noFill/>
          </a:ln>
        </p:spPr>
        <p:txBody>
          <a:bodyPr spcFirstLastPara="1" wrap="square" lIns="0" tIns="0" rIns="0" bIns="0" anchor="t" anchorCtr="0">
            <a:noAutofit/>
          </a:bodyPr>
          <a:lstStyle/>
          <a:p>
            <a:pPr marL="0" indent="0">
              <a:spcAft>
                <a:spcPts val="1200"/>
              </a:spcAft>
              <a:buClr>
                <a:srgbClr val="000000">
                  <a:lumMod val="100000"/>
                </a:srgbClr>
              </a:buClr>
              <a:buSzPct val="100000"/>
              <a:buFont typeface="Arial" panose="020B0604020202020204" pitchFamily="34" charset="0"/>
            </a:pPr>
            <a:r>
              <a:rPr lang="en-GB" dirty="0">
                <a:solidFill>
                  <a:srgbClr val="000000"/>
                </a:solidFill>
                <a:latin typeface="Arial" panose="020B0604020202020204" pitchFamily="34" charset="0"/>
              </a:rPr>
              <a:t>Colour codes provide a quick reference, but always confirm via the label. For example, oxygen cylinders are black with a white top, and acetylene is maroon. </a:t>
            </a:r>
          </a:p>
          <a:p>
            <a:pPr marL="0" indent="0">
              <a:spcAft>
                <a:spcPts val="1200"/>
              </a:spcAft>
              <a:buClr>
                <a:srgbClr val="000000">
                  <a:lumMod val="100000"/>
                </a:srgbClr>
              </a:buClr>
              <a:buSzPct val="100000"/>
              <a:buFont typeface="Arial" panose="020B0604020202020204" pitchFamily="34" charset="0"/>
            </a:pPr>
            <a:r>
              <a:rPr lang="en-GB" dirty="0">
                <a:solidFill>
                  <a:srgbClr val="000000"/>
                </a:solidFill>
                <a:latin typeface="Arial" panose="020B0604020202020204" pitchFamily="34" charset="0"/>
              </a:rPr>
              <a:t>Check the valve threads and regulator fittings too, as incompatible types can be dangerous. </a:t>
            </a:r>
          </a:p>
          <a:p>
            <a:pPr marL="0" indent="0">
              <a:spcAft>
                <a:spcPts val="1200"/>
              </a:spcAft>
              <a:buClr>
                <a:srgbClr val="000000">
                  <a:lumMod val="100000"/>
                </a:srgbClr>
              </a:buClr>
              <a:buSzPct val="100000"/>
              <a:buFont typeface="Arial" panose="020B0604020202020204" pitchFamily="34" charset="0"/>
            </a:pPr>
            <a:r>
              <a:rPr lang="en-GB" dirty="0">
                <a:solidFill>
                  <a:srgbClr val="000000"/>
                </a:solidFill>
                <a:latin typeface="Arial" panose="020B0604020202020204" pitchFamily="34" charset="0"/>
              </a:rPr>
              <a:t>Always double-check the gas name and pressure rating.</a:t>
            </a:r>
            <a:endParaRPr dirty="0">
              <a:solidFill>
                <a:srgbClr val="000000"/>
              </a:solidFill>
              <a:latin typeface="Arial" panose="020B0604020202020204"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g36ec07ec030_0_75"/>
          <p:cNvSpPr txBox="1">
            <a:spLocks noGrp="1"/>
          </p:cNvSpPr>
          <p:nvPr>
            <p:ph type="title"/>
          </p:nvPr>
        </p:nvSpPr>
        <p:spPr>
          <a:xfrm>
            <a:off x="252000" y="972000"/>
            <a:ext cx="11628600" cy="646500"/>
          </a:xfrm>
          <a:prstGeom prst="rect">
            <a:avLst/>
          </a:prstGeom>
          <a:noFill/>
          <a:ln>
            <a:noFill/>
          </a:ln>
        </p:spPr>
        <p:txBody>
          <a:bodyPr spcFirstLastPara="1" wrap="square" lIns="91425" tIns="45700" rIns="91425" bIns="45700" anchor="ctr" anchorCtr="0">
            <a:spAutoFit/>
          </a:bodyPr>
          <a:lstStyle/>
          <a:p>
            <a:pPr marL="0" lvl="0" indent="0" algn="l" rtl="0">
              <a:spcBef>
                <a:spcPts val="0"/>
              </a:spcBef>
              <a:spcAft>
                <a:spcPts val="0"/>
              </a:spcAft>
              <a:buNone/>
            </a:pPr>
            <a:r>
              <a:rPr lang="en-GB" dirty="0"/>
              <a:t>Gas cylinder identification</a:t>
            </a:r>
            <a:endParaRPr dirty="0"/>
          </a:p>
        </p:txBody>
      </p:sp>
      <p:pic>
        <p:nvPicPr>
          <p:cNvPr id="76" name="Google Shape;76;g36ec07ec030_0_75"/>
          <p:cNvPicPr preferRelativeResize="0"/>
          <p:nvPr/>
        </p:nvPicPr>
        <p:blipFill>
          <a:blip r:embed="rId3"/>
          <a:srcRect/>
          <a:stretch/>
        </p:blipFill>
        <p:spPr>
          <a:xfrm>
            <a:off x="50241" y="2486645"/>
            <a:ext cx="12139142" cy="2625682"/>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g36ec07ec030_0_7"/>
          <p:cNvSpPr txBox="1">
            <a:spLocks noGrp="1"/>
          </p:cNvSpPr>
          <p:nvPr>
            <p:ph type="title"/>
          </p:nvPr>
        </p:nvSpPr>
        <p:spPr>
          <a:xfrm>
            <a:off x="252000" y="972000"/>
            <a:ext cx="11628600" cy="646500"/>
          </a:xfrm>
          <a:prstGeom prst="rect">
            <a:avLst/>
          </a:prstGeom>
          <a:noFill/>
          <a:ln>
            <a:noFill/>
          </a:ln>
        </p:spPr>
        <p:txBody>
          <a:bodyPr spcFirstLastPara="1" wrap="square" lIns="91425" tIns="45700" rIns="91425" bIns="45700" anchor="ctr" anchorCtr="0">
            <a:spAutoFit/>
          </a:bodyPr>
          <a:lstStyle/>
          <a:p>
            <a:pPr marL="0" lvl="0" indent="0" algn="l" rtl="0">
              <a:spcBef>
                <a:spcPts val="0"/>
              </a:spcBef>
              <a:spcAft>
                <a:spcPts val="0"/>
              </a:spcAft>
              <a:buNone/>
            </a:pPr>
            <a:r>
              <a:rPr lang="en-GB" dirty="0"/>
              <a:t>Gas cylinder identification</a:t>
            </a:r>
            <a:endParaRPr dirty="0"/>
          </a:p>
        </p:txBody>
      </p:sp>
      <p:sp>
        <p:nvSpPr>
          <p:cNvPr id="82" name="Google Shape;82;g36ec07ec030_0_7"/>
          <p:cNvSpPr txBox="1">
            <a:spLocks noGrp="1"/>
          </p:cNvSpPr>
          <p:nvPr>
            <p:ph type="body" idx="1"/>
          </p:nvPr>
        </p:nvSpPr>
        <p:spPr>
          <a:xfrm>
            <a:off x="360000" y="1800000"/>
            <a:ext cx="11520600" cy="4140000"/>
          </a:xfrm>
          <a:prstGeom prst="rect">
            <a:avLst/>
          </a:prstGeom>
          <a:noFill/>
          <a:ln>
            <a:noFill/>
          </a:ln>
        </p:spPr>
        <p:txBody>
          <a:bodyPr spcFirstLastPara="1" wrap="square" lIns="0" tIns="0" rIns="0" bIns="0" anchor="t" anchorCtr="0">
            <a:noAutofit/>
          </a:bodyPr>
          <a:lstStyle/>
          <a:p>
            <a:pPr marL="252000" indent="-252000">
              <a:spcAft>
                <a:spcPts val="1200"/>
              </a:spcAft>
              <a:buClr>
                <a:srgbClr val="000000">
                  <a:lumMod val="100000"/>
                </a:srgbClr>
              </a:buClr>
              <a:buSzPct val="100000"/>
              <a:buFont typeface="Arial" panose="020B0604020202020204" pitchFamily="34" charset="0"/>
              <a:buChar char="•"/>
            </a:pPr>
            <a:r>
              <a:rPr lang="en-GB" dirty="0">
                <a:solidFill>
                  <a:srgbClr val="000000"/>
                </a:solidFill>
                <a:latin typeface="Arial" panose="020B0604020202020204" pitchFamily="34" charset="0"/>
              </a:rPr>
              <a:t>Labels must be legible and intact.</a:t>
            </a:r>
            <a:endParaRPr dirty="0">
              <a:solidFill>
                <a:srgbClr val="000000"/>
              </a:solidFill>
              <a:latin typeface="Arial" panose="020B0604020202020204" pitchFamily="34" charset="0"/>
            </a:endParaRPr>
          </a:p>
          <a:p>
            <a:pPr marL="252000" indent="-252000">
              <a:spcAft>
                <a:spcPts val="1200"/>
              </a:spcAft>
              <a:buClr>
                <a:srgbClr val="000000">
                  <a:lumMod val="100000"/>
                </a:srgbClr>
              </a:buClr>
              <a:buSzPct val="100000"/>
              <a:buFont typeface="Arial" panose="020B0604020202020204" pitchFamily="34" charset="0"/>
              <a:buChar char="•"/>
            </a:pPr>
            <a:r>
              <a:rPr lang="en-GB" dirty="0">
                <a:solidFill>
                  <a:srgbClr val="000000"/>
                </a:solidFill>
                <a:latin typeface="Arial" panose="020B0604020202020204" pitchFamily="34" charset="0"/>
              </a:rPr>
              <a:t>Expiry and test dates must be within safe range.</a:t>
            </a:r>
            <a:endParaRPr dirty="0">
              <a:solidFill>
                <a:srgbClr val="000000"/>
              </a:solidFill>
              <a:latin typeface="Arial" panose="020B0604020202020204" pitchFamily="34" charset="0"/>
            </a:endParaRPr>
          </a:p>
          <a:p>
            <a:pPr marL="252000" indent="-252000">
              <a:spcAft>
                <a:spcPts val="1200"/>
              </a:spcAft>
              <a:buClr>
                <a:srgbClr val="000000">
                  <a:lumMod val="100000"/>
                </a:srgbClr>
              </a:buClr>
              <a:buSzPct val="100000"/>
              <a:buFont typeface="Arial" panose="020B0604020202020204" pitchFamily="34" charset="0"/>
              <a:buChar char="•"/>
            </a:pPr>
            <a:r>
              <a:rPr lang="en-GB" dirty="0">
                <a:solidFill>
                  <a:srgbClr val="000000"/>
                </a:solidFill>
                <a:latin typeface="Arial" panose="020B0604020202020204" pitchFamily="34" charset="0"/>
              </a:rPr>
              <a:t>Pictograms show hazards: flammable, oxidising, etc.</a:t>
            </a:r>
            <a:endParaRPr dirty="0">
              <a:solidFill>
                <a:srgbClr val="000000"/>
              </a:solidFill>
              <a:latin typeface="Arial" panose="020B0604020202020204" pitchFamily="34" charset="0"/>
            </a:endParaRPr>
          </a:p>
          <a:p>
            <a:pPr marL="252000" indent="-252000">
              <a:spcAft>
                <a:spcPts val="1200"/>
              </a:spcAft>
              <a:buClr>
                <a:srgbClr val="000000">
                  <a:lumMod val="100000"/>
                </a:srgbClr>
              </a:buClr>
              <a:buSzPct val="100000"/>
              <a:buFont typeface="Arial" panose="020B0604020202020204" pitchFamily="34" charset="0"/>
              <a:buChar char="•"/>
            </a:pPr>
            <a:r>
              <a:rPr lang="en-GB" dirty="0">
                <a:solidFill>
                  <a:srgbClr val="000000"/>
                </a:solidFill>
                <a:latin typeface="Arial" panose="020B0604020202020204" pitchFamily="34" charset="0"/>
              </a:rPr>
              <a:t>Gases must never be used if label is missing.</a:t>
            </a:r>
            <a:endParaRPr dirty="0">
              <a:solidFill>
                <a:srgbClr val="000000"/>
              </a:solidFill>
              <a:latin typeface="Arial" panose="020B0604020202020204" pitchFamily="34" charset="0"/>
            </a:endParaRPr>
          </a:p>
          <a:p>
            <a:pPr marL="252000" indent="-252000">
              <a:spcAft>
                <a:spcPts val="1200"/>
              </a:spcAft>
              <a:buClr>
                <a:srgbClr val="000000">
                  <a:lumMod val="100000"/>
                </a:srgbClr>
              </a:buClr>
              <a:buSzPct val="100000"/>
              <a:buFont typeface="Arial" panose="020B0604020202020204" pitchFamily="34" charset="0"/>
              <a:buChar char="•"/>
            </a:pPr>
            <a:r>
              <a:rPr lang="en-GB" dirty="0">
                <a:solidFill>
                  <a:srgbClr val="000000"/>
                </a:solidFill>
                <a:latin typeface="Arial" panose="020B0604020202020204" pitchFamily="34" charset="0"/>
              </a:rPr>
              <a:t>Contact supplier if unsure about cylinder contents.</a:t>
            </a:r>
            <a:endParaRPr dirty="0">
              <a:solidFill>
                <a:srgbClr val="000000"/>
              </a:solidFill>
              <a:latin typeface="Arial" panose="020B0604020202020204"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Google Shape;87;g36ec07ec030_0_118"/>
          <p:cNvSpPr txBox="1">
            <a:spLocks noGrp="1"/>
          </p:cNvSpPr>
          <p:nvPr>
            <p:ph type="title"/>
          </p:nvPr>
        </p:nvSpPr>
        <p:spPr>
          <a:xfrm>
            <a:off x="252000" y="972000"/>
            <a:ext cx="11628600" cy="646500"/>
          </a:xfrm>
          <a:prstGeom prst="rect">
            <a:avLst/>
          </a:prstGeom>
          <a:noFill/>
          <a:ln>
            <a:noFill/>
          </a:ln>
        </p:spPr>
        <p:txBody>
          <a:bodyPr spcFirstLastPara="1" wrap="square" lIns="91425" tIns="45700" rIns="91425" bIns="45700" anchor="ctr" anchorCtr="0">
            <a:spAutoFit/>
          </a:bodyPr>
          <a:lstStyle/>
          <a:p>
            <a:pPr marL="0" lvl="0" indent="0" algn="l" rtl="0">
              <a:spcBef>
                <a:spcPts val="0"/>
              </a:spcBef>
              <a:spcAft>
                <a:spcPts val="0"/>
              </a:spcAft>
              <a:buNone/>
            </a:pPr>
            <a:r>
              <a:rPr lang="en-GB" dirty="0"/>
              <a:t>Physical properties of compressed gases</a:t>
            </a:r>
            <a:endParaRPr dirty="0"/>
          </a:p>
        </p:txBody>
      </p:sp>
      <p:sp>
        <p:nvSpPr>
          <p:cNvPr id="88" name="Google Shape;88;g36ec07ec030_0_118"/>
          <p:cNvSpPr txBox="1">
            <a:spLocks noGrp="1"/>
          </p:cNvSpPr>
          <p:nvPr>
            <p:ph type="body" idx="1"/>
          </p:nvPr>
        </p:nvSpPr>
        <p:spPr>
          <a:xfrm>
            <a:off x="360000" y="1800000"/>
            <a:ext cx="8035855" cy="4140000"/>
          </a:xfrm>
          <a:prstGeom prst="rect">
            <a:avLst/>
          </a:prstGeom>
          <a:noFill/>
          <a:ln>
            <a:noFill/>
          </a:ln>
        </p:spPr>
        <p:txBody>
          <a:bodyPr spcFirstLastPara="1" wrap="square" lIns="0" tIns="0" rIns="0" bIns="0" anchor="t" anchorCtr="0">
            <a:noAutofit/>
          </a:bodyPr>
          <a:lstStyle/>
          <a:p>
            <a:pPr marL="252000" indent="-252000">
              <a:spcAft>
                <a:spcPts val="1200"/>
              </a:spcAft>
              <a:buClr>
                <a:srgbClr val="000000">
                  <a:lumMod val="100000"/>
                </a:srgbClr>
              </a:buClr>
              <a:buSzPct val="100000"/>
              <a:buFont typeface="Arial" panose="020B0604020202020204" pitchFamily="34" charset="0"/>
              <a:buChar char="•"/>
            </a:pPr>
            <a:r>
              <a:rPr lang="en-GB" dirty="0">
                <a:solidFill>
                  <a:srgbClr val="000000"/>
                </a:solidFill>
                <a:latin typeface="Arial" panose="020B0604020202020204" pitchFamily="34" charset="0"/>
              </a:rPr>
              <a:t>Compressed gases can expand rapidly, creating pressure and blast hazards.</a:t>
            </a:r>
            <a:endParaRPr dirty="0">
              <a:solidFill>
                <a:srgbClr val="000000"/>
              </a:solidFill>
              <a:latin typeface="Arial" panose="020B0604020202020204" pitchFamily="34" charset="0"/>
            </a:endParaRPr>
          </a:p>
          <a:p>
            <a:pPr marL="252000" indent="-252000">
              <a:spcAft>
                <a:spcPts val="1200"/>
              </a:spcAft>
              <a:buClr>
                <a:srgbClr val="000000">
                  <a:lumMod val="100000"/>
                </a:srgbClr>
              </a:buClr>
              <a:buSzPct val="100000"/>
              <a:buFont typeface="Arial" panose="020B0604020202020204" pitchFamily="34" charset="0"/>
              <a:buChar char="•"/>
            </a:pPr>
            <a:r>
              <a:rPr lang="en-GB" dirty="0">
                <a:solidFill>
                  <a:srgbClr val="000000"/>
                </a:solidFill>
                <a:latin typeface="Arial" panose="020B0604020202020204" pitchFamily="34" charset="0"/>
              </a:rPr>
              <a:t>Some gases displace oxygen, increasing asphyxiation risk.</a:t>
            </a:r>
            <a:endParaRPr dirty="0">
              <a:solidFill>
                <a:srgbClr val="000000"/>
              </a:solidFill>
              <a:latin typeface="Arial" panose="020B0604020202020204" pitchFamily="34" charset="0"/>
            </a:endParaRPr>
          </a:p>
          <a:p>
            <a:pPr marL="252000" indent="-252000">
              <a:spcAft>
                <a:spcPts val="1200"/>
              </a:spcAft>
              <a:buClr>
                <a:srgbClr val="000000">
                  <a:lumMod val="100000"/>
                </a:srgbClr>
              </a:buClr>
              <a:buSzPct val="100000"/>
              <a:buFont typeface="Arial" panose="020B0604020202020204" pitchFamily="34" charset="0"/>
              <a:buChar char="•"/>
            </a:pPr>
            <a:r>
              <a:rPr lang="en-GB" dirty="0">
                <a:solidFill>
                  <a:srgbClr val="000000"/>
                </a:solidFill>
                <a:latin typeface="Arial" panose="020B0604020202020204" pitchFamily="34" charset="0"/>
              </a:rPr>
              <a:t>Heavier gases like propane can pool in low-lying spaces.</a:t>
            </a:r>
            <a:endParaRPr dirty="0">
              <a:solidFill>
                <a:srgbClr val="000000"/>
              </a:solidFill>
              <a:latin typeface="Arial" panose="020B0604020202020204" pitchFamily="34" charset="0"/>
            </a:endParaRPr>
          </a:p>
          <a:p>
            <a:pPr marL="252000" indent="-252000">
              <a:spcAft>
                <a:spcPts val="1200"/>
              </a:spcAft>
              <a:buClr>
                <a:srgbClr val="000000">
                  <a:lumMod val="100000"/>
                </a:srgbClr>
              </a:buClr>
              <a:buSzPct val="100000"/>
              <a:buFont typeface="Arial" panose="020B0604020202020204" pitchFamily="34" charset="0"/>
              <a:buChar char="•"/>
            </a:pPr>
            <a:r>
              <a:rPr lang="en-GB" dirty="0">
                <a:solidFill>
                  <a:srgbClr val="000000"/>
                </a:solidFill>
                <a:latin typeface="Arial" panose="020B0604020202020204" pitchFamily="34" charset="0"/>
              </a:rPr>
              <a:t>Cold gas release can cause frostbite-like injuries.</a:t>
            </a:r>
            <a:endParaRPr dirty="0">
              <a:solidFill>
                <a:srgbClr val="000000"/>
              </a:solidFill>
              <a:latin typeface="Arial" panose="020B0604020202020204" pitchFamily="34" charset="0"/>
            </a:endParaRPr>
          </a:p>
          <a:p>
            <a:pPr marL="252000" indent="-252000">
              <a:spcAft>
                <a:spcPts val="1200"/>
              </a:spcAft>
              <a:buClr>
                <a:srgbClr val="000000">
                  <a:lumMod val="100000"/>
                </a:srgbClr>
              </a:buClr>
              <a:buSzPct val="100000"/>
              <a:buFont typeface="Arial" panose="020B0604020202020204" pitchFamily="34" charset="0"/>
              <a:buChar char="•"/>
            </a:pPr>
            <a:r>
              <a:rPr lang="en-GB" dirty="0">
                <a:solidFill>
                  <a:srgbClr val="000000"/>
                </a:solidFill>
                <a:latin typeface="Arial" panose="020B0604020202020204" pitchFamily="34" charset="0"/>
              </a:rPr>
              <a:t>Understanding properties helps in planning safe use.</a:t>
            </a:r>
            <a:endParaRPr dirty="0">
              <a:solidFill>
                <a:srgbClr val="000000"/>
              </a:solidFill>
              <a:latin typeface="Arial" panose="020B0604020202020204" pitchFamily="34" charset="0"/>
            </a:endParaRPr>
          </a:p>
        </p:txBody>
      </p:sp>
      <p:pic>
        <p:nvPicPr>
          <p:cNvPr id="89" name="Google Shape;89;g36ec07ec030_0_118"/>
          <p:cNvPicPr preferRelativeResize="0">
            <a:picLocks noChangeAspect="1"/>
          </p:cNvPicPr>
          <p:nvPr/>
        </p:nvPicPr>
        <p:blipFill>
          <a:blip r:embed="rId3"/>
          <a:srcRect l="4215" r="4215"/>
          <a:stretch/>
        </p:blipFill>
        <p:spPr>
          <a:xfrm>
            <a:off x="8280000" y="1800000"/>
            <a:ext cx="3600000" cy="3931396"/>
          </a:xfrm>
          <a:prstGeom prst="rect">
            <a:avLst/>
          </a:prstGeom>
          <a:noFill/>
          <a:ln>
            <a:noFill/>
          </a:ln>
        </p:spPr>
      </p:pic>
      <p:sp>
        <p:nvSpPr>
          <p:cNvPr id="2" name="TextBox 1">
            <a:extLst>
              <a:ext uri="{FF2B5EF4-FFF2-40B4-BE49-F238E27FC236}">
                <a16:creationId xmlns:a16="http://schemas.microsoft.com/office/drawing/2014/main" id="{366BC8B7-BD77-7114-C7C0-9307F6FBE117}"/>
              </a:ext>
            </a:extLst>
          </p:cNvPr>
          <p:cNvSpPr txBox="1"/>
          <p:nvPr/>
        </p:nvSpPr>
        <p:spPr>
          <a:xfrm>
            <a:off x="3059906" y="3420269"/>
            <a:ext cx="611981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EyeEm</a:t>
            </a:r>
          </a:p>
          <a:p>
            <a:pPr algn="ctr"/>
            <a:endParaRPr lang="en-GB"/>
          </a:p>
        </p:txBody>
      </p:sp>
    </p:spTree>
  </p:cSld>
  <p:clrMapOvr>
    <a:masterClrMapping/>
  </p:clrMapOvr>
</p:sld>
</file>

<file path=ppt/theme/theme1.xml><?xml version="1.0" encoding="utf-8"?>
<a:theme xmlns:a="http://schemas.openxmlformats.org/drawingml/2006/main" name="1_Default Design">
  <a:themeElements>
    <a:clrScheme name="Custom 3">
      <a:dk1>
        <a:srgbClr val="000000"/>
      </a:dk1>
      <a:lt1>
        <a:srgbClr val="FFFFFF"/>
      </a:lt1>
      <a:dk2>
        <a:srgbClr val="000000"/>
      </a:dk2>
      <a:lt2>
        <a:srgbClr val="808080"/>
      </a:lt2>
      <a:accent1>
        <a:srgbClr val="FFFFFF"/>
      </a:accent1>
      <a:accent2>
        <a:srgbClr val="FC4421"/>
      </a:accent2>
      <a:accent3>
        <a:srgbClr val="FFFFFF"/>
      </a:accent3>
      <a:accent4>
        <a:srgbClr val="000000"/>
      </a:accent4>
      <a:accent5>
        <a:srgbClr val="DAEDEF"/>
      </a:accent5>
      <a:accent6>
        <a:srgbClr val="FC4421"/>
      </a:accent6>
      <a:hlink>
        <a:srgbClr val="FC4421"/>
      </a:hlink>
      <a:folHlink>
        <a:srgbClr val="FC442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DD05C0E7E0E414EB79F81A23986EA6A" ma:contentTypeVersion="11" ma:contentTypeDescription="Create a new document." ma:contentTypeScope="" ma:versionID="a35201a8bc688b2d88f5dbb6e1211090">
  <xsd:schema xmlns:xsd="http://www.w3.org/2001/XMLSchema" xmlns:xs="http://www.w3.org/2001/XMLSchema" xmlns:p="http://schemas.microsoft.com/office/2006/metadata/properties" xmlns:ns2="7c04300a-231c-4281-9146-a98f6f4a7aff" xmlns:ns3="01e15224-84b2-4570-bdea-a67bb94d0921" targetNamespace="http://schemas.microsoft.com/office/2006/metadata/properties" ma:root="true" ma:fieldsID="b4e4d11d21b039030c9a48cd9f3673c2" ns2:_="" ns3:_="">
    <xsd:import namespace="7c04300a-231c-4281-9146-a98f6f4a7aff"/>
    <xsd:import namespace="01e15224-84b2-4570-bdea-a67bb94d0921"/>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c04300a-231c-4281-9146-a98f6f4a7af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fd004107-dac0-45af-83fb-11757b2c8399"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1e15224-84b2-4570-bdea-a67bb94d0921"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b8a52c73-49a1-4329-875b-4831fc8e3540}" ma:internalName="TaxCatchAll" ma:showField="CatchAllData" ma:web="01e15224-84b2-4570-bdea-a67bb94d092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01e15224-84b2-4570-bdea-a67bb94d0921" xsi:nil="true"/>
    <lcf76f155ced4ddcb4097134ff3c332f xmlns="7c04300a-231c-4281-9146-a98f6f4a7aff">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A8397AD0-AC83-4436-A049-1695E8DD18D7}">
  <ds:schemaRefs>
    <ds:schemaRef ds:uri="http://schemas.microsoft.com/sharepoint/v3/contenttype/forms"/>
  </ds:schemaRefs>
</ds:datastoreItem>
</file>

<file path=customXml/itemProps2.xml><?xml version="1.0" encoding="utf-8"?>
<ds:datastoreItem xmlns:ds="http://schemas.openxmlformats.org/officeDocument/2006/customXml" ds:itemID="{0250B95C-C9C1-4A4D-88B5-7D987F7DE5E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c04300a-231c-4281-9146-a98f6f4a7aff"/>
    <ds:schemaRef ds:uri="01e15224-84b2-4570-bdea-a67bb94d092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99A77E0-933D-4A6F-97D0-4837A653B8C1}">
  <ds:schemaRefs>
    <ds:schemaRef ds:uri="http://purl.org/dc/dcmitype/"/>
    <ds:schemaRef ds:uri="http://purl.org/dc/terms/"/>
    <ds:schemaRef ds:uri="01e15224-84b2-4570-bdea-a67bb94d0921"/>
    <ds:schemaRef ds:uri="http://schemas.microsoft.com/office/infopath/2007/PartnerControls"/>
    <ds:schemaRef ds:uri="http://purl.org/dc/elements/1.1/"/>
    <ds:schemaRef ds:uri="http://schemas.microsoft.com/office/2006/documentManagement/types"/>
    <ds:schemaRef ds:uri="http://schemas.microsoft.com/office/2006/metadata/properties"/>
    <ds:schemaRef ds:uri="http://schemas.openxmlformats.org/package/2006/metadata/core-properties"/>
    <ds:schemaRef ds:uri="7c04300a-231c-4281-9146-a98f6f4a7aff"/>
    <ds:schemaRef ds:uri="http://www.w3.org/XML/1998/namespace"/>
  </ds:schemaRefs>
</ds:datastoreItem>
</file>

<file path=docMetadata/LabelInfo.xml><?xml version="1.0" encoding="utf-8"?>
<clbl:labelList xmlns:clbl="http://schemas.microsoft.com/office/2020/mipLabelMetadata">
  <clbl:label id="{cdb5124c-a56e-47e1-8444-7a6f9085be98}" enabled="1" method="Standard" siteId="{0b26221c-c008-47b1-94c7-58a0b89761cc}" removed="0"/>
</clbl:labelList>
</file>

<file path=docProps/app.xml><?xml version="1.0" encoding="utf-8"?>
<Properties xmlns="http://schemas.openxmlformats.org/officeDocument/2006/extended-properties" xmlns:vt="http://schemas.openxmlformats.org/officeDocument/2006/docPropsVTypes">
  <TotalTime>3509</TotalTime>
  <Words>1933</Words>
  <Application>Microsoft Office PowerPoint</Application>
  <PresentationFormat>Custom</PresentationFormat>
  <Paragraphs>200</Paragraphs>
  <Slides>35</Slides>
  <Notes>35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35</vt:i4>
      </vt:variant>
    </vt:vector>
  </HeadingPairs>
  <TitlesOfParts>
    <vt:vector size="39" baseType="lpstr">
      <vt:lpstr>Aptos</vt:lpstr>
      <vt:lpstr>Arial</vt:lpstr>
      <vt:lpstr>inherit</vt:lpstr>
      <vt:lpstr>1_Default Design</vt:lpstr>
      <vt:lpstr>PowerPoint Presentation</vt:lpstr>
      <vt:lpstr>Starter</vt:lpstr>
      <vt:lpstr>Objectives</vt:lpstr>
      <vt:lpstr>What are compressed gases?</vt:lpstr>
      <vt:lpstr>Common compressed gases in the industry</vt:lpstr>
      <vt:lpstr>Gas cylinder identification</vt:lpstr>
      <vt:lpstr>Gas cylinder identification</vt:lpstr>
      <vt:lpstr>Gas cylinder identification</vt:lpstr>
      <vt:lpstr>Physical properties of compressed gases</vt:lpstr>
      <vt:lpstr>Hazards of compressed gases</vt:lpstr>
      <vt:lpstr>Key legislation and guidance</vt:lpstr>
      <vt:lpstr>Roles and responsibilities</vt:lpstr>
      <vt:lpstr>Storage of compressed gases (Part 1)</vt:lpstr>
      <vt:lpstr>Storage of compressed gases (Part 2)</vt:lpstr>
      <vt:lpstr>Safe handling practices (Part 1)</vt:lpstr>
      <vt:lpstr>Safe handling practices (Part 2)</vt:lpstr>
      <vt:lpstr>Quiz: Check your knowledge</vt:lpstr>
      <vt:lpstr>Quiz: Check your knowledge – answers</vt:lpstr>
      <vt:lpstr>Transportation of cylinders (Part 1)</vt:lpstr>
      <vt:lpstr>Transportation of cylinders (Part 2)</vt:lpstr>
      <vt:lpstr>Regulator safety and flashback arrestors</vt:lpstr>
      <vt:lpstr>Personal Protective Equipment (PPE)</vt:lpstr>
      <vt:lpstr>Emergency procedures</vt:lpstr>
      <vt:lpstr>Environmental considerations</vt:lpstr>
      <vt:lpstr>Case study: Real incident review</vt:lpstr>
      <vt:lpstr>Discussion activity</vt:lpstr>
      <vt:lpstr>Reinforcement of best practice</vt:lpstr>
      <vt:lpstr>Toolbox talks and site briefings</vt:lpstr>
      <vt:lpstr>Quiz: Recap your knowledge</vt:lpstr>
      <vt:lpstr>Quiz: Recap your knowledge – answers</vt:lpstr>
      <vt:lpstr>Practical demonstration (optional)</vt:lpstr>
      <vt:lpstr>Learner reflection activity</vt:lpstr>
      <vt:lpstr>PowerPoint Presentation</vt:lpstr>
      <vt:lpstr>Summary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Mark Thirlwell</dc:creator>
  <cp:lastModifiedBy>Hazell, Danielle</cp:lastModifiedBy>
  <cp:revision>39</cp:revision>
  <dcterms:created xsi:type="dcterms:W3CDTF">2025-04-15T10:44:23Z</dcterms:created>
  <dcterms:modified xsi:type="dcterms:W3CDTF">2025-10-28T17:08:18Z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a3666724-00ca-41b5-b6fa-015eacb44368_Enabled">
    <vt:lpwstr>true</vt:lpwstr>
  </property>
  <property fmtid="{D5CDD505-2E9C-101B-9397-08002B2CF9AE}" pid="3" name="MSIP_Label_a3666724-00ca-41b5-b6fa-015eacb44368_SetDate">
    <vt:lpwstr>2025-04-10T10:14:23Z</vt:lpwstr>
  </property>
  <property fmtid="{D5CDD505-2E9C-101B-9397-08002B2CF9AE}" pid="4" name="MSIP_Label_a3666724-00ca-41b5-b6fa-015eacb44368_Method">
    <vt:lpwstr>Privileged</vt:lpwstr>
  </property>
  <property fmtid="{D5CDD505-2E9C-101B-9397-08002B2CF9AE}" pid="5" name="MSIP_Label_a3666724-00ca-41b5-b6fa-015eacb44368_Name">
    <vt:lpwstr>Internal</vt:lpwstr>
  </property>
  <property fmtid="{D5CDD505-2E9C-101B-9397-08002B2CF9AE}" pid="6" name="MSIP_Label_a3666724-00ca-41b5-b6fa-015eacb44368_SiteId">
    <vt:lpwstr>b6d3492e-0aa1-4a60-840d-b706a96e670d</vt:lpwstr>
  </property>
  <property fmtid="{D5CDD505-2E9C-101B-9397-08002B2CF9AE}" pid="7" name="MSIP_Label_a3666724-00ca-41b5-b6fa-015eacb44368_ActionId">
    <vt:lpwstr>e858918b-4881-4444-b984-9dbe2495d330</vt:lpwstr>
  </property>
  <property fmtid="{D5CDD505-2E9C-101B-9397-08002B2CF9AE}" pid="8" name="MSIP_Label_a3666724-00ca-41b5-b6fa-015eacb44368_ContentBits">
    <vt:lpwstr>1</vt:lpwstr>
  </property>
  <property fmtid="{D5CDD505-2E9C-101B-9397-08002B2CF9AE}" pid="9" name="MSIP_Label_a3666724-00ca-41b5-b6fa-015eacb44368_Tag">
    <vt:lpwstr>10, 0, 1, 1</vt:lpwstr>
  </property>
  <property fmtid="{D5CDD505-2E9C-101B-9397-08002B2CF9AE}" pid="10" name="ClassificationContentMarkingHeaderLocations">
    <vt:lpwstr>1_Default Design:4</vt:lpwstr>
  </property>
  <property fmtid="{D5CDD505-2E9C-101B-9397-08002B2CF9AE}" pid="11" name="ClassificationContentMarkingHeaderText">
    <vt:lpwstr>MEWNOL - INTERNAL</vt:lpwstr>
  </property>
  <property fmtid="{D5CDD505-2E9C-101B-9397-08002B2CF9AE}" pid="12" name="ContentTypeId">
    <vt:lpwstr>0x010100CDD05C0E7E0E414EB79F81A23986EA6A</vt:lpwstr>
  </property>
  <property fmtid="{D5CDD505-2E9C-101B-9397-08002B2CF9AE}" pid="13" name="MediaServiceImageTags">
    <vt:lpwstr/>
  </property>
</Properties>
</file>