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4"/>
  </p:sldMasterIdLst>
  <p:notesMasterIdLst>
    <p:notesMasterId r:id="rId4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</p:sldIdLst>
  <p:sldSz cx="12239625" cy="684053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421"/>
    <a:srgbClr val="FA4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F4E52-D8A6-4BE4-A991-361AF1124F35}" v="15" dt="2025-10-28T13:45:35.027"/>
    <p1510:client id="{310ADD46-F87C-4E84-A644-CC53866E2D07}" v="1" dt="2025-10-27T14:41:36.289"/>
    <p1510:client id="{93DBB374-F3CC-A88D-4ED4-C09687532EB2}" v="4" dt="2025-10-27T15:09:57.736"/>
  </p1510:revLst>
</p1510:revInfo>
</file>

<file path=ppt/tableStyles.xml><?xml version="1.0" encoding="utf-8"?>
<a:tblStyleLst xmlns:a="http://schemas.openxmlformats.org/drawingml/2006/main" def="{9E7DF3AB-5F4E-4C38-99C6-906D4FE57A73}">
  <a:tblStyle styleId="{9E7DF3AB-5F4E-4C38-99C6-906D4FE57A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43" autoAdjust="0"/>
  </p:normalViewPr>
  <p:slideViewPr>
    <p:cSldViewPr snapToGrid="0">
      <p:cViewPr varScale="1">
        <p:scale>
          <a:sx n="90" d="100"/>
          <a:sy n="90" d="100"/>
        </p:scale>
        <p:origin x="1344" y="96"/>
      </p:cViewPr>
      <p:guideLst>
        <p:guide orient="horz" pos="2155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Thirlwell" userId="0eea46bc-1a08-4dae-8290-d9217da89020" providerId="ADAL" clId="{A74DFD5C-A00E-4D75-B54F-AE1372332AAE}"/>
    <pc:docChg chg="custSel modSld">
      <pc:chgData name="Mark Thirlwell" userId="0eea46bc-1a08-4dae-8290-d9217da89020" providerId="ADAL" clId="{A74DFD5C-A00E-4D75-B54F-AE1372332AAE}" dt="2025-10-13T09:40:38.031" v="51" actId="20577"/>
      <pc:docMkLst>
        <pc:docMk/>
      </pc:docMkLst>
      <pc:sldChg chg="modSp modNotesTx">
        <pc:chgData name="Mark Thirlwell" userId="0eea46bc-1a08-4dae-8290-d9217da89020" providerId="ADAL" clId="{A74DFD5C-A00E-4D75-B54F-AE1372332AAE}" dt="2025-10-13T09:40:38.031" v="51" actId="20577"/>
        <pc:sldMkLst>
          <pc:docMk/>
          <pc:sldMk cId="0" sldId="264"/>
        </pc:sldMkLst>
        <pc:picChg chg="mod">
          <ac:chgData name="Mark Thirlwell" userId="0eea46bc-1a08-4dae-8290-d9217da89020" providerId="ADAL" clId="{A74DFD5C-A00E-4D75-B54F-AE1372332AAE}" dt="2025-10-13T09:09:05.218" v="0" actId="14826"/>
          <ac:picMkLst>
            <pc:docMk/>
            <pc:sldMk cId="0" sldId="264"/>
            <ac:picMk id="95" creationId="{00000000-0000-0000-0000-000000000000}"/>
          </ac:picMkLst>
        </pc:picChg>
      </pc:sldChg>
      <pc:sldChg chg="modSp modNotesTx">
        <pc:chgData name="Mark Thirlwell" userId="0eea46bc-1a08-4dae-8290-d9217da89020" providerId="ADAL" clId="{A74DFD5C-A00E-4D75-B54F-AE1372332AAE}" dt="2025-10-13T09:40:32.204" v="50" actId="20577"/>
        <pc:sldMkLst>
          <pc:docMk/>
          <pc:sldMk cId="0" sldId="274"/>
        </pc:sldMkLst>
        <pc:picChg chg="mod">
          <ac:chgData name="Mark Thirlwell" userId="0eea46bc-1a08-4dae-8290-d9217da89020" providerId="ADAL" clId="{A74DFD5C-A00E-4D75-B54F-AE1372332AAE}" dt="2025-10-13T09:18:31.789" v="24" actId="14826"/>
          <ac:picMkLst>
            <pc:docMk/>
            <pc:sldMk cId="0" sldId="274"/>
            <ac:picMk id="159" creationId="{00000000-0000-0000-0000-000000000000}"/>
          </ac:picMkLst>
        </pc:picChg>
      </pc:sldChg>
      <pc:sldChg chg="modSp mod">
        <pc:chgData name="Mark Thirlwell" userId="0eea46bc-1a08-4dae-8290-d9217da89020" providerId="ADAL" clId="{A74DFD5C-A00E-4D75-B54F-AE1372332AAE}" dt="2025-10-13T09:31:59.878" v="37" actId="207"/>
        <pc:sldMkLst>
          <pc:docMk/>
          <pc:sldMk cId="0" sldId="285"/>
        </pc:sldMkLst>
        <pc:spChg chg="mod">
          <ac:chgData name="Mark Thirlwell" userId="0eea46bc-1a08-4dae-8290-d9217da89020" providerId="ADAL" clId="{A74DFD5C-A00E-4D75-B54F-AE1372332AAE}" dt="2025-10-13T09:31:59.878" v="37" actId="207"/>
          <ac:spMkLst>
            <pc:docMk/>
            <pc:sldMk cId="0" sldId="285"/>
            <ac:spMk id="227" creationId="{00000000-0000-0000-0000-000000000000}"/>
          </ac:spMkLst>
        </pc:spChg>
      </pc:sldChg>
      <pc:sldChg chg="modSp mod">
        <pc:chgData name="Mark Thirlwell" userId="0eea46bc-1a08-4dae-8290-d9217da89020" providerId="ADAL" clId="{A74DFD5C-A00E-4D75-B54F-AE1372332AAE}" dt="2025-10-13T09:32:30.533" v="45" actId="113"/>
        <pc:sldMkLst>
          <pc:docMk/>
          <pc:sldMk cId="0" sldId="287"/>
        </pc:sldMkLst>
        <pc:spChg chg="mod">
          <ac:chgData name="Mark Thirlwell" userId="0eea46bc-1a08-4dae-8290-d9217da89020" providerId="ADAL" clId="{A74DFD5C-A00E-4D75-B54F-AE1372332AAE}" dt="2025-10-13T09:32:30.533" v="45" actId="113"/>
          <ac:spMkLst>
            <pc:docMk/>
            <pc:sldMk cId="0" sldId="287"/>
            <ac:spMk id="239" creationId="{00000000-0000-0000-0000-000000000000}"/>
          </ac:spMkLst>
        </pc:spChg>
      </pc:sldChg>
      <pc:sldChg chg="modSp mod">
        <pc:chgData name="Mark Thirlwell" userId="0eea46bc-1a08-4dae-8290-d9217da89020" providerId="ADAL" clId="{A74DFD5C-A00E-4D75-B54F-AE1372332AAE}" dt="2025-10-13T09:32:50.208" v="49" actId="207"/>
        <pc:sldMkLst>
          <pc:docMk/>
          <pc:sldMk cId="0" sldId="291"/>
        </pc:sldMkLst>
        <pc:spChg chg="mod">
          <ac:chgData name="Mark Thirlwell" userId="0eea46bc-1a08-4dae-8290-d9217da89020" providerId="ADAL" clId="{A74DFD5C-A00E-4D75-B54F-AE1372332AAE}" dt="2025-10-13T09:32:50.208" v="49" actId="207"/>
          <ac:spMkLst>
            <pc:docMk/>
            <pc:sldMk cId="0" sldId="291"/>
            <ac:spMk id="263" creationId="{00000000-0000-0000-0000-000000000000}"/>
          </ac:spMkLst>
        </pc:spChg>
      </pc:sldChg>
    </pc:docChg>
  </pc:docChgLst>
  <pc:docChgLst>
    <pc:chgData name="Brooks, Jenna" userId="S::jenna.brooks@wjec.co.uk::f5b9f800-05f5-4bb7-96be-7ff21aa50ecc" providerId="AD" clId="Web-{93DBB374-F3CC-A88D-4ED4-C09687532EB2}"/>
    <pc:docChg chg="modSld">
      <pc:chgData name="Brooks, Jenna" userId="S::jenna.brooks@wjec.co.uk::f5b9f800-05f5-4bb7-96be-7ff21aa50ecc" providerId="AD" clId="Web-{93DBB374-F3CC-A88D-4ED4-C09687532EB2}" dt="2025-10-27T15:09:57.736" v="3" actId="14100"/>
      <pc:docMkLst>
        <pc:docMk/>
      </pc:docMkLst>
      <pc:sldChg chg="delSp modSp">
        <pc:chgData name="Brooks, Jenna" userId="S::jenna.brooks@wjec.co.uk::f5b9f800-05f5-4bb7-96be-7ff21aa50ecc" providerId="AD" clId="Web-{93DBB374-F3CC-A88D-4ED4-C09687532EB2}" dt="2025-10-27T15:09:57.736" v="3" actId="14100"/>
        <pc:sldMkLst>
          <pc:docMk/>
          <pc:sldMk cId="0" sldId="261"/>
        </pc:sldMkLst>
        <pc:spChg chg="mod">
          <ac:chgData name="Brooks, Jenna" userId="S::jenna.brooks@wjec.co.uk::f5b9f800-05f5-4bb7-96be-7ff21aa50ecc" providerId="AD" clId="Web-{93DBB374-F3CC-A88D-4ED4-C09687532EB2}" dt="2025-10-27T15:09:57.736" v="3" actId="14100"/>
          <ac:spMkLst>
            <pc:docMk/>
            <pc:sldMk cId="0" sldId="261"/>
            <ac:spMk id="73" creationId="{00000000-0000-0000-0000-000000000000}"/>
          </ac:spMkLst>
        </pc:spChg>
        <pc:picChg chg="del">
          <ac:chgData name="Brooks, Jenna" userId="S::jenna.brooks@wjec.co.uk::f5b9f800-05f5-4bb7-96be-7ff21aa50ecc" providerId="AD" clId="Web-{93DBB374-F3CC-A88D-4ED4-C09687532EB2}" dt="2025-10-27T15:09:55.127" v="2"/>
          <ac:picMkLst>
            <pc:docMk/>
            <pc:sldMk cId="0" sldId="261"/>
            <ac:picMk id="74" creationId="{00000000-0000-0000-0000-000000000000}"/>
          </ac:picMkLst>
        </pc:picChg>
        <pc:picChg chg="del">
          <ac:chgData name="Brooks, Jenna" userId="S::jenna.brooks@wjec.co.uk::f5b9f800-05f5-4bb7-96be-7ff21aa50ecc" providerId="AD" clId="Web-{93DBB374-F3CC-A88D-4ED4-C09687532EB2}" dt="2025-10-27T15:09:55.127" v="1"/>
          <ac:picMkLst>
            <pc:docMk/>
            <pc:sldMk cId="0" sldId="261"/>
            <ac:picMk id="75" creationId="{00000000-0000-0000-0000-000000000000}"/>
          </ac:picMkLst>
        </pc:picChg>
        <pc:picChg chg="del">
          <ac:chgData name="Brooks, Jenna" userId="S::jenna.brooks@wjec.co.uk::f5b9f800-05f5-4bb7-96be-7ff21aa50ecc" providerId="AD" clId="Web-{93DBB374-F3CC-A88D-4ED4-C09687532EB2}" dt="2025-10-27T15:09:55.127" v="0"/>
          <ac:picMkLst>
            <pc:docMk/>
            <pc:sldMk cId="0" sldId="261"/>
            <ac:picMk id="76" creationId="{00000000-0000-0000-0000-000000000000}"/>
          </ac:picMkLst>
        </pc:picChg>
      </pc:sldChg>
    </pc:docChg>
  </pc:docChgLst>
  <pc:docChgLst>
    <pc:chgData name="liam.freeguard@gowercollegeswansea.ac.uk" userId="S::urn:spo:guest#liam.freeguard@gowercollegeswansea.ac.uk::" providerId="AD" clId="Web-{99770AA9-2020-8C38-398A-DAEB9BC07B49}"/>
    <pc:docChg chg="modSld">
      <pc:chgData name="liam.freeguard@gowercollegeswansea.ac.uk" userId="S::urn:spo:guest#liam.freeguard@gowercollegeswansea.ac.uk::" providerId="AD" clId="Web-{99770AA9-2020-8C38-398A-DAEB9BC07B49}" dt="2025-09-28T16:43:38.294" v="39" actId="20577"/>
      <pc:docMkLst>
        <pc:docMk/>
      </pc:docMkLst>
      <pc:sldChg chg="modSp">
        <pc:chgData name="liam.freeguard@gowercollegeswansea.ac.uk" userId="S::urn:spo:guest#liam.freeguard@gowercollegeswansea.ac.uk::" providerId="AD" clId="Web-{99770AA9-2020-8C38-398A-DAEB9BC07B49}" dt="2025-09-28T16:39:31.388" v="3" actId="20577"/>
        <pc:sldMkLst>
          <pc:docMk/>
          <pc:sldMk cId="0" sldId="262"/>
        </pc:sldMkLst>
        <pc:spChg chg="mod">
          <ac:chgData name="liam.freeguard@gowercollegeswansea.ac.uk" userId="S::urn:spo:guest#liam.freeguard@gowercollegeswansea.ac.uk::" providerId="AD" clId="Web-{99770AA9-2020-8C38-398A-DAEB9BC07B49}" dt="2025-09-28T16:39:31.388" v="3" actId="20577"/>
          <ac:spMkLst>
            <pc:docMk/>
            <pc:sldMk cId="0" sldId="262"/>
            <ac:spMk id="82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99770AA9-2020-8C38-398A-DAEB9BC07B49}" dt="2025-09-28T16:39:45.045" v="9" actId="20577"/>
        <pc:sldMkLst>
          <pc:docMk/>
          <pc:sldMk cId="0" sldId="264"/>
        </pc:sldMkLst>
        <pc:spChg chg="mod">
          <ac:chgData name="liam.freeguard@gowercollegeswansea.ac.uk" userId="S::urn:spo:guest#liam.freeguard@gowercollegeswansea.ac.uk::" providerId="AD" clId="Web-{99770AA9-2020-8C38-398A-DAEB9BC07B49}" dt="2025-09-28T16:39:45.045" v="9" actId="20577"/>
          <ac:spMkLst>
            <pc:docMk/>
            <pc:sldMk cId="0" sldId="264"/>
            <ac:spMk id="94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99770AA9-2020-8C38-398A-DAEB9BC07B49}" dt="2025-09-28T16:43:38.294" v="39" actId="20577"/>
        <pc:sldMkLst>
          <pc:docMk/>
          <pc:sldMk cId="0" sldId="277"/>
        </pc:sldMkLst>
        <pc:spChg chg="mod">
          <ac:chgData name="liam.freeguard@gowercollegeswansea.ac.uk" userId="S::urn:spo:guest#liam.freeguard@gowercollegeswansea.ac.uk::" providerId="AD" clId="Web-{99770AA9-2020-8C38-398A-DAEB9BC07B49}" dt="2025-09-28T16:43:38.294" v="39" actId="20577"/>
          <ac:spMkLst>
            <pc:docMk/>
            <pc:sldMk cId="0" sldId="277"/>
            <ac:spMk id="177" creationId="{00000000-0000-0000-0000-000000000000}"/>
          </ac:spMkLst>
        </pc:spChg>
      </pc:sldChg>
    </pc:docChg>
  </pc:docChgLst>
  <pc:docChgLst>
    <pc:chgData name="liam.freeguard@gowercollegeswansea.ac.uk" userId="S::urn:spo:guest#liam.freeguard@gowercollegeswansea.ac.uk::" providerId="AD" clId="Web-{62FBC97E-B924-1062-2A6E-C312344B2D02}"/>
    <pc:docChg chg="modSld">
      <pc:chgData name="liam.freeguard@gowercollegeswansea.ac.uk" userId="S::urn:spo:guest#liam.freeguard@gowercollegeswansea.ac.uk::" providerId="AD" clId="Web-{62FBC97E-B924-1062-2A6E-C312344B2D02}" dt="2025-09-28T16:23:05.550" v="2"/>
      <pc:docMkLst>
        <pc:docMk/>
      </pc:docMkLst>
      <pc:sldChg chg="modSp">
        <pc:chgData name="liam.freeguard@gowercollegeswansea.ac.uk" userId="S::urn:spo:guest#liam.freeguard@gowercollegeswansea.ac.uk::" providerId="AD" clId="Web-{62FBC97E-B924-1062-2A6E-C312344B2D02}" dt="2025-09-28T16:23:05.550" v="2"/>
        <pc:sldMkLst>
          <pc:docMk/>
          <pc:sldMk cId="0" sldId="277"/>
        </pc:sldMkLst>
        <pc:spChg chg="mod">
          <ac:chgData name="liam.freeguard@gowercollegeswansea.ac.uk" userId="S::urn:spo:guest#liam.freeguard@gowercollegeswansea.ac.uk::" providerId="AD" clId="Web-{62FBC97E-B924-1062-2A6E-C312344B2D02}" dt="2025-09-28T16:23:05.550" v="2"/>
          <ac:spMkLst>
            <pc:docMk/>
            <pc:sldMk cId="0" sldId="277"/>
            <ac:spMk id="177" creationId="{00000000-0000-0000-0000-000000000000}"/>
          </ac:spMkLst>
        </pc:spChg>
      </pc:sldChg>
    </pc:docChg>
  </pc:docChgLst>
  <pc:docChgLst>
    <pc:chgData name="Hazell, Danielle" userId="16322be0-50ef-46ff-b0c0-d304bc10d5d2" providerId="ADAL" clId="{E6D12E1F-DF63-450C-A9ED-E72C5F6C045B}"/>
    <pc:docChg chg="custSel mod modSld modMainMaster">
      <pc:chgData name="Hazell, Danielle" userId="16322be0-50ef-46ff-b0c0-d304bc10d5d2" providerId="ADAL" clId="{E6D12E1F-DF63-450C-A9ED-E72C5F6C045B}" dt="2025-10-27T09:11:52.886" v="32" actId="1076"/>
      <pc:docMkLst>
        <pc:docMk/>
      </pc:docMkLst>
      <pc:sldChg chg="addSp modSp mod">
        <pc:chgData name="Hazell, Danielle" userId="16322be0-50ef-46ff-b0c0-d304bc10d5d2" providerId="ADAL" clId="{E6D12E1F-DF63-450C-A9ED-E72C5F6C045B}" dt="2025-10-27T09:06:10.037" v="31" actId="1076"/>
        <pc:sldMkLst>
          <pc:docMk/>
          <pc:sldMk cId="0" sldId="298"/>
        </pc:sldMkLst>
        <pc:spChg chg="add mod">
          <ac:chgData name="Hazell, Danielle" userId="16322be0-50ef-46ff-b0c0-d304bc10d5d2" providerId="ADAL" clId="{E6D12E1F-DF63-450C-A9ED-E72C5F6C045B}" dt="2025-10-27T08:29:42.599" v="27"/>
          <ac:spMkLst>
            <pc:docMk/>
            <pc:sldMk cId="0" sldId="298"/>
            <ac:spMk id="2" creationId="{7FBEFD75-EC37-5E31-E637-E50ACA5C221D}"/>
          </ac:spMkLst>
        </pc:spChg>
        <pc:spChg chg="mod">
          <ac:chgData name="Hazell, Danielle" userId="16322be0-50ef-46ff-b0c0-d304bc10d5d2" providerId="ADAL" clId="{E6D12E1F-DF63-450C-A9ED-E72C5F6C045B}" dt="2025-10-27T09:06:10.037" v="31" actId="1076"/>
          <ac:spMkLst>
            <pc:docMk/>
            <pc:sldMk cId="0" sldId="298"/>
            <ac:spMk id="305" creationId="{00000000-0000-0000-0000-000000000000}"/>
          </ac:spMkLst>
        </pc:spChg>
      </pc:sldChg>
      <pc:sldMasterChg chg="addSp delSp modSp mod">
        <pc:chgData name="Hazell, Danielle" userId="16322be0-50ef-46ff-b0c0-d304bc10d5d2" providerId="ADAL" clId="{E6D12E1F-DF63-450C-A9ED-E72C5F6C045B}" dt="2025-10-27T09:11:52.886" v="32" actId="1076"/>
        <pc:sldMasterMkLst>
          <pc:docMk/>
          <pc:sldMasterMk cId="0" sldId="2147483652"/>
        </pc:sldMasterMkLst>
        <pc:spChg chg="del">
          <ac:chgData name="Hazell, Danielle" userId="16322be0-50ef-46ff-b0c0-d304bc10d5d2" providerId="ADAL" clId="{E6D12E1F-DF63-450C-A9ED-E72C5F6C045B}" dt="2025-10-27T08:28:35.607" v="1" actId="478"/>
          <ac:spMkLst>
            <pc:docMk/>
            <pc:sldMasterMk cId="0" sldId="2147483652"/>
            <ac:spMk id="2" creationId="{F11F9EB2-CBA3-538C-14CD-A9AF21E12E37}"/>
          </ac:spMkLst>
        </pc:spChg>
        <pc:spChg chg="add mod">
          <ac:chgData name="Hazell, Danielle" userId="16322be0-50ef-46ff-b0c0-d304bc10d5d2" providerId="ADAL" clId="{E6D12E1F-DF63-450C-A9ED-E72C5F6C045B}" dt="2025-10-27T08:28:39.298" v="5"/>
          <ac:spMkLst>
            <pc:docMk/>
            <pc:sldMasterMk cId="0" sldId="2147483652"/>
            <ac:spMk id="4" creationId="{E23DC076-2338-2F22-F46F-564F503D005E}"/>
          </ac:spMkLst>
        </pc:spChg>
        <pc:spChg chg="add mod">
          <ac:chgData name="Hazell, Danielle" userId="16322be0-50ef-46ff-b0c0-d304bc10d5d2" providerId="ADAL" clId="{E6D12E1F-DF63-450C-A9ED-E72C5F6C045B}" dt="2025-10-27T08:48:04.685" v="29" actId="20577"/>
          <ac:spMkLst>
            <pc:docMk/>
            <pc:sldMasterMk cId="0" sldId="2147483652"/>
            <ac:spMk id="6" creationId="{E6ABC47D-2DFC-9326-63B9-29E0EF1998DA}"/>
          </ac:spMkLst>
        </pc:spChg>
        <pc:spChg chg="del">
          <ac:chgData name="Hazell, Danielle" userId="16322be0-50ef-46ff-b0c0-d304bc10d5d2" providerId="ADAL" clId="{E6D12E1F-DF63-450C-A9ED-E72C5F6C045B}" dt="2025-10-27T08:28:36.870" v="3" actId="478"/>
          <ac:spMkLst>
            <pc:docMk/>
            <pc:sldMasterMk cId="0" sldId="2147483652"/>
            <ac:spMk id="13" creationId="{00000000-0000-0000-0000-000000000000}"/>
          </ac:spMkLst>
        </pc:spChg>
        <pc:picChg chg="add mod">
          <ac:chgData name="Hazell, Danielle" userId="16322be0-50ef-46ff-b0c0-d304bc10d5d2" providerId="ADAL" clId="{E6D12E1F-DF63-450C-A9ED-E72C5F6C045B}" dt="2025-10-27T09:11:52.886" v="32" actId="1076"/>
          <ac:picMkLst>
            <pc:docMk/>
            <pc:sldMasterMk cId="0" sldId="2147483652"/>
            <ac:picMk id="5" creationId="{CCD91E51-EBC6-527A-9454-79A0C0BD0921}"/>
          </ac:picMkLst>
        </pc:picChg>
        <pc:picChg chg="add mod">
          <ac:chgData name="Hazell, Danielle" userId="16322be0-50ef-46ff-b0c0-d304bc10d5d2" providerId="ADAL" clId="{E6D12E1F-DF63-450C-A9ED-E72C5F6C045B}" dt="2025-10-27T08:28:39.298" v="5"/>
          <ac:picMkLst>
            <pc:docMk/>
            <pc:sldMasterMk cId="0" sldId="2147483652"/>
            <ac:picMk id="7" creationId="{12130153-A5B6-9EC5-6F8B-BF145D11003E}"/>
          </ac:picMkLst>
        </pc:picChg>
        <pc:picChg chg="add mod">
          <ac:chgData name="Hazell, Danielle" userId="16322be0-50ef-46ff-b0c0-d304bc10d5d2" providerId="ADAL" clId="{E6D12E1F-DF63-450C-A9ED-E72C5F6C045B}" dt="2025-10-27T09:11:52.886" v="32" actId="1076"/>
          <ac:picMkLst>
            <pc:docMk/>
            <pc:sldMasterMk cId="0" sldId="2147483652"/>
            <ac:picMk id="8" creationId="{FEA0DB79-59AE-69D5-3BB2-FC9AD4AAB442}"/>
          </ac:picMkLst>
        </pc:picChg>
        <pc:picChg chg="add mod">
          <ac:chgData name="Hazell, Danielle" userId="16322be0-50ef-46ff-b0c0-d304bc10d5d2" providerId="ADAL" clId="{E6D12E1F-DF63-450C-A9ED-E72C5F6C045B}" dt="2025-10-27T08:29:13.477" v="25"/>
          <ac:picMkLst>
            <pc:docMk/>
            <pc:sldMasterMk cId="0" sldId="2147483652"/>
            <ac:picMk id="9" creationId="{73BDB57C-211C-0544-585C-DA5850FBA9FA}"/>
          </ac:picMkLst>
        </pc:picChg>
        <pc:picChg chg="del">
          <ac:chgData name="Hazell, Danielle" userId="16322be0-50ef-46ff-b0c0-d304bc10d5d2" providerId="ADAL" clId="{E6D12E1F-DF63-450C-A9ED-E72C5F6C045B}" dt="2025-10-27T08:28:37.758" v="4" actId="478"/>
          <ac:picMkLst>
            <pc:docMk/>
            <pc:sldMasterMk cId="0" sldId="2147483652"/>
            <ac:picMk id="14" creationId="{00000000-0000-0000-0000-000000000000}"/>
          </ac:picMkLst>
        </pc:picChg>
        <pc:picChg chg="del">
          <ac:chgData name="Hazell, Danielle" userId="16322be0-50ef-46ff-b0c0-d304bc10d5d2" providerId="ADAL" clId="{E6D12E1F-DF63-450C-A9ED-E72C5F6C045B}" dt="2025-10-27T08:28:36.151" v="2" actId="478"/>
          <ac:picMkLst>
            <pc:docMk/>
            <pc:sldMasterMk cId="0" sldId="2147483652"/>
            <ac:picMk id="17" creationId="{00000000-0000-0000-0000-000000000000}"/>
          </ac:picMkLst>
        </pc:picChg>
        <pc:picChg chg="del">
          <ac:chgData name="Hazell, Danielle" userId="16322be0-50ef-46ff-b0c0-d304bc10d5d2" providerId="ADAL" clId="{E6D12E1F-DF63-450C-A9ED-E72C5F6C045B}" dt="2025-10-27T08:29:12.477" v="24" actId="478"/>
          <ac:picMkLst>
            <pc:docMk/>
            <pc:sldMasterMk cId="0" sldId="2147483652"/>
            <ac:picMk id="18" creationId="{00000000-0000-0000-0000-000000000000}"/>
          </ac:picMkLst>
        </pc:picChg>
      </pc:sldMasterChg>
    </pc:docChg>
  </pc:docChgLst>
  <pc:docChgLst>
    <pc:chgData name="John, Catherine" userId="36b10958-3fe6-4d82-9cee-736ae9074b3f" providerId="ADAL" clId="{7CE9EBFF-1EB6-4E95-820E-35801409E55C}"/>
    <pc:docChg chg="custSel modSld">
      <pc:chgData name="John, Catherine" userId="36b10958-3fe6-4d82-9cee-736ae9074b3f" providerId="ADAL" clId="{7CE9EBFF-1EB6-4E95-820E-35801409E55C}" dt="2025-10-28T13:45:44.674" v="223" actId="20577"/>
      <pc:docMkLst>
        <pc:docMk/>
      </pc:docMkLst>
      <pc:sldChg chg="modNotesTx">
        <pc:chgData name="John, Catherine" userId="36b10958-3fe6-4d82-9cee-736ae9074b3f" providerId="ADAL" clId="{7CE9EBFF-1EB6-4E95-820E-35801409E55C}" dt="2025-10-28T13:44:09.341" v="127" actId="20577"/>
        <pc:sldMkLst>
          <pc:docMk/>
          <pc:sldMk cId="0" sldId="261"/>
        </pc:sldMkLst>
      </pc:sldChg>
      <pc:sldChg chg="modNotesTx">
        <pc:chgData name="John, Catherine" userId="36b10958-3fe6-4d82-9cee-736ae9074b3f" providerId="ADAL" clId="{7CE9EBFF-1EB6-4E95-820E-35801409E55C}" dt="2025-10-28T13:44:43.284" v="158" actId="20577"/>
        <pc:sldMkLst>
          <pc:docMk/>
          <pc:sldMk cId="0" sldId="265"/>
        </pc:sldMkLst>
      </pc:sldChg>
      <pc:sldChg chg="modNotesTx">
        <pc:chgData name="John, Catherine" userId="36b10958-3fe6-4d82-9cee-736ae9074b3f" providerId="ADAL" clId="{7CE9EBFF-1EB6-4E95-820E-35801409E55C}" dt="2025-10-28T13:45:13.513" v="203" actId="20577"/>
        <pc:sldMkLst>
          <pc:docMk/>
          <pc:sldMk cId="0" sldId="266"/>
        </pc:sldMkLst>
      </pc:sldChg>
      <pc:sldChg chg="modNotesTx">
        <pc:chgData name="John, Catherine" userId="36b10958-3fe6-4d82-9cee-736ae9074b3f" providerId="ADAL" clId="{7CE9EBFF-1EB6-4E95-820E-35801409E55C}" dt="2025-10-28T13:45:44.674" v="223" actId="20577"/>
        <pc:sldMkLst>
          <pc:docMk/>
          <pc:sldMk cId="0" sldId="267"/>
        </pc:sldMkLst>
      </pc:sldChg>
      <pc:sldChg chg="modSp mod">
        <pc:chgData name="John, Catherine" userId="36b10958-3fe6-4d82-9cee-736ae9074b3f" providerId="ADAL" clId="{7CE9EBFF-1EB6-4E95-820E-35801409E55C}" dt="2025-10-28T10:59:55.257" v="0" actId="20577"/>
        <pc:sldMkLst>
          <pc:docMk/>
          <pc:sldMk cId="0" sldId="269"/>
        </pc:sldMkLst>
        <pc:spChg chg="mod">
          <ac:chgData name="John, Catherine" userId="36b10958-3fe6-4d82-9cee-736ae9074b3f" providerId="ADAL" clId="{7CE9EBFF-1EB6-4E95-820E-35801409E55C}" dt="2025-10-28T10:59:55.257" v="0" actId="20577"/>
          <ac:spMkLst>
            <pc:docMk/>
            <pc:sldMk cId="0" sldId="269"/>
            <ac:spMk id="128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8T11:13:21.733" v="36" actId="20577"/>
        <pc:sldMkLst>
          <pc:docMk/>
          <pc:sldMk cId="0" sldId="277"/>
        </pc:sldMkLst>
        <pc:spChg chg="mod">
          <ac:chgData name="John, Catherine" userId="36b10958-3fe6-4d82-9cee-736ae9074b3f" providerId="ADAL" clId="{7CE9EBFF-1EB6-4E95-820E-35801409E55C}" dt="2025-10-28T11:13:21.733" v="36" actId="20577"/>
          <ac:spMkLst>
            <pc:docMk/>
            <pc:sldMk cId="0" sldId="277"/>
            <ac:spMk id="177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8T11:26:43.017" v="38" actId="20577"/>
        <pc:sldMkLst>
          <pc:docMk/>
          <pc:sldMk cId="0" sldId="278"/>
        </pc:sldMkLst>
        <pc:graphicFrameChg chg="modGraphic">
          <ac:chgData name="John, Catherine" userId="36b10958-3fe6-4d82-9cee-736ae9074b3f" providerId="ADAL" clId="{7CE9EBFF-1EB6-4E95-820E-35801409E55C}" dt="2025-10-28T11:26:43.017" v="38" actId="20577"/>
          <ac:graphicFrameMkLst>
            <pc:docMk/>
            <pc:sldMk cId="0" sldId="278"/>
            <ac:graphicFrameMk id="184" creationId="{00000000-0000-0000-0000-000000000000}"/>
          </ac:graphicFrameMkLst>
        </pc:graphicFrameChg>
      </pc:sldChg>
      <pc:sldChg chg="modSp mod">
        <pc:chgData name="John, Catherine" userId="36b10958-3fe6-4d82-9cee-736ae9074b3f" providerId="ADAL" clId="{7CE9EBFF-1EB6-4E95-820E-35801409E55C}" dt="2025-10-28T11:30:24.705" v="41" actId="20577"/>
        <pc:sldMkLst>
          <pc:docMk/>
          <pc:sldMk cId="0" sldId="279"/>
        </pc:sldMkLst>
        <pc:graphicFrameChg chg="modGraphic">
          <ac:chgData name="John, Catherine" userId="36b10958-3fe6-4d82-9cee-736ae9074b3f" providerId="ADAL" clId="{7CE9EBFF-1EB6-4E95-820E-35801409E55C}" dt="2025-10-28T11:30:24.705" v="41" actId="20577"/>
          <ac:graphicFrameMkLst>
            <pc:docMk/>
            <pc:sldMk cId="0" sldId="279"/>
            <ac:graphicFrameMk id="191" creationId="{00000000-0000-0000-0000-000000000000}"/>
          </ac:graphicFrameMkLst>
        </pc:graphicFrameChg>
      </pc:sldChg>
      <pc:sldChg chg="modSp mod">
        <pc:chgData name="John, Catherine" userId="36b10958-3fe6-4d82-9cee-736ae9074b3f" providerId="ADAL" clId="{7CE9EBFF-1EB6-4E95-820E-35801409E55C}" dt="2025-10-28T11:32:31.137" v="42" actId="20577"/>
        <pc:sldMkLst>
          <pc:docMk/>
          <pc:sldMk cId="0" sldId="285"/>
        </pc:sldMkLst>
        <pc:spChg chg="mod">
          <ac:chgData name="John, Catherine" userId="36b10958-3fe6-4d82-9cee-736ae9074b3f" providerId="ADAL" clId="{7CE9EBFF-1EB6-4E95-820E-35801409E55C}" dt="2025-10-28T11:32:31.137" v="42" actId="20577"/>
          <ac:spMkLst>
            <pc:docMk/>
            <pc:sldMk cId="0" sldId="285"/>
            <ac:spMk id="227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8T11:35:12.322" v="52" actId="20577"/>
        <pc:sldMkLst>
          <pc:docMk/>
          <pc:sldMk cId="0" sldId="293"/>
        </pc:sldMkLst>
        <pc:spChg chg="mod">
          <ac:chgData name="John, Catherine" userId="36b10958-3fe6-4d82-9cee-736ae9074b3f" providerId="ADAL" clId="{7CE9EBFF-1EB6-4E95-820E-35801409E55C}" dt="2025-10-28T11:34:38.805" v="49" actId="6549"/>
          <ac:spMkLst>
            <pc:docMk/>
            <pc:sldMk cId="0" sldId="293"/>
            <ac:spMk id="274" creationId="{00000000-0000-0000-0000-000000000000}"/>
          </ac:spMkLst>
        </pc:spChg>
        <pc:spChg chg="mod">
          <ac:chgData name="John, Catherine" userId="36b10958-3fe6-4d82-9cee-736ae9074b3f" providerId="ADAL" clId="{7CE9EBFF-1EB6-4E95-820E-35801409E55C}" dt="2025-10-28T11:35:12.322" v="52" actId="20577"/>
          <ac:spMkLst>
            <pc:docMk/>
            <pc:sldMk cId="0" sldId="293"/>
            <ac:spMk id="275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8T11:35:49.933" v="53" actId="20577"/>
        <pc:sldMkLst>
          <pc:docMk/>
          <pc:sldMk cId="0" sldId="296"/>
        </pc:sldMkLst>
        <pc:spChg chg="mod">
          <ac:chgData name="John, Catherine" userId="36b10958-3fe6-4d82-9cee-736ae9074b3f" providerId="ADAL" clId="{7CE9EBFF-1EB6-4E95-820E-35801409E55C}" dt="2025-10-28T11:35:49.933" v="53" actId="20577"/>
          <ac:spMkLst>
            <pc:docMk/>
            <pc:sldMk cId="0" sldId="296"/>
            <ac:spMk id="29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regsuk.co.uk/information/glossary/fluid-categori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" name="Google Shape;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" name="Google Shape;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Link to approved document overview: https://www.gov.uk/government/collections/ approved-documents</a:t>
            </a:r>
            <a:endParaRPr dirty="0"/>
          </a:p>
        </p:txBody>
      </p:sp>
      <p:sp>
        <p:nvSpPr>
          <p:cNvPr id="99" name="Google Shape;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ac54b82a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Google Shape;105;g36ac54b82a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Link to approved document overview: https://www.gov.uk/government/collections/approved-documents </a:t>
            </a:r>
            <a:endParaRPr dirty="0"/>
          </a:p>
        </p:txBody>
      </p:sp>
      <p:sp>
        <p:nvSpPr>
          <p:cNvPr id="106" name="Google Shape;106;g36ac54b82ad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ac54b82a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" name="Google Shape;112;g36ac54b82a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Link to approved document overview: https://www.gov.uk/government/collections/approved-documents</a:t>
            </a:r>
            <a:endParaRPr dirty="0"/>
          </a:p>
        </p:txBody>
      </p:sp>
      <p:sp>
        <p:nvSpPr>
          <p:cNvPr id="113" name="Google Shape;113;g36ac54b82ad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ac54b82a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6ac54b82a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ac54b82a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6ac54b82a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ac54b82a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6ac54b82a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ac54b82a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6ac54b82a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ac54b82a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36ac54b82a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ac54b82a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g36ac54b82a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ac54b82a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6ac54b82a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ac54b82a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6ac54b82a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ac54b82a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6ac54b82a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ac54b82a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" name="Google Shape;180;g36ac54b82a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https://www.waterregsuk.co.uk/information/glossary/fluid-categories/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6ac54b82ad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ac54b82a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g36ac54b82a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36ac54b82ad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ac54b82a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6ac54b82a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ac54b82a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6ac54b82a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ac54b82a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36ac54b82a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ac54b82a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6ac54b82a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ac54b82a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6ac54b82a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ac54b82ad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36ac54b82a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ac54b82a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6ac54b82a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ac54b82a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36ac54b82a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ac54b82a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36ac54b82a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6ac54b82ad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6ac54b82a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ac54b82a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6ac54b82a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6ac54b82a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6ac54b82a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ac54b82a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6ac54b82a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6ac54b82ad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Suitable system diagrams and worksheets to be provided. Sanitation, hot water and heating layouts to include examples of fluid risk. </a:t>
            </a:r>
            <a:endParaRPr/>
          </a:p>
        </p:txBody>
      </p:sp>
      <p:sp>
        <p:nvSpPr>
          <p:cNvPr id="278" name="Google Shape;278;g36ac54b82ad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6ac54b82ad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6ac54b82a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ac54b82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6ac54b82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Link to CIPHE: https://www.ciphe.org.uk/members-and-shop/shop/design-guide/heating/ 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Note to learners – After the publication of BS EN 806-5, BS 6700 was withdrawn on 01 August 2012 and BS 8558 is the lead document in the area of domestic water supply.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Link to BSI site: https://knowledge.bsigroup.com/products/design-installation-testing-and-maintenance-of-services-supplying-water-for-domestic-use-within-buildings-and-their-curtilages-specification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Link to WRAS: https://www.wrasapprovals.co.uk/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ac54b82a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36ac54b82a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ac54b82a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6ac54b82a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9360212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11453612" y="6316997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8280052" y="1800000"/>
            <a:ext cx="3600798" cy="41399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1453612" y="6316997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359172" y="1260475"/>
            <a:ext cx="8640959" cy="431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375"/>
              </a:lnSpc>
              <a:spcBef>
                <a:spcPts val="1004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42900" algn="l">
              <a:lnSpc>
                <a:spcPct val="133833"/>
              </a:lnSpc>
              <a:spcBef>
                <a:spcPts val="1004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286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429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1453612" y="6316997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and text">
  <p:cSld name="image lef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320000" y="1799999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360000" y="1800000"/>
            <a:ext cx="3600798" cy="41399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453612" y="6316997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456036"/>
            <a:ext cx="12239625" cy="152012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7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C4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361406" y="1800000"/>
            <a:ext cx="115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Clr>
                <a:srgbClr val="FC442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1606"/>
              <a:buFont typeface="Arial"/>
              <a:buChar char="•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–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581" algn="l" rtl="0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581" algn="l" rtl="0">
              <a:spcBef>
                <a:spcPts val="321"/>
              </a:spcBef>
              <a:spcAft>
                <a:spcPts val="0"/>
              </a:spcAft>
              <a:buClr>
                <a:srgbClr val="E30613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581" algn="l" rtl="0">
              <a:spcBef>
                <a:spcPts val="321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353" algn="l" rtl="0"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4"/>
              <a:buFont typeface="Arial"/>
              <a:buChar char="»"/>
              <a:defRPr sz="10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19" name="Google Shape;19;p1"/>
          <p:cNvCxnSpPr/>
          <p:nvPr/>
        </p:nvCxnSpPr>
        <p:spPr>
          <a:xfrm>
            <a:off x="0" y="6084000"/>
            <a:ext cx="1224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 Box 11">
            <a:extLst>
              <a:ext uri="{FF2B5EF4-FFF2-40B4-BE49-F238E27FC236}">
                <a16:creationId xmlns:a16="http://schemas.microsoft.com/office/drawing/2014/main" id="{EF3C10D7-49C6-28D4-1BF4-21BCD7CDA0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6343435"/>
            <a:ext cx="588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ts val="602"/>
              </a:spcBef>
            </a:pPr>
            <a:fld id="{6152C911-7D81-1845-9D20-613E63F035EB}" type="slidenum">
              <a:rPr lang="en-US" sz="1600" baseline="0" smtClean="0">
                <a:latin typeface="+mn-lt"/>
                <a:ea typeface="Arial" pitchFamily="-105" charset="0"/>
                <a:cs typeface="Arial" pitchFamily="-105" charset="0"/>
              </a:rPr>
              <a:pPr algn="l">
                <a:spcBef>
                  <a:spcPts val="602"/>
                </a:spcBef>
              </a:pPr>
              <a:t>‹#›</a:t>
            </a:fld>
            <a:endParaRPr lang="en-US" sz="1600" baseline="0" dirty="0">
              <a:latin typeface="+mn-lt"/>
              <a:ea typeface="Arial" pitchFamily="-105" charset="0"/>
              <a:cs typeface="Arial" pitchFamily="-105" charset="0"/>
            </a:endParaRPr>
          </a:p>
        </p:txBody>
      </p:sp>
      <p:sp>
        <p:nvSpPr>
          <p:cNvPr id="4" name="Graphic 26">
            <a:extLst>
              <a:ext uri="{FF2B5EF4-FFF2-40B4-BE49-F238E27FC236}">
                <a16:creationId xmlns:a16="http://schemas.microsoft.com/office/drawing/2014/main" id="{E23DC076-2338-2F22-F46F-564F503D005E}"/>
              </a:ext>
            </a:extLst>
          </p:cNvPr>
          <p:cNvSpPr>
            <a:spLocks/>
          </p:cNvSpPr>
          <p:nvPr userDrawn="1"/>
        </p:nvSpPr>
        <p:spPr>
          <a:xfrm>
            <a:off x="6" y="756000"/>
            <a:ext cx="12239626" cy="36000"/>
          </a:xfrm>
          <a:custGeom>
            <a:avLst/>
            <a:gdLst/>
            <a:ahLst/>
            <a:cxnLst/>
            <a:rect l="l" t="t" r="r" b="b"/>
            <a:pathLst>
              <a:path w="15119985" h="127000">
                <a:moveTo>
                  <a:pt x="0" y="0"/>
                </a:moveTo>
                <a:lnTo>
                  <a:pt x="0" y="127000"/>
                </a:lnTo>
                <a:lnTo>
                  <a:pt x="15119985" y="127000"/>
                </a:lnTo>
                <a:lnTo>
                  <a:pt x="15119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 sz="2008"/>
          </a:p>
        </p:txBody>
      </p:sp>
      <p:pic>
        <p:nvPicPr>
          <p:cNvPr id="5" name="Picture 4" descr="A red arrow pointing up&#10;&#10;AI-generated content may be incorrect.">
            <a:extLst>
              <a:ext uri="{FF2B5EF4-FFF2-40B4-BE49-F238E27FC236}">
                <a16:creationId xmlns:a16="http://schemas.microsoft.com/office/drawing/2014/main" id="{CCD91E51-EBC6-527A-9454-79A0C0BD0921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62" y="170588"/>
            <a:ext cx="591666" cy="4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E6ABC47D-2DFC-9326-63B9-29E0EF1998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48985" y="67612"/>
            <a:ext cx="5827751" cy="5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797" tIns="45899" rIns="91797" bIns="45899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17013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 Level Technical Qualification in Building Services Engineering for Construction (Level 3)</a:t>
            </a:r>
          </a:p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dirty="0">
                <a:solidFill>
                  <a:srgbClr val="FC442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Occupational Specialism: Plumbing &amp; Heating Engineering </a:t>
            </a:r>
            <a:endParaRPr lang="en-GB" sz="1050" i="0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12130153-A5B6-9EC5-6F8B-BF145D1100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368" y="157157"/>
            <a:ext cx="2563495" cy="4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A0DB79-59AE-69D5-3BB2-FC9AD4AAB44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256" y="177135"/>
            <a:ext cx="2685203" cy="440679"/>
          </a:xfrm>
          <a:prstGeom prst="rect">
            <a:avLst/>
          </a:prstGeom>
        </p:spPr>
      </p:pic>
      <p:pic>
        <p:nvPicPr>
          <p:cNvPr id="9" name="Picture 8" descr="A purple and white logo&#10;&#10;AI-generated content may be incorrect.">
            <a:extLst>
              <a:ext uri="{FF2B5EF4-FFF2-40B4-BE49-F238E27FC236}">
                <a16:creationId xmlns:a16="http://schemas.microsoft.com/office/drawing/2014/main" id="{73BDB57C-211C-0544-585C-DA5850FBA9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0000" y="6228000"/>
            <a:ext cx="2520000" cy="4565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uk/government/publications/ventilation-approved-document-f" TargetMode="External"/><Relationship Id="rId3" Type="http://schemas.openxmlformats.org/officeDocument/2006/relationships/hyperlink" Target="https://www.gov.uk/government/publications/structure-approved-document-a" TargetMode="External"/><Relationship Id="rId7" Type="http://schemas.openxmlformats.org/officeDocument/2006/relationships/hyperlink" Target="https://www.gov.uk/government/publications/resistance-to-sound-approved-document-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v.uk/government/publications/toxic-substances-approved-document-d" TargetMode="External"/><Relationship Id="rId5" Type="http://schemas.openxmlformats.org/officeDocument/2006/relationships/hyperlink" Target="https://www.gov.uk/government/publications/site-preparation-and-resistance-to-contaminates-and-moisture-approved-document-c" TargetMode="External"/><Relationship Id="rId4" Type="http://schemas.openxmlformats.org/officeDocument/2006/relationships/hyperlink" Target="https://www.gov.uk/government/publications/fire-safety-approved-document-b" TargetMode="External"/><Relationship Id="rId9" Type="http://schemas.openxmlformats.org/officeDocument/2006/relationships/hyperlink" Target="https://www.gov.uk/government/publications/sanitation-hot-water-safety-and-water-efficiency-approved-document-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uk/government/publications/overheating-approved-document-o" TargetMode="External"/><Relationship Id="rId3" Type="http://schemas.openxmlformats.org/officeDocument/2006/relationships/hyperlink" Target="https://www.gov.uk/government/publications/drainage-and-waste-disposal-approved-document-h" TargetMode="External"/><Relationship Id="rId7" Type="http://schemas.openxmlformats.org/officeDocument/2006/relationships/hyperlink" Target="https://www.gov.uk/government/publications/access-to-and-use-of-buildings-approved-document-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v.uk/government/publications/conservation-of-fuel-and-power-approved-document-l" TargetMode="External"/><Relationship Id="rId5" Type="http://schemas.openxmlformats.org/officeDocument/2006/relationships/hyperlink" Target="https://www.gov.uk/government/publications/protection-from-falling-collision-and-impact-approved-document-k" TargetMode="External"/><Relationship Id="rId4" Type="http://schemas.openxmlformats.org/officeDocument/2006/relationships/hyperlink" Target="https://www.gov.uk/government/publications/combustion-appliances-and-fuel-storage-systems-approved-document-j" TargetMode="External"/><Relationship Id="rId9" Type="http://schemas.openxmlformats.org/officeDocument/2006/relationships/hyperlink" Target="https://www.gov.uk/government/publications/electrical-safety-approved-document-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security-in-dwellings-approved-document-q" TargetMode="External"/><Relationship Id="rId7" Type="http://schemas.openxmlformats.org/officeDocument/2006/relationships/hyperlink" Target="https://www.gov.uk/government/publications/material-and-workmanship-approved-document-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v.uk/government/publications/toilet-accommodation-approved-document-t" TargetMode="External"/><Relationship Id="rId5" Type="http://schemas.openxmlformats.org/officeDocument/2006/relationships/hyperlink" Target="https://www.gov.uk/government/publications/infrastructure-for-charging-electric-vehicles-approved-document-s" TargetMode="External"/><Relationship Id="rId4" Type="http://schemas.openxmlformats.org/officeDocument/2006/relationships/hyperlink" Target="https://www.gov.uk/government/publications/infrastructure-for-electronic-communications-approved-document-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/>
        </p:nvSpPr>
        <p:spPr>
          <a:xfrm>
            <a:off x="360000" y="1800000"/>
            <a:ext cx="10800000" cy="377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170130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170130"/>
                </a:solidFill>
                <a:ea typeface="Arial"/>
                <a:cs typeface="Arial"/>
                <a:sym typeface="Arial"/>
              </a:rPr>
              <a:t>Occupational Specialism: Plumbing &amp; Heating Engineering</a:t>
            </a:r>
            <a:endParaRPr lang="en-GB" sz="2800" b="1">
              <a:solidFill>
                <a:srgbClr val="170130"/>
              </a:solidFill>
            </a:endParaRPr>
          </a:p>
          <a:p>
            <a:pPr lvl="0">
              <a:lnSpc>
                <a:spcPct val="110000"/>
              </a:lnSpc>
              <a:spcAft>
                <a:spcPts val="1200"/>
              </a:spcAft>
              <a:buClr>
                <a:srgbClr val="170130"/>
              </a:buClr>
              <a:buSzPts val="2800"/>
            </a:pPr>
            <a:r>
              <a:rPr lang="en-GB" sz="2800"/>
              <a:t>K1.1 Key requirements of Codes of Practice (CoP), Building Regulations and the Water Regulations</a:t>
            </a:r>
          </a:p>
          <a:p>
            <a:pPr lvl="0">
              <a:lnSpc>
                <a:spcPct val="110000"/>
              </a:lnSpc>
              <a:spcAft>
                <a:spcPts val="1200"/>
              </a:spcAft>
              <a:buClr>
                <a:srgbClr val="170130"/>
              </a:buClr>
              <a:buSzPts val="2800"/>
            </a:pPr>
            <a:r>
              <a:rPr lang="en-GB" sz="2800" b="1">
                <a:solidFill>
                  <a:srgbClr val="FA4F2F"/>
                </a:solidFill>
              </a:rPr>
              <a:t>Overview of Codes of Practice and their role in industry</a:t>
            </a:r>
            <a:endParaRPr>
              <a:solidFill>
                <a:srgbClr val="FA4F2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750"/>
              </a:spcBef>
              <a:spcAft>
                <a:spcPts val="1200"/>
              </a:spcAft>
              <a:buClr>
                <a:schemeClr val="lt1"/>
              </a:buClr>
              <a:buSzPts val="2394"/>
              <a:buFont typeface="Arial"/>
              <a:buNone/>
            </a:pPr>
            <a:endParaRPr sz="2394">
              <a:solidFill>
                <a:srgbClr val="3432E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750"/>
              </a:spcBef>
              <a:spcAft>
                <a:spcPts val="1200"/>
              </a:spcAft>
              <a:buClr>
                <a:srgbClr val="FC4421"/>
              </a:buClr>
              <a:buSzPts val="2800"/>
              <a:buFont typeface="Arial"/>
              <a:buNone/>
            </a:pPr>
            <a:endParaRPr lang="en-GB" sz="2800" b="1">
              <a:solidFill>
                <a:srgbClr val="FC442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/>
          </p:cNvSpPr>
          <p:nvPr/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accent2"/>
                </a:solidFill>
              </a:rPr>
              <a:t>Overview of All Approved Documents (A–T)</a:t>
            </a:r>
            <a:endParaRPr sz="3600" b="1">
              <a:solidFill>
                <a:srgbClr val="FC4421"/>
              </a:solidFill>
            </a:endParaRPr>
          </a:p>
        </p:txBody>
      </p:sp>
      <p:graphicFrame>
        <p:nvGraphicFramePr>
          <p:cNvPr id="102" name="Google Shape;102;p15"/>
          <p:cNvGraphicFramePr/>
          <p:nvPr/>
        </p:nvGraphicFramePr>
        <p:xfrm>
          <a:off x="251990" y="1740084"/>
          <a:ext cx="11730100" cy="4276400"/>
        </p:xfrm>
        <a:graphic>
          <a:graphicData uri="http://schemas.openxmlformats.org/drawingml/2006/table">
            <a:tbl>
              <a:tblPr>
                <a:noFill/>
                <a:tableStyleId>{9E7DF3AB-5F4E-4C38-99C6-906D4FE57A73}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Approved Document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Scope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A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 dirty="0">
                          <a:solidFill>
                            <a:schemeClr val="hlink"/>
                          </a:solidFill>
                          <a:hlinkClick r:id="rId3"/>
                        </a:rPr>
                        <a:t>Structure</a:t>
                      </a:r>
                      <a:endParaRPr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B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 dirty="0">
                          <a:solidFill>
                            <a:schemeClr val="hlink"/>
                          </a:solidFill>
                          <a:hlinkClick r:id="rId4"/>
                        </a:rPr>
                        <a:t>Fire safety</a:t>
                      </a:r>
                      <a:endParaRPr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C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5"/>
                        </a:rPr>
                        <a:t>Site preparation and resistance to contaminates and moisture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D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6"/>
                        </a:rPr>
                        <a:t>Toxic substances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7"/>
                        </a:rPr>
                        <a:t>Resistance to sound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F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8"/>
                        </a:rPr>
                        <a:t>Ventilation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G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 dirty="0">
                          <a:solidFill>
                            <a:schemeClr val="hlink"/>
                          </a:solidFill>
                          <a:hlinkClick r:id="rId9"/>
                        </a:rPr>
                        <a:t>Sanitation, hot water safety and water efficiency</a:t>
                      </a:r>
                      <a:endParaRPr sz="2100"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/>
          </p:cNvSpPr>
          <p:nvPr/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accent2"/>
                </a:solidFill>
              </a:rPr>
              <a:t>Overview of All Approved Documents (A–T) </a:t>
            </a:r>
            <a:endParaRPr sz="3600" b="1">
              <a:solidFill>
                <a:srgbClr val="FC4421"/>
              </a:solidFill>
            </a:endParaRPr>
          </a:p>
        </p:txBody>
      </p:sp>
      <p:graphicFrame>
        <p:nvGraphicFramePr>
          <p:cNvPr id="109" name="Google Shape;109;p16"/>
          <p:cNvGraphicFramePr/>
          <p:nvPr/>
        </p:nvGraphicFramePr>
        <p:xfrm>
          <a:off x="251990" y="1740084"/>
          <a:ext cx="11730100" cy="4276400"/>
        </p:xfrm>
        <a:graphic>
          <a:graphicData uri="http://schemas.openxmlformats.org/drawingml/2006/table">
            <a:tbl>
              <a:tblPr>
                <a:noFill/>
                <a:tableStyleId>{9E7DF3AB-5F4E-4C38-99C6-906D4FE57A73}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Approved Document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Scope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H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3"/>
                        </a:rPr>
                        <a:t>Drainage and waste disposal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J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4"/>
                        </a:rPr>
                        <a:t>Combustion appliances and fuel storage systems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K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5"/>
                        </a:rPr>
                        <a:t>Protection from falling, collision and impact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L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6"/>
                        </a:rPr>
                        <a:t>Conservation of fuel and power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M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7"/>
                        </a:rPr>
                        <a:t>Access to and use of buildings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O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8"/>
                        </a:rPr>
                        <a:t>Overheating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P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9"/>
                        </a:rPr>
                        <a:t>Electrical safety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/>
          </p:cNvSpPr>
          <p:nvPr/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accent2"/>
                </a:solidFill>
              </a:rPr>
              <a:t>Overview of All Approved Documents (A–T) </a:t>
            </a:r>
            <a:endParaRPr sz="3600" b="1">
              <a:solidFill>
                <a:srgbClr val="FC4421"/>
              </a:solidFill>
            </a:endParaRPr>
          </a:p>
        </p:txBody>
      </p:sp>
      <p:graphicFrame>
        <p:nvGraphicFramePr>
          <p:cNvPr id="116" name="Google Shape;116;p17"/>
          <p:cNvGraphicFramePr/>
          <p:nvPr/>
        </p:nvGraphicFramePr>
        <p:xfrm>
          <a:off x="251990" y="1740084"/>
          <a:ext cx="11730100" cy="3741850"/>
        </p:xfrm>
        <a:graphic>
          <a:graphicData uri="http://schemas.openxmlformats.org/drawingml/2006/table">
            <a:tbl>
              <a:tblPr>
                <a:noFill/>
                <a:tableStyleId>{9E7DF3AB-5F4E-4C38-99C6-906D4FE57A73}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Approved Document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Scope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Q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 dirty="0">
                          <a:solidFill>
                            <a:schemeClr val="hlink"/>
                          </a:solidFill>
                          <a:hlinkClick r:id="rId3"/>
                        </a:rPr>
                        <a:t>Security in dwellings</a:t>
                      </a:r>
                      <a:endParaRPr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R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4"/>
                        </a:rPr>
                        <a:t>Infrastructure for electronic communications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5"/>
                        </a:rPr>
                        <a:t>Infrastructure for charging electric vehicles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>
                          <a:solidFill>
                            <a:schemeClr val="hlink"/>
                          </a:solidFill>
                          <a:hlinkClick r:id="rId6"/>
                        </a:rPr>
                        <a:t>Toilet accommodation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7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u="sng" dirty="0">
                          <a:solidFill>
                            <a:schemeClr val="hlink"/>
                          </a:solidFill>
                          <a:hlinkClick r:id="rId7"/>
                        </a:rPr>
                        <a:t>Material and workmanship: Approved Document 7</a:t>
                      </a:r>
                      <a:endParaRPr sz="2100"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G: Introduction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1775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Part G sets the standard for safe water systems and sanitation.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It includes provisions for water efficiency, hot water safety, and prevention of contamination.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Applies to domestic and some non-domestic systems.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Promotes sustainable use and safe delivery of water.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Important for bathroom, kitchen, and system design.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G: Key requirements</a:t>
            </a:r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Control of scald risk via TMVs (e.g. bath outlets).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Ensure access to wholesome water for drinking and food prep.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Efficient water usage: max 125 litres per person per day.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Minimise contamination from pipework layouts or poor backflow prevention.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Fit-for-purpose WC and washing provisions in new builds.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H: Introduction</a:t>
            </a: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Focuses on effective removal of wastewater and rainwater.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Includes guidance on underground drainage and soakaways.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Aims to avoid flooding, contamination, and nuisance odours.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Covers all sanitary pipework, treatment systems, and rainwater drainage.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Protects health, environment, and system performance.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L: Introduction</a:t>
            </a: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Aft>
                <a:spcPts val="1200"/>
              </a:spcAft>
              <a:buNone/>
            </a:pPr>
            <a:r>
              <a:rPr lang="en-GB"/>
              <a:t>Aimed at improving energy efficiency and reducing carbon footprint.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r>
              <a:rPr lang="en-GB"/>
              <a:t>Applies to heating systems, insulation, and controls.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r>
              <a:rPr lang="en-GB"/>
              <a:t>Requires accurate calculation of heat loss and system sizing.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r>
              <a:rPr lang="en-GB"/>
              <a:t>Compliance involves SAP ratings and other energy modelling tools.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r>
              <a:rPr lang="en-GB"/>
              <a:t>Links closely with the UK’s net-zero emissions strategy.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L: Subsections explained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L1A: New dwellings – focus on full building performance (fabric, heating, renewables).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L1B: Existing dwellings – covers upgrades, extensions, retrofits.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L2A: New non-domestic buildings – includes industrial/commercial systems.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L2B: Existing non-domestic – energy improvements on refurbishments.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Installers must know which part applies to their project.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L: Impact on heating installations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7766699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Mandates high-efficiency boilers and controls.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Requires lagging of all pipework and cylinders.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Zoning and thermostatic control to minimise waste.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Low temperature system design becoming standard.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Work must be tested and documented to prove efficiency.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/>
          <a:srcRect/>
          <a:stretch/>
        </p:blipFill>
        <p:spPr>
          <a:xfrm>
            <a:off x="8126699" y="2056187"/>
            <a:ext cx="3819601" cy="25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Summary: G, H, L compared</a:t>
            </a:r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390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G: Clean water and sanitation.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H: Safe and effective wastewater disposal.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L: Energy conservation and low carbon heating.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Each document connects to plumbing and heating in different ways.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Understanding their differences ensures compliant and integrated installations.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623993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111111"/>
                </a:solidFill>
              </a:rPr>
              <a:t>W</a:t>
            </a:r>
            <a:r>
              <a:rPr lang="en-GB" b="1" i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arm-up</a:t>
            </a:r>
            <a:r>
              <a:rPr lang="en-GB" b="0" i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>
                <a:solidFill>
                  <a:srgbClr val="111111"/>
                </a:solidFill>
              </a:rPr>
              <a:t>What are regulations or codes you already follow in your personal or work life?</a:t>
            </a:r>
            <a:endParaRPr>
              <a:solidFill>
                <a:srgbClr val="111111"/>
              </a:solidFill>
            </a:endParaRPr>
          </a:p>
          <a:p>
            <a:pPr marL="252000" lvl="0" indent="-252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11111"/>
                </a:solidFill>
              </a:rPr>
              <a:t>Have you ever seen a poor installation? What do you think caused it?</a:t>
            </a:r>
            <a:endParaRPr>
              <a:solidFill>
                <a:srgbClr val="111111"/>
              </a:solidFill>
            </a:endParaRPr>
          </a:p>
          <a:p>
            <a:pPr marL="252000" lvl="0" indent="-252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11111"/>
                </a:solidFill>
              </a:rPr>
              <a:t>Why do you think the plumbing and heating industry needs rules and guidance?</a:t>
            </a:r>
            <a:endParaRPr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111111"/>
                </a:solidFill>
              </a:rPr>
              <a:t>Task:</a:t>
            </a:r>
            <a:endParaRPr b="1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11111"/>
                </a:solidFill>
              </a:rPr>
              <a:t>Write down three reasons why standards are important for installers.</a:t>
            </a:r>
            <a:endParaRPr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11111"/>
                </a:solidFill>
              </a:rPr>
              <a:t>Be ready to share your thoughts with the group.</a:t>
            </a:r>
            <a:endParaRPr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to Water Regulations 1999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 Water Supply (Water Fittings) Regulations 1999 replaced previous regional byelaws.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They apply to all plumbing systems connected to the public mains supply.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 goal is to protect water quality and ensure efficient use of water.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Enforced by water undertakers (e.g. Thames Water, Severn Trent).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Compliance is a legal requirement across domestic and commercial sectors.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Principles of the Water Regulations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44968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har char="•"/>
            </a:pPr>
            <a:r>
              <a:rPr lang="en-GB" dirty="0"/>
              <a:t>The water regulations main aims are to prevent;</a:t>
            </a:r>
            <a:endParaRPr lang="en-US" dirty="0"/>
          </a:p>
          <a:p>
            <a:pPr>
              <a:lnSpc>
                <a:spcPct val="150000"/>
              </a:lnSpc>
              <a:buChar char="•"/>
            </a:pPr>
            <a:r>
              <a:rPr lang="en-GB" b="1" dirty="0"/>
              <a:t>Waste</a:t>
            </a:r>
            <a:r>
              <a:rPr lang="en-GB" dirty="0"/>
              <a:t> of water – leaks due to poor installation or maintenance</a:t>
            </a:r>
          </a:p>
          <a:p>
            <a:pPr>
              <a:lnSpc>
                <a:spcPct val="150000"/>
              </a:lnSpc>
              <a:buChar char="•"/>
            </a:pPr>
            <a:r>
              <a:rPr lang="en-GB" b="1" dirty="0"/>
              <a:t>Erroneous measurement</a:t>
            </a:r>
            <a:r>
              <a:rPr lang="en-GB" dirty="0"/>
              <a:t> – bypassing a water meter etc. </a:t>
            </a:r>
          </a:p>
          <a:p>
            <a:pPr>
              <a:lnSpc>
                <a:spcPct val="150000"/>
              </a:lnSpc>
              <a:buChar char="•"/>
            </a:pPr>
            <a:r>
              <a:rPr lang="en-GB" b="1" dirty="0"/>
              <a:t>Contamination</a:t>
            </a:r>
            <a:r>
              <a:rPr lang="en-GB" dirty="0"/>
              <a:t> of drinking water (e.g. by backflow)</a:t>
            </a:r>
            <a:endParaRPr lang="en-US" dirty="0"/>
          </a:p>
          <a:p>
            <a:pPr>
              <a:lnSpc>
                <a:spcPct val="100000"/>
              </a:lnSpc>
              <a:buChar char="•"/>
            </a:pPr>
            <a:r>
              <a:rPr lang="en-GB" b="1" dirty="0"/>
              <a:t>Undue consumption</a:t>
            </a:r>
            <a:r>
              <a:rPr lang="en-GB" dirty="0"/>
              <a:t> – using more water than is necessary for a process (reduced flushing capacities for WC cisterns)</a:t>
            </a:r>
          </a:p>
          <a:p>
            <a:pPr>
              <a:lnSpc>
                <a:spcPct val="100000"/>
              </a:lnSpc>
              <a:buChar char="•"/>
            </a:pPr>
            <a:endParaRPr lang="en-GB" sz="600" dirty="0"/>
          </a:p>
          <a:p>
            <a:pPr>
              <a:lnSpc>
                <a:spcPct val="100000"/>
              </a:lnSpc>
              <a:buChar char="•"/>
            </a:pPr>
            <a:r>
              <a:rPr lang="en-GB" b="1" dirty="0"/>
              <a:t>Misuse –</a:t>
            </a:r>
            <a:r>
              <a:rPr lang="en-GB" dirty="0"/>
              <a:t> accessing a hydrant without permission or using water mains pressure to power a micro-hydro turbine</a:t>
            </a:r>
          </a:p>
          <a:p>
            <a:pPr marL="0" indent="0">
              <a:spcAft>
                <a:spcPts val="1200"/>
              </a:spcAft>
            </a:pP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/>
          </p:cNvSpPr>
          <p:nvPr/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accent2"/>
                </a:solidFill>
              </a:rPr>
              <a:t>Categories of Fluid Risk (Fluid Categories 1–5)</a:t>
            </a:r>
            <a:endParaRPr sz="3600" b="1">
              <a:solidFill>
                <a:srgbClr val="FC4421"/>
              </a:solidFill>
            </a:endParaRPr>
          </a:p>
        </p:txBody>
      </p:sp>
      <p:graphicFrame>
        <p:nvGraphicFramePr>
          <p:cNvPr id="184" name="Google Shape;184;p28"/>
          <p:cNvGraphicFramePr/>
          <p:nvPr>
            <p:extLst>
              <p:ext uri="{D42A27DB-BD31-4B8C-83A1-F6EECF244321}">
                <p14:modId xmlns:p14="http://schemas.microsoft.com/office/powerpoint/2010/main" val="754522147"/>
              </p:ext>
            </p:extLst>
          </p:nvPr>
        </p:nvGraphicFramePr>
        <p:xfrm>
          <a:off x="251990" y="1740084"/>
          <a:ext cx="11730100" cy="3741850"/>
        </p:xfrm>
        <a:graphic>
          <a:graphicData uri="http://schemas.openxmlformats.org/drawingml/2006/table">
            <a:tbl>
              <a:tblPr>
                <a:noFill/>
                <a:tableStyleId>{9E7DF3AB-5F4E-4C38-99C6-906D4FE57A73}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Fluid Category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Description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1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Wholesome water – no risk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2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dk1"/>
                          </a:solidFill>
                        </a:rPr>
                        <a:t>Aesthetic change/ impairment only (e.g. taste/temperature)</a:t>
                      </a:r>
                      <a:endParaRPr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3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Slight hazard – substances of low toxicity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4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Significant hazard – toxic substance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5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Serious health risk – human waste, animal waste, etc.</a:t>
                      </a:r>
                      <a:endParaRPr sz="210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/>
                        <a:t>Correct backflow prevention must be selected based on fluid category.</a:t>
                      </a:r>
                      <a:endParaRPr sz="2100"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/>
          </p:cNvSpPr>
          <p:nvPr/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accent2"/>
                </a:solidFill>
              </a:rPr>
              <a:t>Common backflow prevention devices</a:t>
            </a:r>
            <a:endParaRPr sz="3600" b="1">
              <a:solidFill>
                <a:srgbClr val="FC4421"/>
              </a:solidFill>
            </a:endParaRPr>
          </a:p>
        </p:txBody>
      </p:sp>
      <p:graphicFrame>
        <p:nvGraphicFramePr>
          <p:cNvPr id="191" name="Google Shape;191;p29"/>
          <p:cNvGraphicFramePr/>
          <p:nvPr>
            <p:extLst>
              <p:ext uri="{D42A27DB-BD31-4B8C-83A1-F6EECF244321}">
                <p14:modId xmlns:p14="http://schemas.microsoft.com/office/powerpoint/2010/main" val="2897739233"/>
              </p:ext>
            </p:extLst>
          </p:nvPr>
        </p:nvGraphicFramePr>
        <p:xfrm>
          <a:off x="251990" y="1740084"/>
          <a:ext cx="11730075" cy="4115820"/>
        </p:xfrm>
        <a:graphic>
          <a:graphicData uri="http://schemas.openxmlformats.org/drawingml/2006/table">
            <a:tbl>
              <a:tblPr>
                <a:noFill/>
                <a:tableStyleId>{9E7DF3AB-5F4E-4C38-99C6-906D4FE57A73}</a:tableStyleId>
              </a:tblPr>
              <a:tblGrid>
                <a:gridCol w="314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Device / arrangement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Description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/>
                        <a:t>Protection up to</a:t>
                      </a:r>
                      <a:endParaRPr sz="2100" b="1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Single check valves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used internally to protect appliances (monoflow mixer tap) 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Category 2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Double check valve (DCV)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commonly used for domestic appliances (conventional filling loop)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Category 3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Reduced pressure zone (RPZ) valves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solidFill>
                            <a:schemeClr val="dk1"/>
                          </a:solidFill>
                        </a:rPr>
                        <a:t>for high-risk applications</a:t>
                      </a:r>
                      <a:endParaRPr sz="2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Category 4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</a:rPr>
                        <a:t>Air gap (Type AA/AB)</a:t>
                      </a:r>
                      <a:endParaRPr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/>
                        <a:t>used where highest protection is needed (e.g. WC cisterns)</a:t>
                      </a:r>
                      <a:endParaRPr sz="2100"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/>
                        <a:t>Category 5</a:t>
                      </a:r>
                      <a:endParaRPr sz="210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5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/>
                        <a:t>Correct selection and placement are crucial for compliance.</a:t>
                      </a:r>
                      <a:endParaRPr sz="2100" dirty="0"/>
                    </a:p>
                  </a:txBody>
                  <a:tcPr marL="121600" marR="121600" marT="60800" marB="608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Notification requirements</a:t>
            </a:r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Some installations require advance notification to the local water authority:</a:t>
            </a:r>
            <a:endParaRPr/>
          </a:p>
          <a:p>
            <a:pPr marL="252000" lvl="0" indent="-252000" algn="l" rtl="0">
              <a:lnSpc>
                <a:spcPct val="110000"/>
              </a:lnSpc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/>
              <a:t>Bidets with flexible hoses.</a:t>
            </a:r>
            <a:endParaRPr/>
          </a:p>
          <a:p>
            <a:pPr marL="252000" lvl="0" indent="-252000" algn="l" rtl="0">
              <a:lnSpc>
                <a:spcPct val="110000"/>
              </a:lnSpc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/>
              <a:t>Large water heaters and unvented cylinders.</a:t>
            </a:r>
            <a:endParaRPr/>
          </a:p>
          <a:p>
            <a:pPr marL="252000" lvl="0" indent="-252000" algn="l" rtl="0">
              <a:lnSpc>
                <a:spcPct val="110000"/>
              </a:lnSpc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/>
              <a:t>Rainwater harvesting systems.</a:t>
            </a:r>
            <a:endParaRPr/>
          </a:p>
          <a:p>
            <a:pPr marL="252000" lvl="0" indent="-252000" algn="l" rtl="0">
              <a:lnSpc>
                <a:spcPct val="110000"/>
              </a:lnSpc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/>
              <a:t>Systems with storage capacity &gt;500 litres.</a:t>
            </a:r>
            <a:endParaRPr/>
          </a:p>
          <a:p>
            <a:pPr marL="252000" lvl="0" indent="-252000" algn="l" rtl="0">
              <a:lnSpc>
                <a:spcPct val="110000"/>
              </a:lnSpc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/>
              <a:t>Any supply to non-domestic premises or food production areas.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Role of WRAS (Water Regulations Advisory Scheme)</a:t>
            </a:r>
            <a:endParaRPr sz="3500"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Provides guidance and approval for fittings and products.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Helps manufacturers, installers, and inspectors maintain standards.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WRAS-approved products meet the required performance and safety standards.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WRAS diagrams assist in understanding system layouts and compliance.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Though not a legal requirement, WRAS approval is industry standard.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Installer responsibilities</a:t>
            </a: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Ensure installation is completed using compliant products.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Understand local water authority requirements.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Notify authorities where required and retain records.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Apply best practice and follow WRAS/CIPHE guidance.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Ensure system design meets fluid category and backflow protection rules.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Water supplier responsibilities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Monitor compliance and inspect notified installations.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Enforce the Water Regulations within their jurisdiction.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Issue guidance and support where necessary.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Have powers to disconnect unsafe or illegal connections.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Work closely with plumbing professionals to uphold standards.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Practical examples: Good and poor compliance</a:t>
            </a:r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Example 1</a:t>
            </a:r>
            <a:r>
              <a:rPr lang="en-GB" dirty="0"/>
              <a:t>: WC fitted with Type AA air gap = compliant.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Example 2</a:t>
            </a:r>
            <a:r>
              <a:rPr lang="en-GB" dirty="0"/>
              <a:t>: Garden tap without check valve = </a:t>
            </a:r>
            <a:r>
              <a:rPr lang="en-GB" u="sng" dirty="0"/>
              <a:t>non-compliant</a:t>
            </a:r>
            <a:r>
              <a:rPr lang="en-GB" dirty="0"/>
              <a:t>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Example 3</a:t>
            </a:r>
            <a:r>
              <a:rPr lang="en-GB" dirty="0"/>
              <a:t>: RPZ valve on a commercial kitchen rinse arm = compliant.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Visual checks and referencing WRAS tables ensure right choices.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Field experience and product familiarity reduce errors.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Consequences of non-compliance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7708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Legal enforcement and potential fines.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Service disconnection by the water supplier.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Invalidation of insurance and certification.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Damage to reputation and customer relationships.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Health hazards due to cross-contamination or leaks.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 </a:t>
            </a: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601914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0" i="0">
                <a:latin typeface="Arial"/>
                <a:ea typeface="Arial"/>
                <a:cs typeface="Arial"/>
                <a:sym typeface="Arial"/>
              </a:rPr>
              <a:t>You should be able to:</a:t>
            </a:r>
            <a:endParaRPr/>
          </a:p>
          <a:p>
            <a:pPr marL="252000" lvl="0" indent="-251999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Pts val="2400"/>
              <a:buFont typeface="Arial"/>
              <a:buChar char="•"/>
            </a:pPr>
            <a:r>
              <a:rPr lang="en-GB" b="1"/>
              <a:t>Understand </a:t>
            </a:r>
            <a:r>
              <a:rPr lang="en-GB"/>
              <a:t>the purpose of codes of practice and regulations.</a:t>
            </a:r>
            <a:endParaRPr/>
          </a:p>
          <a:p>
            <a:pPr marL="252000" lvl="0" indent="-251999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Pts val="2400"/>
              <a:buFont typeface="Arial"/>
              <a:buChar char="•"/>
            </a:pPr>
            <a:r>
              <a:rPr lang="en-GB" b="1"/>
              <a:t>Identify </a:t>
            </a:r>
            <a:r>
              <a:rPr lang="en-GB"/>
              <a:t>key building regulation parts (G, H, L).</a:t>
            </a:r>
            <a:endParaRPr/>
          </a:p>
          <a:p>
            <a:pPr marL="252000" lvl="0" indent="-251999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Pts val="2400"/>
              <a:buFont typeface="Arial"/>
              <a:buChar char="•"/>
            </a:pPr>
            <a:r>
              <a:rPr lang="en-GB" b="1"/>
              <a:t>Describe </a:t>
            </a:r>
            <a:r>
              <a:rPr lang="en-GB"/>
              <a:t>the Water Regulations 1999.</a:t>
            </a:r>
            <a:endParaRPr/>
          </a:p>
          <a:p>
            <a:pPr marL="252000" lvl="0" indent="-251999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Pts val="2400"/>
              <a:buFont typeface="Arial"/>
              <a:buChar char="•"/>
            </a:pPr>
            <a:r>
              <a:rPr lang="en-GB" b="1"/>
              <a:t>Explain </a:t>
            </a:r>
            <a:r>
              <a:rPr lang="en-GB"/>
              <a:t>responsibilities for compliance in industry.</a:t>
            </a:r>
            <a:endParaRPr/>
          </a:p>
          <a:p>
            <a:pPr marL="252000" lvl="0" indent="-251999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Pts val="2400"/>
              <a:buFont typeface="Arial"/>
              <a:buChar char="•"/>
            </a:pPr>
            <a:r>
              <a:rPr lang="en-GB" b="1"/>
              <a:t>Apply </a:t>
            </a:r>
            <a:r>
              <a:rPr lang="en-GB"/>
              <a:t>these concepts to everyday installation and maintenance scenarios.</a:t>
            </a:r>
            <a:endParaRPr/>
          </a:p>
          <a:p>
            <a:pPr marL="0" lvl="0" indent="-188500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SzPts val="1400"/>
              <a:buChar char="•"/>
            </a:pPr>
            <a:endParaRPr b="1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Roles and responsibilities summary</a:t>
            </a: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Installers</a:t>
            </a:r>
            <a:r>
              <a:rPr lang="en-GB" dirty="0">
                <a:solidFill>
                  <a:schemeClr val="tx1"/>
                </a:solidFill>
              </a:rPr>
              <a:t>: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/>
              <a:t>Design and install to regulations and notify where required.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Designers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Choose appropriate components and ensure full compliance.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Supervisors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Ensure staff are trained and work is quality controlled.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Water Suppliers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Enforce and support safe practice.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Clients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Must cooperate with notifications and act on advice.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Coordination with other standards</a:t>
            </a:r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Ensure installations also meet Building Regs Parts G, H, L.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Electric connections must follow BS 7671 and Part P.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Gas appliances must comply with Gas Safety Regulations.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Sustainable systems should align with MCS standards.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Whole-system compliance improves safety and efficiency.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Site planning and documentation</a:t>
            </a:r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Include regulatory checks in project planning.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Highlight WRAS notification items during design.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Document backflow prevention and fitting specifications.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Store certificates of compliance and notifications.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Build in access for future maintenance and inspection.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Site inspection readiness</a:t>
            </a:r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7708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Label systems clearly and provide as-fitted diagrams.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Ensure all fittings are visible and accessible.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Test systems before inspection and correct visible issues.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Prepare WRAS paperwork and product information.</a:t>
            </a:r>
            <a:endParaRPr/>
          </a:p>
          <a:p>
            <a:pPr marL="251999" lvl="0" indent="-251999" algn="l" rtl="0">
              <a:lnSpc>
                <a:spcPct val="110000"/>
              </a:lnSpc>
              <a:spcAft>
                <a:spcPts val="1200"/>
              </a:spcAft>
              <a:buClrTx/>
              <a:buSzPts val="2400"/>
              <a:buFont typeface="Arial"/>
              <a:buChar char="•"/>
            </a:pPr>
            <a:r>
              <a:rPr lang="en-GB"/>
              <a:t>Support learning culture across installation teams.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study: Office kitchenette</a:t>
            </a:r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7708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Scenario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Small office installs water heater and sink.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Key Issues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Bidet-style spray head added later, no notification.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Outcome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Inspection failed, had to retrofit backflow device.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Lesson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/>
              <a:t>Always assess additions to original install.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Communication with client and documentation is essential.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Quiz: Check your knowledge</a:t>
            </a:r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/>
              <a:t>What fluid category is domestic hot water?</a:t>
            </a:r>
            <a:endParaRPr lang="en-US"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/>
              <a:t>Give two examples of notifiable installations.</a:t>
            </a:r>
            <a:endParaRPr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/>
              <a:t>What device prevents backflow from a garden tap?</a:t>
            </a:r>
            <a:endParaRPr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/>
              <a:t>Who enforces the Water Regulations?</a:t>
            </a:r>
            <a:endParaRPr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/>
              <a:t>Why use WRAS-approved products?</a:t>
            </a:r>
            <a:endParaRPr/>
          </a:p>
          <a:p>
            <a:pPr marL="0" lvl="0" indent="0" algn="l" rtl="0"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Quiz: Check your knowledge – answers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432400" cy="42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 sz="2000" dirty="0"/>
              <a:t>Domestic hot water is typically Fluid Category 2 – water that has undergone a change in temperature or taste, but still poses no significant health risk.</a:t>
            </a:r>
            <a:endParaRPr lang="en-US" sz="2000" dirty="0"/>
          </a:p>
          <a:p>
            <a:pPr indent="-45720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 sz="2000" dirty="0"/>
              <a:t>A bidet with an integral flexible hose (risk of backflow) &amp; a water storage system with a capacity over 500 litres (or any other suitable answer).</a:t>
            </a:r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 sz="2000" dirty="0"/>
              <a:t>A double check valve (or hose union backflow prevention valve) is typically used to prevent backflow from a garden tap.</a:t>
            </a:r>
            <a:endParaRPr sz="2000" dirty="0"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 sz="2000" dirty="0"/>
              <a:t>The Water Regulations are enforced by the local water undertakers (e.g. Thames Water, United Utilities).</a:t>
            </a:r>
            <a:endParaRPr sz="2000" dirty="0"/>
          </a:p>
          <a:p>
            <a:pPr lvl="0" indent="-457200" algn="l" rtl="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GB" sz="2000" dirty="0"/>
              <a:t>WRAS-approved products have been tested and certified to meet UK Water Regulations. Using them helps ensure compliance, safety, and ease of inspection.</a:t>
            </a:r>
            <a:endParaRPr sz="2000" dirty="0"/>
          </a:p>
          <a:p>
            <a:pPr marL="0" lvl="0" indent="0" algn="l" rtl="0">
              <a:spcAft>
                <a:spcPts val="12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activity: Spot the compliance risks</a:t>
            </a:r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Break into pairs and review system diagrams.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Identify which components require backflow prevention.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Decide which ones require WRAS notification.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Discuss whether the design complies with Parts G and H.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Share your findings with the group.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721084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Aft>
                <a:spcPts val="1200"/>
              </a:spcAft>
            </a:pPr>
            <a:r>
              <a:rPr lang="en-GB" b="1" i="0" dirty="0"/>
              <a:t>You should now be able to:</a:t>
            </a:r>
            <a:endParaRPr b="1" dirty="0"/>
          </a:p>
          <a:p>
            <a:pPr marL="252000" lvl="0" indent="-252000" algn="l" rtl="0">
              <a:spcAft>
                <a:spcPts val="12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GB" b="1" dirty="0"/>
              <a:t>Recall</a:t>
            </a:r>
            <a:r>
              <a:rPr lang="en-GB" dirty="0"/>
              <a:t> Codes of Practice and Regulations.</a:t>
            </a:r>
          </a:p>
          <a:p>
            <a:pPr marL="252000" lvl="0" indent="-252000" algn="l" rtl="0">
              <a:spcAft>
                <a:spcPts val="12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GB" b="1" dirty="0"/>
              <a:t>Explain</a:t>
            </a:r>
            <a:r>
              <a:rPr lang="en-GB" dirty="0"/>
              <a:t> WRAS, fluid categories, and why notification procedures are critical.</a:t>
            </a:r>
          </a:p>
          <a:p>
            <a:pPr marL="0" lvl="0" indent="0" algn="l" rtl="0">
              <a:spcAft>
                <a:spcPts val="1200"/>
              </a:spcAft>
            </a:pPr>
            <a:endParaRPr lang="en-GB" dirty="0"/>
          </a:p>
          <a:p>
            <a:pPr marL="0" lvl="0" indent="0" algn="l" rtl="0">
              <a:spcAft>
                <a:spcPts val="1200"/>
              </a:spcAft>
            </a:pPr>
            <a:r>
              <a:rPr lang="en-GB" b="1" i="0" dirty="0"/>
              <a:t>You might also be able to:</a:t>
            </a:r>
            <a:endParaRPr b="1" dirty="0"/>
          </a:p>
          <a:p>
            <a:pPr marL="252000" lvl="0" indent="-252000" algn="l" rtl="0">
              <a:spcAft>
                <a:spcPts val="12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GB" b="1" dirty="0"/>
              <a:t>Examine</a:t>
            </a:r>
            <a:r>
              <a:rPr lang="en-GB" dirty="0"/>
              <a:t> the purpose of Building Regs Parts G, H, L.</a:t>
            </a:r>
          </a:p>
          <a:p>
            <a:pPr marL="252000" lvl="0" indent="-252000" algn="l" rtl="0">
              <a:spcAft>
                <a:spcPts val="1200"/>
              </a:spcAft>
              <a:buClrTx/>
              <a:buSzPts val="2200"/>
              <a:buFont typeface="Arial" panose="020B0604020202020204" pitchFamily="34" charset="0"/>
              <a:buChar char="•"/>
            </a:pPr>
            <a:r>
              <a:rPr lang="en-GB" b="1" dirty="0"/>
              <a:t>Select</a:t>
            </a:r>
            <a:r>
              <a:rPr lang="en-GB" dirty="0"/>
              <a:t> and </a:t>
            </a:r>
            <a:r>
              <a:rPr lang="en-GB" b="1" dirty="0"/>
              <a:t>justify</a:t>
            </a:r>
            <a:r>
              <a:rPr lang="en-GB" dirty="0"/>
              <a:t> the most suitable installation layout to meet requirements. </a:t>
            </a:r>
            <a:endParaRPr dirty="0"/>
          </a:p>
          <a:p>
            <a:pPr marL="0" lvl="0" indent="0" algn="l" rtl="0">
              <a:spcAft>
                <a:spcPts val="1200"/>
              </a:spcAft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Moving forward</a:t>
            </a:r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5597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Stay updated through CPD, WRAS guides, and manufacturer literature.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Ensure all work aligns with the latest Building and Water Regs.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Embrace a culture of safety, quality, and compliance.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Codes of Practice?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9999" y="1800000"/>
            <a:ext cx="9883457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Codes of Practice are written guidelines that promote consistent and professional working standards.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They provide recommendations on installation, servicing, and inspection.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They are not law but are often cited in legal or contractual contexts.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Organisations such as CIPHE and BSI publish recognised codes.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Their use enhances system quality, safety, and industry reputation.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/>
          <p:nvPr/>
        </p:nvSpPr>
        <p:spPr>
          <a:xfrm>
            <a:off x="3599812" y="1601207"/>
            <a:ext cx="5040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rgbClr val="FC4421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EFD75-EC37-5E31-E637-E50ACA5C221D}"/>
              </a:ext>
            </a:extLst>
          </p:cNvPr>
          <p:cNvSpPr txBox="1"/>
          <p:nvPr/>
        </p:nvSpPr>
        <p:spPr>
          <a:xfrm>
            <a:off x="467358" y="3571368"/>
            <a:ext cx="113049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Copyright in this document belongs to and is used under licence from the Department for Education, © 2025.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‘T-LEVELS’ and ‘T Level’ are registered trademarks of the Department for Education.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WJEC is authorised by the Department for Education to develop and deliver this T Level Technical Qualification.</a:t>
            </a:r>
          </a:p>
          <a:p>
            <a:pPr algn="l" fontAlgn="base">
              <a:buNone/>
            </a:pPr>
            <a:endParaRPr lang="en-GB" sz="1800" dirty="0">
              <a:solidFill>
                <a:srgbClr val="000000"/>
              </a:solidFill>
              <a:latin typeface="inherit"/>
            </a:endParaRPr>
          </a:p>
          <a:p>
            <a:r>
              <a:rPr lang="en-US" altLang="en-US" sz="1800" dirty="0">
                <a:solidFill>
                  <a:srgbClr val="000000"/>
                </a:solidFill>
                <a:latin typeface="inherit"/>
              </a:rPr>
              <a:t>WJEC operates in England under the name </a:t>
            </a:r>
            <a:r>
              <a:rPr lang="en-US" altLang="en-US" sz="1800" dirty="0" err="1">
                <a:solidFill>
                  <a:srgbClr val="000000"/>
                </a:solidFill>
                <a:latin typeface="inherit"/>
              </a:rPr>
              <a:t>Eduqas</a:t>
            </a:r>
            <a:r>
              <a:rPr lang="en-US" altLang="en-US" sz="1800" dirty="0">
                <a:solidFill>
                  <a:srgbClr val="000000"/>
                </a:solidFill>
                <a:latin typeface="inherit"/>
              </a:rPr>
              <a:t> which is a registered trademark of WJEC.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use Codes of Practice?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59999" y="1800000"/>
            <a:ext cx="9883457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They help practitioners make informed decisions.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Offer clarity where regulations are general or ambiguous.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Support consistent outcomes across different sites and installers.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They align industry with environmental, legal, and safety goals.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Following codes demonstrates due diligence and competence.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Examples of codes in use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359999" y="1800000"/>
            <a:ext cx="11519273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CIPHE’s Plumbing Engineering Services Design Guide.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BS EN 806 and BS 6700 for water supply design and installation.</a:t>
            </a:r>
            <a:endParaRPr sz="1700" i="1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WRAS Guidance Notes for backflow prevention and fittings.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British Standard BS 7671 for electrical work linked to plumbing systems.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Use of these documents is considered good practice and defensible in dispute.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Regulations?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1775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Regulations are statutory (legal) rules issued by the government.</a:t>
            </a:r>
            <a:endParaRPr dirty="0"/>
          </a:p>
          <a:p>
            <a:pPr marL="0" indent="0">
              <a:spcAft>
                <a:spcPts val="1200"/>
              </a:spcAft>
            </a:pPr>
            <a:r>
              <a:rPr lang="en-GB" dirty="0"/>
              <a:t>They must be followed and enforced by HSE, local authorities and water undertakers.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They form part of the legal responsibilities of employers and installers.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Non-compliance can lead to enforcement action, fines, or prosecution.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dirty="0"/>
              <a:t>They aim to protect users, workers, and the public.</a:t>
            </a:r>
            <a:endParaRPr dirty="0"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Difference between regulations and codes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01775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Regulations are mandatory; codes of practice are advisory.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Codes help interpret and implement regulations.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Following both leads to best practice and legal compliance.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Regulations tend to be broad – codes add technical detail.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/>
              <a:t>Together, they provide a full framework for responsible practice.</a:t>
            </a:r>
            <a:endParaRPr/>
          </a:p>
          <a:p>
            <a:pPr marL="0" lvl="0" indent="0" algn="l" rtl="0">
              <a:lnSpc>
                <a:spcPct val="110000"/>
              </a:lnSpc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 of UK Building Regulations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805248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600"/>
              </a:spcAft>
            </a:pPr>
            <a:r>
              <a:rPr lang="en-GB" sz="2300" dirty="0"/>
              <a:t>Building Regulations are statutory documentation divided into Approved Documents A–S.</a:t>
            </a:r>
            <a:endParaRPr sz="2300" dirty="0"/>
          </a:p>
          <a:p>
            <a:pPr marL="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300" dirty="0"/>
              <a:t>Each document supports a different part of the building design and construction process.</a:t>
            </a:r>
            <a:endParaRPr sz="2300" dirty="0"/>
          </a:p>
          <a:p>
            <a:pPr marL="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300" dirty="0"/>
              <a:t>They set minimum requirements for safety, health, energy efficiency, and usability.</a:t>
            </a:r>
            <a:endParaRPr sz="2300" dirty="0"/>
          </a:p>
          <a:p>
            <a:pPr marL="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300" dirty="0"/>
              <a:t>Approved Documents G, H, and L are especially relevant for plumbing and heating.</a:t>
            </a:r>
            <a:endParaRPr sz="2300" dirty="0"/>
          </a:p>
          <a:p>
            <a:pPr marL="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300" dirty="0"/>
              <a:t>All trades must be familiar with the parts relevant to their work.</a:t>
            </a:r>
            <a:endParaRPr sz="2300" dirty="0"/>
          </a:p>
          <a:p>
            <a:pPr marL="0" lvl="0" indent="0" algn="l" rtl="0">
              <a:lnSpc>
                <a:spcPct val="110000"/>
              </a:lnSpc>
              <a:spcAft>
                <a:spcPts val="600"/>
              </a:spcAft>
              <a:buNone/>
            </a:pPr>
            <a:endParaRPr sz="2300"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8672926" y="1920313"/>
            <a:ext cx="3206699" cy="214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C4421"/>
      </a:accent2>
      <a:accent3>
        <a:srgbClr val="FFFFFF"/>
      </a:accent3>
      <a:accent4>
        <a:srgbClr val="000000"/>
      </a:accent4>
      <a:accent5>
        <a:srgbClr val="DAEDEF"/>
      </a:accent5>
      <a:accent6>
        <a:srgbClr val="FC4421"/>
      </a:accent6>
      <a:hlink>
        <a:srgbClr val="FC4421"/>
      </a:hlink>
      <a:folHlink>
        <a:srgbClr val="FC44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e15224-84b2-4570-bdea-a67bb94d0921" xsi:nil="true"/>
    <lcf76f155ced4ddcb4097134ff3c332f xmlns="7c04300a-231c-4281-9146-a98f6f4a7af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05C0E7E0E414EB79F81A23986EA6A" ma:contentTypeVersion="11" ma:contentTypeDescription="Create a new document." ma:contentTypeScope="" ma:versionID="a35201a8bc688b2d88f5dbb6e1211090">
  <xsd:schema xmlns:xsd="http://www.w3.org/2001/XMLSchema" xmlns:xs="http://www.w3.org/2001/XMLSchema" xmlns:p="http://schemas.microsoft.com/office/2006/metadata/properties" xmlns:ns2="7c04300a-231c-4281-9146-a98f6f4a7aff" xmlns:ns3="01e15224-84b2-4570-bdea-a67bb94d0921" targetNamespace="http://schemas.microsoft.com/office/2006/metadata/properties" ma:root="true" ma:fieldsID="b4e4d11d21b039030c9a48cd9f3673c2" ns2:_="" ns3:_="">
    <xsd:import namespace="7c04300a-231c-4281-9146-a98f6f4a7aff"/>
    <xsd:import namespace="01e15224-84b2-4570-bdea-a67bb94d0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4300a-231c-4281-9146-a98f6f4a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15224-84b2-4570-bdea-a67bb94d092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a52c73-49a1-4329-875b-4831fc8e3540}" ma:internalName="TaxCatchAll" ma:showField="CatchAllData" ma:web="01e15224-84b2-4570-bdea-a67bb94d0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EEA75A-DC41-4F9B-968D-BFB6A02E42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9A707-6BA6-4276-A6C1-2E414094FDFA}">
  <ds:schemaRefs>
    <ds:schemaRef ds:uri="http://purl.org/dc/elements/1.1/"/>
    <ds:schemaRef ds:uri="01e15224-84b2-4570-bdea-a67bb94d0921"/>
    <ds:schemaRef ds:uri="http://schemas.microsoft.com/office/2006/documentManagement/types"/>
    <ds:schemaRef ds:uri="http://www.w3.org/XML/1998/namespace"/>
    <ds:schemaRef ds:uri="http://purl.org/dc/dcmitype/"/>
    <ds:schemaRef ds:uri="7c04300a-231c-4281-9146-a98f6f4a7af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DFB2163-BA4A-4E41-A48F-AE21C1A4AE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4300a-231c-4281-9146-a98f6f4a7aff"/>
    <ds:schemaRef ds:uri="01e15224-84b2-4570-bdea-a67bb94d0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db5124c-a56e-47e1-8444-7a6f9085be98}" enabled="1" method="Standard" siteId="{0b26221c-c008-47b1-94c7-58a0b89761c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2497</Words>
  <Application>Microsoft Office PowerPoint</Application>
  <PresentationFormat>Custom</PresentationFormat>
  <Paragraphs>312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Arial</vt:lpstr>
      <vt:lpstr>inherit</vt:lpstr>
      <vt:lpstr>1_Default Design</vt:lpstr>
      <vt:lpstr>PowerPoint Presentation</vt:lpstr>
      <vt:lpstr>Starter</vt:lpstr>
      <vt:lpstr>Objectives </vt:lpstr>
      <vt:lpstr>What are Codes of Practice?</vt:lpstr>
      <vt:lpstr>Why use Codes of Practice?</vt:lpstr>
      <vt:lpstr>Examples of codes in use</vt:lpstr>
      <vt:lpstr>What are Regulations?</vt:lpstr>
      <vt:lpstr>Difference between regulations and codes</vt:lpstr>
      <vt:lpstr>Overview of UK Building Regulations</vt:lpstr>
      <vt:lpstr>PowerPoint Presentation</vt:lpstr>
      <vt:lpstr>PowerPoint Presentation</vt:lpstr>
      <vt:lpstr>PowerPoint Presentation</vt:lpstr>
      <vt:lpstr>Part G: Introduction</vt:lpstr>
      <vt:lpstr>Part G: Key requirements</vt:lpstr>
      <vt:lpstr>Part H: Introduction</vt:lpstr>
      <vt:lpstr>Part L: Introduction</vt:lpstr>
      <vt:lpstr>Part L: Subsections explained</vt:lpstr>
      <vt:lpstr>Part L: Impact on heating installations</vt:lpstr>
      <vt:lpstr>Summary: G, H, L compared</vt:lpstr>
      <vt:lpstr>Introduction to Water Regulations 1999</vt:lpstr>
      <vt:lpstr>Principles of the Water Regulations</vt:lpstr>
      <vt:lpstr>PowerPoint Presentation</vt:lpstr>
      <vt:lpstr>PowerPoint Presentation</vt:lpstr>
      <vt:lpstr>Notification requirements</vt:lpstr>
      <vt:lpstr>Role of WRAS (Water Regulations Advisory Scheme)</vt:lpstr>
      <vt:lpstr>Installer responsibilities</vt:lpstr>
      <vt:lpstr>Water supplier responsibilities</vt:lpstr>
      <vt:lpstr>Practical examples: Good and poor compliance</vt:lpstr>
      <vt:lpstr>Consequences of non-compliance</vt:lpstr>
      <vt:lpstr>Roles and responsibilities summary</vt:lpstr>
      <vt:lpstr>Coordination with other standards</vt:lpstr>
      <vt:lpstr>Site planning and documentation</vt:lpstr>
      <vt:lpstr>Site inspection readiness</vt:lpstr>
      <vt:lpstr>Case study: Office kitchenette</vt:lpstr>
      <vt:lpstr>Quiz: Check your knowledge</vt:lpstr>
      <vt:lpstr>Quiz: Check your knowledge – answers</vt:lpstr>
      <vt:lpstr>Group activity: Spot the compliance risks</vt:lpstr>
      <vt:lpstr>Summary</vt:lpstr>
      <vt:lpstr>Moving forward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John, Catherine</cp:lastModifiedBy>
  <cp:revision>24</cp:revision>
  <dcterms:modified xsi:type="dcterms:W3CDTF">2025-10-28T13:45:50Z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0x010100CDD05C0E7E0E414EB79F81A23986EA6A</vt:lpwstr>
  </property>
  <property fmtid="{D5CDD505-2E9C-101B-9397-08002B2CF9AE}" pid="3" name="MediaServiceImageTags">
    <vt:lpwstr/>
  </property>
  <property fmtid="{D5CDD505-2E9C-101B-9397-08002B2CF9AE}" pid="4" name="MSIP_Label_8330bda6-d095-477b-8893-df3ed8791773_Enabled">
    <vt:lpwstr>true</vt:lpwstr>
  </property>
  <property fmtid="{D5CDD505-2E9C-101B-9397-08002B2CF9AE}" pid="5" name="MSIP_Label_8330bda6-d095-477b-8893-df3ed8791773_SetDate">
    <vt:lpwstr>2025-10-27T08:28:07Z</vt:lpwstr>
  </property>
  <property fmtid="{D5CDD505-2E9C-101B-9397-08002B2CF9AE}" pid="6" name="MSIP_Label_8330bda6-d095-477b-8893-df3ed8791773_Method">
    <vt:lpwstr>Privileged</vt:lpwstr>
  </property>
  <property fmtid="{D5CDD505-2E9C-101B-9397-08002B2CF9AE}" pid="7" name="MSIP_Label_8330bda6-d095-477b-8893-df3ed8791773_Name">
    <vt:lpwstr>8330bda6-d095-477b-8893-df3ed8791773</vt:lpwstr>
  </property>
  <property fmtid="{D5CDD505-2E9C-101B-9397-08002B2CF9AE}" pid="8" name="MSIP_Label_8330bda6-d095-477b-8893-df3ed8791773_SiteId">
    <vt:lpwstr>b6d3492e-0aa1-4a60-840d-b706a96e670d</vt:lpwstr>
  </property>
  <property fmtid="{D5CDD505-2E9C-101B-9397-08002B2CF9AE}" pid="9" name="MSIP_Label_8330bda6-d095-477b-8893-df3ed8791773_ActionId">
    <vt:lpwstr>3baf1ddb-b43d-4f62-ba81-4784ab7dfa7b</vt:lpwstr>
  </property>
  <property fmtid="{D5CDD505-2E9C-101B-9397-08002B2CF9AE}" pid="10" name="MSIP_Label_8330bda6-d095-477b-8893-df3ed8791773_ContentBits">
    <vt:lpwstr>0</vt:lpwstr>
  </property>
  <property fmtid="{D5CDD505-2E9C-101B-9397-08002B2CF9AE}" pid="11" name="MSIP_Label_8330bda6-d095-477b-8893-df3ed8791773_Tag">
    <vt:lpwstr>10, 0, 1, 1</vt:lpwstr>
  </property>
</Properties>
</file>