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6"/>
  </p:notesMasterIdLst>
  <p:handoutMasterIdLst>
    <p:handoutMasterId r:id="rId37"/>
  </p:handoutMasterIdLst>
  <p:sldIdLst>
    <p:sldId id="462" r:id="rId5"/>
    <p:sldId id="840" r:id="rId6"/>
    <p:sldId id="837" r:id="rId7"/>
    <p:sldId id="1031" r:id="rId8"/>
    <p:sldId id="907" r:id="rId9"/>
    <p:sldId id="959" r:id="rId10"/>
    <p:sldId id="1020" r:id="rId11"/>
    <p:sldId id="958" r:id="rId12"/>
    <p:sldId id="1021" r:id="rId13"/>
    <p:sldId id="908" r:id="rId14"/>
    <p:sldId id="960" r:id="rId15"/>
    <p:sldId id="961" r:id="rId16"/>
    <p:sldId id="1022" r:id="rId17"/>
    <p:sldId id="1023" r:id="rId18"/>
    <p:sldId id="962" r:id="rId19"/>
    <p:sldId id="963" r:id="rId20"/>
    <p:sldId id="1024" r:id="rId21"/>
    <p:sldId id="964" r:id="rId22"/>
    <p:sldId id="1025" r:id="rId23"/>
    <p:sldId id="965" r:id="rId24"/>
    <p:sldId id="922" r:id="rId25"/>
    <p:sldId id="1026" r:id="rId26"/>
    <p:sldId id="1027" r:id="rId27"/>
    <p:sldId id="966" r:id="rId28"/>
    <p:sldId id="1028" r:id="rId29"/>
    <p:sldId id="969" r:id="rId30"/>
    <p:sldId id="1029" r:id="rId31"/>
    <p:sldId id="970" r:id="rId32"/>
    <p:sldId id="1030" r:id="rId33"/>
    <p:sldId id="838" r:id="rId34"/>
    <p:sldId id="512" r:id="rId35"/>
  </p:sldIdLst>
  <p:sldSz cx="12239625" cy="6840538"/>
  <p:notesSz cx="6858000" cy="9144000"/>
  <p:custDataLst>
    <p:tags r:id="rId38"/>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54859D-D752-4C62-86F9-8AA8C7A935AB}" v="8" dt="2025-12-04T18:11:27.9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Catherine" userId="36b10958-3fe6-4d82-9cee-736ae9074b3f" providerId="ADAL" clId="{7CE9EBFF-1EB6-4E95-820E-35801409E55C}"/>
    <pc:docChg chg="mod modSld">
      <pc:chgData name="John, Catherine" userId="36b10958-3fe6-4d82-9cee-736ae9074b3f" providerId="ADAL" clId="{7CE9EBFF-1EB6-4E95-820E-35801409E55C}" dt="2025-12-04T18:14:34.490" v="29" actId="20577"/>
      <pc:docMkLst>
        <pc:docMk/>
      </pc:docMkLst>
      <pc:sldChg chg="modSp mod">
        <pc:chgData name="John, Catherine" userId="36b10958-3fe6-4d82-9cee-736ae9074b3f" providerId="ADAL" clId="{7CE9EBFF-1EB6-4E95-820E-35801409E55C}" dt="2025-12-04T18:04:46.415" v="18" actId="20577"/>
        <pc:sldMkLst>
          <pc:docMk/>
          <pc:sldMk cId="854477626" sldId="908"/>
        </pc:sldMkLst>
        <pc:spChg chg="mod">
          <ac:chgData name="John, Catherine" userId="36b10958-3fe6-4d82-9cee-736ae9074b3f" providerId="ADAL" clId="{7CE9EBFF-1EB6-4E95-820E-35801409E55C}" dt="2025-12-04T18:04:46.415" v="18" actId="20577"/>
          <ac:spMkLst>
            <pc:docMk/>
            <pc:sldMk cId="854477626" sldId="908"/>
            <ac:spMk id="6" creationId="{98B17959-66DB-4EE1-B01B-6AE2E1A3E9C1}"/>
          </ac:spMkLst>
        </pc:spChg>
      </pc:sldChg>
      <pc:sldChg chg="modSp mod">
        <pc:chgData name="John, Catherine" userId="36b10958-3fe6-4d82-9cee-736ae9074b3f" providerId="ADAL" clId="{7CE9EBFF-1EB6-4E95-820E-35801409E55C}" dt="2025-12-04T18:11:29.342" v="21" actId="20577"/>
        <pc:sldMkLst>
          <pc:docMk/>
          <pc:sldMk cId="1987955026" sldId="963"/>
        </pc:sldMkLst>
        <pc:spChg chg="mod">
          <ac:chgData name="John, Catherine" userId="36b10958-3fe6-4d82-9cee-736ae9074b3f" providerId="ADAL" clId="{7CE9EBFF-1EB6-4E95-820E-35801409E55C}" dt="2025-12-04T18:11:29.342" v="21" actId="20577"/>
          <ac:spMkLst>
            <pc:docMk/>
            <pc:sldMk cId="1987955026" sldId="963"/>
            <ac:spMk id="6" creationId="{669B4DB6-6E36-4735-5561-59BD4063A6B3}"/>
          </ac:spMkLst>
        </pc:spChg>
      </pc:sldChg>
      <pc:sldChg chg="modSp mod">
        <pc:chgData name="John, Catherine" userId="36b10958-3fe6-4d82-9cee-736ae9074b3f" providerId="ADAL" clId="{7CE9EBFF-1EB6-4E95-820E-35801409E55C}" dt="2025-12-04T18:03:34.370" v="10"/>
        <pc:sldMkLst>
          <pc:docMk/>
          <pc:sldMk cId="3848464664" sldId="1021"/>
        </pc:sldMkLst>
        <pc:spChg chg="mod">
          <ac:chgData name="John, Catherine" userId="36b10958-3fe6-4d82-9cee-736ae9074b3f" providerId="ADAL" clId="{7CE9EBFF-1EB6-4E95-820E-35801409E55C}" dt="2025-12-04T18:03:34.370" v="10"/>
          <ac:spMkLst>
            <pc:docMk/>
            <pc:sldMk cId="3848464664" sldId="1021"/>
            <ac:spMk id="6" creationId="{57FD1FC9-A273-A3A4-329B-976E6DCAA14A}"/>
          </ac:spMkLst>
        </pc:spChg>
      </pc:sldChg>
      <pc:sldChg chg="modSp mod">
        <pc:chgData name="John, Catherine" userId="36b10958-3fe6-4d82-9cee-736ae9074b3f" providerId="ADAL" clId="{7CE9EBFF-1EB6-4E95-820E-35801409E55C}" dt="2025-12-04T18:14:34.490" v="29" actId="20577"/>
        <pc:sldMkLst>
          <pc:docMk/>
          <pc:sldMk cId="4096157975" sldId="1028"/>
        </pc:sldMkLst>
        <pc:spChg chg="mod">
          <ac:chgData name="John, Catherine" userId="36b10958-3fe6-4d82-9cee-736ae9074b3f" providerId="ADAL" clId="{7CE9EBFF-1EB6-4E95-820E-35801409E55C}" dt="2025-12-04T18:14:34.490" v="29" actId="20577"/>
          <ac:spMkLst>
            <pc:docMk/>
            <pc:sldMk cId="4096157975" sldId="1028"/>
            <ac:spMk id="6" creationId="{455347FE-4B7B-8447-1387-EBF81DE324C1}"/>
          </ac:spMkLst>
        </pc:spChg>
      </pc:sldChg>
    </pc:docChg>
  </pc:docChgLst>
  <pc:docChgLst>
    <pc:chgData name="Bonita Searle-Barnes" userId="S::bonita.searle-barnes@eal.org.uk::e782127f-826a-4a83-a372-afedaa2e0d4f" providerId="AD" clId="Web-{7A9A95BC-6639-07FC-3A71-200F4015F018}"/>
    <pc:docChg chg="modSld">
      <pc:chgData name="Bonita Searle-Barnes" userId="S::bonita.searle-barnes@eal.org.uk::e782127f-826a-4a83-a372-afedaa2e0d4f" providerId="AD" clId="Web-{7A9A95BC-6639-07FC-3A71-200F4015F018}" dt="2025-11-26T14:40:06.153" v="0" actId="20577"/>
      <pc:docMkLst>
        <pc:docMk/>
      </pc:docMkLst>
      <pc:sldChg chg="modSp">
        <pc:chgData name="Bonita Searle-Barnes" userId="S::bonita.searle-barnes@eal.org.uk::e782127f-826a-4a83-a372-afedaa2e0d4f" providerId="AD" clId="Web-{7A9A95BC-6639-07FC-3A71-200F4015F018}" dt="2025-11-26T14:40:06.153" v="0" actId="20577"/>
        <pc:sldMkLst>
          <pc:docMk/>
          <pc:sldMk cId="4139293381" sldId="462"/>
        </pc:sldMkLst>
        <pc:spChg chg="mod">
          <ac:chgData name="Bonita Searle-Barnes" userId="S::bonita.searle-barnes@eal.org.uk::e782127f-826a-4a83-a372-afedaa2e0d4f" providerId="AD" clId="Web-{7A9A95BC-6639-07FC-3A71-200F4015F018}" dt="2025-11-26T14:40:06.153" v="0" actId="20577"/>
          <ac:spMkLst>
            <pc:docMk/>
            <pc:sldMk cId="4139293381" sldId="462"/>
            <ac:spMk id="3" creationId="{C071156A-2242-124B-AF49-34A979232ED8}"/>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09:37:54.185" v="37" actId="20577"/>
      <pc:docMkLst>
        <pc:docMk/>
      </pc:docMkLst>
      <pc:sldChg chg="addSp modSp mod">
        <pc:chgData name="Hazell, Danielle" userId="16322be0-50ef-46ff-b0c0-d304bc10d5d2" providerId="ADAL" clId="{E6D12E1F-DF63-450C-A9ED-E72C5F6C045B}" dt="2025-12-02T09:34:30.504" v="3"/>
        <pc:sldMkLst>
          <pc:docMk/>
          <pc:sldMk cId="2402489006" sldId="512"/>
        </pc:sldMkLst>
        <pc:spChg chg="add mod">
          <ac:chgData name="Hazell, Danielle" userId="16322be0-50ef-46ff-b0c0-d304bc10d5d2" providerId="ADAL" clId="{E6D12E1F-DF63-450C-A9ED-E72C5F6C045B}" dt="2025-12-02T09:34:30.504" v="3"/>
          <ac:spMkLst>
            <pc:docMk/>
            <pc:sldMk cId="2402489006" sldId="512"/>
            <ac:spMk id="2" creationId="{77AD3754-239F-A292-1CDE-8900825373C0}"/>
          </ac:spMkLst>
        </pc:spChg>
        <pc:spChg chg="mod">
          <ac:chgData name="Hazell, Danielle" userId="16322be0-50ef-46ff-b0c0-d304bc10d5d2" providerId="ADAL" clId="{E6D12E1F-DF63-450C-A9ED-E72C5F6C045B}" dt="2025-12-02T09:34:29.921"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09:34:55.323" v="9" actId="20577"/>
        <pc:sldMkLst>
          <pc:docMk/>
          <pc:sldMk cId="3661908118" sldId="837"/>
        </pc:sldMkLst>
        <pc:spChg chg="mod">
          <ac:chgData name="Hazell, Danielle" userId="16322be0-50ef-46ff-b0c0-d304bc10d5d2" providerId="ADAL" clId="{E6D12E1F-DF63-450C-A9ED-E72C5F6C045B}" dt="2025-12-02T09:34:55.323" v="9"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09:37:54.185" v="37" actId="20577"/>
        <pc:sldMkLst>
          <pc:docMk/>
          <pc:sldMk cId="3014219946" sldId="838"/>
        </pc:sldMkLst>
        <pc:spChg chg="mod">
          <ac:chgData name="Hazell, Danielle" userId="16322be0-50ef-46ff-b0c0-d304bc10d5d2" providerId="ADAL" clId="{E6D12E1F-DF63-450C-A9ED-E72C5F6C045B}" dt="2025-12-02T09:37:54.185" v="37"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09:34:47.870" v="5" actId="33524"/>
        <pc:sldMkLst>
          <pc:docMk/>
          <pc:sldMk cId="2808480706" sldId="840"/>
        </pc:sldMkLst>
        <pc:spChg chg="mod">
          <ac:chgData name="Hazell, Danielle" userId="16322be0-50ef-46ff-b0c0-d304bc10d5d2" providerId="ADAL" clId="{E6D12E1F-DF63-450C-A9ED-E72C5F6C045B}" dt="2025-12-02T09:34:47.870" v="5" actId="33524"/>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09:35:05.539" v="11" actId="12385"/>
        <pc:sldMkLst>
          <pc:docMk/>
          <pc:sldMk cId="3608824971" sldId="907"/>
        </pc:sldMkLst>
        <pc:graphicFrameChg chg="modGraphic">
          <ac:chgData name="Hazell, Danielle" userId="16322be0-50ef-46ff-b0c0-d304bc10d5d2" providerId="ADAL" clId="{E6D12E1F-DF63-450C-A9ED-E72C5F6C045B}" dt="2025-12-02T09:35:05.539" v="11" actId="12385"/>
          <ac:graphicFrameMkLst>
            <pc:docMk/>
            <pc:sldMk cId="3608824971" sldId="907"/>
            <ac:graphicFrameMk id="4" creationId="{465B3FE9-CD53-2A7D-362E-A77F2E8BCA90}"/>
          </ac:graphicFrameMkLst>
        </pc:graphicFrameChg>
      </pc:sldChg>
      <pc:sldChg chg="modSp mod">
        <pc:chgData name="Hazell, Danielle" userId="16322be0-50ef-46ff-b0c0-d304bc10d5d2" providerId="ADAL" clId="{E6D12E1F-DF63-450C-A9ED-E72C5F6C045B}" dt="2025-12-02T09:36:25.578" v="19" actId="14100"/>
        <pc:sldMkLst>
          <pc:docMk/>
          <pc:sldMk cId="854477626" sldId="908"/>
        </pc:sldMkLst>
        <pc:spChg chg="mod">
          <ac:chgData name="Hazell, Danielle" userId="16322be0-50ef-46ff-b0c0-d304bc10d5d2" providerId="ADAL" clId="{E6D12E1F-DF63-450C-A9ED-E72C5F6C045B}" dt="2025-12-02T09:36:25.578" v="19" actId="14100"/>
          <ac:spMkLst>
            <pc:docMk/>
            <pc:sldMk cId="854477626" sldId="908"/>
            <ac:spMk id="6" creationId="{98B17959-66DB-4EE1-B01B-6AE2E1A3E9C1}"/>
          </ac:spMkLst>
        </pc:spChg>
      </pc:sldChg>
      <pc:sldChg chg="modSp mod">
        <pc:chgData name="Hazell, Danielle" userId="16322be0-50ef-46ff-b0c0-d304bc10d5d2" providerId="ADAL" clId="{E6D12E1F-DF63-450C-A9ED-E72C5F6C045B}" dt="2025-12-02T09:36:38.874" v="20" actId="14100"/>
        <pc:sldMkLst>
          <pc:docMk/>
          <pc:sldMk cId="2752023176" sldId="960"/>
        </pc:sldMkLst>
        <pc:spChg chg="mod">
          <ac:chgData name="Hazell, Danielle" userId="16322be0-50ef-46ff-b0c0-d304bc10d5d2" providerId="ADAL" clId="{E6D12E1F-DF63-450C-A9ED-E72C5F6C045B}" dt="2025-12-02T09:36:38.874" v="20" actId="14100"/>
          <ac:spMkLst>
            <pc:docMk/>
            <pc:sldMk cId="2752023176" sldId="960"/>
            <ac:spMk id="6" creationId="{E4D047F5-4FED-F05F-5047-745C3867B0B2}"/>
          </ac:spMkLst>
        </pc:spChg>
      </pc:sldChg>
      <pc:sldChg chg="modSp mod">
        <pc:chgData name="Hazell, Danielle" userId="16322be0-50ef-46ff-b0c0-d304bc10d5d2" providerId="ADAL" clId="{E6D12E1F-DF63-450C-A9ED-E72C5F6C045B}" dt="2025-12-02T09:36:55.209" v="22" actId="14100"/>
        <pc:sldMkLst>
          <pc:docMk/>
          <pc:sldMk cId="996898249" sldId="962"/>
        </pc:sldMkLst>
        <pc:spChg chg="mod">
          <ac:chgData name="Hazell, Danielle" userId="16322be0-50ef-46ff-b0c0-d304bc10d5d2" providerId="ADAL" clId="{E6D12E1F-DF63-450C-A9ED-E72C5F6C045B}" dt="2025-12-02T09:36:55.209" v="22" actId="14100"/>
          <ac:spMkLst>
            <pc:docMk/>
            <pc:sldMk cId="996898249" sldId="962"/>
            <ac:spMk id="6" creationId="{97B925BE-E011-9A7A-9D7C-EF54B73ACDA3}"/>
          </ac:spMkLst>
        </pc:spChg>
      </pc:sldChg>
      <pc:sldChg chg="modSp mod">
        <pc:chgData name="Hazell, Danielle" userId="16322be0-50ef-46ff-b0c0-d304bc10d5d2" providerId="ADAL" clId="{E6D12E1F-DF63-450C-A9ED-E72C5F6C045B}" dt="2025-12-02T09:37:07.066" v="23" actId="14100"/>
        <pc:sldMkLst>
          <pc:docMk/>
          <pc:sldMk cId="3521148621" sldId="964"/>
        </pc:sldMkLst>
        <pc:spChg chg="mod">
          <ac:chgData name="Hazell, Danielle" userId="16322be0-50ef-46ff-b0c0-d304bc10d5d2" providerId="ADAL" clId="{E6D12E1F-DF63-450C-A9ED-E72C5F6C045B}" dt="2025-12-02T09:37:07.066" v="23" actId="14100"/>
          <ac:spMkLst>
            <pc:docMk/>
            <pc:sldMk cId="3521148621" sldId="964"/>
            <ac:spMk id="6" creationId="{DECFF304-7CE4-FF74-787D-93443FC6729C}"/>
          </ac:spMkLst>
        </pc:spChg>
      </pc:sldChg>
      <pc:sldChg chg="modSp mod">
        <pc:chgData name="Hazell, Danielle" userId="16322be0-50ef-46ff-b0c0-d304bc10d5d2" providerId="ADAL" clId="{E6D12E1F-DF63-450C-A9ED-E72C5F6C045B}" dt="2025-12-02T09:37:14.798" v="25" actId="14100"/>
        <pc:sldMkLst>
          <pc:docMk/>
          <pc:sldMk cId="1584734698" sldId="965"/>
        </pc:sldMkLst>
        <pc:spChg chg="mod">
          <ac:chgData name="Hazell, Danielle" userId="16322be0-50ef-46ff-b0c0-d304bc10d5d2" providerId="ADAL" clId="{E6D12E1F-DF63-450C-A9ED-E72C5F6C045B}" dt="2025-12-02T09:37:14.798" v="25" actId="14100"/>
          <ac:spMkLst>
            <pc:docMk/>
            <pc:sldMk cId="1584734698" sldId="965"/>
            <ac:spMk id="6" creationId="{CA9F4422-ACBC-F649-A42D-4399D7659BC1}"/>
          </ac:spMkLst>
        </pc:spChg>
      </pc:sldChg>
      <pc:sldChg chg="modSp mod">
        <pc:chgData name="Hazell, Danielle" userId="16322be0-50ef-46ff-b0c0-d304bc10d5d2" providerId="ADAL" clId="{E6D12E1F-DF63-450C-A9ED-E72C5F6C045B}" dt="2025-12-02T09:37:28.164" v="28" actId="14100"/>
        <pc:sldMkLst>
          <pc:docMk/>
          <pc:sldMk cId="2152148045" sldId="966"/>
        </pc:sldMkLst>
        <pc:spChg chg="mod">
          <ac:chgData name="Hazell, Danielle" userId="16322be0-50ef-46ff-b0c0-d304bc10d5d2" providerId="ADAL" clId="{E6D12E1F-DF63-450C-A9ED-E72C5F6C045B}" dt="2025-12-02T09:37:28.164" v="28" actId="14100"/>
          <ac:spMkLst>
            <pc:docMk/>
            <pc:sldMk cId="2152148045" sldId="966"/>
            <ac:spMk id="6" creationId="{3D0290BF-F258-36C6-4026-7E36E9CDB38C}"/>
          </ac:spMkLst>
        </pc:spChg>
      </pc:sldChg>
      <pc:sldChg chg="modSp mod">
        <pc:chgData name="Hazell, Danielle" userId="16322be0-50ef-46ff-b0c0-d304bc10d5d2" providerId="ADAL" clId="{E6D12E1F-DF63-450C-A9ED-E72C5F6C045B}" dt="2025-12-02T09:37:38.958" v="31" actId="14100"/>
        <pc:sldMkLst>
          <pc:docMk/>
          <pc:sldMk cId="2716593984" sldId="969"/>
        </pc:sldMkLst>
        <pc:spChg chg="mod">
          <ac:chgData name="Hazell, Danielle" userId="16322be0-50ef-46ff-b0c0-d304bc10d5d2" providerId="ADAL" clId="{E6D12E1F-DF63-450C-A9ED-E72C5F6C045B}" dt="2025-12-02T09:37:38.958" v="31" actId="14100"/>
          <ac:spMkLst>
            <pc:docMk/>
            <pc:sldMk cId="2716593984" sldId="969"/>
            <ac:spMk id="6" creationId="{19465D44-5083-A38F-6E86-BC1D43D32982}"/>
          </ac:spMkLst>
        </pc:spChg>
      </pc:sldChg>
      <pc:sldChg chg="modSp mod">
        <pc:chgData name="Hazell, Danielle" userId="16322be0-50ef-46ff-b0c0-d304bc10d5d2" providerId="ADAL" clId="{E6D12E1F-DF63-450C-A9ED-E72C5F6C045B}" dt="2025-12-02T09:37:44.398" v="32" actId="14100"/>
        <pc:sldMkLst>
          <pc:docMk/>
          <pc:sldMk cId="695086070" sldId="970"/>
        </pc:sldMkLst>
        <pc:spChg chg="mod">
          <ac:chgData name="Hazell, Danielle" userId="16322be0-50ef-46ff-b0c0-d304bc10d5d2" providerId="ADAL" clId="{E6D12E1F-DF63-450C-A9ED-E72C5F6C045B}" dt="2025-12-02T09:37:44.398" v="32" actId="14100"/>
          <ac:spMkLst>
            <pc:docMk/>
            <pc:sldMk cId="695086070" sldId="970"/>
            <ac:spMk id="6" creationId="{50F53EAE-A6CA-12D0-C446-F71B41AFDF63}"/>
          </ac:spMkLst>
        </pc:spChg>
      </pc:sldChg>
      <pc:sldChg chg="modSp mod">
        <pc:chgData name="Hazell, Danielle" userId="16322be0-50ef-46ff-b0c0-d304bc10d5d2" providerId="ADAL" clId="{E6D12E1F-DF63-450C-A9ED-E72C5F6C045B}" dt="2025-12-02T09:35:59.203" v="18" actId="255"/>
        <pc:sldMkLst>
          <pc:docMk/>
          <pc:sldMk cId="4173707910" sldId="1020"/>
        </pc:sldMkLst>
        <pc:spChg chg="mod">
          <ac:chgData name="Hazell, Danielle" userId="16322be0-50ef-46ff-b0c0-d304bc10d5d2" providerId="ADAL" clId="{E6D12E1F-DF63-450C-A9ED-E72C5F6C045B}" dt="2025-12-02T09:35:21.017" v="13" actId="1076"/>
          <ac:spMkLst>
            <pc:docMk/>
            <pc:sldMk cId="4173707910" sldId="1020"/>
            <ac:spMk id="5" creationId="{725BB2EF-C6EF-DE4C-4F55-C7A46988100D}"/>
          </ac:spMkLst>
        </pc:spChg>
        <pc:spChg chg="mod">
          <ac:chgData name="Hazell, Danielle" userId="16322be0-50ef-46ff-b0c0-d304bc10d5d2" providerId="ADAL" clId="{E6D12E1F-DF63-450C-A9ED-E72C5F6C045B}" dt="2025-12-02T09:35:59.203" v="18" actId="255"/>
          <ac:spMkLst>
            <pc:docMk/>
            <pc:sldMk cId="4173707910" sldId="1020"/>
            <ac:spMk id="6" creationId="{9E12931C-27DA-551E-A19D-E0026B9AA3DA}"/>
          </ac:spMkLst>
        </pc:spChg>
        <pc:picChg chg="mod">
          <ac:chgData name="Hazell, Danielle" userId="16322be0-50ef-46ff-b0c0-d304bc10d5d2" providerId="ADAL" clId="{E6D12E1F-DF63-450C-A9ED-E72C5F6C045B}" dt="2025-12-02T09:35:41.433" v="14" actId="1440"/>
          <ac:picMkLst>
            <pc:docMk/>
            <pc:sldMk cId="4173707910" sldId="1020"/>
            <ac:picMk id="3" creationId="{F4081E0A-9CFA-B242-CCBA-3CAFD4F50F44}"/>
          </ac:picMkLst>
        </pc:picChg>
      </pc:sldChg>
      <pc:sldChg chg="modSp mod">
        <pc:chgData name="Hazell, Danielle" userId="16322be0-50ef-46ff-b0c0-d304bc10d5d2" providerId="ADAL" clId="{E6D12E1F-DF63-450C-A9ED-E72C5F6C045B}" dt="2025-12-02T09:36:50.210" v="21" actId="14100"/>
        <pc:sldMkLst>
          <pc:docMk/>
          <pc:sldMk cId="2658523676" sldId="1023"/>
        </pc:sldMkLst>
        <pc:spChg chg="mod">
          <ac:chgData name="Hazell, Danielle" userId="16322be0-50ef-46ff-b0c0-d304bc10d5d2" providerId="ADAL" clId="{E6D12E1F-DF63-450C-A9ED-E72C5F6C045B}" dt="2025-12-02T09:36:50.210" v="21" actId="14100"/>
          <ac:spMkLst>
            <pc:docMk/>
            <pc:sldMk cId="2658523676" sldId="1023"/>
            <ac:spMk id="6" creationId="{A480B120-4659-C45E-4FD7-5C4897E77BFE}"/>
          </ac:spMkLst>
        </pc:spChg>
      </pc:sldChg>
      <pc:sldChg chg="modSp mod">
        <pc:chgData name="Hazell, Danielle" userId="16322be0-50ef-46ff-b0c0-d304bc10d5d2" providerId="ADAL" clId="{E6D12E1F-DF63-450C-A9ED-E72C5F6C045B}" dt="2025-12-02T09:37:11.021" v="24" actId="14100"/>
        <pc:sldMkLst>
          <pc:docMk/>
          <pc:sldMk cId="2048639628" sldId="1025"/>
        </pc:sldMkLst>
        <pc:spChg chg="mod">
          <ac:chgData name="Hazell, Danielle" userId="16322be0-50ef-46ff-b0c0-d304bc10d5d2" providerId="ADAL" clId="{E6D12E1F-DF63-450C-A9ED-E72C5F6C045B}" dt="2025-12-02T09:37:11.021" v="24" actId="14100"/>
          <ac:spMkLst>
            <pc:docMk/>
            <pc:sldMk cId="2048639628" sldId="1025"/>
            <ac:spMk id="6" creationId="{73890E53-1E50-7DAF-25AF-427174768460}"/>
          </ac:spMkLst>
        </pc:spChg>
      </pc:sldChg>
      <pc:sldChg chg="modSp mod">
        <pc:chgData name="Hazell, Danielle" userId="16322be0-50ef-46ff-b0c0-d304bc10d5d2" providerId="ADAL" clId="{E6D12E1F-DF63-450C-A9ED-E72C5F6C045B}" dt="2025-12-02T09:37:20.277" v="26" actId="14100"/>
        <pc:sldMkLst>
          <pc:docMk/>
          <pc:sldMk cId="1143464097" sldId="1026"/>
        </pc:sldMkLst>
        <pc:spChg chg="mod">
          <ac:chgData name="Hazell, Danielle" userId="16322be0-50ef-46ff-b0c0-d304bc10d5d2" providerId="ADAL" clId="{E6D12E1F-DF63-450C-A9ED-E72C5F6C045B}" dt="2025-12-02T09:37:20.277" v="26" actId="14100"/>
          <ac:spMkLst>
            <pc:docMk/>
            <pc:sldMk cId="1143464097" sldId="1026"/>
            <ac:spMk id="6" creationId="{5A29B811-D937-2510-BE29-E60483CCDC0D}"/>
          </ac:spMkLst>
        </pc:spChg>
      </pc:sldChg>
      <pc:sldChg chg="modSp mod">
        <pc:chgData name="Hazell, Danielle" userId="16322be0-50ef-46ff-b0c0-d304bc10d5d2" providerId="ADAL" clId="{E6D12E1F-DF63-450C-A9ED-E72C5F6C045B}" dt="2025-12-02T09:37:24.181" v="27" actId="14100"/>
        <pc:sldMkLst>
          <pc:docMk/>
          <pc:sldMk cId="3473590847" sldId="1027"/>
        </pc:sldMkLst>
        <pc:spChg chg="mod">
          <ac:chgData name="Hazell, Danielle" userId="16322be0-50ef-46ff-b0c0-d304bc10d5d2" providerId="ADAL" clId="{E6D12E1F-DF63-450C-A9ED-E72C5F6C045B}" dt="2025-12-02T09:37:24.181" v="27" actId="14100"/>
          <ac:spMkLst>
            <pc:docMk/>
            <pc:sldMk cId="3473590847" sldId="1027"/>
            <ac:spMk id="6" creationId="{C692B31A-B59D-47AD-66E3-4192214080F4}"/>
          </ac:spMkLst>
        </pc:spChg>
      </pc:sldChg>
      <pc:sldChg chg="modSp mod">
        <pc:chgData name="Hazell, Danielle" userId="16322be0-50ef-46ff-b0c0-d304bc10d5d2" providerId="ADAL" clId="{E6D12E1F-DF63-450C-A9ED-E72C5F6C045B}" dt="2025-12-02T09:37:35.149" v="30" actId="14100"/>
        <pc:sldMkLst>
          <pc:docMk/>
          <pc:sldMk cId="4096157975" sldId="1028"/>
        </pc:sldMkLst>
        <pc:spChg chg="mod">
          <ac:chgData name="Hazell, Danielle" userId="16322be0-50ef-46ff-b0c0-d304bc10d5d2" providerId="ADAL" clId="{E6D12E1F-DF63-450C-A9ED-E72C5F6C045B}" dt="2025-12-02T09:37:35.149" v="30" actId="14100"/>
          <ac:spMkLst>
            <pc:docMk/>
            <pc:sldMk cId="4096157975" sldId="1028"/>
            <ac:spMk id="6" creationId="{455347FE-4B7B-8447-1387-EBF81DE324C1}"/>
          </ac:spMkLst>
        </pc:spChg>
      </pc:sldChg>
      <pc:sldChg chg="modSp mod">
        <pc:chgData name="Hazell, Danielle" userId="16322be0-50ef-46ff-b0c0-d304bc10d5d2" providerId="ADAL" clId="{E6D12E1F-DF63-450C-A9ED-E72C5F6C045B}" dt="2025-12-02T09:37:47.886" v="33" actId="14100"/>
        <pc:sldMkLst>
          <pc:docMk/>
          <pc:sldMk cId="3917760329" sldId="1030"/>
        </pc:sldMkLst>
        <pc:spChg chg="mod">
          <ac:chgData name="Hazell, Danielle" userId="16322be0-50ef-46ff-b0c0-d304bc10d5d2" providerId="ADAL" clId="{E6D12E1F-DF63-450C-A9ED-E72C5F6C045B}" dt="2025-12-02T09:37:47.886" v="33" actId="14100"/>
          <ac:spMkLst>
            <pc:docMk/>
            <pc:sldMk cId="3917760329" sldId="1030"/>
            <ac:spMk id="6" creationId="{DF60CAD2-EC53-629E-5329-CACE128D1923}"/>
          </ac:spMkLst>
        </pc:spChg>
      </pc:sldChg>
      <pc:sldChg chg="modSp mod">
        <pc:chgData name="Hazell, Danielle" userId="16322be0-50ef-46ff-b0c0-d304bc10d5d2" providerId="ADAL" clId="{E6D12E1F-DF63-450C-A9ED-E72C5F6C045B}" dt="2025-12-02T09:34:59.339" v="10" actId="14100"/>
        <pc:sldMkLst>
          <pc:docMk/>
          <pc:sldMk cId="2125588482" sldId="1031"/>
        </pc:sldMkLst>
        <pc:spChg chg="mod">
          <ac:chgData name="Hazell, Danielle" userId="16322be0-50ef-46ff-b0c0-d304bc10d5d2" providerId="ADAL" clId="{E6D12E1F-DF63-450C-A9ED-E72C5F6C045B}" dt="2025-12-02T09:34:59.339" v="10" actId="14100"/>
          <ac:spMkLst>
            <pc:docMk/>
            <pc:sldMk cId="2125588482" sldId="1031"/>
            <ac:spMk id="4" creationId="{1DF5C54E-7D7A-B9C1-3F04-C529E3F063B5}"/>
          </ac:spMkLst>
        </pc:spChg>
      </pc:sldChg>
      <pc:sldMasterChg chg="addSp delSp modSp mod">
        <pc:chgData name="Hazell, Danielle" userId="16322be0-50ef-46ff-b0c0-d304bc10d5d2" providerId="ADAL" clId="{E6D12E1F-DF63-450C-A9ED-E72C5F6C045B}" dt="2025-12-02T09:34:15.137" v="1"/>
        <pc:sldMasterMkLst>
          <pc:docMk/>
          <pc:sldMasterMk cId="2966563060" sldId="2147483653"/>
        </pc:sldMasterMkLst>
        <pc:spChg chg="add mod">
          <ac:chgData name="Hazell, Danielle" userId="16322be0-50ef-46ff-b0c0-d304bc10d5d2" providerId="ADAL" clId="{E6D12E1F-DF63-450C-A9ED-E72C5F6C045B}" dt="2025-12-02T09:34:15.137" v="1"/>
          <ac:spMkLst>
            <pc:docMk/>
            <pc:sldMasterMk cId="2966563060" sldId="2147483653"/>
            <ac:spMk id="4" creationId="{CC3C1EB6-D25C-6C4C-4AB8-1B38D6D759DC}"/>
          </ac:spMkLst>
        </pc:spChg>
        <pc:picChg chg="add mod">
          <ac:chgData name="Hazell, Danielle" userId="16322be0-50ef-46ff-b0c0-d304bc10d5d2" providerId="ADAL" clId="{E6D12E1F-DF63-450C-A9ED-E72C5F6C045B}" dt="2025-12-02T09:34:15.137" v="1"/>
          <ac:picMkLst>
            <pc:docMk/>
            <pc:sldMasterMk cId="2966563060" sldId="2147483653"/>
            <ac:picMk id="2" creationId="{FBAEBA84-2583-14B1-D52D-9D58849A6597}"/>
          </ac:picMkLst>
        </pc:picChg>
        <pc:picChg chg="add mod">
          <ac:chgData name="Hazell, Danielle" userId="16322be0-50ef-46ff-b0c0-d304bc10d5d2" providerId="ADAL" clId="{E6D12E1F-DF63-450C-A9ED-E72C5F6C045B}" dt="2025-12-02T09:34:15.137" v="1"/>
          <ac:picMkLst>
            <pc:docMk/>
            <pc:sldMasterMk cId="2966563060" sldId="2147483653"/>
            <ac:picMk id="5" creationId="{836572E3-8ED6-7FD6-B859-4FDBF744278C}"/>
          </ac:picMkLst>
        </pc:picChg>
        <pc:picChg chg="add mod">
          <ac:chgData name="Hazell, Danielle" userId="16322be0-50ef-46ff-b0c0-d304bc10d5d2" providerId="ADAL" clId="{E6D12E1F-DF63-450C-A9ED-E72C5F6C045B}" dt="2025-12-02T09:34:15.137" v="1"/>
          <ac:picMkLst>
            <pc:docMk/>
            <pc:sldMasterMk cId="2966563060" sldId="2147483653"/>
            <ac:picMk id="7" creationId="{FF14A551-7F03-20A9-42FD-44EB895DC112}"/>
          </ac:picMkLst>
        </pc:picChg>
      </pc:sldMasterChg>
    </pc:docChg>
  </pc:docChgLst>
  <pc:docChgLst>
    <pc:chgData name="Bonita Searle-Barnes" userId="e782127f-826a-4a83-a372-afedaa2e0d4f" providerId="ADAL" clId="{FA3BD239-4B9A-4CBA-8CF5-F7BFBEA885D5}"/>
    <pc:docChg chg="undo custSel addSld modSld">
      <pc:chgData name="Bonita Searle-Barnes" userId="e782127f-826a-4a83-a372-afedaa2e0d4f" providerId="ADAL" clId="{FA3BD239-4B9A-4CBA-8CF5-F7BFBEA885D5}" dt="2025-11-25T12:07:50.334" v="252"/>
      <pc:docMkLst>
        <pc:docMk/>
      </pc:docMkLst>
      <pc:sldChg chg="modSp mod">
        <pc:chgData name="Bonita Searle-Barnes" userId="e782127f-826a-4a83-a372-afedaa2e0d4f" providerId="ADAL" clId="{FA3BD239-4B9A-4CBA-8CF5-F7BFBEA885D5}" dt="2025-11-25T11:48:24.717" v="189" actId="113"/>
        <pc:sldMkLst>
          <pc:docMk/>
          <pc:sldMk cId="4139293381" sldId="462"/>
        </pc:sldMkLst>
        <pc:spChg chg="mod">
          <ac:chgData name="Bonita Searle-Barnes" userId="e782127f-826a-4a83-a372-afedaa2e0d4f" providerId="ADAL" clId="{FA3BD239-4B9A-4CBA-8CF5-F7BFBEA885D5}" dt="2025-11-25T11:48:24.717" v="189" actId="113"/>
          <ac:spMkLst>
            <pc:docMk/>
            <pc:sldMk cId="4139293381" sldId="462"/>
            <ac:spMk id="3" creationId="{C071156A-2242-124B-AF49-34A979232ED8}"/>
          </ac:spMkLst>
        </pc:spChg>
      </pc:sldChg>
      <pc:sldChg chg="modSp mod">
        <pc:chgData name="Bonita Searle-Barnes" userId="e782127f-826a-4a83-a372-afedaa2e0d4f" providerId="ADAL" clId="{FA3BD239-4B9A-4CBA-8CF5-F7BFBEA885D5}" dt="2025-11-25T11:52:41.705" v="191" actId="14100"/>
        <pc:sldMkLst>
          <pc:docMk/>
          <pc:sldMk cId="3661908118" sldId="837"/>
        </pc:sldMkLst>
        <pc:spChg chg="mod">
          <ac:chgData name="Bonita Searle-Barnes" userId="e782127f-826a-4a83-a372-afedaa2e0d4f" providerId="ADAL" clId="{FA3BD239-4B9A-4CBA-8CF5-F7BFBEA885D5}" dt="2025-11-25T11:52:41.705" v="191" actId="14100"/>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1-25T11:49:00.404" v="190" actId="27107"/>
        <pc:sldMkLst>
          <pc:docMk/>
          <pc:sldMk cId="2808480706" sldId="840"/>
        </pc:sldMkLst>
        <pc:spChg chg="mod">
          <ac:chgData name="Bonita Searle-Barnes" userId="e782127f-826a-4a83-a372-afedaa2e0d4f" providerId="ADAL" clId="{FA3BD239-4B9A-4CBA-8CF5-F7BFBEA885D5}" dt="2025-11-25T11:49:00.404" v="190" actId="27107"/>
          <ac:spMkLst>
            <pc:docMk/>
            <pc:sldMk cId="2808480706" sldId="840"/>
            <ac:spMk id="4" creationId="{183CA12B-98D8-441B-A2DE-6FF2B2597824}"/>
          </ac:spMkLst>
        </pc:spChg>
      </pc:sldChg>
      <pc:sldChg chg="modSp add mod">
        <pc:chgData name="Bonita Searle-Barnes" userId="e782127f-826a-4a83-a372-afedaa2e0d4f" providerId="ADAL" clId="{FA3BD239-4B9A-4CBA-8CF5-F7BFBEA885D5}" dt="2025-11-25T12:07:50.334" v="252"/>
        <pc:sldMkLst>
          <pc:docMk/>
          <pc:sldMk cId="2125588482" sldId="1031"/>
        </pc:sldMkLst>
        <pc:spChg chg="mod">
          <ac:chgData name="Bonita Searle-Barnes" userId="e782127f-826a-4a83-a372-afedaa2e0d4f" providerId="ADAL" clId="{FA3BD239-4B9A-4CBA-8CF5-F7BFBEA885D5}" dt="2025-11-25T12:05:55.764" v="238" actId="20577"/>
          <ac:spMkLst>
            <pc:docMk/>
            <pc:sldMk cId="2125588482" sldId="1031"/>
            <ac:spMk id="3" creationId="{16CE5853-A9FB-8911-0068-8DEB913D75B7}"/>
          </ac:spMkLst>
        </pc:spChg>
        <pc:spChg chg="mod">
          <ac:chgData name="Bonita Searle-Barnes" userId="e782127f-826a-4a83-a372-afedaa2e0d4f" providerId="ADAL" clId="{FA3BD239-4B9A-4CBA-8CF5-F7BFBEA885D5}" dt="2025-11-25T12:07:50.334" v="252"/>
          <ac:spMkLst>
            <pc:docMk/>
            <pc:sldMk cId="2125588482" sldId="1031"/>
            <ac:spMk id="4" creationId="{1DF5C54E-7D7A-B9C1-3F04-C529E3F063B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31</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of 17</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FBAEBA84-2583-14B1-D52D-9D58849A6597}"/>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CC3C1EB6-D25C-6C4C-4AB8-1B38D6D759DC}"/>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836572E3-8ED6-7FD6-B859-4FDBF744278C}"/>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FF14A551-7F03-20A9-42FD-44EB895DC112}"/>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dirty="0">
                <a:solidFill>
                  <a:schemeClr val="tx1"/>
                </a:solidFill>
                <a:latin typeface="+mj-lt"/>
                <a:ea typeface="ＭＳ Ｐゴシック"/>
                <a:cs typeface="Arial"/>
              </a:rPr>
              <a:t>K1.28 </a:t>
            </a:r>
            <a:r>
              <a:rPr lang="en-GB" sz="2800" dirty="0">
                <a:solidFill>
                  <a:schemeClr val="tx1"/>
                </a:solidFill>
                <a:latin typeface="+mj-lt"/>
                <a:cs typeface="Poppins"/>
              </a:rPr>
              <a:t>Fault-finding techniques, their suitability for different situations and how they are applied in practice</a:t>
            </a:r>
          </a:p>
          <a:p>
            <a:pPr marL="0" indent="0">
              <a:buNone/>
            </a:pPr>
            <a:r>
              <a:rPr lang="en-GB" sz="2800" b="1" dirty="0">
                <a:solidFill>
                  <a:schemeClr val="tx1"/>
                </a:solidFill>
                <a:latin typeface="+mj-lt"/>
              </a:rPr>
              <a:t> </a:t>
            </a:r>
            <a:endParaRPr lang="en-GB" sz="2800" b="1" dirty="0">
              <a:solidFill>
                <a:schemeClr val="tx1"/>
              </a:solidFill>
              <a:latin typeface="+mj-lt"/>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1.28b: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Electrical fault-finding using a </a:t>
            </a:r>
            <a:r>
              <a:rPr lang="en-GB" sz="2800" b="1" dirty="0" err="1">
                <a:solidFill>
                  <a:srgbClr val="FC4421"/>
                </a:solidFill>
                <a:latin typeface="Arial" panose="020B0604020202020204" pitchFamily="34" charset="0"/>
                <a:ea typeface="ＭＳ Ｐゴシック" panose="020B0600070205080204" pitchFamily="34" charset="-128"/>
                <a:cs typeface="Arial" panose="020B0604020202020204" pitchFamily="34" charset="0"/>
              </a:rPr>
              <a:t>multimeter</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59222"/>
            <a:ext cx="11628452" cy="646331"/>
          </a:xfrm>
        </p:spPr>
        <p:txBody>
          <a:bodyPr/>
          <a:lstStyle/>
          <a:p>
            <a:r>
              <a:rPr lang="en-GB" dirty="0"/>
              <a:t>Voltage testing (AC &amp; DC)</a:t>
            </a:r>
          </a:p>
        </p:txBody>
      </p:sp>
      <p:sp>
        <p:nvSpPr>
          <p:cNvPr id="6" name="Content Placeholder 5">
            <a:extLst>
              <a:ext uri="{FF2B5EF4-FFF2-40B4-BE49-F238E27FC236}">
                <a16:creationId xmlns:a16="http://schemas.microsoft.com/office/drawing/2014/main" id="{98B17959-66DB-4EE1-B01B-6AE2E1A3E9C1}"/>
              </a:ext>
            </a:extLst>
          </p:cNvPr>
          <p:cNvSpPr>
            <a:spLocks noGrp="1"/>
          </p:cNvSpPr>
          <p:nvPr>
            <p:ph sz="quarter" idx="10"/>
          </p:nvPr>
        </p:nvSpPr>
        <p:spPr>
          <a:xfrm>
            <a:off x="360000" y="1800000"/>
            <a:ext cx="11628452" cy="4140000"/>
          </a:xfrm>
        </p:spPr>
        <p:txBody>
          <a:bodyPr/>
          <a:lstStyle/>
          <a:p>
            <a:r>
              <a:rPr lang="en-GB" b="1" dirty="0"/>
              <a:t>Used to check:</a:t>
            </a:r>
          </a:p>
          <a:p>
            <a:pPr marL="342900" indent="-342900">
              <a:buFont typeface="Arial" panose="020B0604020202020204" pitchFamily="34" charset="0"/>
              <a:buChar char="•"/>
            </a:pPr>
            <a:r>
              <a:rPr lang="en-GB" dirty="0"/>
              <a:t>Live supply to PCB (230V AC)</a:t>
            </a:r>
          </a:p>
          <a:p>
            <a:pPr marL="342900" indent="-342900">
              <a:buFont typeface="Arial" panose="020B0604020202020204" pitchFamily="34" charset="0"/>
              <a:buChar char="•"/>
            </a:pPr>
            <a:r>
              <a:rPr lang="en-GB" dirty="0"/>
              <a:t>Switched live output to fan or gas valve</a:t>
            </a:r>
          </a:p>
          <a:p>
            <a:pPr marL="342900" indent="-342900">
              <a:buFont typeface="Arial" panose="020B0604020202020204" pitchFamily="34" charset="0"/>
              <a:buChar char="•"/>
            </a:pPr>
            <a:r>
              <a:rPr lang="en-GB" dirty="0"/>
              <a:t>Low-voltage components (e.g. 24V DC sensors)</a:t>
            </a:r>
          </a:p>
          <a:p>
            <a:r>
              <a:rPr lang="en-GB" b="1" dirty="0"/>
              <a:t>Warning:</a:t>
            </a:r>
          </a:p>
          <a:p>
            <a:r>
              <a:rPr lang="en-GB" dirty="0"/>
              <a:t>Only test voltage with power ON, must prove safe to touch first, wear PPE (insulated gloves, safety glasses), observe live testing precautions, ensure dry working conditions</a:t>
            </a:r>
          </a:p>
          <a:p>
            <a:endParaRPr lang="en-GB" dirty="0"/>
          </a:p>
          <a:p>
            <a:endParaRPr lang="en-GB" dirty="0"/>
          </a:p>
        </p:txBody>
      </p:sp>
    </p:spTree>
    <p:extLst>
      <p:ext uri="{BB962C8B-B14F-4D97-AF65-F5344CB8AC3E}">
        <p14:creationId xmlns:p14="http://schemas.microsoft.com/office/powerpoint/2010/main" val="854477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48569-CF3C-590E-55A7-59E96E5C54B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FD1204-CD52-56D4-28C7-C8B08D70317B}"/>
              </a:ext>
            </a:extLst>
          </p:cNvPr>
          <p:cNvSpPr>
            <a:spLocks noGrp="1"/>
          </p:cNvSpPr>
          <p:nvPr>
            <p:ph type="title"/>
          </p:nvPr>
        </p:nvSpPr>
        <p:spPr>
          <a:xfrm>
            <a:off x="252000" y="959222"/>
            <a:ext cx="11628452" cy="646331"/>
          </a:xfrm>
        </p:spPr>
        <p:txBody>
          <a:bodyPr/>
          <a:lstStyle/>
          <a:p>
            <a:r>
              <a:rPr lang="en-GB" dirty="0"/>
              <a:t>Continuity and switch testing</a:t>
            </a:r>
          </a:p>
        </p:txBody>
      </p:sp>
      <p:sp>
        <p:nvSpPr>
          <p:cNvPr id="6" name="Content Placeholder 5">
            <a:extLst>
              <a:ext uri="{FF2B5EF4-FFF2-40B4-BE49-F238E27FC236}">
                <a16:creationId xmlns:a16="http://schemas.microsoft.com/office/drawing/2014/main" id="{E4D047F5-4FED-F05F-5047-745C3867B0B2}"/>
              </a:ext>
            </a:extLst>
          </p:cNvPr>
          <p:cNvSpPr>
            <a:spLocks noGrp="1"/>
          </p:cNvSpPr>
          <p:nvPr>
            <p:ph sz="quarter" idx="10"/>
          </p:nvPr>
        </p:nvSpPr>
        <p:spPr>
          <a:xfrm>
            <a:off x="360000" y="1800000"/>
            <a:ext cx="11520452" cy="4140000"/>
          </a:xfrm>
        </p:spPr>
        <p:txBody>
          <a:bodyPr/>
          <a:lstStyle/>
          <a:p>
            <a:r>
              <a:rPr lang="en-GB" dirty="0"/>
              <a:t>Continuity testing confirms whether a circuit path is unbroken. The </a:t>
            </a:r>
            <a:r>
              <a:rPr lang="en-GB" dirty="0" err="1"/>
              <a:t>multimeter</a:t>
            </a:r>
            <a:r>
              <a:rPr lang="en-GB" dirty="0"/>
              <a:t> emits an audible beep when continuity is present.</a:t>
            </a:r>
          </a:p>
          <a:p>
            <a:r>
              <a:rPr lang="en-GB" b="1" dirty="0"/>
              <a:t>Used on:</a:t>
            </a:r>
          </a:p>
          <a:p>
            <a:pPr marL="342900" indent="-342900">
              <a:buFont typeface="Arial" panose="020B0604020202020204" pitchFamily="34" charset="0"/>
              <a:buChar char="•"/>
            </a:pPr>
            <a:r>
              <a:rPr lang="en-GB" dirty="0"/>
              <a:t>Fuses</a:t>
            </a:r>
          </a:p>
          <a:p>
            <a:pPr marL="342900" indent="-342900">
              <a:buFont typeface="Arial" panose="020B0604020202020204" pitchFamily="34" charset="0"/>
              <a:buChar char="•"/>
            </a:pPr>
            <a:r>
              <a:rPr lang="en-GB" dirty="0"/>
              <a:t>Switches (room stat, flow switch, APS)</a:t>
            </a:r>
          </a:p>
          <a:p>
            <a:pPr marL="342900" indent="-342900">
              <a:buFont typeface="Arial" panose="020B0604020202020204" pitchFamily="34" charset="0"/>
              <a:buChar char="•"/>
            </a:pPr>
            <a:r>
              <a:rPr lang="en-GB" dirty="0"/>
              <a:t>Overheat thermostats</a:t>
            </a:r>
          </a:p>
          <a:p>
            <a:pPr marL="342900" indent="-342900">
              <a:buFont typeface="Arial" panose="020B0604020202020204" pitchFamily="34" charset="0"/>
              <a:buChar char="•"/>
            </a:pPr>
            <a:r>
              <a:rPr lang="en-GB" dirty="0"/>
              <a:t>Electrode circuits</a:t>
            </a:r>
          </a:p>
          <a:p>
            <a:pPr marL="342900" indent="-342900">
              <a:buFont typeface="Arial" panose="020B0604020202020204" pitchFamily="34" charset="0"/>
              <a:buChar char="•"/>
            </a:pPr>
            <a:r>
              <a:rPr lang="en-GB" dirty="0"/>
              <a:t>PCB tracks</a:t>
            </a:r>
          </a:p>
          <a:p>
            <a:endParaRPr lang="en-GB" dirty="0"/>
          </a:p>
        </p:txBody>
      </p:sp>
      <p:sp>
        <p:nvSpPr>
          <p:cNvPr id="3" name="TextBox 2">
            <a:extLst>
              <a:ext uri="{FF2B5EF4-FFF2-40B4-BE49-F238E27FC236}">
                <a16:creationId xmlns:a16="http://schemas.microsoft.com/office/drawing/2014/main" id="{9ADA3AA2-018B-A7D2-B17E-DD1F5108CBAD}"/>
              </a:ext>
            </a:extLst>
          </p:cNvPr>
          <p:cNvSpPr txBox="1"/>
          <p:nvPr/>
        </p:nvSpPr>
        <p:spPr>
          <a:xfrm>
            <a:off x="6308272" y="4706426"/>
            <a:ext cx="5763985"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None/>
            </a:pPr>
            <a:r>
              <a:rPr lang="en-GB" b="1" dirty="0"/>
              <a:t>Important:</a:t>
            </a:r>
            <a:r>
              <a:rPr lang="en-GB" dirty="0"/>
              <a:t> Continuity testing must ONLY be performed with the appliance powered down and safely isolated from the electricity supply.</a:t>
            </a:r>
          </a:p>
        </p:txBody>
      </p:sp>
    </p:spTree>
    <p:extLst>
      <p:ext uri="{BB962C8B-B14F-4D97-AF65-F5344CB8AC3E}">
        <p14:creationId xmlns:p14="http://schemas.microsoft.com/office/powerpoint/2010/main" val="2752023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6248F-1017-4519-16A9-C410C8394B8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84E6B87-CC0A-BF21-9F84-A00076EF8997}"/>
              </a:ext>
            </a:extLst>
          </p:cNvPr>
          <p:cNvSpPr>
            <a:spLocks noGrp="1"/>
          </p:cNvSpPr>
          <p:nvPr>
            <p:ph type="title"/>
          </p:nvPr>
        </p:nvSpPr>
        <p:spPr>
          <a:xfrm>
            <a:off x="252000" y="959222"/>
            <a:ext cx="11628452" cy="646331"/>
          </a:xfrm>
        </p:spPr>
        <p:txBody>
          <a:bodyPr/>
          <a:lstStyle/>
          <a:p>
            <a:r>
              <a:rPr lang="en-GB" dirty="0"/>
              <a:t>Working with Manufacturer's Instructions (MI)</a:t>
            </a:r>
          </a:p>
        </p:txBody>
      </p:sp>
      <p:sp>
        <p:nvSpPr>
          <p:cNvPr id="6" name="Content Placeholder 5">
            <a:extLst>
              <a:ext uri="{FF2B5EF4-FFF2-40B4-BE49-F238E27FC236}">
                <a16:creationId xmlns:a16="http://schemas.microsoft.com/office/drawing/2014/main" id="{83196FA6-C9B1-52A6-25BF-F10CFB4ECD19}"/>
              </a:ext>
            </a:extLst>
          </p:cNvPr>
          <p:cNvSpPr>
            <a:spLocks noGrp="1"/>
          </p:cNvSpPr>
          <p:nvPr>
            <p:ph sz="quarter" idx="10"/>
          </p:nvPr>
        </p:nvSpPr>
        <p:spPr/>
        <p:txBody>
          <a:bodyPr/>
          <a:lstStyle/>
          <a:p>
            <a:r>
              <a:rPr lang="en-GB" b="1" dirty="0"/>
              <a:t>MI documentation</a:t>
            </a:r>
          </a:p>
          <a:p>
            <a:r>
              <a:rPr lang="en-GB" dirty="0"/>
              <a:t>The manufacturer will specify exact values for:</a:t>
            </a:r>
          </a:p>
          <a:p>
            <a:pPr marL="342900" indent="-342900">
              <a:buFont typeface="Arial" panose="020B0604020202020204" pitchFamily="34" charset="0"/>
              <a:buChar char="•"/>
            </a:pPr>
            <a:r>
              <a:rPr lang="en-GB" dirty="0"/>
              <a:t>Component resistance ranges</a:t>
            </a:r>
          </a:p>
          <a:p>
            <a:pPr marL="342900" indent="-342900">
              <a:buFont typeface="Arial" panose="020B0604020202020204" pitchFamily="34" charset="0"/>
              <a:buChar char="•"/>
            </a:pPr>
            <a:r>
              <a:rPr lang="en-GB" dirty="0"/>
              <a:t>Expected voltage outputs</a:t>
            </a:r>
          </a:p>
          <a:p>
            <a:pPr marL="342900" indent="-342900">
              <a:buFont typeface="Arial" panose="020B0604020202020204" pitchFamily="34" charset="0"/>
              <a:buChar char="•"/>
            </a:pPr>
            <a:r>
              <a:rPr lang="en-GB" dirty="0"/>
              <a:t>Sensor response curves</a:t>
            </a:r>
          </a:p>
          <a:p>
            <a:endParaRPr lang="en-GB" dirty="0"/>
          </a:p>
        </p:txBody>
      </p:sp>
    </p:spTree>
    <p:extLst>
      <p:ext uri="{BB962C8B-B14F-4D97-AF65-F5344CB8AC3E}">
        <p14:creationId xmlns:p14="http://schemas.microsoft.com/office/powerpoint/2010/main" val="1374481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73A95-8E48-B31C-1CB6-CBEDCB3209C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B69E2CE-8C55-2F6C-56F8-F8FEBC6F8222}"/>
              </a:ext>
            </a:extLst>
          </p:cNvPr>
          <p:cNvSpPr>
            <a:spLocks noGrp="1"/>
          </p:cNvSpPr>
          <p:nvPr>
            <p:ph type="title"/>
          </p:nvPr>
        </p:nvSpPr>
        <p:spPr>
          <a:xfrm>
            <a:off x="252000" y="959222"/>
            <a:ext cx="11628452" cy="646331"/>
          </a:xfrm>
        </p:spPr>
        <p:txBody>
          <a:bodyPr/>
          <a:lstStyle/>
          <a:p>
            <a:r>
              <a:rPr lang="en-GB" dirty="0"/>
              <a:t>Working with Manufacturer's Instructions (MI)</a:t>
            </a:r>
          </a:p>
        </p:txBody>
      </p:sp>
      <p:sp>
        <p:nvSpPr>
          <p:cNvPr id="6" name="Content Placeholder 5">
            <a:extLst>
              <a:ext uri="{FF2B5EF4-FFF2-40B4-BE49-F238E27FC236}">
                <a16:creationId xmlns:a16="http://schemas.microsoft.com/office/drawing/2014/main" id="{EC368705-46F1-C76F-DD82-AE9CD48E6F02}"/>
              </a:ext>
            </a:extLst>
          </p:cNvPr>
          <p:cNvSpPr>
            <a:spLocks noGrp="1"/>
          </p:cNvSpPr>
          <p:nvPr>
            <p:ph sz="quarter" idx="10"/>
          </p:nvPr>
        </p:nvSpPr>
        <p:spPr/>
        <p:txBody>
          <a:bodyPr/>
          <a:lstStyle/>
          <a:p>
            <a:r>
              <a:rPr lang="en-GB" b="1" dirty="0"/>
              <a:t>Taking measurements</a:t>
            </a:r>
          </a:p>
          <a:p>
            <a:r>
              <a:rPr lang="en-GB" dirty="0"/>
              <a:t>Record readings carefully under appropriate conditions:</a:t>
            </a:r>
          </a:p>
          <a:p>
            <a:pPr marL="342900" indent="-342900">
              <a:buFont typeface="Arial" panose="020B0604020202020204" pitchFamily="34" charset="0"/>
              <a:buChar char="•"/>
            </a:pPr>
            <a:r>
              <a:rPr lang="en-GB" dirty="0"/>
              <a:t>Use the correct meter setting</a:t>
            </a:r>
          </a:p>
          <a:p>
            <a:pPr marL="342900" indent="-342900">
              <a:buFont typeface="Arial" panose="020B0604020202020204" pitchFamily="34" charset="0"/>
              <a:buChar char="•"/>
            </a:pPr>
            <a:r>
              <a:rPr lang="en-GB" dirty="0"/>
              <a:t>Take readings at specified points</a:t>
            </a:r>
          </a:p>
          <a:p>
            <a:pPr marL="342900" indent="-342900">
              <a:buFont typeface="Arial" panose="020B0604020202020204" pitchFamily="34" charset="0"/>
              <a:buChar char="•"/>
            </a:pPr>
            <a:r>
              <a:rPr lang="en-GB" dirty="0"/>
              <a:t>Note ambient conditions (for NTC sensors)</a:t>
            </a:r>
          </a:p>
          <a:p>
            <a:endParaRPr lang="en-GB" dirty="0"/>
          </a:p>
        </p:txBody>
      </p:sp>
    </p:spTree>
    <p:extLst>
      <p:ext uri="{BB962C8B-B14F-4D97-AF65-F5344CB8AC3E}">
        <p14:creationId xmlns:p14="http://schemas.microsoft.com/office/powerpoint/2010/main" val="1498233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B5A91-4346-1CDE-FD4F-0CED7F68B0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C531C6-5F7F-220A-EB54-8008010C640A}"/>
              </a:ext>
            </a:extLst>
          </p:cNvPr>
          <p:cNvSpPr>
            <a:spLocks noGrp="1"/>
          </p:cNvSpPr>
          <p:nvPr>
            <p:ph type="title"/>
          </p:nvPr>
        </p:nvSpPr>
        <p:spPr>
          <a:xfrm>
            <a:off x="252000" y="959222"/>
            <a:ext cx="11628452" cy="646331"/>
          </a:xfrm>
        </p:spPr>
        <p:txBody>
          <a:bodyPr/>
          <a:lstStyle/>
          <a:p>
            <a:r>
              <a:rPr lang="en-GB" dirty="0"/>
              <a:t>Working with Manufacturer's Instructions (MI)</a:t>
            </a:r>
          </a:p>
        </p:txBody>
      </p:sp>
      <p:sp>
        <p:nvSpPr>
          <p:cNvPr id="6" name="Content Placeholder 5">
            <a:extLst>
              <a:ext uri="{FF2B5EF4-FFF2-40B4-BE49-F238E27FC236}">
                <a16:creationId xmlns:a16="http://schemas.microsoft.com/office/drawing/2014/main" id="{A480B120-4659-C45E-4FD7-5C4897E77BFE}"/>
              </a:ext>
            </a:extLst>
          </p:cNvPr>
          <p:cNvSpPr>
            <a:spLocks noGrp="1"/>
          </p:cNvSpPr>
          <p:nvPr>
            <p:ph sz="quarter" idx="10"/>
          </p:nvPr>
        </p:nvSpPr>
        <p:spPr>
          <a:xfrm>
            <a:off x="360000" y="1800000"/>
            <a:ext cx="11280312" cy="4140000"/>
          </a:xfrm>
        </p:spPr>
        <p:txBody>
          <a:bodyPr/>
          <a:lstStyle/>
          <a:p>
            <a:r>
              <a:rPr lang="en-GB" b="1" dirty="0"/>
              <a:t>Compare and diagnose</a:t>
            </a:r>
          </a:p>
          <a:p>
            <a:r>
              <a:rPr lang="en-GB" dirty="0"/>
              <a:t>If reading falls outside the specified range:</a:t>
            </a:r>
          </a:p>
          <a:p>
            <a:pPr marL="342900" indent="-342900">
              <a:buFont typeface="Arial" panose="020B0604020202020204" pitchFamily="34" charset="0"/>
              <a:buChar char="•"/>
            </a:pPr>
            <a:r>
              <a:rPr lang="en-GB" dirty="0"/>
              <a:t>Component likely faulty</a:t>
            </a:r>
          </a:p>
          <a:p>
            <a:pPr marL="342900" indent="-342900">
              <a:buFont typeface="Arial" panose="020B0604020202020204" pitchFamily="34" charset="0"/>
              <a:buChar char="•"/>
            </a:pPr>
            <a:r>
              <a:rPr lang="en-GB" dirty="0"/>
              <a:t>Check wiring connections</a:t>
            </a:r>
          </a:p>
          <a:p>
            <a:pPr marL="342900" indent="-342900">
              <a:buFont typeface="Arial" panose="020B0604020202020204" pitchFamily="34" charset="0"/>
              <a:buChar char="•"/>
            </a:pPr>
            <a:r>
              <a:rPr lang="en-GB" dirty="0"/>
              <a:t>Consider environmental factors</a:t>
            </a:r>
          </a:p>
          <a:p>
            <a:r>
              <a:rPr lang="en-GB" dirty="0"/>
              <a:t>Always refer to the specific manufacturer's instructions for the appliance you're working on, as values can vary significantly between models and manufacturers.</a:t>
            </a:r>
          </a:p>
          <a:p>
            <a:endParaRPr lang="en-GB" dirty="0"/>
          </a:p>
        </p:txBody>
      </p:sp>
    </p:spTree>
    <p:extLst>
      <p:ext uri="{BB962C8B-B14F-4D97-AF65-F5344CB8AC3E}">
        <p14:creationId xmlns:p14="http://schemas.microsoft.com/office/powerpoint/2010/main" val="2658523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DAE7-F1CA-9341-339C-4514E8B581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D3B19C-A560-0F5F-A549-17A8DB9DB7EB}"/>
              </a:ext>
            </a:extLst>
          </p:cNvPr>
          <p:cNvSpPr>
            <a:spLocks noGrp="1"/>
          </p:cNvSpPr>
          <p:nvPr>
            <p:ph type="title"/>
          </p:nvPr>
        </p:nvSpPr>
        <p:spPr>
          <a:xfrm>
            <a:off x="252000" y="959222"/>
            <a:ext cx="11628452" cy="646331"/>
          </a:xfrm>
        </p:spPr>
        <p:txBody>
          <a:bodyPr/>
          <a:lstStyle/>
          <a:p>
            <a:r>
              <a:rPr lang="en-GB" dirty="0"/>
              <a:t>NTC thermistor testing</a:t>
            </a:r>
          </a:p>
        </p:txBody>
      </p:sp>
      <p:sp>
        <p:nvSpPr>
          <p:cNvPr id="6" name="Content Placeholder 5">
            <a:extLst>
              <a:ext uri="{FF2B5EF4-FFF2-40B4-BE49-F238E27FC236}">
                <a16:creationId xmlns:a16="http://schemas.microsoft.com/office/drawing/2014/main" id="{97B925BE-E011-9A7A-9D7C-EF54B73ACDA3}"/>
              </a:ext>
            </a:extLst>
          </p:cNvPr>
          <p:cNvSpPr>
            <a:spLocks noGrp="1"/>
          </p:cNvSpPr>
          <p:nvPr>
            <p:ph sz="quarter" idx="10"/>
          </p:nvPr>
        </p:nvSpPr>
        <p:spPr>
          <a:xfrm>
            <a:off x="360000" y="1800000"/>
            <a:ext cx="11234592" cy="4140000"/>
          </a:xfrm>
        </p:spPr>
        <p:txBody>
          <a:bodyPr/>
          <a:lstStyle/>
          <a:p>
            <a:r>
              <a:rPr lang="en-GB" b="1" dirty="0"/>
              <a:t>About NTC thermistors:</a:t>
            </a:r>
          </a:p>
          <a:p>
            <a:r>
              <a:rPr lang="en-GB" dirty="0"/>
              <a:t>Negative Temperature Coefficient (NTC) thermistors decrease in resistance as temperature increases. They're critical for monitoring and controlling boiler temperature.</a:t>
            </a:r>
          </a:p>
          <a:p>
            <a:r>
              <a:rPr lang="en-GB" dirty="0"/>
              <a:t>Typical reading: 10 </a:t>
            </a:r>
            <a:r>
              <a:rPr lang="en-GB" dirty="0" err="1"/>
              <a:t>kΩ</a:t>
            </a:r>
            <a:r>
              <a:rPr lang="en-GB" dirty="0"/>
              <a:t> at 25°C</a:t>
            </a:r>
          </a:p>
          <a:p>
            <a:r>
              <a:rPr lang="en-GB" dirty="0"/>
              <a:t>As the temperature rises, resistance falls</a:t>
            </a:r>
          </a:p>
          <a:p>
            <a:r>
              <a:rPr lang="en-GB" dirty="0"/>
              <a:t>Follow the manufacturer's resistance/temperature curve</a:t>
            </a:r>
          </a:p>
          <a:p>
            <a:endParaRPr lang="en-GB" dirty="0"/>
          </a:p>
        </p:txBody>
      </p:sp>
      <p:sp>
        <p:nvSpPr>
          <p:cNvPr id="3" name="TextBox 2">
            <a:extLst>
              <a:ext uri="{FF2B5EF4-FFF2-40B4-BE49-F238E27FC236}">
                <a16:creationId xmlns:a16="http://schemas.microsoft.com/office/drawing/2014/main" id="{35E645A7-FBC6-76B0-4634-9E17D149C6F1}"/>
              </a:ext>
            </a:extLst>
          </p:cNvPr>
          <p:cNvSpPr txBox="1"/>
          <p:nvPr/>
        </p:nvSpPr>
        <p:spPr>
          <a:xfrm>
            <a:off x="8303668" y="3420269"/>
            <a:ext cx="3575957" cy="224676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buNone/>
            </a:pPr>
            <a:r>
              <a:rPr lang="en-GB" dirty="0"/>
              <a:t>When testing, remove the thermistor from the water pipe or housing to ensure accurate ambient temperature readings, or use a temperature compensation chart.</a:t>
            </a:r>
          </a:p>
        </p:txBody>
      </p:sp>
    </p:spTree>
    <p:extLst>
      <p:ext uri="{BB962C8B-B14F-4D97-AF65-F5344CB8AC3E}">
        <p14:creationId xmlns:p14="http://schemas.microsoft.com/office/powerpoint/2010/main" val="996898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A63F3-60B4-BDA0-06D6-15A769373F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070211-9D41-3171-F55F-1080E3EB1FD1}"/>
              </a:ext>
            </a:extLst>
          </p:cNvPr>
          <p:cNvSpPr>
            <a:spLocks noGrp="1"/>
          </p:cNvSpPr>
          <p:nvPr>
            <p:ph type="title"/>
          </p:nvPr>
        </p:nvSpPr>
        <p:spPr>
          <a:xfrm>
            <a:off x="252000" y="959222"/>
            <a:ext cx="11628452" cy="646331"/>
          </a:xfrm>
        </p:spPr>
        <p:txBody>
          <a:bodyPr/>
          <a:lstStyle/>
          <a:p>
            <a:r>
              <a:rPr lang="en-GB" dirty="0"/>
              <a:t>Gas valve coil testing</a:t>
            </a:r>
          </a:p>
        </p:txBody>
      </p:sp>
      <p:sp>
        <p:nvSpPr>
          <p:cNvPr id="6" name="Content Placeholder 5">
            <a:extLst>
              <a:ext uri="{FF2B5EF4-FFF2-40B4-BE49-F238E27FC236}">
                <a16:creationId xmlns:a16="http://schemas.microsoft.com/office/drawing/2014/main" id="{669B4DB6-6E36-4735-5561-59BD4063A6B3}"/>
              </a:ext>
            </a:extLst>
          </p:cNvPr>
          <p:cNvSpPr>
            <a:spLocks noGrp="1"/>
          </p:cNvSpPr>
          <p:nvPr>
            <p:ph sz="quarter" idx="10"/>
          </p:nvPr>
        </p:nvSpPr>
        <p:spPr/>
        <p:txBody>
          <a:bodyPr/>
          <a:lstStyle/>
          <a:p>
            <a:r>
              <a:rPr lang="en-GB" b="1" dirty="0"/>
              <a:t>Test procedure</a:t>
            </a:r>
          </a:p>
          <a:p>
            <a:pPr marL="342900" indent="-342900">
              <a:buFont typeface="Arial" panose="020B0604020202020204" pitchFamily="34" charset="0"/>
              <a:buChar char="•"/>
            </a:pPr>
            <a:r>
              <a:rPr lang="en-GB" dirty="0"/>
              <a:t>Ensure the appliance is completely isolated from the electrical supply</a:t>
            </a:r>
          </a:p>
          <a:p>
            <a:pPr marL="342900" indent="-342900">
              <a:buFont typeface="Arial" panose="020B0604020202020204" pitchFamily="34" charset="0"/>
              <a:buChar char="•"/>
            </a:pPr>
            <a:r>
              <a:rPr lang="en-GB" dirty="0"/>
              <a:t>Disconnect wiring from gas valve</a:t>
            </a:r>
          </a:p>
          <a:p>
            <a:pPr marL="342900" indent="-342900">
              <a:buFont typeface="Arial" panose="020B0604020202020204" pitchFamily="34" charset="0"/>
              <a:buChar char="•"/>
            </a:pPr>
            <a:r>
              <a:rPr lang="en-GB" dirty="0"/>
              <a:t>Set the </a:t>
            </a:r>
            <a:r>
              <a:rPr lang="en-GB" dirty="0" err="1"/>
              <a:t>multimeter</a:t>
            </a:r>
            <a:r>
              <a:rPr lang="en-GB" dirty="0"/>
              <a:t> to the resistance (</a:t>
            </a:r>
            <a:r>
              <a:rPr lang="el-GR" dirty="0"/>
              <a:t>Ω) </a:t>
            </a:r>
            <a:r>
              <a:rPr lang="en-GB" dirty="0"/>
              <a:t>function</a:t>
            </a:r>
          </a:p>
          <a:p>
            <a:pPr marL="342900" indent="-342900">
              <a:buFont typeface="Arial" panose="020B0604020202020204" pitchFamily="34" charset="0"/>
              <a:buChar char="•"/>
            </a:pPr>
            <a:r>
              <a:rPr lang="en-GB" dirty="0"/>
              <a:t>Connect probes to valve coil terminals</a:t>
            </a:r>
          </a:p>
          <a:p>
            <a:pPr marL="342900" indent="-342900">
              <a:buFont typeface="Arial" panose="020B0604020202020204" pitchFamily="34" charset="0"/>
              <a:buChar char="•"/>
            </a:pPr>
            <a:r>
              <a:rPr lang="en-GB" dirty="0"/>
              <a:t>Compare reading to the manufacturer's specification</a:t>
            </a:r>
          </a:p>
          <a:p>
            <a:endParaRPr lang="en-GB" dirty="0"/>
          </a:p>
        </p:txBody>
      </p:sp>
    </p:spTree>
    <p:extLst>
      <p:ext uri="{BB962C8B-B14F-4D97-AF65-F5344CB8AC3E}">
        <p14:creationId xmlns:p14="http://schemas.microsoft.com/office/powerpoint/2010/main" val="1987955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DA388-A48F-1CE9-8A9E-17BF17D792E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0526B4-47CC-7902-354F-97F505FAB8D4}"/>
              </a:ext>
            </a:extLst>
          </p:cNvPr>
          <p:cNvSpPr>
            <a:spLocks noGrp="1"/>
          </p:cNvSpPr>
          <p:nvPr>
            <p:ph type="title"/>
          </p:nvPr>
        </p:nvSpPr>
        <p:spPr>
          <a:xfrm>
            <a:off x="252000" y="959222"/>
            <a:ext cx="11628452" cy="646331"/>
          </a:xfrm>
        </p:spPr>
        <p:txBody>
          <a:bodyPr/>
          <a:lstStyle/>
          <a:p>
            <a:r>
              <a:rPr lang="en-GB" dirty="0"/>
              <a:t>Gas valve coil testing</a:t>
            </a:r>
          </a:p>
        </p:txBody>
      </p:sp>
      <p:sp>
        <p:nvSpPr>
          <p:cNvPr id="6" name="Content Placeholder 5">
            <a:extLst>
              <a:ext uri="{FF2B5EF4-FFF2-40B4-BE49-F238E27FC236}">
                <a16:creationId xmlns:a16="http://schemas.microsoft.com/office/drawing/2014/main" id="{01626DAB-C348-08BB-EC95-9660B6D2B418}"/>
              </a:ext>
            </a:extLst>
          </p:cNvPr>
          <p:cNvSpPr>
            <a:spLocks noGrp="1"/>
          </p:cNvSpPr>
          <p:nvPr>
            <p:ph sz="quarter" idx="10"/>
          </p:nvPr>
        </p:nvSpPr>
        <p:spPr/>
        <p:txBody>
          <a:bodyPr/>
          <a:lstStyle/>
          <a:p>
            <a:r>
              <a:rPr lang="en-GB" b="1" dirty="0"/>
              <a:t>Typical values</a:t>
            </a:r>
          </a:p>
          <a:p>
            <a:pPr marL="342900" indent="-342900">
              <a:buFont typeface="Arial" panose="020B0604020202020204" pitchFamily="34" charset="0"/>
              <a:buChar char="•"/>
            </a:pPr>
            <a:r>
              <a:rPr lang="en-GB" dirty="0"/>
              <a:t>Single solenoid valve: 800-1500 </a:t>
            </a:r>
            <a:r>
              <a:rPr lang="el-GR" dirty="0"/>
              <a:t>Ω</a:t>
            </a:r>
          </a:p>
          <a:p>
            <a:pPr marL="342900" indent="-342900">
              <a:buFont typeface="Arial" panose="020B0604020202020204" pitchFamily="34" charset="0"/>
              <a:buChar char="•"/>
            </a:pPr>
            <a:r>
              <a:rPr lang="en-GB" dirty="0"/>
              <a:t>Dual solenoid valve:</a:t>
            </a:r>
          </a:p>
          <a:p>
            <a:pPr marL="342900" indent="-342900">
              <a:buFont typeface="Arial" panose="020B0604020202020204" pitchFamily="34" charset="0"/>
              <a:buChar char="•"/>
            </a:pPr>
            <a:r>
              <a:rPr lang="en-GB" dirty="0"/>
              <a:t>Main coil: 800-1500 </a:t>
            </a:r>
            <a:r>
              <a:rPr lang="el-GR" dirty="0"/>
              <a:t>Ω</a:t>
            </a:r>
          </a:p>
          <a:p>
            <a:pPr marL="342900" indent="-342900">
              <a:buFont typeface="Arial" panose="020B0604020202020204" pitchFamily="34" charset="0"/>
              <a:buChar char="•"/>
            </a:pPr>
            <a:r>
              <a:rPr lang="en-GB" dirty="0"/>
              <a:t>Modulating coil: 3000-6000 </a:t>
            </a:r>
            <a:r>
              <a:rPr lang="el-GR" dirty="0"/>
              <a:t>Ω</a:t>
            </a:r>
          </a:p>
          <a:p>
            <a:pPr marL="342900" indent="-342900">
              <a:buFont typeface="Arial" panose="020B0604020202020204" pitchFamily="34" charset="0"/>
              <a:buChar char="•"/>
            </a:pPr>
            <a:r>
              <a:rPr lang="en-GB" dirty="0"/>
              <a:t>Zero or infinity reading indicates open/short circuit = faulty valve</a:t>
            </a:r>
          </a:p>
          <a:p>
            <a:endParaRPr lang="en-GB" dirty="0"/>
          </a:p>
        </p:txBody>
      </p:sp>
    </p:spTree>
    <p:extLst>
      <p:ext uri="{BB962C8B-B14F-4D97-AF65-F5344CB8AC3E}">
        <p14:creationId xmlns:p14="http://schemas.microsoft.com/office/powerpoint/2010/main" val="2278665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62EE4-C6CF-6094-7D89-72FED328E9A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035FC8-A48F-67C5-06F8-54954594ECA7}"/>
              </a:ext>
            </a:extLst>
          </p:cNvPr>
          <p:cNvSpPr>
            <a:spLocks noGrp="1"/>
          </p:cNvSpPr>
          <p:nvPr>
            <p:ph type="title"/>
          </p:nvPr>
        </p:nvSpPr>
        <p:spPr>
          <a:xfrm>
            <a:off x="252000" y="959222"/>
            <a:ext cx="11628452" cy="646331"/>
          </a:xfrm>
        </p:spPr>
        <p:txBody>
          <a:bodyPr/>
          <a:lstStyle/>
          <a:p>
            <a:r>
              <a:rPr lang="en-GB" dirty="0"/>
              <a:t>Fan motor testing</a:t>
            </a:r>
          </a:p>
        </p:txBody>
      </p:sp>
      <p:sp>
        <p:nvSpPr>
          <p:cNvPr id="6" name="Content Placeholder 5">
            <a:extLst>
              <a:ext uri="{FF2B5EF4-FFF2-40B4-BE49-F238E27FC236}">
                <a16:creationId xmlns:a16="http://schemas.microsoft.com/office/drawing/2014/main" id="{DECFF304-7CE4-FF74-787D-93443FC6729C}"/>
              </a:ext>
            </a:extLst>
          </p:cNvPr>
          <p:cNvSpPr>
            <a:spLocks noGrp="1"/>
          </p:cNvSpPr>
          <p:nvPr>
            <p:ph sz="quarter" idx="10"/>
          </p:nvPr>
        </p:nvSpPr>
        <p:spPr>
          <a:xfrm>
            <a:off x="360000" y="1800000"/>
            <a:ext cx="11371752" cy="4140000"/>
          </a:xfrm>
        </p:spPr>
        <p:txBody>
          <a:bodyPr/>
          <a:lstStyle/>
          <a:p>
            <a:r>
              <a:rPr lang="en-GB" b="1" dirty="0"/>
              <a:t>What to check:</a:t>
            </a:r>
          </a:p>
          <a:p>
            <a:r>
              <a:rPr lang="en-GB" dirty="0"/>
              <a:t>Fan motors are critical for combustion air supply and flue gas removal. Testing helps diagnose issues with starting, running or speed control.</a:t>
            </a:r>
          </a:p>
          <a:p>
            <a:r>
              <a:rPr lang="en-GB" dirty="0"/>
              <a:t>Motor winding resistance: 70-120 Ω typical</a:t>
            </a:r>
          </a:p>
          <a:p>
            <a:r>
              <a:rPr lang="en-GB" dirty="0"/>
              <a:t>Hall effect sensor (if present): 5-15 </a:t>
            </a:r>
            <a:r>
              <a:rPr lang="en-GB" dirty="0" err="1"/>
              <a:t>kΩ</a:t>
            </a:r>
            <a:endParaRPr lang="en-GB" dirty="0"/>
          </a:p>
          <a:p>
            <a:r>
              <a:rPr lang="en-GB" dirty="0"/>
              <a:t>Voltage supply: 230V AC or specified DC voltage</a:t>
            </a:r>
          </a:p>
          <a:p>
            <a:r>
              <a:rPr lang="en-GB" dirty="0"/>
              <a:t>Tacho feedback signal (if variable speed)</a:t>
            </a:r>
          </a:p>
          <a:p>
            <a:endParaRPr lang="en-GB" dirty="0"/>
          </a:p>
        </p:txBody>
      </p:sp>
    </p:spTree>
    <p:extLst>
      <p:ext uri="{BB962C8B-B14F-4D97-AF65-F5344CB8AC3E}">
        <p14:creationId xmlns:p14="http://schemas.microsoft.com/office/powerpoint/2010/main" val="352114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7C154-9B71-2C3E-BD96-7C1154B2C0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281DA8-4D3B-37FE-A47A-48DD98B9BD2B}"/>
              </a:ext>
            </a:extLst>
          </p:cNvPr>
          <p:cNvSpPr>
            <a:spLocks noGrp="1"/>
          </p:cNvSpPr>
          <p:nvPr>
            <p:ph type="title"/>
          </p:nvPr>
        </p:nvSpPr>
        <p:spPr>
          <a:xfrm>
            <a:off x="252000" y="959222"/>
            <a:ext cx="11628452" cy="646331"/>
          </a:xfrm>
        </p:spPr>
        <p:txBody>
          <a:bodyPr/>
          <a:lstStyle/>
          <a:p>
            <a:r>
              <a:rPr lang="en-GB" dirty="0"/>
              <a:t>Fan motor testing</a:t>
            </a:r>
          </a:p>
        </p:txBody>
      </p:sp>
      <p:sp>
        <p:nvSpPr>
          <p:cNvPr id="6" name="Content Placeholder 5">
            <a:extLst>
              <a:ext uri="{FF2B5EF4-FFF2-40B4-BE49-F238E27FC236}">
                <a16:creationId xmlns:a16="http://schemas.microsoft.com/office/drawing/2014/main" id="{73890E53-1E50-7DAF-25AF-427174768460}"/>
              </a:ext>
            </a:extLst>
          </p:cNvPr>
          <p:cNvSpPr>
            <a:spLocks noGrp="1"/>
          </p:cNvSpPr>
          <p:nvPr>
            <p:ph sz="quarter" idx="10"/>
          </p:nvPr>
        </p:nvSpPr>
        <p:spPr>
          <a:xfrm>
            <a:off x="360000" y="1800000"/>
            <a:ext cx="11335176" cy="4140000"/>
          </a:xfrm>
        </p:spPr>
        <p:txBody>
          <a:bodyPr/>
          <a:lstStyle/>
          <a:p>
            <a:r>
              <a:rPr lang="en-GB" dirty="0"/>
              <a:t>A common fan fault is seized bearings, which can be identified by attempting to rotate the fan manually when cold. </a:t>
            </a:r>
          </a:p>
          <a:p>
            <a:r>
              <a:rPr lang="en-GB" dirty="0"/>
              <a:t>Always check for physical obstructions before electrical testing.</a:t>
            </a:r>
          </a:p>
          <a:p>
            <a:endParaRPr lang="en-GB" dirty="0"/>
          </a:p>
        </p:txBody>
      </p:sp>
    </p:spTree>
    <p:extLst>
      <p:ext uri="{BB962C8B-B14F-4D97-AF65-F5344CB8AC3E}">
        <p14:creationId xmlns:p14="http://schemas.microsoft.com/office/powerpoint/2010/main" val="2048639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0914552" cy="4140000"/>
          </a:xfrm>
        </p:spPr>
        <p:txBody>
          <a:bodyPr/>
          <a:lstStyle/>
          <a:p>
            <a:r>
              <a:rPr lang="en-GB" dirty="0"/>
              <a:t>Today, we'll explore how to use a </a:t>
            </a:r>
            <a:r>
              <a:rPr lang="en-GB" dirty="0" err="1"/>
              <a:t>multimeter</a:t>
            </a:r>
            <a:r>
              <a:rPr lang="en-GB" dirty="0"/>
              <a:t> effectively to diagnose and solve common electrical issues in gas appliances.</a:t>
            </a:r>
          </a:p>
          <a:p>
            <a:r>
              <a:rPr lang="en-GB" dirty="0"/>
              <a:t>"Simon reports that his boiler shows power but won't spark or ignite. The user interface lights up but nothing happens when calling for heat or hot water."</a:t>
            </a:r>
          </a:p>
          <a:p>
            <a:pPr marL="342900" indent="-342900">
              <a:buFont typeface="Arial" panose="020B0604020202020204" pitchFamily="34" charset="0"/>
              <a:buChar char="•"/>
            </a:pPr>
            <a:r>
              <a:rPr lang="en-GB" dirty="0"/>
              <a:t>Which component might have failed?</a:t>
            </a:r>
          </a:p>
          <a:p>
            <a:pPr marL="342900" indent="-342900">
              <a:buFont typeface="Arial" panose="020B0604020202020204" pitchFamily="34" charset="0"/>
              <a:buChar char="•"/>
            </a:pPr>
            <a:r>
              <a:rPr lang="en-GB" dirty="0"/>
              <a:t>Would you test resistance, voltage or continuity?</a:t>
            </a:r>
          </a:p>
          <a:p>
            <a:pPr marL="342900" indent="-342900">
              <a:buFont typeface="Arial" panose="020B0604020202020204" pitchFamily="34" charset="0"/>
              <a:buChar char="•"/>
            </a:pPr>
            <a:r>
              <a:rPr lang="en-GB" dirty="0"/>
              <a:t>Where would you take your first reading?</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CC44D-D383-F8C4-A349-9FDC44D0EA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E36E1A-AB16-C124-4AF9-469050D8F99C}"/>
              </a:ext>
            </a:extLst>
          </p:cNvPr>
          <p:cNvSpPr>
            <a:spLocks noGrp="1"/>
          </p:cNvSpPr>
          <p:nvPr>
            <p:ph type="title"/>
          </p:nvPr>
        </p:nvSpPr>
        <p:spPr>
          <a:xfrm>
            <a:off x="252000" y="959222"/>
            <a:ext cx="11628452" cy="646331"/>
          </a:xfrm>
        </p:spPr>
        <p:txBody>
          <a:bodyPr/>
          <a:lstStyle/>
          <a:p>
            <a:r>
              <a:rPr lang="en-GB" dirty="0"/>
              <a:t>PCB and fuse testing</a:t>
            </a:r>
          </a:p>
        </p:txBody>
      </p:sp>
      <p:sp>
        <p:nvSpPr>
          <p:cNvPr id="6" name="Content Placeholder 5">
            <a:extLst>
              <a:ext uri="{FF2B5EF4-FFF2-40B4-BE49-F238E27FC236}">
                <a16:creationId xmlns:a16="http://schemas.microsoft.com/office/drawing/2014/main" id="{CA9F4422-ACBC-F649-A42D-4399D7659BC1}"/>
              </a:ext>
            </a:extLst>
          </p:cNvPr>
          <p:cNvSpPr>
            <a:spLocks noGrp="1"/>
          </p:cNvSpPr>
          <p:nvPr>
            <p:ph sz="quarter" idx="10"/>
          </p:nvPr>
        </p:nvSpPr>
        <p:spPr>
          <a:xfrm>
            <a:off x="360000" y="1800000"/>
            <a:ext cx="11426616" cy="4140000"/>
          </a:xfrm>
        </p:spPr>
        <p:txBody>
          <a:bodyPr/>
          <a:lstStyle/>
          <a:p>
            <a:r>
              <a:rPr lang="en-GB" b="1" dirty="0"/>
              <a:t>Fuse testing</a:t>
            </a:r>
          </a:p>
          <a:p>
            <a:r>
              <a:rPr lang="en-GB" dirty="0"/>
              <a:t>Set the </a:t>
            </a:r>
            <a:r>
              <a:rPr lang="en-GB" dirty="0" err="1"/>
              <a:t>multimeter</a:t>
            </a:r>
            <a:r>
              <a:rPr lang="en-GB" dirty="0"/>
              <a:t> to continuity mode. A good fuse will show continuity (beep). No continuity indicates a blown fuse. Check for underlying causes before replacing.</a:t>
            </a:r>
          </a:p>
          <a:p>
            <a:r>
              <a:rPr lang="en-GB" b="1" dirty="0"/>
              <a:t>PCB testing</a:t>
            </a:r>
          </a:p>
          <a:p>
            <a:r>
              <a:rPr lang="en-GB" dirty="0"/>
              <a:t>Test input voltage (230V) and output voltages to components (230V or low voltage). Check for visible damage like burnt tracks or components.</a:t>
            </a:r>
          </a:p>
          <a:p>
            <a:endParaRPr lang="en-GB" dirty="0"/>
          </a:p>
        </p:txBody>
      </p:sp>
    </p:spTree>
    <p:extLst>
      <p:ext uri="{BB962C8B-B14F-4D97-AF65-F5344CB8AC3E}">
        <p14:creationId xmlns:p14="http://schemas.microsoft.com/office/powerpoint/2010/main" val="1584734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5F309-92F5-1105-E480-1718F781CB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160C3AE-CF6C-C204-BE47-6593F255F368}"/>
              </a:ext>
            </a:extLst>
          </p:cNvPr>
          <p:cNvSpPr>
            <a:spLocks noGrp="1"/>
          </p:cNvSpPr>
          <p:nvPr>
            <p:ph type="title"/>
          </p:nvPr>
        </p:nvSpPr>
        <p:spPr>
          <a:xfrm>
            <a:off x="252000" y="959222"/>
            <a:ext cx="11628452" cy="646331"/>
          </a:xfrm>
        </p:spPr>
        <p:txBody>
          <a:bodyPr/>
          <a:lstStyle/>
          <a:p>
            <a:r>
              <a:rPr lang="en-GB" dirty="0"/>
              <a:t>Electrode and flame sensing testing</a:t>
            </a:r>
          </a:p>
        </p:txBody>
      </p:sp>
      <p:sp>
        <p:nvSpPr>
          <p:cNvPr id="6" name="Content Placeholder 5">
            <a:extLst>
              <a:ext uri="{FF2B5EF4-FFF2-40B4-BE49-F238E27FC236}">
                <a16:creationId xmlns:a16="http://schemas.microsoft.com/office/drawing/2014/main" id="{9FFFEA97-8E6F-6D6C-6790-28D4B09631DF}"/>
              </a:ext>
            </a:extLst>
          </p:cNvPr>
          <p:cNvSpPr>
            <a:spLocks noGrp="1"/>
          </p:cNvSpPr>
          <p:nvPr>
            <p:ph sz="quarter" idx="10"/>
          </p:nvPr>
        </p:nvSpPr>
        <p:spPr/>
        <p:txBody>
          <a:bodyPr/>
          <a:lstStyle/>
          <a:p>
            <a:r>
              <a:rPr lang="en-GB" b="1" dirty="0"/>
              <a:t>Ignition electrode:</a:t>
            </a:r>
          </a:p>
          <a:p>
            <a:pPr marL="342900" indent="-342900">
              <a:buFont typeface="Arial" panose="020B0604020202020204" pitchFamily="34" charset="0"/>
              <a:buChar char="•"/>
            </a:pPr>
            <a:r>
              <a:rPr lang="en-GB" dirty="0"/>
              <a:t>Check for continuity through the electrode</a:t>
            </a:r>
          </a:p>
          <a:p>
            <a:pPr marL="342900" indent="-342900">
              <a:buFont typeface="Arial" panose="020B0604020202020204" pitchFamily="34" charset="0"/>
              <a:buChar char="•"/>
            </a:pPr>
            <a:r>
              <a:rPr lang="en-GB" dirty="0"/>
              <a:t>Look for cracks in ceramic insulation</a:t>
            </a:r>
          </a:p>
          <a:p>
            <a:pPr marL="342900" indent="-342900">
              <a:buFont typeface="Arial" panose="020B0604020202020204" pitchFamily="34" charset="0"/>
              <a:buChar char="•"/>
            </a:pPr>
            <a:r>
              <a:rPr lang="en-GB" dirty="0"/>
              <a:t>Test spark gap (3-4mm typically)</a:t>
            </a:r>
          </a:p>
          <a:p>
            <a:pPr marL="342900" indent="-342900">
              <a:buFont typeface="Arial" panose="020B0604020202020204" pitchFamily="34" charset="0"/>
              <a:buChar char="•"/>
            </a:pPr>
            <a:r>
              <a:rPr lang="en-GB" dirty="0"/>
              <a:t>Check resistance to earth (should be high)</a:t>
            </a:r>
          </a:p>
          <a:p>
            <a:endParaRPr lang="en-GB" dirty="0"/>
          </a:p>
        </p:txBody>
      </p:sp>
    </p:spTree>
    <p:extLst>
      <p:ext uri="{BB962C8B-B14F-4D97-AF65-F5344CB8AC3E}">
        <p14:creationId xmlns:p14="http://schemas.microsoft.com/office/powerpoint/2010/main" val="4050528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3BEDE-27F1-75F3-22C8-D2B7517540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F2456AC-1535-5168-5579-F1E9A5160991}"/>
              </a:ext>
            </a:extLst>
          </p:cNvPr>
          <p:cNvSpPr>
            <a:spLocks noGrp="1"/>
          </p:cNvSpPr>
          <p:nvPr>
            <p:ph type="title"/>
          </p:nvPr>
        </p:nvSpPr>
        <p:spPr>
          <a:xfrm>
            <a:off x="252000" y="959222"/>
            <a:ext cx="11628452" cy="646331"/>
          </a:xfrm>
        </p:spPr>
        <p:txBody>
          <a:bodyPr/>
          <a:lstStyle/>
          <a:p>
            <a:r>
              <a:rPr lang="en-GB" dirty="0"/>
              <a:t>Switch and thermostat testing</a:t>
            </a:r>
          </a:p>
        </p:txBody>
      </p:sp>
      <p:sp>
        <p:nvSpPr>
          <p:cNvPr id="6" name="Content Placeholder 5">
            <a:extLst>
              <a:ext uri="{FF2B5EF4-FFF2-40B4-BE49-F238E27FC236}">
                <a16:creationId xmlns:a16="http://schemas.microsoft.com/office/drawing/2014/main" id="{5A29B811-D937-2510-BE29-E60483CCDC0D}"/>
              </a:ext>
            </a:extLst>
          </p:cNvPr>
          <p:cNvSpPr>
            <a:spLocks noGrp="1"/>
          </p:cNvSpPr>
          <p:nvPr>
            <p:ph sz="quarter" idx="10"/>
          </p:nvPr>
        </p:nvSpPr>
        <p:spPr>
          <a:xfrm>
            <a:off x="360000" y="1800000"/>
            <a:ext cx="11399184" cy="4140000"/>
          </a:xfrm>
        </p:spPr>
        <p:txBody>
          <a:bodyPr/>
          <a:lstStyle/>
          <a:p>
            <a:r>
              <a:rPr lang="en-GB" b="1" dirty="0"/>
              <a:t>Room thermostats</a:t>
            </a:r>
          </a:p>
          <a:p>
            <a:r>
              <a:rPr lang="en-GB" dirty="0"/>
              <a:t>Test for continuity across switch contacts when calling for heat. Digital thermostats may require voltage testing of the output signal.</a:t>
            </a:r>
          </a:p>
          <a:p>
            <a:r>
              <a:rPr lang="en-GB" b="1" dirty="0"/>
              <a:t>Limit thermostats</a:t>
            </a:r>
          </a:p>
          <a:p>
            <a:r>
              <a:rPr lang="en-GB" dirty="0"/>
              <a:t>Should show continuity at normal temperatures. No continuity indicates the thermostat has tripped or failed. Check for underlying overheating issues.</a:t>
            </a:r>
          </a:p>
          <a:p>
            <a:endParaRPr lang="en-GB" dirty="0"/>
          </a:p>
        </p:txBody>
      </p:sp>
    </p:spTree>
    <p:extLst>
      <p:ext uri="{BB962C8B-B14F-4D97-AF65-F5344CB8AC3E}">
        <p14:creationId xmlns:p14="http://schemas.microsoft.com/office/powerpoint/2010/main" val="1143464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A2FED-4A35-59E5-B45D-D2AD0A5A40F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D8703A-A410-212D-54D6-8A0E578013A0}"/>
              </a:ext>
            </a:extLst>
          </p:cNvPr>
          <p:cNvSpPr>
            <a:spLocks noGrp="1"/>
          </p:cNvSpPr>
          <p:nvPr>
            <p:ph type="title"/>
          </p:nvPr>
        </p:nvSpPr>
        <p:spPr>
          <a:xfrm>
            <a:off x="252000" y="959222"/>
            <a:ext cx="11628452" cy="646331"/>
          </a:xfrm>
        </p:spPr>
        <p:txBody>
          <a:bodyPr/>
          <a:lstStyle/>
          <a:p>
            <a:r>
              <a:rPr lang="en-GB" dirty="0"/>
              <a:t>Switch and thermostat testing</a:t>
            </a:r>
          </a:p>
        </p:txBody>
      </p:sp>
      <p:sp>
        <p:nvSpPr>
          <p:cNvPr id="6" name="Content Placeholder 5">
            <a:extLst>
              <a:ext uri="{FF2B5EF4-FFF2-40B4-BE49-F238E27FC236}">
                <a16:creationId xmlns:a16="http://schemas.microsoft.com/office/drawing/2014/main" id="{C692B31A-B59D-47AD-66E3-4192214080F4}"/>
              </a:ext>
            </a:extLst>
          </p:cNvPr>
          <p:cNvSpPr>
            <a:spLocks noGrp="1"/>
          </p:cNvSpPr>
          <p:nvPr>
            <p:ph sz="quarter" idx="10"/>
          </p:nvPr>
        </p:nvSpPr>
        <p:spPr>
          <a:xfrm>
            <a:off x="360000" y="1800000"/>
            <a:ext cx="11444904" cy="4140000"/>
          </a:xfrm>
        </p:spPr>
        <p:txBody>
          <a:bodyPr/>
          <a:lstStyle/>
          <a:p>
            <a:r>
              <a:rPr lang="en-GB" b="1" dirty="0"/>
              <a:t>Flow switches</a:t>
            </a:r>
          </a:p>
          <a:p>
            <a:r>
              <a:rPr lang="en-GB" dirty="0"/>
              <a:t>Test for continuity when water flow is present. No continuity with flow indicates faulty switch or mechanical obstruction.</a:t>
            </a:r>
          </a:p>
          <a:p>
            <a:r>
              <a:rPr lang="en-GB" b="1" dirty="0"/>
              <a:t>Air Pressure Switches (APS)</a:t>
            </a:r>
          </a:p>
          <a:p>
            <a:r>
              <a:rPr lang="en-GB" dirty="0"/>
              <a:t>Test for continuity when fan is running and correct differential pressure is achieved. No continuity suggests blocked flue or faulty switch.</a:t>
            </a:r>
          </a:p>
          <a:p>
            <a:endParaRPr lang="en-GB" dirty="0"/>
          </a:p>
        </p:txBody>
      </p:sp>
    </p:spTree>
    <p:extLst>
      <p:ext uri="{BB962C8B-B14F-4D97-AF65-F5344CB8AC3E}">
        <p14:creationId xmlns:p14="http://schemas.microsoft.com/office/powerpoint/2010/main" val="3473590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294AF-A7E0-9153-2A34-39354EC509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B16308E-7B4D-E1A3-4527-F145C00A9524}"/>
              </a:ext>
            </a:extLst>
          </p:cNvPr>
          <p:cNvSpPr>
            <a:spLocks noGrp="1"/>
          </p:cNvSpPr>
          <p:nvPr>
            <p:ph type="title"/>
          </p:nvPr>
        </p:nvSpPr>
        <p:spPr>
          <a:xfrm>
            <a:off x="252000" y="959222"/>
            <a:ext cx="11628452" cy="646331"/>
          </a:xfrm>
        </p:spPr>
        <p:txBody>
          <a:bodyPr/>
          <a:lstStyle/>
          <a:p>
            <a:r>
              <a:rPr lang="en-GB" dirty="0"/>
              <a:t>Systematic fault-finding approach</a:t>
            </a:r>
          </a:p>
        </p:txBody>
      </p:sp>
      <p:sp>
        <p:nvSpPr>
          <p:cNvPr id="6" name="Content Placeholder 5">
            <a:extLst>
              <a:ext uri="{FF2B5EF4-FFF2-40B4-BE49-F238E27FC236}">
                <a16:creationId xmlns:a16="http://schemas.microsoft.com/office/drawing/2014/main" id="{3D0290BF-F258-36C6-4026-7E36E9CDB38C}"/>
              </a:ext>
            </a:extLst>
          </p:cNvPr>
          <p:cNvSpPr>
            <a:spLocks noGrp="1"/>
          </p:cNvSpPr>
          <p:nvPr>
            <p:ph sz="quarter" idx="10"/>
          </p:nvPr>
        </p:nvSpPr>
        <p:spPr>
          <a:xfrm>
            <a:off x="360000" y="1800000"/>
            <a:ext cx="11271168" cy="4140000"/>
          </a:xfrm>
        </p:spPr>
        <p:txBody>
          <a:bodyPr/>
          <a:lstStyle/>
          <a:p>
            <a:r>
              <a:rPr lang="en-GB" b="1" dirty="0"/>
              <a:t>Gather information</a:t>
            </a:r>
          </a:p>
          <a:p>
            <a:r>
              <a:rPr lang="en-GB" dirty="0"/>
              <a:t>Understand the symptoms and when they occur. Check error codes and user operation. Review service history.</a:t>
            </a:r>
          </a:p>
          <a:p>
            <a:r>
              <a:rPr lang="en-GB" b="1" dirty="0"/>
              <a:t>Visual inspection</a:t>
            </a:r>
          </a:p>
          <a:p>
            <a:r>
              <a:rPr lang="en-GB" dirty="0"/>
              <a:t>Check for obvious signs of damage, loose connections, or burnt components before electrical testing.</a:t>
            </a:r>
          </a:p>
          <a:p>
            <a:endParaRPr lang="en-GB" dirty="0"/>
          </a:p>
        </p:txBody>
      </p:sp>
    </p:spTree>
    <p:extLst>
      <p:ext uri="{BB962C8B-B14F-4D97-AF65-F5344CB8AC3E}">
        <p14:creationId xmlns:p14="http://schemas.microsoft.com/office/powerpoint/2010/main" val="2152148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2D6C0-A5E1-E9D4-6932-E9D584B281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7037F3-A5D6-8A81-641E-558C3E19534D}"/>
              </a:ext>
            </a:extLst>
          </p:cNvPr>
          <p:cNvSpPr>
            <a:spLocks noGrp="1"/>
          </p:cNvSpPr>
          <p:nvPr>
            <p:ph type="title"/>
          </p:nvPr>
        </p:nvSpPr>
        <p:spPr>
          <a:xfrm>
            <a:off x="252000" y="959222"/>
            <a:ext cx="11628452" cy="646331"/>
          </a:xfrm>
        </p:spPr>
        <p:txBody>
          <a:bodyPr/>
          <a:lstStyle/>
          <a:p>
            <a:r>
              <a:rPr lang="en-GB" dirty="0"/>
              <a:t>Systematic fault-finding approach</a:t>
            </a:r>
          </a:p>
        </p:txBody>
      </p:sp>
      <p:sp>
        <p:nvSpPr>
          <p:cNvPr id="6" name="Content Placeholder 5">
            <a:extLst>
              <a:ext uri="{FF2B5EF4-FFF2-40B4-BE49-F238E27FC236}">
                <a16:creationId xmlns:a16="http://schemas.microsoft.com/office/drawing/2014/main" id="{455347FE-4B7B-8447-1387-EBF81DE324C1}"/>
              </a:ext>
            </a:extLst>
          </p:cNvPr>
          <p:cNvSpPr>
            <a:spLocks noGrp="1"/>
          </p:cNvSpPr>
          <p:nvPr>
            <p:ph sz="quarter" idx="10"/>
          </p:nvPr>
        </p:nvSpPr>
        <p:spPr>
          <a:xfrm>
            <a:off x="359172" y="1605553"/>
            <a:ext cx="11521279" cy="4140000"/>
          </a:xfrm>
        </p:spPr>
        <p:txBody>
          <a:bodyPr/>
          <a:lstStyle/>
          <a:p>
            <a:r>
              <a:rPr lang="en-GB" b="1" dirty="0"/>
              <a:t>Identify potential causes</a:t>
            </a:r>
          </a:p>
          <a:p>
            <a:r>
              <a:rPr lang="en-GB" dirty="0"/>
              <a:t>Use fault codes and symptoms to identify likely components. Review technical bulletins for known issues.</a:t>
            </a:r>
          </a:p>
          <a:p>
            <a:r>
              <a:rPr lang="en-GB" b="1" dirty="0"/>
              <a:t>Test methodically</a:t>
            </a:r>
          </a:p>
          <a:p>
            <a:r>
              <a:rPr lang="en-GB" dirty="0"/>
              <a:t>Test each potential component systematically. Start with simplest checks first (fuses, power supply).</a:t>
            </a:r>
          </a:p>
          <a:p>
            <a:r>
              <a:rPr lang="en-GB" b="1" dirty="0"/>
              <a:t>Repair and verify</a:t>
            </a:r>
          </a:p>
          <a:p>
            <a:r>
              <a:rPr lang="en-GB" dirty="0"/>
              <a:t>Replace faulty components and verify correct operation. Test full sequence of operation.</a:t>
            </a:r>
          </a:p>
        </p:txBody>
      </p:sp>
    </p:spTree>
    <p:extLst>
      <p:ext uri="{BB962C8B-B14F-4D97-AF65-F5344CB8AC3E}">
        <p14:creationId xmlns:p14="http://schemas.microsoft.com/office/powerpoint/2010/main" val="4096157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607CC-917E-C7F2-BEB1-F1587F35B19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8DCB0F3-D82E-A582-BEF9-7BEC1D6EE447}"/>
              </a:ext>
            </a:extLst>
          </p:cNvPr>
          <p:cNvSpPr>
            <a:spLocks noGrp="1"/>
          </p:cNvSpPr>
          <p:nvPr>
            <p:ph type="title"/>
          </p:nvPr>
        </p:nvSpPr>
        <p:spPr>
          <a:xfrm>
            <a:off x="252000" y="959222"/>
            <a:ext cx="11628452" cy="646331"/>
          </a:xfrm>
        </p:spPr>
        <p:txBody>
          <a:bodyPr/>
          <a:lstStyle/>
          <a:p>
            <a:r>
              <a:rPr lang="en-GB" dirty="0"/>
              <a:t>Mini quiz: </a:t>
            </a:r>
            <a:r>
              <a:rPr lang="en-GB" dirty="0" err="1"/>
              <a:t>multimeter</a:t>
            </a:r>
            <a:r>
              <a:rPr lang="en-GB" dirty="0"/>
              <a:t> practice</a:t>
            </a:r>
          </a:p>
        </p:txBody>
      </p:sp>
      <p:sp>
        <p:nvSpPr>
          <p:cNvPr id="6" name="Content Placeholder 5">
            <a:extLst>
              <a:ext uri="{FF2B5EF4-FFF2-40B4-BE49-F238E27FC236}">
                <a16:creationId xmlns:a16="http://schemas.microsoft.com/office/drawing/2014/main" id="{19465D44-5083-A38F-6E86-BC1D43D32982}"/>
              </a:ext>
            </a:extLst>
          </p:cNvPr>
          <p:cNvSpPr>
            <a:spLocks noGrp="1"/>
          </p:cNvSpPr>
          <p:nvPr>
            <p:ph sz="quarter" idx="10"/>
          </p:nvPr>
        </p:nvSpPr>
        <p:spPr>
          <a:xfrm>
            <a:off x="360000" y="1800000"/>
            <a:ext cx="11390040" cy="4140000"/>
          </a:xfrm>
        </p:spPr>
        <p:txBody>
          <a:bodyPr/>
          <a:lstStyle/>
          <a:p>
            <a:r>
              <a:rPr lang="en-GB" b="1" dirty="0"/>
              <a:t>What setting should you use to test a thermistor?</a:t>
            </a:r>
          </a:p>
          <a:p>
            <a:r>
              <a:rPr lang="en-GB" dirty="0"/>
              <a:t>Think about what property of a thermistor changes with temperature.</a:t>
            </a:r>
          </a:p>
          <a:p>
            <a:r>
              <a:rPr lang="en-GB" b="1" dirty="0"/>
              <a:t>What must you do before testing live voltage?</a:t>
            </a:r>
          </a:p>
          <a:p>
            <a:r>
              <a:rPr lang="en-GB" dirty="0"/>
              <a:t>Consider safety precautions required for working with electricity.</a:t>
            </a:r>
          </a:p>
          <a:p>
            <a:r>
              <a:rPr lang="en-GB" b="1" dirty="0"/>
              <a:t>A fan coil reads 22 Ω but MI says 80–120 Ω — what does this suggest?</a:t>
            </a:r>
          </a:p>
          <a:p>
            <a:r>
              <a:rPr lang="en-GB" dirty="0"/>
              <a:t>Consider what electrical fault could cause this significant reduction in resistance.</a:t>
            </a:r>
          </a:p>
        </p:txBody>
      </p:sp>
    </p:spTree>
    <p:extLst>
      <p:ext uri="{BB962C8B-B14F-4D97-AF65-F5344CB8AC3E}">
        <p14:creationId xmlns:p14="http://schemas.microsoft.com/office/powerpoint/2010/main" val="27165939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BEDCF-012F-E95A-DD09-5E31BD174EE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378DAB3-9A31-6054-D510-EBA56004818C}"/>
              </a:ext>
            </a:extLst>
          </p:cNvPr>
          <p:cNvSpPr>
            <a:spLocks noGrp="1"/>
          </p:cNvSpPr>
          <p:nvPr>
            <p:ph type="title"/>
          </p:nvPr>
        </p:nvSpPr>
        <p:spPr>
          <a:xfrm>
            <a:off x="252000" y="959222"/>
            <a:ext cx="11628452" cy="646331"/>
          </a:xfrm>
        </p:spPr>
        <p:txBody>
          <a:bodyPr/>
          <a:lstStyle/>
          <a:p>
            <a:r>
              <a:rPr lang="en-GB" dirty="0"/>
              <a:t>Safety precautions</a:t>
            </a:r>
          </a:p>
        </p:txBody>
      </p:sp>
      <p:sp>
        <p:nvSpPr>
          <p:cNvPr id="6" name="Content Placeholder 5">
            <a:extLst>
              <a:ext uri="{FF2B5EF4-FFF2-40B4-BE49-F238E27FC236}">
                <a16:creationId xmlns:a16="http://schemas.microsoft.com/office/drawing/2014/main" id="{B646F004-E066-D72F-A1E8-78F9BC6116AF}"/>
              </a:ext>
            </a:extLst>
          </p:cNvPr>
          <p:cNvSpPr>
            <a:spLocks noGrp="1"/>
          </p:cNvSpPr>
          <p:nvPr>
            <p:ph sz="quarter" idx="10"/>
          </p:nvPr>
        </p:nvSpPr>
        <p:spPr>
          <a:xfrm>
            <a:off x="360000" y="1800000"/>
            <a:ext cx="10471286" cy="4140000"/>
          </a:xfrm>
        </p:spPr>
        <p:txBody>
          <a:bodyPr/>
          <a:lstStyle/>
          <a:p>
            <a:r>
              <a:rPr lang="en-GB" b="1" dirty="0"/>
              <a:t>Live testing safety</a:t>
            </a:r>
          </a:p>
          <a:p>
            <a:pPr marL="342900" indent="-342900">
              <a:buFont typeface="Arial" panose="020B0604020202020204" pitchFamily="34" charset="0"/>
              <a:buChar char="•"/>
            </a:pPr>
            <a:r>
              <a:rPr lang="en-GB" dirty="0"/>
              <a:t>Wear appropriate PPE (insulated gloves)</a:t>
            </a:r>
          </a:p>
          <a:p>
            <a:pPr marL="342900" indent="-342900">
              <a:buFont typeface="Arial" panose="020B0604020202020204" pitchFamily="34" charset="0"/>
              <a:buChar char="•"/>
            </a:pPr>
            <a:r>
              <a:rPr lang="en-GB" dirty="0"/>
              <a:t>Use one hand technique where possible</a:t>
            </a:r>
          </a:p>
          <a:p>
            <a:pPr marL="342900" indent="-342900">
              <a:buFont typeface="Arial" panose="020B0604020202020204" pitchFamily="34" charset="0"/>
              <a:buChar char="•"/>
            </a:pPr>
            <a:r>
              <a:rPr lang="en-GB" dirty="0"/>
              <a:t>Ensure dry working conditions</a:t>
            </a:r>
          </a:p>
          <a:p>
            <a:pPr marL="342900" indent="-342900">
              <a:buFont typeface="Arial" panose="020B0604020202020204" pitchFamily="34" charset="0"/>
              <a:buChar char="•"/>
            </a:pPr>
            <a:r>
              <a:rPr lang="en-GB" dirty="0"/>
              <a:t>Use insulated tools and meter probes</a:t>
            </a:r>
          </a:p>
          <a:p>
            <a:pPr marL="342900" indent="-342900">
              <a:buFont typeface="Arial" panose="020B0604020202020204" pitchFamily="34" charset="0"/>
              <a:buChar char="•"/>
            </a:pPr>
            <a:r>
              <a:rPr lang="en-GB" dirty="0"/>
              <a:t>Verify meter operation before testing</a:t>
            </a:r>
          </a:p>
          <a:p>
            <a:endParaRPr lang="en-GB" dirty="0"/>
          </a:p>
        </p:txBody>
      </p:sp>
    </p:spTree>
    <p:extLst>
      <p:ext uri="{BB962C8B-B14F-4D97-AF65-F5344CB8AC3E}">
        <p14:creationId xmlns:p14="http://schemas.microsoft.com/office/powerpoint/2010/main" val="25554290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05AC0-8D3B-061C-2B44-826C06C707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03AFA7-EC2E-6ED3-FAA7-460F8EB878BB}"/>
              </a:ext>
            </a:extLst>
          </p:cNvPr>
          <p:cNvSpPr>
            <a:spLocks noGrp="1"/>
          </p:cNvSpPr>
          <p:nvPr>
            <p:ph type="title"/>
          </p:nvPr>
        </p:nvSpPr>
        <p:spPr>
          <a:xfrm>
            <a:off x="252000" y="959222"/>
            <a:ext cx="11628452" cy="646331"/>
          </a:xfrm>
        </p:spPr>
        <p:txBody>
          <a:bodyPr/>
          <a:lstStyle/>
          <a:p>
            <a:r>
              <a:rPr lang="en-GB" dirty="0"/>
              <a:t>Common pitfalls to avoid</a:t>
            </a:r>
          </a:p>
        </p:txBody>
      </p:sp>
      <p:sp>
        <p:nvSpPr>
          <p:cNvPr id="6" name="Content Placeholder 5">
            <a:extLst>
              <a:ext uri="{FF2B5EF4-FFF2-40B4-BE49-F238E27FC236}">
                <a16:creationId xmlns:a16="http://schemas.microsoft.com/office/drawing/2014/main" id="{50F53EAE-A6CA-12D0-C446-F71B41AFDF63}"/>
              </a:ext>
            </a:extLst>
          </p:cNvPr>
          <p:cNvSpPr>
            <a:spLocks noGrp="1"/>
          </p:cNvSpPr>
          <p:nvPr>
            <p:ph sz="quarter" idx="10"/>
          </p:nvPr>
        </p:nvSpPr>
        <p:spPr>
          <a:xfrm>
            <a:off x="360000" y="1800000"/>
            <a:ext cx="11316888" cy="4140000"/>
          </a:xfrm>
        </p:spPr>
        <p:txBody>
          <a:bodyPr/>
          <a:lstStyle/>
          <a:p>
            <a:r>
              <a:rPr lang="en-GB" b="1" dirty="0"/>
              <a:t>Incorrect meter settings</a:t>
            </a:r>
          </a:p>
          <a:p>
            <a:r>
              <a:rPr lang="en-GB" dirty="0"/>
              <a:t>Always verify your </a:t>
            </a:r>
            <a:r>
              <a:rPr lang="en-GB" dirty="0" err="1"/>
              <a:t>multimeter</a:t>
            </a:r>
            <a:r>
              <a:rPr lang="en-GB" dirty="0"/>
              <a:t> is set to the correct function and range before testing. Testing resistance with a voltage setting can damage the meter.</a:t>
            </a:r>
          </a:p>
          <a:p>
            <a:r>
              <a:rPr lang="en-GB" b="1" dirty="0"/>
              <a:t>Poor probe contact</a:t>
            </a:r>
          </a:p>
          <a:p>
            <a:r>
              <a:rPr lang="en-GB" dirty="0"/>
              <a:t>Ensure probe tips make firm contact with test points. Oxidation or dirt can cause false readings. Clean connections before testing.</a:t>
            </a:r>
          </a:p>
        </p:txBody>
      </p:sp>
    </p:spTree>
    <p:extLst>
      <p:ext uri="{BB962C8B-B14F-4D97-AF65-F5344CB8AC3E}">
        <p14:creationId xmlns:p14="http://schemas.microsoft.com/office/powerpoint/2010/main" val="695086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1208E-9A43-3A64-9B49-CC950B8EBB4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610C733-F532-B209-A3F9-CA529D72B816}"/>
              </a:ext>
            </a:extLst>
          </p:cNvPr>
          <p:cNvSpPr>
            <a:spLocks noGrp="1"/>
          </p:cNvSpPr>
          <p:nvPr>
            <p:ph type="title"/>
          </p:nvPr>
        </p:nvSpPr>
        <p:spPr>
          <a:xfrm>
            <a:off x="252000" y="959222"/>
            <a:ext cx="11628452" cy="646331"/>
          </a:xfrm>
        </p:spPr>
        <p:txBody>
          <a:bodyPr/>
          <a:lstStyle/>
          <a:p>
            <a:r>
              <a:rPr lang="en-GB" dirty="0"/>
              <a:t>Common pitfalls to avoid</a:t>
            </a:r>
          </a:p>
        </p:txBody>
      </p:sp>
      <p:sp>
        <p:nvSpPr>
          <p:cNvPr id="6" name="Content Placeholder 5">
            <a:extLst>
              <a:ext uri="{FF2B5EF4-FFF2-40B4-BE49-F238E27FC236}">
                <a16:creationId xmlns:a16="http://schemas.microsoft.com/office/drawing/2014/main" id="{DF60CAD2-EC53-629E-5329-CACE128D1923}"/>
              </a:ext>
            </a:extLst>
          </p:cNvPr>
          <p:cNvSpPr>
            <a:spLocks noGrp="1"/>
          </p:cNvSpPr>
          <p:nvPr>
            <p:ph sz="quarter" idx="10"/>
          </p:nvPr>
        </p:nvSpPr>
        <p:spPr>
          <a:xfrm>
            <a:off x="360000" y="1800000"/>
            <a:ext cx="11207160" cy="4140000"/>
          </a:xfrm>
        </p:spPr>
        <p:txBody>
          <a:bodyPr/>
          <a:lstStyle/>
          <a:p>
            <a:r>
              <a:rPr lang="en-GB" b="1" dirty="0"/>
              <a:t>Ignoring environmental factors</a:t>
            </a:r>
          </a:p>
          <a:p>
            <a:r>
              <a:rPr lang="en-GB" dirty="0"/>
              <a:t>Temperature affects resistance readings, especially for thermistors. Account for ambient conditions when comparing to manufacturer's values.</a:t>
            </a:r>
          </a:p>
          <a:p>
            <a:r>
              <a:rPr lang="en-GB" b="1" dirty="0"/>
              <a:t>Rushing the diagnosis</a:t>
            </a:r>
          </a:p>
          <a:p>
            <a:r>
              <a:rPr lang="en-GB" dirty="0"/>
              <a:t>Take time to work methodically through potential causes. Jumping to conclusions can lead to unnecessary parts replacement and repeat visits.</a:t>
            </a:r>
          </a:p>
        </p:txBody>
      </p:sp>
    </p:spTree>
    <p:extLst>
      <p:ext uri="{BB962C8B-B14F-4D97-AF65-F5344CB8AC3E}">
        <p14:creationId xmlns:p14="http://schemas.microsoft.com/office/powerpoint/2010/main" val="3917760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9735978" cy="4140000"/>
          </a:xfrm>
        </p:spPr>
        <p:txBody>
          <a:bodyPr/>
          <a:lstStyle/>
          <a:p>
            <a:r>
              <a:rPr lang="en-GB" dirty="0"/>
              <a:t>By the end of this session, you should be able to:</a:t>
            </a:r>
          </a:p>
          <a:p>
            <a:pPr marL="342900" lvl="0" indent="-342900">
              <a:buFont typeface="Arial" panose="020B0604020202020204" pitchFamily="34" charset="0"/>
              <a:buChar char="•"/>
            </a:pPr>
            <a:r>
              <a:rPr lang="en-GB" b="1" dirty="0"/>
              <a:t>Identify</a:t>
            </a:r>
            <a:r>
              <a:rPr lang="en-GB" dirty="0"/>
              <a:t> electrical components commonly tested during fault-finding.</a:t>
            </a:r>
          </a:p>
          <a:p>
            <a:pPr marL="342900" lvl="0" indent="-342900">
              <a:buFont typeface="Arial" panose="020B0604020202020204" pitchFamily="34" charset="0"/>
              <a:buChar char="•"/>
            </a:pPr>
            <a:r>
              <a:rPr lang="en-GB" b="1" dirty="0"/>
              <a:t>Use</a:t>
            </a:r>
            <a:r>
              <a:rPr lang="en-GB" dirty="0"/>
              <a:t> a </a:t>
            </a:r>
            <a:r>
              <a:rPr lang="en-GB" dirty="0" err="1"/>
              <a:t>multimeter</a:t>
            </a:r>
            <a:r>
              <a:rPr lang="en-GB" dirty="0"/>
              <a:t> safely for resistance, voltage and continuity checks.</a:t>
            </a:r>
          </a:p>
          <a:p>
            <a:pPr marL="342900" lvl="0" indent="-342900">
              <a:buFont typeface="Arial" panose="020B0604020202020204" pitchFamily="34" charset="0"/>
              <a:buChar char="•"/>
            </a:pPr>
            <a:r>
              <a:rPr lang="en-GB" b="1" dirty="0"/>
              <a:t>Interpret</a:t>
            </a:r>
            <a:r>
              <a:rPr lang="en-GB" dirty="0"/>
              <a:t> readings to diagnose electrical faults.</a:t>
            </a:r>
          </a:p>
          <a:p>
            <a:pPr marL="342900" lvl="0" indent="-342900">
              <a:buFont typeface="Arial" panose="020B0604020202020204" pitchFamily="34" charset="0"/>
              <a:buChar char="•"/>
            </a:pPr>
            <a:r>
              <a:rPr lang="en-GB" b="1" dirty="0"/>
              <a:t>Apply</a:t>
            </a:r>
            <a:r>
              <a:rPr lang="en-GB" dirty="0"/>
              <a:t> manufacturer values to verify component condition.</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r>
              <a:rPr lang="en-GB" dirty="0"/>
              <a:t>You should now be able to:</a:t>
            </a:r>
          </a:p>
          <a:p>
            <a:pPr marL="342900" lvl="0" indent="-342900">
              <a:buFont typeface="Arial" panose="020B0604020202020204" pitchFamily="34" charset="0"/>
              <a:buChar char="•"/>
            </a:pPr>
            <a:r>
              <a:rPr lang="en-GB" b="1" dirty="0"/>
              <a:t>Identify</a:t>
            </a:r>
            <a:r>
              <a:rPr lang="en-GB" dirty="0"/>
              <a:t> electrical components commonly tested during fault-finding.</a:t>
            </a:r>
          </a:p>
          <a:p>
            <a:pPr marL="342900" lvl="0" indent="-342900">
              <a:buFont typeface="Arial" panose="020B0604020202020204" pitchFamily="34" charset="0"/>
              <a:buChar char="•"/>
            </a:pPr>
            <a:r>
              <a:rPr lang="en-GB" b="1" dirty="0"/>
              <a:t>Use</a:t>
            </a:r>
            <a:r>
              <a:rPr lang="en-GB" dirty="0"/>
              <a:t> a </a:t>
            </a:r>
            <a:r>
              <a:rPr lang="en-GB" dirty="0" err="1"/>
              <a:t>multimeter</a:t>
            </a:r>
            <a:r>
              <a:rPr lang="en-GB" dirty="0"/>
              <a:t> safely for resistance, voltage and continuity checks.</a:t>
            </a:r>
          </a:p>
          <a:p>
            <a:pPr marL="342900" lvl="0" indent="-342900">
              <a:buFont typeface="Arial" panose="020B0604020202020204" pitchFamily="34" charset="0"/>
              <a:buChar char="•"/>
            </a:pPr>
            <a:r>
              <a:rPr lang="en-GB" b="1" dirty="0"/>
              <a:t>Interpret</a:t>
            </a:r>
            <a:r>
              <a:rPr lang="en-GB" dirty="0"/>
              <a:t> readings to diagnose electrical faults.</a:t>
            </a:r>
          </a:p>
          <a:p>
            <a:pPr marL="342900" lvl="0" indent="-342900">
              <a:buFont typeface="Arial" panose="020B0604020202020204" pitchFamily="34" charset="0"/>
              <a:buChar char="•"/>
            </a:pPr>
            <a:r>
              <a:rPr lang="en-GB" b="1" dirty="0"/>
              <a:t>Apply</a:t>
            </a:r>
            <a:r>
              <a:rPr lang="en-GB" dirty="0"/>
              <a:t> manufacturer values to verify component condition.</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8002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77AD3754-239F-A292-1CDE-8900825373C0}"/>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B9C70-0D1A-2374-D485-B6701BD6AB7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6CE5853-A9FB-8911-0068-8DEB913D75B7}"/>
              </a:ext>
            </a:extLst>
          </p:cNvPr>
          <p:cNvSpPr>
            <a:spLocks noGrp="1"/>
          </p:cNvSpPr>
          <p:nvPr>
            <p:ph type="title"/>
          </p:nvPr>
        </p:nvSpPr>
        <p:spPr>
          <a:xfrm>
            <a:off x="252000" y="959222"/>
            <a:ext cx="11628452" cy="646331"/>
          </a:xfrm>
        </p:spPr>
        <p:txBody>
          <a:bodyPr/>
          <a:lstStyle/>
          <a:p>
            <a:r>
              <a:rPr lang="en-GB" dirty="0"/>
              <a:t>Electrical test equipment – safety guidance</a:t>
            </a:r>
          </a:p>
        </p:txBody>
      </p:sp>
      <p:sp>
        <p:nvSpPr>
          <p:cNvPr id="4" name="Content Placeholder 3">
            <a:extLst>
              <a:ext uri="{FF2B5EF4-FFF2-40B4-BE49-F238E27FC236}">
                <a16:creationId xmlns:a16="http://schemas.microsoft.com/office/drawing/2014/main" id="{1DF5C54E-7D7A-B9C1-3F04-C529E3F063B5}"/>
              </a:ext>
            </a:extLst>
          </p:cNvPr>
          <p:cNvSpPr>
            <a:spLocks noGrp="1"/>
          </p:cNvSpPr>
          <p:nvPr>
            <p:ph sz="quarter" idx="10"/>
          </p:nvPr>
        </p:nvSpPr>
        <p:spPr>
          <a:xfrm>
            <a:off x="360000" y="1800000"/>
            <a:ext cx="11271168" cy="4140000"/>
          </a:xfrm>
        </p:spPr>
        <p:txBody>
          <a:bodyPr/>
          <a:lstStyle/>
          <a:p>
            <a:r>
              <a:rPr lang="en-GB" b="1" dirty="0"/>
              <a:t>HSE GS38 </a:t>
            </a:r>
          </a:p>
          <a:p>
            <a:r>
              <a:rPr lang="en-GB" dirty="0"/>
              <a:t>Provides practical safety guidance for using electrical test equipment on low-voltage systems, emphasising the use of insulated probes, robust leads, and safe working practices to prevent electric shock and arcing. </a:t>
            </a:r>
          </a:p>
          <a:p>
            <a:r>
              <a:rPr lang="en-GB" b="1" dirty="0"/>
              <a:t>BS EN 61010-1 </a:t>
            </a:r>
          </a:p>
          <a:p>
            <a:r>
              <a:rPr lang="en-GB" dirty="0"/>
              <a:t>Sets the design and safety standards for such equipment, ensuring it is built to withstand electrical, mechanical, and thermal risks through rigorous testing and certification. Together, they ensure safe use and reliable manufacture of electrical test tools.</a:t>
            </a:r>
          </a:p>
        </p:txBody>
      </p:sp>
    </p:spTree>
    <p:extLst>
      <p:ext uri="{BB962C8B-B14F-4D97-AF65-F5344CB8AC3E}">
        <p14:creationId xmlns:p14="http://schemas.microsoft.com/office/powerpoint/2010/main" val="2125588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3CC2B-E86F-A0E7-8263-0FD0C0B3E7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975316-66B6-2AB0-394B-9249B1FB7127}"/>
              </a:ext>
            </a:extLst>
          </p:cNvPr>
          <p:cNvSpPr>
            <a:spLocks noGrp="1"/>
          </p:cNvSpPr>
          <p:nvPr>
            <p:ph type="title"/>
          </p:nvPr>
        </p:nvSpPr>
        <p:spPr>
          <a:xfrm>
            <a:off x="252000" y="959222"/>
            <a:ext cx="11628452" cy="646331"/>
          </a:xfrm>
        </p:spPr>
        <p:txBody>
          <a:bodyPr/>
          <a:lstStyle/>
          <a:p>
            <a:r>
              <a:rPr lang="en-GB" dirty="0"/>
              <a:t>Common components to test</a:t>
            </a:r>
          </a:p>
        </p:txBody>
      </p:sp>
      <p:graphicFrame>
        <p:nvGraphicFramePr>
          <p:cNvPr id="4" name="Table 3">
            <a:extLst>
              <a:ext uri="{FF2B5EF4-FFF2-40B4-BE49-F238E27FC236}">
                <a16:creationId xmlns:a16="http://schemas.microsoft.com/office/drawing/2014/main" id="{465B3FE9-CD53-2A7D-362E-A77F2E8BCA90}"/>
              </a:ext>
            </a:extLst>
          </p:cNvPr>
          <p:cNvGraphicFramePr>
            <a:graphicFrameLocks noGrp="1"/>
          </p:cNvGraphicFramePr>
          <p:nvPr>
            <p:extLst>
              <p:ext uri="{D42A27DB-BD31-4B8C-83A1-F6EECF244321}">
                <p14:modId xmlns:p14="http://schemas.microsoft.com/office/powerpoint/2010/main" val="3612828148"/>
              </p:ext>
            </p:extLst>
          </p:nvPr>
        </p:nvGraphicFramePr>
        <p:xfrm>
          <a:off x="306776" y="2022713"/>
          <a:ext cx="11518899" cy="3200400"/>
        </p:xfrm>
        <a:graphic>
          <a:graphicData uri="http://schemas.openxmlformats.org/drawingml/2006/table">
            <a:tbl>
              <a:tblPr>
                <a:tableStyleId>{8A107856-5554-42FB-B03E-39F5DBC370BA}</a:tableStyleId>
              </a:tblPr>
              <a:tblGrid>
                <a:gridCol w="3839633">
                  <a:extLst>
                    <a:ext uri="{9D8B030D-6E8A-4147-A177-3AD203B41FA5}">
                      <a16:colId xmlns:a16="http://schemas.microsoft.com/office/drawing/2014/main" val="3119878557"/>
                    </a:ext>
                  </a:extLst>
                </a:gridCol>
                <a:gridCol w="3839633">
                  <a:extLst>
                    <a:ext uri="{9D8B030D-6E8A-4147-A177-3AD203B41FA5}">
                      <a16:colId xmlns:a16="http://schemas.microsoft.com/office/drawing/2014/main" val="3804324358"/>
                    </a:ext>
                  </a:extLst>
                </a:gridCol>
                <a:gridCol w="3839633">
                  <a:extLst>
                    <a:ext uri="{9D8B030D-6E8A-4147-A177-3AD203B41FA5}">
                      <a16:colId xmlns:a16="http://schemas.microsoft.com/office/drawing/2014/main" val="2688195994"/>
                    </a:ext>
                  </a:extLst>
                </a:gridCol>
              </a:tblGrid>
              <a:tr h="0">
                <a:tc>
                  <a:txBody>
                    <a:bodyPr/>
                    <a:lstStyle/>
                    <a:p>
                      <a:pPr>
                        <a:buNone/>
                      </a:pPr>
                      <a:r>
                        <a:rPr lang="en-GB" sz="2400" b="1" dirty="0"/>
                        <a:t>Component</a:t>
                      </a:r>
                      <a:endParaRPr lang="en-GB" sz="2400" dirty="0"/>
                    </a:p>
                  </a:txBody>
                  <a:tcPr anchor="ctr"/>
                </a:tc>
                <a:tc>
                  <a:txBody>
                    <a:bodyPr/>
                    <a:lstStyle/>
                    <a:p>
                      <a:pPr>
                        <a:buNone/>
                      </a:pPr>
                      <a:r>
                        <a:rPr lang="en-GB" sz="2400" b="1" dirty="0"/>
                        <a:t>Likely fault</a:t>
                      </a:r>
                      <a:endParaRPr lang="en-GB" sz="2400" dirty="0"/>
                    </a:p>
                  </a:txBody>
                  <a:tcPr anchor="ctr"/>
                </a:tc>
                <a:tc>
                  <a:txBody>
                    <a:bodyPr/>
                    <a:lstStyle/>
                    <a:p>
                      <a:pPr>
                        <a:buNone/>
                      </a:pPr>
                      <a:r>
                        <a:rPr lang="en-GB" sz="2400" b="1" dirty="0"/>
                        <a:t>Test type</a:t>
                      </a:r>
                      <a:endParaRPr lang="en-GB" sz="2400" dirty="0"/>
                    </a:p>
                  </a:txBody>
                  <a:tcPr anchor="ctr"/>
                </a:tc>
                <a:extLst>
                  <a:ext uri="{0D108BD9-81ED-4DB2-BD59-A6C34878D82A}">
                    <a16:rowId xmlns:a16="http://schemas.microsoft.com/office/drawing/2014/main" val="3530836252"/>
                  </a:ext>
                </a:extLst>
              </a:tr>
              <a:tr h="0">
                <a:tc>
                  <a:txBody>
                    <a:bodyPr/>
                    <a:lstStyle/>
                    <a:p>
                      <a:pPr>
                        <a:buNone/>
                      </a:pPr>
                      <a:r>
                        <a:rPr lang="en-GB" sz="2400"/>
                        <a:t>Electrode / spark gap</a:t>
                      </a:r>
                    </a:p>
                  </a:txBody>
                  <a:tcPr anchor="ctr"/>
                </a:tc>
                <a:tc>
                  <a:txBody>
                    <a:bodyPr/>
                    <a:lstStyle/>
                    <a:p>
                      <a:pPr>
                        <a:buNone/>
                      </a:pPr>
                      <a:r>
                        <a:rPr lang="en-GB" sz="2400"/>
                        <a:t>No ignition</a:t>
                      </a:r>
                    </a:p>
                  </a:txBody>
                  <a:tcPr anchor="ctr"/>
                </a:tc>
                <a:tc>
                  <a:txBody>
                    <a:bodyPr/>
                    <a:lstStyle/>
                    <a:p>
                      <a:pPr>
                        <a:buNone/>
                      </a:pPr>
                      <a:r>
                        <a:rPr lang="en-GB" sz="2400"/>
                        <a:t>Continuity</a:t>
                      </a:r>
                    </a:p>
                  </a:txBody>
                  <a:tcPr anchor="ctr"/>
                </a:tc>
                <a:extLst>
                  <a:ext uri="{0D108BD9-81ED-4DB2-BD59-A6C34878D82A}">
                    <a16:rowId xmlns:a16="http://schemas.microsoft.com/office/drawing/2014/main" val="856099840"/>
                  </a:ext>
                </a:extLst>
              </a:tr>
              <a:tr h="0">
                <a:tc>
                  <a:txBody>
                    <a:bodyPr/>
                    <a:lstStyle/>
                    <a:p>
                      <a:pPr>
                        <a:buNone/>
                      </a:pPr>
                      <a:r>
                        <a:rPr lang="en-GB" sz="2400"/>
                        <a:t>Fan</a:t>
                      </a:r>
                    </a:p>
                  </a:txBody>
                  <a:tcPr anchor="ctr"/>
                </a:tc>
                <a:tc>
                  <a:txBody>
                    <a:bodyPr/>
                    <a:lstStyle/>
                    <a:p>
                      <a:pPr>
                        <a:buNone/>
                      </a:pPr>
                      <a:r>
                        <a:rPr lang="en-GB" sz="2400"/>
                        <a:t>No flue proving</a:t>
                      </a:r>
                    </a:p>
                  </a:txBody>
                  <a:tcPr anchor="ctr"/>
                </a:tc>
                <a:tc>
                  <a:txBody>
                    <a:bodyPr/>
                    <a:lstStyle/>
                    <a:p>
                      <a:pPr>
                        <a:buNone/>
                      </a:pPr>
                      <a:r>
                        <a:rPr lang="en-GB" sz="2400"/>
                        <a:t>Resistance</a:t>
                      </a:r>
                    </a:p>
                  </a:txBody>
                  <a:tcPr anchor="ctr"/>
                </a:tc>
                <a:extLst>
                  <a:ext uri="{0D108BD9-81ED-4DB2-BD59-A6C34878D82A}">
                    <a16:rowId xmlns:a16="http://schemas.microsoft.com/office/drawing/2014/main" val="4222061749"/>
                  </a:ext>
                </a:extLst>
              </a:tr>
              <a:tr h="0">
                <a:tc>
                  <a:txBody>
                    <a:bodyPr/>
                    <a:lstStyle/>
                    <a:p>
                      <a:pPr>
                        <a:buNone/>
                      </a:pPr>
                      <a:r>
                        <a:rPr lang="en-GB" sz="2400"/>
                        <a:t>Gas valve coil</a:t>
                      </a:r>
                    </a:p>
                  </a:txBody>
                  <a:tcPr anchor="ctr"/>
                </a:tc>
                <a:tc>
                  <a:txBody>
                    <a:bodyPr/>
                    <a:lstStyle/>
                    <a:p>
                      <a:pPr>
                        <a:buNone/>
                      </a:pPr>
                      <a:r>
                        <a:rPr lang="en-GB" sz="2400"/>
                        <a:t>Won't open</a:t>
                      </a:r>
                    </a:p>
                  </a:txBody>
                  <a:tcPr anchor="ctr"/>
                </a:tc>
                <a:tc>
                  <a:txBody>
                    <a:bodyPr/>
                    <a:lstStyle/>
                    <a:p>
                      <a:pPr>
                        <a:buNone/>
                      </a:pPr>
                      <a:r>
                        <a:rPr lang="en-GB" sz="2400"/>
                        <a:t>Resistance</a:t>
                      </a:r>
                    </a:p>
                  </a:txBody>
                  <a:tcPr anchor="ctr"/>
                </a:tc>
                <a:extLst>
                  <a:ext uri="{0D108BD9-81ED-4DB2-BD59-A6C34878D82A}">
                    <a16:rowId xmlns:a16="http://schemas.microsoft.com/office/drawing/2014/main" val="1558327262"/>
                  </a:ext>
                </a:extLst>
              </a:tr>
              <a:tr h="0">
                <a:tc>
                  <a:txBody>
                    <a:bodyPr/>
                    <a:lstStyle/>
                    <a:p>
                      <a:pPr>
                        <a:buNone/>
                      </a:pPr>
                      <a:r>
                        <a:rPr lang="en-GB" sz="2400"/>
                        <a:t>Thermistor (NTC)</a:t>
                      </a:r>
                    </a:p>
                  </a:txBody>
                  <a:tcPr anchor="ctr"/>
                </a:tc>
                <a:tc>
                  <a:txBody>
                    <a:bodyPr/>
                    <a:lstStyle/>
                    <a:p>
                      <a:pPr>
                        <a:buNone/>
                      </a:pPr>
                      <a:r>
                        <a:rPr lang="en-GB" sz="2400"/>
                        <a:t>Wrong temp or lockout</a:t>
                      </a:r>
                    </a:p>
                  </a:txBody>
                  <a:tcPr anchor="ctr"/>
                </a:tc>
                <a:tc>
                  <a:txBody>
                    <a:bodyPr/>
                    <a:lstStyle/>
                    <a:p>
                      <a:pPr>
                        <a:buNone/>
                      </a:pPr>
                      <a:r>
                        <a:rPr lang="en-GB" sz="2400"/>
                        <a:t>Resistance (</a:t>
                      </a:r>
                      <a:r>
                        <a:rPr lang="el-GR" sz="2400"/>
                        <a:t>Ω)</a:t>
                      </a:r>
                    </a:p>
                  </a:txBody>
                  <a:tcPr anchor="ctr"/>
                </a:tc>
                <a:extLst>
                  <a:ext uri="{0D108BD9-81ED-4DB2-BD59-A6C34878D82A}">
                    <a16:rowId xmlns:a16="http://schemas.microsoft.com/office/drawing/2014/main" val="3004012829"/>
                  </a:ext>
                </a:extLst>
              </a:tr>
              <a:tr h="0">
                <a:tc>
                  <a:txBody>
                    <a:bodyPr/>
                    <a:lstStyle/>
                    <a:p>
                      <a:pPr>
                        <a:buNone/>
                      </a:pPr>
                      <a:r>
                        <a:rPr lang="en-GB" sz="2400"/>
                        <a:t>Switch / thermostat</a:t>
                      </a:r>
                    </a:p>
                  </a:txBody>
                  <a:tcPr anchor="ctr"/>
                </a:tc>
                <a:tc>
                  <a:txBody>
                    <a:bodyPr/>
                    <a:lstStyle/>
                    <a:p>
                      <a:pPr>
                        <a:buNone/>
                      </a:pPr>
                      <a:r>
                        <a:rPr lang="en-GB" sz="2400"/>
                        <a:t>No demand signal</a:t>
                      </a:r>
                    </a:p>
                  </a:txBody>
                  <a:tcPr anchor="ctr"/>
                </a:tc>
                <a:tc>
                  <a:txBody>
                    <a:bodyPr/>
                    <a:lstStyle/>
                    <a:p>
                      <a:pPr>
                        <a:buNone/>
                      </a:pPr>
                      <a:r>
                        <a:rPr lang="en-GB" sz="2400"/>
                        <a:t>Voltage &amp; continuity</a:t>
                      </a:r>
                    </a:p>
                  </a:txBody>
                  <a:tcPr anchor="ctr"/>
                </a:tc>
                <a:extLst>
                  <a:ext uri="{0D108BD9-81ED-4DB2-BD59-A6C34878D82A}">
                    <a16:rowId xmlns:a16="http://schemas.microsoft.com/office/drawing/2014/main" val="2139955641"/>
                  </a:ext>
                </a:extLst>
              </a:tr>
              <a:tr h="0">
                <a:tc>
                  <a:txBody>
                    <a:bodyPr/>
                    <a:lstStyle/>
                    <a:p>
                      <a:pPr>
                        <a:buNone/>
                      </a:pPr>
                      <a:r>
                        <a:rPr lang="en-GB" sz="2400"/>
                        <a:t>Fuse / PCB track</a:t>
                      </a:r>
                    </a:p>
                  </a:txBody>
                  <a:tcPr anchor="ctr"/>
                </a:tc>
                <a:tc>
                  <a:txBody>
                    <a:bodyPr/>
                    <a:lstStyle/>
                    <a:p>
                      <a:pPr>
                        <a:buNone/>
                      </a:pPr>
                      <a:r>
                        <a:rPr lang="en-GB" sz="2400"/>
                        <a:t>Dead circuit</a:t>
                      </a:r>
                    </a:p>
                  </a:txBody>
                  <a:tcPr anchor="ctr"/>
                </a:tc>
                <a:tc>
                  <a:txBody>
                    <a:bodyPr/>
                    <a:lstStyle/>
                    <a:p>
                      <a:pPr>
                        <a:buNone/>
                      </a:pPr>
                      <a:r>
                        <a:rPr lang="en-GB" sz="2400" dirty="0"/>
                        <a:t>Continuity</a:t>
                      </a:r>
                    </a:p>
                  </a:txBody>
                  <a:tcPr anchor="ctr"/>
                </a:tc>
                <a:extLst>
                  <a:ext uri="{0D108BD9-81ED-4DB2-BD59-A6C34878D82A}">
                    <a16:rowId xmlns:a16="http://schemas.microsoft.com/office/drawing/2014/main" val="1527185005"/>
                  </a:ext>
                </a:extLst>
              </a:tr>
            </a:tbl>
          </a:graphicData>
        </a:graphic>
      </p:graphicFrame>
    </p:spTree>
    <p:extLst>
      <p:ext uri="{BB962C8B-B14F-4D97-AF65-F5344CB8AC3E}">
        <p14:creationId xmlns:p14="http://schemas.microsoft.com/office/powerpoint/2010/main" val="3608824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37C20-DD84-B66F-0B06-0F7C7F56F37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1899C81-DC57-642E-4750-209D6A789D72}"/>
              </a:ext>
            </a:extLst>
          </p:cNvPr>
          <p:cNvSpPr>
            <a:spLocks noGrp="1"/>
          </p:cNvSpPr>
          <p:nvPr>
            <p:ph type="title"/>
          </p:nvPr>
        </p:nvSpPr>
        <p:spPr>
          <a:xfrm>
            <a:off x="252000" y="959222"/>
            <a:ext cx="11628452" cy="646331"/>
          </a:xfrm>
        </p:spPr>
        <p:txBody>
          <a:bodyPr/>
          <a:lstStyle/>
          <a:p>
            <a:r>
              <a:rPr lang="en-GB" dirty="0" err="1"/>
              <a:t>Multimeter</a:t>
            </a:r>
            <a:r>
              <a:rPr lang="en-GB" dirty="0"/>
              <a:t> basics</a:t>
            </a:r>
          </a:p>
        </p:txBody>
      </p:sp>
      <p:sp>
        <p:nvSpPr>
          <p:cNvPr id="6" name="Content Placeholder 5">
            <a:extLst>
              <a:ext uri="{FF2B5EF4-FFF2-40B4-BE49-F238E27FC236}">
                <a16:creationId xmlns:a16="http://schemas.microsoft.com/office/drawing/2014/main" id="{0BD3A418-62BB-01A0-CEE2-942ACC753851}"/>
              </a:ext>
            </a:extLst>
          </p:cNvPr>
          <p:cNvSpPr>
            <a:spLocks noGrp="1"/>
          </p:cNvSpPr>
          <p:nvPr>
            <p:ph sz="quarter" idx="10"/>
          </p:nvPr>
        </p:nvSpPr>
        <p:spPr/>
        <p:txBody>
          <a:bodyPr/>
          <a:lstStyle/>
          <a:p>
            <a:r>
              <a:rPr lang="en-GB" b="1" dirty="0"/>
              <a:t>Setting up your </a:t>
            </a:r>
            <a:r>
              <a:rPr lang="en-GB" b="1" dirty="0" err="1"/>
              <a:t>multimeter</a:t>
            </a:r>
            <a:r>
              <a:rPr lang="en-GB" b="1" dirty="0"/>
              <a:t>:</a:t>
            </a:r>
          </a:p>
          <a:p>
            <a:r>
              <a:rPr lang="en-GB" dirty="0"/>
              <a:t>Set to correct function: </a:t>
            </a:r>
          </a:p>
          <a:p>
            <a:r>
              <a:rPr lang="en-GB" dirty="0"/>
              <a:t>Ω = resistance, V = voltage, 🔔 (diode) = continuity</a:t>
            </a:r>
          </a:p>
          <a:p>
            <a:pPr marL="342900" indent="-342900">
              <a:buFont typeface="Arial" panose="020B0604020202020204" pitchFamily="34" charset="0"/>
              <a:buChar char="•"/>
            </a:pPr>
            <a:r>
              <a:rPr lang="en-GB" dirty="0"/>
              <a:t>Always test your meter first on a known source</a:t>
            </a:r>
          </a:p>
          <a:p>
            <a:pPr marL="342900" indent="-342900">
              <a:buFont typeface="Arial" panose="020B0604020202020204" pitchFamily="34" charset="0"/>
              <a:buChar char="•"/>
            </a:pPr>
            <a:r>
              <a:rPr lang="en-GB" dirty="0"/>
              <a:t>Set the correct range or use auto-ranging</a:t>
            </a:r>
          </a:p>
          <a:p>
            <a:pPr marL="342900" indent="-342900">
              <a:buFont typeface="Arial" panose="020B0604020202020204" pitchFamily="34" charset="0"/>
              <a:buChar char="•"/>
            </a:pPr>
            <a:r>
              <a:rPr lang="en-GB" dirty="0"/>
              <a:t>Touch probes firmly to connection points</a:t>
            </a:r>
          </a:p>
          <a:p>
            <a:pPr marL="342900" indent="-342900">
              <a:buFont typeface="Arial" panose="020B0604020202020204" pitchFamily="34" charset="0"/>
              <a:buChar char="•"/>
            </a:pPr>
            <a:r>
              <a:rPr lang="en-GB" dirty="0"/>
              <a:t>Ensure the appliance is safely isolated unless voltage testing</a:t>
            </a:r>
          </a:p>
        </p:txBody>
      </p:sp>
    </p:spTree>
    <p:extLst>
      <p:ext uri="{BB962C8B-B14F-4D97-AF65-F5344CB8AC3E}">
        <p14:creationId xmlns:p14="http://schemas.microsoft.com/office/powerpoint/2010/main" val="1906006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F4FC-432D-D9FF-84BF-8F13E885E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5BB2EF-C6EF-DE4C-4F55-C7A46988100D}"/>
              </a:ext>
            </a:extLst>
          </p:cNvPr>
          <p:cNvSpPr>
            <a:spLocks noGrp="1"/>
          </p:cNvSpPr>
          <p:nvPr>
            <p:ph type="title"/>
          </p:nvPr>
        </p:nvSpPr>
        <p:spPr>
          <a:xfrm>
            <a:off x="252000" y="885593"/>
            <a:ext cx="11628452" cy="646331"/>
          </a:xfrm>
        </p:spPr>
        <p:txBody>
          <a:bodyPr/>
          <a:lstStyle/>
          <a:p>
            <a:r>
              <a:rPr lang="en-GB" dirty="0" err="1"/>
              <a:t>Multimeter</a:t>
            </a:r>
            <a:r>
              <a:rPr lang="en-GB" dirty="0"/>
              <a:t> basics</a:t>
            </a:r>
          </a:p>
        </p:txBody>
      </p:sp>
      <p:sp>
        <p:nvSpPr>
          <p:cNvPr id="6" name="Content Placeholder 5">
            <a:extLst>
              <a:ext uri="{FF2B5EF4-FFF2-40B4-BE49-F238E27FC236}">
                <a16:creationId xmlns:a16="http://schemas.microsoft.com/office/drawing/2014/main" id="{9E12931C-27DA-551E-A19D-E0026B9AA3DA}"/>
              </a:ext>
            </a:extLst>
          </p:cNvPr>
          <p:cNvSpPr>
            <a:spLocks noGrp="1"/>
          </p:cNvSpPr>
          <p:nvPr>
            <p:ph sz="quarter" idx="10"/>
          </p:nvPr>
        </p:nvSpPr>
        <p:spPr>
          <a:xfrm>
            <a:off x="252000" y="1605553"/>
            <a:ext cx="11414466" cy="4140000"/>
          </a:xfrm>
        </p:spPr>
        <p:txBody>
          <a:bodyPr/>
          <a:lstStyle/>
          <a:p>
            <a:r>
              <a:rPr lang="en-GB" sz="2200" b="1" dirty="0"/>
              <a:t>Setting up your </a:t>
            </a:r>
            <a:r>
              <a:rPr lang="en-GB" sz="2200" b="1" dirty="0" err="1"/>
              <a:t>multimeter</a:t>
            </a:r>
            <a:r>
              <a:rPr lang="en-GB" sz="2200" b="1" dirty="0"/>
              <a:t>:</a:t>
            </a:r>
          </a:p>
          <a:p>
            <a:r>
              <a:rPr lang="en-GB" sz="2200" dirty="0"/>
              <a:t>Set to correct function: </a:t>
            </a:r>
          </a:p>
          <a:p>
            <a:r>
              <a:rPr lang="en-GB" sz="2200" dirty="0"/>
              <a:t>Ω = resistance, V = voltage, 🔔 (diode) = continuity</a:t>
            </a:r>
          </a:p>
          <a:p>
            <a:pPr marL="342900" indent="-342900">
              <a:buFont typeface="Arial" panose="020B0604020202020204" pitchFamily="34" charset="0"/>
              <a:buChar char="•"/>
            </a:pPr>
            <a:r>
              <a:rPr lang="en-GB" sz="2200" dirty="0"/>
              <a:t>Always test your meter first on a known source</a:t>
            </a:r>
          </a:p>
          <a:p>
            <a:pPr marL="342900" indent="-342900">
              <a:buFont typeface="Arial" panose="020B0604020202020204" pitchFamily="34" charset="0"/>
              <a:buChar char="•"/>
            </a:pPr>
            <a:r>
              <a:rPr lang="en-GB" sz="2200" dirty="0"/>
              <a:t>Set the correct range or use auto-ranging</a:t>
            </a:r>
          </a:p>
          <a:p>
            <a:pPr marL="342900" indent="-342900">
              <a:buFont typeface="Arial" panose="020B0604020202020204" pitchFamily="34" charset="0"/>
              <a:buChar char="•"/>
            </a:pPr>
            <a:r>
              <a:rPr lang="en-GB" sz="2200" dirty="0"/>
              <a:t>Touch probes firmly to connection points</a:t>
            </a:r>
          </a:p>
          <a:p>
            <a:pPr marL="342900" indent="-342900">
              <a:buFont typeface="Arial" panose="020B0604020202020204" pitchFamily="34" charset="0"/>
              <a:buChar char="•"/>
            </a:pPr>
            <a:r>
              <a:rPr lang="en-GB" sz="2200" dirty="0"/>
              <a:t>Ensure appliance is safely isolated unless voltage testing</a:t>
            </a:r>
          </a:p>
          <a:p>
            <a:r>
              <a:rPr lang="en-GB" sz="2200" dirty="0"/>
              <a:t>A </a:t>
            </a:r>
            <a:r>
              <a:rPr lang="en-GB" sz="2200" dirty="0" err="1"/>
              <a:t>multimeter</a:t>
            </a:r>
            <a:r>
              <a:rPr lang="en-GB" sz="2200" dirty="0"/>
              <a:t> is an essential diagnostic tool that combines voltage, resistance and continuity testing functions in one device.</a:t>
            </a:r>
          </a:p>
          <a:p>
            <a:endParaRPr lang="en-GB" dirty="0"/>
          </a:p>
        </p:txBody>
      </p:sp>
      <p:pic>
        <p:nvPicPr>
          <p:cNvPr id="3" name="Picture 2">
            <a:extLst>
              <a:ext uri="{FF2B5EF4-FFF2-40B4-BE49-F238E27FC236}">
                <a16:creationId xmlns:a16="http://schemas.microsoft.com/office/drawing/2014/main" id="{F4081E0A-9CFA-B242-CCBA-3CAFD4F50F44}"/>
              </a:ext>
            </a:extLst>
          </p:cNvPr>
          <p:cNvPicPr>
            <a:picLocks noChangeAspect="1"/>
          </p:cNvPicPr>
          <p:nvPr/>
        </p:nvPicPr>
        <p:blipFill>
          <a:blip r:embed="rId2"/>
          <a:stretch>
            <a:fillRect/>
          </a:stretch>
        </p:blipFill>
        <p:spPr>
          <a:xfrm>
            <a:off x="8312520" y="1458296"/>
            <a:ext cx="3284530" cy="340761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7370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B231-50CC-027B-CF87-579B4EAE0B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CAD75-8510-1D6D-AD6D-D13C221C6AEB}"/>
              </a:ext>
            </a:extLst>
          </p:cNvPr>
          <p:cNvSpPr>
            <a:spLocks noGrp="1"/>
          </p:cNvSpPr>
          <p:nvPr>
            <p:ph type="title"/>
          </p:nvPr>
        </p:nvSpPr>
        <p:spPr>
          <a:xfrm>
            <a:off x="252000" y="959222"/>
            <a:ext cx="11628452" cy="646331"/>
          </a:xfrm>
        </p:spPr>
        <p:txBody>
          <a:bodyPr/>
          <a:lstStyle/>
          <a:p>
            <a:r>
              <a:rPr lang="en-GB" dirty="0"/>
              <a:t>Resistance testing (</a:t>
            </a:r>
            <a:r>
              <a:rPr lang="el-GR" dirty="0"/>
              <a:t>Ω)</a:t>
            </a:r>
          </a:p>
        </p:txBody>
      </p:sp>
      <p:sp>
        <p:nvSpPr>
          <p:cNvPr id="6" name="Content Placeholder 5">
            <a:extLst>
              <a:ext uri="{FF2B5EF4-FFF2-40B4-BE49-F238E27FC236}">
                <a16:creationId xmlns:a16="http://schemas.microsoft.com/office/drawing/2014/main" id="{961DA1FB-DD91-38C0-373A-F02788F98A34}"/>
              </a:ext>
            </a:extLst>
          </p:cNvPr>
          <p:cNvSpPr>
            <a:spLocks noGrp="1"/>
          </p:cNvSpPr>
          <p:nvPr>
            <p:ph sz="quarter" idx="10"/>
          </p:nvPr>
        </p:nvSpPr>
        <p:spPr/>
        <p:txBody>
          <a:bodyPr/>
          <a:lstStyle/>
          <a:p>
            <a:r>
              <a:rPr lang="en-GB" b="1" dirty="0"/>
              <a:t>What it measures</a:t>
            </a:r>
          </a:p>
          <a:p>
            <a:r>
              <a:rPr lang="en-GB" dirty="0"/>
              <a:t>Resistance testing measures the opposition to current flow through a component, measured in ohms (Ω).</a:t>
            </a:r>
          </a:p>
          <a:p>
            <a:pPr marL="342900" indent="-342900">
              <a:buFont typeface="Arial" panose="020B0604020202020204" pitchFamily="34" charset="0"/>
              <a:buChar char="•"/>
            </a:pPr>
            <a:r>
              <a:rPr lang="en-GB" dirty="0"/>
              <a:t>Thermistors</a:t>
            </a:r>
          </a:p>
          <a:p>
            <a:pPr marL="342900" indent="-342900">
              <a:buFont typeface="Arial" panose="020B0604020202020204" pitchFamily="34" charset="0"/>
              <a:buChar char="•"/>
            </a:pPr>
            <a:r>
              <a:rPr lang="en-GB" dirty="0"/>
              <a:t>Solenoids (gas valve coils)</a:t>
            </a:r>
          </a:p>
          <a:p>
            <a:pPr marL="342900" indent="-342900">
              <a:buFont typeface="Arial" panose="020B0604020202020204" pitchFamily="34" charset="0"/>
              <a:buChar char="•"/>
            </a:pPr>
            <a:r>
              <a:rPr lang="en-GB" dirty="0"/>
              <a:t>Fans</a:t>
            </a:r>
          </a:p>
          <a:p>
            <a:pPr marL="342900" indent="-342900">
              <a:buFont typeface="Arial" panose="020B0604020202020204" pitchFamily="34" charset="0"/>
              <a:buChar char="•"/>
            </a:pPr>
            <a:r>
              <a:rPr lang="en-GB" dirty="0"/>
              <a:t>Electrodes</a:t>
            </a:r>
          </a:p>
        </p:txBody>
      </p:sp>
    </p:spTree>
    <p:extLst>
      <p:ext uri="{BB962C8B-B14F-4D97-AF65-F5344CB8AC3E}">
        <p14:creationId xmlns:p14="http://schemas.microsoft.com/office/powerpoint/2010/main" val="423746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02B22-D984-56DA-D0CE-E990BD9F08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9563DD-2746-0712-78EC-E5D8A1D1B5CB}"/>
              </a:ext>
            </a:extLst>
          </p:cNvPr>
          <p:cNvSpPr>
            <a:spLocks noGrp="1"/>
          </p:cNvSpPr>
          <p:nvPr>
            <p:ph type="title"/>
          </p:nvPr>
        </p:nvSpPr>
        <p:spPr>
          <a:xfrm>
            <a:off x="252000" y="959222"/>
            <a:ext cx="11628452" cy="646331"/>
          </a:xfrm>
        </p:spPr>
        <p:txBody>
          <a:bodyPr/>
          <a:lstStyle/>
          <a:p>
            <a:r>
              <a:rPr lang="en-GB" dirty="0"/>
              <a:t>Resistance testing (</a:t>
            </a:r>
            <a:r>
              <a:rPr lang="el-GR" dirty="0"/>
              <a:t>Ω)</a:t>
            </a:r>
          </a:p>
        </p:txBody>
      </p:sp>
      <p:sp>
        <p:nvSpPr>
          <p:cNvPr id="6" name="Content Placeholder 5">
            <a:extLst>
              <a:ext uri="{FF2B5EF4-FFF2-40B4-BE49-F238E27FC236}">
                <a16:creationId xmlns:a16="http://schemas.microsoft.com/office/drawing/2014/main" id="{57FD1FC9-A273-A3A4-329B-976E6DCAA14A}"/>
              </a:ext>
            </a:extLst>
          </p:cNvPr>
          <p:cNvSpPr>
            <a:spLocks noGrp="1"/>
          </p:cNvSpPr>
          <p:nvPr>
            <p:ph sz="quarter" idx="10"/>
          </p:nvPr>
        </p:nvSpPr>
        <p:spPr/>
        <p:txBody>
          <a:bodyPr/>
          <a:lstStyle/>
          <a:p>
            <a:r>
              <a:rPr lang="en-GB" b="1" dirty="0"/>
              <a:t>Example readings</a:t>
            </a:r>
          </a:p>
          <a:p>
            <a:pPr marL="342900" indent="-342900">
              <a:buFont typeface="Arial" panose="020B0604020202020204" pitchFamily="34" charset="0"/>
              <a:buChar char="•"/>
            </a:pPr>
            <a:r>
              <a:rPr lang="en-GB" dirty="0"/>
              <a:t>Fan winding: 70–120 Ω typical</a:t>
            </a:r>
          </a:p>
          <a:p>
            <a:pPr marL="342900" indent="-342900">
              <a:buFont typeface="Arial" panose="020B0604020202020204" pitchFamily="34" charset="0"/>
              <a:buChar char="•"/>
            </a:pPr>
            <a:r>
              <a:rPr lang="en-GB" dirty="0"/>
              <a:t>NTC sensor: 10 </a:t>
            </a:r>
            <a:r>
              <a:rPr lang="en-GB" dirty="0" err="1"/>
              <a:t>kΩ</a:t>
            </a:r>
            <a:r>
              <a:rPr lang="en-GB" dirty="0"/>
              <a:t> at 25°C</a:t>
            </a:r>
          </a:p>
          <a:p>
            <a:pPr marL="342900" indent="-342900">
              <a:buFont typeface="Arial" panose="020B0604020202020204" pitchFamily="34" charset="0"/>
              <a:buChar char="•"/>
            </a:pPr>
            <a:r>
              <a:rPr lang="en-GB" dirty="0"/>
              <a:t>Gas valve coil: 800-1500 Ω typical</a:t>
            </a:r>
          </a:p>
          <a:p>
            <a:pPr marL="342900" indent="-342900">
              <a:buFont typeface="Arial" panose="020B0604020202020204" pitchFamily="34" charset="0"/>
              <a:buChar char="•"/>
            </a:pPr>
            <a:r>
              <a:rPr lang="en-GB" dirty="0"/>
              <a:t>Compare to Manufacturer's Instructions (MI)</a:t>
            </a:r>
          </a:p>
        </p:txBody>
      </p:sp>
    </p:spTree>
    <p:extLst>
      <p:ext uri="{BB962C8B-B14F-4D97-AF65-F5344CB8AC3E}">
        <p14:creationId xmlns:p14="http://schemas.microsoft.com/office/powerpoint/2010/main" val="38484646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7c04300a-231c-4281-9146-a98f6f4a7aff"/>
    <ds:schemaRef ds:uri="http://schemas.microsoft.com/office/2006/documentManagement/types"/>
    <ds:schemaRef ds:uri="http://www.w3.org/XML/1998/namespace"/>
    <ds:schemaRef ds:uri="http://purl.org/dc/terms/"/>
    <ds:schemaRef ds:uri="http://purl.org/dc/elements/1.1/"/>
    <ds:schemaRef ds:uri="http://purl.org/dc/dcmitype/"/>
    <ds:schemaRef ds:uri="01e15224-84b2-4570-bdea-a67bb94d092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29582ED4-345F-4B38-A893-CA356D6824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228</TotalTime>
  <Words>1655</Words>
  <Application>Microsoft Office PowerPoint</Application>
  <PresentationFormat>Custom</PresentationFormat>
  <Paragraphs>212</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Aptos</vt:lpstr>
      <vt:lpstr>Arial</vt:lpstr>
      <vt:lpstr>inherit</vt:lpstr>
      <vt:lpstr>Lucida Grande</vt:lpstr>
      <vt:lpstr>1_Default Design</vt:lpstr>
      <vt:lpstr>PowerPoint Presentation</vt:lpstr>
      <vt:lpstr>Starter</vt:lpstr>
      <vt:lpstr>Objective</vt:lpstr>
      <vt:lpstr>Electrical test equipment – safety guidance</vt:lpstr>
      <vt:lpstr>Common components to test</vt:lpstr>
      <vt:lpstr>Multimeter basics</vt:lpstr>
      <vt:lpstr>Multimeter basics</vt:lpstr>
      <vt:lpstr>Resistance testing (Ω)</vt:lpstr>
      <vt:lpstr>Resistance testing (Ω)</vt:lpstr>
      <vt:lpstr>Voltage testing (AC &amp; DC)</vt:lpstr>
      <vt:lpstr>Continuity and switch testing</vt:lpstr>
      <vt:lpstr>Working with Manufacturer's Instructions (MI)</vt:lpstr>
      <vt:lpstr>Working with Manufacturer's Instructions (MI)</vt:lpstr>
      <vt:lpstr>Working with Manufacturer's Instructions (MI)</vt:lpstr>
      <vt:lpstr>NTC thermistor testing</vt:lpstr>
      <vt:lpstr>Gas valve coil testing</vt:lpstr>
      <vt:lpstr>Gas valve coil testing</vt:lpstr>
      <vt:lpstr>Fan motor testing</vt:lpstr>
      <vt:lpstr>Fan motor testing</vt:lpstr>
      <vt:lpstr>PCB and fuse testing</vt:lpstr>
      <vt:lpstr>Electrode and flame sensing testing</vt:lpstr>
      <vt:lpstr>Switch and thermostat testing</vt:lpstr>
      <vt:lpstr>Switch and thermostat testing</vt:lpstr>
      <vt:lpstr>Systematic fault-finding approach</vt:lpstr>
      <vt:lpstr>Systematic fault-finding approach</vt:lpstr>
      <vt:lpstr>Mini quiz: multimeter practice</vt:lpstr>
      <vt:lpstr>Safety precautions</vt:lpstr>
      <vt:lpstr>Common pitfalls to avoid</vt:lpstr>
      <vt:lpstr>Common pitfalls to avoid</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4</cp:revision>
  <dcterms:created xsi:type="dcterms:W3CDTF">2025-04-15T10:44:23Z</dcterms:created>
  <dcterms:modified xsi:type="dcterms:W3CDTF">2025-12-04T18:14:41Z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2025-12-04T17:59:44Z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e6e0e7a8-6266-41c2-a1eb-39da046519e8</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