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58"/>
  </p:notesMasterIdLst>
  <p:handoutMasterIdLst>
    <p:handoutMasterId r:id="rId59"/>
  </p:handoutMasterIdLst>
  <p:sldIdLst>
    <p:sldId id="462" r:id="rId5"/>
    <p:sldId id="840" r:id="rId6"/>
    <p:sldId id="837" r:id="rId7"/>
    <p:sldId id="844" r:id="rId8"/>
    <p:sldId id="907" r:id="rId9"/>
    <p:sldId id="908" r:id="rId10"/>
    <p:sldId id="922" r:id="rId11"/>
    <p:sldId id="923" r:id="rId12"/>
    <p:sldId id="909" r:id="rId13"/>
    <p:sldId id="924" r:id="rId14"/>
    <p:sldId id="925" r:id="rId15"/>
    <p:sldId id="926" r:id="rId16"/>
    <p:sldId id="910" r:id="rId17"/>
    <p:sldId id="930" r:id="rId18"/>
    <p:sldId id="929" r:id="rId19"/>
    <p:sldId id="928" r:id="rId20"/>
    <p:sldId id="927" r:id="rId21"/>
    <p:sldId id="851" r:id="rId22"/>
    <p:sldId id="931" r:id="rId23"/>
    <p:sldId id="932" r:id="rId24"/>
    <p:sldId id="933" r:id="rId25"/>
    <p:sldId id="934" r:id="rId26"/>
    <p:sldId id="912" r:id="rId27"/>
    <p:sldId id="935" r:id="rId28"/>
    <p:sldId id="936" r:id="rId29"/>
    <p:sldId id="937" r:id="rId30"/>
    <p:sldId id="938" r:id="rId31"/>
    <p:sldId id="913" r:id="rId32"/>
    <p:sldId id="939" r:id="rId33"/>
    <p:sldId id="940" r:id="rId34"/>
    <p:sldId id="941" r:id="rId35"/>
    <p:sldId id="942" r:id="rId36"/>
    <p:sldId id="943" r:id="rId37"/>
    <p:sldId id="944" r:id="rId38"/>
    <p:sldId id="945" r:id="rId39"/>
    <p:sldId id="946" r:id="rId40"/>
    <p:sldId id="947" r:id="rId41"/>
    <p:sldId id="914" r:id="rId42"/>
    <p:sldId id="948" r:id="rId43"/>
    <p:sldId id="949" r:id="rId44"/>
    <p:sldId id="950" r:id="rId45"/>
    <p:sldId id="915" r:id="rId46"/>
    <p:sldId id="951" r:id="rId47"/>
    <p:sldId id="952" r:id="rId48"/>
    <p:sldId id="953" r:id="rId49"/>
    <p:sldId id="853" r:id="rId50"/>
    <p:sldId id="854" r:id="rId51"/>
    <p:sldId id="916" r:id="rId52"/>
    <p:sldId id="954" r:id="rId53"/>
    <p:sldId id="955" r:id="rId54"/>
    <p:sldId id="957" r:id="rId55"/>
    <p:sldId id="838" r:id="rId56"/>
    <p:sldId id="512" r:id="rId57"/>
  </p:sldIdLst>
  <p:sldSz cx="12239625" cy="6840538"/>
  <p:notesSz cx="6858000" cy="9144000"/>
  <p:custDataLst>
    <p:tags r:id="rId60"/>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notesMaster" Target="notesMasters/notesMaster1.xml"/><Relationship Id="rId66" Type="http://schemas.microsoft.com/office/2016/11/relationships/changesInfo" Target="changesInfos/changesInfo1.xml"/><Relationship Id="rId5" Type="http://schemas.openxmlformats.org/officeDocument/2006/relationships/slide" Target="slides/slide1.xml"/><Relationship Id="rId61" Type="http://schemas.openxmlformats.org/officeDocument/2006/relationships/commentAuthors" Target="commentAuthor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gs" Target="tags/tag1.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Catherine" userId="36b10958-3fe6-4d82-9cee-736ae9074b3f" providerId="ADAL" clId="{7CE9EBFF-1EB6-4E95-820E-35801409E55C}"/>
    <pc:docChg chg="mod modSld">
      <pc:chgData name="John, Catherine" userId="36b10958-3fe6-4d82-9cee-736ae9074b3f" providerId="ADAL" clId="{7CE9EBFF-1EB6-4E95-820E-35801409E55C}" dt="2025-12-04T17:02:17.409" v="4" actId="20577"/>
      <pc:docMkLst>
        <pc:docMk/>
      </pc:docMkLst>
      <pc:sldChg chg="modSp mod">
        <pc:chgData name="John, Catherine" userId="36b10958-3fe6-4d82-9cee-736ae9074b3f" providerId="ADAL" clId="{7CE9EBFF-1EB6-4E95-820E-35801409E55C}" dt="2025-12-04T17:02:17.409" v="4" actId="20577"/>
        <pc:sldMkLst>
          <pc:docMk/>
          <pc:sldMk cId="1208758379" sldId="853"/>
        </pc:sldMkLst>
        <pc:graphicFrameChg chg="modGraphic">
          <ac:chgData name="John, Catherine" userId="36b10958-3fe6-4d82-9cee-736ae9074b3f" providerId="ADAL" clId="{7CE9EBFF-1EB6-4E95-820E-35801409E55C}" dt="2025-12-04T17:02:17.409" v="4" actId="20577"/>
          <ac:graphicFrameMkLst>
            <pc:docMk/>
            <pc:sldMk cId="1208758379" sldId="853"/>
            <ac:graphicFrameMk id="4" creationId="{D20E93A4-394C-4714-8D8A-5DB1D6FA839A}"/>
          </ac:graphicFrameMkLst>
        </pc:graphicFrameChg>
      </pc:sldChg>
      <pc:sldChg chg="modSp mod">
        <pc:chgData name="John, Catherine" userId="36b10958-3fe6-4d82-9cee-736ae9074b3f" providerId="ADAL" clId="{7CE9EBFF-1EB6-4E95-820E-35801409E55C}" dt="2025-12-04T16:56:15.232" v="2" actId="20577"/>
        <pc:sldMkLst>
          <pc:docMk/>
          <pc:sldMk cId="70329350" sldId="951"/>
        </pc:sldMkLst>
        <pc:spChg chg="mod">
          <ac:chgData name="John, Catherine" userId="36b10958-3fe6-4d82-9cee-736ae9074b3f" providerId="ADAL" clId="{7CE9EBFF-1EB6-4E95-820E-35801409E55C}" dt="2025-12-04T16:56:15.232" v="2" actId="20577"/>
          <ac:spMkLst>
            <pc:docMk/>
            <pc:sldMk cId="70329350" sldId="951"/>
            <ac:spMk id="6" creationId="{D948609B-14BC-5DAA-8388-12776766717B}"/>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09:27:48.228" v="71" actId="20577"/>
      <pc:docMkLst>
        <pc:docMk/>
      </pc:docMkLst>
      <pc:sldChg chg="addSp modSp mod">
        <pc:chgData name="Hazell, Danielle" userId="16322be0-50ef-46ff-b0c0-d304bc10d5d2" providerId="ADAL" clId="{E6D12E1F-DF63-450C-A9ED-E72C5F6C045B}" dt="2025-12-02T09:22:55.597" v="1"/>
        <pc:sldMkLst>
          <pc:docMk/>
          <pc:sldMk cId="2402489006" sldId="512"/>
        </pc:sldMkLst>
        <pc:spChg chg="add mod">
          <ac:chgData name="Hazell, Danielle" userId="16322be0-50ef-46ff-b0c0-d304bc10d5d2" providerId="ADAL" clId="{E6D12E1F-DF63-450C-A9ED-E72C5F6C045B}" dt="2025-12-02T09:22:55.597" v="1"/>
          <ac:spMkLst>
            <pc:docMk/>
            <pc:sldMk cId="2402489006" sldId="512"/>
            <ac:spMk id="2" creationId="{D2891BDC-5AC2-E98C-9971-1C4CEE204E68}"/>
          </ac:spMkLst>
        </pc:spChg>
        <pc:spChg chg="mod">
          <ac:chgData name="Hazell, Danielle" userId="16322be0-50ef-46ff-b0c0-d304bc10d5d2" providerId="ADAL" clId="{E6D12E1F-DF63-450C-A9ED-E72C5F6C045B}" dt="2025-12-02T09:22:54.890"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09:23:40.145" v="9" actId="20577"/>
        <pc:sldMkLst>
          <pc:docMk/>
          <pc:sldMk cId="3661908118" sldId="837"/>
        </pc:sldMkLst>
        <pc:spChg chg="mod">
          <ac:chgData name="Hazell, Danielle" userId="16322be0-50ef-46ff-b0c0-d304bc10d5d2" providerId="ADAL" clId="{E6D12E1F-DF63-450C-A9ED-E72C5F6C045B}" dt="2025-12-02T09:23:40.145" v="9"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09:27:48.228" v="71" actId="20577"/>
        <pc:sldMkLst>
          <pc:docMk/>
          <pc:sldMk cId="3014219946" sldId="838"/>
        </pc:sldMkLst>
        <pc:spChg chg="mod">
          <ac:chgData name="Hazell, Danielle" userId="16322be0-50ef-46ff-b0c0-d304bc10d5d2" providerId="ADAL" clId="{E6D12E1F-DF63-450C-A9ED-E72C5F6C045B}" dt="2025-12-02T09:27:48.228" v="71"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09:23:31.314" v="4" actId="12"/>
        <pc:sldMkLst>
          <pc:docMk/>
          <pc:sldMk cId="2808480706" sldId="840"/>
        </pc:sldMkLst>
        <pc:spChg chg="mod">
          <ac:chgData name="Hazell, Danielle" userId="16322be0-50ef-46ff-b0c0-d304bc10d5d2" providerId="ADAL" clId="{E6D12E1F-DF63-450C-A9ED-E72C5F6C045B}" dt="2025-12-02T09:23:31.314" v="4" actId="12"/>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09:23:57.964" v="18" actId="20577"/>
        <pc:sldMkLst>
          <pc:docMk/>
          <pc:sldMk cId="859905571" sldId="844"/>
        </pc:sldMkLst>
        <pc:graphicFrameChg chg="modGraphic">
          <ac:chgData name="Hazell, Danielle" userId="16322be0-50ef-46ff-b0c0-d304bc10d5d2" providerId="ADAL" clId="{E6D12E1F-DF63-450C-A9ED-E72C5F6C045B}" dt="2025-12-02T09:23:57.964" v="18" actId="20577"/>
          <ac:graphicFrameMkLst>
            <pc:docMk/>
            <pc:sldMk cId="859905571" sldId="844"/>
            <ac:graphicFrameMk id="4" creationId="{DE874882-1248-6943-E29E-A6A5C106B751}"/>
          </ac:graphicFrameMkLst>
        </pc:graphicFrameChg>
      </pc:sldChg>
      <pc:sldChg chg="modSp mod">
        <pc:chgData name="Hazell, Danielle" userId="16322be0-50ef-46ff-b0c0-d304bc10d5d2" providerId="ADAL" clId="{E6D12E1F-DF63-450C-A9ED-E72C5F6C045B}" dt="2025-12-02T09:25:14.573" v="34" actId="20577"/>
        <pc:sldMkLst>
          <pc:docMk/>
          <pc:sldMk cId="3903148648" sldId="851"/>
        </pc:sldMkLst>
        <pc:spChg chg="mod">
          <ac:chgData name="Hazell, Danielle" userId="16322be0-50ef-46ff-b0c0-d304bc10d5d2" providerId="ADAL" clId="{E6D12E1F-DF63-450C-A9ED-E72C5F6C045B}" dt="2025-12-02T09:25:14.573" v="34" actId="20577"/>
          <ac:spMkLst>
            <pc:docMk/>
            <pc:sldMk cId="3903148648" sldId="851"/>
            <ac:spMk id="6" creationId="{2A15BDE8-AA9A-FD05-13A0-40D540BCD5FD}"/>
          </ac:spMkLst>
        </pc:spChg>
      </pc:sldChg>
      <pc:sldChg chg="modSp mod">
        <pc:chgData name="Hazell, Danielle" userId="16322be0-50ef-46ff-b0c0-d304bc10d5d2" providerId="ADAL" clId="{E6D12E1F-DF63-450C-A9ED-E72C5F6C045B}" dt="2025-12-02T09:27:07.195" v="61" actId="20577"/>
        <pc:sldMkLst>
          <pc:docMk/>
          <pc:sldMk cId="1208758379" sldId="853"/>
        </pc:sldMkLst>
        <pc:spChg chg="mod">
          <ac:chgData name="Hazell, Danielle" userId="16322be0-50ef-46ff-b0c0-d304bc10d5d2" providerId="ADAL" clId="{E6D12E1F-DF63-450C-A9ED-E72C5F6C045B}" dt="2025-12-02T09:26:54.309" v="52" actId="1076"/>
          <ac:spMkLst>
            <pc:docMk/>
            <pc:sldMk cId="1208758379" sldId="853"/>
            <ac:spMk id="5" creationId="{BA08E9B3-EE47-CD0F-7984-49FE3100317F}"/>
          </ac:spMkLst>
        </pc:spChg>
        <pc:graphicFrameChg chg="mod modGraphic">
          <ac:chgData name="Hazell, Danielle" userId="16322be0-50ef-46ff-b0c0-d304bc10d5d2" providerId="ADAL" clId="{E6D12E1F-DF63-450C-A9ED-E72C5F6C045B}" dt="2025-12-02T09:27:07.195" v="61" actId="20577"/>
          <ac:graphicFrameMkLst>
            <pc:docMk/>
            <pc:sldMk cId="1208758379" sldId="853"/>
            <ac:graphicFrameMk id="4" creationId="{D20E93A4-394C-4714-8D8A-5DB1D6FA839A}"/>
          </ac:graphicFrameMkLst>
        </pc:graphicFrameChg>
      </pc:sldChg>
      <pc:sldChg chg="modSp mod">
        <pc:chgData name="Hazell, Danielle" userId="16322be0-50ef-46ff-b0c0-d304bc10d5d2" providerId="ADAL" clId="{E6D12E1F-DF63-450C-A9ED-E72C5F6C045B}" dt="2025-12-02T09:27:12.645" v="62" actId="14100"/>
        <pc:sldMkLst>
          <pc:docMk/>
          <pc:sldMk cId="2883915518" sldId="854"/>
        </pc:sldMkLst>
        <pc:spChg chg="mod">
          <ac:chgData name="Hazell, Danielle" userId="16322be0-50ef-46ff-b0c0-d304bc10d5d2" providerId="ADAL" clId="{E6D12E1F-DF63-450C-A9ED-E72C5F6C045B}" dt="2025-12-02T09:27:12.645" v="62" actId="14100"/>
          <ac:spMkLst>
            <pc:docMk/>
            <pc:sldMk cId="2883915518" sldId="854"/>
            <ac:spMk id="6" creationId="{3ADDF5C5-3187-2166-9CAB-5FB7A2C8DB78}"/>
          </ac:spMkLst>
        </pc:spChg>
      </pc:sldChg>
      <pc:sldChg chg="modSp mod">
        <pc:chgData name="Hazell, Danielle" userId="16322be0-50ef-46ff-b0c0-d304bc10d5d2" providerId="ADAL" clId="{E6D12E1F-DF63-450C-A9ED-E72C5F6C045B}" dt="2025-12-02T09:24:01.682" v="19" actId="14100"/>
        <pc:sldMkLst>
          <pc:docMk/>
          <pc:sldMk cId="3608824971" sldId="907"/>
        </pc:sldMkLst>
        <pc:spChg chg="mod">
          <ac:chgData name="Hazell, Danielle" userId="16322be0-50ef-46ff-b0c0-d304bc10d5d2" providerId="ADAL" clId="{E6D12E1F-DF63-450C-A9ED-E72C5F6C045B}" dt="2025-12-02T09:24:01.682" v="19" actId="14100"/>
          <ac:spMkLst>
            <pc:docMk/>
            <pc:sldMk cId="3608824971" sldId="907"/>
            <ac:spMk id="6" creationId="{2824DEDE-3F9A-D60C-2426-95CBF277A2EA}"/>
          </ac:spMkLst>
        </pc:spChg>
      </pc:sldChg>
      <pc:sldChg chg="modSp mod">
        <pc:chgData name="Hazell, Danielle" userId="16322be0-50ef-46ff-b0c0-d304bc10d5d2" providerId="ADAL" clId="{E6D12E1F-DF63-450C-A9ED-E72C5F6C045B}" dt="2025-12-02T09:24:33.274" v="25" actId="14100"/>
        <pc:sldMkLst>
          <pc:docMk/>
          <pc:sldMk cId="2440004744" sldId="909"/>
        </pc:sldMkLst>
        <pc:spChg chg="mod">
          <ac:chgData name="Hazell, Danielle" userId="16322be0-50ef-46ff-b0c0-d304bc10d5d2" providerId="ADAL" clId="{E6D12E1F-DF63-450C-A9ED-E72C5F6C045B}" dt="2025-12-02T09:24:33.274" v="25" actId="14100"/>
          <ac:spMkLst>
            <pc:docMk/>
            <pc:sldMk cId="2440004744" sldId="909"/>
            <ac:spMk id="6" creationId="{4D7C02F9-2DCC-B0A1-556B-423832F8C306}"/>
          </ac:spMkLst>
        </pc:spChg>
      </pc:sldChg>
      <pc:sldChg chg="modSp mod">
        <pc:chgData name="Hazell, Danielle" userId="16322be0-50ef-46ff-b0c0-d304bc10d5d2" providerId="ADAL" clId="{E6D12E1F-DF63-450C-A9ED-E72C5F6C045B}" dt="2025-12-02T09:24:53.401" v="30" actId="14100"/>
        <pc:sldMkLst>
          <pc:docMk/>
          <pc:sldMk cId="4113748497" sldId="910"/>
        </pc:sldMkLst>
        <pc:spChg chg="mod">
          <ac:chgData name="Hazell, Danielle" userId="16322be0-50ef-46ff-b0c0-d304bc10d5d2" providerId="ADAL" clId="{E6D12E1F-DF63-450C-A9ED-E72C5F6C045B}" dt="2025-12-02T09:24:53.401" v="30" actId="14100"/>
          <ac:spMkLst>
            <pc:docMk/>
            <pc:sldMk cId="4113748497" sldId="910"/>
            <ac:spMk id="6" creationId="{A442A76F-BA23-8566-C6F4-2D49AD8C92A2}"/>
          </ac:spMkLst>
        </pc:spChg>
      </pc:sldChg>
      <pc:sldChg chg="modSp mod">
        <pc:chgData name="Hazell, Danielle" userId="16322be0-50ef-46ff-b0c0-d304bc10d5d2" providerId="ADAL" clId="{E6D12E1F-DF63-450C-A9ED-E72C5F6C045B}" dt="2025-12-02T09:25:34.473" v="39" actId="14100"/>
        <pc:sldMkLst>
          <pc:docMk/>
          <pc:sldMk cId="3041627437" sldId="912"/>
        </pc:sldMkLst>
        <pc:spChg chg="mod">
          <ac:chgData name="Hazell, Danielle" userId="16322be0-50ef-46ff-b0c0-d304bc10d5d2" providerId="ADAL" clId="{E6D12E1F-DF63-450C-A9ED-E72C5F6C045B}" dt="2025-12-02T09:25:34.473" v="39" actId="14100"/>
          <ac:spMkLst>
            <pc:docMk/>
            <pc:sldMk cId="3041627437" sldId="912"/>
            <ac:spMk id="6" creationId="{2CEE5E36-64A3-2356-493F-2E77E2C3624A}"/>
          </ac:spMkLst>
        </pc:spChg>
      </pc:sldChg>
      <pc:sldChg chg="modSp mod">
        <pc:chgData name="Hazell, Danielle" userId="16322be0-50ef-46ff-b0c0-d304bc10d5d2" providerId="ADAL" clId="{E6D12E1F-DF63-450C-A9ED-E72C5F6C045B}" dt="2025-12-02T09:26:24.900" v="47" actId="14100"/>
        <pc:sldMkLst>
          <pc:docMk/>
          <pc:sldMk cId="3364536441" sldId="914"/>
        </pc:sldMkLst>
        <pc:spChg chg="mod">
          <ac:chgData name="Hazell, Danielle" userId="16322be0-50ef-46ff-b0c0-d304bc10d5d2" providerId="ADAL" clId="{E6D12E1F-DF63-450C-A9ED-E72C5F6C045B}" dt="2025-12-02T09:26:24.900" v="47" actId="14100"/>
          <ac:spMkLst>
            <pc:docMk/>
            <pc:sldMk cId="3364536441" sldId="914"/>
            <ac:spMk id="6" creationId="{75B2D5CB-E5DF-DE09-E127-70412189C9D0}"/>
          </ac:spMkLst>
        </pc:spChg>
      </pc:sldChg>
      <pc:sldChg chg="modSp mod">
        <pc:chgData name="Hazell, Danielle" userId="16322be0-50ef-46ff-b0c0-d304bc10d5d2" providerId="ADAL" clId="{E6D12E1F-DF63-450C-A9ED-E72C5F6C045B}" dt="2025-12-02T09:27:17.957" v="63" actId="14100"/>
        <pc:sldMkLst>
          <pc:docMk/>
          <pc:sldMk cId="3694550729" sldId="916"/>
        </pc:sldMkLst>
        <pc:spChg chg="mod">
          <ac:chgData name="Hazell, Danielle" userId="16322be0-50ef-46ff-b0c0-d304bc10d5d2" providerId="ADAL" clId="{E6D12E1F-DF63-450C-A9ED-E72C5F6C045B}" dt="2025-12-02T09:27:17.957" v="63" actId="14100"/>
          <ac:spMkLst>
            <pc:docMk/>
            <pc:sldMk cId="3694550729" sldId="916"/>
            <ac:spMk id="6" creationId="{FA344DAB-8B15-6E08-A915-A8A38508EAAD}"/>
          </ac:spMkLst>
        </pc:spChg>
      </pc:sldChg>
      <pc:sldChg chg="modSp mod">
        <pc:chgData name="Hazell, Danielle" userId="16322be0-50ef-46ff-b0c0-d304bc10d5d2" providerId="ADAL" clId="{E6D12E1F-DF63-450C-A9ED-E72C5F6C045B}" dt="2025-12-02T09:24:27.327" v="24" actId="255"/>
        <pc:sldMkLst>
          <pc:docMk/>
          <pc:sldMk cId="500532474" sldId="923"/>
        </pc:sldMkLst>
        <pc:spChg chg="mod">
          <ac:chgData name="Hazell, Danielle" userId="16322be0-50ef-46ff-b0c0-d304bc10d5d2" providerId="ADAL" clId="{E6D12E1F-DF63-450C-A9ED-E72C5F6C045B}" dt="2025-12-02T09:24:19.099" v="22" actId="1076"/>
          <ac:spMkLst>
            <pc:docMk/>
            <pc:sldMk cId="500532474" sldId="923"/>
            <ac:spMk id="5" creationId="{DC04488B-251B-2FC8-B3F8-C4E62BFC214E}"/>
          </ac:spMkLst>
        </pc:spChg>
        <pc:spChg chg="mod">
          <ac:chgData name="Hazell, Danielle" userId="16322be0-50ef-46ff-b0c0-d304bc10d5d2" providerId="ADAL" clId="{E6D12E1F-DF63-450C-A9ED-E72C5F6C045B}" dt="2025-12-02T09:24:27.327" v="24" actId="255"/>
          <ac:spMkLst>
            <pc:docMk/>
            <pc:sldMk cId="500532474" sldId="923"/>
            <ac:spMk id="6" creationId="{BE61A7B0-C610-1D61-BC19-94D913227BDA}"/>
          </ac:spMkLst>
        </pc:spChg>
      </pc:sldChg>
      <pc:sldChg chg="modSp mod">
        <pc:chgData name="Hazell, Danielle" userId="16322be0-50ef-46ff-b0c0-d304bc10d5d2" providerId="ADAL" clId="{E6D12E1F-DF63-450C-A9ED-E72C5F6C045B}" dt="2025-12-02T09:24:37.168" v="26" actId="14100"/>
        <pc:sldMkLst>
          <pc:docMk/>
          <pc:sldMk cId="274126064" sldId="924"/>
        </pc:sldMkLst>
        <pc:spChg chg="mod">
          <ac:chgData name="Hazell, Danielle" userId="16322be0-50ef-46ff-b0c0-d304bc10d5d2" providerId="ADAL" clId="{E6D12E1F-DF63-450C-A9ED-E72C5F6C045B}" dt="2025-12-02T09:24:37.168" v="26" actId="14100"/>
          <ac:spMkLst>
            <pc:docMk/>
            <pc:sldMk cId="274126064" sldId="924"/>
            <ac:spMk id="6" creationId="{3EBB841F-3953-4D7E-C738-E0AFF203AFEB}"/>
          </ac:spMkLst>
        </pc:spChg>
      </pc:sldChg>
      <pc:sldChg chg="modSp mod">
        <pc:chgData name="Hazell, Danielle" userId="16322be0-50ef-46ff-b0c0-d304bc10d5d2" providerId="ADAL" clId="{E6D12E1F-DF63-450C-A9ED-E72C5F6C045B}" dt="2025-12-02T09:24:44.353" v="28" actId="14100"/>
        <pc:sldMkLst>
          <pc:docMk/>
          <pc:sldMk cId="688699823" sldId="925"/>
        </pc:sldMkLst>
        <pc:spChg chg="mod">
          <ac:chgData name="Hazell, Danielle" userId="16322be0-50ef-46ff-b0c0-d304bc10d5d2" providerId="ADAL" clId="{E6D12E1F-DF63-450C-A9ED-E72C5F6C045B}" dt="2025-12-02T09:24:44.353" v="28" actId="14100"/>
          <ac:spMkLst>
            <pc:docMk/>
            <pc:sldMk cId="688699823" sldId="925"/>
            <ac:spMk id="6" creationId="{3A9AF15C-04D2-1ED3-1E92-E98110BEAB93}"/>
          </ac:spMkLst>
        </pc:spChg>
      </pc:sldChg>
      <pc:sldChg chg="modSp mod">
        <pc:chgData name="Hazell, Danielle" userId="16322be0-50ef-46ff-b0c0-d304bc10d5d2" providerId="ADAL" clId="{E6D12E1F-DF63-450C-A9ED-E72C5F6C045B}" dt="2025-12-02T09:24:49.146" v="29" actId="14100"/>
        <pc:sldMkLst>
          <pc:docMk/>
          <pc:sldMk cId="3257635496" sldId="926"/>
        </pc:sldMkLst>
        <pc:spChg chg="mod">
          <ac:chgData name="Hazell, Danielle" userId="16322be0-50ef-46ff-b0c0-d304bc10d5d2" providerId="ADAL" clId="{E6D12E1F-DF63-450C-A9ED-E72C5F6C045B}" dt="2025-12-02T09:24:49.146" v="29" actId="14100"/>
          <ac:spMkLst>
            <pc:docMk/>
            <pc:sldMk cId="3257635496" sldId="926"/>
            <ac:spMk id="6" creationId="{B42CA2B7-D559-F988-BD52-358E56658F55}"/>
          </ac:spMkLst>
        </pc:spChg>
      </pc:sldChg>
      <pc:sldChg chg="modSp mod">
        <pc:chgData name="Hazell, Danielle" userId="16322be0-50ef-46ff-b0c0-d304bc10d5d2" providerId="ADAL" clId="{E6D12E1F-DF63-450C-A9ED-E72C5F6C045B}" dt="2025-12-02T09:25:18.305" v="35" actId="14100"/>
        <pc:sldMkLst>
          <pc:docMk/>
          <pc:sldMk cId="1631147101" sldId="931"/>
        </pc:sldMkLst>
        <pc:spChg chg="mod">
          <ac:chgData name="Hazell, Danielle" userId="16322be0-50ef-46ff-b0c0-d304bc10d5d2" providerId="ADAL" clId="{E6D12E1F-DF63-450C-A9ED-E72C5F6C045B}" dt="2025-12-02T09:25:18.305" v="35" actId="14100"/>
          <ac:spMkLst>
            <pc:docMk/>
            <pc:sldMk cId="1631147101" sldId="931"/>
            <ac:spMk id="6" creationId="{023AF09D-67FE-91DC-127A-BA4BA598C756}"/>
          </ac:spMkLst>
        </pc:spChg>
      </pc:sldChg>
      <pc:sldChg chg="modSp mod">
        <pc:chgData name="Hazell, Danielle" userId="16322be0-50ef-46ff-b0c0-d304bc10d5d2" providerId="ADAL" clId="{E6D12E1F-DF63-450C-A9ED-E72C5F6C045B}" dt="2025-12-02T09:25:22.025" v="36" actId="14100"/>
        <pc:sldMkLst>
          <pc:docMk/>
          <pc:sldMk cId="337504266" sldId="932"/>
        </pc:sldMkLst>
        <pc:spChg chg="mod">
          <ac:chgData name="Hazell, Danielle" userId="16322be0-50ef-46ff-b0c0-d304bc10d5d2" providerId="ADAL" clId="{E6D12E1F-DF63-450C-A9ED-E72C5F6C045B}" dt="2025-12-02T09:25:22.025" v="36" actId="14100"/>
          <ac:spMkLst>
            <pc:docMk/>
            <pc:sldMk cId="337504266" sldId="932"/>
            <ac:spMk id="6" creationId="{E28E8FD9-0050-96C4-30E5-BD406F2313A0}"/>
          </ac:spMkLst>
        </pc:spChg>
      </pc:sldChg>
      <pc:sldChg chg="modSp mod">
        <pc:chgData name="Hazell, Danielle" userId="16322be0-50ef-46ff-b0c0-d304bc10d5d2" providerId="ADAL" clId="{E6D12E1F-DF63-450C-A9ED-E72C5F6C045B}" dt="2025-12-02T09:25:25.993" v="37" actId="14100"/>
        <pc:sldMkLst>
          <pc:docMk/>
          <pc:sldMk cId="1036021858" sldId="933"/>
        </pc:sldMkLst>
        <pc:spChg chg="mod">
          <ac:chgData name="Hazell, Danielle" userId="16322be0-50ef-46ff-b0c0-d304bc10d5d2" providerId="ADAL" clId="{E6D12E1F-DF63-450C-A9ED-E72C5F6C045B}" dt="2025-12-02T09:25:25.993" v="37" actId="14100"/>
          <ac:spMkLst>
            <pc:docMk/>
            <pc:sldMk cId="1036021858" sldId="933"/>
            <ac:spMk id="6" creationId="{979008A6-C887-4437-1A0D-7A110B0BAF28}"/>
          </ac:spMkLst>
        </pc:spChg>
      </pc:sldChg>
      <pc:sldChg chg="modSp mod">
        <pc:chgData name="Hazell, Danielle" userId="16322be0-50ef-46ff-b0c0-d304bc10d5d2" providerId="ADAL" clId="{E6D12E1F-DF63-450C-A9ED-E72C5F6C045B}" dt="2025-12-02T09:25:30.049" v="38" actId="14100"/>
        <pc:sldMkLst>
          <pc:docMk/>
          <pc:sldMk cId="2795232878" sldId="934"/>
        </pc:sldMkLst>
        <pc:spChg chg="mod">
          <ac:chgData name="Hazell, Danielle" userId="16322be0-50ef-46ff-b0c0-d304bc10d5d2" providerId="ADAL" clId="{E6D12E1F-DF63-450C-A9ED-E72C5F6C045B}" dt="2025-12-02T09:25:30.049" v="38" actId="14100"/>
          <ac:spMkLst>
            <pc:docMk/>
            <pc:sldMk cId="2795232878" sldId="934"/>
            <ac:spMk id="6" creationId="{6227CBC8-F5DE-7F47-CA01-DA06CDE01452}"/>
          </ac:spMkLst>
        </pc:spChg>
      </pc:sldChg>
      <pc:sldChg chg="modSp mod">
        <pc:chgData name="Hazell, Danielle" userId="16322be0-50ef-46ff-b0c0-d304bc10d5d2" providerId="ADAL" clId="{E6D12E1F-DF63-450C-A9ED-E72C5F6C045B}" dt="2025-12-02T09:25:42.375" v="40" actId="14100"/>
        <pc:sldMkLst>
          <pc:docMk/>
          <pc:sldMk cId="980422280" sldId="937"/>
        </pc:sldMkLst>
        <pc:spChg chg="mod">
          <ac:chgData name="Hazell, Danielle" userId="16322be0-50ef-46ff-b0c0-d304bc10d5d2" providerId="ADAL" clId="{E6D12E1F-DF63-450C-A9ED-E72C5F6C045B}" dt="2025-12-02T09:25:42.375" v="40" actId="14100"/>
          <ac:spMkLst>
            <pc:docMk/>
            <pc:sldMk cId="980422280" sldId="937"/>
            <ac:spMk id="6" creationId="{B83E695E-AE1F-03CB-8663-B6E4E7714AB6}"/>
          </ac:spMkLst>
        </pc:spChg>
      </pc:sldChg>
      <pc:sldChg chg="modSp mod">
        <pc:chgData name="Hazell, Danielle" userId="16322be0-50ef-46ff-b0c0-d304bc10d5d2" providerId="ADAL" clId="{E6D12E1F-DF63-450C-A9ED-E72C5F6C045B}" dt="2025-12-02T09:25:46.290" v="41" actId="14100"/>
        <pc:sldMkLst>
          <pc:docMk/>
          <pc:sldMk cId="2532953030" sldId="938"/>
        </pc:sldMkLst>
        <pc:spChg chg="mod">
          <ac:chgData name="Hazell, Danielle" userId="16322be0-50ef-46ff-b0c0-d304bc10d5d2" providerId="ADAL" clId="{E6D12E1F-DF63-450C-A9ED-E72C5F6C045B}" dt="2025-12-02T09:25:46.290" v="41" actId="14100"/>
          <ac:spMkLst>
            <pc:docMk/>
            <pc:sldMk cId="2532953030" sldId="938"/>
            <ac:spMk id="6" creationId="{DF5A5035-77F9-5CFC-0852-131334ED5ACC}"/>
          </ac:spMkLst>
        </pc:spChg>
      </pc:sldChg>
      <pc:sldChg chg="modSp mod">
        <pc:chgData name="Hazell, Danielle" userId="16322be0-50ef-46ff-b0c0-d304bc10d5d2" providerId="ADAL" clId="{E6D12E1F-DF63-450C-A9ED-E72C5F6C045B}" dt="2025-12-02T09:26:04.696" v="42" actId="14100"/>
        <pc:sldMkLst>
          <pc:docMk/>
          <pc:sldMk cId="2071917635" sldId="943"/>
        </pc:sldMkLst>
        <pc:spChg chg="mod">
          <ac:chgData name="Hazell, Danielle" userId="16322be0-50ef-46ff-b0c0-d304bc10d5d2" providerId="ADAL" clId="{E6D12E1F-DF63-450C-A9ED-E72C5F6C045B}" dt="2025-12-02T09:26:04.696" v="42" actId="14100"/>
          <ac:spMkLst>
            <pc:docMk/>
            <pc:sldMk cId="2071917635" sldId="943"/>
            <ac:spMk id="6" creationId="{6061EBE9-C805-AC6A-6471-1891137821CF}"/>
          </ac:spMkLst>
        </pc:spChg>
      </pc:sldChg>
      <pc:sldChg chg="modSp mod">
        <pc:chgData name="Hazell, Danielle" userId="16322be0-50ef-46ff-b0c0-d304bc10d5d2" providerId="ADAL" clId="{E6D12E1F-DF63-450C-A9ED-E72C5F6C045B}" dt="2025-12-02T09:26:08.692" v="43" actId="14100"/>
        <pc:sldMkLst>
          <pc:docMk/>
          <pc:sldMk cId="2469509659" sldId="944"/>
        </pc:sldMkLst>
        <pc:spChg chg="mod">
          <ac:chgData name="Hazell, Danielle" userId="16322be0-50ef-46ff-b0c0-d304bc10d5d2" providerId="ADAL" clId="{E6D12E1F-DF63-450C-A9ED-E72C5F6C045B}" dt="2025-12-02T09:26:08.692" v="43" actId="14100"/>
          <ac:spMkLst>
            <pc:docMk/>
            <pc:sldMk cId="2469509659" sldId="944"/>
            <ac:spMk id="6" creationId="{3D97C1A0-B067-7C65-990E-B9A7BAB02DBD}"/>
          </ac:spMkLst>
        </pc:spChg>
      </pc:sldChg>
      <pc:sldChg chg="modSp mod">
        <pc:chgData name="Hazell, Danielle" userId="16322be0-50ef-46ff-b0c0-d304bc10d5d2" providerId="ADAL" clId="{E6D12E1F-DF63-450C-A9ED-E72C5F6C045B}" dt="2025-12-02T09:26:12.375" v="44" actId="14100"/>
        <pc:sldMkLst>
          <pc:docMk/>
          <pc:sldMk cId="113893378" sldId="945"/>
        </pc:sldMkLst>
        <pc:spChg chg="mod">
          <ac:chgData name="Hazell, Danielle" userId="16322be0-50ef-46ff-b0c0-d304bc10d5d2" providerId="ADAL" clId="{E6D12E1F-DF63-450C-A9ED-E72C5F6C045B}" dt="2025-12-02T09:26:12.375" v="44" actId="14100"/>
          <ac:spMkLst>
            <pc:docMk/>
            <pc:sldMk cId="113893378" sldId="945"/>
            <ac:spMk id="6" creationId="{EC10815E-7622-6E99-6F92-DBD182B019C2}"/>
          </ac:spMkLst>
        </pc:spChg>
      </pc:sldChg>
      <pc:sldChg chg="modSp mod">
        <pc:chgData name="Hazell, Danielle" userId="16322be0-50ef-46ff-b0c0-d304bc10d5d2" providerId="ADAL" clId="{E6D12E1F-DF63-450C-A9ED-E72C5F6C045B}" dt="2025-12-02T09:26:16.164" v="45" actId="14100"/>
        <pc:sldMkLst>
          <pc:docMk/>
          <pc:sldMk cId="3435996385" sldId="946"/>
        </pc:sldMkLst>
        <pc:spChg chg="mod">
          <ac:chgData name="Hazell, Danielle" userId="16322be0-50ef-46ff-b0c0-d304bc10d5d2" providerId="ADAL" clId="{E6D12E1F-DF63-450C-A9ED-E72C5F6C045B}" dt="2025-12-02T09:26:16.164" v="45" actId="14100"/>
          <ac:spMkLst>
            <pc:docMk/>
            <pc:sldMk cId="3435996385" sldId="946"/>
            <ac:spMk id="6" creationId="{46627842-3D7A-2BCC-11ED-FE8475DA373E}"/>
          </ac:spMkLst>
        </pc:spChg>
      </pc:sldChg>
      <pc:sldChg chg="modSp mod">
        <pc:chgData name="Hazell, Danielle" userId="16322be0-50ef-46ff-b0c0-d304bc10d5d2" providerId="ADAL" clId="{E6D12E1F-DF63-450C-A9ED-E72C5F6C045B}" dt="2025-12-02T09:26:20.277" v="46" actId="14100"/>
        <pc:sldMkLst>
          <pc:docMk/>
          <pc:sldMk cId="2603340520" sldId="947"/>
        </pc:sldMkLst>
        <pc:spChg chg="mod">
          <ac:chgData name="Hazell, Danielle" userId="16322be0-50ef-46ff-b0c0-d304bc10d5d2" providerId="ADAL" clId="{E6D12E1F-DF63-450C-A9ED-E72C5F6C045B}" dt="2025-12-02T09:26:20.277" v="46" actId="14100"/>
          <ac:spMkLst>
            <pc:docMk/>
            <pc:sldMk cId="2603340520" sldId="947"/>
            <ac:spMk id="6" creationId="{0C23A678-391E-8EC8-71CC-5ACBE8DE1698}"/>
          </ac:spMkLst>
        </pc:spChg>
      </pc:sldChg>
      <pc:sldChg chg="modSp mod">
        <pc:chgData name="Hazell, Danielle" userId="16322be0-50ef-46ff-b0c0-d304bc10d5d2" providerId="ADAL" clId="{E6D12E1F-DF63-450C-A9ED-E72C5F6C045B}" dt="2025-12-02T09:26:28.587" v="48" actId="14100"/>
        <pc:sldMkLst>
          <pc:docMk/>
          <pc:sldMk cId="4188152338" sldId="948"/>
        </pc:sldMkLst>
        <pc:spChg chg="mod">
          <ac:chgData name="Hazell, Danielle" userId="16322be0-50ef-46ff-b0c0-d304bc10d5d2" providerId="ADAL" clId="{E6D12E1F-DF63-450C-A9ED-E72C5F6C045B}" dt="2025-12-02T09:26:28.587" v="48" actId="14100"/>
          <ac:spMkLst>
            <pc:docMk/>
            <pc:sldMk cId="4188152338" sldId="948"/>
            <ac:spMk id="6" creationId="{D3B2BB31-626A-34DB-96E1-1C9F040AD43D}"/>
          </ac:spMkLst>
        </pc:spChg>
      </pc:sldChg>
      <pc:sldChg chg="modSp mod">
        <pc:chgData name="Hazell, Danielle" userId="16322be0-50ef-46ff-b0c0-d304bc10d5d2" providerId="ADAL" clId="{E6D12E1F-DF63-450C-A9ED-E72C5F6C045B}" dt="2025-12-02T09:26:34.704" v="49" actId="14100"/>
        <pc:sldMkLst>
          <pc:docMk/>
          <pc:sldMk cId="2657365860" sldId="950"/>
        </pc:sldMkLst>
        <pc:spChg chg="mod">
          <ac:chgData name="Hazell, Danielle" userId="16322be0-50ef-46ff-b0c0-d304bc10d5d2" providerId="ADAL" clId="{E6D12E1F-DF63-450C-A9ED-E72C5F6C045B}" dt="2025-12-02T09:26:34.704" v="49" actId="14100"/>
          <ac:spMkLst>
            <pc:docMk/>
            <pc:sldMk cId="2657365860" sldId="950"/>
            <ac:spMk id="6" creationId="{0F7FED83-303F-707C-4951-A9206CD053A2}"/>
          </ac:spMkLst>
        </pc:spChg>
      </pc:sldChg>
      <pc:sldChg chg="modSp mod">
        <pc:chgData name="Hazell, Danielle" userId="16322be0-50ef-46ff-b0c0-d304bc10d5d2" providerId="ADAL" clId="{E6D12E1F-DF63-450C-A9ED-E72C5F6C045B}" dt="2025-12-02T09:26:43.420" v="50" actId="14100"/>
        <pc:sldMkLst>
          <pc:docMk/>
          <pc:sldMk cId="3705166754" sldId="952"/>
        </pc:sldMkLst>
        <pc:spChg chg="mod">
          <ac:chgData name="Hazell, Danielle" userId="16322be0-50ef-46ff-b0c0-d304bc10d5d2" providerId="ADAL" clId="{E6D12E1F-DF63-450C-A9ED-E72C5F6C045B}" dt="2025-12-02T09:26:43.420" v="50" actId="14100"/>
          <ac:spMkLst>
            <pc:docMk/>
            <pc:sldMk cId="3705166754" sldId="952"/>
            <ac:spMk id="6" creationId="{C6CDCE1F-3811-B3CA-80E3-64CD231A3AF9}"/>
          </ac:spMkLst>
        </pc:spChg>
      </pc:sldChg>
      <pc:sldChg chg="modSp mod">
        <pc:chgData name="Hazell, Danielle" userId="16322be0-50ef-46ff-b0c0-d304bc10d5d2" providerId="ADAL" clId="{E6D12E1F-DF63-450C-A9ED-E72C5F6C045B}" dt="2025-12-02T09:26:48.965" v="51" actId="14100"/>
        <pc:sldMkLst>
          <pc:docMk/>
          <pc:sldMk cId="4049718244" sldId="953"/>
        </pc:sldMkLst>
        <pc:spChg chg="mod">
          <ac:chgData name="Hazell, Danielle" userId="16322be0-50ef-46ff-b0c0-d304bc10d5d2" providerId="ADAL" clId="{E6D12E1F-DF63-450C-A9ED-E72C5F6C045B}" dt="2025-12-02T09:26:48.965" v="51" actId="14100"/>
          <ac:spMkLst>
            <pc:docMk/>
            <pc:sldMk cId="4049718244" sldId="953"/>
            <ac:spMk id="6" creationId="{13111C19-42E5-03FE-FA3F-01163DE8C274}"/>
          </ac:spMkLst>
        </pc:spChg>
      </pc:sldChg>
      <pc:sldChg chg="modSp mod">
        <pc:chgData name="Hazell, Danielle" userId="16322be0-50ef-46ff-b0c0-d304bc10d5d2" providerId="ADAL" clId="{E6D12E1F-DF63-450C-A9ED-E72C5F6C045B}" dt="2025-12-02T09:27:21.235" v="64" actId="14100"/>
        <pc:sldMkLst>
          <pc:docMk/>
          <pc:sldMk cId="3557036717" sldId="954"/>
        </pc:sldMkLst>
        <pc:spChg chg="mod">
          <ac:chgData name="Hazell, Danielle" userId="16322be0-50ef-46ff-b0c0-d304bc10d5d2" providerId="ADAL" clId="{E6D12E1F-DF63-450C-A9ED-E72C5F6C045B}" dt="2025-12-02T09:27:21.235" v="64" actId="14100"/>
          <ac:spMkLst>
            <pc:docMk/>
            <pc:sldMk cId="3557036717" sldId="954"/>
            <ac:spMk id="6" creationId="{34540F24-FF6D-776C-5C32-01F3BB7763E8}"/>
          </ac:spMkLst>
        </pc:spChg>
      </pc:sldChg>
      <pc:sldChg chg="modSp mod">
        <pc:chgData name="Hazell, Danielle" userId="16322be0-50ef-46ff-b0c0-d304bc10d5d2" providerId="ADAL" clId="{E6D12E1F-DF63-450C-A9ED-E72C5F6C045B}" dt="2025-12-02T09:27:25.221" v="65" actId="14100"/>
        <pc:sldMkLst>
          <pc:docMk/>
          <pc:sldMk cId="2300291907" sldId="955"/>
        </pc:sldMkLst>
        <pc:spChg chg="mod">
          <ac:chgData name="Hazell, Danielle" userId="16322be0-50ef-46ff-b0c0-d304bc10d5d2" providerId="ADAL" clId="{E6D12E1F-DF63-450C-A9ED-E72C5F6C045B}" dt="2025-12-02T09:27:25.221" v="65" actId="14100"/>
          <ac:spMkLst>
            <pc:docMk/>
            <pc:sldMk cId="2300291907" sldId="955"/>
            <ac:spMk id="6" creationId="{472FEAC3-AC6A-BB47-72AF-9B089A404A00}"/>
          </ac:spMkLst>
        </pc:spChg>
      </pc:sldChg>
      <pc:sldChg chg="modSp mod">
        <pc:chgData name="Hazell, Danielle" userId="16322be0-50ef-46ff-b0c0-d304bc10d5d2" providerId="ADAL" clId="{E6D12E1F-DF63-450C-A9ED-E72C5F6C045B}" dt="2025-12-02T09:27:28.933" v="66" actId="14100"/>
        <pc:sldMkLst>
          <pc:docMk/>
          <pc:sldMk cId="3515640239" sldId="957"/>
        </pc:sldMkLst>
        <pc:spChg chg="mod">
          <ac:chgData name="Hazell, Danielle" userId="16322be0-50ef-46ff-b0c0-d304bc10d5d2" providerId="ADAL" clId="{E6D12E1F-DF63-450C-A9ED-E72C5F6C045B}" dt="2025-12-02T09:27:28.933" v="66" actId="14100"/>
          <ac:spMkLst>
            <pc:docMk/>
            <pc:sldMk cId="3515640239" sldId="957"/>
            <ac:spMk id="6" creationId="{9DDD6D8D-24DB-43A5-676B-A6261D288F7B}"/>
          </ac:spMkLst>
        </pc:spChg>
      </pc:sldChg>
      <pc:sldMasterChg chg="addSp delSp modSp mod">
        <pc:chgData name="Hazell, Danielle" userId="16322be0-50ef-46ff-b0c0-d304bc10d5d2" providerId="ADAL" clId="{E6D12E1F-DF63-450C-A9ED-E72C5F6C045B}" dt="2025-12-02T09:23:12.642" v="3"/>
        <pc:sldMasterMkLst>
          <pc:docMk/>
          <pc:sldMasterMk cId="2966563060" sldId="2147483653"/>
        </pc:sldMasterMkLst>
        <pc:spChg chg="add mod">
          <ac:chgData name="Hazell, Danielle" userId="16322be0-50ef-46ff-b0c0-d304bc10d5d2" providerId="ADAL" clId="{E6D12E1F-DF63-450C-A9ED-E72C5F6C045B}" dt="2025-12-02T09:23:12.642" v="3"/>
          <ac:spMkLst>
            <pc:docMk/>
            <pc:sldMasterMk cId="2966563060" sldId="2147483653"/>
            <ac:spMk id="4" creationId="{7892C4E9-B5D9-F4B1-D61F-099EB608606F}"/>
          </ac:spMkLst>
        </pc:spChg>
        <pc:picChg chg="add mod">
          <ac:chgData name="Hazell, Danielle" userId="16322be0-50ef-46ff-b0c0-d304bc10d5d2" providerId="ADAL" clId="{E6D12E1F-DF63-450C-A9ED-E72C5F6C045B}" dt="2025-12-02T09:23:12.642" v="3"/>
          <ac:picMkLst>
            <pc:docMk/>
            <pc:sldMasterMk cId="2966563060" sldId="2147483653"/>
            <ac:picMk id="2" creationId="{C18FDC68-235E-DB7C-3BBF-FAEBF64465D0}"/>
          </ac:picMkLst>
        </pc:picChg>
        <pc:picChg chg="add mod">
          <ac:chgData name="Hazell, Danielle" userId="16322be0-50ef-46ff-b0c0-d304bc10d5d2" providerId="ADAL" clId="{E6D12E1F-DF63-450C-A9ED-E72C5F6C045B}" dt="2025-12-02T09:23:12.642" v="3"/>
          <ac:picMkLst>
            <pc:docMk/>
            <pc:sldMasterMk cId="2966563060" sldId="2147483653"/>
            <ac:picMk id="5" creationId="{47C2F78D-D782-5D80-8C66-DB097C98F090}"/>
          </ac:picMkLst>
        </pc:picChg>
        <pc:picChg chg="add mod">
          <ac:chgData name="Hazell, Danielle" userId="16322be0-50ef-46ff-b0c0-d304bc10d5d2" providerId="ADAL" clId="{E6D12E1F-DF63-450C-A9ED-E72C5F6C045B}" dt="2025-12-02T09:23:12.642" v="3"/>
          <ac:picMkLst>
            <pc:docMk/>
            <pc:sldMasterMk cId="2966563060" sldId="2147483653"/>
            <ac:picMk id="7" creationId="{BBD03670-23D9-E9A6-51F2-1C1A0F533643}"/>
          </ac:picMkLst>
        </pc:picChg>
      </pc:sldMasterChg>
    </pc:docChg>
  </pc:docChgLst>
  <pc:docChgLst>
    <pc:chgData name="Bonita Searle-Barnes" userId="e782127f-826a-4a83-a372-afedaa2e0d4f" providerId="ADAL" clId="{FA3BD239-4B9A-4CBA-8CF5-F7BFBEA885D5}"/>
    <pc:docChg chg="custSel modSld">
      <pc:chgData name="Bonita Searle-Barnes" userId="e782127f-826a-4a83-a372-afedaa2e0d4f" providerId="ADAL" clId="{FA3BD239-4B9A-4CBA-8CF5-F7BFBEA885D5}" dt="2025-11-24T15:07:07.908" v="380" actId="12"/>
      <pc:docMkLst>
        <pc:docMk/>
      </pc:docMkLst>
      <pc:sldChg chg="modSp mod">
        <pc:chgData name="Bonita Searle-Barnes" userId="e782127f-826a-4a83-a372-afedaa2e0d4f" providerId="ADAL" clId="{FA3BD239-4B9A-4CBA-8CF5-F7BFBEA885D5}" dt="2025-11-24T14:59:26.425" v="374" actId="20577"/>
        <pc:sldMkLst>
          <pc:docMk/>
          <pc:sldMk cId="2808480706" sldId="840"/>
        </pc:sldMkLst>
        <pc:spChg chg="mod">
          <ac:chgData name="Bonita Searle-Barnes" userId="e782127f-826a-4a83-a372-afedaa2e0d4f" providerId="ADAL" clId="{FA3BD239-4B9A-4CBA-8CF5-F7BFBEA885D5}" dt="2025-11-24T14:59:26.425" v="374" actId="20577"/>
          <ac:spMkLst>
            <pc:docMk/>
            <pc:sldMk cId="2808480706" sldId="840"/>
            <ac:spMk id="4" creationId="{183CA12B-98D8-441B-A2DE-6FF2B2597824}"/>
          </ac:spMkLst>
        </pc:spChg>
      </pc:sldChg>
      <pc:sldChg chg="modSp mod">
        <pc:chgData name="Bonita Searle-Barnes" userId="e782127f-826a-4a83-a372-afedaa2e0d4f" providerId="ADAL" clId="{FA3BD239-4B9A-4CBA-8CF5-F7BFBEA885D5}" dt="2025-11-24T15:06:32.300" v="376" actId="20577"/>
        <pc:sldMkLst>
          <pc:docMk/>
          <pc:sldMk cId="3041627437" sldId="912"/>
        </pc:sldMkLst>
        <pc:spChg chg="mod">
          <ac:chgData name="Bonita Searle-Barnes" userId="e782127f-826a-4a83-a372-afedaa2e0d4f" providerId="ADAL" clId="{FA3BD239-4B9A-4CBA-8CF5-F7BFBEA885D5}" dt="2025-11-24T15:06:32.300" v="376" actId="20577"/>
          <ac:spMkLst>
            <pc:docMk/>
            <pc:sldMk cId="3041627437" sldId="912"/>
            <ac:spMk id="6" creationId="{2CEE5E36-64A3-2356-493F-2E77E2C3624A}"/>
          </ac:spMkLst>
        </pc:spChg>
      </pc:sldChg>
      <pc:sldChg chg="modSp mod">
        <pc:chgData name="Bonita Searle-Barnes" userId="e782127f-826a-4a83-a372-afedaa2e0d4f" providerId="ADAL" clId="{FA3BD239-4B9A-4CBA-8CF5-F7BFBEA885D5}" dt="2025-11-24T15:07:07.908" v="380" actId="12"/>
        <pc:sldMkLst>
          <pc:docMk/>
          <pc:sldMk cId="2376976838" sldId="928"/>
        </pc:sldMkLst>
        <pc:spChg chg="mod">
          <ac:chgData name="Bonita Searle-Barnes" userId="e782127f-826a-4a83-a372-afedaa2e0d4f" providerId="ADAL" clId="{FA3BD239-4B9A-4CBA-8CF5-F7BFBEA885D5}" dt="2025-11-24T15:07:07.908" v="380" actId="12"/>
          <ac:spMkLst>
            <pc:docMk/>
            <pc:sldMk cId="2376976838" sldId="928"/>
            <ac:spMk id="6" creationId="{1DE828FF-AB09-9F3C-6E8E-AFD638806882}"/>
          </ac:spMkLst>
        </pc:spChg>
      </pc:sldChg>
      <pc:sldChg chg="modSp mod">
        <pc:chgData name="Bonita Searle-Barnes" userId="e782127f-826a-4a83-a372-afedaa2e0d4f" providerId="ADAL" clId="{FA3BD239-4B9A-4CBA-8CF5-F7BFBEA885D5}" dt="2025-11-24T15:06:45.940" v="377" actId="5793"/>
        <pc:sldMkLst>
          <pc:docMk/>
          <pc:sldMk cId="980422280" sldId="937"/>
        </pc:sldMkLst>
        <pc:spChg chg="mod">
          <ac:chgData name="Bonita Searle-Barnes" userId="e782127f-826a-4a83-a372-afedaa2e0d4f" providerId="ADAL" clId="{FA3BD239-4B9A-4CBA-8CF5-F7BFBEA885D5}" dt="2025-11-24T15:06:45.940" v="377" actId="5793"/>
          <ac:spMkLst>
            <pc:docMk/>
            <pc:sldMk cId="980422280" sldId="937"/>
            <ac:spMk id="6" creationId="{B83E695E-AE1F-03CB-8663-B6E4E7714AB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53</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of 17</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C18FDC68-235E-DB7C-3BBF-FAEBF64465D0}"/>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7892C4E9-B5D9-F4B1-D61F-099EB608606F}"/>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47C2F78D-D782-5D80-8C66-DB097C98F09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BBD03670-23D9-E9A6-51F2-1C1A0F533643}"/>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K1.27 Cleaning of components without compromising the </a:t>
            </a:r>
          </a:p>
          <a:p>
            <a:pPr marL="0" indent="0">
              <a:buNone/>
            </a:pPr>
            <a:r>
              <a:rPr lang="en-GB" sz="2800">
                <a:solidFill>
                  <a:schemeClr val="tx1"/>
                </a:solidFill>
                <a:latin typeface="Arial" panose="020B0604020202020204" pitchFamily="34" charset="0"/>
                <a:ea typeface="ＭＳ Ｐゴシック" panose="020B0600070205080204" pitchFamily="34" charset="-128"/>
                <a:cs typeface="Arial" panose="020B0604020202020204" pitchFamily="34" charset="0"/>
              </a:rPr>
              <a:t>system and associated tools, equipment and materials </a:t>
            </a:r>
          </a:p>
          <a:p>
            <a:pPr marL="0" indent="0">
              <a:buNone/>
            </a:pPr>
            <a:endParaRPr lang="en-GB" sz="280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1.27b: </a:t>
            </a:r>
            <a:r>
              <a:rPr lang="en-GB"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Appliance-specific cleaning tasks and post-clean checks</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45C06-F573-5CAC-2052-A911C20955A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C58957-3D34-DEAE-378A-E8B06E8AF7CF}"/>
              </a:ext>
            </a:extLst>
          </p:cNvPr>
          <p:cNvSpPr>
            <a:spLocks noGrp="1"/>
          </p:cNvSpPr>
          <p:nvPr>
            <p:ph type="title"/>
          </p:nvPr>
        </p:nvSpPr>
        <p:spPr>
          <a:xfrm>
            <a:off x="252000" y="959222"/>
            <a:ext cx="11628452" cy="646331"/>
          </a:xfrm>
        </p:spPr>
        <p:txBody>
          <a:bodyPr/>
          <a:lstStyle/>
          <a:p>
            <a:r>
              <a:rPr lang="en-GB"/>
              <a:t>Condensate trap and condensing boiler areas</a:t>
            </a:r>
          </a:p>
        </p:txBody>
      </p:sp>
      <p:sp>
        <p:nvSpPr>
          <p:cNvPr id="6" name="Content Placeholder 5">
            <a:extLst>
              <a:ext uri="{FF2B5EF4-FFF2-40B4-BE49-F238E27FC236}">
                <a16:creationId xmlns:a16="http://schemas.microsoft.com/office/drawing/2014/main" id="{3EBB841F-3953-4D7E-C738-E0AFF203AFEB}"/>
              </a:ext>
            </a:extLst>
          </p:cNvPr>
          <p:cNvSpPr>
            <a:spLocks noGrp="1"/>
          </p:cNvSpPr>
          <p:nvPr>
            <p:ph sz="quarter" idx="10"/>
          </p:nvPr>
        </p:nvSpPr>
        <p:spPr>
          <a:xfrm>
            <a:off x="360000" y="1741316"/>
            <a:ext cx="11134008" cy="4140000"/>
          </a:xfrm>
        </p:spPr>
        <p:txBody>
          <a:bodyPr/>
          <a:lstStyle/>
          <a:p>
            <a:r>
              <a:rPr lang="en-GB" b="1" dirty="0"/>
              <a:t>Cleaning process</a:t>
            </a:r>
          </a:p>
          <a:p>
            <a:r>
              <a:rPr lang="en-GB" dirty="0"/>
              <a:t>Flush thoroughly with clean water until discharge runs clear. </a:t>
            </a:r>
          </a:p>
          <a:p>
            <a:r>
              <a:rPr lang="en-GB" dirty="0"/>
              <a:t>Never use chemical cleaners unless specifically approved by the manufacturer. </a:t>
            </a:r>
          </a:p>
          <a:p>
            <a:r>
              <a:rPr lang="en-GB" dirty="0"/>
              <a:t>Remove stubborn deposits with a soft brush designed for condensate systems.</a:t>
            </a:r>
          </a:p>
          <a:p>
            <a:endParaRPr lang="en-GB" dirty="0"/>
          </a:p>
        </p:txBody>
      </p:sp>
    </p:spTree>
    <p:extLst>
      <p:ext uri="{BB962C8B-B14F-4D97-AF65-F5344CB8AC3E}">
        <p14:creationId xmlns:p14="http://schemas.microsoft.com/office/powerpoint/2010/main" val="274126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ADC42-04DD-D289-1F24-26416343547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30B16C9-4E67-083E-A082-1C036418FCC0}"/>
              </a:ext>
            </a:extLst>
          </p:cNvPr>
          <p:cNvSpPr>
            <a:spLocks noGrp="1"/>
          </p:cNvSpPr>
          <p:nvPr>
            <p:ph type="title"/>
          </p:nvPr>
        </p:nvSpPr>
        <p:spPr>
          <a:xfrm>
            <a:off x="252000" y="959222"/>
            <a:ext cx="11628452" cy="646331"/>
          </a:xfrm>
        </p:spPr>
        <p:txBody>
          <a:bodyPr/>
          <a:lstStyle/>
          <a:p>
            <a:r>
              <a:rPr lang="en-GB"/>
              <a:t>Condensate trap and condensing boiler areas</a:t>
            </a:r>
          </a:p>
        </p:txBody>
      </p:sp>
      <p:sp>
        <p:nvSpPr>
          <p:cNvPr id="6" name="Content Placeholder 5">
            <a:extLst>
              <a:ext uri="{FF2B5EF4-FFF2-40B4-BE49-F238E27FC236}">
                <a16:creationId xmlns:a16="http://schemas.microsoft.com/office/drawing/2014/main" id="{3A9AF15C-04D2-1ED3-1E92-E98110BEAB93}"/>
              </a:ext>
            </a:extLst>
          </p:cNvPr>
          <p:cNvSpPr>
            <a:spLocks noGrp="1"/>
          </p:cNvSpPr>
          <p:nvPr>
            <p:ph sz="quarter" idx="10"/>
          </p:nvPr>
        </p:nvSpPr>
        <p:spPr>
          <a:xfrm>
            <a:off x="360000" y="1741316"/>
            <a:ext cx="11262024" cy="4140000"/>
          </a:xfrm>
        </p:spPr>
        <p:txBody>
          <a:bodyPr/>
          <a:lstStyle/>
          <a:p>
            <a:r>
              <a:rPr lang="en-GB" b="1" dirty="0"/>
              <a:t>Critical safety step</a:t>
            </a:r>
          </a:p>
          <a:p>
            <a:r>
              <a:rPr lang="en-GB" dirty="0"/>
              <a:t>Reprime the trap (fill with clean water) to prevent flue gas escape. </a:t>
            </a:r>
          </a:p>
          <a:p>
            <a:r>
              <a:rPr lang="en-GB" dirty="0"/>
              <a:t>This water seal is essential for preventing carbon monoxide from entering the dwelling. </a:t>
            </a:r>
          </a:p>
          <a:p>
            <a:r>
              <a:rPr lang="en-GB" dirty="0"/>
              <a:t>Never leave a trap dry after servicing.</a:t>
            </a:r>
          </a:p>
          <a:p>
            <a:endParaRPr lang="en-GB" dirty="0"/>
          </a:p>
        </p:txBody>
      </p:sp>
    </p:spTree>
    <p:extLst>
      <p:ext uri="{BB962C8B-B14F-4D97-AF65-F5344CB8AC3E}">
        <p14:creationId xmlns:p14="http://schemas.microsoft.com/office/powerpoint/2010/main" val="688699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F03ED-9A49-495A-5044-6545C7F0E28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259EC3B-C447-ADC7-BF00-AF8B144BD9FB}"/>
              </a:ext>
            </a:extLst>
          </p:cNvPr>
          <p:cNvSpPr>
            <a:spLocks noGrp="1"/>
          </p:cNvSpPr>
          <p:nvPr>
            <p:ph type="title"/>
          </p:nvPr>
        </p:nvSpPr>
        <p:spPr>
          <a:xfrm>
            <a:off x="252000" y="959222"/>
            <a:ext cx="11628452" cy="646331"/>
          </a:xfrm>
        </p:spPr>
        <p:txBody>
          <a:bodyPr/>
          <a:lstStyle/>
          <a:p>
            <a:r>
              <a:rPr lang="en-GB"/>
              <a:t>Condensate trap and condensing boiler areas</a:t>
            </a:r>
          </a:p>
        </p:txBody>
      </p:sp>
      <p:sp>
        <p:nvSpPr>
          <p:cNvPr id="6" name="Content Placeholder 5">
            <a:extLst>
              <a:ext uri="{FF2B5EF4-FFF2-40B4-BE49-F238E27FC236}">
                <a16:creationId xmlns:a16="http://schemas.microsoft.com/office/drawing/2014/main" id="{B42CA2B7-D559-F988-BD52-358E56658F55}"/>
              </a:ext>
            </a:extLst>
          </p:cNvPr>
          <p:cNvSpPr>
            <a:spLocks noGrp="1"/>
          </p:cNvSpPr>
          <p:nvPr>
            <p:ph sz="quarter" idx="10"/>
          </p:nvPr>
        </p:nvSpPr>
        <p:spPr>
          <a:xfrm>
            <a:off x="360000" y="1741316"/>
            <a:ext cx="11289456" cy="4140000"/>
          </a:xfrm>
        </p:spPr>
        <p:txBody>
          <a:bodyPr/>
          <a:lstStyle/>
          <a:p>
            <a:r>
              <a:rPr lang="en-GB" b="1" dirty="0"/>
              <a:t>System verification</a:t>
            </a:r>
          </a:p>
          <a:p>
            <a:r>
              <a:rPr lang="en-GB" dirty="0"/>
              <a:t>Check pipe and joint seals for leakage or corrosion. Verify that the trap is seated correctly and that all connections are secure. Confirm that condensate can flow freely through the entire discharge system.</a:t>
            </a:r>
          </a:p>
          <a:p>
            <a:r>
              <a:rPr lang="en-GB" dirty="0"/>
              <a:t>Condensate is acidic (pH 3.5-5) and can cause premature component failure if allowed to accumulate. In winter months, external condensate pipes may freeze and block, causing the boiler to shut down. Advise customers on proper preventative measures in cold weather.</a:t>
            </a:r>
          </a:p>
          <a:p>
            <a:endParaRPr lang="en-GB" dirty="0"/>
          </a:p>
        </p:txBody>
      </p:sp>
    </p:spTree>
    <p:extLst>
      <p:ext uri="{BB962C8B-B14F-4D97-AF65-F5344CB8AC3E}">
        <p14:creationId xmlns:p14="http://schemas.microsoft.com/office/powerpoint/2010/main" val="3257635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74725-8B24-CA08-BC5D-FB762CBEDA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C09E7AD-3328-0380-4946-6B50CC3E43AF}"/>
              </a:ext>
            </a:extLst>
          </p:cNvPr>
          <p:cNvSpPr>
            <a:spLocks noGrp="1"/>
          </p:cNvSpPr>
          <p:nvPr>
            <p:ph type="title"/>
          </p:nvPr>
        </p:nvSpPr>
        <p:spPr>
          <a:xfrm>
            <a:off x="252000" y="959222"/>
            <a:ext cx="11628452" cy="646331"/>
          </a:xfrm>
        </p:spPr>
        <p:txBody>
          <a:bodyPr/>
          <a:lstStyle/>
          <a:p>
            <a:r>
              <a:rPr lang="en-GB"/>
              <a:t>Burner and heat exchanger zones</a:t>
            </a:r>
          </a:p>
        </p:txBody>
      </p:sp>
      <p:sp>
        <p:nvSpPr>
          <p:cNvPr id="6" name="Content Placeholder 5">
            <a:extLst>
              <a:ext uri="{FF2B5EF4-FFF2-40B4-BE49-F238E27FC236}">
                <a16:creationId xmlns:a16="http://schemas.microsoft.com/office/drawing/2014/main" id="{A442A76F-BA23-8566-C6F4-2D49AD8C92A2}"/>
              </a:ext>
            </a:extLst>
          </p:cNvPr>
          <p:cNvSpPr>
            <a:spLocks noGrp="1"/>
          </p:cNvSpPr>
          <p:nvPr>
            <p:ph sz="quarter" idx="10"/>
          </p:nvPr>
        </p:nvSpPr>
        <p:spPr>
          <a:xfrm>
            <a:off x="360000" y="1741316"/>
            <a:ext cx="11106576" cy="4140000"/>
          </a:xfrm>
        </p:spPr>
        <p:txBody>
          <a:bodyPr/>
          <a:lstStyle/>
          <a:p>
            <a:r>
              <a:rPr lang="en-GB" b="1" dirty="0"/>
              <a:t>Cleaning techniques</a:t>
            </a:r>
          </a:p>
          <a:p>
            <a:r>
              <a:rPr lang="en-GB" dirty="0"/>
              <a:t>When servicing burner assemblies and heat exchangers:</a:t>
            </a:r>
          </a:p>
          <a:p>
            <a:r>
              <a:rPr lang="en-GB" dirty="0"/>
              <a:t>Use a soft brush or vacuum with appropriate attachments to clear soot/carbon from the burner</a:t>
            </a:r>
          </a:p>
          <a:p>
            <a:r>
              <a:rPr lang="en-GB" dirty="0"/>
              <a:t>Clean fins on the heat exchanger (if allowed by manufacturer instructions)</a:t>
            </a:r>
          </a:p>
          <a:p>
            <a:endParaRPr lang="en-GB" dirty="0"/>
          </a:p>
        </p:txBody>
      </p:sp>
    </p:spTree>
    <p:extLst>
      <p:ext uri="{BB962C8B-B14F-4D97-AF65-F5344CB8AC3E}">
        <p14:creationId xmlns:p14="http://schemas.microsoft.com/office/powerpoint/2010/main" val="4113748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B648B-40A0-519A-16E8-2613140C75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7C2566B-4438-1713-AA37-F39C2F47F079}"/>
              </a:ext>
            </a:extLst>
          </p:cNvPr>
          <p:cNvSpPr>
            <a:spLocks noGrp="1"/>
          </p:cNvSpPr>
          <p:nvPr>
            <p:ph type="title"/>
          </p:nvPr>
        </p:nvSpPr>
        <p:spPr>
          <a:xfrm>
            <a:off x="252000" y="959222"/>
            <a:ext cx="11628452" cy="646331"/>
          </a:xfrm>
        </p:spPr>
        <p:txBody>
          <a:bodyPr/>
          <a:lstStyle/>
          <a:p>
            <a:r>
              <a:rPr lang="en-GB"/>
              <a:t>Burner and heat exchanger zones</a:t>
            </a:r>
          </a:p>
        </p:txBody>
      </p:sp>
      <p:sp>
        <p:nvSpPr>
          <p:cNvPr id="6" name="Content Placeholder 5">
            <a:extLst>
              <a:ext uri="{FF2B5EF4-FFF2-40B4-BE49-F238E27FC236}">
                <a16:creationId xmlns:a16="http://schemas.microsoft.com/office/drawing/2014/main" id="{DD7EF8AD-7C7F-1E40-2AFA-42B71C2F424A}"/>
              </a:ext>
            </a:extLst>
          </p:cNvPr>
          <p:cNvSpPr>
            <a:spLocks noGrp="1"/>
          </p:cNvSpPr>
          <p:nvPr>
            <p:ph sz="quarter" idx="10"/>
          </p:nvPr>
        </p:nvSpPr>
        <p:spPr>
          <a:xfrm>
            <a:off x="360000" y="1741316"/>
            <a:ext cx="9360212" cy="4140000"/>
          </a:xfrm>
        </p:spPr>
        <p:txBody>
          <a:bodyPr/>
          <a:lstStyle/>
          <a:p>
            <a:r>
              <a:rPr lang="en-GB" b="1" dirty="0"/>
              <a:t>Cleaning techniques</a:t>
            </a:r>
          </a:p>
          <a:p>
            <a:r>
              <a:rPr lang="en-GB" dirty="0"/>
              <a:t>Remove dust from the air intake and fan assemblies</a:t>
            </a:r>
          </a:p>
          <a:p>
            <a:r>
              <a:rPr lang="en-GB" dirty="0"/>
              <a:t>Inspect the gas manifold and injectors for blockages</a:t>
            </a:r>
          </a:p>
          <a:p>
            <a:r>
              <a:rPr lang="en-GB" dirty="0"/>
              <a:t>Check seals between the burner and the combustion chamber</a:t>
            </a:r>
          </a:p>
          <a:p>
            <a:endParaRPr lang="en-GB" dirty="0"/>
          </a:p>
        </p:txBody>
      </p:sp>
    </p:spTree>
    <p:extLst>
      <p:ext uri="{BB962C8B-B14F-4D97-AF65-F5344CB8AC3E}">
        <p14:creationId xmlns:p14="http://schemas.microsoft.com/office/powerpoint/2010/main" val="1137889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6BFFF-C6DC-A874-C622-C5E8D1BB39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0DC6CA8-62AC-F48B-D22F-0C283594DF3B}"/>
              </a:ext>
            </a:extLst>
          </p:cNvPr>
          <p:cNvSpPr>
            <a:spLocks noGrp="1"/>
          </p:cNvSpPr>
          <p:nvPr>
            <p:ph type="title"/>
          </p:nvPr>
        </p:nvSpPr>
        <p:spPr>
          <a:xfrm>
            <a:off x="252000" y="959222"/>
            <a:ext cx="11628452" cy="646331"/>
          </a:xfrm>
        </p:spPr>
        <p:txBody>
          <a:bodyPr/>
          <a:lstStyle/>
          <a:p>
            <a:r>
              <a:rPr lang="en-GB"/>
              <a:t>Burner and heat exchanger zones</a:t>
            </a:r>
          </a:p>
        </p:txBody>
      </p:sp>
      <p:sp>
        <p:nvSpPr>
          <p:cNvPr id="6" name="Content Placeholder 5">
            <a:extLst>
              <a:ext uri="{FF2B5EF4-FFF2-40B4-BE49-F238E27FC236}">
                <a16:creationId xmlns:a16="http://schemas.microsoft.com/office/drawing/2014/main" id="{A595EB4D-2995-037E-FE06-746E99821E32}"/>
              </a:ext>
            </a:extLst>
          </p:cNvPr>
          <p:cNvSpPr>
            <a:spLocks noGrp="1"/>
          </p:cNvSpPr>
          <p:nvPr>
            <p:ph sz="quarter" idx="10"/>
          </p:nvPr>
        </p:nvSpPr>
        <p:spPr>
          <a:xfrm>
            <a:off x="360000" y="1741316"/>
            <a:ext cx="9360212" cy="4140000"/>
          </a:xfrm>
        </p:spPr>
        <p:txBody>
          <a:bodyPr/>
          <a:lstStyle/>
          <a:p>
            <a:r>
              <a:rPr lang="en-GB" b="1"/>
              <a:t>Important cautions</a:t>
            </a:r>
          </a:p>
          <a:p>
            <a:r>
              <a:rPr lang="en-GB"/>
              <a:t>Never use water on electrical fan motors or venturi</a:t>
            </a:r>
          </a:p>
          <a:p>
            <a:r>
              <a:rPr lang="en-GB"/>
              <a:t>Avoid abrasive cleaning on delicate components</a:t>
            </a:r>
          </a:p>
          <a:p>
            <a:r>
              <a:rPr lang="en-GB"/>
              <a:t>Do not disturb factory-sealed components</a:t>
            </a:r>
          </a:p>
          <a:p>
            <a:r>
              <a:rPr lang="en-GB"/>
              <a:t>Follow the manufacturer’s guidelines for cleaning access</a:t>
            </a:r>
          </a:p>
          <a:p>
            <a:endParaRPr lang="en-GB"/>
          </a:p>
          <a:p>
            <a:endParaRPr lang="en-GB"/>
          </a:p>
        </p:txBody>
      </p:sp>
    </p:spTree>
    <p:extLst>
      <p:ext uri="{BB962C8B-B14F-4D97-AF65-F5344CB8AC3E}">
        <p14:creationId xmlns:p14="http://schemas.microsoft.com/office/powerpoint/2010/main" val="1203105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64957-7009-643C-1494-C7A85FF6703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9F46A2A-0B4F-612E-0F09-CACDFC03F772}"/>
              </a:ext>
            </a:extLst>
          </p:cNvPr>
          <p:cNvSpPr>
            <a:spLocks noGrp="1"/>
          </p:cNvSpPr>
          <p:nvPr>
            <p:ph type="title"/>
          </p:nvPr>
        </p:nvSpPr>
        <p:spPr>
          <a:xfrm>
            <a:off x="252000" y="959222"/>
            <a:ext cx="11628452" cy="646331"/>
          </a:xfrm>
        </p:spPr>
        <p:txBody>
          <a:bodyPr/>
          <a:lstStyle/>
          <a:p>
            <a:r>
              <a:rPr lang="en-GB"/>
              <a:t>Burner and heat exchanger zones</a:t>
            </a:r>
          </a:p>
        </p:txBody>
      </p:sp>
      <p:sp>
        <p:nvSpPr>
          <p:cNvPr id="6" name="Content Placeholder 5">
            <a:extLst>
              <a:ext uri="{FF2B5EF4-FFF2-40B4-BE49-F238E27FC236}">
                <a16:creationId xmlns:a16="http://schemas.microsoft.com/office/drawing/2014/main" id="{1DE828FF-AB09-9F3C-6E8E-AFD638806882}"/>
              </a:ext>
            </a:extLst>
          </p:cNvPr>
          <p:cNvSpPr>
            <a:spLocks noGrp="1"/>
          </p:cNvSpPr>
          <p:nvPr>
            <p:ph sz="quarter" idx="10"/>
          </p:nvPr>
        </p:nvSpPr>
        <p:spPr>
          <a:xfrm>
            <a:off x="360000" y="1741316"/>
            <a:ext cx="9360212" cy="4140000"/>
          </a:xfrm>
        </p:spPr>
        <p:txBody>
          <a:bodyPr/>
          <a:lstStyle/>
          <a:p>
            <a:r>
              <a:rPr lang="en-GB" b="1" dirty="0"/>
              <a:t>Warning signs requiring further investigation</a:t>
            </a:r>
          </a:p>
          <a:p>
            <a:r>
              <a:rPr lang="en-GB" dirty="0"/>
              <a:t>During cleaning, be alert for these indicators of potential problems:</a:t>
            </a:r>
          </a:p>
          <a:p>
            <a:pPr marL="342900" indent="-342900">
              <a:buFont typeface="Arial" panose="020B0604020202020204" pitchFamily="34" charset="0"/>
              <a:buChar char="•"/>
            </a:pPr>
            <a:r>
              <a:rPr lang="en-GB" dirty="0"/>
              <a:t>Burnt or discoloured metal on the burner or exchanger</a:t>
            </a:r>
          </a:p>
          <a:p>
            <a:pPr marL="342900" indent="-342900">
              <a:buFont typeface="Arial" panose="020B0604020202020204" pitchFamily="34" charset="0"/>
              <a:buChar char="•"/>
            </a:pPr>
            <a:r>
              <a:rPr lang="en-GB" dirty="0"/>
              <a:t>Deformed burner ports indicate overheating</a:t>
            </a:r>
          </a:p>
          <a:p>
            <a:pPr marL="342900" indent="-342900">
              <a:buFont typeface="Arial" panose="020B0604020202020204" pitchFamily="34" charset="0"/>
              <a:buChar char="•"/>
            </a:pPr>
            <a:r>
              <a:rPr lang="en-GB" dirty="0"/>
              <a:t>Uneven flame pattern (requires combustion analysis)</a:t>
            </a:r>
          </a:p>
          <a:p>
            <a:endParaRPr lang="en-GB" dirty="0"/>
          </a:p>
        </p:txBody>
      </p:sp>
    </p:spTree>
    <p:extLst>
      <p:ext uri="{BB962C8B-B14F-4D97-AF65-F5344CB8AC3E}">
        <p14:creationId xmlns:p14="http://schemas.microsoft.com/office/powerpoint/2010/main" val="23769768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17B9A-1E3B-9471-D49D-B08AF607BA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9FF12C-6C65-5F56-7DC1-844206064C9A}"/>
              </a:ext>
            </a:extLst>
          </p:cNvPr>
          <p:cNvSpPr>
            <a:spLocks noGrp="1"/>
          </p:cNvSpPr>
          <p:nvPr>
            <p:ph type="title"/>
          </p:nvPr>
        </p:nvSpPr>
        <p:spPr>
          <a:xfrm>
            <a:off x="252000" y="959222"/>
            <a:ext cx="11628452" cy="646331"/>
          </a:xfrm>
        </p:spPr>
        <p:txBody>
          <a:bodyPr/>
          <a:lstStyle/>
          <a:p>
            <a:r>
              <a:rPr lang="en-GB"/>
              <a:t>Burner and heat exchanger zones</a:t>
            </a:r>
          </a:p>
        </p:txBody>
      </p:sp>
      <p:sp>
        <p:nvSpPr>
          <p:cNvPr id="6" name="Content Placeholder 5">
            <a:extLst>
              <a:ext uri="{FF2B5EF4-FFF2-40B4-BE49-F238E27FC236}">
                <a16:creationId xmlns:a16="http://schemas.microsoft.com/office/drawing/2014/main" id="{6D43ED2B-B62E-8CD4-C222-90D423A7C85C}"/>
              </a:ext>
            </a:extLst>
          </p:cNvPr>
          <p:cNvSpPr>
            <a:spLocks noGrp="1"/>
          </p:cNvSpPr>
          <p:nvPr>
            <p:ph sz="quarter" idx="10"/>
          </p:nvPr>
        </p:nvSpPr>
        <p:spPr>
          <a:xfrm>
            <a:off x="360000" y="1741316"/>
            <a:ext cx="9360212" cy="4140000"/>
          </a:xfrm>
        </p:spPr>
        <p:txBody>
          <a:bodyPr/>
          <a:lstStyle/>
          <a:p>
            <a:r>
              <a:rPr lang="en-GB" b="1"/>
              <a:t>Warning signs requiring further investigation</a:t>
            </a:r>
          </a:p>
          <a:p>
            <a:r>
              <a:rPr lang="en-GB"/>
              <a:t>Excessive </a:t>
            </a:r>
            <a:r>
              <a:rPr lang="en-GB" err="1"/>
              <a:t>sooting</a:t>
            </a:r>
            <a:r>
              <a:rPr lang="en-GB"/>
              <a:t> indicates incomplete combustion</a:t>
            </a:r>
          </a:p>
          <a:p>
            <a:r>
              <a:rPr lang="en-GB"/>
              <a:t>Scale buildup restricts water flow</a:t>
            </a:r>
          </a:p>
          <a:p>
            <a:r>
              <a:rPr lang="en-GB"/>
              <a:t>Corrosion at joints or welds</a:t>
            </a:r>
          </a:p>
          <a:p>
            <a:r>
              <a:rPr lang="en-GB"/>
              <a:t>Damaged or deteriorating gaskets and seals</a:t>
            </a:r>
          </a:p>
          <a:p>
            <a:endParaRPr lang="en-GB"/>
          </a:p>
        </p:txBody>
      </p:sp>
    </p:spTree>
    <p:extLst>
      <p:ext uri="{BB962C8B-B14F-4D97-AF65-F5344CB8AC3E}">
        <p14:creationId xmlns:p14="http://schemas.microsoft.com/office/powerpoint/2010/main" val="3881926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984E0-A7C6-A170-095A-7ED4717CF30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41B2ED-7DC4-9845-6452-A90F4C6CD31C}"/>
              </a:ext>
            </a:extLst>
          </p:cNvPr>
          <p:cNvSpPr>
            <a:spLocks noGrp="1"/>
          </p:cNvSpPr>
          <p:nvPr>
            <p:ph type="title"/>
          </p:nvPr>
        </p:nvSpPr>
        <p:spPr>
          <a:xfrm>
            <a:off x="305586" y="904158"/>
            <a:ext cx="11628452" cy="646331"/>
          </a:xfrm>
        </p:spPr>
        <p:txBody>
          <a:bodyPr/>
          <a:lstStyle/>
          <a:p>
            <a:r>
              <a:rPr lang="en-GB"/>
              <a:t>Post cleaning checks</a:t>
            </a:r>
          </a:p>
        </p:txBody>
      </p:sp>
      <p:sp>
        <p:nvSpPr>
          <p:cNvPr id="6" name="Content Placeholder 5">
            <a:extLst>
              <a:ext uri="{FF2B5EF4-FFF2-40B4-BE49-F238E27FC236}">
                <a16:creationId xmlns:a16="http://schemas.microsoft.com/office/drawing/2014/main" id="{2A15BDE8-AA9A-FD05-13A0-40D540BCD5FD}"/>
              </a:ext>
            </a:extLst>
          </p:cNvPr>
          <p:cNvSpPr>
            <a:spLocks noGrp="1"/>
          </p:cNvSpPr>
          <p:nvPr>
            <p:ph sz="quarter" idx="10"/>
          </p:nvPr>
        </p:nvSpPr>
        <p:spPr>
          <a:xfrm>
            <a:off x="373348" y="1709057"/>
            <a:ext cx="11394980" cy="4611387"/>
          </a:xfrm>
        </p:spPr>
        <p:txBody>
          <a:bodyPr/>
          <a:lstStyle/>
          <a:p>
            <a:r>
              <a:rPr lang="en-GB" dirty="0"/>
              <a:t>Thorough verification is essential after component cleaning to ensure safe and efficient operation:</a:t>
            </a:r>
          </a:p>
          <a:p>
            <a:r>
              <a:rPr lang="en-GB" b="1" dirty="0"/>
              <a:t>1. Visual inspection</a:t>
            </a:r>
          </a:p>
          <a:p>
            <a:r>
              <a:rPr lang="en-GB" b="1" dirty="0"/>
              <a:t>Purpose:</a:t>
            </a:r>
            <a:r>
              <a:rPr lang="en-GB" dirty="0"/>
              <a:t> Confirm all parts are correctly reassembled and properly sealed.</a:t>
            </a:r>
          </a:p>
          <a:p>
            <a:r>
              <a:rPr lang="en-GB" b="1" dirty="0"/>
              <a:t>Method:</a:t>
            </a:r>
            <a:r>
              <a:rPr lang="en-GB" dirty="0"/>
              <a:t> Systematic visual check of all components that were removed or disturbed during cleaning.</a:t>
            </a:r>
          </a:p>
          <a:p>
            <a:r>
              <a:rPr lang="en-GB" b="1" dirty="0"/>
              <a:t>Look for:</a:t>
            </a:r>
            <a:r>
              <a:rPr lang="en-GB" dirty="0"/>
              <a:t> Missing screws, damaged gaskets, loose connections, or improper component positioning.</a:t>
            </a:r>
          </a:p>
        </p:txBody>
      </p:sp>
    </p:spTree>
    <p:extLst>
      <p:ext uri="{BB962C8B-B14F-4D97-AF65-F5344CB8AC3E}">
        <p14:creationId xmlns:p14="http://schemas.microsoft.com/office/powerpoint/2010/main" val="3903148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18E76-2B7B-A3B7-4868-878918250F7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5222DAC-EE73-2052-5023-2C558B0C4806}"/>
              </a:ext>
            </a:extLst>
          </p:cNvPr>
          <p:cNvSpPr>
            <a:spLocks noGrp="1"/>
          </p:cNvSpPr>
          <p:nvPr>
            <p:ph type="title"/>
          </p:nvPr>
        </p:nvSpPr>
        <p:spPr>
          <a:xfrm>
            <a:off x="305586" y="904158"/>
            <a:ext cx="11628452" cy="646331"/>
          </a:xfrm>
        </p:spPr>
        <p:txBody>
          <a:bodyPr/>
          <a:lstStyle/>
          <a:p>
            <a:r>
              <a:rPr lang="en-GB"/>
              <a:t>Post cleaning checks</a:t>
            </a:r>
          </a:p>
        </p:txBody>
      </p:sp>
      <p:sp>
        <p:nvSpPr>
          <p:cNvPr id="6" name="Content Placeholder 5">
            <a:extLst>
              <a:ext uri="{FF2B5EF4-FFF2-40B4-BE49-F238E27FC236}">
                <a16:creationId xmlns:a16="http://schemas.microsoft.com/office/drawing/2014/main" id="{023AF09D-67FE-91DC-127A-BA4BA598C756}"/>
              </a:ext>
            </a:extLst>
          </p:cNvPr>
          <p:cNvSpPr>
            <a:spLocks noGrp="1"/>
          </p:cNvSpPr>
          <p:nvPr>
            <p:ph sz="quarter" idx="10"/>
          </p:nvPr>
        </p:nvSpPr>
        <p:spPr>
          <a:xfrm>
            <a:off x="373348" y="1709057"/>
            <a:ext cx="10937780" cy="4611387"/>
          </a:xfrm>
        </p:spPr>
        <p:txBody>
          <a:bodyPr/>
          <a:lstStyle/>
          <a:p>
            <a:r>
              <a:rPr lang="en-GB" b="1" dirty="0"/>
              <a:t>2. Electrode gap check</a:t>
            </a:r>
          </a:p>
          <a:p>
            <a:r>
              <a:rPr lang="en-GB" b="1" dirty="0"/>
              <a:t>Purpose:</a:t>
            </a:r>
            <a:r>
              <a:rPr lang="en-GB" dirty="0"/>
              <a:t> Ensures proper ignition and flame sensing capabilities</a:t>
            </a:r>
          </a:p>
          <a:p>
            <a:r>
              <a:rPr lang="en-GB" b="1" dirty="0"/>
              <a:t>Method:</a:t>
            </a:r>
            <a:r>
              <a:rPr lang="en-GB" dirty="0"/>
              <a:t> Use an appropriate feeler gauge for precise measurement according to the manufacturer’s specifications</a:t>
            </a:r>
          </a:p>
          <a:p>
            <a:r>
              <a:rPr lang="en-GB" b="1" dirty="0"/>
              <a:t>Typical values:</a:t>
            </a:r>
            <a:r>
              <a:rPr lang="en-GB" dirty="0"/>
              <a:t> 3.5-4.5mm for spark electrodes, but always verify against specific appliance requirements</a:t>
            </a:r>
          </a:p>
        </p:txBody>
      </p:sp>
    </p:spTree>
    <p:extLst>
      <p:ext uri="{BB962C8B-B14F-4D97-AF65-F5344CB8AC3E}">
        <p14:creationId xmlns:p14="http://schemas.microsoft.com/office/powerpoint/2010/main" val="1631147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dirty="0"/>
              <a:t>Tracy services a gas boiler. She wipes the burner and flame sensor but forgets to check the electrode gap. The boiler runs briefly, then locks out.</a:t>
            </a:r>
          </a:p>
          <a:p>
            <a:br>
              <a:rPr lang="en-GB" b="1" dirty="0"/>
            </a:br>
            <a:r>
              <a:rPr lang="en-GB" b="1" dirty="0"/>
              <a:t>Discussion questions:</a:t>
            </a:r>
            <a:endParaRPr lang="en-GB" dirty="0"/>
          </a:p>
          <a:p>
            <a:pPr marL="342900" lvl="0" indent="-342900">
              <a:buFont typeface="Arial" panose="020B0604020202020204" pitchFamily="34" charset="0"/>
              <a:buChar char="•"/>
            </a:pPr>
            <a:r>
              <a:rPr lang="en-GB" dirty="0"/>
              <a:t>What component was affected?</a:t>
            </a:r>
          </a:p>
          <a:p>
            <a:pPr marL="342900" lvl="0" indent="-342900">
              <a:buFont typeface="Arial" panose="020B0604020202020204" pitchFamily="34" charset="0"/>
              <a:buChar char="•"/>
            </a:pPr>
            <a:r>
              <a:rPr lang="en-GB" dirty="0"/>
              <a:t>Why did the boiler lock out?</a:t>
            </a:r>
          </a:p>
          <a:p>
            <a:pPr marL="342900" lvl="0" indent="-342900">
              <a:buFont typeface="Arial" panose="020B0604020202020204" pitchFamily="34" charset="0"/>
              <a:buChar char="•"/>
            </a:pPr>
            <a:r>
              <a:rPr lang="en-GB" dirty="0"/>
              <a:t>What post-cleaning checks should Tracy have completed?</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4A6E2-09F6-9F8F-6B8F-A8076ED55E3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9F85E4B-5E32-C14C-E65D-D063E9AF0FD4}"/>
              </a:ext>
            </a:extLst>
          </p:cNvPr>
          <p:cNvSpPr>
            <a:spLocks noGrp="1"/>
          </p:cNvSpPr>
          <p:nvPr>
            <p:ph type="title"/>
          </p:nvPr>
        </p:nvSpPr>
        <p:spPr>
          <a:xfrm>
            <a:off x="305586" y="904158"/>
            <a:ext cx="11628452" cy="646331"/>
          </a:xfrm>
        </p:spPr>
        <p:txBody>
          <a:bodyPr/>
          <a:lstStyle/>
          <a:p>
            <a:r>
              <a:rPr lang="en-GB"/>
              <a:t>Post cleaning checks</a:t>
            </a:r>
          </a:p>
        </p:txBody>
      </p:sp>
      <p:sp>
        <p:nvSpPr>
          <p:cNvPr id="6" name="Content Placeholder 5">
            <a:extLst>
              <a:ext uri="{FF2B5EF4-FFF2-40B4-BE49-F238E27FC236}">
                <a16:creationId xmlns:a16="http://schemas.microsoft.com/office/drawing/2014/main" id="{E28E8FD9-0050-96C4-30E5-BD406F2313A0}"/>
              </a:ext>
            </a:extLst>
          </p:cNvPr>
          <p:cNvSpPr>
            <a:spLocks noGrp="1"/>
          </p:cNvSpPr>
          <p:nvPr>
            <p:ph sz="quarter" idx="10"/>
          </p:nvPr>
        </p:nvSpPr>
        <p:spPr>
          <a:xfrm>
            <a:off x="373348" y="1709057"/>
            <a:ext cx="11376692" cy="4611387"/>
          </a:xfrm>
        </p:spPr>
        <p:txBody>
          <a:bodyPr/>
          <a:lstStyle/>
          <a:p>
            <a:r>
              <a:rPr lang="en-GB" b="1" dirty="0"/>
              <a:t>3. Combustion analysis</a:t>
            </a:r>
          </a:p>
          <a:p>
            <a:r>
              <a:rPr lang="en-GB" b="1" dirty="0"/>
              <a:t>Purpose:</a:t>
            </a:r>
            <a:r>
              <a:rPr lang="en-GB" dirty="0"/>
              <a:t> Confirms safe and efficient combustion parameters</a:t>
            </a:r>
          </a:p>
          <a:p>
            <a:r>
              <a:rPr lang="en-GB" b="1" dirty="0"/>
              <a:t>Method:</a:t>
            </a:r>
            <a:r>
              <a:rPr lang="en-GB" dirty="0"/>
              <a:t> Use a calibrated flue gas analyser (FGA) to measure CO, CO₂, and combustion ratio</a:t>
            </a:r>
          </a:p>
          <a:p>
            <a:r>
              <a:rPr lang="en-GB" b="1" dirty="0"/>
              <a:t>Standards:</a:t>
            </a:r>
            <a:r>
              <a:rPr lang="en-GB" dirty="0"/>
              <a:t> CO/CO₂ ratio must be below 0.004 (0.4%) for safe operation</a:t>
            </a:r>
          </a:p>
        </p:txBody>
      </p:sp>
    </p:spTree>
    <p:extLst>
      <p:ext uri="{BB962C8B-B14F-4D97-AF65-F5344CB8AC3E}">
        <p14:creationId xmlns:p14="http://schemas.microsoft.com/office/powerpoint/2010/main" val="337504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DE594-75F7-E14C-FE7A-05B505D73EF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AD9211E-0FD1-220D-EC32-E26A8DB33607}"/>
              </a:ext>
            </a:extLst>
          </p:cNvPr>
          <p:cNvSpPr>
            <a:spLocks noGrp="1"/>
          </p:cNvSpPr>
          <p:nvPr>
            <p:ph type="title"/>
          </p:nvPr>
        </p:nvSpPr>
        <p:spPr>
          <a:xfrm>
            <a:off x="305586" y="904158"/>
            <a:ext cx="11628452" cy="646331"/>
          </a:xfrm>
        </p:spPr>
        <p:txBody>
          <a:bodyPr/>
          <a:lstStyle/>
          <a:p>
            <a:r>
              <a:rPr lang="en-GB"/>
              <a:t>Post cleaning checks</a:t>
            </a:r>
          </a:p>
        </p:txBody>
      </p:sp>
      <p:sp>
        <p:nvSpPr>
          <p:cNvPr id="6" name="Content Placeholder 5">
            <a:extLst>
              <a:ext uri="{FF2B5EF4-FFF2-40B4-BE49-F238E27FC236}">
                <a16:creationId xmlns:a16="http://schemas.microsoft.com/office/drawing/2014/main" id="{979008A6-C887-4437-1A0D-7A110B0BAF28}"/>
              </a:ext>
            </a:extLst>
          </p:cNvPr>
          <p:cNvSpPr>
            <a:spLocks noGrp="1"/>
          </p:cNvSpPr>
          <p:nvPr>
            <p:ph sz="quarter" idx="10"/>
          </p:nvPr>
        </p:nvSpPr>
        <p:spPr>
          <a:xfrm>
            <a:off x="373348" y="1709057"/>
            <a:ext cx="11056652" cy="4611387"/>
          </a:xfrm>
        </p:spPr>
        <p:txBody>
          <a:bodyPr/>
          <a:lstStyle/>
          <a:p>
            <a:r>
              <a:rPr lang="en-GB" b="1" dirty="0"/>
              <a:t>4. Tightness testing</a:t>
            </a:r>
          </a:p>
          <a:p>
            <a:r>
              <a:rPr lang="en-GB" b="1" dirty="0"/>
              <a:t>Purpose:</a:t>
            </a:r>
            <a:r>
              <a:rPr lang="en-GB" dirty="0"/>
              <a:t> Verifies gas integrity if pipework was disturbed during cleaning</a:t>
            </a:r>
          </a:p>
          <a:p>
            <a:r>
              <a:rPr lang="en-GB" b="1" dirty="0"/>
              <a:t>Method:</a:t>
            </a:r>
            <a:r>
              <a:rPr lang="en-GB" dirty="0"/>
              <a:t> Pressure drop test using manometer or electronic testing device</a:t>
            </a:r>
          </a:p>
          <a:p>
            <a:r>
              <a:rPr lang="en-GB" b="1" dirty="0"/>
              <a:t>When required:</a:t>
            </a:r>
            <a:r>
              <a:rPr lang="en-GB" dirty="0"/>
              <a:t> Any time gas-carrying components are disconnected</a:t>
            </a:r>
          </a:p>
        </p:txBody>
      </p:sp>
    </p:spTree>
    <p:extLst>
      <p:ext uri="{BB962C8B-B14F-4D97-AF65-F5344CB8AC3E}">
        <p14:creationId xmlns:p14="http://schemas.microsoft.com/office/powerpoint/2010/main" val="1036021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F2F05-D0A8-6CCE-6B98-5B502C2E489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6827CBE-A757-3BE2-F1D4-BFC343AE1654}"/>
              </a:ext>
            </a:extLst>
          </p:cNvPr>
          <p:cNvSpPr>
            <a:spLocks noGrp="1"/>
          </p:cNvSpPr>
          <p:nvPr>
            <p:ph type="title"/>
          </p:nvPr>
        </p:nvSpPr>
        <p:spPr>
          <a:xfrm>
            <a:off x="305586" y="904158"/>
            <a:ext cx="11628452" cy="646331"/>
          </a:xfrm>
        </p:spPr>
        <p:txBody>
          <a:bodyPr/>
          <a:lstStyle/>
          <a:p>
            <a:r>
              <a:rPr lang="en-GB"/>
              <a:t>Post cleaning checks</a:t>
            </a:r>
          </a:p>
        </p:txBody>
      </p:sp>
      <p:sp>
        <p:nvSpPr>
          <p:cNvPr id="6" name="Content Placeholder 5">
            <a:extLst>
              <a:ext uri="{FF2B5EF4-FFF2-40B4-BE49-F238E27FC236}">
                <a16:creationId xmlns:a16="http://schemas.microsoft.com/office/drawing/2014/main" id="{6227CBC8-F5DE-7F47-CA01-DA06CDE01452}"/>
              </a:ext>
            </a:extLst>
          </p:cNvPr>
          <p:cNvSpPr>
            <a:spLocks noGrp="1"/>
          </p:cNvSpPr>
          <p:nvPr>
            <p:ph sz="quarter" idx="10"/>
          </p:nvPr>
        </p:nvSpPr>
        <p:spPr>
          <a:xfrm>
            <a:off x="373348" y="1709057"/>
            <a:ext cx="11358404" cy="4611387"/>
          </a:xfrm>
        </p:spPr>
        <p:txBody>
          <a:bodyPr/>
          <a:lstStyle/>
          <a:p>
            <a:r>
              <a:rPr lang="en-GB" b="1" dirty="0"/>
              <a:t>5. Operational test</a:t>
            </a:r>
          </a:p>
          <a:p>
            <a:r>
              <a:rPr lang="en-GB" b="1" dirty="0"/>
              <a:t>Purpose:</a:t>
            </a:r>
            <a:r>
              <a:rPr lang="en-GB" dirty="0"/>
              <a:t> Demonstrates complete system functionality</a:t>
            </a:r>
          </a:p>
          <a:p>
            <a:r>
              <a:rPr lang="en-GB" b="1" dirty="0"/>
              <a:t>Method:</a:t>
            </a:r>
            <a:r>
              <a:rPr lang="en-GB" dirty="0"/>
              <a:t> Full cycle test observing ignition sequence, fan operation, pump function and burner performance</a:t>
            </a:r>
          </a:p>
          <a:p>
            <a:r>
              <a:rPr lang="en-GB" b="1" dirty="0"/>
              <a:t>Duration:</a:t>
            </a:r>
            <a:r>
              <a:rPr lang="en-GB" dirty="0"/>
              <a:t> Allow appliance to complete at least one full heating cycle</a:t>
            </a:r>
          </a:p>
          <a:p>
            <a:r>
              <a:rPr lang="en-GB" dirty="0"/>
              <a:t>All checks must be documented with actual readings and observations, not just pass/fail indicators.</a:t>
            </a:r>
          </a:p>
        </p:txBody>
      </p:sp>
    </p:spTree>
    <p:extLst>
      <p:ext uri="{BB962C8B-B14F-4D97-AF65-F5344CB8AC3E}">
        <p14:creationId xmlns:p14="http://schemas.microsoft.com/office/powerpoint/2010/main" val="27952328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69FB3-E33F-B640-0715-073EEEFBA8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4773AEB-F22D-5A05-275F-D637ADE0FB4B}"/>
              </a:ext>
            </a:extLst>
          </p:cNvPr>
          <p:cNvSpPr>
            <a:spLocks noGrp="1"/>
          </p:cNvSpPr>
          <p:nvPr>
            <p:ph type="title"/>
          </p:nvPr>
        </p:nvSpPr>
        <p:spPr>
          <a:xfrm>
            <a:off x="305586" y="893272"/>
            <a:ext cx="11628452" cy="646331"/>
          </a:xfrm>
        </p:spPr>
        <p:txBody>
          <a:bodyPr/>
          <a:lstStyle/>
          <a:p>
            <a:r>
              <a:rPr lang="en-GB"/>
              <a:t>Recording and documentation</a:t>
            </a:r>
          </a:p>
        </p:txBody>
      </p:sp>
      <p:sp>
        <p:nvSpPr>
          <p:cNvPr id="6" name="Content Placeholder 5">
            <a:extLst>
              <a:ext uri="{FF2B5EF4-FFF2-40B4-BE49-F238E27FC236}">
                <a16:creationId xmlns:a16="http://schemas.microsoft.com/office/drawing/2014/main" id="{2CEE5E36-64A3-2356-493F-2E77E2C3624A}"/>
              </a:ext>
            </a:extLst>
          </p:cNvPr>
          <p:cNvSpPr>
            <a:spLocks noGrp="1"/>
          </p:cNvSpPr>
          <p:nvPr>
            <p:ph sz="quarter" idx="10"/>
          </p:nvPr>
        </p:nvSpPr>
        <p:spPr>
          <a:xfrm>
            <a:off x="373348" y="1709057"/>
            <a:ext cx="11111516" cy="4611387"/>
          </a:xfrm>
        </p:spPr>
        <p:txBody>
          <a:bodyPr/>
          <a:lstStyle/>
          <a:p>
            <a:r>
              <a:rPr lang="en-GB" b="1" dirty="0"/>
              <a:t>Essential documentation</a:t>
            </a:r>
          </a:p>
          <a:p>
            <a:r>
              <a:rPr lang="en-GB" dirty="0"/>
              <a:t>Thorough record-keeping is a legal requirement and professional responsibility.</a:t>
            </a:r>
          </a:p>
        </p:txBody>
      </p:sp>
    </p:spTree>
    <p:extLst>
      <p:ext uri="{BB962C8B-B14F-4D97-AF65-F5344CB8AC3E}">
        <p14:creationId xmlns:p14="http://schemas.microsoft.com/office/powerpoint/2010/main" val="3041627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AFEF2-D21F-6EC0-CDA5-29979B1CB0B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60AFA31-E057-32DA-2B1D-D9BDB0499CFE}"/>
              </a:ext>
            </a:extLst>
          </p:cNvPr>
          <p:cNvSpPr>
            <a:spLocks noGrp="1"/>
          </p:cNvSpPr>
          <p:nvPr>
            <p:ph type="title"/>
          </p:nvPr>
        </p:nvSpPr>
        <p:spPr>
          <a:xfrm>
            <a:off x="305586" y="893272"/>
            <a:ext cx="11628452" cy="646331"/>
          </a:xfrm>
        </p:spPr>
        <p:txBody>
          <a:bodyPr/>
          <a:lstStyle/>
          <a:p>
            <a:r>
              <a:rPr lang="en-GB"/>
              <a:t>Recording and documentation</a:t>
            </a:r>
          </a:p>
        </p:txBody>
      </p:sp>
      <p:sp>
        <p:nvSpPr>
          <p:cNvPr id="6" name="Content Placeholder 5">
            <a:extLst>
              <a:ext uri="{FF2B5EF4-FFF2-40B4-BE49-F238E27FC236}">
                <a16:creationId xmlns:a16="http://schemas.microsoft.com/office/drawing/2014/main" id="{057C82C6-3784-346A-8BF3-45D481C8BD0E}"/>
              </a:ext>
            </a:extLst>
          </p:cNvPr>
          <p:cNvSpPr>
            <a:spLocks noGrp="1"/>
          </p:cNvSpPr>
          <p:nvPr>
            <p:ph sz="quarter" idx="10"/>
          </p:nvPr>
        </p:nvSpPr>
        <p:spPr>
          <a:xfrm>
            <a:off x="373348" y="1709057"/>
            <a:ext cx="9360212" cy="4611387"/>
          </a:xfrm>
        </p:spPr>
        <p:txBody>
          <a:bodyPr/>
          <a:lstStyle/>
          <a:p>
            <a:r>
              <a:rPr lang="en-GB" b="1"/>
              <a:t>Required information</a:t>
            </a:r>
          </a:p>
          <a:p>
            <a:pPr marL="342900" indent="-342900">
              <a:buFont typeface="Arial" panose="020B0604020202020204" pitchFamily="34" charset="0"/>
              <a:buChar char="•"/>
            </a:pPr>
            <a:r>
              <a:rPr lang="en-GB"/>
              <a:t>Specific components cleaned and methods used</a:t>
            </a:r>
          </a:p>
          <a:p>
            <a:pPr marL="342900" indent="-342900">
              <a:buFont typeface="Arial" panose="020B0604020202020204" pitchFamily="34" charset="0"/>
              <a:buChar char="•"/>
            </a:pPr>
            <a:r>
              <a:rPr lang="en-GB"/>
              <a:t>Parts replaced or requiring future attention</a:t>
            </a:r>
          </a:p>
          <a:p>
            <a:pPr marL="342900" indent="-342900">
              <a:buFont typeface="Arial" panose="020B0604020202020204" pitchFamily="34" charset="0"/>
              <a:buChar char="•"/>
            </a:pPr>
            <a:r>
              <a:rPr lang="en-GB"/>
              <a:t>Test results with actual values (not just pass/fail)</a:t>
            </a:r>
          </a:p>
          <a:p>
            <a:pPr marL="342900" indent="-342900">
              <a:buFont typeface="Arial" panose="020B0604020202020204" pitchFamily="34" charset="0"/>
              <a:buChar char="•"/>
            </a:pPr>
            <a:r>
              <a:rPr lang="en-GB"/>
              <a:t>Observations about appliance condition</a:t>
            </a:r>
          </a:p>
          <a:p>
            <a:pPr marL="342900" indent="-342900">
              <a:buFont typeface="Arial" panose="020B0604020202020204" pitchFamily="34" charset="0"/>
              <a:buChar char="•"/>
            </a:pPr>
            <a:r>
              <a:rPr lang="en-GB"/>
              <a:t>Recommendations for future maintenance</a:t>
            </a:r>
          </a:p>
          <a:p>
            <a:pPr marL="342900" indent="-342900">
              <a:buFont typeface="Arial" panose="020B0604020202020204" pitchFamily="34" charset="0"/>
              <a:buChar char="•"/>
            </a:pPr>
            <a:r>
              <a:rPr lang="en-GB"/>
              <a:t>Evidence of customer notification for any issues</a:t>
            </a:r>
          </a:p>
        </p:txBody>
      </p:sp>
    </p:spTree>
    <p:extLst>
      <p:ext uri="{BB962C8B-B14F-4D97-AF65-F5344CB8AC3E}">
        <p14:creationId xmlns:p14="http://schemas.microsoft.com/office/powerpoint/2010/main" val="238624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FCF7B-B1DF-E9CC-DD4D-A6B62650189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19558B-E34C-9D85-183B-B91210840659}"/>
              </a:ext>
            </a:extLst>
          </p:cNvPr>
          <p:cNvSpPr>
            <a:spLocks noGrp="1"/>
          </p:cNvSpPr>
          <p:nvPr>
            <p:ph type="title"/>
          </p:nvPr>
        </p:nvSpPr>
        <p:spPr>
          <a:xfrm>
            <a:off x="305586" y="893272"/>
            <a:ext cx="11628452" cy="646331"/>
          </a:xfrm>
        </p:spPr>
        <p:txBody>
          <a:bodyPr/>
          <a:lstStyle/>
          <a:p>
            <a:r>
              <a:rPr lang="en-GB"/>
              <a:t>Recording and documentation</a:t>
            </a:r>
          </a:p>
        </p:txBody>
      </p:sp>
      <p:sp>
        <p:nvSpPr>
          <p:cNvPr id="6" name="Content Placeholder 5">
            <a:extLst>
              <a:ext uri="{FF2B5EF4-FFF2-40B4-BE49-F238E27FC236}">
                <a16:creationId xmlns:a16="http://schemas.microsoft.com/office/drawing/2014/main" id="{B37785D9-00BC-9140-9EF3-EA42531037E7}"/>
              </a:ext>
            </a:extLst>
          </p:cNvPr>
          <p:cNvSpPr>
            <a:spLocks noGrp="1"/>
          </p:cNvSpPr>
          <p:nvPr>
            <p:ph sz="quarter" idx="10"/>
          </p:nvPr>
        </p:nvSpPr>
        <p:spPr>
          <a:xfrm>
            <a:off x="373348" y="1709057"/>
            <a:ext cx="9360212" cy="4611387"/>
          </a:xfrm>
        </p:spPr>
        <p:txBody>
          <a:bodyPr/>
          <a:lstStyle/>
          <a:p>
            <a:r>
              <a:rPr lang="en-GB" b="1"/>
              <a:t>Documentation formats</a:t>
            </a:r>
          </a:p>
          <a:p>
            <a:pPr marL="342900" indent="-342900">
              <a:buFont typeface="Arial" panose="020B0604020202020204" pitchFamily="34" charset="0"/>
              <a:buChar char="•"/>
            </a:pPr>
            <a:r>
              <a:rPr lang="en-GB"/>
              <a:t>Manufacturer's service logbook</a:t>
            </a:r>
          </a:p>
          <a:p>
            <a:pPr marL="342900" indent="-342900">
              <a:buFont typeface="Arial" panose="020B0604020202020204" pitchFamily="34" charset="0"/>
              <a:buChar char="•"/>
            </a:pPr>
            <a:r>
              <a:rPr lang="en-GB"/>
              <a:t>Gas Safety Record (CP12 for landlord properties)</a:t>
            </a:r>
          </a:p>
          <a:p>
            <a:pPr marL="342900" indent="-342900">
              <a:buFont typeface="Arial" panose="020B0604020202020204" pitchFamily="34" charset="0"/>
              <a:buChar char="•"/>
            </a:pPr>
            <a:r>
              <a:rPr lang="en-GB"/>
              <a:t>Company-specific service reports</a:t>
            </a:r>
          </a:p>
          <a:p>
            <a:pPr marL="342900" indent="-342900">
              <a:buFont typeface="Arial" panose="020B0604020202020204" pitchFamily="34" charset="0"/>
              <a:buChar char="•"/>
            </a:pPr>
            <a:r>
              <a:rPr lang="en-GB"/>
              <a:t>Electronic records with digital signatures</a:t>
            </a:r>
          </a:p>
        </p:txBody>
      </p:sp>
    </p:spTree>
    <p:extLst>
      <p:ext uri="{BB962C8B-B14F-4D97-AF65-F5344CB8AC3E}">
        <p14:creationId xmlns:p14="http://schemas.microsoft.com/office/powerpoint/2010/main" val="21427076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C54D0-3564-42B6-6356-EFFAD55364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F9D2BAF-07FE-DC61-B4BF-6C4373299184}"/>
              </a:ext>
            </a:extLst>
          </p:cNvPr>
          <p:cNvSpPr>
            <a:spLocks noGrp="1"/>
          </p:cNvSpPr>
          <p:nvPr>
            <p:ph type="title"/>
          </p:nvPr>
        </p:nvSpPr>
        <p:spPr>
          <a:xfrm>
            <a:off x="305586" y="893272"/>
            <a:ext cx="11628452" cy="646331"/>
          </a:xfrm>
        </p:spPr>
        <p:txBody>
          <a:bodyPr/>
          <a:lstStyle/>
          <a:p>
            <a:r>
              <a:rPr lang="en-GB"/>
              <a:t>Recording and documentation</a:t>
            </a:r>
          </a:p>
        </p:txBody>
      </p:sp>
      <p:sp>
        <p:nvSpPr>
          <p:cNvPr id="6" name="Content Placeholder 5">
            <a:extLst>
              <a:ext uri="{FF2B5EF4-FFF2-40B4-BE49-F238E27FC236}">
                <a16:creationId xmlns:a16="http://schemas.microsoft.com/office/drawing/2014/main" id="{B83E695E-AE1F-03CB-8663-B6E4E7714AB6}"/>
              </a:ext>
            </a:extLst>
          </p:cNvPr>
          <p:cNvSpPr>
            <a:spLocks noGrp="1"/>
          </p:cNvSpPr>
          <p:nvPr>
            <p:ph sz="quarter" idx="10"/>
          </p:nvPr>
        </p:nvSpPr>
        <p:spPr>
          <a:xfrm>
            <a:off x="373348" y="1709057"/>
            <a:ext cx="10983500" cy="4611387"/>
          </a:xfrm>
        </p:spPr>
        <p:txBody>
          <a:bodyPr/>
          <a:lstStyle/>
          <a:p>
            <a:r>
              <a:rPr lang="en-GB" b="1" dirty="0"/>
              <a:t>Best practice tips</a:t>
            </a:r>
          </a:p>
          <a:p>
            <a:r>
              <a:rPr lang="en-GB" dirty="0"/>
              <a:t>Enhance your documentation with these professional approaches:</a:t>
            </a:r>
          </a:p>
          <a:p>
            <a:pPr marL="342900" indent="-342900">
              <a:buFont typeface="Arial" panose="020B0604020202020204" pitchFamily="34" charset="0"/>
              <a:buChar char="•"/>
            </a:pPr>
            <a:r>
              <a:rPr lang="en-GB" dirty="0"/>
              <a:t>Attach before/after photographs of significant issues or repairs</a:t>
            </a:r>
          </a:p>
          <a:p>
            <a:pPr marL="342900" indent="-342900">
              <a:buFont typeface="Arial" panose="020B0604020202020204" pitchFamily="34" charset="0"/>
              <a:buChar char="•"/>
            </a:pPr>
            <a:r>
              <a:rPr lang="en-GB" dirty="0"/>
              <a:t>Use consistent terminology aligned with manufacturer documentation</a:t>
            </a:r>
          </a:p>
          <a:p>
            <a:pPr marL="342900" indent="-342900">
              <a:buFont typeface="Arial" panose="020B0604020202020204" pitchFamily="34" charset="0"/>
              <a:buChar char="•"/>
            </a:pPr>
            <a:r>
              <a:rPr lang="en-GB" dirty="0"/>
              <a:t>Record serial numbers and model information for all serviced components</a:t>
            </a:r>
          </a:p>
        </p:txBody>
      </p:sp>
    </p:spTree>
    <p:extLst>
      <p:ext uri="{BB962C8B-B14F-4D97-AF65-F5344CB8AC3E}">
        <p14:creationId xmlns:p14="http://schemas.microsoft.com/office/powerpoint/2010/main" val="980422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509C0-F7A7-764E-DD23-B60BA748887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E3D50B7-BA99-8D98-4DED-0B0170E5CB1A}"/>
              </a:ext>
            </a:extLst>
          </p:cNvPr>
          <p:cNvSpPr>
            <a:spLocks noGrp="1"/>
          </p:cNvSpPr>
          <p:nvPr>
            <p:ph type="title"/>
          </p:nvPr>
        </p:nvSpPr>
        <p:spPr>
          <a:xfrm>
            <a:off x="305586" y="893272"/>
            <a:ext cx="11628452" cy="646331"/>
          </a:xfrm>
        </p:spPr>
        <p:txBody>
          <a:bodyPr/>
          <a:lstStyle/>
          <a:p>
            <a:r>
              <a:rPr lang="en-GB"/>
              <a:t>Recording and documentation</a:t>
            </a:r>
          </a:p>
        </p:txBody>
      </p:sp>
      <p:sp>
        <p:nvSpPr>
          <p:cNvPr id="6" name="Content Placeholder 5">
            <a:extLst>
              <a:ext uri="{FF2B5EF4-FFF2-40B4-BE49-F238E27FC236}">
                <a16:creationId xmlns:a16="http://schemas.microsoft.com/office/drawing/2014/main" id="{DF5A5035-77F9-5CFC-0852-131334ED5ACC}"/>
              </a:ext>
            </a:extLst>
          </p:cNvPr>
          <p:cNvSpPr>
            <a:spLocks noGrp="1"/>
          </p:cNvSpPr>
          <p:nvPr>
            <p:ph sz="quarter" idx="10"/>
          </p:nvPr>
        </p:nvSpPr>
        <p:spPr>
          <a:xfrm>
            <a:off x="373348" y="1709057"/>
            <a:ext cx="11495564" cy="4611387"/>
          </a:xfrm>
        </p:spPr>
        <p:txBody>
          <a:bodyPr/>
          <a:lstStyle/>
          <a:p>
            <a:r>
              <a:rPr lang="en-GB" b="1" dirty="0"/>
              <a:t>Best practice tips</a:t>
            </a:r>
          </a:p>
          <a:p>
            <a:pPr marL="342900" indent="-342900">
              <a:buFont typeface="Arial" panose="020B0604020202020204" pitchFamily="34" charset="0"/>
              <a:buChar char="•"/>
            </a:pPr>
            <a:r>
              <a:rPr lang="en-GB" dirty="0"/>
              <a:t>Note any verbal instructions given to occupants</a:t>
            </a:r>
          </a:p>
          <a:p>
            <a:pPr marL="342900" indent="-342900">
              <a:buFont typeface="Arial" panose="020B0604020202020204" pitchFamily="34" charset="0"/>
              <a:buChar char="•"/>
            </a:pPr>
            <a:r>
              <a:rPr lang="en-GB" dirty="0"/>
              <a:t>Include combustion analysis printouts where available</a:t>
            </a:r>
          </a:p>
          <a:p>
            <a:pPr marL="342900" indent="-342900">
              <a:buFont typeface="Arial" panose="020B0604020202020204" pitchFamily="34" charset="0"/>
              <a:buChar char="•"/>
            </a:pPr>
            <a:r>
              <a:rPr lang="en-GB" dirty="0"/>
              <a:t>Document any parts ordered or scheduled return visits</a:t>
            </a:r>
          </a:p>
          <a:p>
            <a:pPr marL="342900" indent="-342900">
              <a:buFont typeface="Arial" panose="020B0604020202020204" pitchFamily="34" charset="0"/>
              <a:buChar char="•"/>
            </a:pPr>
            <a:r>
              <a:rPr lang="en-GB" dirty="0"/>
              <a:t>Maintain records for a minimum of 6 years (2 years beyond statutory requirement)</a:t>
            </a:r>
          </a:p>
          <a:p>
            <a:r>
              <a:rPr lang="en-GB" dirty="0"/>
              <a:t>Remember: In legal proceedings, "if it isn't documented, it didn't happen." Thorough records protect both the engineer and customer.</a:t>
            </a:r>
          </a:p>
        </p:txBody>
      </p:sp>
    </p:spTree>
    <p:extLst>
      <p:ext uri="{BB962C8B-B14F-4D97-AF65-F5344CB8AC3E}">
        <p14:creationId xmlns:p14="http://schemas.microsoft.com/office/powerpoint/2010/main" val="25329530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0A802-CE73-723F-B09B-388C3A33B22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86F2988-FB57-B6CC-28AD-0215F044420F}"/>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41904E7A-8D41-B056-BFF6-BD25DD72F27D}"/>
              </a:ext>
            </a:extLst>
          </p:cNvPr>
          <p:cNvSpPr>
            <a:spLocks noGrp="1"/>
          </p:cNvSpPr>
          <p:nvPr>
            <p:ph sz="quarter" idx="10"/>
          </p:nvPr>
        </p:nvSpPr>
        <p:spPr>
          <a:xfrm>
            <a:off x="384234" y="1763723"/>
            <a:ext cx="9360212" cy="4140000"/>
          </a:xfrm>
        </p:spPr>
        <p:txBody>
          <a:bodyPr/>
          <a:lstStyle/>
          <a:p>
            <a:r>
              <a:rPr lang="en-GB" b="1"/>
              <a:t>Condensate trap maintenance</a:t>
            </a:r>
          </a:p>
          <a:p>
            <a:r>
              <a:rPr lang="en-GB" b="1"/>
              <a:t>Question:</a:t>
            </a:r>
            <a:r>
              <a:rPr lang="en-GB"/>
              <a:t> What must you do after cleaning a condensate trap?</a:t>
            </a:r>
          </a:p>
          <a:p>
            <a:r>
              <a:rPr lang="en-GB" b="1"/>
              <a:t>Options:</a:t>
            </a:r>
            <a:endParaRPr lang="en-GB"/>
          </a:p>
          <a:p>
            <a:pPr marL="457200" indent="-457200">
              <a:buFont typeface="+mj-lt"/>
              <a:buAutoNum type="arabicPeriod"/>
            </a:pPr>
            <a:r>
              <a:rPr lang="en-GB"/>
              <a:t>Leave it empty to dry completely</a:t>
            </a:r>
          </a:p>
          <a:p>
            <a:pPr marL="457200" indent="-457200">
              <a:buFont typeface="+mj-lt"/>
              <a:buAutoNum type="arabicPeriod"/>
            </a:pPr>
            <a:r>
              <a:rPr lang="en-GB"/>
              <a:t>Refill (prime) it with clean water</a:t>
            </a:r>
          </a:p>
          <a:p>
            <a:pPr marL="457200" indent="-457200">
              <a:buFont typeface="+mj-lt"/>
              <a:buAutoNum type="arabicPeriod"/>
            </a:pPr>
            <a:r>
              <a:rPr lang="en-GB"/>
              <a:t>Add anti-freeze solution</a:t>
            </a:r>
          </a:p>
          <a:p>
            <a:pPr marL="457200" indent="-457200">
              <a:buFont typeface="+mj-lt"/>
              <a:buAutoNum type="arabicPeriod"/>
            </a:pPr>
            <a:r>
              <a:rPr lang="en-GB"/>
              <a:t>Apply silicone sealant</a:t>
            </a:r>
          </a:p>
        </p:txBody>
      </p:sp>
    </p:spTree>
    <p:extLst>
      <p:ext uri="{BB962C8B-B14F-4D97-AF65-F5344CB8AC3E}">
        <p14:creationId xmlns:p14="http://schemas.microsoft.com/office/powerpoint/2010/main" val="2311489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1B639-CF79-7EF4-8232-33CC0CD230C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F886EF-EEBB-A0BC-3B12-CE5BDDA72FF0}"/>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9450D30C-5D2E-3D36-4C2E-94F2FF251CB0}"/>
              </a:ext>
            </a:extLst>
          </p:cNvPr>
          <p:cNvSpPr>
            <a:spLocks noGrp="1"/>
          </p:cNvSpPr>
          <p:nvPr>
            <p:ph sz="quarter" idx="10"/>
          </p:nvPr>
        </p:nvSpPr>
        <p:spPr>
          <a:xfrm>
            <a:off x="384234" y="1763723"/>
            <a:ext cx="9360212" cy="4140000"/>
          </a:xfrm>
        </p:spPr>
        <p:txBody>
          <a:bodyPr/>
          <a:lstStyle/>
          <a:p>
            <a:r>
              <a:rPr lang="en-GB" b="1"/>
              <a:t>Electrode gap verification</a:t>
            </a:r>
          </a:p>
          <a:p>
            <a:r>
              <a:rPr lang="en-GB" b="1"/>
              <a:t>Question:</a:t>
            </a:r>
            <a:r>
              <a:rPr lang="en-GB"/>
              <a:t> Which tool would you use to confirm the electrode gap?</a:t>
            </a:r>
          </a:p>
          <a:p>
            <a:r>
              <a:rPr lang="en-GB" b="1"/>
              <a:t>Options:</a:t>
            </a:r>
            <a:endParaRPr lang="en-GB"/>
          </a:p>
          <a:p>
            <a:pPr marL="457200" indent="-457200">
              <a:buFont typeface="+mj-lt"/>
              <a:buAutoNum type="arabicPeriod"/>
            </a:pPr>
            <a:r>
              <a:rPr lang="en-GB" err="1"/>
              <a:t>Multimeter</a:t>
            </a:r>
            <a:endParaRPr lang="en-GB"/>
          </a:p>
          <a:p>
            <a:pPr marL="457200" indent="-457200">
              <a:buFont typeface="+mj-lt"/>
              <a:buAutoNum type="arabicPeriod"/>
            </a:pPr>
            <a:r>
              <a:rPr lang="en-GB"/>
              <a:t>Pressure gauge</a:t>
            </a:r>
          </a:p>
          <a:p>
            <a:pPr marL="457200" indent="-457200">
              <a:buFont typeface="+mj-lt"/>
              <a:buAutoNum type="arabicPeriod"/>
            </a:pPr>
            <a:r>
              <a:rPr lang="en-GB"/>
              <a:t>Feeler gauge</a:t>
            </a:r>
          </a:p>
          <a:p>
            <a:pPr marL="457200" indent="-457200">
              <a:buFont typeface="+mj-lt"/>
              <a:buAutoNum type="arabicPeriod"/>
            </a:pPr>
            <a:r>
              <a:rPr lang="en-GB"/>
              <a:t>Thermal imaging camera</a:t>
            </a:r>
          </a:p>
        </p:txBody>
      </p:sp>
    </p:spTree>
    <p:extLst>
      <p:ext uri="{BB962C8B-B14F-4D97-AF65-F5344CB8AC3E}">
        <p14:creationId xmlns:p14="http://schemas.microsoft.com/office/powerpoint/2010/main" val="272723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1362608" cy="4140000"/>
          </a:xfrm>
        </p:spPr>
        <p:txBody>
          <a:bodyPr/>
          <a:lstStyle/>
          <a:p>
            <a:r>
              <a:rPr lang="en-GB" dirty="0"/>
              <a:t>By the end of this session, you should be able to:</a:t>
            </a:r>
          </a:p>
          <a:p>
            <a:pPr marL="342900" lvl="0" indent="-342900">
              <a:buFont typeface="Arial" panose="020B0604020202020204" pitchFamily="34" charset="0"/>
              <a:buChar char="•"/>
            </a:pPr>
            <a:r>
              <a:rPr lang="en-GB" b="1" dirty="0"/>
              <a:t>Apply</a:t>
            </a:r>
            <a:r>
              <a:rPr lang="en-GB" dirty="0"/>
              <a:t> safe and effective cleaning techniques to common gas appliance components.</a:t>
            </a:r>
          </a:p>
          <a:p>
            <a:pPr marL="342900" lvl="0" indent="-342900">
              <a:buFont typeface="Arial" panose="020B0604020202020204" pitchFamily="34" charset="0"/>
              <a:buChar char="•"/>
            </a:pPr>
            <a:r>
              <a:rPr lang="en-GB" b="1" dirty="0"/>
              <a:t>Demonstrate</a:t>
            </a:r>
            <a:r>
              <a:rPr lang="en-GB" dirty="0"/>
              <a:t> post-cleaning checks such as combustion analysis and component reassembly.</a:t>
            </a:r>
          </a:p>
          <a:p>
            <a:pPr marL="342900" lvl="0" indent="-342900">
              <a:buFont typeface="Arial" panose="020B0604020202020204" pitchFamily="34" charset="0"/>
              <a:buChar char="•"/>
            </a:pPr>
            <a:r>
              <a:rPr lang="en-GB" b="1" dirty="0"/>
              <a:t>Record</a:t>
            </a:r>
            <a:r>
              <a:rPr lang="en-GB" dirty="0"/>
              <a:t> service actions using standard logs and inspection templates.</a:t>
            </a:r>
          </a:p>
          <a:p>
            <a:pPr marL="342900" lvl="0" indent="-342900">
              <a:buFont typeface="Arial" panose="020B0604020202020204" pitchFamily="34" charset="0"/>
              <a:buChar char="•"/>
            </a:pPr>
            <a:r>
              <a:rPr lang="en-GB" b="1" dirty="0"/>
              <a:t>Evaluate</a:t>
            </a:r>
            <a:r>
              <a:rPr lang="en-GB" dirty="0"/>
              <a:t> whether an appliance is safe to return to service after cleaning.</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47D1E-EDED-7F78-473C-4FCDFED99C2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9FAE7F6-37F2-1898-DBF7-8E2485791CE4}"/>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98CBC43F-5097-77E8-734E-292740C6EB05}"/>
              </a:ext>
            </a:extLst>
          </p:cNvPr>
          <p:cNvSpPr>
            <a:spLocks noGrp="1"/>
          </p:cNvSpPr>
          <p:nvPr>
            <p:ph sz="quarter" idx="10"/>
          </p:nvPr>
        </p:nvSpPr>
        <p:spPr>
          <a:xfrm>
            <a:off x="384234" y="1763723"/>
            <a:ext cx="9360212" cy="4140000"/>
          </a:xfrm>
        </p:spPr>
        <p:txBody>
          <a:bodyPr/>
          <a:lstStyle/>
          <a:p>
            <a:r>
              <a:rPr lang="en-GB" b="1"/>
              <a:t>Combustion indicators</a:t>
            </a:r>
          </a:p>
          <a:p>
            <a:r>
              <a:rPr lang="en-GB" b="1"/>
              <a:t>Question:</a:t>
            </a:r>
            <a:r>
              <a:rPr lang="en-GB"/>
              <a:t> What result would a poor flame picture indicate?</a:t>
            </a:r>
          </a:p>
          <a:p>
            <a:r>
              <a:rPr lang="en-GB" b="1"/>
              <a:t>Options:</a:t>
            </a:r>
            <a:endParaRPr lang="en-GB"/>
          </a:p>
          <a:p>
            <a:pPr marL="457200" indent="-457200">
              <a:buFont typeface="+mj-lt"/>
              <a:buAutoNum type="arabicPeriod"/>
            </a:pPr>
            <a:r>
              <a:rPr lang="en-GB"/>
              <a:t>Excessive gas pressure</a:t>
            </a:r>
          </a:p>
          <a:p>
            <a:pPr marL="457200" indent="-457200">
              <a:buFont typeface="+mj-lt"/>
              <a:buAutoNum type="arabicPeriod"/>
            </a:pPr>
            <a:r>
              <a:rPr lang="en-GB"/>
              <a:t>Incomplete combustion</a:t>
            </a:r>
          </a:p>
          <a:p>
            <a:pPr marL="457200" indent="-457200">
              <a:buFont typeface="+mj-lt"/>
              <a:buAutoNum type="arabicPeriod"/>
            </a:pPr>
            <a:r>
              <a:rPr lang="en-GB"/>
              <a:t>Oversized injector</a:t>
            </a:r>
          </a:p>
          <a:p>
            <a:pPr marL="457200" indent="-457200">
              <a:buFont typeface="+mj-lt"/>
              <a:buAutoNum type="arabicPeriod"/>
            </a:pPr>
            <a:r>
              <a:rPr lang="en-GB"/>
              <a:t>Normal variation</a:t>
            </a:r>
          </a:p>
        </p:txBody>
      </p:sp>
    </p:spTree>
    <p:extLst>
      <p:ext uri="{BB962C8B-B14F-4D97-AF65-F5344CB8AC3E}">
        <p14:creationId xmlns:p14="http://schemas.microsoft.com/office/powerpoint/2010/main" val="21626467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F9F47-10B1-220F-A299-9D84DC8D6DF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965D87C-5CF5-F3D8-5164-B10B784E55B1}"/>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0C9FD3CD-8CB9-BE73-7882-EC32BEF12323}"/>
              </a:ext>
            </a:extLst>
          </p:cNvPr>
          <p:cNvSpPr>
            <a:spLocks noGrp="1"/>
          </p:cNvSpPr>
          <p:nvPr>
            <p:ph sz="quarter" idx="10"/>
          </p:nvPr>
        </p:nvSpPr>
        <p:spPr>
          <a:xfrm>
            <a:off x="384234" y="1763723"/>
            <a:ext cx="9360212" cy="4140000"/>
          </a:xfrm>
        </p:spPr>
        <p:txBody>
          <a:bodyPr/>
          <a:lstStyle/>
          <a:p>
            <a:r>
              <a:rPr lang="en-GB" b="1"/>
              <a:t>Component cleaning safety</a:t>
            </a:r>
          </a:p>
          <a:p>
            <a:r>
              <a:rPr lang="en-GB" b="1"/>
              <a:t>Question:</a:t>
            </a:r>
            <a:r>
              <a:rPr lang="en-GB"/>
              <a:t> Can you clean a sealed fan motor with water?</a:t>
            </a:r>
          </a:p>
          <a:p>
            <a:r>
              <a:rPr lang="en-GB" b="1"/>
              <a:t>Options:</a:t>
            </a:r>
            <a:endParaRPr lang="en-GB"/>
          </a:p>
          <a:p>
            <a:pPr marL="457200" indent="-457200">
              <a:buFont typeface="+mj-lt"/>
              <a:buAutoNum type="arabicPeriod"/>
            </a:pPr>
            <a:r>
              <a:rPr lang="en-GB"/>
              <a:t>Yes, if properly dried afterwards</a:t>
            </a:r>
          </a:p>
          <a:p>
            <a:pPr marL="457200" indent="-457200">
              <a:buFont typeface="+mj-lt"/>
              <a:buAutoNum type="arabicPeriod"/>
            </a:pPr>
            <a:r>
              <a:rPr lang="en-GB"/>
              <a:t>Yes, but only with distilled water</a:t>
            </a:r>
          </a:p>
          <a:p>
            <a:pPr marL="457200" indent="-457200">
              <a:buFont typeface="+mj-lt"/>
              <a:buAutoNum type="arabicPeriod"/>
            </a:pPr>
            <a:r>
              <a:rPr lang="en-GB"/>
              <a:t>No, never use water on electrical components</a:t>
            </a:r>
          </a:p>
          <a:p>
            <a:pPr marL="457200" indent="-457200">
              <a:buFont typeface="+mj-lt"/>
              <a:buAutoNum type="arabicPeriod"/>
            </a:pPr>
            <a:r>
              <a:rPr lang="en-GB"/>
              <a:t>Yes, if the manufacturer allows it</a:t>
            </a:r>
          </a:p>
        </p:txBody>
      </p:sp>
    </p:spTree>
    <p:extLst>
      <p:ext uri="{BB962C8B-B14F-4D97-AF65-F5344CB8AC3E}">
        <p14:creationId xmlns:p14="http://schemas.microsoft.com/office/powerpoint/2010/main" val="30544952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5AB1F-A15A-F034-73CD-B319EE45C8F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433D8A-38B7-119D-04A6-C30B24C13F98}"/>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C520C233-3B4A-989D-7330-3C1A929440EE}"/>
              </a:ext>
            </a:extLst>
          </p:cNvPr>
          <p:cNvSpPr>
            <a:spLocks noGrp="1"/>
          </p:cNvSpPr>
          <p:nvPr>
            <p:ph sz="quarter" idx="10"/>
          </p:nvPr>
        </p:nvSpPr>
        <p:spPr>
          <a:xfrm>
            <a:off x="384234" y="1763723"/>
            <a:ext cx="9360212" cy="4140000"/>
          </a:xfrm>
        </p:spPr>
        <p:txBody>
          <a:bodyPr/>
          <a:lstStyle/>
          <a:p>
            <a:r>
              <a:rPr lang="en-GB" b="1"/>
              <a:t>Trap priming importance</a:t>
            </a:r>
          </a:p>
          <a:p>
            <a:r>
              <a:rPr lang="en-GB" b="1"/>
              <a:t>Question:</a:t>
            </a:r>
            <a:r>
              <a:rPr lang="en-GB"/>
              <a:t> Why is re-priming the condensate trap essential?</a:t>
            </a:r>
          </a:p>
          <a:p>
            <a:r>
              <a:rPr lang="en-GB" b="1"/>
              <a:t>Options:</a:t>
            </a:r>
            <a:endParaRPr lang="en-GB"/>
          </a:p>
          <a:p>
            <a:pPr marL="457200" indent="-457200">
              <a:buFont typeface="+mj-lt"/>
              <a:buAutoNum type="arabicPeriod"/>
            </a:pPr>
            <a:r>
              <a:rPr lang="en-GB"/>
              <a:t>Prevents flue gas escape</a:t>
            </a:r>
          </a:p>
          <a:p>
            <a:pPr marL="457200" indent="-457200">
              <a:buFont typeface="+mj-lt"/>
              <a:buAutoNum type="arabicPeriod"/>
            </a:pPr>
            <a:r>
              <a:rPr lang="en-GB"/>
              <a:t>Increases efficiency</a:t>
            </a:r>
          </a:p>
          <a:p>
            <a:pPr marL="457200" indent="-457200">
              <a:buFont typeface="+mj-lt"/>
              <a:buAutoNum type="arabicPeriod"/>
            </a:pPr>
            <a:r>
              <a:rPr lang="en-GB"/>
              <a:t>Reduces noise</a:t>
            </a:r>
          </a:p>
          <a:p>
            <a:pPr marL="457200" indent="-457200">
              <a:buFont typeface="+mj-lt"/>
              <a:buAutoNum type="arabicPeriod"/>
            </a:pPr>
            <a:r>
              <a:rPr lang="en-GB"/>
              <a:t>Prevents scale buildup</a:t>
            </a:r>
          </a:p>
        </p:txBody>
      </p:sp>
    </p:spTree>
    <p:extLst>
      <p:ext uri="{BB962C8B-B14F-4D97-AF65-F5344CB8AC3E}">
        <p14:creationId xmlns:p14="http://schemas.microsoft.com/office/powerpoint/2010/main" val="4260101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22253-72DA-78F0-07FD-8544C8690BE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FB14FFC-94D4-4E40-68CF-63E33C55888F}"/>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6061EBE9-C805-AC6A-6471-1891137821CF}"/>
              </a:ext>
            </a:extLst>
          </p:cNvPr>
          <p:cNvSpPr>
            <a:spLocks noGrp="1"/>
          </p:cNvSpPr>
          <p:nvPr>
            <p:ph sz="quarter" idx="10"/>
          </p:nvPr>
        </p:nvSpPr>
        <p:spPr>
          <a:xfrm>
            <a:off x="384234" y="1763723"/>
            <a:ext cx="11045766" cy="4140000"/>
          </a:xfrm>
        </p:spPr>
        <p:txBody>
          <a:bodyPr/>
          <a:lstStyle/>
          <a:p>
            <a:r>
              <a:rPr lang="en-GB" b="1" dirty="0"/>
              <a:t>Condensate trap maintenance</a:t>
            </a:r>
          </a:p>
          <a:p>
            <a:r>
              <a:rPr lang="en-GB" b="1" dirty="0"/>
              <a:t>Question:</a:t>
            </a:r>
            <a:r>
              <a:rPr lang="en-GB" dirty="0"/>
              <a:t> What must you do after cleaning a condensate trap?</a:t>
            </a:r>
          </a:p>
          <a:p>
            <a:r>
              <a:rPr lang="en-GB" b="1" dirty="0"/>
              <a:t>Correct answer:</a:t>
            </a:r>
            <a:r>
              <a:rPr lang="en-GB" dirty="0"/>
              <a:t> Refill (prime) it with clean water</a:t>
            </a:r>
          </a:p>
          <a:p>
            <a:r>
              <a:rPr lang="en-GB" b="1" dirty="0"/>
              <a:t>Explanation:</a:t>
            </a:r>
            <a:r>
              <a:rPr lang="en-GB" dirty="0"/>
              <a:t> The water creates a vital seal, preventing flue gases from escaping into the dwelling.</a:t>
            </a:r>
          </a:p>
        </p:txBody>
      </p:sp>
    </p:spTree>
    <p:extLst>
      <p:ext uri="{BB962C8B-B14F-4D97-AF65-F5344CB8AC3E}">
        <p14:creationId xmlns:p14="http://schemas.microsoft.com/office/powerpoint/2010/main" val="20719176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DE298-C59D-044A-8A35-FA54D8DCBE7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F355661-E986-0E13-01F5-BB011C54D692}"/>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3D97C1A0-B067-7C65-990E-B9A7BAB02DBD}"/>
              </a:ext>
            </a:extLst>
          </p:cNvPr>
          <p:cNvSpPr>
            <a:spLocks noGrp="1"/>
          </p:cNvSpPr>
          <p:nvPr>
            <p:ph sz="quarter" idx="10"/>
          </p:nvPr>
        </p:nvSpPr>
        <p:spPr>
          <a:xfrm>
            <a:off x="384234" y="1763723"/>
            <a:ext cx="11201214" cy="4140000"/>
          </a:xfrm>
        </p:spPr>
        <p:txBody>
          <a:bodyPr/>
          <a:lstStyle/>
          <a:p>
            <a:r>
              <a:rPr lang="en-GB" b="1" dirty="0"/>
              <a:t>Electrode gap verification</a:t>
            </a:r>
          </a:p>
          <a:p>
            <a:r>
              <a:rPr lang="en-GB" b="1" dirty="0"/>
              <a:t>Question:</a:t>
            </a:r>
            <a:r>
              <a:rPr lang="en-GB" dirty="0"/>
              <a:t> Which tool would you use to confirm the electrode gap?</a:t>
            </a:r>
          </a:p>
          <a:p>
            <a:r>
              <a:rPr lang="en-GB" b="1" dirty="0"/>
              <a:t>Correct answer:</a:t>
            </a:r>
            <a:r>
              <a:rPr lang="en-GB" dirty="0"/>
              <a:t> Feeler gauge</a:t>
            </a:r>
          </a:p>
          <a:p>
            <a:r>
              <a:rPr lang="en-GB" b="1" dirty="0"/>
              <a:t>Explanation:</a:t>
            </a:r>
            <a:r>
              <a:rPr lang="en-GB" dirty="0"/>
              <a:t> A calibrated feeler gauge provides precise measurement of the gap to manufacturer specifications.</a:t>
            </a:r>
          </a:p>
        </p:txBody>
      </p:sp>
    </p:spTree>
    <p:extLst>
      <p:ext uri="{BB962C8B-B14F-4D97-AF65-F5344CB8AC3E}">
        <p14:creationId xmlns:p14="http://schemas.microsoft.com/office/powerpoint/2010/main" val="24695096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2665C-5F92-3B51-5D72-1A58E8E8F86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4288B2B-8EB3-1A1A-07BF-2E134077589A}"/>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EC10815E-7622-6E99-6F92-DBD182B019C2}"/>
              </a:ext>
            </a:extLst>
          </p:cNvPr>
          <p:cNvSpPr>
            <a:spLocks noGrp="1"/>
          </p:cNvSpPr>
          <p:nvPr>
            <p:ph sz="quarter" idx="10"/>
          </p:nvPr>
        </p:nvSpPr>
        <p:spPr>
          <a:xfrm>
            <a:off x="384234" y="1763723"/>
            <a:ext cx="11192070" cy="4140000"/>
          </a:xfrm>
        </p:spPr>
        <p:txBody>
          <a:bodyPr/>
          <a:lstStyle/>
          <a:p>
            <a:r>
              <a:rPr lang="en-GB" b="1" dirty="0"/>
              <a:t>Combustion indicators</a:t>
            </a:r>
          </a:p>
          <a:p>
            <a:r>
              <a:rPr lang="en-GB" b="1" dirty="0"/>
              <a:t>Question:</a:t>
            </a:r>
            <a:r>
              <a:rPr lang="en-GB" dirty="0"/>
              <a:t> What result would a poor flame picture indicate?</a:t>
            </a:r>
          </a:p>
          <a:p>
            <a:r>
              <a:rPr lang="en-GB" b="1" dirty="0"/>
              <a:t>Correct answer:</a:t>
            </a:r>
            <a:r>
              <a:rPr lang="en-GB" dirty="0"/>
              <a:t> Incomplete combustion</a:t>
            </a:r>
          </a:p>
          <a:p>
            <a:r>
              <a:rPr lang="en-GB" b="1" dirty="0"/>
              <a:t>Explanation:</a:t>
            </a:r>
            <a:r>
              <a:rPr lang="en-GB" dirty="0"/>
              <a:t> An abnormal flame pattern often indicates incomplete combustion, which can lead to CO production.</a:t>
            </a:r>
          </a:p>
        </p:txBody>
      </p:sp>
    </p:spTree>
    <p:extLst>
      <p:ext uri="{BB962C8B-B14F-4D97-AF65-F5344CB8AC3E}">
        <p14:creationId xmlns:p14="http://schemas.microsoft.com/office/powerpoint/2010/main" val="113893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07258-A123-8006-719D-DAAFD0C2468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D277C21-2BE9-C6AA-0F2C-2FFF2E7B6606}"/>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46627842-3D7A-2BCC-11ED-FE8475DA373E}"/>
              </a:ext>
            </a:extLst>
          </p:cNvPr>
          <p:cNvSpPr>
            <a:spLocks noGrp="1"/>
          </p:cNvSpPr>
          <p:nvPr>
            <p:ph sz="quarter" idx="10"/>
          </p:nvPr>
        </p:nvSpPr>
        <p:spPr>
          <a:xfrm>
            <a:off x="384234" y="1763723"/>
            <a:ext cx="11310942" cy="4140000"/>
          </a:xfrm>
        </p:spPr>
        <p:txBody>
          <a:bodyPr/>
          <a:lstStyle/>
          <a:p>
            <a:r>
              <a:rPr lang="en-GB" b="1" dirty="0"/>
              <a:t>Component cleaning safety</a:t>
            </a:r>
          </a:p>
          <a:p>
            <a:r>
              <a:rPr lang="en-GB" b="1" dirty="0"/>
              <a:t>Question:</a:t>
            </a:r>
            <a:r>
              <a:rPr lang="en-GB" dirty="0"/>
              <a:t> Can you clean a sealed fan motor with water?</a:t>
            </a:r>
          </a:p>
          <a:p>
            <a:r>
              <a:rPr lang="en-GB" b="1" dirty="0"/>
              <a:t>Correct answer:</a:t>
            </a:r>
            <a:r>
              <a:rPr lang="en-GB" dirty="0"/>
              <a:t> No, never use water on electrical components</a:t>
            </a:r>
          </a:p>
          <a:p>
            <a:r>
              <a:rPr lang="en-GB" b="1" dirty="0"/>
              <a:t>Explanation:</a:t>
            </a:r>
            <a:r>
              <a:rPr lang="en-GB" dirty="0"/>
              <a:t> Water can damage electrical components and create safety hazards even in "sealed" units.</a:t>
            </a:r>
          </a:p>
        </p:txBody>
      </p:sp>
    </p:spTree>
    <p:extLst>
      <p:ext uri="{BB962C8B-B14F-4D97-AF65-F5344CB8AC3E}">
        <p14:creationId xmlns:p14="http://schemas.microsoft.com/office/powerpoint/2010/main" val="34359963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FC16E-6EC9-AFC3-A55A-8D8FC690A2F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87C19D3-2E04-20DF-EBE8-80097A291E60}"/>
              </a:ext>
            </a:extLst>
          </p:cNvPr>
          <p:cNvSpPr>
            <a:spLocks noGrp="1"/>
          </p:cNvSpPr>
          <p:nvPr>
            <p:ph type="title"/>
          </p:nvPr>
        </p:nvSpPr>
        <p:spPr>
          <a:xfrm>
            <a:off x="305586" y="936815"/>
            <a:ext cx="11628452" cy="646331"/>
          </a:xfrm>
        </p:spPr>
        <p:txBody>
          <a:bodyPr/>
          <a:lstStyle/>
          <a:p>
            <a:r>
              <a:rPr lang="en-GB"/>
              <a:t>Knowledge check: component cleaning quiz</a:t>
            </a:r>
          </a:p>
        </p:txBody>
      </p:sp>
      <p:sp>
        <p:nvSpPr>
          <p:cNvPr id="6" name="Content Placeholder 5">
            <a:extLst>
              <a:ext uri="{FF2B5EF4-FFF2-40B4-BE49-F238E27FC236}">
                <a16:creationId xmlns:a16="http://schemas.microsoft.com/office/drawing/2014/main" id="{0C23A678-391E-8EC8-71CC-5ACBE8DE1698}"/>
              </a:ext>
            </a:extLst>
          </p:cNvPr>
          <p:cNvSpPr>
            <a:spLocks noGrp="1"/>
          </p:cNvSpPr>
          <p:nvPr>
            <p:ph sz="quarter" idx="10"/>
          </p:nvPr>
        </p:nvSpPr>
        <p:spPr>
          <a:xfrm>
            <a:off x="384234" y="1763723"/>
            <a:ext cx="10963470" cy="4140000"/>
          </a:xfrm>
        </p:spPr>
        <p:txBody>
          <a:bodyPr/>
          <a:lstStyle/>
          <a:p>
            <a:r>
              <a:rPr lang="en-GB" b="1" dirty="0"/>
              <a:t>Trap priming importance</a:t>
            </a:r>
          </a:p>
          <a:p>
            <a:r>
              <a:rPr lang="en-GB" b="1" dirty="0"/>
              <a:t>Question:</a:t>
            </a:r>
            <a:r>
              <a:rPr lang="en-GB" dirty="0"/>
              <a:t> Why is re-priming the condensate trap essential?</a:t>
            </a:r>
          </a:p>
          <a:p>
            <a:r>
              <a:rPr lang="en-GB" b="1" dirty="0"/>
              <a:t>Correct answer:</a:t>
            </a:r>
            <a:r>
              <a:rPr lang="en-GB" dirty="0"/>
              <a:t> Prevents flue gas escape</a:t>
            </a:r>
          </a:p>
          <a:p>
            <a:r>
              <a:rPr lang="en-GB" b="1" dirty="0"/>
              <a:t>Explanation:</a:t>
            </a:r>
            <a:r>
              <a:rPr lang="en-GB" dirty="0"/>
              <a:t> The water seal prevents potentially lethal carbon monoxide from entering the living space.</a:t>
            </a:r>
          </a:p>
        </p:txBody>
      </p:sp>
    </p:spTree>
    <p:extLst>
      <p:ext uri="{BB962C8B-B14F-4D97-AF65-F5344CB8AC3E}">
        <p14:creationId xmlns:p14="http://schemas.microsoft.com/office/powerpoint/2010/main" val="26033405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6CFB6-4B12-5F1C-0D8B-1B6C904D509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76DEACB-A4EE-74BE-083D-BA25742AB252}"/>
              </a:ext>
            </a:extLst>
          </p:cNvPr>
          <p:cNvSpPr>
            <a:spLocks noGrp="1"/>
          </p:cNvSpPr>
          <p:nvPr>
            <p:ph type="title"/>
          </p:nvPr>
        </p:nvSpPr>
        <p:spPr>
          <a:xfrm>
            <a:off x="252000" y="959222"/>
            <a:ext cx="11628452" cy="646331"/>
          </a:xfrm>
        </p:spPr>
        <p:txBody>
          <a:bodyPr/>
          <a:lstStyle/>
          <a:p>
            <a:r>
              <a:rPr lang="en-GB"/>
              <a:t>Gas fire and decorative appliance cleaning</a:t>
            </a:r>
          </a:p>
        </p:txBody>
      </p:sp>
      <p:sp>
        <p:nvSpPr>
          <p:cNvPr id="6" name="Content Placeholder 5">
            <a:extLst>
              <a:ext uri="{FF2B5EF4-FFF2-40B4-BE49-F238E27FC236}">
                <a16:creationId xmlns:a16="http://schemas.microsoft.com/office/drawing/2014/main" id="{75B2D5CB-E5DF-DE09-E127-70412189C9D0}"/>
              </a:ext>
            </a:extLst>
          </p:cNvPr>
          <p:cNvSpPr>
            <a:spLocks noGrp="1"/>
          </p:cNvSpPr>
          <p:nvPr>
            <p:ph sz="quarter" idx="10"/>
          </p:nvPr>
        </p:nvSpPr>
        <p:spPr>
          <a:xfrm>
            <a:off x="360000" y="1800000"/>
            <a:ext cx="11088288" cy="4140000"/>
          </a:xfrm>
        </p:spPr>
        <p:txBody>
          <a:bodyPr/>
          <a:lstStyle/>
          <a:p>
            <a:r>
              <a:rPr lang="en-GB" b="1" dirty="0"/>
              <a:t>Pre-cleaning assessment</a:t>
            </a:r>
          </a:p>
          <a:p>
            <a:pPr marL="342900" indent="-342900">
              <a:buFont typeface="Arial" panose="020B0604020202020204" pitchFamily="34" charset="0"/>
              <a:buChar char="•"/>
            </a:pPr>
            <a:r>
              <a:rPr lang="en-GB" dirty="0"/>
              <a:t>Before cleaning, check for signs of spillage, </a:t>
            </a:r>
            <a:r>
              <a:rPr lang="en-GB" dirty="0" err="1"/>
              <a:t>sooting</a:t>
            </a:r>
            <a:r>
              <a:rPr lang="en-GB" dirty="0"/>
              <a:t>, or discolouration. </a:t>
            </a:r>
          </a:p>
          <a:p>
            <a:pPr marL="342900" indent="-342900">
              <a:buFont typeface="Arial" panose="020B0604020202020204" pitchFamily="34" charset="0"/>
              <a:buChar char="•"/>
            </a:pPr>
            <a:r>
              <a:rPr lang="en-GB" dirty="0"/>
              <a:t>Perform a spillage test before dismantling. </a:t>
            </a:r>
          </a:p>
          <a:p>
            <a:pPr marL="342900" indent="-342900">
              <a:buFont typeface="Arial" panose="020B0604020202020204" pitchFamily="34" charset="0"/>
              <a:buChar char="•"/>
            </a:pPr>
            <a:r>
              <a:rPr lang="en-GB" dirty="0"/>
              <a:t>Ensure the appliance is cool and isolated from the gas supply.</a:t>
            </a:r>
          </a:p>
        </p:txBody>
      </p:sp>
    </p:spTree>
    <p:extLst>
      <p:ext uri="{BB962C8B-B14F-4D97-AF65-F5344CB8AC3E}">
        <p14:creationId xmlns:p14="http://schemas.microsoft.com/office/powerpoint/2010/main" val="33645364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F2DCA-67C1-0E21-7963-841D3CCF4E3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4F6843-F35A-AACC-11E0-55E586484A80}"/>
              </a:ext>
            </a:extLst>
          </p:cNvPr>
          <p:cNvSpPr>
            <a:spLocks noGrp="1"/>
          </p:cNvSpPr>
          <p:nvPr>
            <p:ph type="title"/>
          </p:nvPr>
        </p:nvSpPr>
        <p:spPr>
          <a:xfrm>
            <a:off x="252000" y="959222"/>
            <a:ext cx="11628452" cy="646331"/>
          </a:xfrm>
        </p:spPr>
        <p:txBody>
          <a:bodyPr/>
          <a:lstStyle/>
          <a:p>
            <a:r>
              <a:rPr lang="en-GB"/>
              <a:t>Gas fire and decorative appliance cleaning</a:t>
            </a:r>
          </a:p>
        </p:txBody>
      </p:sp>
      <p:sp>
        <p:nvSpPr>
          <p:cNvPr id="6" name="Content Placeholder 5">
            <a:extLst>
              <a:ext uri="{FF2B5EF4-FFF2-40B4-BE49-F238E27FC236}">
                <a16:creationId xmlns:a16="http://schemas.microsoft.com/office/drawing/2014/main" id="{D3B2BB31-626A-34DB-96E1-1C9F040AD43D}"/>
              </a:ext>
            </a:extLst>
          </p:cNvPr>
          <p:cNvSpPr>
            <a:spLocks noGrp="1"/>
          </p:cNvSpPr>
          <p:nvPr>
            <p:ph sz="quarter" idx="10"/>
          </p:nvPr>
        </p:nvSpPr>
        <p:spPr>
          <a:xfrm>
            <a:off x="360000" y="1800000"/>
            <a:ext cx="11124864" cy="4140000"/>
          </a:xfrm>
        </p:spPr>
        <p:txBody>
          <a:bodyPr/>
          <a:lstStyle/>
          <a:p>
            <a:r>
              <a:rPr lang="en-GB" b="1" dirty="0"/>
              <a:t>Cleaning procedure</a:t>
            </a:r>
          </a:p>
          <a:p>
            <a:pPr marL="342900" indent="-342900">
              <a:buFont typeface="Arial" panose="020B0604020202020204" pitchFamily="34" charset="0"/>
              <a:buChar char="•"/>
            </a:pPr>
            <a:r>
              <a:rPr lang="en-GB" dirty="0"/>
              <a:t>Remove decorative elements carefully (coals, pebbles, logs). </a:t>
            </a:r>
          </a:p>
          <a:p>
            <a:pPr marL="342900" indent="-342900">
              <a:buFont typeface="Arial" panose="020B0604020202020204" pitchFamily="34" charset="0"/>
              <a:buChar char="•"/>
            </a:pPr>
            <a:r>
              <a:rPr lang="en-GB" dirty="0"/>
              <a:t>Clean pilot assembly, ODS sensor, and thermocouple using soft brush and vacuum. </a:t>
            </a:r>
          </a:p>
          <a:p>
            <a:pPr marL="342900" indent="-342900">
              <a:buFont typeface="Arial" panose="020B0604020202020204" pitchFamily="34" charset="0"/>
              <a:buChar char="•"/>
            </a:pPr>
            <a:r>
              <a:rPr lang="en-GB" dirty="0"/>
              <a:t>Inspect and clean primary aeration openings and burner ports.</a:t>
            </a:r>
          </a:p>
        </p:txBody>
      </p:sp>
    </p:spTree>
    <p:extLst>
      <p:ext uri="{BB962C8B-B14F-4D97-AF65-F5344CB8AC3E}">
        <p14:creationId xmlns:p14="http://schemas.microsoft.com/office/powerpoint/2010/main" val="4188152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Common appliance components to clean</a:t>
            </a:r>
          </a:p>
        </p:txBody>
      </p:sp>
      <p:graphicFrame>
        <p:nvGraphicFramePr>
          <p:cNvPr id="4" name="Table 3">
            <a:extLst>
              <a:ext uri="{FF2B5EF4-FFF2-40B4-BE49-F238E27FC236}">
                <a16:creationId xmlns:a16="http://schemas.microsoft.com/office/drawing/2014/main" id="{DE874882-1248-6943-E29E-A6A5C106B751}"/>
              </a:ext>
            </a:extLst>
          </p:cNvPr>
          <p:cNvGraphicFramePr>
            <a:graphicFrameLocks noGrp="1"/>
          </p:cNvGraphicFramePr>
          <p:nvPr>
            <p:extLst>
              <p:ext uri="{D42A27DB-BD31-4B8C-83A1-F6EECF244321}">
                <p14:modId xmlns:p14="http://schemas.microsoft.com/office/powerpoint/2010/main" val="4033784699"/>
              </p:ext>
            </p:extLst>
          </p:nvPr>
        </p:nvGraphicFramePr>
        <p:xfrm>
          <a:off x="359173" y="1605553"/>
          <a:ext cx="11338302" cy="4150141"/>
        </p:xfrm>
        <a:graphic>
          <a:graphicData uri="http://schemas.openxmlformats.org/drawingml/2006/table">
            <a:tbl>
              <a:tblPr>
                <a:tableStyleId>{8A107856-5554-42FB-B03E-39F5DBC370BA}</a:tableStyleId>
              </a:tblPr>
              <a:tblGrid>
                <a:gridCol w="1830988">
                  <a:extLst>
                    <a:ext uri="{9D8B030D-6E8A-4147-A177-3AD203B41FA5}">
                      <a16:colId xmlns:a16="http://schemas.microsoft.com/office/drawing/2014/main" val="1622427977"/>
                    </a:ext>
                  </a:extLst>
                </a:gridCol>
                <a:gridCol w="2393755">
                  <a:extLst>
                    <a:ext uri="{9D8B030D-6E8A-4147-A177-3AD203B41FA5}">
                      <a16:colId xmlns:a16="http://schemas.microsoft.com/office/drawing/2014/main" val="3970046528"/>
                    </a:ext>
                  </a:extLst>
                </a:gridCol>
                <a:gridCol w="3325332">
                  <a:extLst>
                    <a:ext uri="{9D8B030D-6E8A-4147-A177-3AD203B41FA5}">
                      <a16:colId xmlns:a16="http://schemas.microsoft.com/office/drawing/2014/main" val="253609669"/>
                    </a:ext>
                  </a:extLst>
                </a:gridCol>
                <a:gridCol w="3788227">
                  <a:extLst>
                    <a:ext uri="{9D8B030D-6E8A-4147-A177-3AD203B41FA5}">
                      <a16:colId xmlns:a16="http://schemas.microsoft.com/office/drawing/2014/main" val="1757832606"/>
                    </a:ext>
                  </a:extLst>
                </a:gridCol>
              </a:tblGrid>
              <a:tr h="352159">
                <a:tc>
                  <a:txBody>
                    <a:bodyPr/>
                    <a:lstStyle/>
                    <a:p>
                      <a:pPr>
                        <a:buNone/>
                      </a:pPr>
                      <a:r>
                        <a:rPr lang="en-GB" sz="1800" b="1"/>
                        <a:t>Appliance type</a:t>
                      </a:r>
                      <a:endParaRPr lang="en-GB" sz="1800"/>
                    </a:p>
                  </a:txBody>
                  <a:tcPr marL="87781" marR="87781" marT="43890" marB="43890" anchor="ctr"/>
                </a:tc>
                <a:tc>
                  <a:txBody>
                    <a:bodyPr/>
                    <a:lstStyle/>
                    <a:p>
                      <a:pPr>
                        <a:buNone/>
                      </a:pPr>
                      <a:r>
                        <a:rPr lang="en-GB" sz="1800" b="1"/>
                        <a:t>Component</a:t>
                      </a:r>
                      <a:endParaRPr lang="en-GB" sz="1800"/>
                    </a:p>
                  </a:txBody>
                  <a:tcPr marL="87781" marR="87781" marT="43890" marB="43890" anchor="ctr"/>
                </a:tc>
                <a:tc>
                  <a:txBody>
                    <a:bodyPr/>
                    <a:lstStyle/>
                    <a:p>
                      <a:pPr>
                        <a:buNone/>
                      </a:pPr>
                      <a:r>
                        <a:rPr lang="en-GB" sz="1800" b="1"/>
                        <a:t>Cleaning task</a:t>
                      </a:r>
                      <a:endParaRPr lang="en-GB" sz="1800"/>
                    </a:p>
                  </a:txBody>
                  <a:tcPr marL="87781" marR="87781" marT="43890" marB="43890" anchor="ctr"/>
                </a:tc>
                <a:tc>
                  <a:txBody>
                    <a:bodyPr/>
                    <a:lstStyle/>
                    <a:p>
                      <a:pPr>
                        <a:buNone/>
                      </a:pPr>
                      <a:r>
                        <a:rPr lang="en-GB" sz="1800" b="1"/>
                        <a:t>Special considerations</a:t>
                      </a:r>
                      <a:endParaRPr lang="en-GB" sz="1800"/>
                    </a:p>
                  </a:txBody>
                  <a:tcPr marL="87781" marR="87781" marT="43890" marB="43890" anchor="ctr"/>
                </a:tc>
                <a:extLst>
                  <a:ext uri="{0D108BD9-81ED-4DB2-BD59-A6C34878D82A}">
                    <a16:rowId xmlns:a16="http://schemas.microsoft.com/office/drawing/2014/main" val="1647774462"/>
                  </a:ext>
                </a:extLst>
              </a:tr>
              <a:tr h="880916">
                <a:tc>
                  <a:txBody>
                    <a:bodyPr/>
                    <a:lstStyle/>
                    <a:p>
                      <a:pPr>
                        <a:buNone/>
                      </a:pPr>
                      <a:r>
                        <a:rPr lang="en-GB" sz="1800"/>
                        <a:t>Combi boiler</a:t>
                      </a:r>
                    </a:p>
                  </a:txBody>
                  <a:tcPr marL="87781" marR="87781" marT="43890" marB="43890" anchor="ctr"/>
                </a:tc>
                <a:tc>
                  <a:txBody>
                    <a:bodyPr/>
                    <a:lstStyle/>
                    <a:p>
                      <a:pPr>
                        <a:buNone/>
                      </a:pPr>
                      <a:r>
                        <a:rPr lang="en-GB" sz="1800"/>
                        <a:t>Burner, electrode, condensate trap</a:t>
                      </a:r>
                    </a:p>
                  </a:txBody>
                  <a:tcPr marL="87781" marR="87781" marT="43890" marB="43890" anchor="ctr"/>
                </a:tc>
                <a:tc>
                  <a:txBody>
                    <a:bodyPr/>
                    <a:lstStyle/>
                    <a:p>
                      <a:pPr>
                        <a:buNone/>
                      </a:pPr>
                      <a:r>
                        <a:rPr lang="en-GB" sz="1800" dirty="0"/>
                        <a:t>Brush burner, wipe electrode, flush trap.</a:t>
                      </a:r>
                    </a:p>
                  </a:txBody>
                  <a:tcPr marL="87781" marR="87781" marT="43890" marB="43890" anchor="ctr"/>
                </a:tc>
                <a:tc>
                  <a:txBody>
                    <a:bodyPr/>
                    <a:lstStyle/>
                    <a:p>
                      <a:pPr>
                        <a:buNone/>
                      </a:pPr>
                      <a:r>
                        <a:rPr lang="en-GB" sz="1800" dirty="0"/>
                        <a:t>Check for scale buildup in heat exchanger; ensure trap is reprimed.</a:t>
                      </a:r>
                    </a:p>
                  </a:txBody>
                  <a:tcPr marL="87781" marR="87781" marT="43890" marB="43890" anchor="ctr"/>
                </a:tc>
                <a:extLst>
                  <a:ext uri="{0D108BD9-81ED-4DB2-BD59-A6C34878D82A}">
                    <a16:rowId xmlns:a16="http://schemas.microsoft.com/office/drawing/2014/main" val="3881570553"/>
                  </a:ext>
                </a:extLst>
              </a:tr>
              <a:tr h="880916">
                <a:tc>
                  <a:txBody>
                    <a:bodyPr/>
                    <a:lstStyle/>
                    <a:p>
                      <a:pPr>
                        <a:buNone/>
                      </a:pPr>
                      <a:r>
                        <a:rPr lang="en-GB" sz="1800"/>
                        <a:t>Gas fire</a:t>
                      </a:r>
                    </a:p>
                  </a:txBody>
                  <a:tcPr marL="87781" marR="87781" marT="43890" marB="43890" anchor="ctr"/>
                </a:tc>
                <a:tc>
                  <a:txBody>
                    <a:bodyPr/>
                    <a:lstStyle/>
                    <a:p>
                      <a:pPr>
                        <a:buNone/>
                      </a:pPr>
                      <a:r>
                        <a:rPr lang="en-GB" sz="1800"/>
                        <a:t>Pilot assembly, burner ports</a:t>
                      </a:r>
                    </a:p>
                  </a:txBody>
                  <a:tcPr marL="87781" marR="87781" marT="43890" marB="43890" anchor="ctr"/>
                </a:tc>
                <a:tc>
                  <a:txBody>
                    <a:bodyPr/>
                    <a:lstStyle/>
                    <a:p>
                      <a:pPr>
                        <a:buNone/>
                      </a:pPr>
                      <a:r>
                        <a:rPr lang="en-GB" sz="1800" dirty="0"/>
                        <a:t>Remove debris, clean ODS sensor.</a:t>
                      </a:r>
                    </a:p>
                  </a:txBody>
                  <a:tcPr marL="87781" marR="87781" marT="43890" marB="43890" anchor="ctr"/>
                </a:tc>
                <a:tc>
                  <a:txBody>
                    <a:bodyPr/>
                    <a:lstStyle/>
                    <a:p>
                      <a:pPr>
                        <a:buNone/>
                      </a:pPr>
                      <a:r>
                        <a:rPr lang="en-GB" sz="1800" dirty="0"/>
                        <a:t>Verify flame pattern after cleaning; check thermocouple response.</a:t>
                      </a:r>
                    </a:p>
                  </a:txBody>
                  <a:tcPr marL="87781" marR="87781" marT="43890" marB="43890" anchor="ctr"/>
                </a:tc>
                <a:extLst>
                  <a:ext uri="{0D108BD9-81ED-4DB2-BD59-A6C34878D82A}">
                    <a16:rowId xmlns:a16="http://schemas.microsoft.com/office/drawing/2014/main" val="721505837"/>
                  </a:ext>
                </a:extLst>
              </a:tr>
              <a:tr h="880916">
                <a:tc>
                  <a:txBody>
                    <a:bodyPr/>
                    <a:lstStyle/>
                    <a:p>
                      <a:pPr>
                        <a:buNone/>
                      </a:pPr>
                      <a:r>
                        <a:rPr lang="en-GB" sz="1800"/>
                        <a:t>Water heater</a:t>
                      </a:r>
                    </a:p>
                  </a:txBody>
                  <a:tcPr marL="87781" marR="87781" marT="43890" marB="43890" anchor="ctr"/>
                </a:tc>
                <a:tc>
                  <a:txBody>
                    <a:bodyPr/>
                    <a:lstStyle/>
                    <a:p>
                      <a:pPr>
                        <a:buNone/>
                      </a:pPr>
                      <a:r>
                        <a:rPr lang="en-GB" sz="1800"/>
                        <a:t>Injector, burner tray</a:t>
                      </a:r>
                    </a:p>
                  </a:txBody>
                  <a:tcPr marL="87781" marR="87781" marT="43890" marB="43890" anchor="ctr"/>
                </a:tc>
                <a:tc>
                  <a:txBody>
                    <a:bodyPr/>
                    <a:lstStyle/>
                    <a:p>
                      <a:pPr>
                        <a:buNone/>
                      </a:pPr>
                      <a:r>
                        <a:rPr lang="en-GB" sz="1800" dirty="0"/>
                        <a:t>Check for scale or soot, clean ports.</a:t>
                      </a:r>
                    </a:p>
                  </a:txBody>
                  <a:tcPr marL="87781" marR="87781" marT="43890" marB="43890" anchor="ctr"/>
                </a:tc>
                <a:tc>
                  <a:txBody>
                    <a:bodyPr/>
                    <a:lstStyle/>
                    <a:p>
                      <a:pPr>
                        <a:buNone/>
                      </a:pPr>
                      <a:r>
                        <a:rPr lang="en-GB" sz="1800" dirty="0"/>
                        <a:t>Look for signs of water damage or corrosion on connections.</a:t>
                      </a:r>
                    </a:p>
                  </a:txBody>
                  <a:tcPr marL="87781" marR="87781" marT="43890" marB="43890" anchor="ctr"/>
                </a:tc>
                <a:extLst>
                  <a:ext uri="{0D108BD9-81ED-4DB2-BD59-A6C34878D82A}">
                    <a16:rowId xmlns:a16="http://schemas.microsoft.com/office/drawing/2014/main" val="1273430204"/>
                  </a:ext>
                </a:extLst>
              </a:tr>
              <a:tr h="1145293">
                <a:tc>
                  <a:txBody>
                    <a:bodyPr/>
                    <a:lstStyle/>
                    <a:p>
                      <a:pPr>
                        <a:buNone/>
                      </a:pPr>
                      <a:r>
                        <a:rPr lang="en-GB" sz="1800"/>
                        <a:t>Cooker hob</a:t>
                      </a:r>
                    </a:p>
                  </a:txBody>
                  <a:tcPr marL="87781" marR="87781" marT="43890" marB="43890" anchor="ctr"/>
                </a:tc>
                <a:tc>
                  <a:txBody>
                    <a:bodyPr/>
                    <a:lstStyle/>
                    <a:p>
                      <a:pPr>
                        <a:buNone/>
                      </a:pPr>
                      <a:r>
                        <a:rPr lang="en-GB" sz="1800"/>
                        <a:t>Burner rings, caps</a:t>
                      </a:r>
                    </a:p>
                  </a:txBody>
                  <a:tcPr marL="87781" marR="87781" marT="43890" marB="43890" anchor="ctr"/>
                </a:tc>
                <a:tc>
                  <a:txBody>
                    <a:bodyPr/>
                    <a:lstStyle/>
                    <a:p>
                      <a:pPr>
                        <a:buNone/>
                      </a:pPr>
                      <a:r>
                        <a:rPr lang="en-GB" sz="1800" dirty="0"/>
                        <a:t>Clean for food debris, inspect ignition spark.</a:t>
                      </a:r>
                    </a:p>
                  </a:txBody>
                  <a:tcPr marL="87781" marR="87781" marT="43890" marB="43890" anchor="ctr"/>
                </a:tc>
                <a:tc>
                  <a:txBody>
                    <a:bodyPr/>
                    <a:lstStyle/>
                    <a:p>
                      <a:pPr>
                        <a:buNone/>
                      </a:pPr>
                      <a:r>
                        <a:rPr lang="en-GB" sz="1800" dirty="0"/>
                        <a:t>Ensure correct reassembly of burner parts; check electrode alignment.</a:t>
                      </a:r>
                    </a:p>
                  </a:txBody>
                  <a:tcPr marL="87781" marR="87781" marT="43890" marB="43890" anchor="ctr"/>
                </a:tc>
                <a:extLst>
                  <a:ext uri="{0D108BD9-81ED-4DB2-BD59-A6C34878D82A}">
                    <a16:rowId xmlns:a16="http://schemas.microsoft.com/office/drawing/2014/main" val="4176597691"/>
                  </a:ext>
                </a:extLst>
              </a:tr>
            </a:tbl>
          </a:graphicData>
        </a:graphic>
      </p:graphicFrame>
    </p:spTree>
    <p:extLst>
      <p:ext uri="{BB962C8B-B14F-4D97-AF65-F5344CB8AC3E}">
        <p14:creationId xmlns:p14="http://schemas.microsoft.com/office/powerpoint/2010/main" val="8599055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81AFA-6912-6E1E-4961-70AD253D80E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A5A9D1D-C8A4-98B0-C987-584C7BB6433B}"/>
              </a:ext>
            </a:extLst>
          </p:cNvPr>
          <p:cNvSpPr>
            <a:spLocks noGrp="1"/>
          </p:cNvSpPr>
          <p:nvPr>
            <p:ph type="title"/>
          </p:nvPr>
        </p:nvSpPr>
        <p:spPr>
          <a:xfrm>
            <a:off x="252000" y="959222"/>
            <a:ext cx="11628452" cy="646331"/>
          </a:xfrm>
        </p:spPr>
        <p:txBody>
          <a:bodyPr/>
          <a:lstStyle/>
          <a:p>
            <a:r>
              <a:rPr lang="en-GB"/>
              <a:t>Gas fire and decorative appliance cleaning</a:t>
            </a:r>
          </a:p>
        </p:txBody>
      </p:sp>
      <p:sp>
        <p:nvSpPr>
          <p:cNvPr id="6" name="Content Placeholder 5">
            <a:extLst>
              <a:ext uri="{FF2B5EF4-FFF2-40B4-BE49-F238E27FC236}">
                <a16:creationId xmlns:a16="http://schemas.microsoft.com/office/drawing/2014/main" id="{7F20F5F7-6EC7-EB8F-19D1-86BBE20AEAAF}"/>
              </a:ext>
            </a:extLst>
          </p:cNvPr>
          <p:cNvSpPr>
            <a:spLocks noGrp="1"/>
          </p:cNvSpPr>
          <p:nvPr>
            <p:ph sz="quarter" idx="10"/>
          </p:nvPr>
        </p:nvSpPr>
        <p:spPr/>
        <p:txBody>
          <a:bodyPr/>
          <a:lstStyle/>
          <a:p>
            <a:r>
              <a:rPr lang="en-GB" b="1"/>
              <a:t>Post-cleaning verification</a:t>
            </a:r>
          </a:p>
          <a:p>
            <a:pPr marL="342900" indent="-342900">
              <a:buFont typeface="Arial" panose="020B0604020202020204" pitchFamily="34" charset="0"/>
              <a:buChar char="•"/>
            </a:pPr>
            <a:r>
              <a:rPr lang="en-GB"/>
              <a:t>Perform a visual flame check for the correct colour and pattern. </a:t>
            </a:r>
          </a:p>
          <a:p>
            <a:pPr marL="342900" indent="-342900">
              <a:buFont typeface="Arial" panose="020B0604020202020204" pitchFamily="34" charset="0"/>
              <a:buChar char="•"/>
            </a:pPr>
            <a:r>
              <a:rPr lang="en-GB"/>
              <a:t>Repeat spillage test under operating conditions. </a:t>
            </a:r>
          </a:p>
          <a:p>
            <a:pPr marL="342900" indent="-342900">
              <a:buFont typeface="Arial" panose="020B0604020202020204" pitchFamily="34" charset="0"/>
              <a:buChar char="•"/>
            </a:pPr>
            <a:r>
              <a:rPr lang="en-GB"/>
              <a:t>Check pilot stability and flame supervision device operation.</a:t>
            </a:r>
          </a:p>
          <a:p>
            <a:pPr marL="342900" indent="-342900">
              <a:buFont typeface="Arial" panose="020B0604020202020204" pitchFamily="34" charset="0"/>
              <a:buChar char="•"/>
            </a:pPr>
            <a:r>
              <a:rPr lang="en-GB"/>
              <a:t>Document flame picture observations.</a:t>
            </a:r>
          </a:p>
        </p:txBody>
      </p:sp>
    </p:spTree>
    <p:extLst>
      <p:ext uri="{BB962C8B-B14F-4D97-AF65-F5344CB8AC3E}">
        <p14:creationId xmlns:p14="http://schemas.microsoft.com/office/powerpoint/2010/main" val="37936389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8F226-FD40-8486-BFCC-C0534A4D56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971758A-2C1C-BF44-B50A-8C4378F64F2F}"/>
              </a:ext>
            </a:extLst>
          </p:cNvPr>
          <p:cNvSpPr>
            <a:spLocks noGrp="1"/>
          </p:cNvSpPr>
          <p:nvPr>
            <p:ph type="title"/>
          </p:nvPr>
        </p:nvSpPr>
        <p:spPr>
          <a:xfrm>
            <a:off x="252000" y="959222"/>
            <a:ext cx="11628452" cy="646331"/>
          </a:xfrm>
        </p:spPr>
        <p:txBody>
          <a:bodyPr/>
          <a:lstStyle/>
          <a:p>
            <a:r>
              <a:rPr lang="en-GB"/>
              <a:t>Gas fire and decorative appliance cleaning</a:t>
            </a:r>
          </a:p>
        </p:txBody>
      </p:sp>
      <p:sp>
        <p:nvSpPr>
          <p:cNvPr id="6" name="Content Placeholder 5">
            <a:extLst>
              <a:ext uri="{FF2B5EF4-FFF2-40B4-BE49-F238E27FC236}">
                <a16:creationId xmlns:a16="http://schemas.microsoft.com/office/drawing/2014/main" id="{0F7FED83-303F-707C-4951-A9206CD053A2}"/>
              </a:ext>
            </a:extLst>
          </p:cNvPr>
          <p:cNvSpPr>
            <a:spLocks noGrp="1"/>
          </p:cNvSpPr>
          <p:nvPr>
            <p:ph sz="quarter" idx="10"/>
          </p:nvPr>
        </p:nvSpPr>
        <p:spPr>
          <a:xfrm>
            <a:off x="360000" y="1800000"/>
            <a:ext cx="11234592" cy="4140000"/>
          </a:xfrm>
        </p:spPr>
        <p:txBody>
          <a:bodyPr/>
          <a:lstStyle/>
          <a:p>
            <a:r>
              <a:rPr lang="en-GB" dirty="0"/>
              <a:t>Decorative fuel effects must be arranged precisely according to manufacturer instructions. </a:t>
            </a:r>
          </a:p>
          <a:p>
            <a:r>
              <a:rPr lang="en-GB" dirty="0"/>
              <a:t>Even minor deviations from the specified pattern can disrupt flame paths, create localised hotspots, and potentially lead to incomplete combustion with dangerous carbon monoxide production.</a:t>
            </a:r>
          </a:p>
        </p:txBody>
      </p:sp>
    </p:spTree>
    <p:extLst>
      <p:ext uri="{BB962C8B-B14F-4D97-AF65-F5344CB8AC3E}">
        <p14:creationId xmlns:p14="http://schemas.microsoft.com/office/powerpoint/2010/main" val="26573658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FF797-F17A-1E0A-82DB-C1CD85806D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4CE9BB4-2B3C-7749-B27D-6EE557F89ACA}"/>
              </a:ext>
            </a:extLst>
          </p:cNvPr>
          <p:cNvSpPr>
            <a:spLocks noGrp="1"/>
          </p:cNvSpPr>
          <p:nvPr>
            <p:ph type="title"/>
          </p:nvPr>
        </p:nvSpPr>
        <p:spPr>
          <a:xfrm>
            <a:off x="252000" y="959222"/>
            <a:ext cx="11628452" cy="646331"/>
          </a:xfrm>
        </p:spPr>
        <p:txBody>
          <a:bodyPr/>
          <a:lstStyle/>
          <a:p>
            <a:r>
              <a:rPr lang="en-GB"/>
              <a:t>Commercial appliance considerations</a:t>
            </a:r>
          </a:p>
        </p:txBody>
      </p:sp>
      <p:sp>
        <p:nvSpPr>
          <p:cNvPr id="6" name="Content Placeholder 5">
            <a:extLst>
              <a:ext uri="{FF2B5EF4-FFF2-40B4-BE49-F238E27FC236}">
                <a16:creationId xmlns:a16="http://schemas.microsoft.com/office/drawing/2014/main" id="{E85AB827-ED1E-4671-1848-295B86905128}"/>
              </a:ext>
            </a:extLst>
          </p:cNvPr>
          <p:cNvSpPr>
            <a:spLocks noGrp="1"/>
          </p:cNvSpPr>
          <p:nvPr>
            <p:ph sz="quarter" idx="10"/>
          </p:nvPr>
        </p:nvSpPr>
        <p:spPr/>
        <p:txBody>
          <a:bodyPr/>
          <a:lstStyle/>
          <a:p>
            <a:r>
              <a:rPr lang="en-GB" b="1"/>
              <a:t>Additional requirements</a:t>
            </a:r>
          </a:p>
          <a:p>
            <a:r>
              <a:rPr lang="en-GB"/>
              <a:t>Commercial gas appliances present unique cleaning challenges:</a:t>
            </a:r>
          </a:p>
          <a:p>
            <a:pPr marL="342900" indent="-342900">
              <a:buFont typeface="Arial" panose="020B0604020202020204" pitchFamily="34" charset="0"/>
              <a:buChar char="•"/>
            </a:pPr>
            <a:r>
              <a:rPr lang="en-GB"/>
              <a:t>Higher operating temperatures and pressures</a:t>
            </a:r>
          </a:p>
          <a:p>
            <a:pPr marL="342900" indent="-342900">
              <a:buFont typeface="Arial" panose="020B0604020202020204" pitchFamily="34" charset="0"/>
              <a:buChar char="•"/>
            </a:pPr>
            <a:r>
              <a:rPr lang="en-GB"/>
              <a:t>Larger heat exchangers with multiple passes</a:t>
            </a:r>
          </a:p>
          <a:p>
            <a:pPr marL="342900" indent="-342900">
              <a:buFont typeface="Arial" panose="020B0604020202020204" pitchFamily="34" charset="0"/>
              <a:buChar char="•"/>
            </a:pPr>
            <a:r>
              <a:rPr lang="en-GB"/>
              <a:t>More complex burner assemblies</a:t>
            </a:r>
          </a:p>
          <a:p>
            <a:pPr marL="342900" indent="-342900">
              <a:buFont typeface="Arial" panose="020B0604020202020204" pitchFamily="34" charset="0"/>
              <a:buChar char="•"/>
            </a:pPr>
            <a:r>
              <a:rPr lang="en-GB"/>
              <a:t>Integrated control systems requiring specialist knowledge</a:t>
            </a:r>
          </a:p>
          <a:p>
            <a:pPr marL="342900" indent="-342900">
              <a:buFont typeface="Arial" panose="020B0604020202020204" pitchFamily="34" charset="0"/>
              <a:buChar char="•"/>
            </a:pPr>
            <a:r>
              <a:rPr lang="en-GB"/>
              <a:t>Multiple safety circuits and interlocks</a:t>
            </a:r>
          </a:p>
        </p:txBody>
      </p:sp>
    </p:spTree>
    <p:extLst>
      <p:ext uri="{BB962C8B-B14F-4D97-AF65-F5344CB8AC3E}">
        <p14:creationId xmlns:p14="http://schemas.microsoft.com/office/powerpoint/2010/main" val="32429758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C8582-37C8-6146-19CF-48D52D8AC9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DD13308-F1D6-3DE3-1B02-61EFE47E485A}"/>
              </a:ext>
            </a:extLst>
          </p:cNvPr>
          <p:cNvSpPr>
            <a:spLocks noGrp="1"/>
          </p:cNvSpPr>
          <p:nvPr>
            <p:ph type="title"/>
          </p:nvPr>
        </p:nvSpPr>
        <p:spPr>
          <a:xfrm>
            <a:off x="252000" y="959222"/>
            <a:ext cx="11628452" cy="646331"/>
          </a:xfrm>
        </p:spPr>
        <p:txBody>
          <a:bodyPr/>
          <a:lstStyle/>
          <a:p>
            <a:r>
              <a:rPr lang="en-GB"/>
              <a:t>Commercial appliance considerations</a:t>
            </a:r>
          </a:p>
        </p:txBody>
      </p:sp>
      <p:sp>
        <p:nvSpPr>
          <p:cNvPr id="6" name="Content Placeholder 5">
            <a:extLst>
              <a:ext uri="{FF2B5EF4-FFF2-40B4-BE49-F238E27FC236}">
                <a16:creationId xmlns:a16="http://schemas.microsoft.com/office/drawing/2014/main" id="{D948609B-14BC-5DAA-8388-12776766717B}"/>
              </a:ext>
            </a:extLst>
          </p:cNvPr>
          <p:cNvSpPr>
            <a:spLocks noGrp="1"/>
          </p:cNvSpPr>
          <p:nvPr>
            <p:ph sz="quarter" idx="10"/>
          </p:nvPr>
        </p:nvSpPr>
        <p:spPr/>
        <p:txBody>
          <a:bodyPr/>
          <a:lstStyle/>
          <a:p>
            <a:r>
              <a:rPr lang="en-GB" b="1" dirty="0"/>
              <a:t>Documentation requirements</a:t>
            </a:r>
          </a:p>
          <a:p>
            <a:r>
              <a:rPr lang="en-GB" dirty="0"/>
              <a:t>Commercial settings typically require:</a:t>
            </a:r>
          </a:p>
          <a:p>
            <a:pPr marL="342900" indent="-342900">
              <a:buFont typeface="Arial" panose="020B0604020202020204" pitchFamily="34" charset="0"/>
              <a:buChar char="•"/>
            </a:pPr>
            <a:r>
              <a:rPr lang="en-GB" dirty="0"/>
              <a:t>More detailed service records</a:t>
            </a:r>
          </a:p>
          <a:p>
            <a:pPr marL="342900" indent="-342900">
              <a:buFont typeface="Arial" panose="020B0604020202020204" pitchFamily="34" charset="0"/>
              <a:buChar char="•"/>
            </a:pPr>
            <a:r>
              <a:rPr lang="en-GB" dirty="0"/>
              <a:t>Compliance with site-specific safety protocols</a:t>
            </a:r>
          </a:p>
          <a:p>
            <a:pPr marL="342900" indent="-342900">
              <a:buFont typeface="Arial" panose="020B0604020202020204" pitchFamily="34" charset="0"/>
              <a:buChar char="•"/>
            </a:pPr>
            <a:r>
              <a:rPr lang="en-GB" dirty="0"/>
              <a:t>Evidence of competency (e.g. COMCAT certification)</a:t>
            </a:r>
          </a:p>
          <a:p>
            <a:pPr marL="342900" indent="-342900">
              <a:buFont typeface="Arial" panose="020B0604020202020204" pitchFamily="34" charset="0"/>
              <a:buChar char="•"/>
            </a:pPr>
            <a:r>
              <a:rPr lang="en-GB" dirty="0"/>
              <a:t>Risk assessments for service activities</a:t>
            </a:r>
          </a:p>
          <a:p>
            <a:pPr marL="342900" indent="-342900">
              <a:buFont typeface="Arial" panose="020B0604020202020204" pitchFamily="34" charset="0"/>
              <a:buChar char="•"/>
            </a:pPr>
            <a:r>
              <a:rPr lang="en-GB" dirty="0"/>
              <a:t>Method statements for complex cleaning operations</a:t>
            </a:r>
          </a:p>
        </p:txBody>
      </p:sp>
    </p:spTree>
    <p:extLst>
      <p:ext uri="{BB962C8B-B14F-4D97-AF65-F5344CB8AC3E}">
        <p14:creationId xmlns:p14="http://schemas.microsoft.com/office/powerpoint/2010/main" val="703293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8EAE9-1A62-D58E-0C58-401CE8FEEAF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290651A-346F-9CFF-36C1-17B202EA25B7}"/>
              </a:ext>
            </a:extLst>
          </p:cNvPr>
          <p:cNvSpPr>
            <a:spLocks noGrp="1"/>
          </p:cNvSpPr>
          <p:nvPr>
            <p:ph type="title"/>
          </p:nvPr>
        </p:nvSpPr>
        <p:spPr>
          <a:xfrm>
            <a:off x="252000" y="959222"/>
            <a:ext cx="11628452" cy="646331"/>
          </a:xfrm>
        </p:spPr>
        <p:txBody>
          <a:bodyPr/>
          <a:lstStyle/>
          <a:p>
            <a:r>
              <a:rPr lang="en-GB"/>
              <a:t>Commercial appliance considerations</a:t>
            </a:r>
          </a:p>
        </p:txBody>
      </p:sp>
      <p:sp>
        <p:nvSpPr>
          <p:cNvPr id="6" name="Content Placeholder 5">
            <a:extLst>
              <a:ext uri="{FF2B5EF4-FFF2-40B4-BE49-F238E27FC236}">
                <a16:creationId xmlns:a16="http://schemas.microsoft.com/office/drawing/2014/main" id="{C6CDCE1F-3811-B3CA-80E3-64CD231A3AF9}"/>
              </a:ext>
            </a:extLst>
          </p:cNvPr>
          <p:cNvSpPr>
            <a:spLocks noGrp="1"/>
          </p:cNvSpPr>
          <p:nvPr>
            <p:ph sz="quarter" idx="10"/>
          </p:nvPr>
        </p:nvSpPr>
        <p:spPr>
          <a:xfrm>
            <a:off x="360000" y="1800000"/>
            <a:ext cx="11520452" cy="4140000"/>
          </a:xfrm>
        </p:spPr>
        <p:txBody>
          <a:bodyPr/>
          <a:lstStyle/>
          <a:p>
            <a:r>
              <a:rPr lang="en-GB" b="1" dirty="0"/>
              <a:t>Specialised cleaning approaches</a:t>
            </a:r>
          </a:p>
          <a:p>
            <a:pPr marL="342900" indent="-342900">
              <a:buFont typeface="Arial" panose="020B0604020202020204" pitchFamily="34" charset="0"/>
              <a:buChar char="•"/>
            </a:pPr>
            <a:r>
              <a:rPr lang="en-GB" dirty="0"/>
              <a:t>Chemical cleaning of heat exchangers may be approved for certain commercial systems</a:t>
            </a:r>
          </a:p>
          <a:p>
            <a:pPr marL="342900" indent="-342900">
              <a:buFont typeface="Arial" panose="020B0604020202020204" pitchFamily="34" charset="0"/>
              <a:buChar char="•"/>
            </a:pPr>
            <a:r>
              <a:rPr lang="en-GB" dirty="0"/>
              <a:t>Dedicated flushing points for heat exchanger cleaning</a:t>
            </a:r>
          </a:p>
          <a:p>
            <a:pPr marL="342900" indent="-342900">
              <a:buFont typeface="Arial" panose="020B0604020202020204" pitchFamily="34" charset="0"/>
              <a:buChar char="•"/>
            </a:pPr>
            <a:r>
              <a:rPr lang="en-GB" dirty="0"/>
              <a:t>Ultrasonic cleaning for complex burner assemblies</a:t>
            </a:r>
          </a:p>
          <a:p>
            <a:pPr marL="342900" indent="-342900">
              <a:buFont typeface="Arial" panose="020B0604020202020204" pitchFamily="34" charset="0"/>
              <a:buChar char="•"/>
            </a:pPr>
            <a:r>
              <a:rPr lang="en-GB" dirty="0"/>
              <a:t>Scheduled rotation of redundant systems to allow for thorough cleaning</a:t>
            </a:r>
          </a:p>
          <a:p>
            <a:pPr marL="342900" indent="-342900">
              <a:buFont typeface="Arial" panose="020B0604020202020204" pitchFamily="34" charset="0"/>
              <a:buChar char="•"/>
            </a:pPr>
            <a:r>
              <a:rPr lang="en-GB" dirty="0"/>
              <a:t>Specialised tools for accessing confined spaces</a:t>
            </a:r>
          </a:p>
        </p:txBody>
      </p:sp>
    </p:spTree>
    <p:extLst>
      <p:ext uri="{BB962C8B-B14F-4D97-AF65-F5344CB8AC3E}">
        <p14:creationId xmlns:p14="http://schemas.microsoft.com/office/powerpoint/2010/main" val="3705166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C1FA7-45C6-1164-1A04-533A53C6EC1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26D9DE7-DB49-44DB-9416-E21EF0E3CDB6}"/>
              </a:ext>
            </a:extLst>
          </p:cNvPr>
          <p:cNvSpPr>
            <a:spLocks noGrp="1"/>
          </p:cNvSpPr>
          <p:nvPr>
            <p:ph type="title"/>
          </p:nvPr>
        </p:nvSpPr>
        <p:spPr>
          <a:xfrm>
            <a:off x="252000" y="959222"/>
            <a:ext cx="11628452" cy="646331"/>
          </a:xfrm>
        </p:spPr>
        <p:txBody>
          <a:bodyPr/>
          <a:lstStyle/>
          <a:p>
            <a:r>
              <a:rPr lang="en-GB"/>
              <a:t>Commercial appliance considerations</a:t>
            </a:r>
          </a:p>
        </p:txBody>
      </p:sp>
      <p:sp>
        <p:nvSpPr>
          <p:cNvPr id="6" name="Content Placeholder 5">
            <a:extLst>
              <a:ext uri="{FF2B5EF4-FFF2-40B4-BE49-F238E27FC236}">
                <a16:creationId xmlns:a16="http://schemas.microsoft.com/office/drawing/2014/main" id="{13111C19-42E5-03FE-FA3F-01163DE8C274}"/>
              </a:ext>
            </a:extLst>
          </p:cNvPr>
          <p:cNvSpPr>
            <a:spLocks noGrp="1"/>
          </p:cNvSpPr>
          <p:nvPr>
            <p:ph sz="quarter" idx="10"/>
          </p:nvPr>
        </p:nvSpPr>
        <p:spPr>
          <a:xfrm>
            <a:off x="360000" y="1800000"/>
            <a:ext cx="11060856" cy="4140000"/>
          </a:xfrm>
        </p:spPr>
        <p:txBody>
          <a:bodyPr/>
          <a:lstStyle/>
          <a:p>
            <a:r>
              <a:rPr lang="en-GB" b="1" dirty="0"/>
              <a:t>Critical safety considerations</a:t>
            </a:r>
          </a:p>
          <a:p>
            <a:pPr marL="342900" indent="-342900">
              <a:buFont typeface="Arial" panose="020B0604020202020204" pitchFamily="34" charset="0"/>
              <a:buChar char="•"/>
            </a:pPr>
            <a:r>
              <a:rPr lang="en-GB" dirty="0"/>
              <a:t>Lock-out/tag-out procedures must be followed</a:t>
            </a:r>
          </a:p>
          <a:p>
            <a:pPr marL="342900" indent="-342900">
              <a:buFont typeface="Arial" panose="020B0604020202020204" pitchFamily="34" charset="0"/>
              <a:buChar char="•"/>
            </a:pPr>
            <a:r>
              <a:rPr lang="en-GB" dirty="0"/>
              <a:t>Confined space entry protocols for larger appliances</a:t>
            </a:r>
          </a:p>
          <a:p>
            <a:pPr marL="342900" indent="-342900">
              <a:buFont typeface="Arial" panose="020B0604020202020204" pitchFamily="34" charset="0"/>
              <a:buChar char="•"/>
            </a:pPr>
            <a:r>
              <a:rPr lang="en-GB" dirty="0"/>
              <a:t>Higher CO and NOx emission potential requires precise verification</a:t>
            </a:r>
          </a:p>
          <a:p>
            <a:pPr marL="342900" indent="-342900">
              <a:buFont typeface="Arial" panose="020B0604020202020204" pitchFamily="34" charset="0"/>
              <a:buChar char="•"/>
            </a:pPr>
            <a:r>
              <a:rPr lang="en-GB" dirty="0"/>
              <a:t>Multiple pressure testing points requiring systematic checking</a:t>
            </a:r>
          </a:p>
        </p:txBody>
      </p:sp>
    </p:spTree>
    <p:extLst>
      <p:ext uri="{BB962C8B-B14F-4D97-AF65-F5344CB8AC3E}">
        <p14:creationId xmlns:p14="http://schemas.microsoft.com/office/powerpoint/2010/main" val="40497182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00A2C-A29B-B7E5-F76E-A34436EDD1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A08E9B3-EE47-CD0F-7984-49FE3100317F}"/>
              </a:ext>
            </a:extLst>
          </p:cNvPr>
          <p:cNvSpPr>
            <a:spLocks noGrp="1"/>
          </p:cNvSpPr>
          <p:nvPr>
            <p:ph type="title"/>
          </p:nvPr>
        </p:nvSpPr>
        <p:spPr>
          <a:xfrm>
            <a:off x="197136" y="822062"/>
            <a:ext cx="11628452" cy="646331"/>
          </a:xfrm>
        </p:spPr>
        <p:txBody>
          <a:bodyPr/>
          <a:lstStyle/>
          <a:p>
            <a:r>
              <a:rPr lang="en-GB" dirty="0"/>
              <a:t>Common errors and preventative measures</a:t>
            </a:r>
          </a:p>
        </p:txBody>
      </p:sp>
      <p:graphicFrame>
        <p:nvGraphicFramePr>
          <p:cNvPr id="4" name="Table 3">
            <a:extLst>
              <a:ext uri="{FF2B5EF4-FFF2-40B4-BE49-F238E27FC236}">
                <a16:creationId xmlns:a16="http://schemas.microsoft.com/office/drawing/2014/main" id="{D20E93A4-394C-4714-8D8A-5DB1D6FA839A}"/>
              </a:ext>
            </a:extLst>
          </p:cNvPr>
          <p:cNvGraphicFramePr>
            <a:graphicFrameLocks noGrp="1"/>
          </p:cNvGraphicFramePr>
          <p:nvPr>
            <p:extLst>
              <p:ext uri="{D42A27DB-BD31-4B8C-83A1-F6EECF244321}">
                <p14:modId xmlns:p14="http://schemas.microsoft.com/office/powerpoint/2010/main" val="417773506"/>
              </p:ext>
            </p:extLst>
          </p:nvPr>
        </p:nvGraphicFramePr>
        <p:xfrm>
          <a:off x="265176" y="1512978"/>
          <a:ext cx="11277600" cy="4505498"/>
        </p:xfrm>
        <a:graphic>
          <a:graphicData uri="http://schemas.openxmlformats.org/drawingml/2006/table">
            <a:tbl>
              <a:tblPr>
                <a:tableStyleId>{8A107856-5554-42FB-B03E-39F5DBC370BA}</a:tableStyleId>
              </a:tblPr>
              <a:tblGrid>
                <a:gridCol w="3069771">
                  <a:extLst>
                    <a:ext uri="{9D8B030D-6E8A-4147-A177-3AD203B41FA5}">
                      <a16:colId xmlns:a16="http://schemas.microsoft.com/office/drawing/2014/main" val="55243550"/>
                    </a:ext>
                  </a:extLst>
                </a:gridCol>
                <a:gridCol w="3820886">
                  <a:extLst>
                    <a:ext uri="{9D8B030D-6E8A-4147-A177-3AD203B41FA5}">
                      <a16:colId xmlns:a16="http://schemas.microsoft.com/office/drawing/2014/main" val="2896815800"/>
                    </a:ext>
                  </a:extLst>
                </a:gridCol>
                <a:gridCol w="4386943">
                  <a:extLst>
                    <a:ext uri="{9D8B030D-6E8A-4147-A177-3AD203B41FA5}">
                      <a16:colId xmlns:a16="http://schemas.microsoft.com/office/drawing/2014/main" val="1551234230"/>
                    </a:ext>
                  </a:extLst>
                </a:gridCol>
              </a:tblGrid>
              <a:tr h="280566">
                <a:tc>
                  <a:txBody>
                    <a:bodyPr/>
                    <a:lstStyle/>
                    <a:p>
                      <a:pPr>
                        <a:buNone/>
                      </a:pPr>
                      <a:r>
                        <a:rPr lang="en-GB" sz="1600" b="1"/>
                        <a:t>Error</a:t>
                      </a:r>
                      <a:endParaRPr lang="en-GB" sz="1600"/>
                    </a:p>
                  </a:txBody>
                  <a:tcPr marL="69935" marR="69935" marT="34967" marB="34967" anchor="ctr"/>
                </a:tc>
                <a:tc>
                  <a:txBody>
                    <a:bodyPr/>
                    <a:lstStyle/>
                    <a:p>
                      <a:pPr>
                        <a:buNone/>
                      </a:pPr>
                      <a:r>
                        <a:rPr lang="en-GB" sz="1600" b="1"/>
                        <a:t>Consequence</a:t>
                      </a:r>
                      <a:endParaRPr lang="en-GB" sz="1600"/>
                    </a:p>
                  </a:txBody>
                  <a:tcPr marL="69935" marR="69935" marT="34967" marB="34967" anchor="ctr"/>
                </a:tc>
                <a:tc>
                  <a:txBody>
                    <a:bodyPr/>
                    <a:lstStyle/>
                    <a:p>
                      <a:pPr>
                        <a:buNone/>
                      </a:pPr>
                      <a:r>
                        <a:rPr lang="en-GB" sz="1600" b="1"/>
                        <a:t>Prevention measure</a:t>
                      </a:r>
                      <a:endParaRPr lang="en-GB" sz="1600"/>
                    </a:p>
                  </a:txBody>
                  <a:tcPr marL="69935" marR="69935" marT="34967" marB="34967" anchor="ctr"/>
                </a:tc>
                <a:extLst>
                  <a:ext uri="{0D108BD9-81ED-4DB2-BD59-A6C34878D82A}">
                    <a16:rowId xmlns:a16="http://schemas.microsoft.com/office/drawing/2014/main" val="1681075439"/>
                  </a:ext>
                </a:extLst>
              </a:tr>
              <a:tr h="701827">
                <a:tc>
                  <a:txBody>
                    <a:bodyPr/>
                    <a:lstStyle/>
                    <a:p>
                      <a:pPr>
                        <a:buNone/>
                      </a:pPr>
                      <a:r>
                        <a:rPr lang="en-GB" sz="1600"/>
                        <a:t>Incorrect electrode gap</a:t>
                      </a:r>
                    </a:p>
                  </a:txBody>
                  <a:tcPr marL="69935" marR="69935" marT="34967" marB="34967" anchor="ctr"/>
                </a:tc>
                <a:tc>
                  <a:txBody>
                    <a:bodyPr/>
                    <a:lstStyle/>
                    <a:p>
                      <a:pPr>
                        <a:buNone/>
                      </a:pPr>
                      <a:r>
                        <a:rPr lang="en-GB" sz="1600"/>
                        <a:t>Ignition failure, lockouts, unsafe combustion</a:t>
                      </a:r>
                    </a:p>
                  </a:txBody>
                  <a:tcPr marL="69935" marR="69935" marT="34967" marB="34967" anchor="ctr"/>
                </a:tc>
                <a:tc>
                  <a:txBody>
                    <a:bodyPr/>
                    <a:lstStyle/>
                    <a:p>
                      <a:pPr>
                        <a:buNone/>
                      </a:pPr>
                      <a:r>
                        <a:rPr lang="en-GB" sz="1600" dirty="0"/>
                        <a:t>Always use a feeler gauge to verify spacing to manufacturer specifications.</a:t>
                      </a:r>
                    </a:p>
                  </a:txBody>
                  <a:tcPr marL="69935" marR="69935" marT="34967" marB="34967" anchor="ctr"/>
                </a:tc>
                <a:extLst>
                  <a:ext uri="{0D108BD9-81ED-4DB2-BD59-A6C34878D82A}">
                    <a16:rowId xmlns:a16="http://schemas.microsoft.com/office/drawing/2014/main" val="2228666421"/>
                  </a:ext>
                </a:extLst>
              </a:tr>
              <a:tr h="491196">
                <a:tc>
                  <a:txBody>
                    <a:bodyPr/>
                    <a:lstStyle/>
                    <a:p>
                      <a:pPr>
                        <a:buNone/>
                      </a:pPr>
                      <a:r>
                        <a:rPr lang="en-GB" sz="1600"/>
                        <a:t>Dry condensate trap</a:t>
                      </a:r>
                    </a:p>
                  </a:txBody>
                  <a:tcPr marL="69935" marR="69935" marT="34967" marB="34967" anchor="ctr"/>
                </a:tc>
                <a:tc>
                  <a:txBody>
                    <a:bodyPr/>
                    <a:lstStyle/>
                    <a:p>
                      <a:pPr>
                        <a:buNone/>
                      </a:pPr>
                      <a:r>
                        <a:rPr lang="en-GB" sz="1600"/>
                        <a:t>CO leakage into dwelling, acid damage to components</a:t>
                      </a:r>
                    </a:p>
                  </a:txBody>
                  <a:tcPr marL="69935" marR="69935" marT="34967" marB="34967" anchor="ctr"/>
                </a:tc>
                <a:tc>
                  <a:txBody>
                    <a:bodyPr/>
                    <a:lstStyle/>
                    <a:p>
                      <a:pPr>
                        <a:buNone/>
                      </a:pPr>
                      <a:r>
                        <a:rPr lang="en-GB" sz="1600" dirty="0"/>
                        <a:t>Implement mandatory re-priming checklist step with visual verification.</a:t>
                      </a:r>
                    </a:p>
                  </a:txBody>
                  <a:tcPr marL="69935" marR="69935" marT="34967" marB="34967" anchor="ctr"/>
                </a:tc>
                <a:extLst>
                  <a:ext uri="{0D108BD9-81ED-4DB2-BD59-A6C34878D82A}">
                    <a16:rowId xmlns:a16="http://schemas.microsoft.com/office/drawing/2014/main" val="3532489128"/>
                  </a:ext>
                </a:extLst>
              </a:tr>
              <a:tr h="701827">
                <a:tc>
                  <a:txBody>
                    <a:bodyPr/>
                    <a:lstStyle/>
                    <a:p>
                      <a:pPr>
                        <a:buNone/>
                      </a:pPr>
                      <a:r>
                        <a:rPr lang="en-GB" sz="1600"/>
                        <a:t>Improper fuel effect placement</a:t>
                      </a:r>
                    </a:p>
                  </a:txBody>
                  <a:tcPr marL="69935" marR="69935" marT="34967" marB="34967" anchor="ctr"/>
                </a:tc>
                <a:tc>
                  <a:txBody>
                    <a:bodyPr/>
                    <a:lstStyle/>
                    <a:p>
                      <a:pPr>
                        <a:buNone/>
                      </a:pPr>
                      <a:r>
                        <a:rPr lang="en-GB" sz="1600"/>
                        <a:t>Flame impingement, sooting, CO production</a:t>
                      </a:r>
                    </a:p>
                  </a:txBody>
                  <a:tcPr marL="69935" marR="69935" marT="34967" marB="34967" anchor="ctr"/>
                </a:tc>
                <a:tc>
                  <a:txBody>
                    <a:bodyPr/>
                    <a:lstStyle/>
                    <a:p>
                      <a:pPr>
                        <a:buNone/>
                      </a:pPr>
                      <a:r>
                        <a:rPr lang="en-GB" sz="1600" dirty="0"/>
                        <a:t>Take reference photos before disassembly, follow diagrams exactly.</a:t>
                      </a:r>
                    </a:p>
                  </a:txBody>
                  <a:tcPr marL="69935" marR="69935" marT="34967" marB="34967" anchor="ctr"/>
                </a:tc>
                <a:extLst>
                  <a:ext uri="{0D108BD9-81ED-4DB2-BD59-A6C34878D82A}">
                    <a16:rowId xmlns:a16="http://schemas.microsoft.com/office/drawing/2014/main" val="257464974"/>
                  </a:ext>
                </a:extLst>
              </a:tr>
              <a:tr h="491196">
                <a:tc>
                  <a:txBody>
                    <a:bodyPr/>
                    <a:lstStyle/>
                    <a:p>
                      <a:pPr>
                        <a:buNone/>
                      </a:pPr>
                      <a:r>
                        <a:rPr lang="en-GB" sz="1600"/>
                        <a:t>Inadequate combustion analysis</a:t>
                      </a:r>
                    </a:p>
                  </a:txBody>
                  <a:tcPr marL="69935" marR="69935" marT="34967" marB="34967" anchor="ctr"/>
                </a:tc>
                <a:tc>
                  <a:txBody>
                    <a:bodyPr/>
                    <a:lstStyle/>
                    <a:p>
                      <a:pPr>
                        <a:buNone/>
                      </a:pPr>
                      <a:r>
                        <a:rPr lang="en-GB" sz="1600"/>
                        <a:t>Undetected unsafe operation</a:t>
                      </a:r>
                    </a:p>
                  </a:txBody>
                  <a:tcPr marL="69935" marR="69935" marT="34967" marB="34967" anchor="ctr"/>
                </a:tc>
                <a:tc>
                  <a:txBody>
                    <a:bodyPr/>
                    <a:lstStyle/>
                    <a:p>
                      <a:pPr>
                        <a:buNone/>
                      </a:pPr>
                      <a:r>
                        <a:rPr lang="en-GB" sz="1600" dirty="0"/>
                        <a:t>Perform full FGA testing after any component cleaning or adjustment.</a:t>
                      </a:r>
                    </a:p>
                  </a:txBody>
                  <a:tcPr marL="69935" marR="69935" marT="34967" marB="34967" anchor="ctr"/>
                </a:tc>
                <a:extLst>
                  <a:ext uri="{0D108BD9-81ED-4DB2-BD59-A6C34878D82A}">
                    <a16:rowId xmlns:a16="http://schemas.microsoft.com/office/drawing/2014/main" val="231198137"/>
                  </a:ext>
                </a:extLst>
              </a:tr>
              <a:tr h="491196">
                <a:tc>
                  <a:txBody>
                    <a:bodyPr/>
                    <a:lstStyle/>
                    <a:p>
                      <a:pPr>
                        <a:buNone/>
                      </a:pPr>
                      <a:r>
                        <a:rPr lang="en-GB" sz="1600"/>
                        <a:t>Poor documentation</a:t>
                      </a:r>
                    </a:p>
                  </a:txBody>
                  <a:tcPr marL="69935" marR="69935" marT="34967" marB="34967" anchor="ctr"/>
                </a:tc>
                <a:tc>
                  <a:txBody>
                    <a:bodyPr/>
                    <a:lstStyle/>
                    <a:p>
                      <a:pPr>
                        <a:buNone/>
                      </a:pPr>
                      <a:r>
                        <a:rPr lang="en-GB" sz="1600"/>
                        <a:t>Liability issues, repeat service visits</a:t>
                      </a:r>
                    </a:p>
                  </a:txBody>
                  <a:tcPr marL="69935" marR="69935" marT="34967" marB="34967" anchor="ctr"/>
                </a:tc>
                <a:tc>
                  <a:txBody>
                    <a:bodyPr/>
                    <a:lstStyle/>
                    <a:p>
                      <a:pPr>
                        <a:buNone/>
                      </a:pPr>
                      <a:r>
                        <a:rPr lang="en-GB" sz="1600" dirty="0"/>
                        <a:t>Use standardised digital forms with mandatory fields for all key checks.</a:t>
                      </a:r>
                    </a:p>
                  </a:txBody>
                  <a:tcPr marL="69935" marR="69935" marT="34967" marB="34967" anchor="ctr"/>
                </a:tc>
                <a:extLst>
                  <a:ext uri="{0D108BD9-81ED-4DB2-BD59-A6C34878D82A}">
                    <a16:rowId xmlns:a16="http://schemas.microsoft.com/office/drawing/2014/main" val="4022965070"/>
                  </a:ext>
                </a:extLst>
              </a:tr>
              <a:tr h="491196">
                <a:tc>
                  <a:txBody>
                    <a:bodyPr/>
                    <a:lstStyle/>
                    <a:p>
                      <a:pPr>
                        <a:buNone/>
                      </a:pPr>
                      <a:r>
                        <a:rPr lang="en-GB" sz="1600"/>
                        <a:t>Over-tightening components</a:t>
                      </a:r>
                    </a:p>
                  </a:txBody>
                  <a:tcPr marL="69935" marR="69935" marT="34967" marB="34967" anchor="ctr"/>
                </a:tc>
                <a:tc>
                  <a:txBody>
                    <a:bodyPr/>
                    <a:lstStyle/>
                    <a:p>
                      <a:pPr>
                        <a:buNone/>
                      </a:pPr>
                      <a:r>
                        <a:rPr lang="en-GB" sz="1600"/>
                        <a:t>Damaged threads, cracked parts, gas leaks</a:t>
                      </a:r>
                    </a:p>
                  </a:txBody>
                  <a:tcPr marL="69935" marR="69935" marT="34967" marB="34967" anchor="ctr"/>
                </a:tc>
                <a:tc>
                  <a:txBody>
                    <a:bodyPr/>
                    <a:lstStyle/>
                    <a:p>
                      <a:pPr>
                        <a:buNone/>
                      </a:pPr>
                      <a:r>
                        <a:rPr lang="en-GB" sz="1600" dirty="0"/>
                        <a:t>Use calibrated torque tools and follow manufacturer specifications.</a:t>
                      </a:r>
                    </a:p>
                  </a:txBody>
                  <a:tcPr marL="69935" marR="69935" marT="34967" marB="34967" anchor="ctr"/>
                </a:tc>
                <a:extLst>
                  <a:ext uri="{0D108BD9-81ED-4DB2-BD59-A6C34878D82A}">
                    <a16:rowId xmlns:a16="http://schemas.microsoft.com/office/drawing/2014/main" val="1191999605"/>
                  </a:ext>
                </a:extLst>
              </a:tr>
              <a:tr h="491196">
                <a:tc>
                  <a:txBody>
                    <a:bodyPr/>
                    <a:lstStyle/>
                    <a:p>
                      <a:pPr>
                        <a:buNone/>
                      </a:pPr>
                      <a:r>
                        <a:rPr lang="en-GB" sz="1600"/>
                        <a:t>Using incorrect cleaning agents</a:t>
                      </a:r>
                    </a:p>
                  </a:txBody>
                  <a:tcPr marL="69935" marR="69935" marT="34967" marB="34967" anchor="ctr"/>
                </a:tc>
                <a:tc>
                  <a:txBody>
                    <a:bodyPr/>
                    <a:lstStyle/>
                    <a:p>
                      <a:pPr>
                        <a:buNone/>
                      </a:pPr>
                      <a:r>
                        <a:rPr lang="en-GB" sz="1600"/>
                        <a:t>Material damage, health hazards, warranty voidance</a:t>
                      </a:r>
                    </a:p>
                  </a:txBody>
                  <a:tcPr marL="69935" marR="69935" marT="34967" marB="34967" anchor="ctr"/>
                </a:tc>
                <a:tc>
                  <a:txBody>
                    <a:bodyPr/>
                    <a:lstStyle/>
                    <a:p>
                      <a:pPr>
                        <a:buNone/>
                      </a:pPr>
                      <a:r>
                        <a:rPr lang="en-GB" sz="1600" dirty="0"/>
                        <a:t>Only use manufacturer-approved cleaning methods and substances.</a:t>
                      </a:r>
                    </a:p>
                  </a:txBody>
                  <a:tcPr marL="69935" marR="69935" marT="34967" marB="34967" anchor="ctr"/>
                </a:tc>
                <a:extLst>
                  <a:ext uri="{0D108BD9-81ED-4DB2-BD59-A6C34878D82A}">
                    <a16:rowId xmlns:a16="http://schemas.microsoft.com/office/drawing/2014/main" val="3806474736"/>
                  </a:ext>
                </a:extLst>
              </a:tr>
            </a:tbl>
          </a:graphicData>
        </a:graphic>
      </p:graphicFrame>
    </p:spTree>
    <p:extLst>
      <p:ext uri="{BB962C8B-B14F-4D97-AF65-F5344CB8AC3E}">
        <p14:creationId xmlns:p14="http://schemas.microsoft.com/office/powerpoint/2010/main" val="12087583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94DCD-8E61-8469-A9C4-5878DF0FD8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4B7CC3E-1FA9-3DC8-5FAC-04B5EB59CDFF}"/>
              </a:ext>
            </a:extLst>
          </p:cNvPr>
          <p:cNvSpPr>
            <a:spLocks noGrp="1"/>
          </p:cNvSpPr>
          <p:nvPr>
            <p:ph type="title"/>
          </p:nvPr>
        </p:nvSpPr>
        <p:spPr>
          <a:xfrm>
            <a:off x="252000" y="959222"/>
            <a:ext cx="11628452" cy="646331"/>
          </a:xfrm>
        </p:spPr>
        <p:txBody>
          <a:bodyPr/>
          <a:lstStyle/>
          <a:p>
            <a:r>
              <a:rPr lang="en-GB"/>
              <a:t>Common errors and preventative measures</a:t>
            </a:r>
          </a:p>
        </p:txBody>
      </p:sp>
      <p:sp>
        <p:nvSpPr>
          <p:cNvPr id="6" name="Content Placeholder 5">
            <a:extLst>
              <a:ext uri="{FF2B5EF4-FFF2-40B4-BE49-F238E27FC236}">
                <a16:creationId xmlns:a16="http://schemas.microsoft.com/office/drawing/2014/main" id="{3ADDF5C5-3187-2166-9CAB-5FB7A2C8DB78}"/>
              </a:ext>
            </a:extLst>
          </p:cNvPr>
          <p:cNvSpPr>
            <a:spLocks noGrp="1"/>
          </p:cNvSpPr>
          <p:nvPr>
            <p:ph sz="quarter" idx="10"/>
          </p:nvPr>
        </p:nvSpPr>
        <p:spPr>
          <a:xfrm>
            <a:off x="339976" y="1800000"/>
            <a:ext cx="10843136" cy="4140000"/>
          </a:xfrm>
        </p:spPr>
        <p:txBody>
          <a:bodyPr/>
          <a:lstStyle/>
          <a:p>
            <a:r>
              <a:rPr lang="en-GB" dirty="0"/>
              <a:t>Implementing a methodical approach with verification at each stage can eliminate most common servicing errors. </a:t>
            </a:r>
          </a:p>
          <a:p>
            <a:r>
              <a:rPr lang="en-GB" dirty="0"/>
              <a:t>Consider using the "clean, check, document" mantra for each component to ensure nothing is overlooked.</a:t>
            </a:r>
          </a:p>
        </p:txBody>
      </p:sp>
    </p:spTree>
    <p:extLst>
      <p:ext uri="{BB962C8B-B14F-4D97-AF65-F5344CB8AC3E}">
        <p14:creationId xmlns:p14="http://schemas.microsoft.com/office/powerpoint/2010/main" val="28839155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A14B3-8602-5459-D4FE-1F8AA220294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E2A738-1C5E-B432-6A9C-60D51023F64B}"/>
              </a:ext>
            </a:extLst>
          </p:cNvPr>
          <p:cNvSpPr>
            <a:spLocks noGrp="1"/>
          </p:cNvSpPr>
          <p:nvPr>
            <p:ph type="title"/>
          </p:nvPr>
        </p:nvSpPr>
        <p:spPr>
          <a:xfrm>
            <a:off x="252000" y="959222"/>
            <a:ext cx="11628452" cy="646331"/>
          </a:xfrm>
        </p:spPr>
        <p:txBody>
          <a:bodyPr/>
          <a:lstStyle/>
          <a:p>
            <a:r>
              <a:rPr lang="en-GB"/>
              <a:t>Summary and key takeaways</a:t>
            </a:r>
          </a:p>
        </p:txBody>
      </p:sp>
      <p:sp>
        <p:nvSpPr>
          <p:cNvPr id="6" name="Content Placeholder 5">
            <a:extLst>
              <a:ext uri="{FF2B5EF4-FFF2-40B4-BE49-F238E27FC236}">
                <a16:creationId xmlns:a16="http://schemas.microsoft.com/office/drawing/2014/main" id="{FA344DAB-8B15-6E08-A915-A8A38508EAAD}"/>
              </a:ext>
            </a:extLst>
          </p:cNvPr>
          <p:cNvSpPr>
            <a:spLocks noGrp="1"/>
          </p:cNvSpPr>
          <p:nvPr>
            <p:ph sz="quarter" idx="10"/>
          </p:nvPr>
        </p:nvSpPr>
        <p:spPr>
          <a:xfrm>
            <a:off x="339976" y="1800000"/>
            <a:ext cx="11236328" cy="4140000"/>
          </a:xfrm>
        </p:spPr>
        <p:txBody>
          <a:bodyPr/>
          <a:lstStyle/>
          <a:p>
            <a:r>
              <a:rPr lang="en-GB" b="1" dirty="0"/>
              <a:t>Component-specific cleaning</a:t>
            </a:r>
          </a:p>
          <a:p>
            <a:r>
              <a:rPr lang="en-GB" dirty="0"/>
              <a:t>You should now be able to safely and effectively clean all key gas appliance components following manufacturer instructions and industry best practices, recognising the specific requirements for different appliance types.</a:t>
            </a:r>
          </a:p>
        </p:txBody>
      </p:sp>
    </p:spTree>
    <p:extLst>
      <p:ext uri="{BB962C8B-B14F-4D97-AF65-F5344CB8AC3E}">
        <p14:creationId xmlns:p14="http://schemas.microsoft.com/office/powerpoint/2010/main" val="36945507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F7CC7-E758-A405-A25F-BA5602005D3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290E351-BD41-AC18-51D2-0325BCE3642E}"/>
              </a:ext>
            </a:extLst>
          </p:cNvPr>
          <p:cNvSpPr>
            <a:spLocks noGrp="1"/>
          </p:cNvSpPr>
          <p:nvPr>
            <p:ph type="title"/>
          </p:nvPr>
        </p:nvSpPr>
        <p:spPr>
          <a:xfrm>
            <a:off x="252000" y="959222"/>
            <a:ext cx="11628452" cy="646331"/>
          </a:xfrm>
        </p:spPr>
        <p:txBody>
          <a:bodyPr/>
          <a:lstStyle/>
          <a:p>
            <a:r>
              <a:rPr lang="en-GB"/>
              <a:t>Summary and key takeaways</a:t>
            </a:r>
          </a:p>
        </p:txBody>
      </p:sp>
      <p:sp>
        <p:nvSpPr>
          <p:cNvPr id="6" name="Content Placeholder 5">
            <a:extLst>
              <a:ext uri="{FF2B5EF4-FFF2-40B4-BE49-F238E27FC236}">
                <a16:creationId xmlns:a16="http://schemas.microsoft.com/office/drawing/2014/main" id="{34540F24-FF6D-776C-5C32-01F3BB7763E8}"/>
              </a:ext>
            </a:extLst>
          </p:cNvPr>
          <p:cNvSpPr>
            <a:spLocks noGrp="1"/>
          </p:cNvSpPr>
          <p:nvPr>
            <p:ph sz="quarter" idx="10"/>
          </p:nvPr>
        </p:nvSpPr>
        <p:spPr>
          <a:xfrm>
            <a:off x="339976" y="1800000"/>
            <a:ext cx="11126600" cy="4140000"/>
          </a:xfrm>
        </p:spPr>
        <p:txBody>
          <a:bodyPr/>
          <a:lstStyle/>
          <a:p>
            <a:r>
              <a:rPr lang="en-GB" b="1" dirty="0"/>
              <a:t>Critical post-cleaning verification</a:t>
            </a:r>
          </a:p>
          <a:p>
            <a:r>
              <a:rPr lang="en-GB" dirty="0"/>
              <a:t>You have learned the essential post-cleaning checks, including visual inspection, electrode gap verification, combustion analysis, and operational testing, that ensure appliances function safely and efficiently.</a:t>
            </a:r>
          </a:p>
        </p:txBody>
      </p:sp>
    </p:spTree>
    <p:extLst>
      <p:ext uri="{BB962C8B-B14F-4D97-AF65-F5344CB8AC3E}">
        <p14:creationId xmlns:p14="http://schemas.microsoft.com/office/powerpoint/2010/main" val="3557036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3CC2B-E86F-A0E7-8263-0FD0C0B3E78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975316-66B6-2AB0-394B-9249B1FB7127}"/>
              </a:ext>
            </a:extLst>
          </p:cNvPr>
          <p:cNvSpPr>
            <a:spLocks noGrp="1"/>
          </p:cNvSpPr>
          <p:nvPr>
            <p:ph type="title"/>
          </p:nvPr>
        </p:nvSpPr>
        <p:spPr>
          <a:xfrm>
            <a:off x="252000" y="959222"/>
            <a:ext cx="11628452" cy="646331"/>
          </a:xfrm>
        </p:spPr>
        <p:txBody>
          <a:bodyPr/>
          <a:lstStyle/>
          <a:p>
            <a:r>
              <a:rPr lang="en-GB"/>
              <a:t>Common appliance components to clean</a:t>
            </a:r>
          </a:p>
        </p:txBody>
      </p:sp>
      <p:sp>
        <p:nvSpPr>
          <p:cNvPr id="6" name="Content Placeholder 5">
            <a:extLst>
              <a:ext uri="{FF2B5EF4-FFF2-40B4-BE49-F238E27FC236}">
                <a16:creationId xmlns:a16="http://schemas.microsoft.com/office/drawing/2014/main" id="{2824DEDE-3F9A-D60C-2426-95CBF277A2EA}"/>
              </a:ext>
            </a:extLst>
          </p:cNvPr>
          <p:cNvSpPr>
            <a:spLocks noGrp="1"/>
          </p:cNvSpPr>
          <p:nvPr>
            <p:ph sz="quarter" idx="10"/>
          </p:nvPr>
        </p:nvSpPr>
        <p:spPr>
          <a:xfrm>
            <a:off x="360000" y="1800000"/>
            <a:ext cx="10923696" cy="4140000"/>
          </a:xfrm>
        </p:spPr>
        <p:txBody>
          <a:bodyPr/>
          <a:lstStyle/>
          <a:p>
            <a:r>
              <a:rPr lang="en-GB" dirty="0"/>
              <a:t>Always refer to manufacturer’s instructions (MI) for specific cleaning methods and recommended cleaning intervals. </a:t>
            </a:r>
          </a:p>
          <a:p>
            <a:r>
              <a:rPr lang="en-GB" dirty="0"/>
              <a:t>Using incorrect cleaning agents or techniques can damage components and create safety hazards.</a:t>
            </a:r>
          </a:p>
          <a:p>
            <a:endParaRPr lang="en-GB" dirty="0"/>
          </a:p>
        </p:txBody>
      </p:sp>
    </p:spTree>
    <p:extLst>
      <p:ext uri="{BB962C8B-B14F-4D97-AF65-F5344CB8AC3E}">
        <p14:creationId xmlns:p14="http://schemas.microsoft.com/office/powerpoint/2010/main" val="36088249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D9BA8-1045-ED93-C47F-36C3E784A79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AC4BADA-BCEA-E1BA-7EB9-33D6F6F99A37}"/>
              </a:ext>
            </a:extLst>
          </p:cNvPr>
          <p:cNvSpPr>
            <a:spLocks noGrp="1"/>
          </p:cNvSpPr>
          <p:nvPr>
            <p:ph type="title"/>
          </p:nvPr>
        </p:nvSpPr>
        <p:spPr>
          <a:xfrm>
            <a:off x="252000" y="959222"/>
            <a:ext cx="11628452" cy="646331"/>
          </a:xfrm>
        </p:spPr>
        <p:txBody>
          <a:bodyPr/>
          <a:lstStyle/>
          <a:p>
            <a:r>
              <a:rPr lang="en-GB"/>
              <a:t>Summary and key takeaways</a:t>
            </a:r>
          </a:p>
        </p:txBody>
      </p:sp>
      <p:sp>
        <p:nvSpPr>
          <p:cNvPr id="6" name="Content Placeholder 5">
            <a:extLst>
              <a:ext uri="{FF2B5EF4-FFF2-40B4-BE49-F238E27FC236}">
                <a16:creationId xmlns:a16="http://schemas.microsoft.com/office/drawing/2014/main" id="{472FEAC3-AC6A-BB47-72AF-9B089A404A00}"/>
              </a:ext>
            </a:extLst>
          </p:cNvPr>
          <p:cNvSpPr>
            <a:spLocks noGrp="1"/>
          </p:cNvSpPr>
          <p:nvPr>
            <p:ph sz="quarter" idx="10"/>
          </p:nvPr>
        </p:nvSpPr>
        <p:spPr>
          <a:xfrm>
            <a:off x="339976" y="1800000"/>
            <a:ext cx="11053448" cy="4140000"/>
          </a:xfrm>
        </p:spPr>
        <p:txBody>
          <a:bodyPr/>
          <a:lstStyle/>
          <a:p>
            <a:r>
              <a:rPr lang="en-GB" b="1" dirty="0"/>
              <a:t>Professional documentation</a:t>
            </a:r>
          </a:p>
          <a:p>
            <a:r>
              <a:rPr lang="en-GB" dirty="0"/>
              <a:t>You understand how to document all servicing actions, test results, and observations completely and accurately using appropriate formats to maintain compliance and demonstrate professional competence.</a:t>
            </a:r>
          </a:p>
        </p:txBody>
      </p:sp>
    </p:spTree>
    <p:extLst>
      <p:ext uri="{BB962C8B-B14F-4D97-AF65-F5344CB8AC3E}">
        <p14:creationId xmlns:p14="http://schemas.microsoft.com/office/powerpoint/2010/main" val="23002919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9D761-BA0A-1600-4126-1C52AA14BAF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4DD83E-9D81-3BA6-2D1F-8FFA6C0397AB}"/>
              </a:ext>
            </a:extLst>
          </p:cNvPr>
          <p:cNvSpPr>
            <a:spLocks noGrp="1"/>
          </p:cNvSpPr>
          <p:nvPr>
            <p:ph type="title"/>
          </p:nvPr>
        </p:nvSpPr>
        <p:spPr>
          <a:xfrm>
            <a:off x="252000" y="959222"/>
            <a:ext cx="11628452" cy="646331"/>
          </a:xfrm>
        </p:spPr>
        <p:txBody>
          <a:bodyPr/>
          <a:lstStyle/>
          <a:p>
            <a:r>
              <a:rPr lang="en-GB"/>
              <a:t>Summary and key takeaways</a:t>
            </a:r>
          </a:p>
        </p:txBody>
      </p:sp>
      <p:sp>
        <p:nvSpPr>
          <p:cNvPr id="6" name="Content Placeholder 5">
            <a:extLst>
              <a:ext uri="{FF2B5EF4-FFF2-40B4-BE49-F238E27FC236}">
                <a16:creationId xmlns:a16="http://schemas.microsoft.com/office/drawing/2014/main" id="{9DDD6D8D-24DB-43A5-676B-A6261D288F7B}"/>
              </a:ext>
            </a:extLst>
          </p:cNvPr>
          <p:cNvSpPr>
            <a:spLocks noGrp="1"/>
          </p:cNvSpPr>
          <p:nvPr>
            <p:ph sz="quarter" idx="10"/>
          </p:nvPr>
        </p:nvSpPr>
        <p:spPr>
          <a:xfrm>
            <a:off x="339976" y="1800000"/>
            <a:ext cx="11540476" cy="4140000"/>
          </a:xfrm>
        </p:spPr>
        <p:txBody>
          <a:bodyPr/>
          <a:lstStyle/>
          <a:p>
            <a:r>
              <a:rPr lang="en-GB" b="1" dirty="0"/>
              <a:t>Safety-first decision making</a:t>
            </a:r>
          </a:p>
          <a:p>
            <a:r>
              <a:rPr lang="en-GB" dirty="0"/>
              <a:t>You can confidently evaluate whether an appliance is safe to return to service after cleaning, based on comprehensive testing and a thorough understanding of safety parameters and acceptable performance criteria.</a:t>
            </a:r>
          </a:p>
        </p:txBody>
      </p:sp>
    </p:spTree>
    <p:extLst>
      <p:ext uri="{BB962C8B-B14F-4D97-AF65-F5344CB8AC3E}">
        <p14:creationId xmlns:p14="http://schemas.microsoft.com/office/powerpoint/2010/main" val="351564023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520452" cy="4140000"/>
          </a:xfrm>
        </p:spPr>
        <p:txBody>
          <a:bodyPr/>
          <a:lstStyle/>
          <a:p>
            <a:r>
              <a:rPr lang="en-GB" dirty="0"/>
              <a:t>You should now be able to:</a:t>
            </a:r>
          </a:p>
          <a:p>
            <a:pPr marL="342900" lvl="0" indent="-342900">
              <a:buFont typeface="Arial" panose="020B0604020202020204" pitchFamily="34" charset="0"/>
              <a:buChar char="•"/>
            </a:pPr>
            <a:r>
              <a:rPr lang="en-GB" b="1" dirty="0"/>
              <a:t>Apply</a:t>
            </a:r>
            <a:r>
              <a:rPr lang="en-GB" dirty="0"/>
              <a:t> safe and effective cleaning techniques to common gas appliance components.</a:t>
            </a:r>
          </a:p>
          <a:p>
            <a:pPr marL="342900" lvl="0" indent="-342900">
              <a:buFont typeface="Arial" panose="020B0604020202020204" pitchFamily="34" charset="0"/>
              <a:buChar char="•"/>
            </a:pPr>
            <a:r>
              <a:rPr lang="en-GB" b="1" dirty="0"/>
              <a:t>Demonstrate</a:t>
            </a:r>
            <a:r>
              <a:rPr lang="en-GB" dirty="0"/>
              <a:t> post-cleaning checks such as combustion analysis and component reassembly.</a:t>
            </a:r>
          </a:p>
          <a:p>
            <a:pPr marL="342900" lvl="0" indent="-342900">
              <a:buFont typeface="Arial" panose="020B0604020202020204" pitchFamily="34" charset="0"/>
              <a:buChar char="•"/>
            </a:pPr>
            <a:r>
              <a:rPr lang="en-GB" b="1" dirty="0"/>
              <a:t>Record</a:t>
            </a:r>
            <a:r>
              <a:rPr lang="en-GB" dirty="0"/>
              <a:t> service actions using standard logs and inspection templates.</a:t>
            </a:r>
          </a:p>
          <a:p>
            <a:pPr marL="342900" lvl="0" indent="-342900">
              <a:buFont typeface="Arial" panose="020B0604020202020204" pitchFamily="34" charset="0"/>
              <a:buChar char="•"/>
            </a:pPr>
            <a:r>
              <a:rPr lang="en-GB" b="1" dirty="0"/>
              <a:t>Evaluate</a:t>
            </a:r>
            <a:r>
              <a:rPr lang="en-GB" dirty="0"/>
              <a:t> whether an appliance is safe to return to service after cleaning.</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14227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D2891BDC-5AC2-E98C-9971-1C4CEE204E68}"/>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03E5-185D-7A31-B8D9-F48E9DC85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DF7B19-E288-2F24-2D87-8CE3A75FA199}"/>
              </a:ext>
            </a:extLst>
          </p:cNvPr>
          <p:cNvSpPr>
            <a:spLocks noGrp="1"/>
          </p:cNvSpPr>
          <p:nvPr>
            <p:ph type="title"/>
          </p:nvPr>
        </p:nvSpPr>
        <p:spPr>
          <a:xfrm>
            <a:off x="252000" y="959222"/>
            <a:ext cx="11628452" cy="646331"/>
          </a:xfrm>
        </p:spPr>
        <p:txBody>
          <a:bodyPr/>
          <a:lstStyle/>
          <a:p>
            <a:r>
              <a:rPr lang="en-GB"/>
              <a:t>Electrode and ignition servicing</a:t>
            </a:r>
          </a:p>
        </p:txBody>
      </p:sp>
      <p:sp>
        <p:nvSpPr>
          <p:cNvPr id="6" name="Content Placeholder 5">
            <a:extLst>
              <a:ext uri="{FF2B5EF4-FFF2-40B4-BE49-F238E27FC236}">
                <a16:creationId xmlns:a16="http://schemas.microsoft.com/office/drawing/2014/main" id="{98B17959-66DB-4EE1-B01B-6AE2E1A3E9C1}"/>
              </a:ext>
            </a:extLst>
          </p:cNvPr>
          <p:cNvSpPr>
            <a:spLocks noGrp="1"/>
          </p:cNvSpPr>
          <p:nvPr>
            <p:ph sz="quarter" idx="10"/>
          </p:nvPr>
        </p:nvSpPr>
        <p:spPr/>
        <p:txBody>
          <a:bodyPr/>
          <a:lstStyle/>
          <a:p>
            <a:r>
              <a:rPr lang="en-GB" b="1"/>
              <a:t>Critical cleaning procedures</a:t>
            </a:r>
          </a:p>
          <a:p>
            <a:pPr marL="342900" indent="-342900">
              <a:buFont typeface="Arial" panose="020B0604020202020204" pitchFamily="34" charset="0"/>
              <a:buChar char="•"/>
            </a:pPr>
            <a:r>
              <a:rPr lang="en-GB"/>
              <a:t>Remove electrode carefully using appropriate tools</a:t>
            </a:r>
          </a:p>
          <a:p>
            <a:pPr marL="342900" indent="-342900">
              <a:buFont typeface="Arial" panose="020B0604020202020204" pitchFamily="34" charset="0"/>
              <a:buChar char="•"/>
            </a:pPr>
            <a:r>
              <a:rPr lang="en-GB"/>
              <a:t>Clean with a fine abrasive pad or a dry lint-free cloth</a:t>
            </a:r>
          </a:p>
          <a:p>
            <a:pPr marL="342900" indent="-342900">
              <a:buFont typeface="Arial" panose="020B0604020202020204" pitchFamily="34" charset="0"/>
              <a:buChar char="•"/>
            </a:pPr>
            <a:r>
              <a:rPr lang="en-GB"/>
              <a:t>Never use wet cleaning methods on electrical components</a:t>
            </a:r>
          </a:p>
          <a:p>
            <a:pPr marL="342900" indent="-342900">
              <a:buFont typeface="Arial" panose="020B0604020202020204" pitchFamily="34" charset="0"/>
              <a:buChar char="•"/>
            </a:pPr>
            <a:r>
              <a:rPr lang="en-GB"/>
              <a:t>Avoid touching ceramic insulators with bare hands</a:t>
            </a:r>
          </a:p>
          <a:p>
            <a:pPr marL="342900" indent="-342900">
              <a:buFont typeface="Arial" panose="020B0604020202020204" pitchFamily="34" charset="0"/>
              <a:buChar char="•"/>
            </a:pPr>
            <a:r>
              <a:rPr lang="en-GB"/>
              <a:t>Check for cracks, carbon tracking or damage</a:t>
            </a:r>
          </a:p>
          <a:p>
            <a:endParaRPr lang="en-GB"/>
          </a:p>
        </p:txBody>
      </p:sp>
    </p:spTree>
    <p:extLst>
      <p:ext uri="{BB962C8B-B14F-4D97-AF65-F5344CB8AC3E}">
        <p14:creationId xmlns:p14="http://schemas.microsoft.com/office/powerpoint/2010/main" val="85447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5F309-92F5-1105-E480-1718F781CB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160C3AE-CF6C-C204-BE47-6593F255F368}"/>
              </a:ext>
            </a:extLst>
          </p:cNvPr>
          <p:cNvSpPr>
            <a:spLocks noGrp="1"/>
          </p:cNvSpPr>
          <p:nvPr>
            <p:ph type="title"/>
          </p:nvPr>
        </p:nvSpPr>
        <p:spPr>
          <a:xfrm>
            <a:off x="252000" y="959222"/>
            <a:ext cx="11628452" cy="646331"/>
          </a:xfrm>
        </p:spPr>
        <p:txBody>
          <a:bodyPr/>
          <a:lstStyle/>
          <a:p>
            <a:r>
              <a:rPr lang="en-GB"/>
              <a:t>Electrode and ignition servicing</a:t>
            </a:r>
          </a:p>
        </p:txBody>
      </p:sp>
      <p:sp>
        <p:nvSpPr>
          <p:cNvPr id="6" name="Content Placeholder 5">
            <a:extLst>
              <a:ext uri="{FF2B5EF4-FFF2-40B4-BE49-F238E27FC236}">
                <a16:creationId xmlns:a16="http://schemas.microsoft.com/office/drawing/2014/main" id="{9FFFEA97-8E6F-6D6C-6790-28D4B09631DF}"/>
              </a:ext>
            </a:extLst>
          </p:cNvPr>
          <p:cNvSpPr>
            <a:spLocks noGrp="1"/>
          </p:cNvSpPr>
          <p:nvPr>
            <p:ph sz="quarter" idx="10"/>
          </p:nvPr>
        </p:nvSpPr>
        <p:spPr/>
        <p:txBody>
          <a:bodyPr/>
          <a:lstStyle/>
          <a:p>
            <a:r>
              <a:rPr lang="en-GB" b="1"/>
              <a:t>Essential checks</a:t>
            </a:r>
          </a:p>
          <a:p>
            <a:pPr marL="342900" indent="-342900">
              <a:buFont typeface="Arial" panose="020B0604020202020204" pitchFamily="34" charset="0"/>
              <a:buChar char="•"/>
            </a:pPr>
            <a:r>
              <a:rPr lang="en-GB"/>
              <a:t>Gap spacing (use calibrated feeler gauge)</a:t>
            </a:r>
          </a:p>
          <a:p>
            <a:pPr marL="342900" indent="-342900">
              <a:buFont typeface="Arial" panose="020B0604020202020204" pitchFamily="34" charset="0"/>
              <a:buChar char="•"/>
            </a:pPr>
            <a:r>
              <a:rPr lang="en-GB"/>
              <a:t>Alignment with flame path (per manufacturer specifications)</a:t>
            </a:r>
          </a:p>
          <a:p>
            <a:pPr marL="342900" indent="-342900">
              <a:buFont typeface="Arial" panose="020B0604020202020204" pitchFamily="34" charset="0"/>
              <a:buChar char="•"/>
            </a:pPr>
            <a:r>
              <a:rPr lang="en-GB"/>
              <a:t>Terminal integrity and secure connections</a:t>
            </a:r>
          </a:p>
          <a:p>
            <a:pPr marL="342900" indent="-342900">
              <a:buFont typeface="Arial" panose="020B0604020202020204" pitchFamily="34" charset="0"/>
              <a:buChar char="•"/>
            </a:pPr>
            <a:r>
              <a:rPr lang="en-GB"/>
              <a:t>Ceramic insulator condition (no cracks or carbon paths)</a:t>
            </a:r>
          </a:p>
          <a:p>
            <a:endParaRPr lang="en-GB"/>
          </a:p>
        </p:txBody>
      </p:sp>
    </p:spTree>
    <p:extLst>
      <p:ext uri="{BB962C8B-B14F-4D97-AF65-F5344CB8AC3E}">
        <p14:creationId xmlns:p14="http://schemas.microsoft.com/office/powerpoint/2010/main" val="4050528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6F168-EF7F-E17B-8E64-0A51CD89B3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C04488B-251B-2FC8-B3F8-C4E62BFC214E}"/>
              </a:ext>
            </a:extLst>
          </p:cNvPr>
          <p:cNvSpPr>
            <a:spLocks noGrp="1"/>
          </p:cNvSpPr>
          <p:nvPr>
            <p:ph type="title"/>
          </p:nvPr>
        </p:nvSpPr>
        <p:spPr>
          <a:xfrm>
            <a:off x="251173" y="827892"/>
            <a:ext cx="11628452" cy="646331"/>
          </a:xfrm>
        </p:spPr>
        <p:txBody>
          <a:bodyPr/>
          <a:lstStyle/>
          <a:p>
            <a:r>
              <a:rPr lang="en-GB" dirty="0"/>
              <a:t>Consequences of faulty electrodes</a:t>
            </a:r>
          </a:p>
        </p:txBody>
      </p:sp>
      <p:sp>
        <p:nvSpPr>
          <p:cNvPr id="6" name="Content Placeholder 5">
            <a:extLst>
              <a:ext uri="{FF2B5EF4-FFF2-40B4-BE49-F238E27FC236}">
                <a16:creationId xmlns:a16="http://schemas.microsoft.com/office/drawing/2014/main" id="{BE61A7B0-C610-1D61-BC19-94D913227BDA}"/>
              </a:ext>
            </a:extLst>
          </p:cNvPr>
          <p:cNvSpPr>
            <a:spLocks noGrp="1"/>
          </p:cNvSpPr>
          <p:nvPr>
            <p:ph sz="quarter" idx="10"/>
          </p:nvPr>
        </p:nvSpPr>
        <p:spPr>
          <a:xfrm>
            <a:off x="359173" y="1474223"/>
            <a:ext cx="11520452" cy="4140000"/>
          </a:xfrm>
        </p:spPr>
        <p:txBody>
          <a:bodyPr/>
          <a:lstStyle/>
          <a:p>
            <a:r>
              <a:rPr lang="en-GB" sz="2200" dirty="0"/>
              <a:t>A properly maintained electrode is crucial for both ignition and flame detection. Failures can lead to:</a:t>
            </a:r>
          </a:p>
          <a:p>
            <a:pPr marL="342900" indent="-342900">
              <a:spcAft>
                <a:spcPts val="600"/>
              </a:spcAft>
              <a:buFont typeface="Arial" panose="020B0604020202020204" pitchFamily="34" charset="0"/>
              <a:buChar char="•"/>
            </a:pPr>
            <a:r>
              <a:rPr lang="en-GB" sz="2200" dirty="0"/>
              <a:t>Failed ignition sequence</a:t>
            </a:r>
          </a:p>
          <a:p>
            <a:pPr marL="342900" indent="-342900">
              <a:spcAft>
                <a:spcPts val="600"/>
              </a:spcAft>
              <a:buFont typeface="Arial" panose="020B0604020202020204" pitchFamily="34" charset="0"/>
              <a:buChar char="•"/>
            </a:pPr>
            <a:r>
              <a:rPr lang="en-GB" sz="2200" dirty="0"/>
              <a:t>Intermittent lockouts</a:t>
            </a:r>
          </a:p>
          <a:p>
            <a:pPr marL="342900" indent="-342900">
              <a:spcAft>
                <a:spcPts val="600"/>
              </a:spcAft>
              <a:buFont typeface="Arial" panose="020B0604020202020204" pitchFamily="34" charset="0"/>
              <a:buChar char="•"/>
            </a:pPr>
            <a:r>
              <a:rPr lang="en-GB" sz="2200" dirty="0"/>
              <a:t>Misfiring during operation</a:t>
            </a:r>
          </a:p>
          <a:p>
            <a:pPr marL="342900" indent="-342900">
              <a:spcAft>
                <a:spcPts val="600"/>
              </a:spcAft>
              <a:buFont typeface="Arial" panose="020B0604020202020204" pitchFamily="34" charset="0"/>
              <a:buChar char="•"/>
            </a:pPr>
            <a:r>
              <a:rPr lang="en-GB" sz="2200" dirty="0"/>
              <a:t>Increased carbon monoxide risk</a:t>
            </a:r>
          </a:p>
          <a:p>
            <a:pPr marL="342900" indent="-342900">
              <a:spcAft>
                <a:spcPts val="600"/>
              </a:spcAft>
              <a:buFont typeface="Arial" panose="020B0604020202020204" pitchFamily="34" charset="0"/>
              <a:buChar char="•"/>
            </a:pPr>
            <a:r>
              <a:rPr lang="en-GB" sz="2200" dirty="0"/>
              <a:t>Wasted gas during ignition attempts</a:t>
            </a:r>
          </a:p>
          <a:p>
            <a:pPr marL="342900" indent="-342900">
              <a:buFont typeface="Arial" panose="020B0604020202020204" pitchFamily="34" charset="0"/>
              <a:buChar char="•"/>
            </a:pPr>
            <a:r>
              <a:rPr lang="en-GB" sz="2200" dirty="0"/>
              <a:t>Premature component failure</a:t>
            </a:r>
          </a:p>
          <a:p>
            <a:r>
              <a:rPr lang="en-GB" sz="2200" dirty="0"/>
              <a:t>Always re-fit securely using manufacturer-specified torque settings or positioning guidance.</a:t>
            </a:r>
          </a:p>
          <a:p>
            <a:endParaRPr lang="en-GB" sz="2200" dirty="0"/>
          </a:p>
        </p:txBody>
      </p:sp>
    </p:spTree>
    <p:extLst>
      <p:ext uri="{BB962C8B-B14F-4D97-AF65-F5344CB8AC3E}">
        <p14:creationId xmlns:p14="http://schemas.microsoft.com/office/powerpoint/2010/main" val="500532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9E9E2-411D-D974-0142-82B28DEB4B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7EA029-0A91-050C-C127-2B3C46E0E069}"/>
              </a:ext>
            </a:extLst>
          </p:cNvPr>
          <p:cNvSpPr>
            <a:spLocks noGrp="1"/>
          </p:cNvSpPr>
          <p:nvPr>
            <p:ph type="title"/>
          </p:nvPr>
        </p:nvSpPr>
        <p:spPr>
          <a:xfrm>
            <a:off x="252000" y="959222"/>
            <a:ext cx="11628452" cy="646331"/>
          </a:xfrm>
        </p:spPr>
        <p:txBody>
          <a:bodyPr/>
          <a:lstStyle/>
          <a:p>
            <a:r>
              <a:rPr lang="en-GB"/>
              <a:t>Condensate trap and condensing boiler areas</a:t>
            </a:r>
          </a:p>
        </p:txBody>
      </p:sp>
      <p:sp>
        <p:nvSpPr>
          <p:cNvPr id="6" name="Content Placeholder 5">
            <a:extLst>
              <a:ext uri="{FF2B5EF4-FFF2-40B4-BE49-F238E27FC236}">
                <a16:creationId xmlns:a16="http://schemas.microsoft.com/office/drawing/2014/main" id="{4D7C02F9-2DCC-B0A1-556B-423832F8C306}"/>
              </a:ext>
            </a:extLst>
          </p:cNvPr>
          <p:cNvSpPr>
            <a:spLocks noGrp="1"/>
          </p:cNvSpPr>
          <p:nvPr>
            <p:ph sz="quarter" idx="10"/>
          </p:nvPr>
        </p:nvSpPr>
        <p:spPr>
          <a:xfrm>
            <a:off x="360000" y="1741316"/>
            <a:ext cx="11170584" cy="4140000"/>
          </a:xfrm>
        </p:spPr>
        <p:txBody>
          <a:bodyPr/>
          <a:lstStyle/>
          <a:p>
            <a:r>
              <a:rPr lang="en-GB" b="1" dirty="0"/>
              <a:t>Visual inspection</a:t>
            </a:r>
          </a:p>
          <a:p>
            <a:r>
              <a:rPr lang="en-GB" dirty="0"/>
              <a:t>Remove the trap and visually check for sludge, microbial growth, and blockages. </a:t>
            </a:r>
          </a:p>
          <a:p>
            <a:r>
              <a:rPr lang="en-GB" dirty="0"/>
              <a:t>Look for discolouration indicating potential corrosion or acidic buildup. Inspect all seals and O-rings for integrity.</a:t>
            </a:r>
          </a:p>
          <a:p>
            <a:endParaRPr lang="en-GB" dirty="0"/>
          </a:p>
        </p:txBody>
      </p:sp>
    </p:spTree>
    <p:extLst>
      <p:ext uri="{BB962C8B-B14F-4D97-AF65-F5344CB8AC3E}">
        <p14:creationId xmlns:p14="http://schemas.microsoft.com/office/powerpoint/2010/main" val="24400047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www.w3.org/XML/1998/namespace"/>
    <ds:schemaRef ds:uri="01e15224-84b2-4570-bdea-a67bb94d0921"/>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terms/"/>
    <ds:schemaRef ds:uri="7c04300a-231c-4281-9146-a98f6f4a7aff"/>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B904BA24-80E7-44E8-A200-0855048582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36</TotalTime>
  <Words>2517</Words>
  <Application>Microsoft Office PowerPoint</Application>
  <PresentationFormat>Custom</PresentationFormat>
  <Paragraphs>335</Paragraphs>
  <Slides>53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Aptos</vt:lpstr>
      <vt:lpstr>Arial</vt:lpstr>
      <vt:lpstr>inherit</vt:lpstr>
      <vt:lpstr>Lucida Grande</vt:lpstr>
      <vt:lpstr>1_Default Design</vt:lpstr>
      <vt:lpstr>PowerPoint Presentation</vt:lpstr>
      <vt:lpstr>Starter</vt:lpstr>
      <vt:lpstr>Objectives</vt:lpstr>
      <vt:lpstr>Common appliance components to clean</vt:lpstr>
      <vt:lpstr>Common appliance components to clean</vt:lpstr>
      <vt:lpstr>Electrode and ignition servicing</vt:lpstr>
      <vt:lpstr>Electrode and ignition servicing</vt:lpstr>
      <vt:lpstr>Consequences of faulty electrodes</vt:lpstr>
      <vt:lpstr>Condensate trap and condensing boiler areas</vt:lpstr>
      <vt:lpstr>Condensate trap and condensing boiler areas</vt:lpstr>
      <vt:lpstr>Condensate trap and condensing boiler areas</vt:lpstr>
      <vt:lpstr>Condensate trap and condensing boiler areas</vt:lpstr>
      <vt:lpstr>Burner and heat exchanger zones</vt:lpstr>
      <vt:lpstr>Burner and heat exchanger zones</vt:lpstr>
      <vt:lpstr>Burner and heat exchanger zones</vt:lpstr>
      <vt:lpstr>Burner and heat exchanger zones</vt:lpstr>
      <vt:lpstr>Burner and heat exchanger zones</vt:lpstr>
      <vt:lpstr>Post cleaning checks</vt:lpstr>
      <vt:lpstr>Post cleaning checks</vt:lpstr>
      <vt:lpstr>Post cleaning checks</vt:lpstr>
      <vt:lpstr>Post cleaning checks</vt:lpstr>
      <vt:lpstr>Post cleaning checks</vt:lpstr>
      <vt:lpstr>Recording and documentation</vt:lpstr>
      <vt:lpstr>Recording and documentation</vt:lpstr>
      <vt:lpstr>Recording and documentation</vt:lpstr>
      <vt:lpstr>Recording and documentation</vt:lpstr>
      <vt:lpstr>Recording and documentation</vt:lpstr>
      <vt:lpstr>Knowledge check: component cleaning quiz</vt:lpstr>
      <vt:lpstr>Knowledge check: component cleaning quiz</vt:lpstr>
      <vt:lpstr>Knowledge check: component cleaning quiz</vt:lpstr>
      <vt:lpstr>Knowledge check: component cleaning quiz</vt:lpstr>
      <vt:lpstr>Knowledge check: component cleaning quiz</vt:lpstr>
      <vt:lpstr>Knowledge check: component cleaning quiz</vt:lpstr>
      <vt:lpstr>Knowledge check: component cleaning quiz</vt:lpstr>
      <vt:lpstr>Knowledge check: component cleaning quiz</vt:lpstr>
      <vt:lpstr>Knowledge check: component cleaning quiz</vt:lpstr>
      <vt:lpstr>Knowledge check: component cleaning quiz</vt:lpstr>
      <vt:lpstr>Gas fire and decorative appliance cleaning</vt:lpstr>
      <vt:lpstr>Gas fire and decorative appliance cleaning</vt:lpstr>
      <vt:lpstr>Gas fire and decorative appliance cleaning</vt:lpstr>
      <vt:lpstr>Gas fire and decorative appliance cleaning</vt:lpstr>
      <vt:lpstr>Commercial appliance considerations</vt:lpstr>
      <vt:lpstr>Commercial appliance considerations</vt:lpstr>
      <vt:lpstr>Commercial appliance considerations</vt:lpstr>
      <vt:lpstr>Commercial appliance considerations</vt:lpstr>
      <vt:lpstr>Common errors and preventative measures</vt:lpstr>
      <vt:lpstr>Common errors and preventative measures</vt:lpstr>
      <vt:lpstr>Summary and key takeaways</vt:lpstr>
      <vt:lpstr>Summary and key takeaways</vt:lpstr>
      <vt:lpstr>Summary and key takeaways</vt:lpstr>
      <vt:lpstr>Summary and 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1</cp:revision>
  <dcterms:created xsi:type="dcterms:W3CDTF">2025-04-15T10:44:23Z</dcterms:created>
  <dcterms:modified xsi:type="dcterms:W3CDTF">2025-12-04T17:02:27Z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2025-12-04T16:31:14Z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b763927b-0509-4632-866f-c375e9a34a8a</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