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26"/>
  </p:notesMasterIdLst>
  <p:handoutMasterIdLst>
    <p:handoutMasterId r:id="rId27"/>
  </p:handoutMasterIdLst>
  <p:sldIdLst>
    <p:sldId id="462" r:id="rId5"/>
    <p:sldId id="840" r:id="rId6"/>
    <p:sldId id="837" r:id="rId7"/>
    <p:sldId id="844" r:id="rId8"/>
    <p:sldId id="834" r:id="rId9"/>
    <p:sldId id="859" r:id="rId10"/>
    <p:sldId id="850" r:id="rId11"/>
    <p:sldId id="857" r:id="rId12"/>
    <p:sldId id="855" r:id="rId13"/>
    <p:sldId id="838" r:id="rId14"/>
    <p:sldId id="861" r:id="rId15"/>
    <p:sldId id="862" r:id="rId16"/>
    <p:sldId id="863" r:id="rId17"/>
    <p:sldId id="864" r:id="rId18"/>
    <p:sldId id="865" r:id="rId19"/>
    <p:sldId id="866" r:id="rId20"/>
    <p:sldId id="867" r:id="rId21"/>
    <p:sldId id="868" r:id="rId22"/>
    <p:sldId id="869" r:id="rId23"/>
    <p:sldId id="860" r:id="rId24"/>
    <p:sldId id="512" r:id="rId25"/>
  </p:sldIdLst>
  <p:sldSz cx="12239625" cy="6840538"/>
  <p:notesSz cx="6797675" cy="9928225"/>
  <p:custDataLst>
    <p:tags r:id="rId2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Guthrie" userId="1cb701bb-47c8-4e70-a967-200e600f3e71" providerId="ADAL" clId="{2E3988C0-49EB-4F2D-94F8-5ACA8DBCC780}"/>
    <pc:docChg chg="custSel modSld">
      <pc:chgData name="Lee Guthrie" userId="1cb701bb-47c8-4e70-a967-200e600f3e71" providerId="ADAL" clId="{2E3988C0-49EB-4F2D-94F8-5ACA8DBCC780}" dt="2025-11-27T09:25:48.641" v="32" actId="20577"/>
      <pc:docMkLst>
        <pc:docMk/>
      </pc:docMkLst>
      <pc:sldChg chg="modSp mod">
        <pc:chgData name="Lee Guthrie" userId="1cb701bb-47c8-4e70-a967-200e600f3e71" providerId="ADAL" clId="{2E3988C0-49EB-4F2D-94F8-5ACA8DBCC780}" dt="2025-11-27T09:25:25.782" v="9" actId="20577"/>
        <pc:sldMkLst>
          <pc:docMk/>
          <pc:sldMk cId="274299380" sldId="865"/>
        </pc:sldMkLst>
        <pc:graphicFrameChg chg="modGraphic">
          <ac:chgData name="Lee Guthrie" userId="1cb701bb-47c8-4e70-a967-200e600f3e71" providerId="ADAL" clId="{2E3988C0-49EB-4F2D-94F8-5ACA8DBCC780}" dt="2025-11-27T09:25:25.782" v="9" actId="20577"/>
          <ac:graphicFrameMkLst>
            <pc:docMk/>
            <pc:sldMk cId="274299380" sldId="865"/>
            <ac:graphicFrameMk id="2" creationId="{2E01B80A-EE04-EADF-BBDC-1776B2BC505B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7T09:25:31.072" v="14" actId="20577"/>
        <pc:sldMkLst>
          <pc:docMk/>
          <pc:sldMk cId="470969715" sldId="866"/>
        </pc:sldMkLst>
        <pc:spChg chg="mod">
          <ac:chgData name="Lee Guthrie" userId="1cb701bb-47c8-4e70-a967-200e600f3e71" providerId="ADAL" clId="{2E3988C0-49EB-4F2D-94F8-5ACA8DBCC780}" dt="2025-11-27T09:25:31.072" v="14" actId="20577"/>
          <ac:spMkLst>
            <pc:docMk/>
            <pc:sldMk cId="470969715" sldId="866"/>
            <ac:spMk id="4" creationId="{4436C3FA-2014-9364-E433-308D8263AB03}"/>
          </ac:spMkLst>
        </pc:spChg>
      </pc:sldChg>
      <pc:sldChg chg="modSp mod">
        <pc:chgData name="Lee Guthrie" userId="1cb701bb-47c8-4e70-a967-200e600f3e71" providerId="ADAL" clId="{2E3988C0-49EB-4F2D-94F8-5ACA8DBCC780}" dt="2025-11-27T09:25:35.801" v="20" actId="20577"/>
        <pc:sldMkLst>
          <pc:docMk/>
          <pc:sldMk cId="2177043650" sldId="867"/>
        </pc:sldMkLst>
        <pc:spChg chg="mod">
          <ac:chgData name="Lee Guthrie" userId="1cb701bb-47c8-4e70-a967-200e600f3e71" providerId="ADAL" clId="{2E3988C0-49EB-4F2D-94F8-5ACA8DBCC780}" dt="2025-11-27T09:25:35.801" v="20" actId="20577"/>
          <ac:spMkLst>
            <pc:docMk/>
            <pc:sldMk cId="2177043650" sldId="867"/>
            <ac:spMk id="4" creationId="{B9331725-2B51-8719-9F62-4FB9299CF7A9}"/>
          </ac:spMkLst>
        </pc:spChg>
      </pc:sldChg>
      <pc:sldChg chg="modSp mod">
        <pc:chgData name="Lee Guthrie" userId="1cb701bb-47c8-4e70-a967-200e600f3e71" providerId="ADAL" clId="{2E3988C0-49EB-4F2D-94F8-5ACA8DBCC780}" dt="2025-11-27T09:25:40.331" v="25" actId="20577"/>
        <pc:sldMkLst>
          <pc:docMk/>
          <pc:sldMk cId="280795576" sldId="868"/>
        </pc:sldMkLst>
        <pc:spChg chg="mod">
          <ac:chgData name="Lee Guthrie" userId="1cb701bb-47c8-4e70-a967-200e600f3e71" providerId="ADAL" clId="{2E3988C0-49EB-4F2D-94F8-5ACA8DBCC780}" dt="2025-11-27T09:25:40.331" v="25" actId="20577"/>
          <ac:spMkLst>
            <pc:docMk/>
            <pc:sldMk cId="280795576" sldId="868"/>
            <ac:spMk id="4" creationId="{87E0DB4F-FF1F-244C-9E3A-0FEA1AB65736}"/>
          </ac:spMkLst>
        </pc:spChg>
      </pc:sldChg>
      <pc:sldChg chg="modSp mod">
        <pc:chgData name="Lee Guthrie" userId="1cb701bb-47c8-4e70-a967-200e600f3e71" providerId="ADAL" clId="{2E3988C0-49EB-4F2D-94F8-5ACA8DBCC780}" dt="2025-11-27T09:25:48.641" v="32" actId="20577"/>
        <pc:sldMkLst>
          <pc:docMk/>
          <pc:sldMk cId="1763216581" sldId="869"/>
        </pc:sldMkLst>
        <pc:spChg chg="mod">
          <ac:chgData name="Lee Guthrie" userId="1cb701bb-47c8-4e70-a967-200e600f3e71" providerId="ADAL" clId="{2E3988C0-49EB-4F2D-94F8-5ACA8DBCC780}" dt="2025-11-27T09:25:48.641" v="32" actId="20577"/>
          <ac:spMkLst>
            <pc:docMk/>
            <pc:sldMk cId="1763216581" sldId="869"/>
            <ac:spMk id="4" creationId="{FECDC81A-5D99-5FF1-5389-43F96B6355AC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custSel mod modSld">
      <pc:chgData name="John, Catherine" userId="36b10958-3fe6-4d82-9cee-736ae9074b3f" providerId="ADAL" clId="{7CE9EBFF-1EB6-4E95-820E-35801409E55C}" dt="2025-12-05T12:51:44.463" v="7" actId="313"/>
      <pc:docMkLst>
        <pc:docMk/>
      </pc:docMkLst>
      <pc:sldChg chg="modSp mod">
        <pc:chgData name="John, Catherine" userId="36b10958-3fe6-4d82-9cee-736ae9074b3f" providerId="ADAL" clId="{7CE9EBFF-1EB6-4E95-820E-35801409E55C}" dt="2025-12-05T12:51:44.463" v="7" actId="313"/>
        <pc:sldMkLst>
          <pc:docMk/>
          <pc:sldMk cId="2177043650" sldId="867"/>
        </pc:sldMkLst>
        <pc:spChg chg="mod">
          <ac:chgData name="John, Catherine" userId="36b10958-3fe6-4d82-9cee-736ae9074b3f" providerId="ADAL" clId="{7CE9EBFF-1EB6-4E95-820E-35801409E55C}" dt="2025-12-05T12:51:44.463" v="7" actId="313"/>
          <ac:spMkLst>
            <pc:docMk/>
            <pc:sldMk cId="2177043650" sldId="867"/>
            <ac:spMk id="4" creationId="{B9331725-2B51-8719-9F62-4FB9299CF7A9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1:00:05.869" v="31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57:56.763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20:57:56.763" v="3"/>
          <ac:spMkLst>
            <pc:docMk/>
            <pc:sldMk cId="2402489006" sldId="512"/>
            <ac:spMk id="2" creationId="{76379A63-0D41-C5C9-C22E-70D92DC63C0B}"/>
          </ac:spMkLst>
        </pc:spChg>
        <pc:spChg chg="mod">
          <ac:chgData name="Hazell, Danielle" userId="16322be0-50ef-46ff-b0c0-d304bc10d5d2" providerId="ADAL" clId="{E6D12E1F-DF63-450C-A9ED-E72C5F6C045B}" dt="2025-12-01T20:57:55.895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20:58:11.988" v="9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58:11.988" v="9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58:44.548" v="13" actId="14100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58:44.548" v="13" actId="14100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58:03.470" v="4" actId="14100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58:03.470" v="4" actId="14100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58:15.971" v="10" actId="14100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1T20:58:15.971" v="10" actId="14100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1T20:58:29.198" v="11" actId="14100"/>
        <pc:sldMkLst>
          <pc:docMk/>
          <pc:sldMk cId="1762345833" sldId="850"/>
        </pc:sldMkLst>
        <pc:spChg chg="mod">
          <ac:chgData name="Hazell, Danielle" userId="16322be0-50ef-46ff-b0c0-d304bc10d5d2" providerId="ADAL" clId="{E6D12E1F-DF63-450C-A9ED-E72C5F6C045B}" dt="2025-12-01T20:58:29.198" v="11" actId="14100"/>
          <ac:spMkLst>
            <pc:docMk/>
            <pc:sldMk cId="1762345833" sldId="850"/>
            <ac:spMk id="6" creationId="{950ADB90-590A-D2F4-CDB6-B37812D551A8}"/>
          </ac:spMkLst>
        </pc:spChg>
      </pc:sldChg>
      <pc:sldChg chg="modSp mod">
        <pc:chgData name="Hazell, Danielle" userId="16322be0-50ef-46ff-b0c0-d304bc10d5d2" providerId="ADAL" clId="{E6D12E1F-DF63-450C-A9ED-E72C5F6C045B}" dt="2025-12-01T20:58:39.919" v="12" actId="14100"/>
        <pc:sldMkLst>
          <pc:docMk/>
          <pc:sldMk cId="2163682442" sldId="855"/>
        </pc:sldMkLst>
        <pc:spChg chg="mod">
          <ac:chgData name="Hazell, Danielle" userId="16322be0-50ef-46ff-b0c0-d304bc10d5d2" providerId="ADAL" clId="{E6D12E1F-DF63-450C-A9ED-E72C5F6C045B}" dt="2025-12-01T20:58:39.919" v="12" actId="14100"/>
          <ac:spMkLst>
            <pc:docMk/>
            <pc:sldMk cId="2163682442" sldId="855"/>
            <ac:spMk id="6" creationId="{864F1508-7406-7C1D-7BB6-16F50DE4D952}"/>
          </ac:spMkLst>
        </pc:spChg>
      </pc:sldChg>
      <pc:sldChg chg="modSp mod">
        <pc:chgData name="Hazell, Danielle" userId="16322be0-50ef-46ff-b0c0-d304bc10d5d2" providerId="ADAL" clId="{E6D12E1F-DF63-450C-A9ED-E72C5F6C045B}" dt="2025-12-01T21:00:05.869" v="31" actId="20577"/>
        <pc:sldMkLst>
          <pc:docMk/>
          <pc:sldMk cId="1311581564" sldId="860"/>
        </pc:sldMkLst>
        <pc:spChg chg="mod">
          <ac:chgData name="Hazell, Danielle" userId="16322be0-50ef-46ff-b0c0-d304bc10d5d2" providerId="ADAL" clId="{E6D12E1F-DF63-450C-A9ED-E72C5F6C045B}" dt="2025-12-01T21:00:05.869" v="31" actId="20577"/>
          <ac:spMkLst>
            <pc:docMk/>
            <pc:sldMk cId="1311581564" sldId="860"/>
            <ac:spMk id="4" creationId="{5E784A11-87B0-18DA-30BF-DD959BCBA73E}"/>
          </ac:spMkLst>
        </pc:spChg>
      </pc:sldChg>
      <pc:sldChg chg="modSp mod">
        <pc:chgData name="Hazell, Danielle" userId="16322be0-50ef-46ff-b0c0-d304bc10d5d2" providerId="ADAL" clId="{E6D12E1F-DF63-450C-A9ED-E72C5F6C045B}" dt="2025-12-01T20:58:48.580" v="14" actId="14100"/>
        <pc:sldMkLst>
          <pc:docMk/>
          <pc:sldMk cId="786212807" sldId="861"/>
        </pc:sldMkLst>
        <pc:spChg chg="mod">
          <ac:chgData name="Hazell, Danielle" userId="16322be0-50ef-46ff-b0c0-d304bc10d5d2" providerId="ADAL" clId="{E6D12E1F-DF63-450C-A9ED-E72C5F6C045B}" dt="2025-12-01T20:58:48.580" v="14" actId="14100"/>
          <ac:spMkLst>
            <pc:docMk/>
            <pc:sldMk cId="786212807" sldId="861"/>
            <ac:spMk id="4" creationId="{33E478C5-A709-169D-ECF8-37FF073F9D6E}"/>
          </ac:spMkLst>
        </pc:spChg>
      </pc:sldChg>
      <pc:sldChg chg="modSp mod">
        <pc:chgData name="Hazell, Danielle" userId="16322be0-50ef-46ff-b0c0-d304bc10d5d2" providerId="ADAL" clId="{E6D12E1F-DF63-450C-A9ED-E72C5F6C045B}" dt="2025-12-01T20:59:00.966" v="15" actId="14100"/>
        <pc:sldMkLst>
          <pc:docMk/>
          <pc:sldMk cId="3775231570" sldId="862"/>
        </pc:sldMkLst>
        <pc:spChg chg="mod">
          <ac:chgData name="Hazell, Danielle" userId="16322be0-50ef-46ff-b0c0-d304bc10d5d2" providerId="ADAL" clId="{E6D12E1F-DF63-450C-A9ED-E72C5F6C045B}" dt="2025-12-01T20:59:00.966" v="15" actId="14100"/>
          <ac:spMkLst>
            <pc:docMk/>
            <pc:sldMk cId="3775231570" sldId="862"/>
            <ac:spMk id="4" creationId="{E8069086-C4D0-A72E-6ADE-14B84C9B10FF}"/>
          </ac:spMkLst>
        </pc:spChg>
      </pc:sldChg>
      <pc:sldChg chg="modSp mod">
        <pc:chgData name="Hazell, Danielle" userId="16322be0-50ef-46ff-b0c0-d304bc10d5d2" providerId="ADAL" clId="{E6D12E1F-DF63-450C-A9ED-E72C5F6C045B}" dt="2025-12-01T20:59:11.207" v="16" actId="14100"/>
        <pc:sldMkLst>
          <pc:docMk/>
          <pc:sldMk cId="1729260614" sldId="863"/>
        </pc:sldMkLst>
        <pc:spChg chg="mod">
          <ac:chgData name="Hazell, Danielle" userId="16322be0-50ef-46ff-b0c0-d304bc10d5d2" providerId="ADAL" clId="{E6D12E1F-DF63-450C-A9ED-E72C5F6C045B}" dt="2025-12-01T20:59:11.207" v="16" actId="14100"/>
          <ac:spMkLst>
            <pc:docMk/>
            <pc:sldMk cId="1729260614" sldId="863"/>
            <ac:spMk id="4" creationId="{4A3DF2B4-C4D1-4E9B-4374-AC6A941E9B45}"/>
          </ac:spMkLst>
        </pc:spChg>
      </pc:sldChg>
      <pc:sldChg chg="modSp mod">
        <pc:chgData name="Hazell, Danielle" userId="16322be0-50ef-46ff-b0c0-d304bc10d5d2" providerId="ADAL" clId="{E6D12E1F-DF63-450C-A9ED-E72C5F6C045B}" dt="2025-12-01T20:59:30.252" v="25" actId="20577"/>
        <pc:sldMkLst>
          <pc:docMk/>
          <pc:sldMk cId="1716096956" sldId="864"/>
        </pc:sldMkLst>
        <pc:spChg chg="mod">
          <ac:chgData name="Hazell, Danielle" userId="16322be0-50ef-46ff-b0c0-d304bc10d5d2" providerId="ADAL" clId="{E6D12E1F-DF63-450C-A9ED-E72C5F6C045B}" dt="2025-12-01T20:59:30.252" v="25" actId="20577"/>
          <ac:spMkLst>
            <pc:docMk/>
            <pc:sldMk cId="1716096956" sldId="864"/>
            <ac:spMk id="4" creationId="{A51482D6-9B78-CAFA-8F03-333DDAB0E2DC}"/>
          </ac:spMkLst>
        </pc:spChg>
      </pc:sldChg>
      <pc:sldChg chg="modSp mod">
        <pc:chgData name="Hazell, Danielle" userId="16322be0-50ef-46ff-b0c0-d304bc10d5d2" providerId="ADAL" clId="{E6D12E1F-DF63-450C-A9ED-E72C5F6C045B}" dt="2025-12-01T20:59:36.225" v="26" actId="12385"/>
        <pc:sldMkLst>
          <pc:docMk/>
          <pc:sldMk cId="274299380" sldId="865"/>
        </pc:sldMkLst>
        <pc:graphicFrameChg chg="modGraphic">
          <ac:chgData name="Hazell, Danielle" userId="16322be0-50ef-46ff-b0c0-d304bc10d5d2" providerId="ADAL" clId="{E6D12E1F-DF63-450C-A9ED-E72C5F6C045B}" dt="2025-12-01T20:59:36.225" v="26" actId="12385"/>
          <ac:graphicFrameMkLst>
            <pc:docMk/>
            <pc:sldMk cId="274299380" sldId="865"/>
            <ac:graphicFrameMk id="2" creationId="{2E01B80A-EE04-EADF-BBDC-1776B2BC505B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1T20:57:37.305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57:37.305" v="1"/>
          <ac:spMkLst>
            <pc:docMk/>
            <pc:sldMasterMk cId="2966563060" sldId="2147483653"/>
            <ac:spMk id="4" creationId="{BE381E33-1E59-6098-75C8-BA3156980825}"/>
          </ac:spMkLst>
        </pc:spChg>
        <pc:picChg chg="add mod">
          <ac:chgData name="Hazell, Danielle" userId="16322be0-50ef-46ff-b0c0-d304bc10d5d2" providerId="ADAL" clId="{E6D12E1F-DF63-450C-A9ED-E72C5F6C045B}" dt="2025-12-01T20:57:37.305" v="1"/>
          <ac:picMkLst>
            <pc:docMk/>
            <pc:sldMasterMk cId="2966563060" sldId="2147483653"/>
            <ac:picMk id="2" creationId="{4367FAE9-EB49-89A4-A12B-37F7125E1E9A}"/>
          </ac:picMkLst>
        </pc:picChg>
        <pc:picChg chg="add mod">
          <ac:chgData name="Hazell, Danielle" userId="16322be0-50ef-46ff-b0c0-d304bc10d5d2" providerId="ADAL" clId="{E6D12E1F-DF63-450C-A9ED-E72C5F6C045B}" dt="2025-12-01T20:57:37.305" v="1"/>
          <ac:picMkLst>
            <pc:docMk/>
            <pc:sldMasterMk cId="2966563060" sldId="2147483653"/>
            <ac:picMk id="5" creationId="{AD97BCC5-3E46-6F1C-8169-97578C4A1B49}"/>
          </ac:picMkLst>
        </pc:picChg>
        <pc:picChg chg="add mod">
          <ac:chgData name="Hazell, Danielle" userId="16322be0-50ef-46ff-b0c0-d304bc10d5d2" providerId="ADAL" clId="{E6D12E1F-DF63-450C-A9ED-E72C5F6C045B}" dt="2025-12-01T20:57:37.305" v="1"/>
          <ac:picMkLst>
            <pc:docMk/>
            <pc:sldMasterMk cId="2966563060" sldId="2147483653"/>
            <ac:picMk id="7" creationId="{8F9FE8C2-B953-55FB-987C-D65BD7946189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4367FAE9-EB49-89A4-A12B-37F7125E1E9A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BE381E33-1E59-6098-75C8-BA31569808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AD97BCC5-3E46-6F1C-8169-97578C4A1B4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F9FE8C2-B953-55FB-987C-D65BD794618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trica.com/media-centre/news/2023/centrica-bolsters-uk-s-energy-security-by-doubling-rough-storage-capacity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se.gov.uk/gas/supply/saltcavity.htm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K1.26 Safe storage and supply of fuel source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1.26a: Natural Gas</a:t>
            </a:r>
          </a:p>
          <a:p>
            <a:pPr marL="0" indent="0">
              <a:buNone/>
            </a:pP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Storage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91733" cy="41400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GB" dirty="0"/>
              <a:t>The UK has a network of natural gas storage facilities, with the largest being the Rough facility off the coast of East Yorkshire. </a:t>
            </a:r>
          </a:p>
          <a:p>
            <a:pPr>
              <a:buClr>
                <a:schemeClr val="tx1"/>
              </a:buClr>
            </a:pPr>
            <a:r>
              <a:rPr lang="en-GB" dirty="0"/>
              <a:t>These facilities play a vital role in ensuring energy security by storing gas during periods of low demand and releasing it when needed, especially during winter peaks. </a:t>
            </a:r>
          </a:p>
          <a:p>
            <a:pPr>
              <a:buClr>
                <a:schemeClr val="tx1"/>
              </a:buClr>
            </a:pPr>
            <a:r>
              <a:rPr lang="en-GB" dirty="0"/>
              <a:t>However, the UK's gas storage capacity is relatively low compared to other European countries. </a:t>
            </a:r>
            <a:endParaRPr lang="en-GB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49BF1-DF48-D3CE-27E7-4341CC19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164246-966C-7D14-70C2-5B18C391D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Storage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478C5-A709-169D-ECF8-37FF073F9D6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86933" cy="4140000"/>
          </a:xfrm>
        </p:spPr>
        <p:txBody>
          <a:bodyPr/>
          <a:lstStyle/>
          <a:p>
            <a:r>
              <a:rPr lang="en-GB" b="1" dirty="0"/>
              <a:t>Rough facility:</a:t>
            </a:r>
            <a:endParaRPr lang="en-GB" dirty="0"/>
          </a:p>
          <a:p>
            <a:r>
              <a:rPr lang="en-GB" dirty="0"/>
              <a:t>The Rough facility, owned by </a:t>
            </a:r>
            <a:r>
              <a:rPr lang="en-GB" dirty="0">
                <a:hlinkClick r:id="rId2"/>
              </a:rPr>
              <a:t>Centrica</a:t>
            </a:r>
            <a:r>
              <a:rPr lang="en-GB" dirty="0"/>
              <a:t>, is the largest in the UK and can store a significant amount of gas. It was reopened in 2022 after being closed in 2017. </a:t>
            </a:r>
          </a:p>
          <a:p>
            <a:r>
              <a:rPr lang="en-GB" b="1" dirty="0"/>
              <a:t>Capacity:</a:t>
            </a:r>
            <a:endParaRPr lang="en-GB" dirty="0"/>
          </a:p>
          <a:p>
            <a:pPr fontAlgn="ctr"/>
            <a:r>
              <a:rPr lang="en-GB" dirty="0"/>
              <a:t>The UK's gas storage capacity is around 3.2 billion cubic meters, which is considerably less than countries like Germany and the Netherlands.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21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1524E-869C-E256-4B66-BC58E7B22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4374E6-75BE-F645-E30D-CB3C5026C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Storage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69086-C4D0-A72E-6ADE-14B84C9B10F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30867" cy="4140000"/>
          </a:xfrm>
        </p:spPr>
        <p:txBody>
          <a:bodyPr/>
          <a:lstStyle/>
          <a:p>
            <a:r>
              <a:rPr lang="en-GB" b="1" dirty="0"/>
              <a:t>Storage types:</a:t>
            </a:r>
            <a:endParaRPr lang="en-GB" dirty="0"/>
          </a:p>
          <a:p>
            <a:pPr fontAlgn="ctr"/>
            <a:r>
              <a:rPr lang="en-GB" dirty="0"/>
              <a:t>Gas is stored in various facilities, including salt cavities and depleted gas reservoirs, with salt caverns being a common and relatively safe method </a:t>
            </a:r>
            <a:r>
              <a:rPr lang="en-GB" dirty="0">
                <a:hlinkClick r:id="rId2"/>
              </a:rPr>
              <a:t>according to the Health and Safety Executive</a:t>
            </a:r>
            <a:r>
              <a:rPr lang="en-GB" dirty="0"/>
              <a:t>. </a:t>
            </a:r>
          </a:p>
          <a:p>
            <a:r>
              <a:rPr lang="en-GB" b="1" dirty="0"/>
              <a:t>Strategic importance:</a:t>
            </a:r>
            <a:endParaRPr lang="en-GB" dirty="0"/>
          </a:p>
          <a:p>
            <a:pPr fontAlgn="ctr"/>
            <a:r>
              <a:rPr lang="en-GB" dirty="0"/>
              <a:t>Gas storage is crucial for energy security, allowing the UK to manage supply fluctuations and meet peak winter demand.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231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B2B2F-933C-6933-29CB-DD6B61C3C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5C8D91-D8B4-3DFC-2DB9-4A866FBFF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Storage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DF2B4-C4D1-4E9B-4374-AC6A941E9B4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54667" cy="4140000"/>
          </a:xfrm>
        </p:spPr>
        <p:txBody>
          <a:bodyPr/>
          <a:lstStyle/>
          <a:p>
            <a:r>
              <a:rPr lang="en-GB" b="1" dirty="0"/>
              <a:t>Challenges:</a:t>
            </a:r>
            <a:endParaRPr lang="en-GB" dirty="0"/>
          </a:p>
          <a:p>
            <a:pPr fontAlgn="ctr"/>
            <a:r>
              <a:rPr lang="en-GB" dirty="0"/>
              <a:t>The UK has faced criticism for having relatively low gas storage levels compared to other European nations. </a:t>
            </a:r>
          </a:p>
          <a:p>
            <a:r>
              <a:rPr lang="en-GB" b="1" dirty="0"/>
              <a:t>Future plans:</a:t>
            </a:r>
            <a:endParaRPr lang="en-GB" dirty="0"/>
          </a:p>
          <a:p>
            <a:r>
              <a:rPr lang="en-GB" dirty="0"/>
              <a:t>There are ongoing discussions and plans to expand and optimise existing storage facilities like Rough and potentially develop new hydrogen storage sites.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260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EF367-D1F6-4F99-FC20-9B9ADAD54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FED9AA-9789-DD1E-19AA-85CD81D3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Supply infrastructure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1482D6-9B78-CAFA-8F03-333DDAB0E2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24000" cy="4140000"/>
          </a:xfrm>
        </p:spPr>
        <p:txBody>
          <a:bodyPr/>
          <a:lstStyle/>
          <a:p>
            <a:r>
              <a:rPr lang="en-GB" dirty="0"/>
              <a:t>Natural gas travels through a sophisticated distribution network before reaching properties: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Transmitted via low-pressure gas mains (≤75 mbar).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Distributed through polyethylene (PE) or steel pipework.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Terminates at property boundary in meter boxes or internal meter points.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Maintained at approximately 21 mbar nominal working pressure in domestic settings.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096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90A41-00FC-131B-591F-9F8FEFFCC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FAC0F9-3F92-A57A-D17B-3445F6FCA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components of NG installations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E01B80A-EE04-EADF-BBDC-1776B2BC5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98592"/>
              </p:ext>
            </p:extLst>
          </p:nvPr>
        </p:nvGraphicFramePr>
        <p:xfrm>
          <a:off x="252000" y="1852948"/>
          <a:ext cx="11518899" cy="39014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607823">
                  <a:extLst>
                    <a:ext uri="{9D8B030D-6E8A-4147-A177-3AD203B41FA5}">
                      <a16:colId xmlns:a16="http://schemas.microsoft.com/office/drawing/2014/main" val="318875967"/>
                    </a:ext>
                  </a:extLst>
                </a:gridCol>
                <a:gridCol w="3780692">
                  <a:extLst>
                    <a:ext uri="{9D8B030D-6E8A-4147-A177-3AD203B41FA5}">
                      <a16:colId xmlns:a16="http://schemas.microsoft.com/office/drawing/2014/main" val="3679723070"/>
                    </a:ext>
                  </a:extLst>
                </a:gridCol>
                <a:gridCol w="4130384">
                  <a:extLst>
                    <a:ext uri="{9D8B030D-6E8A-4147-A177-3AD203B41FA5}">
                      <a16:colId xmlns:a16="http://schemas.microsoft.com/office/drawing/2014/main" val="28590101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Component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Purpose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Installation requirements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7051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Emergency Control Valve (ECV)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Isolates gas supply in emergencies.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Must be within 1m of meter, accessible, visible.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5120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Measures gas usage (diaphragm meters common).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Secure mounting, correct orientation, sealed connections.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40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Regulator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Reduces incoming pressure to safe level.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Matched to meter capacity, correctly orientated.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6998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Pipe Entry Sleeve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Prevents damage to building fabric.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dirty="0"/>
                        <a:t>Sealed, non-combustible material, appropriate diameter.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6915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Labels &amp; Signage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Warn others of live gas system.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Clear, permanent, positioned at key points.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0472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99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96D9E-D1DA-633E-1C47-E52B181F9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3F410A-4A3D-2C5C-65EF-144AEC5F0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Location requirements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6C3FA-2014-9364-E433-308D8263AB0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b="1" dirty="0"/>
              <a:t>Meter installation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Accessible at all times for emergency isolation and reading.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Well ventilated to prevent gas accumulation.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Not located near electrical intakes (minimum 150mm separation).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Protected from mechanical damage and environmental factors.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Secured to a solid structure capable of supporting weight.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969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5CC86-91EF-122F-63BD-486A8FFEB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CDB8EF-813A-5B1F-1914-DECC3CEB3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Location requirements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31725-2B51-8719-9F62-4FB9299CF7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b="1" dirty="0"/>
              <a:t>ECV specifications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Located within 1 metre of the meter.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Clearly visible at all times.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Properly labelled with “Gas Emergency Control”.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Quarter-turn operation with clear open/closed positions.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Free from obstruction by furniture or fixtures.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043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8912C-80D2-2BEA-6D4B-878BF5DBE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A3446E-92B2-BE1D-8B9B-B7270173F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Location requirements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0DB4F-FF1F-244C-9E3A-0FEA1AB657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b="1" dirty="0"/>
              <a:t>Pipework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Sleeved through walls with appropriate sealing.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Adequately clipped at specified intervals.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Free from obstruction and accessible for inspection.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Protected from corrosion and physical damage.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Traceable if buried (marker tape or detection wire).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9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BBDE0-027C-52A9-64C4-01E6DDB63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597AC1-BED4-C67D-D6A7-7A29A04B1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Frequently encountered issues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DC81A-5D99-5FF1-5389-43F96B6355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Inaccessible ECVs hidden behind appliances or fixtures.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Meters boxed in or concealed behind kitchen units.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Incorrect regulator fitted for the installation type.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Missing or illegible warning labels and signage.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Pipes buried in walls without proper sleeving or traceability.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Absent or incorrect gas bonding connections.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Inadequate ventilation around meter installations.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21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595867" cy="4140000"/>
          </a:xfrm>
        </p:spPr>
        <p:txBody>
          <a:bodyPr/>
          <a:lstStyle/>
          <a:p>
            <a:pPr marL="0" indent="0" algn="l" rtl="0" eaLnBrk="1" hangingPunct="1">
              <a:lnSpc>
                <a:spcPct val="10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Ash is working in a basement flat and finds the gas meter boxed in, with no visible emergency control valve (ECV). The pipe enters through a wall, and no labels are present.</a:t>
            </a:r>
            <a:b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eaLnBrk="1" hangingPunct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are the safety issues here?</a:t>
            </a:r>
          </a:p>
          <a:p>
            <a:pPr marL="342900" indent="-342900" algn="l" rtl="0" eaLnBrk="1" hangingPunct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legal requirements apply to NG supply installations?</a:t>
            </a:r>
          </a:p>
          <a:p>
            <a:pPr marL="342900" indent="-342900" algn="l" rtl="0" eaLnBrk="1" hangingPunct="1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should this meter and pipework be set out?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BE5C2-A1BC-79DB-4A92-04B82F6D3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F159ED-AA25-06BF-3142-0F29474E1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84A11-87B0-18DA-30BF-DD959BCBA7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1" y="1605553"/>
            <a:ext cx="11205815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Natural Gas is stored and supplied to domestic and light commercial premises.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correct layout and equipment involved in NG installations (meters, ECVs, pipe entry).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to ensure safe access, ventilation, and compliance with regulations.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risks and non-compliances in NG meter and </a:t>
            </a:r>
            <a:r>
              <a:rPr lang="en-GB"/>
              <a:t>supply arrangements.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581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16734" y="14938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379A63-0D41-C5C9-C22E-70D92DC63C0B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74740"/>
            <a:ext cx="11298600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how Natural Gas is stored and supplied to domestic and light commercial premises.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correct layout and equipment involved in NG installations (meters, ECVs, pipe entry).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to ensure safe access, ventilation, and compliance with regulations.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risks and non-compliances in NG meter and supply arrangements.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sz="3600" b="1">
                <a:solidFill>
                  <a:srgbClr val="FC4421"/>
                </a:solidFill>
                <a:effectLst/>
                <a:latin typeface="Arial" panose="020B0604020202020204" pitchFamily="34" charset="0"/>
              </a:rPr>
              <a:t>Gas supply system in the UK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9370" y="1762422"/>
            <a:ext cx="11291430" cy="4140000"/>
          </a:xfrm>
        </p:spPr>
        <p:txBody>
          <a:bodyPr/>
          <a:lstStyle/>
          <a:p>
            <a:pPr marL="263525" indent="-52388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Britain currently sources its gas from a variety of suppliers to ensure a steady supply for the country.</a:t>
            </a:r>
            <a:endParaRPr lang="en-GB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57784" indent="-347472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These sources include:</a:t>
            </a:r>
          </a:p>
          <a:p>
            <a:pPr marL="557784" indent="-347472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Production from the North and Irish Seas.</a:t>
            </a:r>
          </a:p>
          <a:p>
            <a:pPr marL="557784" indent="-347472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Pipelines connecting to continental Europe and Norway.</a:t>
            </a:r>
          </a:p>
          <a:p>
            <a:pPr marL="557784" indent="-347472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Liquefied Natural Gas (LNG) imported from global locations.</a:t>
            </a:r>
          </a:p>
          <a:p>
            <a:pPr marL="557784" indent="-347472" algn="l" rtl="0" eaLnBrk="1" hangingPunct="1">
              <a:lnSpc>
                <a:spcPct val="100000"/>
              </a:lnSpc>
              <a:spcBef>
                <a:spcPts val="502"/>
              </a:spcBef>
              <a:spcAft>
                <a:spcPts val="502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Typically, gas from the North and Irish Sea fields accounts for about 40% of the supply. However, as production from these fields decreases, the country is increasingly relying on imports for its gas needs.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1922201" cy="646331"/>
          </a:xfrm>
        </p:spPr>
        <p:txBody>
          <a:bodyPr/>
          <a:lstStyle/>
          <a:p>
            <a:r>
              <a:rPr lang="en-GB" sz="3600" b="1">
                <a:solidFill>
                  <a:srgbClr val="FC4421"/>
                </a:solidFill>
                <a:effectLst/>
                <a:latin typeface="Arial" panose="020B0604020202020204" pitchFamily="34" charset="0"/>
              </a:rPr>
              <a:t>The four gas pipelines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1895" y="1741316"/>
            <a:ext cx="11394539" cy="4140000"/>
          </a:xfrm>
        </p:spPr>
        <p:txBody>
          <a:bodyPr/>
          <a:lstStyle/>
          <a:p>
            <a:pPr marL="502920" indent="-283464" algn="l" rtl="0" eaLnBrk="1" hangingPunct="1">
              <a:buFont typeface="Arial" panose="020B0604020202020204" pitchFamily="34" charset="0"/>
              <a:buChar char="•"/>
            </a:pPr>
            <a:r>
              <a:rPr lang="en-GB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UK–Belgium interconnector (IUK):</a:t>
            </a:r>
            <a:r>
              <a:rPr lang="en-GB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Extends from Bacton in Norfolk to Zeebrugge in Belgium, linking Britain to the mainland European gas network with a capacity of 25.5 billion cubic metres per year (BCM).</a:t>
            </a:r>
          </a:p>
          <a:p>
            <a:pPr marL="502920" indent="-283464" algn="l" rtl="0" eaLnBrk="1" hangingPunct="1">
              <a:buFont typeface="Arial" panose="020B0604020202020204" pitchFamily="34" charset="0"/>
              <a:buChar char="•"/>
            </a:pPr>
            <a:r>
              <a:rPr lang="en-GB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UK–Netherlands pipeline:</a:t>
            </a:r>
            <a:r>
              <a:rPr lang="en-GB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Runs between </a:t>
            </a:r>
            <a:r>
              <a:rPr lang="en-GB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Balgzand</a:t>
            </a:r>
            <a:r>
              <a:rPr lang="en-GB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Bacton in Norfolk, offering an import capacity of 14.2 BCM annually.</a:t>
            </a:r>
          </a:p>
        </p:txBody>
      </p:sp>
    </p:spTree>
    <p:extLst>
      <p:ext uri="{BB962C8B-B14F-4D97-AF65-F5344CB8AC3E}">
        <p14:creationId xmlns:p14="http://schemas.microsoft.com/office/powerpoint/2010/main" val="175396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115ED-E949-B319-9589-B23FE5BB4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C3E9B-987E-5056-264B-9C7702678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1922201" cy="646331"/>
          </a:xfrm>
        </p:spPr>
        <p:txBody>
          <a:bodyPr/>
          <a:lstStyle/>
          <a:p>
            <a:r>
              <a:rPr lang="en-GB" sz="3600" b="1">
                <a:solidFill>
                  <a:srgbClr val="FC4421"/>
                </a:solidFill>
                <a:effectLst/>
                <a:latin typeface="Arial" panose="020B0604020202020204" pitchFamily="34" charset="0"/>
              </a:rPr>
              <a:t>The four gas pipelines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239C8-A79C-98FC-153A-AD15339E726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96334" y="1755865"/>
            <a:ext cx="11394539" cy="4140000"/>
          </a:xfrm>
        </p:spPr>
        <p:txBody>
          <a:bodyPr/>
          <a:lstStyle/>
          <a:p>
            <a:pPr marL="502920" indent="-283464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>The Vesterled pipeline link: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 Connects St Fergus in Scotland to multiple Norwegian gas fields, with a capacity of 14.2 BCM per year.</a:t>
            </a:r>
          </a:p>
          <a:p>
            <a:pPr marL="502920" indent="-283464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GB" b="1" dirty="0" err="1">
                <a:solidFill>
                  <a:srgbClr val="000000"/>
                </a:solidFill>
                <a:latin typeface="Arial" panose="020B0604020202020204" pitchFamily="34" charset="0"/>
              </a:rPr>
              <a:t>Langeled</a:t>
            </a: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> pipeline: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 At 1,200 km, it is the longest subsea gas pipeline globally, stretching from </a:t>
            </a:r>
            <a:r>
              <a:rPr lang="en-GB" dirty="0" err="1">
                <a:solidFill>
                  <a:srgbClr val="000000"/>
                </a:solidFill>
                <a:latin typeface="Arial" panose="020B0604020202020204" pitchFamily="34" charset="0"/>
              </a:rPr>
              <a:t>Nyhamna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 in Norway to Easington in Yorkshire. It has a capacity of 26.3 BCM.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569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A1424-86A5-B221-6BAD-AE521CDB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7B49FB-16CB-93B4-D91A-DF1DB24D3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National transmission system (NTS)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ADB90-590A-D2F4-CDB6-B37812D551A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83267" cy="4140000"/>
          </a:xfrm>
        </p:spPr>
        <p:txBody>
          <a:bodyPr/>
          <a:lstStyle/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National Grid manages and operates the gas National Transmission System (NTS) in Great Britain, overseeing the daily balance of supply and demand.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system includes around 4,760 miles of high-pressure pipelines and 618 above-ground facilities.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is then conveyed through several stages of pressure reduction before reaching end users.</a:t>
            </a:r>
          </a:p>
        </p:txBody>
      </p:sp>
    </p:spTree>
    <p:extLst>
      <p:ext uri="{BB962C8B-B14F-4D97-AF65-F5344CB8AC3E}">
        <p14:creationId xmlns:p14="http://schemas.microsoft.com/office/powerpoint/2010/main" val="176234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837D4-323B-64D0-35DF-0425F3636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E3145C-DC3A-06E6-7F59-9EC80AF5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sz="3600" b="1">
                <a:solidFill>
                  <a:srgbClr val="FC4421"/>
                </a:solidFill>
                <a:effectLst/>
                <a:latin typeface="Arial" panose="020B0604020202020204" pitchFamily="34" charset="0"/>
              </a:rPr>
              <a:t>Ranges of gas pressure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C65C17-AADD-6DF0-5368-D3B3F36E4A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84300" cy="4140000"/>
          </a:xfrm>
        </p:spPr>
        <p:txBody>
          <a:bodyPr/>
          <a:lstStyle/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Intermediate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pressure mains function within a range of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to 7 bar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are made from steel or polyethylene pipes.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Medium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pressure mains operate between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75 mbar and 2 bar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using steel, polyethylene, cast iron, or ductile iron pipes.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Low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pressure mains typically range from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30 mbar to 75 mbar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are constructed from polyethylene, cast iron, or ductile iron pipes.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endParaRPr lang="en-GB" sz="24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High pressure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supplies from nearby sources can reach pressures of up to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69 bar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28521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4653F-E350-402C-6F1E-655DAC9E2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3FB8D3-4725-A339-6EFC-B4BB8175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Pressure regulation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F1508-7406-7C1D-7BB6-16F50DE4D9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90134" cy="4140000"/>
          </a:xfrm>
        </p:spPr>
        <p:txBody>
          <a:bodyPr/>
          <a:lstStyle/>
          <a:p>
            <a:pPr marL="0" indent="0" algn="l" rtl="0" eaLnBrk="1" hangingPunct="1">
              <a:lnSpc>
                <a:spcPct val="10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gas is transported from the source at high pressure, it is subsequently reduced to medium or intermediate pressures. These levels are typically delivered to larger industrial users.</a:t>
            </a:r>
          </a:p>
          <a:p>
            <a:pPr marL="0" indent="0" algn="l" rtl="0" eaLnBrk="1" hangingPunct="1">
              <a:lnSpc>
                <a:spcPct val="10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typical domestic and commercial uses, the pressure is further lowered at regulating stations.</a:t>
            </a:r>
          </a:p>
        </p:txBody>
      </p:sp>
    </p:spTree>
    <p:extLst>
      <p:ext uri="{BB962C8B-B14F-4D97-AF65-F5344CB8AC3E}">
        <p14:creationId xmlns:p14="http://schemas.microsoft.com/office/powerpoint/2010/main" val="21636824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57074B-1104-48BC-8773-6ECE7AEEF4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01e15224-84b2-4570-bdea-a67bb94d0921"/>
    <ds:schemaRef ds:uri="7c04300a-231c-4281-9146-a98f6f4a7aff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12</TotalTime>
  <Words>1319</Words>
  <Application>Microsoft Office PowerPoint</Application>
  <PresentationFormat>Custom</PresentationFormat>
  <Paragraphs>130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Gas supply system in the UK</vt:lpstr>
      <vt:lpstr>The four gas pipelines</vt:lpstr>
      <vt:lpstr>The four gas pipelines</vt:lpstr>
      <vt:lpstr>National transmission system (NTS)</vt:lpstr>
      <vt:lpstr>Ranges of gas pressure</vt:lpstr>
      <vt:lpstr>Pressure regulation</vt:lpstr>
      <vt:lpstr>Storage</vt:lpstr>
      <vt:lpstr>Storage</vt:lpstr>
      <vt:lpstr>Storage</vt:lpstr>
      <vt:lpstr>Storage</vt:lpstr>
      <vt:lpstr>Supply infrastructure</vt:lpstr>
      <vt:lpstr>Key components of NG installations</vt:lpstr>
      <vt:lpstr>Location requirements</vt:lpstr>
      <vt:lpstr>Location requirements</vt:lpstr>
      <vt:lpstr>Location requirements</vt:lpstr>
      <vt:lpstr>Frequently encountered issues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1</cp:revision>
  <cp:lastPrinted>2025-05-28T15:27:28Z</cp:lastPrinted>
  <dcterms:created xsi:type="dcterms:W3CDTF">2025-04-15T10:44:23Z</dcterms:created>
  <dcterms:modified xsi:type="dcterms:W3CDTF">2025-12-05T12:51:51Z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2025-12-05T12:41:13Z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ec8eb400-65b7-4f6b-b738-0114c0604928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