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21"/>
  </p:notesMasterIdLst>
  <p:handoutMasterIdLst>
    <p:handoutMasterId r:id="rId22"/>
  </p:handoutMasterIdLst>
  <p:sldIdLst>
    <p:sldId id="462" r:id="rId5"/>
    <p:sldId id="840" r:id="rId6"/>
    <p:sldId id="837" r:id="rId7"/>
    <p:sldId id="333" r:id="rId8"/>
    <p:sldId id="842" r:id="rId9"/>
    <p:sldId id="844" r:id="rId10"/>
    <p:sldId id="843" r:id="rId11"/>
    <p:sldId id="845" r:id="rId12"/>
    <p:sldId id="846" r:id="rId13"/>
    <p:sldId id="848" r:id="rId14"/>
    <p:sldId id="849" r:id="rId15"/>
    <p:sldId id="850" r:id="rId16"/>
    <p:sldId id="851" r:id="rId17"/>
    <p:sldId id="852" r:id="rId18"/>
    <p:sldId id="838" r:id="rId19"/>
    <p:sldId id="267" r:id="rId20"/>
  </p:sldIdLst>
  <p:sldSz cx="12239625" cy="6840538"/>
  <p:notesSz cx="6797675" cy="9928225"/>
  <p:custDataLst>
    <p:tags r:id="rId23"/>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snapToGrid="0">
      <p:cViewPr varScale="1">
        <p:scale>
          <a:sx n="105" d="100"/>
          <a:sy n="105" d="100"/>
        </p:scale>
        <p:origin x="792"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Guthrie" userId="1cb701bb-47c8-4e70-a967-200e600f3e71" providerId="ADAL" clId="{2E3988C0-49EB-4F2D-94F8-5ACA8DBCC780}"/>
    <pc:docChg chg="modSld">
      <pc:chgData name="Lee Guthrie" userId="1cb701bb-47c8-4e70-a967-200e600f3e71" providerId="ADAL" clId="{2E3988C0-49EB-4F2D-94F8-5ACA8DBCC780}" dt="2025-11-27T09:22:18.715" v="1" actId="20577"/>
      <pc:docMkLst>
        <pc:docMk/>
      </pc:docMkLst>
      <pc:sldChg chg="modSp mod">
        <pc:chgData name="Lee Guthrie" userId="1cb701bb-47c8-4e70-a967-200e600f3e71" providerId="ADAL" clId="{2E3988C0-49EB-4F2D-94F8-5ACA8DBCC780}" dt="2025-11-27T09:22:18.715" v="1" actId="20577"/>
        <pc:sldMkLst>
          <pc:docMk/>
          <pc:sldMk cId="2383546013" sldId="845"/>
        </pc:sldMkLst>
        <pc:spChg chg="mod">
          <ac:chgData name="Lee Guthrie" userId="1cb701bb-47c8-4e70-a967-200e600f3e71" providerId="ADAL" clId="{2E3988C0-49EB-4F2D-94F8-5ACA8DBCC780}" dt="2025-11-27T09:22:18.715" v="1" actId="20577"/>
          <ac:spMkLst>
            <pc:docMk/>
            <pc:sldMk cId="2383546013" sldId="845"/>
            <ac:spMk id="3" creationId="{A8661032-C186-8319-8E2E-F15FF8765875}"/>
          </ac:spMkLst>
        </pc:spChg>
      </pc:sldChg>
    </pc:docChg>
  </pc:docChgLst>
  <pc:docChgLst>
    <pc:chgData name="John, Catherine" userId="36b10958-3fe6-4d82-9cee-736ae9074b3f" providerId="ADAL" clId="{7CE9EBFF-1EB6-4E95-820E-35801409E55C}"/>
    <pc:docChg chg="mod modSld">
      <pc:chgData name="John, Catherine" userId="36b10958-3fe6-4d82-9cee-736ae9074b3f" providerId="ADAL" clId="{7CE9EBFF-1EB6-4E95-820E-35801409E55C}" dt="2025-12-05T12:40:19.647" v="36" actId="12"/>
      <pc:docMkLst>
        <pc:docMk/>
      </pc:docMkLst>
      <pc:sldChg chg="modSp mod">
        <pc:chgData name="John, Catherine" userId="36b10958-3fe6-4d82-9cee-736ae9074b3f" providerId="ADAL" clId="{7CE9EBFF-1EB6-4E95-820E-35801409E55C}" dt="2025-12-05T12:37:21.133" v="20" actId="6549"/>
        <pc:sldMkLst>
          <pc:docMk/>
          <pc:sldMk cId="2383546013" sldId="845"/>
        </pc:sldMkLst>
        <pc:spChg chg="mod">
          <ac:chgData name="John, Catherine" userId="36b10958-3fe6-4d82-9cee-736ae9074b3f" providerId="ADAL" clId="{7CE9EBFF-1EB6-4E95-820E-35801409E55C}" dt="2025-12-05T12:37:21.133" v="20" actId="6549"/>
          <ac:spMkLst>
            <pc:docMk/>
            <pc:sldMk cId="2383546013" sldId="845"/>
            <ac:spMk id="3" creationId="{A8661032-C186-8319-8E2E-F15FF8765875}"/>
          </ac:spMkLst>
        </pc:spChg>
      </pc:sldChg>
      <pc:sldChg chg="modSp mod">
        <pc:chgData name="John, Catherine" userId="36b10958-3fe6-4d82-9cee-736ae9074b3f" providerId="ADAL" clId="{7CE9EBFF-1EB6-4E95-820E-35801409E55C}" dt="2025-12-05T12:38:51.367" v="29" actId="20577"/>
        <pc:sldMkLst>
          <pc:docMk/>
          <pc:sldMk cId="2740006772" sldId="849"/>
        </pc:sldMkLst>
        <pc:spChg chg="mod">
          <ac:chgData name="John, Catherine" userId="36b10958-3fe6-4d82-9cee-736ae9074b3f" providerId="ADAL" clId="{7CE9EBFF-1EB6-4E95-820E-35801409E55C}" dt="2025-12-05T12:38:51.367" v="29" actId="20577"/>
          <ac:spMkLst>
            <pc:docMk/>
            <pc:sldMk cId="2740006772" sldId="849"/>
            <ac:spMk id="2" creationId="{79DD1A5A-2DE1-A4BA-D103-8E58D3A1BE7B}"/>
          </ac:spMkLst>
        </pc:spChg>
      </pc:sldChg>
      <pc:sldChg chg="modSp mod">
        <pc:chgData name="John, Catherine" userId="36b10958-3fe6-4d82-9cee-736ae9074b3f" providerId="ADAL" clId="{7CE9EBFF-1EB6-4E95-820E-35801409E55C}" dt="2025-12-05T12:40:19.647" v="36" actId="12"/>
        <pc:sldMkLst>
          <pc:docMk/>
          <pc:sldMk cId="400996570" sldId="852"/>
        </pc:sldMkLst>
        <pc:spChg chg="mod">
          <ac:chgData name="John, Catherine" userId="36b10958-3fe6-4d82-9cee-736ae9074b3f" providerId="ADAL" clId="{7CE9EBFF-1EB6-4E95-820E-35801409E55C}" dt="2025-12-05T12:40:19.647" v="36" actId="12"/>
          <ac:spMkLst>
            <pc:docMk/>
            <pc:sldMk cId="400996570" sldId="852"/>
            <ac:spMk id="3" creationId="{F47E3EE8-749B-4493-62EC-3D4ECFA1704D}"/>
          </ac:spMkLst>
        </pc:spChg>
      </pc:sldChg>
    </pc:docChg>
  </pc:docChgLst>
  <pc:docChgLst>
    <pc:chgData name="toml2020" userId="S::toml2020_live.co.uk#ext#@semta.onmicrosoft.com::8bd8c1d7-a4e2-43ef-aea0-9e7095d42c47" providerId="AD" clId="Web-{D4349FF1-B589-9918-39F6-553FA49EC892}"/>
    <pc:docChg chg="modSld">
      <pc:chgData name="toml2020" userId="S::toml2020_live.co.uk#ext#@semta.onmicrosoft.com::8bd8c1d7-a4e2-43ef-aea0-9e7095d42c47" providerId="AD" clId="Web-{D4349FF1-B589-9918-39F6-553FA49EC892}" dt="2025-11-13T13:16:38.447" v="60" actId="20577"/>
      <pc:docMkLst>
        <pc:docMk/>
      </pc:docMkLst>
      <pc:sldChg chg="modSp">
        <pc:chgData name="toml2020" userId="S::toml2020_live.co.uk#ext#@semta.onmicrosoft.com::8bd8c1d7-a4e2-43ef-aea0-9e7095d42c47" providerId="AD" clId="Web-{D4349FF1-B589-9918-39F6-553FA49EC892}" dt="2025-11-13T13:15:59.302" v="54" actId="20577"/>
        <pc:sldMkLst>
          <pc:docMk/>
          <pc:sldMk cId="2808480706" sldId="840"/>
        </pc:sldMkLst>
        <pc:spChg chg="mod">
          <ac:chgData name="toml2020" userId="S::toml2020_live.co.uk#ext#@semta.onmicrosoft.com::8bd8c1d7-a4e2-43ef-aea0-9e7095d42c47" providerId="AD" clId="Web-{D4349FF1-B589-9918-39F6-553FA49EC892}" dt="2025-11-13T13:15:59.302" v="54" actId="20577"/>
          <ac:spMkLst>
            <pc:docMk/>
            <pc:sldMk cId="2808480706" sldId="840"/>
            <ac:spMk id="4" creationId="{183CA12B-98D8-441B-A2DE-6FF2B2597824}"/>
          </ac:spMkLst>
        </pc:spChg>
      </pc:sldChg>
      <pc:sldChg chg="modSp">
        <pc:chgData name="toml2020" userId="S::toml2020_live.co.uk#ext#@semta.onmicrosoft.com::8bd8c1d7-a4e2-43ef-aea0-9e7095d42c47" providerId="AD" clId="Web-{D4349FF1-B589-9918-39F6-553FA49EC892}" dt="2025-11-13T13:16:38.447" v="60" actId="20577"/>
        <pc:sldMkLst>
          <pc:docMk/>
          <pc:sldMk cId="3337948415" sldId="844"/>
        </pc:sldMkLst>
        <pc:spChg chg="mod">
          <ac:chgData name="toml2020" userId="S::toml2020_live.co.uk#ext#@semta.onmicrosoft.com::8bd8c1d7-a4e2-43ef-aea0-9e7095d42c47" providerId="AD" clId="Web-{D4349FF1-B589-9918-39F6-553FA49EC892}" dt="2025-11-13T13:16:38.447" v="60" actId="20577"/>
          <ac:spMkLst>
            <pc:docMk/>
            <pc:sldMk cId="3337948415" sldId="844"/>
            <ac:spMk id="3" creationId="{8131C07A-AC2A-1061-8338-97AFDA5B6BF4}"/>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1T20:57:20.982" v="9" actId="20577"/>
      <pc:docMkLst>
        <pc:docMk/>
      </pc:docMkLst>
      <pc:sldChg chg="addSp modSp mod">
        <pc:chgData name="Hazell, Danielle" userId="16322be0-50ef-46ff-b0c0-d304bc10d5d2" providerId="ADAL" clId="{E6D12E1F-DF63-450C-A9ED-E72C5F6C045B}" dt="2025-12-01T20:56:47.856" v="2"/>
        <pc:sldMkLst>
          <pc:docMk/>
          <pc:sldMk cId="0" sldId="267"/>
        </pc:sldMkLst>
        <pc:spChg chg="add mod">
          <ac:chgData name="Hazell, Danielle" userId="16322be0-50ef-46ff-b0c0-d304bc10d5d2" providerId="ADAL" clId="{E6D12E1F-DF63-450C-A9ED-E72C5F6C045B}" dt="2025-12-01T20:56:47.856" v="2"/>
          <ac:spMkLst>
            <pc:docMk/>
            <pc:sldMk cId="0" sldId="267"/>
            <ac:spMk id="2" creationId="{3A021BE4-ECE4-4FF7-1E39-A8B841AE169B}"/>
          </ac:spMkLst>
        </pc:spChg>
        <pc:spChg chg="mod">
          <ac:chgData name="Hazell, Danielle" userId="16322be0-50ef-46ff-b0c0-d304bc10d5d2" providerId="ADAL" clId="{E6D12E1F-DF63-450C-A9ED-E72C5F6C045B}" dt="2025-12-01T20:56:46.798" v="1" actId="14100"/>
          <ac:spMkLst>
            <pc:docMk/>
            <pc:sldMk cId="0" sldId="267"/>
            <ac:spMk id="18434" creationId="{00000000-0000-0000-0000-000000000000}"/>
          </ac:spMkLst>
        </pc:spChg>
      </pc:sldChg>
      <pc:sldChg chg="modSp mod">
        <pc:chgData name="Hazell, Danielle" userId="16322be0-50ef-46ff-b0c0-d304bc10d5d2" providerId="ADAL" clId="{E6D12E1F-DF63-450C-A9ED-E72C5F6C045B}" dt="2025-12-01T20:57:20.982" v="9" actId="20577"/>
        <pc:sldMkLst>
          <pc:docMk/>
          <pc:sldMk cId="3014219946" sldId="838"/>
        </pc:sldMkLst>
        <pc:spChg chg="mod">
          <ac:chgData name="Hazell, Danielle" userId="16322be0-50ef-46ff-b0c0-d304bc10d5d2" providerId="ADAL" clId="{E6D12E1F-DF63-450C-A9ED-E72C5F6C045B}" dt="2025-12-01T20:57:20.982" v="9" actId="20577"/>
          <ac:spMkLst>
            <pc:docMk/>
            <pc:sldMk cId="3014219946" sldId="838"/>
            <ac:spMk id="4" creationId="{93E98F04-331F-CCC4-AA81-C88F3473D389}"/>
          </ac:spMkLst>
        </pc:spChg>
      </pc:sldChg>
      <pc:sldMasterChg chg="addSp delSp modSp mod">
        <pc:chgData name="Hazell, Danielle" userId="16322be0-50ef-46ff-b0c0-d304bc10d5d2" providerId="ADAL" clId="{E6D12E1F-DF63-450C-A9ED-E72C5F6C045B}" dt="2025-12-01T20:57:04.347" v="4"/>
        <pc:sldMasterMkLst>
          <pc:docMk/>
          <pc:sldMasterMk cId="2966563060" sldId="2147483653"/>
        </pc:sldMasterMkLst>
        <pc:spChg chg="add mod">
          <ac:chgData name="Hazell, Danielle" userId="16322be0-50ef-46ff-b0c0-d304bc10d5d2" providerId="ADAL" clId="{E6D12E1F-DF63-450C-A9ED-E72C5F6C045B}" dt="2025-12-01T20:57:04.347" v="4"/>
          <ac:spMkLst>
            <pc:docMk/>
            <pc:sldMasterMk cId="2966563060" sldId="2147483653"/>
            <ac:spMk id="4" creationId="{41B04E29-1FE8-DC80-3C94-400BF32C30E2}"/>
          </ac:spMkLst>
        </pc:spChg>
        <pc:picChg chg="add mod">
          <ac:chgData name="Hazell, Danielle" userId="16322be0-50ef-46ff-b0c0-d304bc10d5d2" providerId="ADAL" clId="{E6D12E1F-DF63-450C-A9ED-E72C5F6C045B}" dt="2025-12-01T20:57:04.347" v="4"/>
          <ac:picMkLst>
            <pc:docMk/>
            <pc:sldMasterMk cId="2966563060" sldId="2147483653"/>
            <ac:picMk id="2" creationId="{FD1E5EF9-1F29-99E9-8609-CD27D8AFB880}"/>
          </ac:picMkLst>
        </pc:picChg>
        <pc:picChg chg="add mod">
          <ac:chgData name="Hazell, Danielle" userId="16322be0-50ef-46ff-b0c0-d304bc10d5d2" providerId="ADAL" clId="{E6D12E1F-DF63-450C-A9ED-E72C5F6C045B}" dt="2025-12-01T20:57:04.347" v="4"/>
          <ac:picMkLst>
            <pc:docMk/>
            <pc:sldMasterMk cId="2966563060" sldId="2147483653"/>
            <ac:picMk id="5" creationId="{139803B9-BB84-277B-F141-4730439C7CBB}"/>
          </ac:picMkLst>
        </pc:picChg>
        <pc:picChg chg="add mod">
          <ac:chgData name="Hazell, Danielle" userId="16322be0-50ef-46ff-b0c0-d304bc10d5d2" providerId="ADAL" clId="{E6D12E1F-DF63-450C-A9ED-E72C5F6C045B}" dt="2025-12-01T20:57:04.347" v="4"/>
          <ac:picMkLst>
            <pc:docMk/>
            <pc:sldMasterMk cId="2966563060" sldId="2147483653"/>
            <ac:picMk id="7" creationId="{9359E7F6-8A3A-2983-CD19-B1472410090A}"/>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12/5/2025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898008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5" name="Content Placeholder 4"/>
          <p:cNvSpPr>
            <a:spLocks noGrp="1"/>
          </p:cNvSpPr>
          <p:nvPr>
            <p:ph sz="quarter" idx="10"/>
          </p:nvPr>
        </p:nvSpPr>
        <p:spPr>
          <a:xfrm>
            <a:off x="611981" y="1368108"/>
            <a:ext cx="11015663" cy="474349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03681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FD1E5EF9-1F29-99E9-8609-CD27D8AFB880}"/>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41B04E29-1FE8-DC80-3C94-400BF32C30E2}"/>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139803B9-BB84-277B-F141-4730439C7CBB}"/>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9359E7F6-8A3A-2983-CD19-B1472410090A}"/>
              </a:ext>
            </a:extLst>
          </p:cNvPr>
          <p:cNvPicPr>
            <a:picLocks noChangeAspect="1"/>
          </p:cNvPicPr>
          <p:nvPr userDrawn="1"/>
        </p:nvPicPr>
        <p:blipFill>
          <a:blip r:embed="rId10"/>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 id="2147483660"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1566529"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K1.25 – Testing of installation</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25b: Flue flow and spillage </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1839A-200B-B5D9-F022-FEFCF1896C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755BD-4A93-4EE7-7B69-60B9C1A6ACF6}"/>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spillage testing</a:t>
            </a:r>
            <a:endParaRPr lang="en-GB"/>
          </a:p>
        </p:txBody>
      </p:sp>
      <p:sp>
        <p:nvSpPr>
          <p:cNvPr id="3" name="Content Placeholder 2">
            <a:extLst>
              <a:ext uri="{FF2B5EF4-FFF2-40B4-BE49-F238E27FC236}">
                <a16:creationId xmlns:a16="http://schemas.microsoft.com/office/drawing/2014/main" id="{3F5B7895-644B-30AC-2FC2-03DFB82BC7FB}"/>
              </a:ext>
            </a:extLst>
          </p:cNvPr>
          <p:cNvSpPr>
            <a:spLocks noGrp="1"/>
          </p:cNvSpPr>
          <p:nvPr>
            <p:ph sz="quarter" idx="10"/>
          </p:nvPr>
        </p:nvSpPr>
        <p:spPr>
          <a:xfrm>
            <a:off x="398399" y="1808623"/>
            <a:ext cx="11015663" cy="3731174"/>
          </a:xfrm>
        </p:spPr>
        <p:txBody>
          <a:bodyPr/>
          <a:lstStyle/>
          <a:p>
            <a:pPr marL="0" indent="0" algn="l" rtl="0" eaLnBrk="1" hangingPunct="1">
              <a:lnSpc>
                <a:spcPct val="100000"/>
              </a:lnSpc>
              <a:buNone/>
            </a:pPr>
            <a:r>
              <a:rPr lang="en-GB" sz="2400">
                <a:solidFill>
                  <a:srgbClr val="000000"/>
                </a:solidFill>
                <a:effectLst/>
                <a:latin typeface="Arial" panose="020B0604020202020204" pitchFamily="34" charset="0"/>
              </a:rPr>
              <a:t>After reviewing the manufacturer’s guidelines, make sure all doors and windows in the room are securely closed. Any fans present should be switched on, and likewise, any open-flued appliances in the vicinity should also be activated during the test.</a:t>
            </a:r>
          </a:p>
          <a:p>
            <a:pPr marL="0" indent="0" algn="l" rtl="0" eaLnBrk="1" hangingPunct="1">
              <a:lnSpc>
                <a:spcPct val="100000"/>
              </a:lnSpc>
              <a:buNone/>
            </a:pPr>
            <a:r>
              <a:rPr lang="en-GB" sz="2400">
                <a:solidFill>
                  <a:srgbClr val="000000"/>
                </a:solidFill>
                <a:effectLst/>
                <a:latin typeface="Arial" panose="020B0604020202020204" pitchFamily="34" charset="0"/>
              </a:rPr>
              <a:t>Once the appliance has been operating for 5–10 minutes, proceed with the test.</a:t>
            </a:r>
          </a:p>
          <a:p>
            <a:pPr marL="0" indent="0" algn="l" rtl="0" eaLnBrk="1" hangingPunct="1">
              <a:lnSpc>
                <a:spcPct val="100000"/>
              </a:lnSpc>
              <a:buNone/>
            </a:pPr>
            <a:r>
              <a:rPr lang="en-GB" sz="2400">
                <a:solidFill>
                  <a:srgbClr val="000000"/>
                </a:solidFill>
                <a:effectLst/>
                <a:latin typeface="Arial" panose="020B0604020202020204" pitchFamily="34" charset="0"/>
              </a:rPr>
              <a:t>Place a lit match, secured in an appropriate holder, beneath the lower edge of the draught diverter. The flue should draw in all the smoke, with only the occasional small wisp escaping, to verify that it is functioning properly.</a:t>
            </a:r>
            <a:endParaRPr lang="en-US" altLang="en-US" sz="2400">
              <a:solidFill>
                <a:srgbClr val="000000"/>
              </a:solidFill>
            </a:endParaRPr>
          </a:p>
        </p:txBody>
      </p:sp>
    </p:spTree>
    <p:extLst>
      <p:ext uri="{BB962C8B-B14F-4D97-AF65-F5344CB8AC3E}">
        <p14:creationId xmlns:p14="http://schemas.microsoft.com/office/powerpoint/2010/main" val="114321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DF792-3758-515A-AF96-4AF040BA6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D1A5A-2DE1-A4BA-D103-8E58D3A1BE7B}"/>
              </a:ext>
            </a:extLst>
          </p:cNvPr>
          <p:cNvSpPr>
            <a:spLocks noGrp="1"/>
          </p:cNvSpPr>
          <p:nvPr>
            <p:ph type="title"/>
          </p:nvPr>
        </p:nvSpPr>
        <p:spPr>
          <a:xfrm>
            <a:off x="252000" y="990000"/>
            <a:ext cx="11628000" cy="646331"/>
          </a:xfrm>
        </p:spPr>
        <p:txBody>
          <a:bodyPr/>
          <a:lstStyle/>
          <a:p>
            <a:r>
              <a:rPr lang="en-US" altLang="en-US" dirty="0">
                <a:latin typeface="Arial" pitchFamily="34" charset="0"/>
                <a:ea typeface="ＭＳ Ｐゴシック" pitchFamily="34" charset="-128"/>
              </a:rPr>
              <a:t>Open flue </a:t>
            </a:r>
            <a:r>
              <a:rPr lang="en-GB" dirty="0"/>
              <a:t>–</a:t>
            </a:r>
            <a:r>
              <a:rPr lang="en-US" altLang="en-US" dirty="0">
                <a:latin typeface="Arial" pitchFamily="34" charset="0"/>
                <a:ea typeface="ＭＳ Ｐゴシック" pitchFamily="34" charset="-128"/>
              </a:rPr>
              <a:t> spillage testing</a:t>
            </a:r>
            <a:endParaRPr lang="en-GB" dirty="0"/>
          </a:p>
        </p:txBody>
      </p:sp>
      <p:sp>
        <p:nvSpPr>
          <p:cNvPr id="3" name="Content Placeholder 2">
            <a:extLst>
              <a:ext uri="{FF2B5EF4-FFF2-40B4-BE49-F238E27FC236}">
                <a16:creationId xmlns:a16="http://schemas.microsoft.com/office/drawing/2014/main" id="{6E4BE5FE-795C-17D2-2008-FED860AB5501}"/>
              </a:ext>
            </a:extLst>
          </p:cNvPr>
          <p:cNvSpPr>
            <a:spLocks noGrp="1"/>
          </p:cNvSpPr>
          <p:nvPr>
            <p:ph sz="quarter" idx="10"/>
          </p:nvPr>
        </p:nvSpPr>
        <p:spPr>
          <a:xfrm>
            <a:off x="398399" y="1808623"/>
            <a:ext cx="11015663" cy="3731174"/>
          </a:xfrm>
        </p:spPr>
        <p:txBody>
          <a:bodyPr/>
          <a:lstStyle/>
          <a:p>
            <a:pPr marL="0" indent="0" algn="l" rtl="0" eaLnBrk="1" hangingPunct="1">
              <a:lnSpc>
                <a:spcPct val="100000"/>
              </a:lnSpc>
              <a:buNone/>
            </a:pPr>
            <a:r>
              <a:rPr lang="en-GB" sz="2400">
                <a:solidFill>
                  <a:srgbClr val="000000"/>
                </a:solidFill>
                <a:effectLst/>
                <a:latin typeface="Arial" panose="020B0604020202020204" pitchFamily="34" charset="0"/>
              </a:rPr>
              <a:t>If there are fans in an adjacent room, the spillage test should be conducted again with the door to that room open. This approach aims to simulate the worst-case scenario to guarantee the safe discharge of POC at all times.</a:t>
            </a:r>
          </a:p>
          <a:p>
            <a:pPr marL="0" indent="0" algn="l" rtl="0" eaLnBrk="1" hangingPunct="1">
              <a:lnSpc>
                <a:spcPct val="100000"/>
              </a:lnSpc>
              <a:buNone/>
            </a:pPr>
            <a:r>
              <a:rPr lang="en-GB" sz="2400">
                <a:solidFill>
                  <a:srgbClr val="000000"/>
                </a:solidFill>
                <a:effectLst/>
                <a:latin typeface="Arial" panose="020B0604020202020204" pitchFamily="34" charset="0"/>
              </a:rPr>
              <a:t>Occasionally, a spillage test may fail, indicated by smoke from a match not being drawn in, which means the POC is leaking into the living space.</a:t>
            </a:r>
            <a:endParaRPr lang="en-GB" altLang="en-US" sz="2400">
              <a:solidFill>
                <a:srgbClr val="000000"/>
              </a:solidFill>
            </a:endParaRPr>
          </a:p>
        </p:txBody>
      </p:sp>
    </p:spTree>
    <p:extLst>
      <p:ext uri="{BB962C8B-B14F-4D97-AF65-F5344CB8AC3E}">
        <p14:creationId xmlns:p14="http://schemas.microsoft.com/office/powerpoint/2010/main" val="2740006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8B783-86B8-7FF9-2333-5B080E8E6A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0FCDE-9DC9-5685-BBF5-CB3F562ABEFB}"/>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spillage testing</a:t>
            </a:r>
            <a:endParaRPr lang="en-GB"/>
          </a:p>
        </p:txBody>
      </p:sp>
      <p:sp>
        <p:nvSpPr>
          <p:cNvPr id="3" name="Content Placeholder 2">
            <a:extLst>
              <a:ext uri="{FF2B5EF4-FFF2-40B4-BE49-F238E27FC236}">
                <a16:creationId xmlns:a16="http://schemas.microsoft.com/office/drawing/2014/main" id="{EC11E1BA-43EA-0C9F-45A5-01E491A35B8F}"/>
              </a:ext>
            </a:extLst>
          </p:cNvPr>
          <p:cNvSpPr>
            <a:spLocks noGrp="1"/>
          </p:cNvSpPr>
          <p:nvPr>
            <p:ph sz="quarter" idx="10"/>
          </p:nvPr>
        </p:nvSpPr>
        <p:spPr>
          <a:xfrm>
            <a:off x="398399" y="1808623"/>
            <a:ext cx="11015663" cy="3731174"/>
          </a:xfrm>
        </p:spPr>
        <p:txBody>
          <a:bodyPr/>
          <a:lstStyle/>
          <a:p>
            <a:pPr marL="0" indent="0" algn="l" rtl="0" eaLnBrk="1" hangingPunct="1">
              <a:lnSpc>
                <a:spcPct val="100000"/>
              </a:lnSpc>
              <a:buNone/>
            </a:pPr>
            <a:r>
              <a:rPr lang="en-GB" sz="2400">
                <a:solidFill>
                  <a:srgbClr val="000000"/>
                </a:solidFill>
                <a:effectLst/>
                <a:latin typeface="Arial" panose="020B0604020202020204" pitchFamily="34" charset="0"/>
              </a:rPr>
              <a:t>A smoke match holder is typically crafted from a short section of 8–10mm copper tubing to shield the engineer’s hand from excessive heat during testing.</a:t>
            </a:r>
          </a:p>
          <a:p>
            <a:pPr marL="0" indent="0" algn="l" rtl="0" eaLnBrk="1" hangingPunct="1">
              <a:lnSpc>
                <a:spcPct val="100000"/>
              </a:lnSpc>
              <a:buNone/>
            </a:pPr>
            <a:r>
              <a:rPr lang="en-GB" sz="2400">
                <a:solidFill>
                  <a:srgbClr val="000000"/>
                </a:solidFill>
                <a:effectLst/>
                <a:latin typeface="Arial" panose="020B0604020202020204" pitchFamily="34" charset="0"/>
              </a:rPr>
              <a:t>If the spillage test does not pass, allow the appliance to run for a longer period before performing the test again.</a:t>
            </a:r>
          </a:p>
          <a:p>
            <a:pPr marL="0" indent="0" algn="l" rtl="0" eaLnBrk="1" hangingPunct="1">
              <a:lnSpc>
                <a:spcPct val="100000"/>
              </a:lnSpc>
              <a:buNone/>
            </a:pPr>
            <a:r>
              <a:rPr lang="en-GB" sz="2400">
                <a:solidFill>
                  <a:srgbClr val="000000"/>
                </a:solidFill>
                <a:effectLst/>
                <a:latin typeface="Arial" panose="020B0604020202020204" pitchFamily="34" charset="0"/>
              </a:rPr>
              <a:t>If the test continues to fail, turn off any nearby fans to determine whether they are contributing to the issue.</a:t>
            </a:r>
            <a:endParaRPr lang="en-US" altLang="en-US" sz="2400">
              <a:solidFill>
                <a:srgbClr val="000000"/>
              </a:solidFill>
            </a:endParaRPr>
          </a:p>
        </p:txBody>
      </p:sp>
    </p:spTree>
    <p:extLst>
      <p:ext uri="{BB962C8B-B14F-4D97-AF65-F5344CB8AC3E}">
        <p14:creationId xmlns:p14="http://schemas.microsoft.com/office/powerpoint/2010/main" val="4173340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2A64B-774F-C020-49F5-AB697EE229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3F7ED-1D1A-2640-0D19-C766A3F0E0D5}"/>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spillage testing</a:t>
            </a:r>
            <a:endParaRPr lang="en-GB"/>
          </a:p>
        </p:txBody>
      </p:sp>
      <p:sp>
        <p:nvSpPr>
          <p:cNvPr id="3" name="Content Placeholder 2">
            <a:extLst>
              <a:ext uri="{FF2B5EF4-FFF2-40B4-BE49-F238E27FC236}">
                <a16:creationId xmlns:a16="http://schemas.microsoft.com/office/drawing/2014/main" id="{1FD6738D-C3D5-8965-A3FE-503F02959718}"/>
              </a:ext>
            </a:extLst>
          </p:cNvPr>
          <p:cNvSpPr>
            <a:spLocks noGrp="1"/>
          </p:cNvSpPr>
          <p:nvPr>
            <p:ph sz="quarter" idx="10"/>
          </p:nvPr>
        </p:nvSpPr>
        <p:spPr>
          <a:xfrm>
            <a:off x="398399" y="1808623"/>
            <a:ext cx="11015663" cy="3731174"/>
          </a:xfrm>
        </p:spPr>
        <p:txBody>
          <a:bodyPr/>
          <a:lstStyle/>
          <a:p>
            <a:pPr marL="0" indent="0" algn="l" rtl="0" eaLnBrk="1" hangingPunct="1">
              <a:lnSpc>
                <a:spcPct val="100000"/>
              </a:lnSpc>
              <a:buNone/>
            </a:pPr>
            <a:r>
              <a:rPr lang="en-GB" sz="2400">
                <a:solidFill>
                  <a:srgbClr val="000000"/>
                </a:solidFill>
                <a:effectLst/>
                <a:latin typeface="Arial" panose="020B0604020202020204" pitchFamily="34" charset="0"/>
              </a:rPr>
              <a:t>Another approach is to open a window in the same room to check if it draws in smoke.</a:t>
            </a:r>
          </a:p>
          <a:p>
            <a:pPr marL="0" indent="0" algn="l" rtl="0" eaLnBrk="1" hangingPunct="1">
              <a:lnSpc>
                <a:spcPct val="100000"/>
              </a:lnSpc>
              <a:buNone/>
            </a:pPr>
            <a:r>
              <a:rPr lang="en-GB" sz="2400">
                <a:solidFill>
                  <a:srgbClr val="000000"/>
                </a:solidFill>
                <a:effectLst/>
                <a:latin typeface="Arial" panose="020B0604020202020204" pitchFamily="34" charset="0"/>
              </a:rPr>
              <a:t>If it does, this indicates inadequate ventilation, and the size of the open window will determine the additional ventilation needed. According to BS 5440 part 1, a 50cm² vent may help address the spillage issue.</a:t>
            </a:r>
          </a:p>
          <a:p>
            <a:pPr marL="0" indent="0" algn="l" rtl="0" eaLnBrk="1" hangingPunct="1">
              <a:lnSpc>
                <a:spcPct val="100000"/>
              </a:lnSpc>
              <a:buNone/>
            </a:pPr>
            <a:r>
              <a:rPr lang="en-GB" sz="2400">
                <a:solidFill>
                  <a:srgbClr val="000000"/>
                </a:solidFill>
                <a:effectLst/>
                <a:latin typeface="Arial" panose="020B0604020202020204" pitchFamily="34" charset="0"/>
              </a:rPr>
              <a:t>A failed spillage test might also suggest a partially or completely blocked flue or appliance spigot.</a:t>
            </a:r>
          </a:p>
          <a:p>
            <a:pPr marL="0" indent="0" algn="l" rtl="0" eaLnBrk="1" hangingPunct="1">
              <a:lnSpc>
                <a:spcPct val="100000"/>
              </a:lnSpc>
              <a:buNone/>
            </a:pPr>
            <a:r>
              <a:rPr lang="en-GB" sz="2400">
                <a:solidFill>
                  <a:srgbClr val="000000"/>
                </a:solidFill>
                <a:effectLst/>
                <a:latin typeface="Arial" panose="020B0604020202020204" pitchFamily="34" charset="0"/>
              </a:rPr>
              <a:t>Additionally, an improperly placed terminal or the use of an incorrect terminal can contribute to spillage problems.</a:t>
            </a:r>
            <a:endParaRPr lang="en-US" altLang="en-US" sz="2400">
              <a:solidFill>
                <a:srgbClr val="000000"/>
              </a:solidFill>
            </a:endParaRPr>
          </a:p>
        </p:txBody>
      </p:sp>
    </p:spTree>
    <p:extLst>
      <p:ext uri="{BB962C8B-B14F-4D97-AF65-F5344CB8AC3E}">
        <p14:creationId xmlns:p14="http://schemas.microsoft.com/office/powerpoint/2010/main" val="3080050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18F1F-6F71-02A1-CE7D-FA092D08CE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740AA0-35D7-FAA9-1122-EB27FE210A2F}"/>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Room sealed chimneys</a:t>
            </a:r>
            <a:endParaRPr lang="en-GB"/>
          </a:p>
        </p:txBody>
      </p:sp>
      <p:sp>
        <p:nvSpPr>
          <p:cNvPr id="3" name="Content Placeholder 2">
            <a:extLst>
              <a:ext uri="{FF2B5EF4-FFF2-40B4-BE49-F238E27FC236}">
                <a16:creationId xmlns:a16="http://schemas.microsoft.com/office/drawing/2014/main" id="{F47E3EE8-749B-4493-62EC-3D4ECFA1704D}"/>
              </a:ext>
            </a:extLst>
          </p:cNvPr>
          <p:cNvSpPr>
            <a:spLocks noGrp="1"/>
          </p:cNvSpPr>
          <p:nvPr>
            <p:ph sz="quarter" idx="10"/>
          </p:nvPr>
        </p:nvSpPr>
        <p:spPr>
          <a:xfrm>
            <a:off x="398399" y="1808623"/>
            <a:ext cx="11015663" cy="3731174"/>
          </a:xfrm>
        </p:spPr>
        <p:txBody>
          <a:bodyPr/>
          <a:lstStyle/>
          <a:p>
            <a:pPr marL="347472" indent="-347472" algn="l" rtl="0" eaLnBrk="1" hangingPunct="1">
              <a:lnSpc>
                <a:spcPct val="100000"/>
              </a:lnSpc>
              <a:buNone/>
            </a:pPr>
            <a:r>
              <a:rPr lang="en-GB" sz="2400" dirty="0">
                <a:solidFill>
                  <a:srgbClr val="000000"/>
                </a:solidFill>
                <a:effectLst/>
                <a:latin typeface="Arial" panose="020B0604020202020204" pitchFamily="34" charset="0"/>
              </a:rPr>
              <a:t>Fanned draught room sealed (positive pressure)</a:t>
            </a:r>
          </a:p>
          <a:p>
            <a:pPr rtl="0" eaLnBrk="1" hangingPunct="1">
              <a:lnSpc>
                <a:spcPct val="100000"/>
              </a:lnSpc>
            </a:pPr>
            <a:r>
              <a:rPr lang="en-GB" sz="2400" dirty="0">
                <a:solidFill>
                  <a:srgbClr val="000000"/>
                </a:solidFill>
                <a:effectLst/>
                <a:latin typeface="Arial" panose="020B0604020202020204" pitchFamily="34" charset="0"/>
              </a:rPr>
              <a:t>These appliances may pose a risk due to the internal fan pressurising the boiler casing. If there is a leak in the boiler case seal, products of combustion (POC) can escape into the room.</a:t>
            </a:r>
          </a:p>
          <a:p>
            <a:pPr marL="347472" indent="-347472" algn="l" rtl="0" eaLnBrk="1" hangingPunct="1">
              <a:lnSpc>
                <a:spcPct val="100000"/>
              </a:lnSpc>
              <a:buFont typeface="Arial" panose="020B0604020202020204" pitchFamily="34" charset="0"/>
              <a:buChar char="•"/>
            </a:pPr>
            <a:r>
              <a:rPr lang="en-GB" sz="2400" dirty="0">
                <a:solidFill>
                  <a:srgbClr val="000000"/>
                </a:solidFill>
                <a:effectLst/>
                <a:latin typeface="Arial" panose="020B0604020202020204" pitchFamily="34" charset="0"/>
              </a:rPr>
              <a:t>Examine the outer terminal for any damage and ensure it is appropriately located.</a:t>
            </a:r>
          </a:p>
          <a:p>
            <a:pPr marL="347472" indent="-347472" algn="l" rtl="0" eaLnBrk="1" hangingPunct="1">
              <a:lnSpc>
                <a:spcPct val="100000"/>
              </a:lnSpc>
              <a:buFont typeface="Arial" panose="020B0604020202020204" pitchFamily="34" charset="0"/>
              <a:buChar char="•"/>
            </a:pPr>
            <a:r>
              <a:rPr lang="en-GB" sz="2400" dirty="0">
                <a:solidFill>
                  <a:srgbClr val="000000"/>
                </a:solidFill>
                <a:effectLst/>
                <a:latin typeface="Arial" panose="020B0604020202020204" pitchFamily="34" charset="0"/>
              </a:rPr>
              <a:t>Verify the integrity of the boiler case seal by running the appliance and using a smoke taper or the back of your hand to detect any positive draught escaping from a damaged part of the case seal.</a:t>
            </a:r>
            <a:endParaRPr lang="en-GB" altLang="en-US" sz="2400" dirty="0">
              <a:solidFill>
                <a:srgbClr val="000000"/>
              </a:solidFill>
            </a:endParaRPr>
          </a:p>
        </p:txBody>
      </p:sp>
    </p:spTree>
    <p:extLst>
      <p:ext uri="{BB962C8B-B14F-4D97-AF65-F5344CB8AC3E}">
        <p14:creationId xmlns:p14="http://schemas.microsoft.com/office/powerpoint/2010/main" val="40099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1163133" cy="4140000"/>
          </a:xfrm>
        </p:spPr>
        <p:txBody>
          <a:bodyPr/>
          <a:lstStyle/>
          <a:p>
            <a:r>
              <a:rPr lang="en-GB" dirty="0"/>
              <a:t>You should now be able to:</a:t>
            </a:r>
          </a:p>
          <a:p>
            <a:pPr marL="342900" indent="-342900">
              <a:buFont typeface="Arial" panose="020B0604020202020204" pitchFamily="34" charset="0"/>
              <a:buChar char="•"/>
            </a:pPr>
            <a:r>
              <a:rPr lang="en-GB" b="1" dirty="0"/>
              <a:t>Describe</a:t>
            </a:r>
            <a:r>
              <a:rPr lang="en-GB" dirty="0"/>
              <a:t> the purpose of flue flow and spillage tests on open-flued appliances.</a:t>
            </a:r>
          </a:p>
          <a:p>
            <a:pPr marL="342900" indent="-342900">
              <a:buFont typeface="Arial" panose="020B0604020202020204" pitchFamily="34" charset="0"/>
              <a:buChar char="•"/>
            </a:pPr>
            <a:r>
              <a:rPr lang="en-GB" b="1" dirty="0"/>
              <a:t>Identify</a:t>
            </a:r>
            <a:r>
              <a:rPr lang="en-GB" dirty="0"/>
              <a:t> the correct tools and conditions required to carry out tests.</a:t>
            </a:r>
          </a:p>
          <a:p>
            <a:pPr marL="342900" indent="-342900">
              <a:buFont typeface="Arial" panose="020B0604020202020204" pitchFamily="34" charset="0"/>
              <a:buChar char="•"/>
            </a:pPr>
            <a:r>
              <a:rPr lang="en-GB" b="1" dirty="0"/>
              <a:t>Demonstrate</a:t>
            </a:r>
            <a:r>
              <a:rPr lang="en-GB" dirty="0"/>
              <a:t> how to conduct flue flow and spillage tests in accordance with industry procedures.</a:t>
            </a:r>
          </a:p>
          <a:p>
            <a:pPr marL="342900" indent="-342900">
              <a:buFont typeface="Arial" panose="020B0604020202020204" pitchFamily="34" charset="0"/>
              <a:buChar char="•"/>
            </a:pPr>
            <a:r>
              <a:rPr lang="en-GB" b="1" dirty="0"/>
              <a:t>Evaluate</a:t>
            </a:r>
            <a:r>
              <a:rPr lang="en-GB" dirty="0"/>
              <a:t> test results and determine appropriate actions where a fault </a:t>
            </a:r>
            <a:r>
              <a:rPr lang="en-GB"/>
              <a:t>is found.</a:t>
            </a:r>
            <a:endParaRPr lang="en-GB" dirty="0"/>
          </a:p>
          <a:p>
            <a:endParaRPr lang="en-GB" dirty="0"/>
          </a:p>
        </p:txBody>
      </p:sp>
    </p:spTree>
    <p:extLst>
      <p:ext uri="{BB962C8B-B14F-4D97-AF65-F5344CB8AC3E}">
        <p14:creationId xmlns:p14="http://schemas.microsoft.com/office/powerpoint/2010/main" val="3014219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2015490" y="1368108"/>
            <a:ext cx="8208645" cy="1053359"/>
          </a:xfrm>
        </p:spPr>
        <p:txBody>
          <a:bodyPr/>
          <a:lstStyle/>
          <a:p>
            <a:pPr algn="ctr">
              <a:lnSpc>
                <a:spcPct val="100000"/>
              </a:lnSpc>
            </a:pPr>
            <a:r>
              <a:rPr sz="5985" dirty="0">
                <a:solidFill>
                  <a:srgbClr val="FC4421"/>
                </a:solidFill>
                <a:ea typeface="ＭＳ Ｐゴシック" pitchFamily="-105" charset="-128"/>
                <a:cs typeface="ＭＳ Ｐゴシック" pitchFamily="-105" charset="-128"/>
              </a:rPr>
              <a:t>Any questions?</a:t>
            </a:r>
          </a:p>
        </p:txBody>
      </p:sp>
      <p:sp>
        <p:nvSpPr>
          <p:cNvPr id="2" name="TextBox 1">
            <a:extLst>
              <a:ext uri="{FF2B5EF4-FFF2-40B4-BE49-F238E27FC236}">
                <a16:creationId xmlns:a16="http://schemas.microsoft.com/office/drawing/2014/main" id="{3A021BE4-ECE4-4FF7-1E39-A8B841AE169B}"/>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sz="2400" dirty="0">
                <a:solidFill>
                  <a:srgbClr val="000000"/>
                </a:solidFill>
                <a:effectLst/>
                <a:latin typeface="Arial"/>
                <a:ea typeface="ＭＳ Ｐゴシック"/>
              </a:rPr>
              <a:t>Georgia is servicing an open-flued </a:t>
            </a:r>
            <a:r>
              <a:rPr lang="en-GB" dirty="0">
                <a:solidFill>
                  <a:srgbClr val="000000"/>
                </a:solidFill>
                <a:latin typeface="Arial"/>
                <a:ea typeface="ＭＳ Ｐゴシック"/>
              </a:rPr>
              <a:t>space heater in a lounge with a ceiling fan</a:t>
            </a:r>
            <a:r>
              <a:rPr lang="en-GB" sz="2400" dirty="0">
                <a:solidFill>
                  <a:srgbClr val="000000"/>
                </a:solidFill>
                <a:effectLst/>
                <a:latin typeface="Arial"/>
                <a:ea typeface="ＭＳ Ｐゴシック"/>
              </a:rPr>
              <a:t>. She turns on the extractor fan</a:t>
            </a:r>
            <a:r>
              <a:rPr lang="en-GB" dirty="0">
                <a:solidFill>
                  <a:srgbClr val="000000"/>
                </a:solidFill>
                <a:latin typeface="Arial"/>
                <a:ea typeface="ＭＳ Ｐゴシック"/>
              </a:rPr>
              <a:t> </a:t>
            </a:r>
            <a:r>
              <a:rPr lang="en-GB" sz="2400" dirty="0">
                <a:solidFill>
                  <a:srgbClr val="000000"/>
                </a:solidFill>
                <a:effectLst/>
                <a:latin typeface="Arial"/>
                <a:ea typeface="ＭＳ Ｐゴシック"/>
              </a:rPr>
              <a:t>and starts a </a:t>
            </a:r>
            <a:r>
              <a:rPr lang="en-GB" dirty="0">
                <a:solidFill>
                  <a:srgbClr val="000000"/>
                </a:solidFill>
                <a:latin typeface="Arial"/>
                <a:ea typeface="ＭＳ Ｐゴシック"/>
              </a:rPr>
              <a:t>spillage</a:t>
            </a:r>
            <a:r>
              <a:rPr lang="en-GB" sz="2400" dirty="0">
                <a:solidFill>
                  <a:srgbClr val="000000"/>
                </a:solidFill>
                <a:effectLst/>
                <a:latin typeface="Arial"/>
                <a:ea typeface="ＭＳ Ｐゴシック"/>
              </a:rPr>
              <a:t> test. After a few minutes, she </a:t>
            </a:r>
            <a:r>
              <a:rPr lang="en-GB" dirty="0">
                <a:solidFill>
                  <a:srgbClr val="000000"/>
                </a:solidFill>
                <a:latin typeface="Arial"/>
                <a:ea typeface="ＭＳ Ｐゴシック"/>
              </a:rPr>
              <a:t>notices that smoke is entering the room.  </a:t>
            </a:r>
            <a:br>
              <a:rPr lang="en-GB" sz="2400" dirty="0">
                <a:effectLst/>
                <a:latin typeface="Arial" panose="020B0604020202020204" pitchFamily="34" charset="0"/>
              </a:rPr>
            </a:br>
            <a:endParaRPr lang="en-GB" sz="2400">
              <a:solidFill>
                <a:srgbClr val="000000"/>
              </a:solidFill>
              <a:effectLst/>
              <a:latin typeface="Arial" panose="020B0604020202020204" pitchFamily="34" charset="0"/>
            </a:endParaRPr>
          </a:p>
          <a:p>
            <a:pPr marL="342900" indent="-342900" algn="l" rtl="0" eaLnBrk="1" hangingPunct="1">
              <a:lnSpc>
                <a:spcPct val="110000"/>
              </a:lnSpc>
              <a:spcAft>
                <a:spcPts val="1200"/>
              </a:spcAft>
              <a:buFont typeface="Arial" panose="020B0604020202020204" pitchFamily="34" charset="0"/>
              <a:buChar char="•"/>
            </a:pPr>
            <a:r>
              <a:rPr lang="en-GB" sz="2400" dirty="0">
                <a:solidFill>
                  <a:srgbClr val="000000"/>
                </a:solidFill>
                <a:effectLst/>
                <a:latin typeface="Arial"/>
                <a:ea typeface="ＭＳ Ｐゴシック"/>
              </a:rPr>
              <a:t>What might be happening here?</a:t>
            </a:r>
          </a:p>
          <a:p>
            <a:pPr marL="342900" indent="-342900">
              <a:buFont typeface="Arial" panose="020B0604020202020204" pitchFamily="34" charset="0"/>
              <a:buChar char="•"/>
            </a:pPr>
            <a:r>
              <a:rPr lang="en-GB" sz="2400" dirty="0">
                <a:solidFill>
                  <a:srgbClr val="000000"/>
                </a:solidFill>
                <a:effectLst/>
                <a:latin typeface="Arial"/>
                <a:ea typeface="ＭＳ Ｐゴシック"/>
              </a:rPr>
              <a:t>Why could the</a:t>
            </a:r>
            <a:r>
              <a:rPr lang="en-GB" dirty="0">
                <a:solidFill>
                  <a:srgbClr val="000000"/>
                </a:solidFill>
                <a:latin typeface="Arial"/>
                <a:ea typeface="ＭＳ Ｐゴシック"/>
              </a:rPr>
              <a:t> </a:t>
            </a:r>
            <a:r>
              <a:rPr lang="en-GB" sz="2400" dirty="0">
                <a:solidFill>
                  <a:srgbClr val="000000"/>
                </a:solidFill>
                <a:effectLst/>
                <a:latin typeface="Arial"/>
                <a:ea typeface="ＭＳ Ｐゴシック"/>
              </a:rPr>
              <a:t>fan cause a problem?</a:t>
            </a:r>
          </a:p>
          <a:p>
            <a:pPr marL="342900" indent="-342900">
              <a:buFont typeface="Arial" panose="020B0604020202020204" pitchFamily="34" charset="0"/>
              <a:buChar char="•"/>
            </a:pPr>
            <a:r>
              <a:rPr lang="en-GB" sz="2400" dirty="0">
                <a:solidFill>
                  <a:srgbClr val="000000"/>
                </a:solidFill>
                <a:effectLst/>
                <a:latin typeface="Arial"/>
                <a:ea typeface="ＭＳ Ｐゴシック"/>
              </a:rPr>
              <a:t>How do</a:t>
            </a:r>
            <a:r>
              <a:rPr lang="en-GB" dirty="0">
                <a:solidFill>
                  <a:srgbClr val="000000"/>
                </a:solidFill>
                <a:latin typeface="Arial"/>
                <a:ea typeface="ＭＳ Ｐゴシック"/>
              </a:rPr>
              <a:t> </a:t>
            </a:r>
            <a:r>
              <a:rPr lang="en-GB" sz="2400" dirty="0">
                <a:solidFill>
                  <a:srgbClr val="000000"/>
                </a:solidFill>
                <a:effectLst/>
                <a:latin typeface="Arial"/>
                <a:ea typeface="ＭＳ Ｐゴシック"/>
              </a:rPr>
              <a:t>spillage tests help detect this?</a:t>
            </a:r>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r>
              <a:rPr lang="en-GB"/>
              <a:t>By the end of this session, you should be able to:</a:t>
            </a:r>
          </a:p>
          <a:p>
            <a:pPr marL="342900" indent="-342900">
              <a:buFont typeface="Arial" panose="020B0604020202020204" pitchFamily="34" charset="0"/>
              <a:buChar char="•"/>
            </a:pPr>
            <a:r>
              <a:rPr lang="en-GB" b="1"/>
              <a:t>Describe</a:t>
            </a:r>
            <a:r>
              <a:rPr lang="en-GB"/>
              <a:t> the purpose of flue flow and spillage tests on open-flued appliances</a:t>
            </a:r>
          </a:p>
          <a:p>
            <a:pPr marL="342900" indent="-342900">
              <a:buFont typeface="Arial" panose="020B0604020202020204" pitchFamily="34" charset="0"/>
              <a:buChar char="•"/>
            </a:pPr>
            <a:r>
              <a:rPr lang="en-GB" b="1"/>
              <a:t>Identify</a:t>
            </a:r>
            <a:r>
              <a:rPr lang="en-GB"/>
              <a:t> the correct tools and conditions required to carry out tests</a:t>
            </a:r>
          </a:p>
          <a:p>
            <a:pPr marL="342900" indent="-342900">
              <a:buFont typeface="Arial" panose="020B0604020202020204" pitchFamily="34" charset="0"/>
              <a:buChar char="•"/>
            </a:pPr>
            <a:r>
              <a:rPr lang="en-GB" b="1"/>
              <a:t>Demonstrate</a:t>
            </a:r>
            <a:r>
              <a:rPr lang="en-GB"/>
              <a:t> how to conduct flue flow and spillage tests in accordance with industry procedures</a:t>
            </a:r>
          </a:p>
          <a:p>
            <a:pPr marL="342900" indent="-342900">
              <a:buFont typeface="Arial" panose="020B0604020202020204" pitchFamily="34" charset="0"/>
              <a:buChar char="•"/>
            </a:pPr>
            <a:r>
              <a:rPr lang="en-GB" b="1"/>
              <a:t>Evaluate</a:t>
            </a:r>
            <a:r>
              <a:rPr lang="en-GB"/>
              <a:t> test results and determine appropriate actions where a fault is found</a:t>
            </a:r>
          </a:p>
          <a:p>
            <a:endParaRPr lang="en-GB"/>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00" y="990000"/>
            <a:ext cx="11628000" cy="646331"/>
          </a:xfrm>
        </p:spPr>
        <p:txBody>
          <a:bodyPr/>
          <a:lstStyle/>
          <a:p>
            <a:r>
              <a:rPr lang="en-GB"/>
              <a:t>Open flue chimney inspection</a:t>
            </a:r>
          </a:p>
        </p:txBody>
      </p:sp>
      <p:sp>
        <p:nvSpPr>
          <p:cNvPr id="3" name="Content Placeholder 2"/>
          <p:cNvSpPr>
            <a:spLocks noGrp="1"/>
          </p:cNvSpPr>
          <p:nvPr>
            <p:ph sz="quarter" idx="10"/>
          </p:nvPr>
        </p:nvSpPr>
        <p:spPr>
          <a:xfrm>
            <a:off x="398399" y="1808623"/>
            <a:ext cx="11015663" cy="3731174"/>
          </a:xfrm>
        </p:spPr>
        <p:txBody>
          <a:bodyPr/>
          <a:lstStyle/>
          <a:p>
            <a:pPr marL="0" indent="0" algn="l" rtl="0" eaLnBrk="1" hangingPunct="1">
              <a:lnSpc>
                <a:spcPts val="2409"/>
              </a:lnSpc>
              <a:spcBef>
                <a:spcPts val="1004"/>
              </a:spcBef>
              <a:spcAft>
                <a:spcPts val="1004"/>
              </a:spcAft>
              <a:buNone/>
            </a:pPr>
            <a:r>
              <a:rPr lang="en-GB" sz="2400">
                <a:solidFill>
                  <a:srgbClr val="000000"/>
                </a:solidFill>
                <a:effectLst/>
                <a:latin typeface="Arial" panose="020B0604020202020204" pitchFamily="34" charset="0"/>
              </a:rPr>
              <a:t>Verifying the safe functioning of open flue systems is essential.</a:t>
            </a:r>
          </a:p>
          <a:p>
            <a:pPr marL="0" indent="0" algn="l" rtl="0" eaLnBrk="1" hangingPunct="1">
              <a:lnSpc>
                <a:spcPts val="2409"/>
              </a:lnSpc>
              <a:spcBef>
                <a:spcPts val="1004"/>
              </a:spcBef>
              <a:spcAft>
                <a:spcPts val="1004"/>
              </a:spcAft>
              <a:buNone/>
            </a:pPr>
            <a:r>
              <a:rPr lang="en-GB" sz="2400">
                <a:solidFill>
                  <a:srgbClr val="000000"/>
                </a:solidFill>
                <a:effectLst/>
                <a:latin typeface="Arial" panose="020B0604020202020204" pitchFamily="34" charset="0"/>
              </a:rPr>
              <a:t>The main goal is to guarantee that all combustion products (POC) are properly vented outside through a flue terminal or chimney pot.</a:t>
            </a:r>
          </a:p>
          <a:p>
            <a:pPr marL="0" indent="0" algn="l" rtl="0" eaLnBrk="1" hangingPunct="1">
              <a:lnSpc>
                <a:spcPts val="2409"/>
              </a:lnSpc>
              <a:spcBef>
                <a:spcPts val="1004"/>
              </a:spcBef>
              <a:spcAft>
                <a:spcPts val="1004"/>
              </a:spcAft>
              <a:buNone/>
            </a:pPr>
            <a:r>
              <a:rPr lang="en-GB" sz="2400">
                <a:solidFill>
                  <a:srgbClr val="000000"/>
                </a:solidFill>
                <a:effectLst/>
                <a:latin typeface="Arial" panose="020B0604020202020204" pitchFamily="34" charset="0"/>
              </a:rPr>
              <a:t>To confirm the correct operation of these flue systems, </a:t>
            </a:r>
            <a:r>
              <a:rPr lang="en-GB" sz="2400" b="1">
                <a:solidFill>
                  <a:srgbClr val="000000"/>
                </a:solidFill>
                <a:effectLst/>
                <a:latin typeface="Arial" panose="020B0604020202020204" pitchFamily="34" charset="0"/>
              </a:rPr>
              <a:t>two</a:t>
            </a:r>
            <a:r>
              <a:rPr lang="en-GB" sz="2400">
                <a:solidFill>
                  <a:srgbClr val="000000"/>
                </a:solidFill>
                <a:effectLst/>
                <a:latin typeface="Arial" panose="020B0604020202020204" pitchFamily="34" charset="0"/>
              </a:rPr>
              <a:t> key tests are necessary:</a:t>
            </a:r>
          </a:p>
          <a:p>
            <a:pPr marL="342900" indent="-342900" algn="l" rtl="0" eaLnBrk="1" hangingPunct="1">
              <a:lnSpc>
                <a:spcPts val="2409"/>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Flue flow test</a:t>
            </a:r>
          </a:p>
          <a:p>
            <a:pPr marL="342900" indent="-342900" algn="l" rtl="0" eaLnBrk="1" hangingPunct="1">
              <a:lnSpc>
                <a:spcPts val="2409"/>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Spillage test. ​</a:t>
            </a:r>
            <a:endParaRPr lang="en-GB" b="1">
              <a:latin typeface="Arial" charset="0"/>
              <a:ea typeface="ＭＳ Ｐゴシック"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D0C5F-6D89-FC09-98AF-8CAF36B1E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E6D1AF-7F76-FD4C-48D3-62ADBA6E7DE2}"/>
              </a:ext>
            </a:extLst>
          </p:cNvPr>
          <p:cNvSpPr>
            <a:spLocks noGrp="1"/>
          </p:cNvSpPr>
          <p:nvPr>
            <p:ph type="title"/>
          </p:nvPr>
        </p:nvSpPr>
        <p:spPr>
          <a:xfrm>
            <a:off x="252000" y="990000"/>
            <a:ext cx="11628000" cy="646331"/>
          </a:xfrm>
        </p:spPr>
        <p:txBody>
          <a:bodyPr/>
          <a:lstStyle/>
          <a:p>
            <a:r>
              <a:rPr lang="en-GB"/>
              <a:t>Open flue – flue flow testing</a:t>
            </a:r>
          </a:p>
        </p:txBody>
      </p:sp>
      <p:sp>
        <p:nvSpPr>
          <p:cNvPr id="3" name="Content Placeholder 2">
            <a:extLst>
              <a:ext uri="{FF2B5EF4-FFF2-40B4-BE49-F238E27FC236}">
                <a16:creationId xmlns:a16="http://schemas.microsoft.com/office/drawing/2014/main" id="{AD1B370B-0AD9-F8FA-2DEA-D49600D466F1}"/>
              </a:ext>
            </a:extLst>
          </p:cNvPr>
          <p:cNvSpPr>
            <a:spLocks noGrp="1"/>
          </p:cNvSpPr>
          <p:nvPr>
            <p:ph sz="quarter" idx="10"/>
          </p:nvPr>
        </p:nvSpPr>
        <p:spPr>
          <a:xfrm>
            <a:off x="398399" y="1808623"/>
            <a:ext cx="11015663" cy="3731174"/>
          </a:xfrm>
        </p:spPr>
        <p:txBody>
          <a:bodyPr/>
          <a:lstStyle/>
          <a:p>
            <a:pPr marL="347472" indent="-347472" algn="l" rtl="0" eaLnBrk="1" hangingPunct="1">
              <a:lnSpc>
                <a:spcPct val="100000"/>
              </a:lnSpc>
              <a:spcBef>
                <a:spcPts val="1004"/>
              </a:spcBef>
              <a:spcAft>
                <a:spcPts val="2400"/>
              </a:spcAft>
              <a:buFont typeface="Arial" panose="020B0604020202020204" pitchFamily="34" charset="0"/>
              <a:buChar char="•"/>
            </a:pPr>
            <a:r>
              <a:rPr lang="en-GB" sz="2400">
                <a:solidFill>
                  <a:srgbClr val="000000"/>
                </a:solidFill>
                <a:effectLst/>
                <a:latin typeface="Arial" panose="020B0604020202020204" pitchFamily="34" charset="0"/>
              </a:rPr>
              <a:t>A flue flow test is conducted to assess whether a flue or chimney can safely expel the products of combustion (POC) from an appliance.</a:t>
            </a:r>
          </a:p>
          <a:p>
            <a:pPr marL="347472" indent="-347472" algn="l" rtl="0" eaLnBrk="1" hangingPunct="1">
              <a:lnSpc>
                <a:spcPct val="100000"/>
              </a:lnSpc>
              <a:spcBef>
                <a:spcPts val="1004"/>
              </a:spcBef>
              <a:spcAft>
                <a:spcPts val="2400"/>
              </a:spcAft>
              <a:buFont typeface="Arial" panose="020B0604020202020204" pitchFamily="34" charset="0"/>
              <a:buChar char="•"/>
            </a:pPr>
            <a:r>
              <a:rPr lang="en-GB" sz="2400">
                <a:solidFill>
                  <a:srgbClr val="000000"/>
                </a:solidFill>
                <a:effectLst/>
                <a:latin typeface="Arial" panose="020B0604020202020204" pitchFamily="34" charset="0"/>
              </a:rPr>
              <a:t>This test verifies that the chimney system is free from blockages, does not leak into nearby rooms, terminates properly, and has the necessary draft or ‘pull’.</a:t>
            </a:r>
          </a:p>
          <a:p>
            <a:pPr marL="347472" indent="-347472" algn="l" rtl="0" eaLnBrk="1" hangingPunct="1">
              <a:lnSpc>
                <a:spcPct val="100000"/>
              </a:lnSpc>
              <a:spcBef>
                <a:spcPts val="1004"/>
              </a:spcBef>
              <a:spcAft>
                <a:spcPts val="2400"/>
              </a:spcAft>
              <a:buFont typeface="Arial" panose="020B0604020202020204" pitchFamily="34" charset="0"/>
              <a:buChar char="•"/>
            </a:pPr>
            <a:r>
              <a:rPr lang="en-GB" sz="2400">
                <a:solidFill>
                  <a:srgbClr val="000000"/>
                </a:solidFill>
                <a:effectLst/>
                <a:latin typeface="Arial" panose="020B0604020202020204" pitchFamily="34" charset="0"/>
              </a:rPr>
              <a:t>To perform the test, a smoke pellet capable of generating at least 5m³ of smoke within 30 seconds is used.</a:t>
            </a:r>
            <a:endParaRPr lang="en-GB" b="1">
              <a:latin typeface="Arial" charset="0"/>
              <a:ea typeface="ＭＳ Ｐゴシック" charset="0"/>
              <a:cs typeface="Arial" charset="0"/>
            </a:endParaRPr>
          </a:p>
        </p:txBody>
      </p:sp>
    </p:spTree>
    <p:extLst>
      <p:ext uri="{BB962C8B-B14F-4D97-AF65-F5344CB8AC3E}">
        <p14:creationId xmlns:p14="http://schemas.microsoft.com/office/powerpoint/2010/main" val="10100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5E5E5-CC65-540C-4ED9-DE05836ECA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2C4C93-A658-BD76-F261-784802AACD42}"/>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flue flow testing</a:t>
            </a:r>
            <a:endParaRPr lang="en-GB"/>
          </a:p>
        </p:txBody>
      </p:sp>
      <p:sp>
        <p:nvSpPr>
          <p:cNvPr id="3" name="Content Placeholder 2">
            <a:extLst>
              <a:ext uri="{FF2B5EF4-FFF2-40B4-BE49-F238E27FC236}">
                <a16:creationId xmlns:a16="http://schemas.microsoft.com/office/drawing/2014/main" id="{8131C07A-AC2A-1061-8338-97AFDA5B6BF4}"/>
              </a:ext>
            </a:extLst>
          </p:cNvPr>
          <p:cNvSpPr>
            <a:spLocks noGrp="1"/>
          </p:cNvSpPr>
          <p:nvPr>
            <p:ph sz="quarter" idx="10"/>
          </p:nvPr>
        </p:nvSpPr>
        <p:spPr>
          <a:xfrm>
            <a:off x="398399" y="1808623"/>
            <a:ext cx="11015663" cy="3731174"/>
          </a:xfrm>
        </p:spPr>
        <p:txBody>
          <a:bodyPr/>
          <a:lstStyle/>
          <a:p>
            <a:pPr marL="347345" indent="-347345">
              <a:lnSpc>
                <a:spcPct val="100000"/>
              </a:lnSpc>
              <a:buFont typeface="Arial" panose="020B0604020202020204" pitchFamily="34" charset="0"/>
              <a:buChar char="•"/>
            </a:pPr>
            <a:r>
              <a:rPr lang="en-GB" sz="2400">
                <a:solidFill>
                  <a:srgbClr val="000000"/>
                </a:solidFill>
                <a:latin typeface="Arial"/>
                <a:ea typeface="ＭＳ Ｐゴシック"/>
                <a:cs typeface="Arial"/>
              </a:rPr>
              <a:t>Close </a:t>
            </a:r>
            <a:r>
              <a:rPr lang="en-GB" sz="2400">
                <a:solidFill>
                  <a:srgbClr val="000000"/>
                </a:solidFill>
                <a:effectLst/>
                <a:latin typeface="Arial"/>
                <a:ea typeface="ＭＳ Ｐゴシック"/>
                <a:cs typeface="Arial"/>
              </a:rPr>
              <a:t>all doors and windows in the room </a:t>
            </a:r>
            <a:r>
              <a:rPr lang="en-GB" sz="2400">
                <a:solidFill>
                  <a:srgbClr val="000000"/>
                </a:solidFill>
                <a:latin typeface="Arial"/>
                <a:ea typeface="ＭＳ Ｐゴシック"/>
                <a:cs typeface="Arial"/>
              </a:rPr>
              <a:t>in which </a:t>
            </a:r>
            <a:r>
              <a:rPr lang="en-GB" sz="2400">
                <a:solidFill>
                  <a:srgbClr val="000000"/>
                </a:solidFill>
                <a:effectLst/>
                <a:latin typeface="Arial"/>
                <a:ea typeface="ＭＳ Ｐゴシック"/>
                <a:cs typeface="Arial"/>
              </a:rPr>
              <a:t>the </a:t>
            </a:r>
            <a:r>
              <a:rPr lang="en-GB" sz="2400">
                <a:solidFill>
                  <a:srgbClr val="000000"/>
                </a:solidFill>
                <a:latin typeface="Arial"/>
                <a:ea typeface="ＭＳ Ｐゴシック"/>
                <a:cs typeface="Arial"/>
              </a:rPr>
              <a:t>appliance </a:t>
            </a:r>
            <a:r>
              <a:rPr lang="en-GB" sz="2400">
                <a:solidFill>
                  <a:srgbClr val="000000"/>
                </a:solidFill>
                <a:effectLst/>
                <a:latin typeface="Arial"/>
                <a:ea typeface="ＭＳ Ｐゴシック"/>
                <a:cs typeface="Arial"/>
              </a:rPr>
              <a:t>is located</a:t>
            </a:r>
            <a:r>
              <a:rPr lang="en-GB" sz="2400">
                <a:solidFill>
                  <a:srgbClr val="000000"/>
                </a:solidFill>
                <a:latin typeface="Arial"/>
                <a:ea typeface="ＭＳ Ｐゴシック"/>
                <a:cs typeface="Arial"/>
              </a:rPr>
              <a:t>.</a:t>
            </a:r>
            <a:endParaRPr lang="en-US"/>
          </a:p>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Examine the chimney path to check for any visible damage.</a:t>
            </a:r>
          </a:p>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For class one brick chimneys, review the internal catchment zones to confirm the flue is free of blockages.</a:t>
            </a:r>
          </a:p>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Check the flue to verify that no damper plates are installed, or if present, that they are fully wedged open.</a:t>
            </a:r>
            <a:endParaRPr lang="en-GB" sz="2400"/>
          </a:p>
        </p:txBody>
      </p:sp>
    </p:spTree>
    <p:extLst>
      <p:ext uri="{BB962C8B-B14F-4D97-AF65-F5344CB8AC3E}">
        <p14:creationId xmlns:p14="http://schemas.microsoft.com/office/powerpoint/2010/main" val="3337948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6716F-7E22-2876-EA45-A7B120B7F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26105A-CAE2-3B66-39D4-7E2D6BBA056C}"/>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flue flow testing</a:t>
            </a:r>
            <a:endParaRPr lang="en-GB"/>
          </a:p>
        </p:txBody>
      </p:sp>
      <p:sp>
        <p:nvSpPr>
          <p:cNvPr id="3" name="Content Placeholder 2">
            <a:extLst>
              <a:ext uri="{FF2B5EF4-FFF2-40B4-BE49-F238E27FC236}">
                <a16:creationId xmlns:a16="http://schemas.microsoft.com/office/drawing/2014/main" id="{3B8B1AC0-659A-91A6-7B5D-85D908EDA256}"/>
              </a:ext>
            </a:extLst>
          </p:cNvPr>
          <p:cNvSpPr>
            <a:spLocks noGrp="1"/>
          </p:cNvSpPr>
          <p:nvPr>
            <p:ph sz="quarter" idx="10"/>
          </p:nvPr>
        </p:nvSpPr>
        <p:spPr>
          <a:xfrm>
            <a:off x="398399" y="1808623"/>
            <a:ext cx="11015663" cy="3731174"/>
          </a:xfrm>
        </p:spPr>
        <p:txBody>
          <a:bodyPr/>
          <a:lstStyle/>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Insert a lit smoke pellet into the catchment area or draught diverter of the appliance, ensuring the appliance is switched off.</a:t>
            </a:r>
          </a:p>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Inspect the full length of the chimney, including any upstairs bedrooms, for signs of smoke.</a:t>
            </a:r>
          </a:p>
          <a:p>
            <a:pPr marL="347472" indent="-347472" algn="l" rtl="0" eaLnBrk="1" hangingPunct="1">
              <a:lnSpc>
                <a:spcPct val="100000"/>
              </a:lnSpc>
              <a:spcBef>
                <a:spcPts val="1004"/>
              </a:spcBef>
              <a:spcAft>
                <a:spcPts val="1004"/>
              </a:spcAft>
              <a:buFont typeface="Arial" panose="020B0604020202020204" pitchFamily="34" charset="0"/>
              <a:buChar char="•"/>
            </a:pPr>
            <a:r>
              <a:rPr lang="en-GB" sz="2400">
                <a:solidFill>
                  <a:srgbClr val="000000"/>
                </a:solidFill>
                <a:effectLst/>
                <a:latin typeface="Arial" panose="020B0604020202020204" pitchFamily="34" charset="0"/>
              </a:rPr>
              <a:t>Step outside to confirm that smoke is escaping from only one chimney pot.</a:t>
            </a:r>
            <a:endParaRPr lang="en-GB" b="1">
              <a:latin typeface="Arial" charset="0"/>
              <a:ea typeface="ＭＳ Ｐゴシック" charset="0"/>
              <a:cs typeface="Arial" charset="0"/>
            </a:endParaRPr>
          </a:p>
        </p:txBody>
      </p:sp>
    </p:spTree>
    <p:extLst>
      <p:ext uri="{BB962C8B-B14F-4D97-AF65-F5344CB8AC3E}">
        <p14:creationId xmlns:p14="http://schemas.microsoft.com/office/powerpoint/2010/main" val="3075818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37490-EF32-320E-84C0-C76A7536F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A68B0-ABA1-63BD-DB3A-FAD38762E9A3}"/>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flue flow test procedure</a:t>
            </a:r>
            <a:endParaRPr lang="en-GB"/>
          </a:p>
        </p:txBody>
      </p:sp>
      <p:sp>
        <p:nvSpPr>
          <p:cNvPr id="3" name="Content Placeholder 2">
            <a:extLst>
              <a:ext uri="{FF2B5EF4-FFF2-40B4-BE49-F238E27FC236}">
                <a16:creationId xmlns:a16="http://schemas.microsoft.com/office/drawing/2014/main" id="{A8661032-C186-8319-8E2E-F15FF8765875}"/>
              </a:ext>
            </a:extLst>
          </p:cNvPr>
          <p:cNvSpPr>
            <a:spLocks noGrp="1"/>
          </p:cNvSpPr>
          <p:nvPr>
            <p:ph sz="quarter" idx="10"/>
          </p:nvPr>
        </p:nvSpPr>
        <p:spPr>
          <a:xfrm>
            <a:off x="398399" y="1808623"/>
            <a:ext cx="11015663" cy="3731174"/>
          </a:xfrm>
        </p:spPr>
        <p:txBody>
          <a:bodyPr/>
          <a:lstStyle/>
          <a:p>
            <a:pPr marL="0" indent="0" algn="l" rtl="0" eaLnBrk="1" hangingPunct="1">
              <a:lnSpc>
                <a:spcPct val="100000"/>
              </a:lnSpc>
              <a:buNone/>
            </a:pPr>
            <a:r>
              <a:rPr lang="en-GB" sz="2400" dirty="0">
                <a:solidFill>
                  <a:srgbClr val="000000"/>
                </a:solidFill>
                <a:effectLst/>
                <a:latin typeface="Arial" panose="020B0604020202020204" pitchFamily="34" charset="0"/>
              </a:rPr>
              <a:t>If smoke appears to be exiting from the appropriate terminal and there is no smoke present in the test room, or in any other room or area through which the flue or chimney passes – particularly the loft space, ​then the test can be considered </a:t>
            </a:r>
            <a:r>
              <a:rPr lang="en-GB" sz="2400" b="1" dirty="0">
                <a:solidFill>
                  <a:srgbClr val="000000"/>
                </a:solidFill>
                <a:effectLst/>
                <a:latin typeface="Arial" panose="020B0604020202020204" pitchFamily="34" charset="0"/>
              </a:rPr>
              <a:t>successful</a:t>
            </a:r>
            <a:r>
              <a:rPr lang="en-GB" sz="2400" dirty="0">
                <a:solidFill>
                  <a:srgbClr val="000000"/>
                </a:solidFill>
                <a:effectLst/>
                <a:latin typeface="Arial" panose="020B0604020202020204" pitchFamily="34" charset="0"/>
              </a:rPr>
              <a:t>.</a:t>
            </a:r>
            <a:endParaRPr lang="en-US" altLang="en-US" sz="2400" dirty="0">
              <a:solidFill>
                <a:srgbClr val="000000"/>
              </a:solidFill>
            </a:endParaRPr>
          </a:p>
        </p:txBody>
      </p:sp>
    </p:spTree>
    <p:extLst>
      <p:ext uri="{BB962C8B-B14F-4D97-AF65-F5344CB8AC3E}">
        <p14:creationId xmlns:p14="http://schemas.microsoft.com/office/powerpoint/2010/main" val="2383546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B767D-72A6-71E8-E6E3-8E2A41C12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0AAC5-F644-FCED-E1E9-57E0DD906095}"/>
              </a:ext>
            </a:extLst>
          </p:cNvPr>
          <p:cNvSpPr>
            <a:spLocks noGrp="1"/>
          </p:cNvSpPr>
          <p:nvPr>
            <p:ph type="title"/>
          </p:nvPr>
        </p:nvSpPr>
        <p:spPr>
          <a:xfrm>
            <a:off x="252000" y="990000"/>
            <a:ext cx="11628000" cy="646331"/>
          </a:xfrm>
        </p:spPr>
        <p:txBody>
          <a:bodyPr/>
          <a:lstStyle/>
          <a:p>
            <a:r>
              <a:rPr lang="en-US" altLang="en-US">
                <a:latin typeface="Arial" pitchFamily="34" charset="0"/>
                <a:ea typeface="ＭＳ Ｐゴシック" pitchFamily="34" charset="-128"/>
              </a:rPr>
              <a:t>Open flue </a:t>
            </a:r>
            <a:r>
              <a:rPr lang="en-GB"/>
              <a:t>–</a:t>
            </a:r>
            <a:r>
              <a:rPr lang="en-US" altLang="en-US">
                <a:latin typeface="Arial" pitchFamily="34" charset="0"/>
                <a:ea typeface="ＭＳ Ｐゴシック" pitchFamily="34" charset="-128"/>
              </a:rPr>
              <a:t> spillage testing</a:t>
            </a:r>
            <a:endParaRPr lang="en-GB"/>
          </a:p>
        </p:txBody>
      </p:sp>
      <p:sp>
        <p:nvSpPr>
          <p:cNvPr id="3" name="Content Placeholder 2">
            <a:extLst>
              <a:ext uri="{FF2B5EF4-FFF2-40B4-BE49-F238E27FC236}">
                <a16:creationId xmlns:a16="http://schemas.microsoft.com/office/drawing/2014/main" id="{01685EC9-7C0B-D276-2660-677CD58DA7B3}"/>
              </a:ext>
            </a:extLst>
          </p:cNvPr>
          <p:cNvSpPr>
            <a:spLocks noGrp="1"/>
          </p:cNvSpPr>
          <p:nvPr>
            <p:ph sz="quarter" idx="10"/>
          </p:nvPr>
        </p:nvSpPr>
        <p:spPr>
          <a:xfrm>
            <a:off x="398399" y="1808623"/>
            <a:ext cx="11015663" cy="3731174"/>
          </a:xfrm>
        </p:spPr>
        <p:txBody>
          <a:bodyPr/>
          <a:lstStyle/>
          <a:p>
            <a:pPr>
              <a:lnSpc>
                <a:spcPct val="100000"/>
              </a:lnSpc>
            </a:pPr>
            <a:r>
              <a:rPr lang="en-GB" sz="2400">
                <a:solidFill>
                  <a:srgbClr val="000000"/>
                </a:solidFill>
                <a:effectLst/>
                <a:latin typeface="Arial" panose="020B0604020202020204" pitchFamily="34" charset="0"/>
              </a:rPr>
              <a:t>A spillage test </a:t>
            </a:r>
            <a:r>
              <a:rPr lang="en-GB" sz="2400">
                <a:solidFill>
                  <a:srgbClr val="000000"/>
                </a:solidFill>
                <a:latin typeface="Arial" panose="020B0604020202020204" pitchFamily="34" charset="0"/>
              </a:rPr>
              <a:t>evaluates how effectively a flue operates and checks whether</a:t>
            </a:r>
            <a:r>
              <a:rPr lang="en-GB" sz="2400">
                <a:solidFill>
                  <a:srgbClr val="000000"/>
                </a:solidFill>
                <a:effectLst/>
                <a:latin typeface="Arial" panose="020B0604020202020204" pitchFamily="34" charset="0"/>
              </a:rPr>
              <a:t> combustion products are being safely vented from an open flued appliance.</a:t>
            </a:r>
          </a:p>
          <a:p>
            <a:pPr marL="0" indent="0" algn="l" rtl="0" eaLnBrk="1" hangingPunct="1">
              <a:lnSpc>
                <a:spcPct val="100000"/>
              </a:lnSpc>
              <a:buNone/>
            </a:pPr>
            <a:r>
              <a:rPr lang="en-GB" sz="2400">
                <a:solidFill>
                  <a:srgbClr val="000000"/>
                </a:solidFill>
                <a:effectLst/>
                <a:latin typeface="Arial" panose="020B0604020202020204" pitchFamily="34" charset="0"/>
              </a:rPr>
              <a:t>​The manufacturer’s guidelines provide engineers with directions on the proper placement of a smoke match or smoke-emitting device to ensure an accurate and reliable test.</a:t>
            </a:r>
            <a:endParaRPr lang="en-GB" altLang="en-US" sz="2400">
              <a:solidFill>
                <a:srgbClr val="000000"/>
              </a:solidFill>
            </a:endParaRPr>
          </a:p>
        </p:txBody>
      </p:sp>
    </p:spTree>
    <p:extLst>
      <p:ext uri="{BB962C8B-B14F-4D97-AF65-F5344CB8AC3E}">
        <p14:creationId xmlns:p14="http://schemas.microsoft.com/office/powerpoint/2010/main" val="7625666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3D6B636-77B8-47A9-8DE1-C531F634CC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D5041F6D-BBDE-4B15-9860-57A05AB8973C}">
  <ds:schemaRefs>
    <ds:schemaRef ds:uri="01e15224-84b2-4570-bdea-a67bb94d0921"/>
    <ds:schemaRef ds:uri="http://www.w3.org/XML/1998/namespace"/>
    <ds:schemaRef ds:uri="http://schemas.microsoft.com/office/2006/documentManagement/types"/>
    <ds:schemaRef ds:uri="http://purl.org/dc/elements/1.1/"/>
    <ds:schemaRef ds:uri="http://schemas.openxmlformats.org/package/2006/metadata/core-properties"/>
    <ds:schemaRef ds:uri="http://purl.org/dc/dcmitype/"/>
    <ds:schemaRef ds:uri="7c04300a-231c-4281-9146-a98f6f4a7aff"/>
    <ds:schemaRef ds:uri="http://schemas.microsoft.com/office/infopath/2007/PartnerControls"/>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5</TotalTime>
  <Words>1146</Words>
  <Application>Microsoft Office PowerPoint</Application>
  <PresentationFormat>Custom</PresentationFormat>
  <Paragraphs>76</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ＭＳ Ｐゴシック</vt:lpstr>
      <vt:lpstr>Aptos</vt:lpstr>
      <vt:lpstr>Arial</vt:lpstr>
      <vt:lpstr>inherit</vt:lpstr>
      <vt:lpstr>Lucida Grande</vt:lpstr>
      <vt:lpstr>1_Default Design</vt:lpstr>
      <vt:lpstr>PowerPoint Presentation</vt:lpstr>
      <vt:lpstr>Starter</vt:lpstr>
      <vt:lpstr>Objectives</vt:lpstr>
      <vt:lpstr>Open flue chimney inspection</vt:lpstr>
      <vt:lpstr>Open flue – flue flow testing</vt:lpstr>
      <vt:lpstr>Open flue – flue flow testing</vt:lpstr>
      <vt:lpstr>Open flue – flue flow testing</vt:lpstr>
      <vt:lpstr>Open flue – flue flow test procedure</vt:lpstr>
      <vt:lpstr>Open flue – spillage testing</vt:lpstr>
      <vt:lpstr>Open flue – spillage testing</vt:lpstr>
      <vt:lpstr>Open flue – spillage testing</vt:lpstr>
      <vt:lpstr>Open flue – spillage testing</vt:lpstr>
      <vt:lpstr>Open flue – spillage testing</vt:lpstr>
      <vt:lpstr>Room sealed chimneys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18</cp:revision>
  <cp:lastPrinted>2025-05-28T15:27:28Z</cp:lastPrinted>
  <dcterms:created xsi:type="dcterms:W3CDTF">2025-04-15T10:44:23Z</dcterms:created>
  <dcterms:modified xsi:type="dcterms:W3CDTF">2025-12-05T12:40:29Z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2025-12-05T12:34:30Z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4ad57b67-6ec8-456a-ab35-ceb7cf9571cc</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