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6"/>
  </p:notesMasterIdLst>
  <p:handoutMasterIdLst>
    <p:handoutMasterId r:id="rId37"/>
  </p:handoutMasterIdLst>
  <p:sldIdLst>
    <p:sldId id="462" r:id="rId5"/>
    <p:sldId id="840" r:id="rId6"/>
    <p:sldId id="837" r:id="rId7"/>
    <p:sldId id="328" r:id="rId8"/>
    <p:sldId id="845" r:id="rId9"/>
    <p:sldId id="844" r:id="rId10"/>
    <p:sldId id="846" r:id="rId11"/>
    <p:sldId id="842" r:id="rId12"/>
    <p:sldId id="847" r:id="rId13"/>
    <p:sldId id="848" r:id="rId14"/>
    <p:sldId id="841" r:id="rId15"/>
    <p:sldId id="849" r:id="rId16"/>
    <p:sldId id="850" r:id="rId17"/>
    <p:sldId id="851" r:id="rId18"/>
    <p:sldId id="852" r:id="rId19"/>
    <p:sldId id="853" r:id="rId20"/>
    <p:sldId id="854" r:id="rId21"/>
    <p:sldId id="331" r:id="rId22"/>
    <p:sldId id="855" r:id="rId23"/>
    <p:sldId id="856" r:id="rId24"/>
    <p:sldId id="857" r:id="rId25"/>
    <p:sldId id="330" r:id="rId26"/>
    <p:sldId id="858" r:id="rId27"/>
    <p:sldId id="859" r:id="rId28"/>
    <p:sldId id="332" r:id="rId29"/>
    <p:sldId id="860" r:id="rId30"/>
    <p:sldId id="861" r:id="rId31"/>
    <p:sldId id="862" r:id="rId32"/>
    <p:sldId id="333" r:id="rId33"/>
    <p:sldId id="838" r:id="rId34"/>
    <p:sldId id="267" r:id="rId35"/>
  </p:sldIdLst>
  <p:sldSz cx="12239625" cy="6840538"/>
  <p:notesSz cx="6797675" cy="9928225"/>
  <p:custDataLst>
    <p:tags r:id="rId38"/>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Guthrie" userId="1cb701bb-47c8-4e70-a967-200e600f3e71" providerId="ADAL" clId="{2E3988C0-49EB-4F2D-94F8-5ACA8DBCC780}"/>
    <pc:docChg chg="modSld">
      <pc:chgData name="Lee Guthrie" userId="1cb701bb-47c8-4e70-a967-200e600f3e71" providerId="ADAL" clId="{2E3988C0-49EB-4F2D-94F8-5ACA8DBCC780}" dt="2025-11-26T13:41:40.229" v="0" actId="14100"/>
      <pc:docMkLst>
        <pc:docMk/>
      </pc:docMkLst>
      <pc:sldChg chg="modSp mod">
        <pc:chgData name="Lee Guthrie" userId="1cb701bb-47c8-4e70-a967-200e600f3e71" providerId="ADAL" clId="{2E3988C0-49EB-4F2D-94F8-5ACA8DBCC780}" dt="2025-11-26T13:41:40.229" v="0" actId="14100"/>
        <pc:sldMkLst>
          <pc:docMk/>
          <pc:sldMk cId="3014219946" sldId="838"/>
        </pc:sldMkLst>
        <pc:spChg chg="mod">
          <ac:chgData name="Lee Guthrie" userId="1cb701bb-47c8-4e70-a967-200e600f3e71" providerId="ADAL" clId="{2E3988C0-49EB-4F2D-94F8-5ACA8DBCC780}" dt="2025-11-26T13:41:40.229" v="0" actId="14100"/>
          <ac:spMkLst>
            <pc:docMk/>
            <pc:sldMk cId="3014219946" sldId="838"/>
            <ac:spMk id="4" creationId="{93E98F04-331F-CCC4-AA81-C88F3473D389}"/>
          </ac:spMkLst>
        </pc:spChg>
      </pc:sldChg>
    </pc:docChg>
  </pc:docChgLst>
  <pc:docChgLst>
    <pc:chgData name="John, Catherine" userId="36b10958-3fe6-4d82-9cee-736ae9074b3f" providerId="ADAL" clId="{7CE9EBFF-1EB6-4E95-820E-35801409E55C}"/>
    <pc:docChg chg="custSel mod modSld">
      <pc:chgData name="John, Catherine" userId="36b10958-3fe6-4d82-9cee-736ae9074b3f" providerId="ADAL" clId="{7CE9EBFF-1EB6-4E95-820E-35801409E55C}" dt="2025-12-05T12:33:29.689" v="78" actId="33475"/>
      <pc:docMkLst>
        <pc:docMk/>
      </pc:docMkLst>
      <pc:sldChg chg="modSp mod">
        <pc:chgData name="John, Catherine" userId="36b10958-3fe6-4d82-9cee-736ae9074b3f" providerId="ADAL" clId="{7CE9EBFF-1EB6-4E95-820E-35801409E55C}" dt="2025-12-05T12:18:50.263" v="76" actId="20577"/>
        <pc:sldMkLst>
          <pc:docMk/>
          <pc:sldMk cId="0" sldId="331"/>
        </pc:sldMkLst>
        <pc:spChg chg="mod">
          <ac:chgData name="John, Catherine" userId="36b10958-3fe6-4d82-9cee-736ae9074b3f" providerId="ADAL" clId="{7CE9EBFF-1EB6-4E95-820E-35801409E55C}" dt="2025-12-05T12:18:50.263" v="76" actId="20577"/>
          <ac:spMkLst>
            <pc:docMk/>
            <pc:sldMk cId="0" sldId="331"/>
            <ac:spMk id="3" creationId="{00000000-0000-0000-0000-000000000000}"/>
          </ac:spMkLst>
        </pc:spChg>
      </pc:sldChg>
      <pc:sldChg chg="modSp mod">
        <pc:chgData name="John, Catherine" userId="36b10958-3fe6-4d82-9cee-736ae9074b3f" providerId="ADAL" clId="{7CE9EBFF-1EB6-4E95-820E-35801409E55C}" dt="2025-12-05T10:50:58.871" v="7" actId="20577"/>
        <pc:sldMkLst>
          <pc:docMk/>
          <pc:sldMk cId="2808480706" sldId="840"/>
        </pc:sldMkLst>
        <pc:spChg chg="mod">
          <ac:chgData name="John, Catherine" userId="36b10958-3fe6-4d82-9cee-736ae9074b3f" providerId="ADAL" clId="{7CE9EBFF-1EB6-4E95-820E-35801409E55C}" dt="2025-12-05T10:50:58.871" v="7" actId="20577"/>
          <ac:spMkLst>
            <pc:docMk/>
            <pc:sldMk cId="2808480706" sldId="840"/>
            <ac:spMk id="4" creationId="{183CA12B-98D8-441B-A2DE-6FF2B2597824}"/>
          </ac:spMkLst>
        </pc:spChg>
      </pc:sldChg>
      <pc:sldChg chg="modSp mod">
        <pc:chgData name="John, Catherine" userId="36b10958-3fe6-4d82-9cee-736ae9074b3f" providerId="ADAL" clId="{7CE9EBFF-1EB6-4E95-820E-35801409E55C}" dt="2025-12-05T10:58:20.846" v="29" actId="20577"/>
        <pc:sldMkLst>
          <pc:docMk/>
          <pc:sldMk cId="558316401" sldId="848"/>
        </pc:sldMkLst>
        <pc:spChg chg="mod">
          <ac:chgData name="John, Catherine" userId="36b10958-3fe6-4d82-9cee-736ae9074b3f" providerId="ADAL" clId="{7CE9EBFF-1EB6-4E95-820E-35801409E55C}" dt="2025-12-05T10:58:20.846" v="29" actId="20577"/>
          <ac:spMkLst>
            <pc:docMk/>
            <pc:sldMk cId="558316401" sldId="848"/>
            <ac:spMk id="3075" creationId="{3E4E9680-86B9-2A6B-288E-CCC318DE533A}"/>
          </ac:spMkLst>
        </pc:spChg>
      </pc:sldChg>
      <pc:sldChg chg="modSp mod">
        <pc:chgData name="John, Catherine" userId="36b10958-3fe6-4d82-9cee-736ae9074b3f" providerId="ADAL" clId="{7CE9EBFF-1EB6-4E95-820E-35801409E55C}" dt="2025-12-05T11:11:00.642" v="44" actId="20577"/>
        <pc:sldMkLst>
          <pc:docMk/>
          <pc:sldMk cId="3024852915" sldId="851"/>
        </pc:sldMkLst>
        <pc:spChg chg="mod">
          <ac:chgData name="John, Catherine" userId="36b10958-3fe6-4d82-9cee-736ae9074b3f" providerId="ADAL" clId="{7CE9EBFF-1EB6-4E95-820E-35801409E55C}" dt="2025-12-05T11:11:00.642" v="44" actId="20577"/>
          <ac:spMkLst>
            <pc:docMk/>
            <pc:sldMk cId="3024852915" sldId="851"/>
            <ac:spMk id="3" creationId="{205E72D2-2273-6EAA-1BE3-504E360D4816}"/>
          </ac:spMkLst>
        </pc:spChg>
      </pc:sldChg>
      <pc:sldChg chg="modSp mod">
        <pc:chgData name="John, Catherine" userId="36b10958-3fe6-4d82-9cee-736ae9074b3f" providerId="ADAL" clId="{7CE9EBFF-1EB6-4E95-820E-35801409E55C}" dt="2025-12-05T12:18:17.180" v="61" actId="20577"/>
        <pc:sldMkLst>
          <pc:docMk/>
          <pc:sldMk cId="259524248" sldId="854"/>
        </pc:sldMkLst>
        <pc:spChg chg="mod">
          <ac:chgData name="John, Catherine" userId="36b10958-3fe6-4d82-9cee-736ae9074b3f" providerId="ADAL" clId="{7CE9EBFF-1EB6-4E95-820E-35801409E55C}" dt="2025-12-05T12:18:17.180" v="61" actId="20577"/>
          <ac:spMkLst>
            <pc:docMk/>
            <pc:sldMk cId="259524248" sldId="854"/>
            <ac:spMk id="3" creationId="{7A29E3E7-C490-9213-9900-FA458302D6B1}"/>
          </ac:spMkLst>
        </pc:spChg>
      </pc:sldChg>
    </pc:docChg>
  </pc:docChgLst>
  <pc:docChgLst>
    <pc:chgData name="toml2020" userId="S::toml2020_live.co.uk#ext#@semta.onmicrosoft.com::8bd8c1d7-a4e2-43ef-aea0-9e7095d42c47" providerId="AD" clId="Web-{B23170D5-D66A-9B30-A898-7909A4B568B2}"/>
    <pc:docChg chg="modSld">
      <pc:chgData name="toml2020" userId="S::toml2020_live.co.uk#ext#@semta.onmicrosoft.com::8bd8c1d7-a4e2-43ef-aea0-9e7095d42c47" providerId="AD" clId="Web-{B23170D5-D66A-9B30-A898-7909A4B568B2}" dt="2025-11-13T12:58:50.705" v="0" actId="20577"/>
      <pc:docMkLst>
        <pc:docMk/>
      </pc:docMkLst>
      <pc:sldChg chg="modSp">
        <pc:chgData name="toml2020" userId="S::toml2020_live.co.uk#ext#@semta.onmicrosoft.com::8bd8c1d7-a4e2-43ef-aea0-9e7095d42c47" providerId="AD" clId="Web-{B23170D5-D66A-9B30-A898-7909A4B568B2}" dt="2025-11-13T12:58:50.705" v="0" actId="20577"/>
        <pc:sldMkLst>
          <pc:docMk/>
          <pc:sldMk cId="3892464400" sldId="849"/>
        </pc:sldMkLst>
        <pc:spChg chg="mod">
          <ac:chgData name="toml2020" userId="S::toml2020_live.co.uk#ext#@semta.onmicrosoft.com::8bd8c1d7-a4e2-43ef-aea0-9e7095d42c47" providerId="AD" clId="Web-{B23170D5-D66A-9B30-A898-7909A4B568B2}" dt="2025-11-13T12:58:50.705" v="0" actId="20577"/>
          <ac:spMkLst>
            <pc:docMk/>
            <pc:sldMk cId="3892464400" sldId="849"/>
            <ac:spMk id="3075" creationId="{DF4CF86A-DCEF-A082-60A2-65E6EA4E8E98}"/>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1T20:56:25.658" v="20" actId="20577"/>
      <pc:docMkLst>
        <pc:docMk/>
      </pc:docMkLst>
      <pc:sldChg chg="addSp modSp mod">
        <pc:chgData name="Hazell, Danielle" userId="16322be0-50ef-46ff-b0c0-d304bc10d5d2" providerId="ADAL" clId="{E6D12E1F-DF63-450C-A9ED-E72C5F6C045B}" dt="2025-12-01T20:48:59.750" v="2"/>
        <pc:sldMkLst>
          <pc:docMk/>
          <pc:sldMk cId="0" sldId="267"/>
        </pc:sldMkLst>
        <pc:spChg chg="add mod">
          <ac:chgData name="Hazell, Danielle" userId="16322be0-50ef-46ff-b0c0-d304bc10d5d2" providerId="ADAL" clId="{E6D12E1F-DF63-450C-A9ED-E72C5F6C045B}" dt="2025-12-01T20:48:59.750" v="2"/>
          <ac:spMkLst>
            <pc:docMk/>
            <pc:sldMk cId="0" sldId="267"/>
            <ac:spMk id="2" creationId="{F422C2CC-C249-E543-31C0-304B15E908AD}"/>
          </ac:spMkLst>
        </pc:spChg>
        <pc:spChg chg="mod">
          <ac:chgData name="Hazell, Danielle" userId="16322be0-50ef-46ff-b0c0-d304bc10d5d2" providerId="ADAL" clId="{E6D12E1F-DF63-450C-A9ED-E72C5F6C045B}" dt="2025-12-01T20:48:58.745" v="1" actId="14100"/>
          <ac:spMkLst>
            <pc:docMk/>
            <pc:sldMk cId="0" sldId="267"/>
            <ac:spMk id="18434" creationId="{00000000-0000-0000-0000-000000000000}"/>
          </ac:spMkLst>
        </pc:spChg>
      </pc:sldChg>
      <pc:sldChg chg="modSp mod">
        <pc:chgData name="Hazell, Danielle" userId="16322be0-50ef-46ff-b0c0-d304bc10d5d2" providerId="ADAL" clId="{E6D12E1F-DF63-450C-A9ED-E72C5F6C045B}" dt="2025-12-01T20:56:16.603" v="15" actId="20577"/>
        <pc:sldMkLst>
          <pc:docMk/>
          <pc:sldMk cId="0" sldId="333"/>
        </pc:sldMkLst>
        <pc:spChg chg="mod">
          <ac:chgData name="Hazell, Danielle" userId="16322be0-50ef-46ff-b0c0-d304bc10d5d2" providerId="ADAL" clId="{E6D12E1F-DF63-450C-A9ED-E72C5F6C045B}" dt="2025-12-01T20:56:16.603" v="15" actId="20577"/>
          <ac:spMkLst>
            <pc:docMk/>
            <pc:sldMk cId="0" sldId="333"/>
            <ac:spMk id="3" creationId="{00000000-0000-0000-0000-000000000000}"/>
          </ac:spMkLst>
        </pc:spChg>
      </pc:sldChg>
      <pc:sldChg chg="modSp mod">
        <pc:chgData name="Hazell, Danielle" userId="16322be0-50ef-46ff-b0c0-d304bc10d5d2" providerId="ADAL" clId="{E6D12E1F-DF63-450C-A9ED-E72C5F6C045B}" dt="2025-12-01T20:56:25.658" v="20" actId="20577"/>
        <pc:sldMkLst>
          <pc:docMk/>
          <pc:sldMk cId="3014219946" sldId="838"/>
        </pc:sldMkLst>
        <pc:spChg chg="mod">
          <ac:chgData name="Hazell, Danielle" userId="16322be0-50ef-46ff-b0c0-d304bc10d5d2" providerId="ADAL" clId="{E6D12E1F-DF63-450C-A9ED-E72C5F6C045B}" dt="2025-12-01T20:56:25.658" v="20"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1T20:55:51.712" v="5" actId="14100"/>
        <pc:sldMkLst>
          <pc:docMk/>
          <pc:sldMk cId="445289984" sldId="861"/>
        </pc:sldMkLst>
        <pc:spChg chg="mod">
          <ac:chgData name="Hazell, Danielle" userId="16322be0-50ef-46ff-b0c0-d304bc10d5d2" providerId="ADAL" clId="{E6D12E1F-DF63-450C-A9ED-E72C5F6C045B}" dt="2025-12-01T20:55:51.712" v="5" actId="14100"/>
          <ac:spMkLst>
            <pc:docMk/>
            <pc:sldMk cId="445289984" sldId="861"/>
            <ac:spMk id="3" creationId="{56D108B9-F144-8AEF-7490-A54908699E4E}"/>
          </ac:spMkLst>
        </pc:spChg>
      </pc:sldChg>
      <pc:sldChg chg="modSp mod">
        <pc:chgData name="Hazell, Danielle" userId="16322be0-50ef-46ff-b0c0-d304bc10d5d2" providerId="ADAL" clId="{E6D12E1F-DF63-450C-A9ED-E72C5F6C045B}" dt="2025-12-01T20:56:07.200" v="10" actId="20577"/>
        <pc:sldMkLst>
          <pc:docMk/>
          <pc:sldMk cId="2688027866" sldId="862"/>
        </pc:sldMkLst>
        <pc:spChg chg="mod">
          <ac:chgData name="Hazell, Danielle" userId="16322be0-50ef-46ff-b0c0-d304bc10d5d2" providerId="ADAL" clId="{E6D12E1F-DF63-450C-A9ED-E72C5F6C045B}" dt="2025-12-01T20:56:07.200" v="10" actId="20577"/>
          <ac:spMkLst>
            <pc:docMk/>
            <pc:sldMk cId="2688027866" sldId="862"/>
            <ac:spMk id="3" creationId="{C4AA60FC-54B6-B26D-D068-F2B47B468F67}"/>
          </ac:spMkLst>
        </pc:spChg>
      </pc:sldChg>
      <pc:sldMasterChg chg="addSp delSp modSp mod">
        <pc:chgData name="Hazell, Danielle" userId="16322be0-50ef-46ff-b0c0-d304bc10d5d2" providerId="ADAL" clId="{E6D12E1F-DF63-450C-A9ED-E72C5F6C045B}" dt="2025-12-01T20:55:44.604" v="4"/>
        <pc:sldMasterMkLst>
          <pc:docMk/>
          <pc:sldMasterMk cId="2966563060" sldId="2147483653"/>
        </pc:sldMasterMkLst>
        <pc:spChg chg="add mod">
          <ac:chgData name="Hazell, Danielle" userId="16322be0-50ef-46ff-b0c0-d304bc10d5d2" providerId="ADAL" clId="{E6D12E1F-DF63-450C-A9ED-E72C5F6C045B}" dt="2025-12-01T20:55:44.604" v="4"/>
          <ac:spMkLst>
            <pc:docMk/>
            <pc:sldMasterMk cId="2966563060" sldId="2147483653"/>
            <ac:spMk id="4" creationId="{23A1EA1E-EA07-656C-BE63-5829B8145B2A}"/>
          </ac:spMkLst>
        </pc:spChg>
        <pc:picChg chg="add mod">
          <ac:chgData name="Hazell, Danielle" userId="16322be0-50ef-46ff-b0c0-d304bc10d5d2" providerId="ADAL" clId="{E6D12E1F-DF63-450C-A9ED-E72C5F6C045B}" dt="2025-12-01T20:55:44.604" v="4"/>
          <ac:picMkLst>
            <pc:docMk/>
            <pc:sldMasterMk cId="2966563060" sldId="2147483653"/>
            <ac:picMk id="2" creationId="{7D923C30-928C-6AD1-7550-011EB67E5B3E}"/>
          </ac:picMkLst>
        </pc:picChg>
        <pc:picChg chg="add mod">
          <ac:chgData name="Hazell, Danielle" userId="16322be0-50ef-46ff-b0c0-d304bc10d5d2" providerId="ADAL" clId="{E6D12E1F-DF63-450C-A9ED-E72C5F6C045B}" dt="2025-12-01T20:55:44.604" v="4"/>
          <ac:picMkLst>
            <pc:docMk/>
            <pc:sldMasterMk cId="2966563060" sldId="2147483653"/>
            <ac:picMk id="5" creationId="{07981DF3-CB70-1A17-CAED-5516787A6484}"/>
          </ac:picMkLst>
        </pc:picChg>
        <pc:picChg chg="add mod">
          <ac:chgData name="Hazell, Danielle" userId="16322be0-50ef-46ff-b0c0-d304bc10d5d2" providerId="ADAL" clId="{E6D12E1F-DF63-450C-A9ED-E72C5F6C045B}" dt="2025-12-01T20:55:44.604" v="4"/>
          <ac:picMkLst>
            <pc:docMk/>
            <pc:sldMasterMk cId="2966563060" sldId="2147483653"/>
            <ac:picMk id="7" creationId="{9BF4F200-56DF-1B14-E5B6-82AD701559E6}"/>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12/5/2025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a:solidFill>
                  <a:srgbClr val="000000"/>
                </a:solidFill>
                <a:effectLst/>
                <a:latin typeface="Arial" panose="020B0604020202020204" pitchFamily="34" charset="0"/>
              </a:rPr>
              <a:t>Learners work in pairs or small groups to list at least 3 reasons why tightness testing is essential, especially after any installation or alteration.</a:t>
            </a:r>
            <a:endParaRPr lang="en-GB"/>
          </a:p>
          <a:p>
            <a:endParaRPr lang="en-GB"/>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898008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5" name="Content Placeholder 4"/>
          <p:cNvSpPr>
            <a:spLocks noGrp="1"/>
          </p:cNvSpPr>
          <p:nvPr>
            <p:ph sz="quarter" idx="10"/>
          </p:nvPr>
        </p:nvSpPr>
        <p:spPr>
          <a:xfrm>
            <a:off x="611981" y="1368108"/>
            <a:ext cx="11015663" cy="474349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03681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7D923C30-928C-6AD1-7550-011EB67E5B3E}"/>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23A1EA1E-EA07-656C-BE63-5829B8145B2A}"/>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07981DF3-CB70-1A17-CAED-5516787A6484}"/>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9BF4F200-56DF-1B14-E5B6-82AD701559E6}"/>
              </a:ext>
            </a:extLst>
          </p:cNvPr>
          <p:cNvPicPr>
            <a:picLocks noChangeAspect="1"/>
          </p:cNvPicPr>
          <p:nvPr userDrawn="1"/>
        </p:nvPicPr>
        <p:blipFill>
          <a:blip r:embed="rId10"/>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 id="2147483660"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1566529"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K1.25 – Testing of installation</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1.25a: </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Tightness testing</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6D204-4F21-7824-0974-3128857175E0}"/>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ECEB288A-737E-D318-1529-EF52213EF8FC}"/>
              </a:ext>
            </a:extLst>
          </p:cNvPr>
          <p:cNvSpPr>
            <a:spLocks noGrp="1"/>
          </p:cNvSpPr>
          <p:nvPr>
            <p:ph type="title"/>
          </p:nvPr>
        </p:nvSpPr>
        <p:spPr/>
        <p:txBody>
          <a:bodyPr/>
          <a:lstStyle/>
          <a:p>
            <a:r>
              <a:rPr lang="en-GB"/>
              <a:t>When is tightness testing required?</a:t>
            </a:r>
          </a:p>
        </p:txBody>
      </p:sp>
      <p:sp>
        <p:nvSpPr>
          <p:cNvPr id="3075" name="Content Placeholder 2">
            <a:extLst>
              <a:ext uri="{FF2B5EF4-FFF2-40B4-BE49-F238E27FC236}">
                <a16:creationId xmlns:a16="http://schemas.microsoft.com/office/drawing/2014/main" id="{3E4E9680-86B9-2A6B-288E-CCC318DE533A}"/>
              </a:ext>
            </a:extLst>
          </p:cNvPr>
          <p:cNvSpPr>
            <a:spLocks noGrp="1"/>
          </p:cNvSpPr>
          <p:nvPr>
            <p:ph sz="quarter" idx="10"/>
          </p:nvPr>
        </p:nvSpPr>
        <p:spPr>
          <a:xfrm>
            <a:off x="366900" y="1801947"/>
            <a:ext cx="9497941" cy="4048591"/>
          </a:xfrm>
        </p:spPr>
        <p:txBody>
          <a:bodyPr/>
          <a:lstStyle/>
          <a:p>
            <a:pPr marL="457200" indent="-457200">
              <a:lnSpc>
                <a:spcPct val="100000"/>
              </a:lnSpc>
              <a:buFont typeface="+mj-lt"/>
              <a:buAutoNum type="arabicPeriod"/>
            </a:pPr>
            <a:r>
              <a:rPr lang="en-GB" sz="2400" b="1" dirty="0"/>
              <a:t>New installation – </a:t>
            </a:r>
            <a:r>
              <a:rPr lang="en-GB" sz="2400" dirty="0"/>
              <a:t>Initial verification before first use</a:t>
            </a:r>
          </a:p>
          <a:p>
            <a:pPr marL="457200" indent="-457200">
              <a:lnSpc>
                <a:spcPct val="100000"/>
              </a:lnSpc>
              <a:buFont typeface="+mj-lt"/>
              <a:buAutoNum type="arabicPeriod"/>
            </a:pPr>
            <a:r>
              <a:rPr lang="en-GB" sz="2400" b="1" dirty="0"/>
              <a:t>System modification – T</a:t>
            </a:r>
            <a:r>
              <a:rPr lang="en-GB" sz="2400" dirty="0"/>
              <a:t>esting after changes to existing pipework</a:t>
            </a:r>
          </a:p>
          <a:p>
            <a:pPr marL="457200" indent="-457200">
              <a:lnSpc>
                <a:spcPct val="100000"/>
              </a:lnSpc>
              <a:buFont typeface="+mj-lt"/>
              <a:buAutoNum type="arabicPeriod"/>
            </a:pPr>
            <a:r>
              <a:rPr lang="en-GB" sz="2400" b="1" dirty="0"/>
              <a:t>Pre-commissioning – </a:t>
            </a:r>
            <a:r>
              <a:rPr lang="en-GB" sz="2400" dirty="0"/>
              <a:t>Final check before the system goes live</a:t>
            </a:r>
          </a:p>
          <a:p>
            <a:pPr marL="457200" indent="-457200">
              <a:lnSpc>
                <a:spcPct val="100000"/>
              </a:lnSpc>
              <a:buFont typeface="+mj-lt"/>
              <a:buAutoNum type="arabicPeriod"/>
            </a:pPr>
            <a:r>
              <a:rPr lang="en-GB" sz="2400" b="1" dirty="0"/>
              <a:t>Post-repair – </a:t>
            </a:r>
            <a:r>
              <a:rPr lang="en-GB" sz="2400" dirty="0"/>
              <a:t>Verification after fixing identified issues</a:t>
            </a:r>
          </a:p>
          <a:p>
            <a:pPr>
              <a:lnSpc>
                <a:spcPct val="100000"/>
              </a:lnSpc>
            </a:pPr>
            <a:endParaRPr lang="en-GB" sz="2400" dirty="0"/>
          </a:p>
          <a:p>
            <a:pPr>
              <a:lnSpc>
                <a:spcPct val="100000"/>
              </a:lnSpc>
            </a:pPr>
            <a:endParaRPr lang="en-GB" sz="2400" dirty="0"/>
          </a:p>
          <a:p>
            <a:pPr marL="0" lvl="1" indent="0">
              <a:buNone/>
            </a:pPr>
            <a:endParaRPr lang="en-US" dirty="0"/>
          </a:p>
        </p:txBody>
      </p:sp>
    </p:spTree>
    <p:extLst>
      <p:ext uri="{BB962C8B-B14F-4D97-AF65-F5344CB8AC3E}">
        <p14:creationId xmlns:p14="http://schemas.microsoft.com/office/powerpoint/2010/main" val="558316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18D19-D8C1-370C-BC9D-64A45DE54DA7}"/>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A78E20FC-8261-5729-D986-EA4A4B838458}"/>
              </a:ext>
            </a:extLst>
          </p:cNvPr>
          <p:cNvSpPr>
            <a:spLocks noGrp="1"/>
          </p:cNvSpPr>
          <p:nvPr>
            <p:ph type="title"/>
          </p:nvPr>
        </p:nvSpPr>
        <p:spPr/>
        <p:txBody>
          <a:bodyPr/>
          <a:lstStyle/>
          <a:p>
            <a:r>
              <a:rPr lang="en-GB"/>
              <a:t>Preparation: safety precautions</a:t>
            </a:r>
          </a:p>
        </p:txBody>
      </p:sp>
      <p:sp>
        <p:nvSpPr>
          <p:cNvPr id="3075" name="Content Placeholder 2">
            <a:extLst>
              <a:ext uri="{FF2B5EF4-FFF2-40B4-BE49-F238E27FC236}">
                <a16:creationId xmlns:a16="http://schemas.microsoft.com/office/drawing/2014/main" id="{7073BBF4-B4DA-0025-2786-75A2945F47C3}"/>
              </a:ext>
            </a:extLst>
          </p:cNvPr>
          <p:cNvSpPr>
            <a:spLocks noGrp="1"/>
          </p:cNvSpPr>
          <p:nvPr>
            <p:ph sz="quarter" idx="10"/>
          </p:nvPr>
        </p:nvSpPr>
        <p:spPr>
          <a:xfrm>
            <a:off x="366900" y="1801947"/>
            <a:ext cx="9497941" cy="4048591"/>
          </a:xfrm>
        </p:spPr>
        <p:txBody>
          <a:bodyPr/>
          <a:lstStyle/>
          <a:p>
            <a:pPr>
              <a:lnSpc>
                <a:spcPct val="100000"/>
              </a:lnSpc>
            </a:pPr>
            <a:r>
              <a:rPr lang="en-GB" sz="2400" b="1"/>
              <a:t>Ensure all appliances are off</a:t>
            </a:r>
          </a:p>
          <a:p>
            <a:pPr>
              <a:lnSpc>
                <a:spcPct val="100000"/>
              </a:lnSpc>
            </a:pPr>
            <a:r>
              <a:rPr lang="en-GB" sz="2400"/>
              <a:t>Verify that all gas appliances are properly shut down and that all isolation valves are in the closed position to prevent gas flow during testing.</a:t>
            </a:r>
          </a:p>
          <a:p>
            <a:pPr>
              <a:lnSpc>
                <a:spcPct val="100000"/>
              </a:lnSpc>
            </a:pPr>
            <a:r>
              <a:rPr lang="en-GB" sz="2400" b="1"/>
              <a:t>Eliminate ignition sources</a:t>
            </a:r>
          </a:p>
          <a:p>
            <a:pPr>
              <a:lnSpc>
                <a:spcPct val="100000"/>
              </a:lnSpc>
            </a:pPr>
            <a:r>
              <a:rPr lang="en-GB" sz="2400"/>
              <a:t>Remove or disable any potential ignition sources in the testing area, including electrical equipment, open flames, and smoking materials.</a:t>
            </a:r>
          </a:p>
          <a:p>
            <a:pPr marL="0" indent="0" algn="l" rtl="0" eaLnBrk="1" hangingPunct="1">
              <a:lnSpc>
                <a:spcPct val="100000"/>
              </a:lnSpc>
              <a:spcBef>
                <a:spcPts val="1004"/>
              </a:spcBef>
              <a:spcAft>
                <a:spcPts val="1004"/>
              </a:spcAft>
              <a:buNone/>
            </a:pPr>
            <a:endParaRPr lang="en-US"/>
          </a:p>
        </p:txBody>
      </p:sp>
    </p:spTree>
    <p:extLst>
      <p:ext uri="{BB962C8B-B14F-4D97-AF65-F5344CB8AC3E}">
        <p14:creationId xmlns:p14="http://schemas.microsoft.com/office/powerpoint/2010/main" val="530065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80652-C7A7-DB8C-3F14-F1AB2668E83F}"/>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E4401020-BDFE-4F32-2BF5-A2613876C1A8}"/>
              </a:ext>
            </a:extLst>
          </p:cNvPr>
          <p:cNvSpPr>
            <a:spLocks noGrp="1"/>
          </p:cNvSpPr>
          <p:nvPr>
            <p:ph type="title"/>
          </p:nvPr>
        </p:nvSpPr>
        <p:spPr/>
        <p:txBody>
          <a:bodyPr/>
          <a:lstStyle/>
          <a:p>
            <a:r>
              <a:rPr lang="en-GB"/>
              <a:t>Preparation: safety precautions</a:t>
            </a:r>
          </a:p>
        </p:txBody>
      </p:sp>
      <p:sp>
        <p:nvSpPr>
          <p:cNvPr id="3075" name="Content Placeholder 2">
            <a:extLst>
              <a:ext uri="{FF2B5EF4-FFF2-40B4-BE49-F238E27FC236}">
                <a16:creationId xmlns:a16="http://schemas.microsoft.com/office/drawing/2014/main" id="{DF4CF86A-DCEF-A082-60A2-65E6EA4E8E98}"/>
              </a:ext>
            </a:extLst>
          </p:cNvPr>
          <p:cNvSpPr>
            <a:spLocks noGrp="1"/>
          </p:cNvSpPr>
          <p:nvPr>
            <p:ph sz="quarter" idx="10"/>
          </p:nvPr>
        </p:nvSpPr>
        <p:spPr>
          <a:xfrm>
            <a:off x="366900" y="1801947"/>
            <a:ext cx="9497941" cy="4048591"/>
          </a:xfrm>
        </p:spPr>
        <p:txBody>
          <a:bodyPr/>
          <a:lstStyle/>
          <a:p>
            <a:pPr>
              <a:lnSpc>
                <a:spcPct val="100000"/>
              </a:lnSpc>
            </a:pPr>
            <a:endParaRPr lang="en-GB" sz="2400" b="1"/>
          </a:p>
          <a:p>
            <a:pPr>
              <a:lnSpc>
                <a:spcPct val="100000"/>
              </a:lnSpc>
            </a:pPr>
            <a:r>
              <a:rPr lang="en-GB" sz="2400" b="1"/>
              <a:t>Notify responsible persons</a:t>
            </a:r>
          </a:p>
          <a:p>
            <a:pPr>
              <a:lnSpc>
                <a:spcPct val="100000"/>
              </a:lnSpc>
            </a:pPr>
            <a:r>
              <a:rPr lang="en-GB" sz="2400"/>
              <a:t>Inform the property owner or responsible person about the testing procedure, explaining the process and any potential disruptions to service.</a:t>
            </a:r>
          </a:p>
          <a:p>
            <a:pPr marL="0" indent="0" algn="l" rtl="0" eaLnBrk="1" hangingPunct="1">
              <a:lnSpc>
                <a:spcPct val="100000"/>
              </a:lnSpc>
              <a:spcBef>
                <a:spcPts val="1004"/>
              </a:spcBef>
              <a:spcAft>
                <a:spcPts val="1004"/>
              </a:spcAft>
              <a:buNone/>
            </a:pPr>
            <a:endParaRPr lang="en-US"/>
          </a:p>
        </p:txBody>
      </p:sp>
    </p:spTree>
    <p:extLst>
      <p:ext uri="{BB962C8B-B14F-4D97-AF65-F5344CB8AC3E}">
        <p14:creationId xmlns:p14="http://schemas.microsoft.com/office/powerpoint/2010/main" val="3892464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08F80-EC8E-0A9C-0098-94F6BCEEC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990FF-0DD9-127F-21A0-A8CDCA96FB1F}"/>
              </a:ext>
            </a:extLst>
          </p:cNvPr>
          <p:cNvSpPr>
            <a:spLocks noGrp="1"/>
          </p:cNvSpPr>
          <p:nvPr>
            <p:ph type="title"/>
          </p:nvPr>
        </p:nvSpPr>
        <p:spPr/>
        <p:txBody>
          <a:bodyPr/>
          <a:lstStyle/>
          <a:p>
            <a:r>
              <a:rPr lang="en-GB"/>
              <a:t>Step 1: Isolate and access the meter</a:t>
            </a:r>
          </a:p>
        </p:txBody>
      </p:sp>
      <p:sp>
        <p:nvSpPr>
          <p:cNvPr id="3" name="Content Placeholder 2">
            <a:extLst>
              <a:ext uri="{FF2B5EF4-FFF2-40B4-BE49-F238E27FC236}">
                <a16:creationId xmlns:a16="http://schemas.microsoft.com/office/drawing/2014/main" id="{B4C18227-CD17-F67A-D73C-7D76124962EE}"/>
              </a:ext>
            </a:extLst>
          </p:cNvPr>
          <p:cNvSpPr>
            <a:spLocks noGrp="1"/>
          </p:cNvSpPr>
          <p:nvPr>
            <p:ph sz="quarter" idx="10"/>
          </p:nvPr>
        </p:nvSpPr>
        <p:spPr>
          <a:xfrm>
            <a:off x="366300" y="1842149"/>
            <a:ext cx="9264335" cy="3745612"/>
          </a:xfrm>
        </p:spPr>
        <p:txBody>
          <a:bodyPr/>
          <a:lstStyle/>
          <a:p>
            <a:pPr marL="342900" indent="-342900">
              <a:buFont typeface="Arial" panose="020B0604020202020204" pitchFamily="34" charset="0"/>
              <a:buChar char="•"/>
            </a:pPr>
            <a:r>
              <a:rPr lang="en-GB" sz="2400"/>
              <a:t>Locate the gas meter and Emergency Control Valve (ECV)</a:t>
            </a:r>
          </a:p>
          <a:p>
            <a:pPr marL="342900" indent="-342900">
              <a:buFont typeface="Arial" panose="020B0604020202020204" pitchFamily="34" charset="0"/>
              <a:buChar char="•"/>
            </a:pPr>
            <a:r>
              <a:rPr lang="en-GB" sz="2400"/>
              <a:t>Turn the ECV to the "OFF" position, completely stopping gas flow</a:t>
            </a:r>
          </a:p>
          <a:p>
            <a:pPr marL="342900" indent="-342900">
              <a:buFont typeface="Arial" panose="020B0604020202020204" pitchFamily="34" charset="0"/>
              <a:buChar char="•"/>
            </a:pPr>
            <a:r>
              <a:rPr lang="en-GB" sz="2400"/>
              <a:t>Verify that gas flow has ceased by checking appliances</a:t>
            </a:r>
          </a:p>
          <a:p>
            <a:pPr marL="342900" indent="-342900">
              <a:buFont typeface="Arial" panose="020B0604020202020204" pitchFamily="34" charset="0"/>
              <a:buChar char="•"/>
            </a:pPr>
            <a:r>
              <a:rPr lang="en-GB" sz="2400"/>
              <a:t>Identify the test nipple on the outlet side of the gas meter</a:t>
            </a:r>
          </a:p>
          <a:p>
            <a:pPr marL="342900" indent="-342900">
              <a:buFont typeface="Arial" panose="020B0604020202020204" pitchFamily="34" charset="0"/>
              <a:buChar char="•"/>
            </a:pPr>
            <a:r>
              <a:rPr lang="en-GB" sz="2400"/>
              <a:t>Carefully unscrew the test nipple using the appropriate tool</a:t>
            </a:r>
          </a:p>
          <a:p>
            <a:pPr marL="342900" indent="-342900">
              <a:buFont typeface="Arial" panose="020B0604020202020204" pitchFamily="34" charset="0"/>
              <a:buChar char="•"/>
            </a:pPr>
            <a:r>
              <a:rPr lang="en-GB" sz="2400"/>
              <a:t>Connect the U-gauge manometer to the test nipple, ensuring a secure connection</a:t>
            </a:r>
          </a:p>
          <a:p>
            <a:pPr marL="342900" indent="-342900">
              <a:buFont typeface="Arial" panose="020B0604020202020204" pitchFamily="34" charset="0"/>
              <a:buChar char="•"/>
            </a:pPr>
            <a:r>
              <a:rPr lang="en-GB" sz="2400"/>
              <a:t>Verify the U-gauge is properly calibrated and reads zero</a:t>
            </a:r>
          </a:p>
          <a:p>
            <a:endParaRPr lang="en-US"/>
          </a:p>
        </p:txBody>
      </p:sp>
    </p:spTree>
    <p:extLst>
      <p:ext uri="{BB962C8B-B14F-4D97-AF65-F5344CB8AC3E}">
        <p14:creationId xmlns:p14="http://schemas.microsoft.com/office/powerpoint/2010/main" val="3213900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FF3CE-13DA-7444-0902-C707DDB46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093872-A10C-9D7D-882E-D4A579B5BEC2}"/>
              </a:ext>
            </a:extLst>
          </p:cNvPr>
          <p:cNvSpPr>
            <a:spLocks noGrp="1"/>
          </p:cNvSpPr>
          <p:nvPr>
            <p:ph type="title"/>
          </p:nvPr>
        </p:nvSpPr>
        <p:spPr>
          <a:xfrm>
            <a:off x="252000" y="990000"/>
            <a:ext cx="11628000" cy="646331"/>
          </a:xfrm>
        </p:spPr>
        <p:txBody>
          <a:bodyPr/>
          <a:lstStyle/>
          <a:p>
            <a:pPr>
              <a:lnSpc>
                <a:spcPct val="100000"/>
              </a:lnSpc>
            </a:pPr>
            <a:r>
              <a:rPr lang="en-GB"/>
              <a:t>Step 2: Let-by test</a:t>
            </a:r>
          </a:p>
        </p:txBody>
      </p:sp>
      <p:sp>
        <p:nvSpPr>
          <p:cNvPr id="3" name="Content Placeholder 2">
            <a:extLst>
              <a:ext uri="{FF2B5EF4-FFF2-40B4-BE49-F238E27FC236}">
                <a16:creationId xmlns:a16="http://schemas.microsoft.com/office/drawing/2014/main" id="{205E72D2-2273-6EAA-1BE3-504E360D4816}"/>
              </a:ext>
            </a:extLst>
          </p:cNvPr>
          <p:cNvSpPr>
            <a:spLocks noGrp="1"/>
          </p:cNvSpPr>
          <p:nvPr>
            <p:ph sz="quarter" idx="10"/>
          </p:nvPr>
        </p:nvSpPr>
        <p:spPr>
          <a:xfrm>
            <a:off x="366300" y="1842149"/>
            <a:ext cx="9905682" cy="3745612"/>
          </a:xfrm>
        </p:spPr>
        <p:txBody>
          <a:bodyPr/>
          <a:lstStyle/>
          <a:p>
            <a:pPr marL="342900" indent="-342900">
              <a:lnSpc>
                <a:spcPct val="100000"/>
              </a:lnSpc>
              <a:buFont typeface="Arial" panose="020B0604020202020204" pitchFamily="34" charset="0"/>
              <a:buChar char="•"/>
            </a:pPr>
            <a:r>
              <a:rPr lang="en-GB" sz="2400" b="1" dirty="0"/>
              <a:t>Pressurisation – </a:t>
            </a:r>
            <a:r>
              <a:rPr lang="en-GB" sz="2400" dirty="0"/>
              <a:t>Briefly crack open the ECV to introduce gas pressure between 7-10 millibars, then close it completely.</a:t>
            </a:r>
          </a:p>
          <a:p>
            <a:pPr marL="342900" indent="-342900">
              <a:lnSpc>
                <a:spcPct val="100000"/>
              </a:lnSpc>
              <a:buFont typeface="Arial" panose="020B0604020202020204" pitchFamily="34" charset="0"/>
              <a:buChar char="•"/>
            </a:pPr>
            <a:r>
              <a:rPr lang="en-GB" sz="2400" b="1" dirty="0"/>
              <a:t>Observation – </a:t>
            </a:r>
            <a:r>
              <a:rPr lang="en-GB" sz="2400" dirty="0"/>
              <a:t>Monitor the U-gauge for exactly one minute, looking for any movement in the water column that indicates leakage.</a:t>
            </a:r>
          </a:p>
          <a:p>
            <a:pPr marL="342900" indent="-342900">
              <a:lnSpc>
                <a:spcPct val="100000"/>
              </a:lnSpc>
              <a:buFont typeface="Arial" panose="020B0604020202020204" pitchFamily="34" charset="0"/>
              <a:buChar char="•"/>
            </a:pPr>
            <a:r>
              <a:rPr lang="en-GB" sz="2400" b="1" dirty="0"/>
              <a:t>Assessment – </a:t>
            </a:r>
            <a:r>
              <a:rPr lang="en-GB" sz="2400" dirty="0"/>
              <a:t>If no movement is observed, the ECV passes the let-by test. Any rise or fall requires further investigation.</a:t>
            </a:r>
          </a:p>
          <a:p>
            <a:pPr>
              <a:lnSpc>
                <a:spcPct val="100000"/>
              </a:lnSpc>
            </a:pPr>
            <a:r>
              <a:rPr lang="en-GB" dirty="0"/>
              <a:t>The let-by test is crucial as it verifies that the Emergency Control Valve is functioning correctly and not allowing gas to pass when in the closed position. Any leakage at this point would compromise the subsequent tightness test and pose a safety risk.</a:t>
            </a:r>
          </a:p>
          <a:p>
            <a:endParaRPr lang="en-US" dirty="0"/>
          </a:p>
        </p:txBody>
      </p:sp>
    </p:spTree>
    <p:extLst>
      <p:ext uri="{BB962C8B-B14F-4D97-AF65-F5344CB8AC3E}">
        <p14:creationId xmlns:p14="http://schemas.microsoft.com/office/powerpoint/2010/main" val="30248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06F1E-81A7-3BDE-9597-105AC54BB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23642F-2383-DDA8-6099-2C6BCADB6422}"/>
              </a:ext>
            </a:extLst>
          </p:cNvPr>
          <p:cNvSpPr>
            <a:spLocks noGrp="1"/>
          </p:cNvSpPr>
          <p:nvPr>
            <p:ph type="title"/>
          </p:nvPr>
        </p:nvSpPr>
        <p:spPr>
          <a:xfrm>
            <a:off x="252000" y="990000"/>
            <a:ext cx="11628000" cy="646331"/>
          </a:xfrm>
        </p:spPr>
        <p:txBody>
          <a:bodyPr/>
          <a:lstStyle/>
          <a:p>
            <a:pPr>
              <a:lnSpc>
                <a:spcPct val="100000"/>
              </a:lnSpc>
            </a:pPr>
            <a:r>
              <a:rPr lang="en-GB"/>
              <a:t>Step 3: Temperature stabilisation</a:t>
            </a:r>
          </a:p>
        </p:txBody>
      </p:sp>
      <p:sp>
        <p:nvSpPr>
          <p:cNvPr id="3" name="Content Placeholder 2">
            <a:extLst>
              <a:ext uri="{FF2B5EF4-FFF2-40B4-BE49-F238E27FC236}">
                <a16:creationId xmlns:a16="http://schemas.microsoft.com/office/drawing/2014/main" id="{18FC8907-25D4-5BB1-CE0E-EAE31EC3EA96}"/>
              </a:ext>
            </a:extLst>
          </p:cNvPr>
          <p:cNvSpPr>
            <a:spLocks noGrp="1"/>
          </p:cNvSpPr>
          <p:nvPr>
            <p:ph sz="quarter" idx="10"/>
          </p:nvPr>
        </p:nvSpPr>
        <p:spPr>
          <a:xfrm>
            <a:off x="366300" y="1842149"/>
            <a:ext cx="10366220" cy="3745612"/>
          </a:xfrm>
        </p:spPr>
        <p:txBody>
          <a:bodyPr/>
          <a:lstStyle/>
          <a:p>
            <a:r>
              <a:rPr lang="en-GB" sz="2400" b="1"/>
              <a:t>Why temperature stabilisation matters</a:t>
            </a:r>
          </a:p>
          <a:p>
            <a:pPr>
              <a:lnSpc>
                <a:spcPct val="110000"/>
              </a:lnSpc>
              <a:spcBef>
                <a:spcPts val="0"/>
              </a:spcBef>
              <a:spcAft>
                <a:spcPts val="1200"/>
              </a:spcAft>
            </a:pPr>
            <a:r>
              <a:rPr lang="en-GB" sz="2400"/>
              <a:t>Temperature fluctuations can significantly affect pressure readings, potentially leading to false results. This stabilisation period ensures accurate measurements by:</a:t>
            </a:r>
          </a:p>
          <a:p>
            <a:pPr marL="342900" indent="-342900">
              <a:buFont typeface="Arial" panose="020B0604020202020204" pitchFamily="34" charset="0"/>
              <a:buChar char="•"/>
            </a:pPr>
            <a:r>
              <a:rPr lang="en-GB" sz="2400"/>
              <a:t>Allowing the gas to reach thermal equilibrium within the pipework</a:t>
            </a:r>
          </a:p>
          <a:p>
            <a:pPr marL="342900" indent="-342900">
              <a:buFont typeface="Arial" panose="020B0604020202020204" pitchFamily="34" charset="0"/>
              <a:buChar char="•"/>
            </a:pPr>
            <a:r>
              <a:rPr lang="en-GB" sz="2400"/>
              <a:t>Minimising the effect of thermal expansion or contraction on pressure readings</a:t>
            </a:r>
          </a:p>
          <a:p>
            <a:pPr marL="342900" indent="-342900">
              <a:buFont typeface="Arial" panose="020B0604020202020204" pitchFamily="34" charset="0"/>
              <a:buChar char="•"/>
            </a:pPr>
            <a:r>
              <a:rPr lang="en-GB" sz="2400"/>
              <a:t>Providing a consistent baseline for the subsequent tightness test</a:t>
            </a:r>
          </a:p>
          <a:p>
            <a:pPr marL="342900" indent="-342900">
              <a:buFont typeface="Arial" panose="020B0604020202020204" pitchFamily="34" charset="0"/>
              <a:buChar char="•"/>
            </a:pPr>
            <a:r>
              <a:rPr lang="en-GB" sz="2400"/>
              <a:t>Ensuring compliance with industry best practices and BS 6891 standards</a:t>
            </a:r>
          </a:p>
          <a:p>
            <a:endParaRPr lang="en-US"/>
          </a:p>
        </p:txBody>
      </p:sp>
    </p:spTree>
    <p:extLst>
      <p:ext uri="{BB962C8B-B14F-4D97-AF65-F5344CB8AC3E}">
        <p14:creationId xmlns:p14="http://schemas.microsoft.com/office/powerpoint/2010/main" val="3585142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858D5-5945-6ACD-D765-A8E8213A6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5BC97-AF13-D983-7271-33A5E009137F}"/>
              </a:ext>
            </a:extLst>
          </p:cNvPr>
          <p:cNvSpPr>
            <a:spLocks noGrp="1"/>
          </p:cNvSpPr>
          <p:nvPr>
            <p:ph type="title"/>
          </p:nvPr>
        </p:nvSpPr>
        <p:spPr>
          <a:xfrm>
            <a:off x="252000" y="990000"/>
            <a:ext cx="11628000" cy="646331"/>
          </a:xfrm>
        </p:spPr>
        <p:txBody>
          <a:bodyPr/>
          <a:lstStyle/>
          <a:p>
            <a:pPr>
              <a:lnSpc>
                <a:spcPct val="100000"/>
              </a:lnSpc>
            </a:pPr>
            <a:r>
              <a:rPr lang="en-GB"/>
              <a:t>Step 3: Temperature stabilisation</a:t>
            </a:r>
          </a:p>
        </p:txBody>
      </p:sp>
      <p:sp>
        <p:nvSpPr>
          <p:cNvPr id="3" name="Content Placeholder 2">
            <a:extLst>
              <a:ext uri="{FF2B5EF4-FFF2-40B4-BE49-F238E27FC236}">
                <a16:creationId xmlns:a16="http://schemas.microsoft.com/office/drawing/2014/main" id="{0AEF1297-07AF-0DF2-331C-04B063E47DD8}"/>
              </a:ext>
            </a:extLst>
          </p:cNvPr>
          <p:cNvSpPr>
            <a:spLocks noGrp="1"/>
          </p:cNvSpPr>
          <p:nvPr>
            <p:ph sz="quarter" idx="10"/>
          </p:nvPr>
        </p:nvSpPr>
        <p:spPr>
          <a:xfrm>
            <a:off x="366300" y="1842149"/>
            <a:ext cx="10366220" cy="3745612"/>
          </a:xfrm>
        </p:spPr>
        <p:txBody>
          <a:bodyPr/>
          <a:lstStyle/>
          <a:p>
            <a:pPr marL="342900" indent="-342900">
              <a:buFont typeface="Arial" panose="020B0604020202020204" pitchFamily="34" charset="0"/>
              <a:buChar char="•"/>
            </a:pPr>
            <a:r>
              <a:rPr lang="en-GB" sz="2400" b="1"/>
              <a:t>Initial Pressurisation</a:t>
            </a:r>
          </a:p>
          <a:p>
            <a:r>
              <a:rPr lang="en-GB" sz="2400"/>
              <a:t>Raise system pressure to exactly 20 millibars by carefully opening the ECV</a:t>
            </a:r>
          </a:p>
          <a:p>
            <a:pPr marL="342900" indent="-342900">
              <a:buFont typeface="Arial" panose="020B0604020202020204" pitchFamily="34" charset="0"/>
              <a:buChar char="•"/>
            </a:pPr>
            <a:r>
              <a:rPr lang="en-GB" sz="2400" b="1"/>
              <a:t>Holding Period</a:t>
            </a:r>
          </a:p>
          <a:p>
            <a:pPr>
              <a:lnSpc>
                <a:spcPct val="110000"/>
              </a:lnSpc>
              <a:spcBef>
                <a:spcPts val="0"/>
              </a:spcBef>
              <a:spcAft>
                <a:spcPts val="1200"/>
              </a:spcAft>
            </a:pPr>
            <a:r>
              <a:rPr lang="en-GB" sz="2400"/>
              <a:t>Maintain pressure for 1 minute, adjusting as necessary to compensate for initial temperature effects</a:t>
            </a:r>
          </a:p>
          <a:p>
            <a:pPr marL="342900" indent="-342900">
              <a:buFont typeface="Arial" panose="020B0604020202020204" pitchFamily="34" charset="0"/>
              <a:buChar char="•"/>
            </a:pPr>
            <a:r>
              <a:rPr lang="en-GB" sz="2400" b="1"/>
              <a:t>Readiness Check</a:t>
            </a:r>
          </a:p>
          <a:p>
            <a:pPr>
              <a:lnSpc>
                <a:spcPct val="110000"/>
              </a:lnSpc>
              <a:spcBef>
                <a:spcPts val="0"/>
              </a:spcBef>
              <a:spcAft>
                <a:spcPts val="1200"/>
              </a:spcAft>
            </a:pPr>
            <a:r>
              <a:rPr lang="en-GB" sz="2400"/>
              <a:t>Verify a stable 20 millibar reading before proceeding to the formal tightness test</a:t>
            </a:r>
          </a:p>
          <a:p>
            <a:endParaRPr lang="en-US"/>
          </a:p>
        </p:txBody>
      </p:sp>
    </p:spTree>
    <p:extLst>
      <p:ext uri="{BB962C8B-B14F-4D97-AF65-F5344CB8AC3E}">
        <p14:creationId xmlns:p14="http://schemas.microsoft.com/office/powerpoint/2010/main" val="1065164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FC3AE-DF2B-7A61-2EBC-C70356C54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0EC10-58D9-211F-0011-D3153F4BF8F3}"/>
              </a:ext>
            </a:extLst>
          </p:cNvPr>
          <p:cNvSpPr>
            <a:spLocks noGrp="1"/>
          </p:cNvSpPr>
          <p:nvPr>
            <p:ph type="title"/>
          </p:nvPr>
        </p:nvSpPr>
        <p:spPr>
          <a:xfrm>
            <a:off x="252000" y="990000"/>
            <a:ext cx="11628000" cy="646331"/>
          </a:xfrm>
        </p:spPr>
        <p:txBody>
          <a:bodyPr/>
          <a:lstStyle/>
          <a:p>
            <a:r>
              <a:rPr lang="en-GB"/>
              <a:t>Step 4: Conduct tightness test</a:t>
            </a:r>
          </a:p>
        </p:txBody>
      </p:sp>
      <p:sp>
        <p:nvSpPr>
          <p:cNvPr id="3" name="Content Placeholder 2">
            <a:extLst>
              <a:ext uri="{FF2B5EF4-FFF2-40B4-BE49-F238E27FC236}">
                <a16:creationId xmlns:a16="http://schemas.microsoft.com/office/drawing/2014/main" id="{7A29E3E7-C490-9213-9900-FA458302D6B1}"/>
              </a:ext>
            </a:extLst>
          </p:cNvPr>
          <p:cNvSpPr>
            <a:spLocks noGrp="1"/>
          </p:cNvSpPr>
          <p:nvPr>
            <p:ph sz="quarter" idx="10"/>
          </p:nvPr>
        </p:nvSpPr>
        <p:spPr>
          <a:xfrm>
            <a:off x="366300" y="1842149"/>
            <a:ext cx="10366220" cy="3745612"/>
          </a:xfrm>
        </p:spPr>
        <p:txBody>
          <a:bodyPr/>
          <a:lstStyle/>
          <a:p>
            <a:pPr>
              <a:lnSpc>
                <a:spcPct val="110000"/>
              </a:lnSpc>
              <a:spcBef>
                <a:spcPts val="0"/>
              </a:spcBef>
              <a:spcAft>
                <a:spcPts val="1200"/>
              </a:spcAft>
            </a:pPr>
            <a:r>
              <a:rPr lang="en-GB" sz="2400" b="1" dirty="0"/>
              <a:t>Set test pressure – </a:t>
            </a:r>
            <a:r>
              <a:rPr lang="en-GB" sz="2400" dirty="0"/>
              <a:t>Ensure the system pressure is precisely at 20 millibars after the stabilisation period has completed. This is your baseline measurement.</a:t>
            </a:r>
          </a:p>
          <a:p>
            <a:pPr>
              <a:lnSpc>
                <a:spcPct val="110000"/>
              </a:lnSpc>
              <a:spcBef>
                <a:spcPts val="0"/>
              </a:spcBef>
              <a:spcAft>
                <a:spcPts val="1200"/>
              </a:spcAft>
            </a:pPr>
            <a:r>
              <a:rPr lang="en-GB" sz="2400" b="1" dirty="0"/>
              <a:t>Begin test period – </a:t>
            </a:r>
            <a:r>
              <a:rPr lang="en-GB" sz="2400" dirty="0"/>
              <a:t>Start timing for exactly 2 minutes (longer for larger installations as per BS 6891). Record the exact starting pressure reading.</a:t>
            </a:r>
          </a:p>
          <a:p>
            <a:pPr>
              <a:lnSpc>
                <a:spcPct val="110000"/>
              </a:lnSpc>
              <a:spcBef>
                <a:spcPts val="0"/>
              </a:spcBef>
              <a:spcAft>
                <a:spcPts val="1200"/>
              </a:spcAft>
            </a:pPr>
            <a:r>
              <a:rPr lang="en-GB" sz="2400" b="1" dirty="0"/>
              <a:t>Monitor U-Gauge – </a:t>
            </a:r>
            <a:r>
              <a:rPr lang="en-GB" sz="2400" dirty="0"/>
              <a:t>Observe the U-gauge continuously throughout the test period, looking for any drop in pressure that indicates a leak in the system.</a:t>
            </a:r>
          </a:p>
          <a:p>
            <a:endParaRPr lang="en-US" dirty="0"/>
          </a:p>
        </p:txBody>
      </p:sp>
    </p:spTree>
    <p:extLst>
      <p:ext uri="{BB962C8B-B14F-4D97-AF65-F5344CB8AC3E}">
        <p14:creationId xmlns:p14="http://schemas.microsoft.com/office/powerpoint/2010/main" val="259524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ea typeface="ＭＳ Ｐゴシック" pitchFamily="-105" charset="-128"/>
                <a:cs typeface="ＭＳ Ｐゴシック" pitchFamily="-105" charset="-128"/>
              </a:rPr>
              <a:t>Step 5: Interpreting results</a:t>
            </a:r>
          </a:p>
        </p:txBody>
      </p:sp>
      <p:sp>
        <p:nvSpPr>
          <p:cNvPr id="3" name="Content Placeholder 2"/>
          <p:cNvSpPr>
            <a:spLocks noGrp="1"/>
          </p:cNvSpPr>
          <p:nvPr>
            <p:ph sz="quarter" idx="10"/>
          </p:nvPr>
        </p:nvSpPr>
        <p:spPr>
          <a:xfrm>
            <a:off x="364431" y="1827913"/>
            <a:ext cx="10939623" cy="3857988"/>
          </a:xfrm>
        </p:spPr>
        <p:txBody>
          <a:bodyPr/>
          <a:lstStyle/>
          <a:p>
            <a:pPr>
              <a:lnSpc>
                <a:spcPct val="100000"/>
              </a:lnSpc>
            </a:pPr>
            <a:r>
              <a:rPr lang="en-GB" sz="2400" b="1" u="sng" dirty="0"/>
              <a:t>4 mbar </a:t>
            </a:r>
            <a:r>
              <a:rPr lang="en-GB" sz="2400" b="1" dirty="0"/>
              <a:t>G4 Meter Limit – </a:t>
            </a:r>
            <a:r>
              <a:rPr lang="en-GB" sz="2400" dirty="0"/>
              <a:t>Maximum acceptable pressure drop for standard domestic meter during 2-minute test period</a:t>
            </a:r>
          </a:p>
          <a:p>
            <a:pPr>
              <a:lnSpc>
                <a:spcPct val="100000"/>
              </a:lnSpc>
            </a:pPr>
            <a:r>
              <a:rPr lang="en-GB" sz="2400" b="1" u="sng" dirty="0"/>
              <a:t>8 mbar </a:t>
            </a:r>
            <a:r>
              <a:rPr lang="en-GB" sz="2400" b="1" dirty="0"/>
              <a:t>E6 Meter Limit – </a:t>
            </a:r>
            <a:r>
              <a:rPr lang="en-GB" sz="2400" dirty="0"/>
              <a:t>Maximum acceptable pressure drop for larger domestic/small commercial meter during 2-minute test period</a:t>
            </a:r>
          </a:p>
          <a:p>
            <a:pPr>
              <a:lnSpc>
                <a:spcPct val="100000"/>
              </a:lnSpc>
            </a:pPr>
            <a:r>
              <a:rPr lang="en-GB" sz="2400" b="1" u="sng" dirty="0"/>
              <a:t>0 mbar </a:t>
            </a:r>
            <a:r>
              <a:rPr lang="en-GB" sz="2400" b="1" dirty="0"/>
              <a:t>Ideal Result – </a:t>
            </a:r>
            <a:r>
              <a:rPr lang="en-GB" sz="2400" dirty="0"/>
              <a:t>Optimum outcome indicating perfect system integrity with no detectable leakage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F59EF-C805-2FD5-49D5-50B823F51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5A439-2D38-5E15-5F5E-76415391F75F}"/>
              </a:ext>
            </a:extLst>
          </p:cNvPr>
          <p:cNvSpPr>
            <a:spLocks noGrp="1"/>
          </p:cNvSpPr>
          <p:nvPr>
            <p:ph type="title"/>
          </p:nvPr>
        </p:nvSpPr>
        <p:spPr/>
        <p:txBody>
          <a:bodyPr/>
          <a:lstStyle/>
          <a:p>
            <a:r>
              <a:rPr lang="en-GB" sz="3600" b="1">
                <a:solidFill>
                  <a:srgbClr val="FC4421"/>
                </a:solidFill>
                <a:effectLst/>
                <a:latin typeface="Arial" panose="020B0604020202020204" pitchFamily="34" charset="0"/>
              </a:rPr>
              <a:t>Procedure for evaluating results</a:t>
            </a:r>
            <a:endParaRPr lang="en-GB">
              <a:ea typeface="ＭＳ Ｐゴシック" pitchFamily="-105" charset="-128"/>
              <a:cs typeface="ＭＳ Ｐゴシック" pitchFamily="-105" charset="-128"/>
            </a:endParaRPr>
          </a:p>
        </p:txBody>
      </p:sp>
      <p:sp>
        <p:nvSpPr>
          <p:cNvPr id="3" name="Content Placeholder 2">
            <a:extLst>
              <a:ext uri="{FF2B5EF4-FFF2-40B4-BE49-F238E27FC236}">
                <a16:creationId xmlns:a16="http://schemas.microsoft.com/office/drawing/2014/main" id="{BB67B13A-EBB6-6A32-9FCC-6ADB5628595D}"/>
              </a:ext>
            </a:extLst>
          </p:cNvPr>
          <p:cNvSpPr>
            <a:spLocks noGrp="1"/>
          </p:cNvSpPr>
          <p:nvPr>
            <p:ph sz="quarter" idx="10"/>
          </p:nvPr>
        </p:nvSpPr>
        <p:spPr>
          <a:xfrm>
            <a:off x="326853" y="1802861"/>
            <a:ext cx="10939623" cy="3857988"/>
          </a:xfrm>
        </p:spPr>
        <p:txBody>
          <a:bodyPr/>
          <a:lstStyle/>
          <a:p>
            <a:pPr>
              <a:lnSpc>
                <a:spcPct val="110000"/>
              </a:lnSpc>
              <a:spcBef>
                <a:spcPts val="0"/>
              </a:spcBef>
              <a:spcAft>
                <a:spcPts val="1200"/>
              </a:spcAft>
            </a:pPr>
            <a:r>
              <a:rPr lang="en-GB" sz="2400">
                <a:solidFill>
                  <a:srgbClr val="000000"/>
                </a:solidFill>
                <a:effectLst/>
                <a:latin typeface="Arial" panose="020B0604020202020204" pitchFamily="34" charset="0"/>
              </a:rPr>
              <a:t>Test results should follow strict industry standards: </a:t>
            </a:r>
          </a:p>
          <a:p>
            <a:pPr marL="342900" indent="-342900">
              <a:lnSpc>
                <a:spcPct val="110000"/>
              </a:lnSpc>
              <a:spcBef>
                <a:spcPts val="0"/>
              </a:spcBef>
              <a:spcAft>
                <a:spcPts val="1200"/>
              </a:spcAft>
              <a:buFont typeface="Arial" panose="020B0604020202020204" pitchFamily="34" charset="0"/>
              <a:buChar char="•"/>
            </a:pPr>
            <a:r>
              <a:rPr lang="en-GB" sz="2400">
                <a:solidFill>
                  <a:srgbClr val="000000"/>
                </a:solidFill>
                <a:latin typeface="Arial" panose="020B0604020202020204" pitchFamily="34" charset="0"/>
              </a:rPr>
              <a:t>R</a:t>
            </a:r>
            <a:r>
              <a:rPr lang="en-GB" sz="2400">
                <a:solidFill>
                  <a:srgbClr val="000000"/>
                </a:solidFill>
                <a:effectLst/>
                <a:latin typeface="Arial" panose="020B0604020202020204" pitchFamily="34" charset="0"/>
              </a:rPr>
              <a:t>ecord the pressure drop in millibars</a:t>
            </a:r>
          </a:p>
          <a:p>
            <a:pPr marL="342900" indent="-342900">
              <a:lnSpc>
                <a:spcPct val="110000"/>
              </a:lnSpc>
              <a:spcBef>
                <a:spcPts val="0"/>
              </a:spcBef>
              <a:spcAft>
                <a:spcPts val="1200"/>
              </a:spcAft>
              <a:buFont typeface="Arial" panose="020B0604020202020204" pitchFamily="34" charset="0"/>
              <a:buChar char="•"/>
            </a:pPr>
            <a:r>
              <a:rPr lang="en-GB" sz="2400">
                <a:solidFill>
                  <a:srgbClr val="000000"/>
                </a:solidFill>
                <a:latin typeface="Arial" panose="020B0604020202020204" pitchFamily="34" charset="0"/>
              </a:rPr>
              <a:t>C</a:t>
            </a:r>
            <a:r>
              <a:rPr lang="en-GB" sz="2400">
                <a:solidFill>
                  <a:srgbClr val="000000"/>
                </a:solidFill>
                <a:effectLst/>
                <a:latin typeface="Arial" panose="020B0604020202020204" pitchFamily="34" charset="0"/>
              </a:rPr>
              <a:t>ompare it to the allowable limit for the meter type, and note any gas odour </a:t>
            </a:r>
          </a:p>
          <a:p>
            <a:pPr marL="342900" indent="-342900">
              <a:lnSpc>
                <a:spcPct val="110000"/>
              </a:lnSpc>
              <a:spcBef>
                <a:spcPts val="0"/>
              </a:spcBef>
              <a:spcAft>
                <a:spcPts val="1200"/>
              </a:spcAft>
              <a:buFont typeface="Arial" panose="020B0604020202020204" pitchFamily="34" charset="0"/>
              <a:buChar char="•"/>
            </a:pPr>
            <a:r>
              <a:rPr lang="en-GB" sz="2400">
                <a:solidFill>
                  <a:srgbClr val="000000"/>
                </a:solidFill>
                <a:effectLst/>
                <a:latin typeface="Arial" panose="020B0604020202020204" pitchFamily="34" charset="0"/>
              </a:rPr>
              <a:t>Exceeding limits or detecting odour means failure</a:t>
            </a:r>
          </a:p>
          <a:p>
            <a:pPr marL="342900" indent="-342900">
              <a:lnSpc>
                <a:spcPct val="110000"/>
              </a:lnSpc>
              <a:spcBef>
                <a:spcPts val="0"/>
              </a:spcBef>
              <a:spcAft>
                <a:spcPts val="1200"/>
              </a:spcAft>
              <a:buFont typeface="Arial" panose="020B0604020202020204" pitchFamily="34" charset="0"/>
              <a:buChar char="•"/>
            </a:pPr>
            <a:r>
              <a:rPr lang="en-GB" sz="2400">
                <a:solidFill>
                  <a:srgbClr val="000000"/>
                </a:solidFill>
                <a:effectLst/>
                <a:latin typeface="Arial" panose="020B0604020202020204" pitchFamily="34" charset="0"/>
              </a:rPr>
              <a:t>Document results and extend testing if results are borderline</a:t>
            </a:r>
            <a:endParaRPr lang="en-US"/>
          </a:p>
        </p:txBody>
      </p:sp>
    </p:spTree>
    <p:extLst>
      <p:ext uri="{BB962C8B-B14F-4D97-AF65-F5344CB8AC3E}">
        <p14:creationId xmlns:p14="http://schemas.microsoft.com/office/powerpoint/2010/main" val="3018490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Simon replaces a gas hob in a domestic kitchen. After installation, he doesn’t carry out a tightness test, saying ‘it’s only a small job’.</a:t>
            </a:r>
          </a:p>
          <a:p>
            <a:pPr marL="0" indent="0" algn="l" rtl="0" eaLnBrk="1" hangingPunct="1">
              <a:lnSpc>
                <a:spcPct val="110000"/>
              </a:lnSpc>
              <a:spcAft>
                <a:spcPts val="1200"/>
              </a:spcAft>
              <a:buNone/>
            </a:pPr>
            <a:br>
              <a:rPr lang="en-GB" sz="2400" b="1" dirty="0">
                <a:solidFill>
                  <a:srgbClr val="000000"/>
                </a:solidFill>
                <a:effectLst/>
                <a:latin typeface="Arial" panose="020B0604020202020204" pitchFamily="34" charset="0"/>
              </a:rPr>
            </a:br>
            <a:r>
              <a:rPr lang="en-GB" sz="2400" b="1" dirty="0">
                <a:solidFill>
                  <a:srgbClr val="000000"/>
                </a:solidFill>
                <a:effectLst/>
                <a:latin typeface="Arial" panose="020B0604020202020204" pitchFamily="34" charset="0"/>
              </a:rPr>
              <a:t>Discussion </a:t>
            </a:r>
            <a:r>
              <a:rPr lang="en-GB" b="1" dirty="0">
                <a:solidFill>
                  <a:srgbClr val="000000"/>
                </a:solidFill>
                <a:latin typeface="Arial" panose="020B0604020202020204" pitchFamily="34" charset="0"/>
              </a:rPr>
              <a:t>q</a:t>
            </a:r>
            <a:r>
              <a:rPr lang="en-GB" sz="2400" b="1" dirty="0">
                <a:solidFill>
                  <a:srgbClr val="000000"/>
                </a:solidFill>
                <a:effectLst/>
                <a:latin typeface="Arial" panose="020B0604020202020204" pitchFamily="34" charset="0"/>
              </a:rPr>
              <a:t>uestions</a:t>
            </a:r>
            <a:r>
              <a:rPr lang="en-GB" sz="2400" dirty="0">
                <a:solidFill>
                  <a:srgbClr val="000000"/>
                </a:solidFill>
                <a:effectLst/>
                <a:latin typeface="Arial" panose="020B0604020202020204" pitchFamily="34" charset="0"/>
              </a:rPr>
              <a:t>:</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Why is this risky?</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What could happen if a joint is slightly loose or damaged?</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What might the Gas Safe Register or IGEM/G/11 say about this approach?</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7EE5B-F19A-C12D-8361-BC7847847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A7F95-8BD3-C296-CA2F-2A5A9026C6BC}"/>
              </a:ext>
            </a:extLst>
          </p:cNvPr>
          <p:cNvSpPr>
            <a:spLocks noGrp="1"/>
          </p:cNvSpPr>
          <p:nvPr>
            <p:ph type="title"/>
          </p:nvPr>
        </p:nvSpPr>
        <p:spPr>
          <a:xfrm>
            <a:off x="252000" y="990000"/>
            <a:ext cx="11628000" cy="646331"/>
          </a:xfrm>
        </p:spPr>
        <p:txBody>
          <a:bodyPr/>
          <a:lstStyle/>
          <a:p>
            <a:r>
              <a:rPr lang="en-GB"/>
              <a:t>Step 6: Final checks and recommissioning</a:t>
            </a:r>
          </a:p>
        </p:txBody>
      </p:sp>
      <p:sp>
        <p:nvSpPr>
          <p:cNvPr id="3" name="Content Placeholder 2">
            <a:extLst>
              <a:ext uri="{FF2B5EF4-FFF2-40B4-BE49-F238E27FC236}">
                <a16:creationId xmlns:a16="http://schemas.microsoft.com/office/drawing/2014/main" id="{C6FAE84A-D68A-E150-5F59-48E89CF770AA}"/>
              </a:ext>
            </a:extLst>
          </p:cNvPr>
          <p:cNvSpPr>
            <a:spLocks noGrp="1"/>
          </p:cNvSpPr>
          <p:nvPr>
            <p:ph sz="quarter" idx="10"/>
          </p:nvPr>
        </p:nvSpPr>
        <p:spPr>
          <a:xfrm>
            <a:off x="351905" y="1802861"/>
            <a:ext cx="10939623" cy="3857988"/>
          </a:xfrm>
        </p:spPr>
        <p:txBody>
          <a:bodyPr/>
          <a:lstStyle/>
          <a:p>
            <a:pPr>
              <a:lnSpc>
                <a:spcPct val="110000"/>
              </a:lnSpc>
              <a:spcBef>
                <a:spcPts val="0"/>
              </a:spcBef>
              <a:spcAft>
                <a:spcPts val="1200"/>
              </a:spcAft>
            </a:pPr>
            <a:r>
              <a:rPr lang="en-GB" sz="2400" b="1"/>
              <a:t>Remove test equipment</a:t>
            </a:r>
          </a:p>
          <a:p>
            <a:pPr marL="342900" indent="-342900">
              <a:lnSpc>
                <a:spcPct val="110000"/>
              </a:lnSpc>
              <a:spcBef>
                <a:spcPts val="0"/>
              </a:spcBef>
              <a:spcAft>
                <a:spcPts val="1200"/>
              </a:spcAft>
              <a:buFont typeface="Arial" panose="020B0604020202020204" pitchFamily="34" charset="0"/>
              <a:buChar char="•"/>
            </a:pPr>
            <a:r>
              <a:rPr lang="en-GB" sz="2400"/>
              <a:t>Turn ECV to off position, carefully disconnect the U-gauge manometer, and properly reseal the test nipple to ensure gas-tight integrity.</a:t>
            </a:r>
          </a:p>
          <a:p>
            <a:pPr>
              <a:lnSpc>
                <a:spcPct val="110000"/>
              </a:lnSpc>
              <a:spcBef>
                <a:spcPts val="0"/>
              </a:spcBef>
              <a:spcAft>
                <a:spcPts val="1200"/>
              </a:spcAft>
            </a:pPr>
            <a:r>
              <a:rPr lang="en-GB" sz="2400" b="1"/>
              <a:t>Apply leak detection fluid</a:t>
            </a:r>
          </a:p>
          <a:p>
            <a:pPr marL="342900" indent="-342900">
              <a:lnSpc>
                <a:spcPct val="110000"/>
              </a:lnSpc>
              <a:spcBef>
                <a:spcPts val="0"/>
              </a:spcBef>
              <a:spcAft>
                <a:spcPts val="1200"/>
              </a:spcAft>
              <a:buFont typeface="Arial" panose="020B0604020202020204" pitchFamily="34" charset="0"/>
              <a:buChar char="•"/>
            </a:pPr>
            <a:r>
              <a:rPr lang="en-GB" sz="2400"/>
              <a:t>Spray approved LDF on all connections including the test nipple, meter joints, and visible pipework to verify absence of leaks.</a:t>
            </a:r>
          </a:p>
        </p:txBody>
      </p:sp>
    </p:spTree>
    <p:extLst>
      <p:ext uri="{BB962C8B-B14F-4D97-AF65-F5344CB8AC3E}">
        <p14:creationId xmlns:p14="http://schemas.microsoft.com/office/powerpoint/2010/main" val="1793219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3D33E-E5D3-33C9-DF00-C06B37C05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6B1F8-03F7-9A16-A99C-F85FE9BA4B93}"/>
              </a:ext>
            </a:extLst>
          </p:cNvPr>
          <p:cNvSpPr>
            <a:spLocks noGrp="1"/>
          </p:cNvSpPr>
          <p:nvPr>
            <p:ph type="title"/>
          </p:nvPr>
        </p:nvSpPr>
        <p:spPr>
          <a:xfrm>
            <a:off x="252000" y="990000"/>
            <a:ext cx="11628000" cy="646331"/>
          </a:xfrm>
        </p:spPr>
        <p:txBody>
          <a:bodyPr/>
          <a:lstStyle/>
          <a:p>
            <a:r>
              <a:rPr lang="en-GB"/>
              <a:t>Step 6: Final checks and recommissioning</a:t>
            </a:r>
          </a:p>
        </p:txBody>
      </p:sp>
      <p:sp>
        <p:nvSpPr>
          <p:cNvPr id="3" name="Content Placeholder 2">
            <a:extLst>
              <a:ext uri="{FF2B5EF4-FFF2-40B4-BE49-F238E27FC236}">
                <a16:creationId xmlns:a16="http://schemas.microsoft.com/office/drawing/2014/main" id="{DDFBC453-5E96-F987-AC9B-B86247087B0E}"/>
              </a:ext>
            </a:extLst>
          </p:cNvPr>
          <p:cNvSpPr>
            <a:spLocks noGrp="1"/>
          </p:cNvSpPr>
          <p:nvPr>
            <p:ph sz="quarter" idx="10"/>
          </p:nvPr>
        </p:nvSpPr>
        <p:spPr>
          <a:xfrm>
            <a:off x="364431" y="1777809"/>
            <a:ext cx="10939623" cy="3857988"/>
          </a:xfrm>
        </p:spPr>
        <p:txBody>
          <a:bodyPr/>
          <a:lstStyle/>
          <a:p>
            <a:pPr>
              <a:lnSpc>
                <a:spcPct val="110000"/>
              </a:lnSpc>
              <a:spcBef>
                <a:spcPts val="0"/>
              </a:spcBef>
              <a:spcAft>
                <a:spcPts val="1200"/>
              </a:spcAft>
            </a:pPr>
            <a:r>
              <a:rPr lang="en-GB" sz="2400" b="1"/>
              <a:t>Restore gas supply</a:t>
            </a:r>
          </a:p>
          <a:p>
            <a:pPr marL="342900" indent="-342900">
              <a:lnSpc>
                <a:spcPct val="110000"/>
              </a:lnSpc>
              <a:spcBef>
                <a:spcPts val="0"/>
              </a:spcBef>
              <a:spcAft>
                <a:spcPts val="1200"/>
              </a:spcAft>
              <a:buFont typeface="Arial" panose="020B0604020202020204" pitchFamily="34" charset="0"/>
              <a:buChar char="•"/>
            </a:pPr>
            <a:r>
              <a:rPr lang="en-GB" sz="2400"/>
              <a:t>If all tests pass and no leaks are detected, carefully open the ECV to restore gas supply to the installation.</a:t>
            </a:r>
          </a:p>
          <a:p>
            <a:pPr>
              <a:lnSpc>
                <a:spcPct val="110000"/>
              </a:lnSpc>
              <a:spcBef>
                <a:spcPts val="0"/>
              </a:spcBef>
              <a:spcAft>
                <a:spcPts val="1200"/>
              </a:spcAft>
            </a:pPr>
            <a:r>
              <a:rPr lang="en-GB" sz="2400" b="1"/>
              <a:t>Verify appliance operation</a:t>
            </a:r>
          </a:p>
          <a:p>
            <a:pPr marL="342900" indent="-342900">
              <a:lnSpc>
                <a:spcPct val="110000"/>
              </a:lnSpc>
              <a:spcBef>
                <a:spcPts val="0"/>
              </a:spcBef>
              <a:spcAft>
                <a:spcPts val="1200"/>
              </a:spcAft>
              <a:buFont typeface="Arial" panose="020B0604020202020204" pitchFamily="34" charset="0"/>
              <a:buChar char="•"/>
            </a:pPr>
            <a:r>
              <a:rPr lang="en-GB" sz="2400"/>
              <a:t>Check that all appliances function correctly with restored gas supply, verifying normal operation and flame patterns.</a:t>
            </a:r>
          </a:p>
        </p:txBody>
      </p:sp>
    </p:spTree>
    <p:extLst>
      <p:ext uri="{BB962C8B-B14F-4D97-AF65-F5344CB8AC3E}">
        <p14:creationId xmlns:p14="http://schemas.microsoft.com/office/powerpoint/2010/main" val="33119356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t>Post-test actions for failures</a:t>
            </a:r>
          </a:p>
        </p:txBody>
      </p:sp>
      <p:sp>
        <p:nvSpPr>
          <p:cNvPr id="5123" name="Content Placeholder 2"/>
          <p:cNvSpPr>
            <a:spLocks noGrp="1"/>
          </p:cNvSpPr>
          <p:nvPr>
            <p:ph sz="quarter" idx="10"/>
          </p:nvPr>
        </p:nvSpPr>
        <p:spPr>
          <a:xfrm>
            <a:off x="353552" y="1847987"/>
            <a:ext cx="10972993" cy="4168985"/>
          </a:xfrm>
        </p:spPr>
        <p:txBody>
          <a:bodyPr/>
          <a:lstStyle/>
          <a:p>
            <a:r>
              <a:rPr lang="en-GB" sz="2400" b="1"/>
              <a:t>Leak tracing methodology</a:t>
            </a:r>
          </a:p>
          <a:p>
            <a:pPr marL="342900" indent="-342900">
              <a:buFont typeface="Arial" panose="020B0604020202020204" pitchFamily="34" charset="0"/>
              <a:buChar char="•"/>
            </a:pPr>
            <a:r>
              <a:rPr lang="en-GB" sz="2400"/>
              <a:t>Divide the system into sections to isolate the leak location</a:t>
            </a:r>
          </a:p>
          <a:p>
            <a:pPr marL="342900" indent="-342900">
              <a:buFont typeface="Arial" panose="020B0604020202020204" pitchFamily="34" charset="0"/>
              <a:buChar char="•"/>
            </a:pPr>
            <a:r>
              <a:rPr lang="en-GB" sz="2400"/>
              <a:t>Use electronic gas detectors to pinpoint precise leak sources</a:t>
            </a:r>
          </a:p>
          <a:p>
            <a:pPr marL="342900" indent="-342900">
              <a:buFont typeface="Arial" panose="020B0604020202020204" pitchFamily="34" charset="0"/>
              <a:buChar char="•"/>
            </a:pPr>
            <a:r>
              <a:rPr lang="en-GB" sz="2400"/>
              <a:t>Apply leak detection fluid to all joints and connections</a:t>
            </a:r>
          </a:p>
          <a:p>
            <a:pPr marL="342900" indent="-342900">
              <a:buFont typeface="Arial" panose="020B0604020202020204" pitchFamily="34" charset="0"/>
              <a:buChar char="•"/>
            </a:pPr>
            <a:r>
              <a:rPr lang="en-GB" sz="2400"/>
              <a:t>Inspect appliance connections and flexible hoses</a:t>
            </a:r>
          </a:p>
          <a:p>
            <a:endParaRPr lang="en-US">
              <a:ea typeface="ＭＳ Ｐゴシック" pitchFamily="-105" charset="-128"/>
              <a:cs typeface="ＭＳ Ｐゴシック" pitchFamily="-105" charset="-128"/>
            </a:endParaRPr>
          </a:p>
        </p:txBody>
      </p:sp>
      <p:sp>
        <p:nvSpPr>
          <p:cNvPr id="2" name="TextBox 1"/>
          <p:cNvSpPr txBox="1"/>
          <p:nvPr/>
        </p:nvSpPr>
        <p:spPr>
          <a:xfrm>
            <a:off x="3410499" y="1030838"/>
            <a:ext cx="184196" cy="399091"/>
          </a:xfrm>
          <a:prstGeom prst="rect">
            <a:avLst/>
          </a:prstGeom>
          <a:noFill/>
        </p:spPr>
        <p:txBody>
          <a:bodyPr wrap="none" rtlCol="0">
            <a:spAutoFit/>
          </a:bodyPr>
          <a:lstStyle/>
          <a:p>
            <a:endParaRPr lang="en-US" sz="1995"/>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5B434-24EE-F754-B310-B78FDC7A8FAF}"/>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BD01E22C-329E-63A0-20DA-446E7DDBD52D}"/>
              </a:ext>
            </a:extLst>
          </p:cNvPr>
          <p:cNvSpPr>
            <a:spLocks noGrp="1"/>
          </p:cNvSpPr>
          <p:nvPr>
            <p:ph type="title"/>
          </p:nvPr>
        </p:nvSpPr>
        <p:spPr/>
        <p:txBody>
          <a:bodyPr/>
          <a:lstStyle/>
          <a:p>
            <a:r>
              <a:rPr lang="en-GB"/>
              <a:t>Post-test actions for failures</a:t>
            </a:r>
          </a:p>
        </p:txBody>
      </p:sp>
      <p:sp>
        <p:nvSpPr>
          <p:cNvPr id="5123" name="Content Placeholder 2">
            <a:extLst>
              <a:ext uri="{FF2B5EF4-FFF2-40B4-BE49-F238E27FC236}">
                <a16:creationId xmlns:a16="http://schemas.microsoft.com/office/drawing/2014/main" id="{AE4C9A0B-FFBB-2C35-E600-70121EFFBF7A}"/>
              </a:ext>
            </a:extLst>
          </p:cNvPr>
          <p:cNvSpPr>
            <a:spLocks noGrp="1"/>
          </p:cNvSpPr>
          <p:nvPr>
            <p:ph sz="quarter" idx="10"/>
          </p:nvPr>
        </p:nvSpPr>
        <p:spPr>
          <a:xfrm>
            <a:off x="378604" y="1847987"/>
            <a:ext cx="10972993" cy="4168985"/>
          </a:xfrm>
        </p:spPr>
        <p:txBody>
          <a:bodyPr/>
          <a:lstStyle/>
          <a:p>
            <a:r>
              <a:rPr lang="en-GB" sz="2400" b="1"/>
              <a:t>Immediate safety measures</a:t>
            </a:r>
          </a:p>
          <a:p>
            <a:pPr marL="342900" indent="-342900">
              <a:buFont typeface="Arial" panose="020B0604020202020204" pitchFamily="34" charset="0"/>
              <a:buChar char="•"/>
            </a:pPr>
            <a:r>
              <a:rPr lang="en-GB" sz="2400"/>
              <a:t>Maintain ventilation throughout leak investigation</a:t>
            </a:r>
          </a:p>
          <a:p>
            <a:pPr marL="342900" indent="-342900">
              <a:buFont typeface="Arial" panose="020B0604020202020204" pitchFamily="34" charset="0"/>
              <a:buChar char="•"/>
            </a:pPr>
            <a:r>
              <a:rPr lang="en-GB" sz="2400"/>
              <a:t>If a significant leak is detected, isolate the supply at ECV</a:t>
            </a:r>
          </a:p>
          <a:p>
            <a:pPr marL="342900" indent="-342900">
              <a:buFont typeface="Arial" panose="020B0604020202020204" pitchFamily="34" charset="0"/>
              <a:buChar char="•"/>
            </a:pPr>
            <a:r>
              <a:rPr lang="en-GB" sz="2400"/>
              <a:t>Issue a warning notice for unsafe installations</a:t>
            </a:r>
          </a:p>
          <a:p>
            <a:pPr marL="342900" indent="-342900">
              <a:buFont typeface="Arial" panose="020B0604020202020204" pitchFamily="34" charset="0"/>
              <a:buChar char="•"/>
            </a:pPr>
            <a:r>
              <a:rPr lang="en-GB" sz="2400"/>
              <a:t>Contact Gas Transporter for upstream leaks</a:t>
            </a:r>
          </a:p>
          <a:p>
            <a:endParaRPr lang="en-US">
              <a:ea typeface="ＭＳ Ｐゴシック" pitchFamily="-105" charset="-128"/>
              <a:cs typeface="ＭＳ Ｐゴシック" pitchFamily="-105" charset="-128"/>
            </a:endParaRPr>
          </a:p>
        </p:txBody>
      </p:sp>
      <p:sp>
        <p:nvSpPr>
          <p:cNvPr id="2" name="TextBox 1">
            <a:extLst>
              <a:ext uri="{FF2B5EF4-FFF2-40B4-BE49-F238E27FC236}">
                <a16:creationId xmlns:a16="http://schemas.microsoft.com/office/drawing/2014/main" id="{38F7AC07-209A-9300-C541-7BDD9E94EA79}"/>
              </a:ext>
            </a:extLst>
          </p:cNvPr>
          <p:cNvSpPr txBox="1"/>
          <p:nvPr/>
        </p:nvSpPr>
        <p:spPr>
          <a:xfrm>
            <a:off x="3410499" y="1030838"/>
            <a:ext cx="184196" cy="399091"/>
          </a:xfrm>
          <a:prstGeom prst="rect">
            <a:avLst/>
          </a:prstGeom>
          <a:noFill/>
        </p:spPr>
        <p:txBody>
          <a:bodyPr wrap="none" rtlCol="0">
            <a:spAutoFit/>
          </a:bodyPr>
          <a:lstStyle/>
          <a:p>
            <a:endParaRPr lang="en-US" sz="1995"/>
          </a:p>
        </p:txBody>
      </p:sp>
    </p:spTree>
    <p:extLst>
      <p:ext uri="{BB962C8B-B14F-4D97-AF65-F5344CB8AC3E}">
        <p14:creationId xmlns:p14="http://schemas.microsoft.com/office/powerpoint/2010/main" val="3099871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E5B4D-DE0E-6080-A07B-F9F6B8938763}"/>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12123FD0-9D0A-3E66-0351-2E729982DE26}"/>
              </a:ext>
            </a:extLst>
          </p:cNvPr>
          <p:cNvSpPr>
            <a:spLocks noGrp="1"/>
          </p:cNvSpPr>
          <p:nvPr>
            <p:ph type="title"/>
          </p:nvPr>
        </p:nvSpPr>
        <p:spPr/>
        <p:txBody>
          <a:bodyPr/>
          <a:lstStyle/>
          <a:p>
            <a:r>
              <a:rPr lang="en-GB"/>
              <a:t>Post-test actions for failures</a:t>
            </a:r>
          </a:p>
        </p:txBody>
      </p:sp>
      <p:sp>
        <p:nvSpPr>
          <p:cNvPr id="5123" name="Content Placeholder 2">
            <a:extLst>
              <a:ext uri="{FF2B5EF4-FFF2-40B4-BE49-F238E27FC236}">
                <a16:creationId xmlns:a16="http://schemas.microsoft.com/office/drawing/2014/main" id="{39354DDC-94E6-C8C1-B64F-5F20E47B7DA5}"/>
              </a:ext>
            </a:extLst>
          </p:cNvPr>
          <p:cNvSpPr>
            <a:spLocks noGrp="1"/>
          </p:cNvSpPr>
          <p:nvPr>
            <p:ph sz="quarter" idx="10"/>
          </p:nvPr>
        </p:nvSpPr>
        <p:spPr>
          <a:xfrm>
            <a:off x="353552" y="1835461"/>
            <a:ext cx="10972993" cy="4168985"/>
          </a:xfrm>
        </p:spPr>
        <p:txBody>
          <a:bodyPr/>
          <a:lstStyle/>
          <a:p>
            <a:r>
              <a:rPr lang="en-GB" sz="2400" b="1"/>
              <a:t>Repair and verification</a:t>
            </a:r>
          </a:p>
          <a:p>
            <a:pPr marL="342900" indent="-342900">
              <a:buFont typeface="Arial" panose="020B0604020202020204" pitchFamily="34" charset="0"/>
              <a:buChar char="•"/>
            </a:pPr>
            <a:r>
              <a:rPr lang="en-GB" sz="2400"/>
              <a:t>Replace faulty components with approved parts</a:t>
            </a:r>
          </a:p>
          <a:p>
            <a:pPr marL="342900" indent="-342900">
              <a:buFont typeface="Arial" panose="020B0604020202020204" pitchFamily="34" charset="0"/>
              <a:buChar char="•"/>
            </a:pPr>
            <a:r>
              <a:rPr lang="en-GB" sz="2400"/>
              <a:t>Properly seal all joints using appropriate methods</a:t>
            </a:r>
          </a:p>
          <a:p>
            <a:pPr marL="342900" indent="-342900">
              <a:buFont typeface="Arial" panose="020B0604020202020204" pitchFamily="34" charset="0"/>
              <a:buChar char="•"/>
            </a:pPr>
            <a:r>
              <a:rPr lang="en-GB" sz="2400"/>
              <a:t>Conduct a full tightness test after all repairs</a:t>
            </a:r>
          </a:p>
          <a:p>
            <a:pPr marL="342900" indent="-342900">
              <a:buFont typeface="Arial" panose="020B0604020202020204" pitchFamily="34" charset="0"/>
              <a:buChar char="•"/>
            </a:pPr>
            <a:r>
              <a:rPr lang="en-GB" sz="2400"/>
              <a:t>Document all repairs and subsequent test results</a:t>
            </a:r>
          </a:p>
          <a:p>
            <a:endParaRPr lang="en-GB" sz="2400"/>
          </a:p>
          <a:p>
            <a:endParaRPr lang="en-GB" sz="2400"/>
          </a:p>
          <a:p>
            <a:pPr>
              <a:defRPr/>
            </a:pPr>
            <a:endParaRPr lang="en-US"/>
          </a:p>
          <a:p>
            <a:pPr lvl="3">
              <a:defRPr/>
            </a:pPr>
            <a:endParaRPr lang="en-US"/>
          </a:p>
          <a:p>
            <a:endParaRPr lang="en-US">
              <a:ea typeface="ＭＳ Ｐゴシック" pitchFamily="-105" charset="-128"/>
              <a:cs typeface="ＭＳ Ｐゴシック" pitchFamily="-105" charset="-128"/>
            </a:endParaRPr>
          </a:p>
        </p:txBody>
      </p:sp>
      <p:sp>
        <p:nvSpPr>
          <p:cNvPr id="2" name="TextBox 1">
            <a:extLst>
              <a:ext uri="{FF2B5EF4-FFF2-40B4-BE49-F238E27FC236}">
                <a16:creationId xmlns:a16="http://schemas.microsoft.com/office/drawing/2014/main" id="{C3611E2D-A6E0-2ED7-E4EC-D78F5C4AD5DD}"/>
              </a:ext>
            </a:extLst>
          </p:cNvPr>
          <p:cNvSpPr txBox="1"/>
          <p:nvPr/>
        </p:nvSpPr>
        <p:spPr>
          <a:xfrm>
            <a:off x="3410499" y="1030838"/>
            <a:ext cx="184196" cy="399091"/>
          </a:xfrm>
          <a:prstGeom prst="rect">
            <a:avLst/>
          </a:prstGeom>
          <a:noFill/>
        </p:spPr>
        <p:txBody>
          <a:bodyPr wrap="none" rtlCol="0">
            <a:spAutoFit/>
          </a:bodyPr>
          <a:lstStyle/>
          <a:p>
            <a:endParaRPr lang="en-US" sz="1995"/>
          </a:p>
        </p:txBody>
      </p:sp>
    </p:spTree>
    <p:extLst>
      <p:ext uri="{BB962C8B-B14F-4D97-AF65-F5344CB8AC3E}">
        <p14:creationId xmlns:p14="http://schemas.microsoft.com/office/powerpoint/2010/main" val="1845626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Documentation and compliance</a:t>
            </a:r>
          </a:p>
        </p:txBody>
      </p:sp>
      <p:sp>
        <p:nvSpPr>
          <p:cNvPr id="3" name="Content Placeholder 2"/>
          <p:cNvSpPr>
            <a:spLocks noGrp="1"/>
          </p:cNvSpPr>
          <p:nvPr>
            <p:ph sz="quarter" idx="10"/>
          </p:nvPr>
        </p:nvSpPr>
        <p:spPr>
          <a:xfrm>
            <a:off x="350992" y="1828644"/>
            <a:ext cx="8208645" cy="3771220"/>
          </a:xfrm>
        </p:spPr>
        <p:txBody>
          <a:bodyPr/>
          <a:lstStyle/>
          <a:p>
            <a:r>
              <a:rPr lang="en-GB" sz="2400" b="1"/>
              <a:t>Required documentation</a:t>
            </a:r>
          </a:p>
          <a:p>
            <a:pPr>
              <a:lnSpc>
                <a:spcPct val="100000"/>
              </a:lnSpc>
            </a:pPr>
            <a:r>
              <a:rPr lang="en-GB" sz="2400"/>
              <a:t>Proper record-keeping is essential for regulatory compliance and safety assurance:</a:t>
            </a:r>
          </a:p>
          <a:p>
            <a:pPr marL="342900" indent="-342900">
              <a:lnSpc>
                <a:spcPct val="100000"/>
              </a:lnSpc>
              <a:buFont typeface="Arial" panose="020B0604020202020204" pitchFamily="34" charset="0"/>
              <a:buChar char="•"/>
            </a:pPr>
            <a:r>
              <a:rPr lang="en-GB" sz="2400"/>
              <a:t>Detailed test results, including pressure readings and drop measurements</a:t>
            </a:r>
          </a:p>
          <a:p>
            <a:pPr marL="342900" indent="-342900">
              <a:lnSpc>
                <a:spcPct val="100000"/>
              </a:lnSpc>
              <a:buFont typeface="Arial" panose="020B0604020202020204" pitchFamily="34" charset="0"/>
              <a:buChar char="•"/>
            </a:pPr>
            <a:r>
              <a:rPr lang="en-GB" sz="2400"/>
              <a:t>Description of installation tested, including pipe materials and sizes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B2C74-3B17-73B8-43D1-4F9968F74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02C163-A68B-FE52-AC71-487A3A7D4333}"/>
              </a:ext>
            </a:extLst>
          </p:cNvPr>
          <p:cNvSpPr>
            <a:spLocks noGrp="1"/>
          </p:cNvSpPr>
          <p:nvPr>
            <p:ph type="title"/>
          </p:nvPr>
        </p:nvSpPr>
        <p:spPr/>
        <p:txBody>
          <a:bodyPr/>
          <a:lstStyle/>
          <a:p>
            <a:r>
              <a:rPr lang="en-GB"/>
              <a:t>Documentation and compliance</a:t>
            </a:r>
          </a:p>
        </p:txBody>
      </p:sp>
      <p:sp>
        <p:nvSpPr>
          <p:cNvPr id="3" name="Content Placeholder 2">
            <a:extLst>
              <a:ext uri="{FF2B5EF4-FFF2-40B4-BE49-F238E27FC236}">
                <a16:creationId xmlns:a16="http://schemas.microsoft.com/office/drawing/2014/main" id="{FED3725F-7E78-A810-C782-25665E19E579}"/>
              </a:ext>
            </a:extLst>
          </p:cNvPr>
          <p:cNvSpPr>
            <a:spLocks noGrp="1"/>
          </p:cNvSpPr>
          <p:nvPr>
            <p:ph sz="quarter" idx="10"/>
          </p:nvPr>
        </p:nvSpPr>
        <p:spPr>
          <a:xfrm>
            <a:off x="362695" y="1849400"/>
            <a:ext cx="8208645" cy="3771220"/>
          </a:xfrm>
        </p:spPr>
        <p:txBody>
          <a:bodyPr/>
          <a:lstStyle/>
          <a:p>
            <a:r>
              <a:rPr lang="en-GB" sz="2400" b="1" dirty="0"/>
              <a:t>Required documentation</a:t>
            </a:r>
          </a:p>
          <a:p>
            <a:pPr marL="342900" indent="-342900">
              <a:lnSpc>
                <a:spcPct val="100000"/>
              </a:lnSpc>
              <a:buFont typeface="Arial" panose="020B0604020202020204" pitchFamily="34" charset="0"/>
              <a:buChar char="•"/>
            </a:pPr>
            <a:r>
              <a:rPr lang="en-GB" sz="2400" dirty="0"/>
              <a:t>Details of any repairs or modifications made to achieve compliance</a:t>
            </a:r>
          </a:p>
          <a:p>
            <a:pPr marL="342900" indent="-342900">
              <a:lnSpc>
                <a:spcPct val="100000"/>
              </a:lnSpc>
              <a:buFont typeface="Arial" panose="020B0604020202020204" pitchFamily="34" charset="0"/>
              <a:buChar char="•"/>
            </a:pPr>
            <a:r>
              <a:rPr lang="en-GB" sz="2400" dirty="0"/>
              <a:t>Signed declaration confirming installation meets BS 6891 standards</a:t>
            </a:r>
          </a:p>
          <a:p>
            <a:pPr marL="342900" indent="-342900">
              <a:lnSpc>
                <a:spcPct val="100000"/>
              </a:lnSpc>
              <a:buFont typeface="Arial" panose="020B0604020202020204" pitchFamily="34" charset="0"/>
              <a:buChar char="•"/>
            </a:pPr>
            <a:r>
              <a:rPr lang="en-GB" sz="2400" dirty="0"/>
              <a:t>Gas Safe Register notification for notifiable work</a:t>
            </a:r>
          </a:p>
        </p:txBody>
      </p:sp>
    </p:spTree>
    <p:extLst>
      <p:ext uri="{BB962C8B-B14F-4D97-AF65-F5344CB8AC3E}">
        <p14:creationId xmlns:p14="http://schemas.microsoft.com/office/powerpoint/2010/main" val="15307147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5C4C1-C24E-AD8D-AF6C-647F5F8A6A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D99A7-C40E-B735-BD7F-C20BB6A8468C}"/>
              </a:ext>
            </a:extLst>
          </p:cNvPr>
          <p:cNvSpPr>
            <a:spLocks noGrp="1"/>
          </p:cNvSpPr>
          <p:nvPr>
            <p:ph type="title"/>
          </p:nvPr>
        </p:nvSpPr>
        <p:spPr/>
        <p:txBody>
          <a:bodyPr/>
          <a:lstStyle/>
          <a:p>
            <a:r>
              <a:rPr lang="en-GB"/>
              <a:t>Documentation and compliance</a:t>
            </a:r>
          </a:p>
        </p:txBody>
      </p:sp>
      <p:sp>
        <p:nvSpPr>
          <p:cNvPr id="3" name="Content Placeholder 2">
            <a:extLst>
              <a:ext uri="{FF2B5EF4-FFF2-40B4-BE49-F238E27FC236}">
                <a16:creationId xmlns:a16="http://schemas.microsoft.com/office/drawing/2014/main" id="{56D108B9-F144-8AEF-7490-A54908699E4E}"/>
              </a:ext>
            </a:extLst>
          </p:cNvPr>
          <p:cNvSpPr>
            <a:spLocks noGrp="1"/>
          </p:cNvSpPr>
          <p:nvPr>
            <p:ph sz="quarter" idx="10"/>
          </p:nvPr>
        </p:nvSpPr>
        <p:spPr>
          <a:xfrm>
            <a:off x="375221" y="1811822"/>
            <a:ext cx="10995512" cy="3771220"/>
          </a:xfrm>
        </p:spPr>
        <p:txBody>
          <a:bodyPr/>
          <a:lstStyle/>
          <a:p>
            <a:r>
              <a:rPr lang="en-GB" sz="2400" b="1" dirty="0"/>
              <a:t>Regulatory framework</a:t>
            </a:r>
          </a:p>
          <a:p>
            <a:r>
              <a:rPr lang="en-GB" sz="2400" dirty="0"/>
              <a:t>UK gas installations are governed by strict regulatory requirements:</a:t>
            </a:r>
          </a:p>
          <a:p>
            <a:pPr marL="342900" indent="-342900">
              <a:buFont typeface="Arial" panose="020B0604020202020204" pitchFamily="34" charset="0"/>
              <a:buChar char="•"/>
            </a:pPr>
            <a:r>
              <a:rPr lang="en-GB" sz="2400" dirty="0"/>
              <a:t>Gas Safety (Installation and Use) Regulations 1998</a:t>
            </a:r>
          </a:p>
          <a:p>
            <a:pPr marL="342900" indent="-342900">
              <a:buFont typeface="Arial" panose="020B0604020202020204" pitchFamily="34" charset="0"/>
              <a:buChar char="•"/>
            </a:pPr>
            <a:r>
              <a:rPr lang="en-GB" sz="2400" dirty="0"/>
              <a:t>BS 6891:2015 Specification for installation of low-pressure gas pipework</a:t>
            </a:r>
          </a:p>
          <a:p>
            <a:pPr marL="342900" indent="-342900">
              <a:buFont typeface="Arial" panose="020B0604020202020204" pitchFamily="34" charset="0"/>
              <a:buChar char="•"/>
            </a:pPr>
            <a:r>
              <a:rPr lang="en-GB" sz="2400" dirty="0"/>
              <a:t>Industry Standard Service Procedures for gas operatives</a:t>
            </a:r>
          </a:p>
          <a:p>
            <a:pPr marL="342900" indent="-342900">
              <a:buFont typeface="Arial" panose="020B0604020202020204" pitchFamily="34" charset="0"/>
              <a:buChar char="•"/>
            </a:pPr>
            <a:r>
              <a:rPr lang="en-GB" sz="2400" dirty="0"/>
              <a:t>Gas Safe Register technical bulletins and guidance</a:t>
            </a:r>
          </a:p>
        </p:txBody>
      </p:sp>
    </p:spTree>
    <p:extLst>
      <p:ext uri="{BB962C8B-B14F-4D97-AF65-F5344CB8AC3E}">
        <p14:creationId xmlns:p14="http://schemas.microsoft.com/office/powerpoint/2010/main" val="4452899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AD15B-D1CD-B0EE-80D1-4ADBA5804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B34AC-055F-1004-75F5-61AD641C45A7}"/>
              </a:ext>
            </a:extLst>
          </p:cNvPr>
          <p:cNvSpPr>
            <a:spLocks noGrp="1"/>
          </p:cNvSpPr>
          <p:nvPr>
            <p:ph type="title"/>
          </p:nvPr>
        </p:nvSpPr>
        <p:spPr/>
        <p:txBody>
          <a:bodyPr/>
          <a:lstStyle/>
          <a:p>
            <a:r>
              <a:rPr lang="en-GB"/>
              <a:t>Documentation and compliance</a:t>
            </a:r>
          </a:p>
        </p:txBody>
      </p:sp>
      <p:sp>
        <p:nvSpPr>
          <p:cNvPr id="3" name="Content Placeholder 2">
            <a:extLst>
              <a:ext uri="{FF2B5EF4-FFF2-40B4-BE49-F238E27FC236}">
                <a16:creationId xmlns:a16="http://schemas.microsoft.com/office/drawing/2014/main" id="{C4AA60FC-54B6-B26D-D068-F2B47B468F67}"/>
              </a:ext>
            </a:extLst>
          </p:cNvPr>
          <p:cNvSpPr>
            <a:spLocks noGrp="1"/>
          </p:cNvSpPr>
          <p:nvPr>
            <p:ph sz="quarter" idx="10"/>
          </p:nvPr>
        </p:nvSpPr>
        <p:spPr>
          <a:xfrm>
            <a:off x="375221" y="1786770"/>
            <a:ext cx="10639912" cy="3771220"/>
          </a:xfrm>
        </p:spPr>
        <p:txBody>
          <a:bodyPr/>
          <a:lstStyle/>
          <a:p>
            <a:r>
              <a:rPr lang="en-GB" sz="2400" b="1" dirty="0"/>
              <a:t>Record retention</a:t>
            </a:r>
          </a:p>
          <a:p>
            <a:pPr>
              <a:lnSpc>
                <a:spcPct val="100000"/>
              </a:lnSpc>
            </a:pPr>
            <a:r>
              <a:rPr lang="en-GB" sz="2400" dirty="0"/>
              <a:t>Documentation must be maintained for safety and legal purposes:</a:t>
            </a:r>
          </a:p>
          <a:p>
            <a:pPr marL="342900" indent="-342900">
              <a:lnSpc>
                <a:spcPct val="100000"/>
              </a:lnSpc>
              <a:buFont typeface="Arial" panose="020B0604020202020204" pitchFamily="34" charset="0"/>
              <a:buChar char="•"/>
            </a:pPr>
            <a:r>
              <a:rPr lang="en-GB" sz="2400" dirty="0"/>
              <a:t>Copy provided to property owner/responsible person.</a:t>
            </a:r>
          </a:p>
          <a:p>
            <a:pPr marL="342900" indent="-342900">
              <a:lnSpc>
                <a:spcPct val="100000"/>
              </a:lnSpc>
              <a:buFont typeface="Arial" panose="020B0604020202020204" pitchFamily="34" charset="0"/>
              <a:buChar char="•"/>
            </a:pPr>
            <a:r>
              <a:rPr lang="en-GB" sz="2400" dirty="0"/>
              <a:t>Records kept by gas engineer for a minimum of 6 years.</a:t>
            </a:r>
          </a:p>
          <a:p>
            <a:pPr marL="342900" indent="-342900">
              <a:lnSpc>
                <a:spcPct val="100000"/>
              </a:lnSpc>
              <a:buFont typeface="Arial" panose="020B0604020202020204" pitchFamily="34" charset="0"/>
              <a:buChar char="•"/>
            </a:pPr>
            <a:r>
              <a:rPr lang="en-GB" sz="2400" dirty="0"/>
              <a:t>Documentation must be available for audit by the Gas Safe Register.</a:t>
            </a:r>
          </a:p>
          <a:p>
            <a:pPr marL="342900" indent="-342900">
              <a:lnSpc>
                <a:spcPct val="100000"/>
              </a:lnSpc>
              <a:buFont typeface="Arial" panose="020B0604020202020204" pitchFamily="34" charset="0"/>
              <a:buChar char="•"/>
            </a:pPr>
            <a:r>
              <a:rPr lang="en-GB" sz="2400" dirty="0"/>
              <a:t>Records may be required as evidence in case of incidents.</a:t>
            </a:r>
          </a:p>
        </p:txBody>
      </p:sp>
    </p:spTree>
    <p:extLst>
      <p:ext uri="{BB962C8B-B14F-4D97-AF65-F5344CB8AC3E}">
        <p14:creationId xmlns:p14="http://schemas.microsoft.com/office/powerpoint/2010/main" val="2688027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Fundamental safety foundation</a:t>
            </a:r>
          </a:p>
        </p:txBody>
      </p:sp>
      <p:sp>
        <p:nvSpPr>
          <p:cNvPr id="3" name="Content Placeholder 2"/>
          <p:cNvSpPr>
            <a:spLocks noGrp="1"/>
          </p:cNvSpPr>
          <p:nvPr>
            <p:ph sz="quarter" idx="10"/>
          </p:nvPr>
        </p:nvSpPr>
        <p:spPr>
          <a:xfrm>
            <a:off x="398399" y="1808623"/>
            <a:ext cx="11015663" cy="3731174"/>
          </a:xfrm>
        </p:spPr>
        <p:txBody>
          <a:bodyPr/>
          <a:lstStyle/>
          <a:p>
            <a:pPr>
              <a:lnSpc>
                <a:spcPct val="110000"/>
              </a:lnSpc>
              <a:spcBef>
                <a:spcPts val="0"/>
              </a:spcBef>
              <a:spcAft>
                <a:spcPts val="1200"/>
              </a:spcAft>
            </a:pPr>
            <a:r>
              <a:rPr lang="en-GB" dirty="0"/>
              <a:t>Gas tightness testing represents the cornerstone of gas installation safety in the UK, providing the essential verification that systems are leak-free before commissioning. This critical procedure:</a:t>
            </a:r>
          </a:p>
          <a:p>
            <a:pPr marL="342900" indent="-342900">
              <a:lnSpc>
                <a:spcPct val="110000"/>
              </a:lnSpc>
              <a:spcBef>
                <a:spcPts val="0"/>
              </a:spcBef>
              <a:spcAft>
                <a:spcPts val="1200"/>
              </a:spcAft>
              <a:buFont typeface="Arial" panose="020B0604020202020204" pitchFamily="34" charset="0"/>
              <a:buChar char="•"/>
            </a:pPr>
            <a:r>
              <a:rPr lang="en-GB" dirty="0"/>
              <a:t>Prevents potentially catastrophic gas escapes and explosions.</a:t>
            </a:r>
          </a:p>
          <a:p>
            <a:pPr marL="342900" indent="-342900">
              <a:lnSpc>
                <a:spcPct val="110000"/>
              </a:lnSpc>
              <a:spcBef>
                <a:spcPts val="0"/>
              </a:spcBef>
              <a:spcAft>
                <a:spcPts val="1200"/>
              </a:spcAft>
              <a:buFont typeface="Arial" panose="020B0604020202020204" pitchFamily="34" charset="0"/>
              <a:buChar char="•"/>
            </a:pPr>
            <a:r>
              <a:rPr lang="en-GB" dirty="0"/>
              <a:t>Protects building occupants from carbon monoxide poisoning.</a:t>
            </a:r>
          </a:p>
          <a:p>
            <a:pPr marL="342900" indent="-342900">
              <a:lnSpc>
                <a:spcPct val="110000"/>
              </a:lnSpc>
              <a:spcBef>
                <a:spcPts val="0"/>
              </a:spcBef>
              <a:spcAft>
                <a:spcPts val="1200"/>
              </a:spcAft>
              <a:buFont typeface="Arial" panose="020B0604020202020204" pitchFamily="34" charset="0"/>
              <a:buChar char="•"/>
            </a:pPr>
            <a:r>
              <a:rPr lang="en-GB" dirty="0"/>
              <a:t>Ensures compliance with stringent UK safety regulations.</a:t>
            </a:r>
          </a:p>
          <a:p>
            <a:pPr marL="342900" indent="-342900">
              <a:lnSpc>
                <a:spcPct val="110000"/>
              </a:lnSpc>
              <a:spcBef>
                <a:spcPts val="0"/>
              </a:spcBef>
              <a:spcAft>
                <a:spcPts val="1200"/>
              </a:spcAft>
              <a:buFont typeface="Arial" panose="020B0604020202020204" pitchFamily="34" charset="0"/>
              <a:buChar char="•"/>
            </a:pPr>
            <a:r>
              <a:rPr lang="en-GB" dirty="0"/>
              <a:t>Provides documented evidence of installation integrity.</a:t>
            </a:r>
          </a:p>
          <a:p>
            <a:pPr marL="342900" indent="-342900">
              <a:lnSpc>
                <a:spcPct val="110000"/>
              </a:lnSpc>
              <a:spcBef>
                <a:spcPts val="0"/>
              </a:spcBef>
              <a:spcAft>
                <a:spcPts val="1200"/>
              </a:spcAft>
              <a:buFont typeface="Arial" panose="020B0604020202020204" pitchFamily="34" charset="0"/>
              <a:buChar char="•"/>
            </a:pPr>
            <a:r>
              <a:rPr lang="en-GB" dirty="0"/>
              <a:t>Establishes baseline performance for future reference.</a:t>
            </a:r>
          </a:p>
          <a:p>
            <a:pPr>
              <a:lnSpc>
                <a:spcPct val="110000"/>
              </a:lnSpc>
              <a:spcBef>
                <a:spcPts val="0"/>
              </a:spcBef>
              <a:spcAft>
                <a:spcPts val="1200"/>
              </a:spcAft>
            </a:pPr>
            <a:r>
              <a:rPr lang="en-GB" dirty="0"/>
              <a:t>By methodically applying the procedures outlined in this presentation, gas engineers fulfil their professional and legal obligations whilst safeguarding lives and property.</a:t>
            </a:r>
          </a:p>
          <a:p>
            <a:pPr>
              <a:spcBef>
                <a:spcPct val="0"/>
              </a:spcBef>
            </a:pPr>
            <a:endParaRPr lang="en-GB" b="1" dirty="0">
              <a:latin typeface="Arial" charset="0"/>
              <a:ea typeface="ＭＳ Ｐゴシック"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r>
              <a:rPr lang="en-GB"/>
              <a:t>By the end of this session, you should be able to:</a:t>
            </a:r>
          </a:p>
          <a:p>
            <a:pPr marL="342900" indent="-342900">
              <a:buFont typeface="Arial" panose="020B0604020202020204" pitchFamily="34" charset="0"/>
              <a:buChar char="•"/>
            </a:pPr>
            <a:r>
              <a:rPr lang="en-GB" b="1"/>
              <a:t>Describe</a:t>
            </a:r>
            <a:r>
              <a:rPr lang="en-GB"/>
              <a:t> the purpose and principles of tightness testing in gas systems</a:t>
            </a:r>
          </a:p>
          <a:p>
            <a:pPr marL="342900" indent="-342900">
              <a:buFont typeface="Arial" panose="020B0604020202020204" pitchFamily="34" charset="0"/>
              <a:buChar char="•"/>
            </a:pPr>
            <a:r>
              <a:rPr lang="en-GB" b="1"/>
              <a:t>Identify</a:t>
            </a:r>
            <a:r>
              <a:rPr lang="en-GB"/>
              <a:t> the equipment required and its correct application</a:t>
            </a:r>
          </a:p>
          <a:p>
            <a:pPr marL="342900" indent="-342900">
              <a:buFont typeface="Arial" panose="020B0604020202020204" pitchFamily="34" charset="0"/>
              <a:buChar char="•"/>
            </a:pPr>
            <a:r>
              <a:rPr lang="en-GB" b="1"/>
              <a:t>Explain</a:t>
            </a:r>
            <a:r>
              <a:rPr lang="en-GB"/>
              <a:t> how tightness tests are carried out on low-pressure installations</a:t>
            </a:r>
          </a:p>
          <a:p>
            <a:pPr marL="342900" indent="-342900">
              <a:buFont typeface="Arial" panose="020B0604020202020204" pitchFamily="34" charset="0"/>
              <a:buChar char="•"/>
            </a:pPr>
            <a:r>
              <a:rPr lang="en-GB" b="1"/>
              <a:t>Evaluate</a:t>
            </a:r>
            <a:r>
              <a:rPr lang="en-GB"/>
              <a:t> test results to determine whether a system is safe or if further investigation is needed</a:t>
            </a:r>
          </a:p>
          <a:p>
            <a:endParaRPr lang="en-GB"/>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0655133" cy="4140000"/>
          </a:xfrm>
        </p:spPr>
        <p:txBody>
          <a:bodyPr/>
          <a:lstStyle/>
          <a:p>
            <a:r>
              <a:rPr lang="en-GB" dirty="0"/>
              <a:t>You should now be able to:</a:t>
            </a:r>
          </a:p>
          <a:p>
            <a:pPr marL="342900" indent="-342900">
              <a:buFont typeface="Arial" panose="020B0604020202020204" pitchFamily="34" charset="0"/>
              <a:buChar char="•"/>
            </a:pPr>
            <a:r>
              <a:rPr lang="en-GB" b="1" dirty="0"/>
              <a:t>Describe</a:t>
            </a:r>
            <a:r>
              <a:rPr lang="en-GB" dirty="0"/>
              <a:t> the purpose and principles of tightness testing in gas systems.</a:t>
            </a:r>
          </a:p>
          <a:p>
            <a:pPr marL="342900" indent="-342900">
              <a:buFont typeface="Arial" panose="020B0604020202020204" pitchFamily="34" charset="0"/>
              <a:buChar char="•"/>
            </a:pPr>
            <a:r>
              <a:rPr lang="en-GB" b="1" dirty="0"/>
              <a:t>Identify</a:t>
            </a:r>
            <a:r>
              <a:rPr lang="en-GB" dirty="0"/>
              <a:t> the equipment required and its correct application.</a:t>
            </a:r>
          </a:p>
          <a:p>
            <a:pPr marL="342900" indent="-342900">
              <a:buFont typeface="Arial" panose="020B0604020202020204" pitchFamily="34" charset="0"/>
              <a:buChar char="•"/>
            </a:pPr>
            <a:r>
              <a:rPr lang="en-GB" b="1" dirty="0"/>
              <a:t>Explain</a:t>
            </a:r>
            <a:r>
              <a:rPr lang="en-GB" dirty="0"/>
              <a:t> how tightness tests are carried out on low-pressure installations.</a:t>
            </a:r>
          </a:p>
          <a:p>
            <a:pPr marL="342900" indent="-342900">
              <a:buFont typeface="Arial" panose="020B0604020202020204" pitchFamily="34" charset="0"/>
              <a:buChar char="•"/>
            </a:pPr>
            <a:r>
              <a:rPr lang="en-GB" b="1" dirty="0"/>
              <a:t>Evaluate</a:t>
            </a:r>
            <a:r>
              <a:rPr lang="en-GB" dirty="0"/>
              <a:t> test results to determine whether a system is safe or if further investigation is needed.</a:t>
            </a:r>
          </a:p>
          <a:p>
            <a:endParaRPr lang="en-GB" dirty="0"/>
          </a:p>
        </p:txBody>
      </p:sp>
    </p:spTree>
    <p:extLst>
      <p:ext uri="{BB962C8B-B14F-4D97-AF65-F5344CB8AC3E}">
        <p14:creationId xmlns:p14="http://schemas.microsoft.com/office/powerpoint/2010/main" val="30142199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2015490" y="1368108"/>
            <a:ext cx="8208645" cy="1146492"/>
          </a:xfrm>
        </p:spPr>
        <p:txBody>
          <a:bodyPr/>
          <a:lstStyle/>
          <a:p>
            <a:pPr algn="ctr">
              <a:lnSpc>
                <a:spcPct val="100000"/>
              </a:lnSpc>
            </a:pPr>
            <a:r>
              <a:rPr sz="5985" dirty="0">
                <a:solidFill>
                  <a:srgbClr val="FC4421"/>
                </a:solidFill>
                <a:ea typeface="ＭＳ Ｐゴシック" pitchFamily="-105" charset="-128"/>
                <a:cs typeface="ＭＳ Ｐゴシック" pitchFamily="-105" charset="-128"/>
              </a:rPr>
              <a:t>Any questions?</a:t>
            </a:r>
          </a:p>
        </p:txBody>
      </p:sp>
      <p:sp>
        <p:nvSpPr>
          <p:cNvPr id="2" name="TextBox 1">
            <a:extLst>
              <a:ext uri="{FF2B5EF4-FFF2-40B4-BE49-F238E27FC236}">
                <a16:creationId xmlns:a16="http://schemas.microsoft.com/office/drawing/2014/main" id="{F422C2CC-C249-E543-31C0-304B15E908AD}"/>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2000" y="990000"/>
            <a:ext cx="11628000" cy="646331"/>
          </a:xfrm>
        </p:spPr>
        <p:txBody>
          <a:bodyPr/>
          <a:lstStyle/>
          <a:p>
            <a:pPr>
              <a:lnSpc>
                <a:spcPct val="100000"/>
              </a:lnSpc>
            </a:pPr>
            <a:r>
              <a:rPr lang="en-GB"/>
              <a:t>Importance of testing gas installations</a:t>
            </a:r>
          </a:p>
        </p:txBody>
      </p:sp>
      <p:sp>
        <p:nvSpPr>
          <p:cNvPr id="3075" name="Content Placeholder 2"/>
          <p:cNvSpPr>
            <a:spLocks noGrp="1"/>
          </p:cNvSpPr>
          <p:nvPr>
            <p:ph sz="quarter" idx="10"/>
          </p:nvPr>
        </p:nvSpPr>
        <p:spPr>
          <a:xfrm>
            <a:off x="366900" y="1801947"/>
            <a:ext cx="9497941" cy="4048591"/>
          </a:xfrm>
        </p:spPr>
        <p:txBody>
          <a:bodyPr/>
          <a:lstStyle/>
          <a:p>
            <a:pPr>
              <a:lnSpc>
                <a:spcPct val="100000"/>
              </a:lnSpc>
            </a:pPr>
            <a:r>
              <a:rPr lang="en-GB" sz="2400"/>
              <a:t>Gas tightness testing is not merely a regulatory requirement—it's a fundamental safety measure that protects lives and property throughout the UK. This critical procedure provides:</a:t>
            </a:r>
          </a:p>
          <a:p>
            <a:pPr marL="342900" indent="-342900">
              <a:lnSpc>
                <a:spcPct val="100000"/>
              </a:lnSpc>
              <a:buFont typeface="Arial" panose="020B0604020202020204" pitchFamily="34" charset="0"/>
              <a:buChar char="•"/>
            </a:pPr>
            <a:r>
              <a:rPr lang="en-GB" sz="2400" b="1"/>
              <a:t>Safety assurance</a:t>
            </a:r>
          </a:p>
          <a:p>
            <a:pPr>
              <a:lnSpc>
                <a:spcPct val="100000"/>
              </a:lnSpc>
            </a:pPr>
            <a:r>
              <a:rPr lang="en-GB" sz="2400"/>
              <a:t>Provides essential verification that gas installations are leak-free before commissioning, preventing potentially catastrophic gas escapes.</a:t>
            </a:r>
          </a:p>
          <a:p>
            <a:endParaRPr lang="en-GB" sz="2400"/>
          </a:p>
          <a:p>
            <a:endParaRPr lang="en-GB" sz="2400" b="1"/>
          </a:p>
          <a:p>
            <a:endParaRPr lang="en-GB" sz="2400"/>
          </a:p>
          <a:p>
            <a:pPr marL="0" lvl="1" indent="0">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7B585-CB77-66B0-1444-ECA3DBC73A05}"/>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B559ED63-DBB0-325A-929B-3716935AC044}"/>
              </a:ext>
            </a:extLst>
          </p:cNvPr>
          <p:cNvSpPr>
            <a:spLocks noGrp="1"/>
          </p:cNvSpPr>
          <p:nvPr>
            <p:ph type="title"/>
          </p:nvPr>
        </p:nvSpPr>
        <p:spPr>
          <a:xfrm>
            <a:off x="252000" y="990000"/>
            <a:ext cx="11628000" cy="646331"/>
          </a:xfrm>
        </p:spPr>
        <p:txBody>
          <a:bodyPr/>
          <a:lstStyle/>
          <a:p>
            <a:pPr>
              <a:lnSpc>
                <a:spcPct val="100000"/>
              </a:lnSpc>
            </a:pPr>
            <a:r>
              <a:rPr lang="en-GB"/>
              <a:t>Importance of testing gas installations</a:t>
            </a:r>
          </a:p>
        </p:txBody>
      </p:sp>
      <p:sp>
        <p:nvSpPr>
          <p:cNvPr id="3075" name="Content Placeholder 2">
            <a:extLst>
              <a:ext uri="{FF2B5EF4-FFF2-40B4-BE49-F238E27FC236}">
                <a16:creationId xmlns:a16="http://schemas.microsoft.com/office/drawing/2014/main" id="{B6C37D9B-D225-333A-48C5-E715BC8DC3C8}"/>
              </a:ext>
            </a:extLst>
          </p:cNvPr>
          <p:cNvSpPr>
            <a:spLocks noGrp="1"/>
          </p:cNvSpPr>
          <p:nvPr>
            <p:ph sz="quarter" idx="10"/>
          </p:nvPr>
        </p:nvSpPr>
        <p:spPr>
          <a:xfrm>
            <a:off x="366900" y="1801947"/>
            <a:ext cx="9497941" cy="4048591"/>
          </a:xfrm>
        </p:spPr>
        <p:txBody>
          <a:bodyPr/>
          <a:lstStyle/>
          <a:p>
            <a:pPr>
              <a:lnSpc>
                <a:spcPct val="100000"/>
              </a:lnSpc>
            </a:pPr>
            <a:r>
              <a:rPr lang="en-GB" sz="2400" b="1"/>
              <a:t>Legal compliance</a:t>
            </a:r>
          </a:p>
          <a:p>
            <a:pPr marL="342900" indent="-342900">
              <a:lnSpc>
                <a:spcPct val="100000"/>
              </a:lnSpc>
              <a:buFont typeface="Arial" panose="020B0604020202020204" pitchFamily="34" charset="0"/>
              <a:buChar char="•"/>
            </a:pPr>
            <a:r>
              <a:rPr lang="en-GB" sz="2400"/>
              <a:t>Fulfils requirements under the Gas Safety (Installation and Use) Regulations 1998, which mandate proper testing before gas is supplied.</a:t>
            </a:r>
          </a:p>
          <a:p>
            <a:pPr>
              <a:lnSpc>
                <a:spcPct val="100000"/>
              </a:lnSpc>
            </a:pPr>
            <a:r>
              <a:rPr lang="en-GB" sz="2400" b="1"/>
              <a:t>Health protection</a:t>
            </a:r>
          </a:p>
          <a:p>
            <a:pPr marL="342900" indent="-342900">
              <a:lnSpc>
                <a:spcPct val="100000"/>
              </a:lnSpc>
              <a:buFont typeface="Arial" panose="020B0604020202020204" pitchFamily="34" charset="0"/>
              <a:buChar char="•"/>
            </a:pPr>
            <a:r>
              <a:rPr lang="en-GB" sz="2400"/>
              <a:t>Prevents exposure to carbon monoxide and other harmful gases that could lead to serious illness or fatality.</a:t>
            </a:r>
          </a:p>
          <a:p>
            <a:endParaRPr lang="en-GB" sz="2400"/>
          </a:p>
          <a:p>
            <a:endParaRPr lang="en-GB" sz="2400" b="1"/>
          </a:p>
          <a:p>
            <a:endParaRPr lang="en-GB" sz="2400"/>
          </a:p>
          <a:p>
            <a:pPr marL="0" lvl="1" indent="0">
              <a:buNone/>
            </a:pPr>
            <a:endParaRPr lang="en-US"/>
          </a:p>
        </p:txBody>
      </p:sp>
    </p:spTree>
    <p:extLst>
      <p:ext uri="{BB962C8B-B14F-4D97-AF65-F5344CB8AC3E}">
        <p14:creationId xmlns:p14="http://schemas.microsoft.com/office/powerpoint/2010/main" val="2863556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C964F-19B2-728D-D2B4-211F4B2B44B2}"/>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4986AB66-50B8-9A98-420A-BC08A4FAADDD}"/>
              </a:ext>
            </a:extLst>
          </p:cNvPr>
          <p:cNvSpPr>
            <a:spLocks noGrp="1"/>
          </p:cNvSpPr>
          <p:nvPr>
            <p:ph type="title"/>
          </p:nvPr>
        </p:nvSpPr>
        <p:spPr/>
        <p:txBody>
          <a:bodyPr/>
          <a:lstStyle/>
          <a:p>
            <a:r>
              <a:rPr lang="en-GB"/>
              <a:t>What is a gas tightness test?</a:t>
            </a:r>
            <a:endParaRPr lang="en-US">
              <a:ea typeface="ＭＳ Ｐゴシック" pitchFamily="-105" charset="-128"/>
              <a:cs typeface="ＭＳ Ｐゴシック" pitchFamily="-105" charset="-128"/>
            </a:endParaRPr>
          </a:p>
        </p:txBody>
      </p:sp>
      <p:sp>
        <p:nvSpPr>
          <p:cNvPr id="3075" name="Content Placeholder 2">
            <a:extLst>
              <a:ext uri="{FF2B5EF4-FFF2-40B4-BE49-F238E27FC236}">
                <a16:creationId xmlns:a16="http://schemas.microsoft.com/office/drawing/2014/main" id="{66CD1CD4-7AA5-DDCE-C5E2-CC9DAF3D67B6}"/>
              </a:ext>
            </a:extLst>
          </p:cNvPr>
          <p:cNvSpPr>
            <a:spLocks noGrp="1"/>
          </p:cNvSpPr>
          <p:nvPr>
            <p:ph sz="quarter" idx="10"/>
          </p:nvPr>
        </p:nvSpPr>
        <p:spPr>
          <a:xfrm>
            <a:off x="366900" y="1801947"/>
            <a:ext cx="9497941" cy="4048591"/>
          </a:xfrm>
        </p:spPr>
        <p:txBody>
          <a:bodyPr/>
          <a:lstStyle/>
          <a:p>
            <a:pPr algn="l" rtl="0" eaLnBrk="1" hangingPunct="1">
              <a:lnSpc>
                <a:spcPct val="100000"/>
              </a:lnSpc>
              <a:spcBef>
                <a:spcPts val="1004"/>
              </a:spcBef>
              <a:spcAft>
                <a:spcPts val="1004"/>
              </a:spcAft>
            </a:pPr>
            <a:r>
              <a:rPr lang="en-GB" sz="2400" b="1">
                <a:solidFill>
                  <a:srgbClr val="000000"/>
                </a:solidFill>
                <a:effectLst/>
                <a:latin typeface="Arial" panose="020B0604020202020204" pitchFamily="34" charset="0"/>
              </a:rPr>
              <a:t>Definition</a:t>
            </a:r>
            <a:endParaRPr lang="en-GB" sz="2400">
              <a:solidFill>
                <a:srgbClr val="000000"/>
              </a:solidFill>
              <a:effectLst/>
              <a:latin typeface="Arial" panose="020B0604020202020204" pitchFamily="34" charset="0"/>
            </a:endParaRPr>
          </a:p>
          <a:p>
            <a:pPr marL="342900" indent="-342900"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A systematic pressure test aimed at detecting leaks in gas piping, fittings, and associated appliances prior to initiating gas flow through the system.</a:t>
            </a:r>
          </a:p>
          <a:p>
            <a:pPr algn="l" rtl="0" eaLnBrk="1" hangingPunct="1">
              <a:lnSpc>
                <a:spcPct val="100000"/>
              </a:lnSpc>
              <a:spcBef>
                <a:spcPts val="1004"/>
              </a:spcBef>
              <a:spcAft>
                <a:spcPts val="1004"/>
              </a:spcAft>
            </a:pPr>
            <a:r>
              <a:rPr lang="en-GB" sz="2400" b="1">
                <a:solidFill>
                  <a:srgbClr val="000000"/>
                </a:solidFill>
                <a:effectLst/>
                <a:latin typeface="Arial" panose="020B0604020202020204" pitchFamily="34" charset="0"/>
              </a:rPr>
              <a:t>Methodology</a:t>
            </a:r>
            <a:endParaRPr lang="en-GB" sz="2400">
              <a:solidFill>
                <a:srgbClr val="000000"/>
              </a:solidFill>
              <a:effectLst/>
              <a:latin typeface="Arial" panose="020B0604020202020204" pitchFamily="34" charset="0"/>
            </a:endParaRPr>
          </a:p>
          <a:p>
            <a:pPr marL="342900" indent="-342900"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Employs a calibrated U-gauge manometer to monitor pressure variations within a sealed gas system, verifying that the installation preserves the required pressure integrity.</a:t>
            </a:r>
            <a:endParaRPr lang="en-US"/>
          </a:p>
        </p:txBody>
      </p:sp>
    </p:spTree>
    <p:extLst>
      <p:ext uri="{BB962C8B-B14F-4D97-AF65-F5344CB8AC3E}">
        <p14:creationId xmlns:p14="http://schemas.microsoft.com/office/powerpoint/2010/main" val="1014238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6F9F5-2436-4B0E-E414-12FC3C098DC2}"/>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8245AAE8-6FAF-A622-EAFB-F8359DF871A6}"/>
              </a:ext>
            </a:extLst>
          </p:cNvPr>
          <p:cNvSpPr>
            <a:spLocks noGrp="1"/>
          </p:cNvSpPr>
          <p:nvPr>
            <p:ph type="title"/>
          </p:nvPr>
        </p:nvSpPr>
        <p:spPr/>
        <p:txBody>
          <a:bodyPr/>
          <a:lstStyle/>
          <a:p>
            <a:r>
              <a:rPr lang="en-GB"/>
              <a:t>What is a gas tightness test?</a:t>
            </a:r>
            <a:endParaRPr lang="en-US">
              <a:ea typeface="ＭＳ Ｐゴシック" pitchFamily="-105" charset="-128"/>
              <a:cs typeface="ＭＳ Ｐゴシック" pitchFamily="-105" charset="-128"/>
            </a:endParaRPr>
          </a:p>
        </p:txBody>
      </p:sp>
      <p:sp>
        <p:nvSpPr>
          <p:cNvPr id="3075" name="Content Placeholder 2">
            <a:extLst>
              <a:ext uri="{FF2B5EF4-FFF2-40B4-BE49-F238E27FC236}">
                <a16:creationId xmlns:a16="http://schemas.microsoft.com/office/drawing/2014/main" id="{47ECE517-71F4-016B-13D4-FB9B0789FB81}"/>
              </a:ext>
            </a:extLst>
          </p:cNvPr>
          <p:cNvSpPr>
            <a:spLocks noGrp="1"/>
          </p:cNvSpPr>
          <p:nvPr>
            <p:ph sz="quarter" idx="10"/>
          </p:nvPr>
        </p:nvSpPr>
        <p:spPr>
          <a:xfrm>
            <a:off x="366900" y="1801947"/>
            <a:ext cx="9497941" cy="4048591"/>
          </a:xfrm>
        </p:spPr>
        <p:txBody>
          <a:bodyPr/>
          <a:lstStyle/>
          <a:p>
            <a:pPr algn="l" rtl="0" eaLnBrk="1" hangingPunct="1">
              <a:lnSpc>
                <a:spcPct val="100000"/>
              </a:lnSpc>
              <a:spcBef>
                <a:spcPts val="1004"/>
              </a:spcBef>
              <a:spcAft>
                <a:spcPts val="1004"/>
              </a:spcAft>
            </a:pPr>
            <a:r>
              <a:rPr lang="en-GB" sz="2400" b="1">
                <a:solidFill>
                  <a:srgbClr val="000000"/>
                </a:solidFill>
                <a:effectLst/>
                <a:latin typeface="Arial" panose="020B0604020202020204" pitchFamily="34" charset="0"/>
              </a:rPr>
              <a:t>Scope</a:t>
            </a:r>
            <a:endParaRPr lang="en-GB" sz="2400">
              <a:solidFill>
                <a:srgbClr val="000000"/>
              </a:solidFill>
              <a:effectLst/>
              <a:latin typeface="Arial" panose="020B0604020202020204" pitchFamily="34" charset="0"/>
            </a:endParaRPr>
          </a:p>
          <a:p>
            <a:pPr marL="342900" indent="-342900"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Includes the whole gas system starting from the Emergency Control Valve up to every appliance isolation valve, guaranteeing a thorough safety check.</a:t>
            </a:r>
            <a:endParaRPr lang="en-US"/>
          </a:p>
        </p:txBody>
      </p:sp>
    </p:spTree>
    <p:extLst>
      <p:ext uri="{BB962C8B-B14F-4D97-AF65-F5344CB8AC3E}">
        <p14:creationId xmlns:p14="http://schemas.microsoft.com/office/powerpoint/2010/main" val="1950228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59742-93F5-AFC2-14AC-70C3539DBAD2}"/>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69A43A17-9001-E355-7F13-271079446BFF}"/>
              </a:ext>
            </a:extLst>
          </p:cNvPr>
          <p:cNvSpPr>
            <a:spLocks noGrp="1"/>
          </p:cNvSpPr>
          <p:nvPr>
            <p:ph type="title"/>
          </p:nvPr>
        </p:nvSpPr>
        <p:spPr/>
        <p:txBody>
          <a:bodyPr/>
          <a:lstStyle/>
          <a:p>
            <a:r>
              <a:rPr lang="en-GB"/>
              <a:t>When is tightness testing required?</a:t>
            </a:r>
          </a:p>
        </p:txBody>
      </p:sp>
      <p:sp>
        <p:nvSpPr>
          <p:cNvPr id="3075" name="Content Placeholder 2">
            <a:extLst>
              <a:ext uri="{FF2B5EF4-FFF2-40B4-BE49-F238E27FC236}">
                <a16:creationId xmlns:a16="http://schemas.microsoft.com/office/drawing/2014/main" id="{4B7D407B-A10E-5D1E-217E-5660751C6DE3}"/>
              </a:ext>
            </a:extLst>
          </p:cNvPr>
          <p:cNvSpPr>
            <a:spLocks noGrp="1"/>
          </p:cNvSpPr>
          <p:nvPr>
            <p:ph sz="quarter" idx="10"/>
          </p:nvPr>
        </p:nvSpPr>
        <p:spPr>
          <a:xfrm>
            <a:off x="366900" y="1801947"/>
            <a:ext cx="9497941" cy="4048591"/>
          </a:xfrm>
        </p:spPr>
        <p:txBody>
          <a:bodyPr/>
          <a:lstStyle/>
          <a:p>
            <a:pPr>
              <a:lnSpc>
                <a:spcPct val="100000"/>
              </a:lnSpc>
            </a:pPr>
            <a:r>
              <a:rPr lang="en-GB" sz="2400"/>
              <a:t>Gas tightness testing is a mandatory requirement in specific circumstances to ensure the continued safety and integrity of gas installations:</a:t>
            </a:r>
          </a:p>
          <a:p>
            <a:pPr marL="342900" indent="-342900">
              <a:lnSpc>
                <a:spcPct val="100000"/>
              </a:lnSpc>
              <a:buFont typeface="Arial" panose="020B0604020202020204" pitchFamily="34" charset="0"/>
              <a:buChar char="•"/>
            </a:pPr>
            <a:r>
              <a:rPr lang="en-GB" sz="2400"/>
              <a:t>After the installation of new gas pipework or appliances</a:t>
            </a:r>
          </a:p>
          <a:p>
            <a:pPr marL="342900" indent="-342900">
              <a:lnSpc>
                <a:spcPct val="100000"/>
              </a:lnSpc>
              <a:buFont typeface="Arial" panose="020B0604020202020204" pitchFamily="34" charset="0"/>
              <a:buChar char="•"/>
            </a:pPr>
            <a:r>
              <a:rPr lang="en-GB" sz="2400"/>
              <a:t>Following any modifications to existing gas systems</a:t>
            </a:r>
          </a:p>
          <a:p>
            <a:pPr marL="342900" indent="-342900">
              <a:lnSpc>
                <a:spcPct val="100000"/>
              </a:lnSpc>
              <a:buFont typeface="Arial" panose="020B0604020202020204" pitchFamily="34" charset="0"/>
              <a:buChar char="•"/>
            </a:pPr>
            <a:r>
              <a:rPr lang="en-GB" sz="2400"/>
              <a:t>Before purging and commissioning with fuel gas</a:t>
            </a:r>
          </a:p>
          <a:p>
            <a:pPr marL="342900" indent="-342900">
              <a:lnSpc>
                <a:spcPct val="100000"/>
              </a:lnSpc>
              <a:buFont typeface="Arial" panose="020B0604020202020204" pitchFamily="34" charset="0"/>
              <a:buChar char="•"/>
            </a:pPr>
            <a:r>
              <a:rPr lang="en-GB" sz="2400"/>
              <a:t>After completing repairs to gas installations</a:t>
            </a:r>
          </a:p>
          <a:p>
            <a:pPr>
              <a:lnSpc>
                <a:spcPct val="100000"/>
              </a:lnSpc>
            </a:pPr>
            <a:endParaRPr lang="en-GB" sz="2400"/>
          </a:p>
          <a:p>
            <a:pPr>
              <a:lnSpc>
                <a:spcPct val="100000"/>
              </a:lnSpc>
            </a:pPr>
            <a:endParaRPr lang="en-GB" sz="2400"/>
          </a:p>
          <a:p>
            <a:pPr marL="0" lvl="1" indent="0">
              <a:buNone/>
            </a:pPr>
            <a:endParaRPr lang="en-US"/>
          </a:p>
        </p:txBody>
      </p:sp>
    </p:spTree>
    <p:extLst>
      <p:ext uri="{BB962C8B-B14F-4D97-AF65-F5344CB8AC3E}">
        <p14:creationId xmlns:p14="http://schemas.microsoft.com/office/powerpoint/2010/main" val="57046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19169-4587-55D9-5441-DF9618DD97C2}"/>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4726C669-F6A3-3E1F-9C54-DD50D7C7C54D}"/>
              </a:ext>
            </a:extLst>
          </p:cNvPr>
          <p:cNvSpPr>
            <a:spLocks noGrp="1"/>
          </p:cNvSpPr>
          <p:nvPr>
            <p:ph type="title"/>
          </p:nvPr>
        </p:nvSpPr>
        <p:spPr/>
        <p:txBody>
          <a:bodyPr/>
          <a:lstStyle/>
          <a:p>
            <a:r>
              <a:rPr lang="en-GB"/>
              <a:t>When is tightness testing required?</a:t>
            </a:r>
          </a:p>
        </p:txBody>
      </p:sp>
      <p:sp>
        <p:nvSpPr>
          <p:cNvPr id="3075" name="Content Placeholder 2">
            <a:extLst>
              <a:ext uri="{FF2B5EF4-FFF2-40B4-BE49-F238E27FC236}">
                <a16:creationId xmlns:a16="http://schemas.microsoft.com/office/drawing/2014/main" id="{C6AEC793-4F8E-8B61-B14A-B3A174CACDFF}"/>
              </a:ext>
            </a:extLst>
          </p:cNvPr>
          <p:cNvSpPr>
            <a:spLocks noGrp="1"/>
          </p:cNvSpPr>
          <p:nvPr>
            <p:ph sz="quarter" idx="10"/>
          </p:nvPr>
        </p:nvSpPr>
        <p:spPr>
          <a:xfrm>
            <a:off x="366900" y="1801947"/>
            <a:ext cx="9497941" cy="4048591"/>
          </a:xfrm>
        </p:spPr>
        <p:txBody>
          <a:bodyPr/>
          <a:lstStyle/>
          <a:p>
            <a:pPr marL="342900" indent="-342900">
              <a:lnSpc>
                <a:spcPct val="100000"/>
              </a:lnSpc>
              <a:buFont typeface="Arial" panose="020B0604020202020204" pitchFamily="34" charset="0"/>
              <a:buChar char="•"/>
            </a:pPr>
            <a:r>
              <a:rPr lang="en-GB" sz="2400"/>
              <a:t>As part of routine maintenance procedures</a:t>
            </a:r>
          </a:p>
          <a:p>
            <a:pPr marL="342900" indent="-342900">
              <a:lnSpc>
                <a:spcPct val="100000"/>
              </a:lnSpc>
              <a:buFont typeface="Arial" panose="020B0604020202020204" pitchFamily="34" charset="0"/>
              <a:buChar char="•"/>
            </a:pPr>
            <a:r>
              <a:rPr lang="en-GB" sz="2400"/>
              <a:t>When investigating suspected gas leaks</a:t>
            </a:r>
          </a:p>
          <a:p>
            <a:pPr marL="342900" indent="-342900">
              <a:lnSpc>
                <a:spcPct val="100000"/>
              </a:lnSpc>
              <a:buFont typeface="Arial" panose="020B0604020202020204" pitchFamily="34" charset="0"/>
              <a:buChar char="•"/>
            </a:pPr>
            <a:r>
              <a:rPr lang="en-GB" sz="2400"/>
              <a:t>Following any incident that might compromise installation integrity</a:t>
            </a:r>
          </a:p>
          <a:p>
            <a:pPr marL="0" lvl="1" indent="0">
              <a:buNone/>
            </a:pPr>
            <a:endParaRPr lang="en-US"/>
          </a:p>
        </p:txBody>
      </p:sp>
    </p:spTree>
    <p:extLst>
      <p:ext uri="{BB962C8B-B14F-4D97-AF65-F5344CB8AC3E}">
        <p14:creationId xmlns:p14="http://schemas.microsoft.com/office/powerpoint/2010/main" val="21614410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schemas.microsoft.com/office/2006/metadata/properties"/>
    <ds:schemaRef ds:uri="http://purl.org/dc/elements/1.1/"/>
    <ds:schemaRef ds:uri="01e15224-84b2-4570-bdea-a67bb94d0921"/>
    <ds:schemaRef ds:uri="http://purl.org/dc/dcmitype/"/>
    <ds:schemaRef ds:uri="http://purl.org/dc/terms/"/>
    <ds:schemaRef ds:uri="7c04300a-231c-4281-9146-a98f6f4a7aff"/>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08B10C82-E191-4B14-95B1-E26AF06024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0</TotalTime>
  <Words>1714</Words>
  <Application>Microsoft Office PowerPoint</Application>
  <PresentationFormat>Custom</PresentationFormat>
  <Paragraphs>184</Paragraphs>
  <Slides>31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ＭＳ Ｐゴシック</vt:lpstr>
      <vt:lpstr>Aptos</vt:lpstr>
      <vt:lpstr>Arial</vt:lpstr>
      <vt:lpstr>inherit</vt:lpstr>
      <vt:lpstr>Lucida Grande</vt:lpstr>
      <vt:lpstr>1_Default Design</vt:lpstr>
      <vt:lpstr>PowerPoint Presentation</vt:lpstr>
      <vt:lpstr>Starter</vt:lpstr>
      <vt:lpstr>Objectives</vt:lpstr>
      <vt:lpstr>Importance of testing gas installations</vt:lpstr>
      <vt:lpstr>Importance of testing gas installations</vt:lpstr>
      <vt:lpstr>What is a gas tightness test?</vt:lpstr>
      <vt:lpstr>What is a gas tightness test?</vt:lpstr>
      <vt:lpstr>When is tightness testing required?</vt:lpstr>
      <vt:lpstr>When is tightness testing required?</vt:lpstr>
      <vt:lpstr>When is tightness testing required?</vt:lpstr>
      <vt:lpstr>Preparation: safety precautions</vt:lpstr>
      <vt:lpstr>Preparation: safety precautions</vt:lpstr>
      <vt:lpstr>Step 1: Isolate and access the meter</vt:lpstr>
      <vt:lpstr>Step 2: Let-by test</vt:lpstr>
      <vt:lpstr>Step 3: Temperature stabilisation</vt:lpstr>
      <vt:lpstr>Step 3: Temperature stabilisation</vt:lpstr>
      <vt:lpstr>Step 4: Conduct tightness test</vt:lpstr>
      <vt:lpstr>Step 5: Interpreting results</vt:lpstr>
      <vt:lpstr>Procedure for evaluating results</vt:lpstr>
      <vt:lpstr>Step 6: Final checks and recommissioning</vt:lpstr>
      <vt:lpstr>Step 6: Final checks and recommissioning</vt:lpstr>
      <vt:lpstr>Post-test actions for failures</vt:lpstr>
      <vt:lpstr>Post-test actions for failures</vt:lpstr>
      <vt:lpstr>Post-test actions for failures</vt:lpstr>
      <vt:lpstr>Documentation and compliance</vt:lpstr>
      <vt:lpstr>Documentation and compliance</vt:lpstr>
      <vt:lpstr>Documentation and compliance</vt:lpstr>
      <vt:lpstr>Documentation and compliance</vt:lpstr>
      <vt:lpstr>Fundamental safety foundation</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1</cp:revision>
  <cp:lastPrinted>2025-05-28T15:27:28Z</cp:lastPrinted>
  <dcterms:created xsi:type="dcterms:W3CDTF">2025-04-15T10:44:23Z</dcterms:created>
  <dcterms:modified xsi:type="dcterms:W3CDTF">2025-12-05T12:33:40Z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2025-12-05T12:33:29Z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8c302182-cd36-46e6-a877-43c0b57c7ba6</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