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17"/>
  </p:notesMasterIdLst>
  <p:handoutMasterIdLst>
    <p:handoutMasterId r:id="rId18"/>
  </p:handoutMasterIdLst>
  <p:sldIdLst>
    <p:sldId id="462" r:id="rId5"/>
    <p:sldId id="840" r:id="rId6"/>
    <p:sldId id="837" r:id="rId7"/>
    <p:sldId id="328" r:id="rId8"/>
    <p:sldId id="841" r:id="rId9"/>
    <p:sldId id="847" r:id="rId10"/>
    <p:sldId id="848" r:id="rId11"/>
    <p:sldId id="849" r:id="rId12"/>
    <p:sldId id="842" r:id="rId13"/>
    <p:sldId id="843" r:id="rId14"/>
    <p:sldId id="838" r:id="rId15"/>
    <p:sldId id="267" r:id="rId16"/>
  </p:sldIdLst>
  <p:sldSz cx="12239625" cy="6840538"/>
  <p:notesSz cx="6797675" cy="9928225"/>
  <p:custDataLst>
    <p:tags r:id="rId1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mod">
      <pc:chgData name="John, Catherine" userId="36b10958-3fe6-4d82-9cee-736ae9074b3f" providerId="ADAL" clId="{7CE9EBFF-1EB6-4E95-820E-35801409E55C}" dt="2025-12-05T14:02:00.576" v="1" actId="33475"/>
      <pc:docMkLst>
        <pc:docMk/>
      </pc:docMkLst>
    </pc:docChg>
  </pc:docChgLst>
  <pc:docChgLst>
    <pc:chgData clId="Web-{46EA5CCB-2B4B-9D9C-6FA1-0C5403BACB2A}"/>
    <pc:docChg chg="modSld">
      <pc:chgData name="" userId="" providerId="" clId="Web-{46EA5CCB-2B4B-9D9C-6FA1-0C5403BACB2A}" dt="2025-11-24T10:01:30.449" v="0" actId="20577"/>
      <pc:docMkLst>
        <pc:docMk/>
      </pc:docMkLst>
      <pc:sldChg chg="modSp">
        <pc:chgData name="" userId="" providerId="" clId="Web-{46EA5CCB-2B4B-9D9C-6FA1-0C5403BACB2A}" dt="2025-11-24T10:01:30.449" v="0" actId="20577"/>
        <pc:sldMkLst>
          <pc:docMk/>
          <pc:sldMk cId="2808480706" sldId="840"/>
        </pc:sldMkLst>
        <pc:spChg chg="mod">
          <ac:chgData name="" userId="" providerId="" clId="Web-{46EA5CCB-2B4B-9D9C-6FA1-0C5403BACB2A}" dt="2025-11-24T10:01:30.449" v="0" actId="20577"/>
          <ac:spMkLst>
            <pc:docMk/>
            <pc:sldMk cId="2808480706" sldId="840"/>
            <ac:spMk id="4" creationId="{183CA12B-98D8-441B-A2DE-6FF2B2597824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undo custSel modSld modMainMaster">
      <pc:chgData name="Hazell, Danielle" userId="16322be0-50ef-46ff-b0c0-d304bc10d5d2" providerId="ADAL" clId="{E6D12E1F-DF63-450C-A9ED-E72C5F6C045B}" dt="2025-12-01T20:12:33.627" v="37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20:04:19.940" v="2"/>
        <pc:sldMkLst>
          <pc:docMk/>
          <pc:sldMk cId="0" sldId="267"/>
        </pc:sldMkLst>
        <pc:spChg chg="add mod">
          <ac:chgData name="Hazell, Danielle" userId="16322be0-50ef-46ff-b0c0-d304bc10d5d2" providerId="ADAL" clId="{E6D12E1F-DF63-450C-A9ED-E72C5F6C045B}" dt="2025-12-01T20:04:19.940" v="2"/>
          <ac:spMkLst>
            <pc:docMk/>
            <pc:sldMk cId="0" sldId="267"/>
            <ac:spMk id="2" creationId="{063D04DC-0B25-E36F-A238-82325DBEC397}"/>
          </ac:spMkLst>
        </pc:spChg>
        <pc:spChg chg="mod">
          <ac:chgData name="Hazell, Danielle" userId="16322be0-50ef-46ff-b0c0-d304bc10d5d2" providerId="ADAL" clId="{E6D12E1F-DF63-450C-A9ED-E72C5F6C045B}" dt="2025-12-01T20:04:18.993" v="1" actId="14100"/>
          <ac:spMkLst>
            <pc:docMk/>
            <pc:sldMk cId="0" sldId="267"/>
            <ac:spMk id="18434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20:09:00.893" v="11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20:09:00.893" v="11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20:12:33.627" v="37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20:12:33.627" v="37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20:08:53.960" v="7" actId="12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20:08:53.960" v="7" actId="12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20:11:25.583" v="21" actId="12"/>
        <pc:sldMkLst>
          <pc:docMk/>
          <pc:sldMk cId="151487124" sldId="841"/>
        </pc:sldMkLst>
        <pc:spChg chg="mod">
          <ac:chgData name="Hazell, Danielle" userId="16322be0-50ef-46ff-b0c0-d304bc10d5d2" providerId="ADAL" clId="{E6D12E1F-DF63-450C-A9ED-E72C5F6C045B}" dt="2025-12-01T20:11:25.583" v="21" actId="12"/>
          <ac:spMkLst>
            <pc:docMk/>
            <pc:sldMk cId="151487124" sldId="841"/>
            <ac:spMk id="3075" creationId="{B0C3E7EC-5F62-6AFB-D224-3325A6BC63DF}"/>
          </ac:spMkLst>
        </pc:spChg>
      </pc:sldChg>
      <pc:sldChg chg="modSp mod">
        <pc:chgData name="Hazell, Danielle" userId="16322be0-50ef-46ff-b0c0-d304bc10d5d2" providerId="ADAL" clId="{E6D12E1F-DF63-450C-A9ED-E72C5F6C045B}" dt="2025-12-01T20:12:12.474" v="27" actId="12385"/>
        <pc:sldMkLst>
          <pc:docMk/>
          <pc:sldMk cId="2613141745" sldId="842"/>
        </pc:sldMkLst>
        <pc:graphicFrameChg chg="modGraphic">
          <ac:chgData name="Hazell, Danielle" userId="16322be0-50ef-46ff-b0c0-d304bc10d5d2" providerId="ADAL" clId="{E6D12E1F-DF63-450C-A9ED-E72C5F6C045B}" dt="2025-12-01T20:12:12.474" v="27" actId="12385"/>
          <ac:graphicFrameMkLst>
            <pc:docMk/>
            <pc:sldMk cId="2613141745" sldId="842"/>
            <ac:graphicFrameMk id="5" creationId="{315F33E3-F8F9-5191-7BCC-6311DA01DE87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20:12:25.348" v="33" actId="20577"/>
        <pc:sldMkLst>
          <pc:docMk/>
          <pc:sldMk cId="4089027459" sldId="843"/>
        </pc:sldMkLst>
        <pc:spChg chg="mod">
          <ac:chgData name="Hazell, Danielle" userId="16322be0-50ef-46ff-b0c0-d304bc10d5d2" providerId="ADAL" clId="{E6D12E1F-DF63-450C-A9ED-E72C5F6C045B}" dt="2025-12-01T20:12:25.348" v="33" actId="20577"/>
          <ac:spMkLst>
            <pc:docMk/>
            <pc:sldMk cId="4089027459" sldId="843"/>
            <ac:spMk id="3075" creationId="{7054674A-0044-8EBB-37F9-85D5E0843556}"/>
          </ac:spMkLst>
        </pc:spChg>
      </pc:sldChg>
      <pc:sldChg chg="modSp mod">
        <pc:chgData name="Hazell, Danielle" userId="16322be0-50ef-46ff-b0c0-d304bc10d5d2" providerId="ADAL" clId="{E6D12E1F-DF63-450C-A9ED-E72C5F6C045B}" dt="2025-12-01T20:11:42.479" v="23" actId="12"/>
        <pc:sldMkLst>
          <pc:docMk/>
          <pc:sldMk cId="4016851139" sldId="847"/>
        </pc:sldMkLst>
        <pc:spChg chg="mod">
          <ac:chgData name="Hazell, Danielle" userId="16322be0-50ef-46ff-b0c0-d304bc10d5d2" providerId="ADAL" clId="{E6D12E1F-DF63-450C-A9ED-E72C5F6C045B}" dt="2025-12-01T20:11:42.479" v="23" actId="12"/>
          <ac:spMkLst>
            <pc:docMk/>
            <pc:sldMk cId="4016851139" sldId="847"/>
            <ac:spMk id="3075" creationId="{32D17CEC-1D20-A15B-15AD-46C2F87A6EF5}"/>
          </ac:spMkLst>
        </pc:spChg>
      </pc:sldChg>
      <pc:sldChg chg="modSp mod">
        <pc:chgData name="Hazell, Danielle" userId="16322be0-50ef-46ff-b0c0-d304bc10d5d2" providerId="ADAL" clId="{E6D12E1F-DF63-450C-A9ED-E72C5F6C045B}" dt="2025-12-01T20:11:51.808" v="24" actId="12"/>
        <pc:sldMkLst>
          <pc:docMk/>
          <pc:sldMk cId="3568520203" sldId="848"/>
        </pc:sldMkLst>
        <pc:spChg chg="mod">
          <ac:chgData name="Hazell, Danielle" userId="16322be0-50ef-46ff-b0c0-d304bc10d5d2" providerId="ADAL" clId="{E6D12E1F-DF63-450C-A9ED-E72C5F6C045B}" dt="2025-12-01T20:11:51.808" v="24" actId="12"/>
          <ac:spMkLst>
            <pc:docMk/>
            <pc:sldMk cId="3568520203" sldId="848"/>
            <ac:spMk id="3075" creationId="{E756CC32-A493-9A73-6BB1-0144E127FDC5}"/>
          </ac:spMkLst>
        </pc:spChg>
      </pc:sldChg>
      <pc:sldChg chg="modSp mod">
        <pc:chgData name="Hazell, Danielle" userId="16322be0-50ef-46ff-b0c0-d304bc10d5d2" providerId="ADAL" clId="{E6D12E1F-DF63-450C-A9ED-E72C5F6C045B}" dt="2025-12-01T20:12:07.383" v="26" actId="12"/>
        <pc:sldMkLst>
          <pc:docMk/>
          <pc:sldMk cId="2176784668" sldId="849"/>
        </pc:sldMkLst>
        <pc:spChg chg="mod">
          <ac:chgData name="Hazell, Danielle" userId="16322be0-50ef-46ff-b0c0-d304bc10d5d2" providerId="ADAL" clId="{E6D12E1F-DF63-450C-A9ED-E72C5F6C045B}" dt="2025-12-01T20:12:07.383" v="26" actId="12"/>
          <ac:spMkLst>
            <pc:docMk/>
            <pc:sldMk cId="2176784668" sldId="849"/>
            <ac:spMk id="3075" creationId="{7F117514-CB61-5268-A760-AC204224C1A7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20:08:38.652" v="4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20:08:38.652" v="4"/>
          <ac:spMkLst>
            <pc:docMk/>
            <pc:sldMasterMk cId="2966563060" sldId="2147483653"/>
            <ac:spMk id="4" creationId="{434EEF74-2B16-EE2E-12A8-7A754814B14A}"/>
          </ac:spMkLst>
        </pc:spChg>
        <pc:picChg chg="add mod">
          <ac:chgData name="Hazell, Danielle" userId="16322be0-50ef-46ff-b0c0-d304bc10d5d2" providerId="ADAL" clId="{E6D12E1F-DF63-450C-A9ED-E72C5F6C045B}" dt="2025-12-01T20:08:38.652" v="4"/>
          <ac:picMkLst>
            <pc:docMk/>
            <pc:sldMasterMk cId="2966563060" sldId="2147483653"/>
            <ac:picMk id="2" creationId="{33FEB209-6E13-E338-F207-3C0AAD3D61A7}"/>
          </ac:picMkLst>
        </pc:picChg>
        <pc:picChg chg="add mod">
          <ac:chgData name="Hazell, Danielle" userId="16322be0-50ef-46ff-b0c0-d304bc10d5d2" providerId="ADAL" clId="{E6D12E1F-DF63-450C-A9ED-E72C5F6C045B}" dt="2025-12-01T20:08:38.652" v="4"/>
          <ac:picMkLst>
            <pc:docMk/>
            <pc:sldMasterMk cId="2966563060" sldId="2147483653"/>
            <ac:picMk id="5" creationId="{DC6CC38A-3027-FF2A-5184-57545FDC314C}"/>
          </ac:picMkLst>
        </pc:picChg>
        <pc:picChg chg="add mod">
          <ac:chgData name="Hazell, Danielle" userId="16322be0-50ef-46ff-b0c0-d304bc10d5d2" providerId="ADAL" clId="{E6D12E1F-DF63-450C-A9ED-E72C5F6C045B}" dt="2025-12-01T20:08:38.652" v="4"/>
          <ac:picMkLst>
            <pc:docMk/>
            <pc:sldMasterMk cId="2966563060" sldId="2147483653"/>
            <ac:picMk id="7" creationId="{D3497560-A870-1037-9B82-82F17DAF4CA1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Introduce the concept of flow rate, pressure loss, and pipe sizing.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160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11981" y="1368108"/>
            <a:ext cx="11015663" cy="474349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81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33FEB209-6E13-E338-F207-3C0AAD3D61A7}"/>
              </a:ext>
            </a:extLst>
          </p:cNvPr>
          <p:cNvPicPr>
            <a:picLocks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434EEF74-2B16-EE2E-12A8-7A754814B1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DC6CC38A-3027-FF2A-5184-57545FDC314C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3497560-A870-1037-9B82-82F17DAF4CA1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  <p:sldLayoutId id="2147483660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K1.19 Different techniques for forming and bending pipework</a:t>
            </a:r>
          </a:p>
          <a:p>
            <a:pPr marL="0" indent="0">
              <a:buNone/>
            </a:pPr>
            <a:endParaRPr lang="en-GB" sz="2800" dirty="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1.19: </a:t>
            </a:r>
            <a:r>
              <a:rPr lang="en-GB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Techniques for bending gas pipework safely and accurately</a:t>
            </a:r>
            <a:endParaRPr lang="en-US" sz="2800" b="1" dirty="0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CA40F-688B-5F5D-5321-6D3F6BEFB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4DE3A36-8D3C-A417-2B30-482BA1443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90000"/>
            <a:ext cx="11628000" cy="646331"/>
          </a:xfrm>
        </p:spPr>
        <p:txBody>
          <a:bodyPr/>
          <a:lstStyle/>
          <a:p>
            <a:r>
              <a:rPr lang="en-GB" dirty="0"/>
              <a:t>Safety and best practice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7054674A-0044-8EBB-37F9-85D5E084355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226" y="1802038"/>
            <a:ext cx="11106483" cy="474403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Inspect pipe and tool before use (no dents, wear, cracks).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Use the correct </a:t>
            </a:r>
            <a:r>
              <a:rPr lang="en-GB" sz="2400" b="1" dirty="0"/>
              <a:t>former size</a:t>
            </a:r>
            <a:r>
              <a:rPr lang="en-GB" sz="2400" dirty="0"/>
              <a:t> for the bending machine.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Never heat a gas pipe to bend 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Always remove internal springs carefully.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Pipes must be </a:t>
            </a:r>
            <a:r>
              <a:rPr lang="en-GB" sz="2400" b="1" dirty="0"/>
              <a:t>re-rounded</a:t>
            </a:r>
            <a:r>
              <a:rPr lang="en-GB" sz="2400" dirty="0"/>
              <a:t> if </a:t>
            </a:r>
            <a:r>
              <a:rPr lang="en-GB" sz="2400" dirty="0" err="1"/>
              <a:t>ovalised</a:t>
            </a:r>
            <a:r>
              <a:rPr lang="en-GB" sz="2400" dirty="0"/>
              <a:t> before jointing.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Bends must </a:t>
            </a:r>
            <a:r>
              <a:rPr lang="en-GB" sz="2400" b="1" dirty="0"/>
              <a:t>not reduce the internal diameter</a:t>
            </a:r>
            <a:r>
              <a:rPr lang="en-GB" sz="2400" dirty="0"/>
              <a:t> or cause restriction.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027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tools used for bending gas pipework.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correct procedures for forming bends.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Compare</a:t>
            </a:r>
            <a:r>
              <a:rPr lang="en-GB" dirty="0"/>
              <a:t> when to use a bending machine or spring.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safe and accurate bending practices during installation.</a:t>
            </a:r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15490" y="1368108"/>
            <a:ext cx="8208645" cy="99409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sz="5985" dirty="0">
                <a:solidFill>
                  <a:srgbClr val="FC4421"/>
                </a:solidFill>
                <a:ea typeface="ＭＳ Ｐゴシック" pitchFamily="-105" charset="-128"/>
                <a:cs typeface="ＭＳ Ｐゴシック" pitchFamily="-105" charset="-128"/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3D04DC-0B25-E36F-A238-82325DBEC397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Charlie is installing a new copper gas pipe around a doorway.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Should he use elbows or bend the pipe?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What factors should influence his choice?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>
                <a:ea typeface="ＭＳ Ｐゴシック"/>
              </a:rPr>
              <a:t>By the end of this session, 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tools used for bending gas pipework.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correct procedures for forming bends.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Compare</a:t>
            </a:r>
            <a:r>
              <a:rPr lang="en-GB" dirty="0"/>
              <a:t> when to use a bending machine or spring.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safe and accurate bending practices during installation.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form pipe bends?</a:t>
            </a:r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0"/>
          </p:nvPr>
        </p:nvSpPr>
        <p:spPr>
          <a:xfrm>
            <a:off x="406947" y="1801947"/>
            <a:ext cx="11206600" cy="474403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Reduces the number of fittings</a:t>
            </a:r>
            <a:r>
              <a:rPr lang="en-GB" sz="2400" dirty="0"/>
              <a:t> (e.g. elbows)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Minimises risk of leaks</a:t>
            </a:r>
            <a:r>
              <a:rPr lang="en-GB" sz="2400" dirty="0"/>
              <a:t> at joints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Improves gas flow</a:t>
            </a:r>
            <a:r>
              <a:rPr lang="en-GB" sz="2400" dirty="0"/>
              <a:t> by reducing turbulence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Tidier installation</a:t>
            </a:r>
            <a:r>
              <a:rPr lang="en-GB" sz="2400" dirty="0"/>
              <a:t> in visible areas (e.g. exposed copper pipes)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Can be more </a:t>
            </a:r>
            <a:r>
              <a:rPr lang="en-GB" sz="2400" b="1" dirty="0"/>
              <a:t>cost-effective</a:t>
            </a:r>
            <a:r>
              <a:rPr lang="en-GB" sz="2400" dirty="0"/>
              <a:t> over time</a:t>
            </a:r>
          </a:p>
          <a:p>
            <a:pPr marL="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40CA3-A938-0638-943E-1CB0677E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1C423DD-E8E8-4B71-FEEE-FF8EE09DD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 1: Bending machine</a:t>
            </a:r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B0C3E7EC-5F62-6AFB-D224-3325A6BC63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2758" y="1801947"/>
            <a:ext cx="11106483" cy="4744039"/>
          </a:xfrm>
        </p:spPr>
        <p:txBody>
          <a:bodyPr/>
          <a:lstStyle/>
          <a:p>
            <a:r>
              <a:rPr lang="en-GB" sz="2400" b="1" dirty="0"/>
              <a:t>Use:</a:t>
            </a:r>
            <a:r>
              <a:rPr lang="en-GB" sz="2400" dirty="0"/>
              <a:t> Creates clean, uniform bends in copper and light steel pipe</a:t>
            </a:r>
          </a:p>
          <a:p>
            <a:r>
              <a:rPr lang="en-GB" sz="2400" b="1" dirty="0"/>
              <a:t>Types: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Hand-held mini benders (≤ 15 mm)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Stand or hydraulic benders (15–28 mm+)</a:t>
            </a:r>
          </a:p>
          <a:p>
            <a:r>
              <a:rPr lang="en-GB" sz="2400" b="1" dirty="0"/>
              <a:t>Steps: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Mark centreline of bend on pipe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Insert into correct former and guide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Pull handles evenly until required angle e.g. 90°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8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C1879-C0E7-C091-3ABA-FDEC6CF0F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981445D-F002-B342-1B79-2BE108355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 1: Bending machine</a:t>
            </a:r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32D17CEC-1D20-A15B-15AD-46C2F87A6EF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2758" y="1801947"/>
            <a:ext cx="11106483" cy="4744039"/>
          </a:xfrm>
        </p:spPr>
        <p:txBody>
          <a:bodyPr/>
          <a:lstStyle/>
          <a:p>
            <a:r>
              <a:rPr lang="en-GB" sz="2400" b="1" dirty="0"/>
              <a:t>Advantages: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No kinks or flattening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Precise radius</a:t>
            </a:r>
          </a:p>
          <a:p>
            <a:br>
              <a:rPr lang="en-GB" sz="2400" b="1" dirty="0"/>
            </a:br>
            <a:r>
              <a:rPr lang="en-GB" sz="2400" b="1" dirty="0"/>
              <a:t>Limitations: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Requires space to operate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Not suitable for tight locations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851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043A5-DF84-F97F-67B8-8FAC4DA83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7F076E3-C283-3824-24B0-FED0D9D2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 2: Bending spring</a:t>
            </a:r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E756CC32-A493-9A73-6BB1-0144E127FDC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2758" y="1801947"/>
            <a:ext cx="11106483" cy="4744039"/>
          </a:xfrm>
        </p:spPr>
        <p:txBody>
          <a:bodyPr/>
          <a:lstStyle/>
          <a:p>
            <a:r>
              <a:rPr lang="en-GB" sz="2400" b="1" dirty="0"/>
              <a:t>Use:</a:t>
            </a:r>
            <a:r>
              <a:rPr lang="en-GB" sz="2400" dirty="0"/>
              <a:t> For small diameter pipe (typically 15 mm) in tight spaces</a:t>
            </a:r>
          </a:p>
          <a:p>
            <a:r>
              <a:rPr lang="en-GB" sz="2400" b="1" dirty="0"/>
              <a:t>Type:</a:t>
            </a:r>
            <a:r>
              <a:rPr lang="en-GB" sz="2400" dirty="0"/>
              <a:t> Internal or external spring</a:t>
            </a:r>
          </a:p>
          <a:p>
            <a:r>
              <a:rPr lang="en-GB" sz="2400" b="1" dirty="0"/>
              <a:t>Steps: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Insert spring into or around pipe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Slowly bend by hand around knee or a solid form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Carefully remove spring after forming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520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E198E-391A-B77F-7EBF-D851A56D1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A0A99D8-BCEB-C214-45CA-12C5EEB67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 2: Bending spring</a:t>
            </a:r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7F117514-CB61-5268-A760-AC204224C1A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2758" y="1801947"/>
            <a:ext cx="11106483" cy="4744039"/>
          </a:xfrm>
        </p:spPr>
        <p:txBody>
          <a:bodyPr/>
          <a:lstStyle/>
          <a:p>
            <a:r>
              <a:rPr lang="en-GB" sz="2400" b="1" dirty="0"/>
              <a:t>Advantages: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Portable and inexpensive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Good for on-site adjustments</a:t>
            </a:r>
          </a:p>
          <a:p>
            <a:br>
              <a:rPr lang="en-GB" sz="2400" b="1" dirty="0"/>
            </a:br>
            <a:r>
              <a:rPr lang="en-GB" sz="2400" b="1" dirty="0"/>
              <a:t>Limitations: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Less precise than machine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High risk of kinking if done too quickly or without support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784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C4BC1-FDC0-5823-AC43-5A2B2524A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6404E2A-40E7-56DC-390E-127A3D07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Comparison table</a:t>
            </a:r>
            <a:endParaRPr lang="en-GB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15F33E3-F8F9-5191-7BCC-6311DA01DE87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819900186"/>
              </p:ext>
            </p:extLst>
          </p:nvPr>
        </p:nvGraphicFramePr>
        <p:xfrm>
          <a:off x="611186" y="1998559"/>
          <a:ext cx="11017251" cy="317252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599224">
                  <a:extLst>
                    <a:ext uri="{9D8B030D-6E8A-4147-A177-3AD203B41FA5}">
                      <a16:colId xmlns:a16="http://schemas.microsoft.com/office/drawing/2014/main" val="711702411"/>
                    </a:ext>
                  </a:extLst>
                </a:gridCol>
                <a:gridCol w="3997997">
                  <a:extLst>
                    <a:ext uri="{9D8B030D-6E8A-4147-A177-3AD203B41FA5}">
                      <a16:colId xmlns:a16="http://schemas.microsoft.com/office/drawing/2014/main" val="1554347543"/>
                    </a:ext>
                  </a:extLst>
                </a:gridCol>
                <a:gridCol w="4420030">
                  <a:extLst>
                    <a:ext uri="{9D8B030D-6E8A-4147-A177-3AD203B41FA5}">
                      <a16:colId xmlns:a16="http://schemas.microsoft.com/office/drawing/2014/main" val="1759445921"/>
                    </a:ext>
                  </a:extLst>
                </a:gridCol>
              </a:tblGrid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Feature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Bending machine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Bending spring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3328340996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Accuracy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High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Medium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735991965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Pipe sizes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15 mm – 28 mm+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Typically ≤ 15 mm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2375798205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Portability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Low (stand type)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High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428665664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Skill level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Moderate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Requires practice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3723163999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Risk of kinking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Very low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Medium to high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1798807992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Use case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Bench/workshop install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Confined space repair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1574907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141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DF275DF-C474-4826-91E1-2A70031E9C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041F6D-BBDE-4B15-9860-57A05AB8973C}">
  <ds:schemaRefs>
    <ds:schemaRef ds:uri="http://www.w3.org/XML/1998/namespace"/>
    <ds:schemaRef ds:uri="http://schemas.microsoft.com/office/2006/documentManagement/types"/>
    <ds:schemaRef ds:uri="http://purl.org/dc/elements/1.1/"/>
    <ds:schemaRef ds:uri="7c04300a-231c-4281-9146-a98f6f4a7aff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01e15224-84b2-4570-bdea-a67bb94d0921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200</TotalTime>
  <Words>563</Words>
  <Application>Microsoft Office PowerPoint</Application>
  <PresentationFormat>Custom</PresentationFormat>
  <Paragraphs>96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Why form pipe bends?</vt:lpstr>
      <vt:lpstr>Method 1: Bending machine</vt:lpstr>
      <vt:lpstr>Method 1: Bending machine</vt:lpstr>
      <vt:lpstr>Method 2: Bending spring</vt:lpstr>
      <vt:lpstr>Method 2: Bending spring</vt:lpstr>
      <vt:lpstr>Comparison table</vt:lpstr>
      <vt:lpstr>Safety and best practice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5</cp:revision>
  <cp:lastPrinted>2025-05-28T15:27:28Z</cp:lastPrinted>
  <dcterms:created xsi:type="dcterms:W3CDTF">2025-04-15T10:44:23Z</dcterms:created>
  <dcterms:modified xsi:type="dcterms:W3CDTF">2025-12-05T14:02:10Z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2025-12-05T14:02:00Z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15022100-65fd-4537-a3d8-005e2cd4fb06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