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15"/>
  </p:notesMasterIdLst>
  <p:handoutMasterIdLst>
    <p:handoutMasterId r:id="rId16"/>
  </p:handoutMasterIdLst>
  <p:sldIdLst>
    <p:sldId id="462" r:id="rId5"/>
    <p:sldId id="840" r:id="rId6"/>
    <p:sldId id="837" r:id="rId7"/>
    <p:sldId id="328" r:id="rId8"/>
    <p:sldId id="841" r:id="rId9"/>
    <p:sldId id="842" r:id="rId10"/>
    <p:sldId id="843" r:id="rId11"/>
    <p:sldId id="846" r:id="rId12"/>
    <p:sldId id="838" r:id="rId13"/>
    <p:sldId id="267" r:id="rId14"/>
  </p:sldIdLst>
  <p:sldSz cx="12239625" cy="6840538"/>
  <p:notesSz cx="6797675" cy="9928225"/>
  <p:custDataLst>
    <p:tags r:id="rId17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mod modSld">
      <pc:chgData name="John, Catherine" userId="36b10958-3fe6-4d82-9cee-736ae9074b3f" providerId="ADAL" clId="{7CE9EBFF-1EB6-4E95-820E-35801409E55C}" dt="2025-12-05T13:54:53.470" v="2" actId="33475"/>
      <pc:docMkLst>
        <pc:docMk/>
      </pc:docMkLst>
      <pc:sldChg chg="modSp mod">
        <pc:chgData name="John, Catherine" userId="36b10958-3fe6-4d82-9cee-736ae9074b3f" providerId="ADAL" clId="{7CE9EBFF-1EB6-4E95-820E-35801409E55C}" dt="2025-12-05T13:47:30.235" v="0" actId="20577"/>
        <pc:sldMkLst>
          <pc:docMk/>
          <pc:sldMk cId="0" sldId="328"/>
        </pc:sldMkLst>
        <pc:spChg chg="mod">
          <ac:chgData name="John, Catherine" userId="36b10958-3fe6-4d82-9cee-736ae9074b3f" providerId="ADAL" clId="{7CE9EBFF-1EB6-4E95-820E-35801409E55C}" dt="2025-12-05T13:47:30.235" v="0" actId="20577"/>
          <ac:spMkLst>
            <pc:docMk/>
            <pc:sldMk cId="0" sldId="328"/>
            <ac:spMk id="3075" creationId="{00000000-0000-0000-0000-000000000000}"/>
          </ac:spMkLst>
        </pc:spChg>
      </pc:sldChg>
    </pc:docChg>
  </pc:docChgLst>
  <pc:docChgLst>
    <pc:chgData name="Amanda Suzuki" userId="S::amanda.suzuki@eal.org.uk::481664d6-57b2-43ee-8909-51abec9171fa" providerId="AD" clId="Web-{A48EBB4E-09AD-821E-852A-205945CFB42D}"/>
    <pc:docChg chg="modSld">
      <pc:chgData name="Amanda Suzuki" userId="S::amanda.suzuki@eal.org.uk::481664d6-57b2-43ee-8909-51abec9171fa" providerId="AD" clId="Web-{A48EBB4E-09AD-821E-852A-205945CFB42D}" dt="2025-11-24T10:01:16.367" v="4" actId="20577"/>
      <pc:docMkLst>
        <pc:docMk/>
      </pc:docMkLst>
      <pc:sldChg chg="modSp">
        <pc:chgData name="Amanda Suzuki" userId="S::amanda.suzuki@eal.org.uk::481664d6-57b2-43ee-8909-51abec9171fa" providerId="AD" clId="Web-{A48EBB4E-09AD-821E-852A-205945CFB42D}" dt="2025-11-24T10:00:19.847" v="0" actId="20577"/>
        <pc:sldMkLst>
          <pc:docMk/>
          <pc:sldMk cId="2808480706" sldId="840"/>
        </pc:sldMkLst>
        <pc:spChg chg="mod">
          <ac:chgData name="Amanda Suzuki" userId="S::amanda.suzuki@eal.org.uk::481664d6-57b2-43ee-8909-51abec9171fa" providerId="AD" clId="Web-{A48EBB4E-09AD-821E-852A-205945CFB42D}" dt="2025-11-24T10:00:19.847" v="0" actId="20577"/>
          <ac:spMkLst>
            <pc:docMk/>
            <pc:sldMk cId="2808480706" sldId="840"/>
            <ac:spMk id="4" creationId="{183CA12B-98D8-441B-A2DE-6FF2B2597824}"/>
          </ac:spMkLst>
        </pc:spChg>
      </pc:sldChg>
      <pc:sldChg chg="modSp">
        <pc:chgData name="Amanda Suzuki" userId="S::amanda.suzuki@eal.org.uk::481664d6-57b2-43ee-8909-51abec9171fa" providerId="AD" clId="Web-{A48EBB4E-09AD-821E-852A-205945CFB42D}" dt="2025-11-24T10:00:35.833" v="2" actId="20577"/>
        <pc:sldMkLst>
          <pc:docMk/>
          <pc:sldMk cId="151487124" sldId="841"/>
        </pc:sldMkLst>
        <pc:spChg chg="mod">
          <ac:chgData name="Amanda Suzuki" userId="S::amanda.suzuki@eal.org.uk::481664d6-57b2-43ee-8909-51abec9171fa" providerId="AD" clId="Web-{A48EBB4E-09AD-821E-852A-205945CFB42D}" dt="2025-11-24T10:00:35.833" v="2" actId="20577"/>
          <ac:spMkLst>
            <pc:docMk/>
            <pc:sldMk cId="151487124" sldId="841"/>
            <ac:spMk id="3075" creationId="{B0C3E7EC-5F62-6AFB-D224-3325A6BC63DF}"/>
          </ac:spMkLst>
        </pc:spChg>
      </pc:sldChg>
      <pc:sldChg chg="modSp">
        <pc:chgData name="Amanda Suzuki" userId="S::amanda.suzuki@eal.org.uk::481664d6-57b2-43ee-8909-51abec9171fa" providerId="AD" clId="Web-{A48EBB4E-09AD-821E-852A-205945CFB42D}" dt="2025-11-24T10:01:16.367" v="4" actId="20577"/>
        <pc:sldMkLst>
          <pc:docMk/>
          <pc:sldMk cId="1978693251" sldId="846"/>
        </pc:sldMkLst>
        <pc:spChg chg="mod">
          <ac:chgData name="Amanda Suzuki" userId="S::amanda.suzuki@eal.org.uk::481664d6-57b2-43ee-8909-51abec9171fa" providerId="AD" clId="Web-{A48EBB4E-09AD-821E-852A-205945CFB42D}" dt="2025-11-24T10:01:16.367" v="4" actId="20577"/>
          <ac:spMkLst>
            <pc:docMk/>
            <pc:sldMk cId="1978693251" sldId="846"/>
            <ac:spMk id="3075" creationId="{ECC11311-CDAA-A30A-8EF9-27514C51F747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20:03:57.009" v="28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20:01:49.770" v="2"/>
        <pc:sldMkLst>
          <pc:docMk/>
          <pc:sldMk cId="0" sldId="267"/>
        </pc:sldMkLst>
        <pc:spChg chg="add mod">
          <ac:chgData name="Hazell, Danielle" userId="16322be0-50ef-46ff-b0c0-d304bc10d5d2" providerId="ADAL" clId="{E6D12E1F-DF63-450C-A9ED-E72C5F6C045B}" dt="2025-12-01T20:01:49.770" v="2"/>
          <ac:spMkLst>
            <pc:docMk/>
            <pc:sldMk cId="0" sldId="267"/>
            <ac:spMk id="2" creationId="{231C04AC-0FCB-83D7-EE4D-77DBCFC4475F}"/>
          </ac:spMkLst>
        </pc:spChg>
        <pc:spChg chg="mod">
          <ac:chgData name="Hazell, Danielle" userId="16322be0-50ef-46ff-b0c0-d304bc10d5d2" providerId="ADAL" clId="{E6D12E1F-DF63-450C-A9ED-E72C5F6C045B}" dt="2025-12-01T20:01:48.838" v="1" actId="14100"/>
          <ac:spMkLst>
            <pc:docMk/>
            <pc:sldMk cId="0" sldId="267"/>
            <ac:spMk id="18434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20:02:38.836" v="11" actId="12"/>
        <pc:sldMkLst>
          <pc:docMk/>
          <pc:sldMk cId="0" sldId="328"/>
        </pc:sldMkLst>
        <pc:spChg chg="mod">
          <ac:chgData name="Hazell, Danielle" userId="16322be0-50ef-46ff-b0c0-d304bc10d5d2" providerId="ADAL" clId="{E6D12E1F-DF63-450C-A9ED-E72C5F6C045B}" dt="2025-12-01T20:02:38.836" v="11" actId="12"/>
          <ac:spMkLst>
            <pc:docMk/>
            <pc:sldMk cId="0" sldId="328"/>
            <ac:spMk id="3075" creationId="{00000000-0000-0000-0000-000000000000}"/>
          </ac:spMkLst>
        </pc:spChg>
      </pc:sldChg>
      <pc:sldChg chg="modSp mod">
        <pc:chgData name="Hazell, Danielle" userId="16322be0-50ef-46ff-b0c0-d304bc10d5d2" providerId="ADAL" clId="{E6D12E1F-DF63-450C-A9ED-E72C5F6C045B}" dt="2025-12-01T20:02:29.097" v="10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20:02:29.097" v="10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20:03:57.009" v="28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20:03:57.009" v="28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20:02:24.458" v="6" actId="6549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20:02:24.458" v="6" actId="6549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20:02:46.616" v="12" actId="12"/>
        <pc:sldMkLst>
          <pc:docMk/>
          <pc:sldMk cId="151487124" sldId="841"/>
        </pc:sldMkLst>
        <pc:spChg chg="mod">
          <ac:chgData name="Hazell, Danielle" userId="16322be0-50ef-46ff-b0c0-d304bc10d5d2" providerId="ADAL" clId="{E6D12E1F-DF63-450C-A9ED-E72C5F6C045B}" dt="2025-12-01T20:02:46.616" v="12" actId="12"/>
          <ac:spMkLst>
            <pc:docMk/>
            <pc:sldMk cId="151487124" sldId="841"/>
            <ac:spMk id="3075" creationId="{B0C3E7EC-5F62-6AFB-D224-3325A6BC63DF}"/>
          </ac:spMkLst>
        </pc:spChg>
      </pc:sldChg>
      <pc:sldChg chg="modSp mod">
        <pc:chgData name="Hazell, Danielle" userId="16322be0-50ef-46ff-b0c0-d304bc10d5d2" providerId="ADAL" clId="{E6D12E1F-DF63-450C-A9ED-E72C5F6C045B}" dt="2025-12-01T20:03:01.469" v="15" actId="113"/>
        <pc:sldMkLst>
          <pc:docMk/>
          <pc:sldMk cId="2613141745" sldId="842"/>
        </pc:sldMkLst>
        <pc:graphicFrameChg chg="modGraphic">
          <ac:chgData name="Hazell, Danielle" userId="16322be0-50ef-46ff-b0c0-d304bc10d5d2" providerId="ADAL" clId="{E6D12E1F-DF63-450C-A9ED-E72C5F6C045B}" dt="2025-12-01T20:03:01.469" v="15" actId="113"/>
          <ac:graphicFrameMkLst>
            <pc:docMk/>
            <pc:sldMk cId="2613141745" sldId="842"/>
            <ac:graphicFrameMk id="4" creationId="{9F346B55-7A2A-6391-63FC-CC4782403D5F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20:03:23.636" v="20" actId="14100"/>
        <pc:sldMkLst>
          <pc:docMk/>
          <pc:sldMk cId="4089027459" sldId="843"/>
        </pc:sldMkLst>
        <pc:spChg chg="mod">
          <ac:chgData name="Hazell, Danielle" userId="16322be0-50ef-46ff-b0c0-d304bc10d5d2" providerId="ADAL" clId="{E6D12E1F-DF63-450C-A9ED-E72C5F6C045B}" dt="2025-12-01T20:03:09.925" v="16" actId="1076"/>
          <ac:spMkLst>
            <pc:docMk/>
            <pc:sldMk cId="4089027459" sldId="843"/>
            <ac:spMk id="3074" creationId="{24DE3A36-8D3C-A417-2B30-482BA1443057}"/>
          </ac:spMkLst>
        </pc:spChg>
        <pc:spChg chg="mod">
          <ac:chgData name="Hazell, Danielle" userId="16322be0-50ef-46ff-b0c0-d304bc10d5d2" providerId="ADAL" clId="{E6D12E1F-DF63-450C-A9ED-E72C5F6C045B}" dt="2025-12-01T20:03:23.636" v="20" actId="14100"/>
          <ac:spMkLst>
            <pc:docMk/>
            <pc:sldMk cId="4089027459" sldId="843"/>
            <ac:spMk id="3075" creationId="{7054674A-0044-8EBB-37F9-85D5E0843556}"/>
          </ac:spMkLst>
        </pc:spChg>
      </pc:sldChg>
      <pc:sldChg chg="modSp mod">
        <pc:chgData name="Hazell, Danielle" userId="16322be0-50ef-46ff-b0c0-d304bc10d5d2" providerId="ADAL" clId="{E6D12E1F-DF63-450C-A9ED-E72C5F6C045B}" dt="2025-12-01T20:03:49.161" v="24" actId="12"/>
        <pc:sldMkLst>
          <pc:docMk/>
          <pc:sldMk cId="1978693251" sldId="846"/>
        </pc:sldMkLst>
        <pc:spChg chg="mod">
          <ac:chgData name="Hazell, Danielle" userId="16322be0-50ef-46ff-b0c0-d304bc10d5d2" providerId="ADAL" clId="{E6D12E1F-DF63-450C-A9ED-E72C5F6C045B}" dt="2025-12-01T20:03:32.134" v="21" actId="1076"/>
          <ac:spMkLst>
            <pc:docMk/>
            <pc:sldMk cId="1978693251" sldId="846"/>
            <ac:spMk id="3074" creationId="{33BCBD55-24DF-E39C-14F3-C45E57246682}"/>
          </ac:spMkLst>
        </pc:spChg>
        <pc:spChg chg="mod">
          <ac:chgData name="Hazell, Danielle" userId="16322be0-50ef-46ff-b0c0-d304bc10d5d2" providerId="ADAL" clId="{E6D12E1F-DF63-450C-A9ED-E72C5F6C045B}" dt="2025-12-01T20:03:49.161" v="24" actId="12"/>
          <ac:spMkLst>
            <pc:docMk/>
            <pc:sldMk cId="1978693251" sldId="846"/>
            <ac:spMk id="3075" creationId="{ECC11311-CDAA-A30A-8EF9-27514C51F747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01T20:02:11.817" v="4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20:02:11.817" v="4"/>
          <ac:spMkLst>
            <pc:docMk/>
            <pc:sldMasterMk cId="2966563060" sldId="2147483653"/>
            <ac:spMk id="4" creationId="{96821621-991B-DF24-100C-67988E68CA7C}"/>
          </ac:spMkLst>
        </pc:spChg>
        <pc:picChg chg="add mod">
          <ac:chgData name="Hazell, Danielle" userId="16322be0-50ef-46ff-b0c0-d304bc10d5d2" providerId="ADAL" clId="{E6D12E1F-DF63-450C-A9ED-E72C5F6C045B}" dt="2025-12-01T20:02:11.817" v="4"/>
          <ac:picMkLst>
            <pc:docMk/>
            <pc:sldMasterMk cId="2966563060" sldId="2147483653"/>
            <ac:picMk id="2" creationId="{44AB6E86-07E1-3CF3-EA2F-116AE782673B}"/>
          </ac:picMkLst>
        </pc:picChg>
        <pc:picChg chg="add mod">
          <ac:chgData name="Hazell, Danielle" userId="16322be0-50ef-46ff-b0c0-d304bc10d5d2" providerId="ADAL" clId="{E6D12E1F-DF63-450C-A9ED-E72C5F6C045B}" dt="2025-12-01T20:02:11.817" v="4"/>
          <ac:picMkLst>
            <pc:docMk/>
            <pc:sldMasterMk cId="2966563060" sldId="2147483653"/>
            <ac:picMk id="5" creationId="{DAAAFCD4-1688-A240-0AF1-22E63DA06053}"/>
          </ac:picMkLst>
        </pc:picChg>
        <pc:picChg chg="add mod">
          <ac:chgData name="Hazell, Danielle" userId="16322be0-50ef-46ff-b0c0-d304bc10d5d2" providerId="ADAL" clId="{E6D12E1F-DF63-450C-A9ED-E72C5F6C045B}" dt="2025-12-01T20:02:11.817" v="4"/>
          <ac:picMkLst>
            <pc:docMk/>
            <pc:sldMasterMk cId="2966563060" sldId="2147483653"/>
            <ac:picMk id="7" creationId="{5B5B1B60-763B-6497-CB16-21291AE1066C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Introduce the concept of flow rate, pressure loss, and pipe sizing.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47933-502B-D146-9428-3DDD196AD93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160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11981" y="1368108"/>
            <a:ext cx="11015663" cy="4743491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81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 dirty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44AB6E86-07E1-3CF3-EA2F-116AE782673B}"/>
              </a:ext>
            </a:extLst>
          </p:cNvPr>
          <p:cNvPicPr>
            <a:picLocks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96821621-991B-DF24-100C-67988E68CA7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DAAAFCD4-1688-A240-0AF1-22E63DA06053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B5B1B60-763B-6497-CB16-21291AE1066C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  <p:sldLayoutId id="2147483660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K1.18 Flow rates and their relationship to pipework and system design</a:t>
            </a:r>
          </a:p>
          <a:p>
            <a:pPr marL="0" indent="0">
              <a:buNone/>
            </a:pPr>
            <a:endParaRPr lang="en-GB" sz="2800" dirty="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1.18: </a:t>
            </a:r>
            <a:r>
              <a:rPr lang="en-GB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Gas flow, pressure drop and system design</a:t>
            </a:r>
            <a:endParaRPr lang="en-US" sz="2800" b="1" dirty="0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15490" y="1368108"/>
            <a:ext cx="8208645" cy="1053359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sz="5985" dirty="0">
                <a:solidFill>
                  <a:srgbClr val="FC4421"/>
                </a:solidFill>
                <a:ea typeface="ＭＳ Ｐゴシック" pitchFamily="-105" charset="-128"/>
                <a:cs typeface="ＭＳ Ｐゴシック" pitchFamily="-105" charset="-128"/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1C04AC-0FCB-83D7-EE4D-77DBCFC4475F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Sam notices that the gas flame at the cooker looks weak when the boiler is 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What could be happening?</a:t>
            </a: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/>
              <a:t>By the end of this session, you should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Define</a:t>
            </a:r>
            <a:r>
              <a:rPr lang="en-GB" dirty="0"/>
              <a:t> gas flow rate and how it is measured.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how pipework design affects pressure and flow.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pressure loss data and apply pipe sizing principles.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Evaluate</a:t>
            </a:r>
            <a:r>
              <a:rPr lang="en-GB" dirty="0"/>
              <a:t> how poor flow affects combustion performance.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5" charset="-128"/>
                <a:cs typeface="ＭＳ Ｐゴシック" pitchFamily="-105" charset="-128"/>
              </a:rPr>
              <a:t>What is flow rate?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0"/>
          </p:nvPr>
        </p:nvSpPr>
        <p:spPr>
          <a:xfrm>
            <a:off x="360226" y="1839616"/>
            <a:ext cx="11206600" cy="4744039"/>
          </a:xfrm>
        </p:spPr>
        <p:txBody>
          <a:bodyPr/>
          <a:lstStyle/>
          <a:p>
            <a:r>
              <a:rPr lang="en-GB" sz="2400" b="1" dirty="0"/>
              <a:t>Flow rate (Q)</a:t>
            </a:r>
            <a:r>
              <a:rPr lang="en-GB" sz="2400" dirty="0"/>
              <a:t> is the </a:t>
            </a:r>
            <a:r>
              <a:rPr lang="en-GB" sz="2400" b="1" dirty="0"/>
              <a:t>volume of gas</a:t>
            </a:r>
            <a:r>
              <a:rPr lang="en-GB" sz="2400" dirty="0"/>
              <a:t> delivered over time.</a:t>
            </a:r>
          </a:p>
          <a:p>
            <a:r>
              <a:rPr lang="en-GB" sz="2400" dirty="0"/>
              <a:t>Measured in </a:t>
            </a:r>
            <a:r>
              <a:rPr lang="en-GB" sz="2400" b="1" dirty="0"/>
              <a:t>m³/h</a:t>
            </a:r>
            <a:r>
              <a:rPr lang="en-GB" sz="2400" dirty="0"/>
              <a:t> (cubic metres per hour)</a:t>
            </a:r>
          </a:p>
          <a:p>
            <a:r>
              <a:rPr lang="en-GB" sz="2400" dirty="0"/>
              <a:t>Affected by: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Appliance demand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Pipe length and diameter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Number and type of fittings</a:t>
            </a:r>
          </a:p>
          <a:p>
            <a:pPr lvl="1">
              <a:buClr>
                <a:srgbClr val="000000"/>
              </a:buClr>
            </a:pPr>
            <a:r>
              <a:rPr lang="en-GB" sz="2400" dirty="0"/>
              <a:t>Material type and roughness</a:t>
            </a:r>
          </a:p>
          <a:p>
            <a:pPr marL="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40CA3-A938-0638-943E-1CB0677E7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1C423DD-E8E8-4B71-FEEE-FF8EE09DD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ＭＳ Ｐゴシック" pitchFamily="-105" charset="-128"/>
                <a:cs typeface="ＭＳ Ｐゴシック" pitchFamily="-105" charset="-128"/>
              </a:rPr>
              <a:t>The relationship between pressure and flow</a:t>
            </a:r>
            <a:endParaRPr lang="en-US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B0C3E7EC-5F62-6AFB-D224-3325A6BC63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97804" y="1864668"/>
            <a:ext cx="11106483" cy="4744039"/>
          </a:xfrm>
        </p:spPr>
        <p:txBody>
          <a:bodyPr/>
          <a:lstStyle/>
          <a:p>
            <a:r>
              <a:rPr lang="en-GB" sz="2400" dirty="0"/>
              <a:t>As </a:t>
            </a:r>
            <a:r>
              <a:rPr lang="en-GB" sz="2400" b="1" dirty="0"/>
              <a:t>flow increases</a:t>
            </a:r>
            <a:r>
              <a:rPr lang="en-GB" sz="2400" dirty="0"/>
              <a:t>, </a:t>
            </a:r>
            <a:r>
              <a:rPr lang="en-GB" sz="2400" b="1" dirty="0"/>
              <a:t>pressure drop</a:t>
            </a:r>
            <a:r>
              <a:rPr lang="en-GB" sz="2400" dirty="0"/>
              <a:t> increases.</a:t>
            </a:r>
          </a:p>
          <a:p>
            <a:r>
              <a:rPr lang="en-GB" sz="2400" dirty="0"/>
              <a:t>Pressure is lost due to:</a:t>
            </a:r>
          </a:p>
          <a:p>
            <a:pPr marL="216535" lvl="1" indent="-216535">
              <a:buClr>
                <a:srgbClr val="000000"/>
              </a:buClr>
            </a:pPr>
            <a:r>
              <a:rPr lang="en-GB" sz="2400" b="1" dirty="0"/>
              <a:t>Friction</a:t>
            </a:r>
            <a:r>
              <a:rPr lang="en-GB" sz="2400" dirty="0"/>
              <a:t> along internal walls</a:t>
            </a:r>
            <a:endParaRPr lang="en-GB" sz="2400" dirty="0">
              <a:cs typeface="Arial"/>
            </a:endParaRPr>
          </a:p>
          <a:p>
            <a:pPr marL="216535" lvl="1" indent="-216535">
              <a:buClr>
                <a:srgbClr val="000000"/>
              </a:buClr>
            </a:pPr>
            <a:r>
              <a:rPr lang="en-GB" sz="2400" b="1" dirty="0"/>
              <a:t>Turbulence</a:t>
            </a:r>
            <a:r>
              <a:rPr lang="en-GB" sz="2400" dirty="0"/>
              <a:t> at fittings or bends</a:t>
            </a:r>
            <a:endParaRPr lang="en-GB" sz="2400" dirty="0">
              <a:cs typeface="Arial"/>
            </a:endParaRPr>
          </a:p>
          <a:p>
            <a:pPr marL="216535" lvl="1" indent="-216535">
              <a:buClr>
                <a:srgbClr val="000000"/>
              </a:buClr>
            </a:pPr>
            <a:r>
              <a:rPr lang="en-GB" sz="2400" b="1" dirty="0">
                <a:ea typeface="ＭＳ Ｐゴシック"/>
              </a:rPr>
              <a:t>Changes</a:t>
            </a:r>
            <a:r>
              <a:rPr lang="en-GB" sz="2400" dirty="0">
                <a:ea typeface="ＭＳ Ｐゴシック"/>
              </a:rPr>
              <a:t> in direction or pipe size</a:t>
            </a:r>
            <a:br>
              <a:rPr lang="en-GB" sz="2400" dirty="0"/>
            </a:br>
            <a:endParaRPr lang="en-GB" sz="2400" dirty="0">
              <a:cs typeface="Arial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GB" sz="2400" b="1" dirty="0"/>
              <a:t>Permissible drop for NG</a:t>
            </a:r>
            <a:r>
              <a:rPr lang="en-GB" sz="2400" dirty="0"/>
              <a:t>: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1 mbar</a:t>
            </a:r>
            <a:r>
              <a:rPr lang="en-GB" sz="2400" dirty="0"/>
              <a:t> between the meter outlet and the appliance</a:t>
            </a:r>
          </a:p>
          <a:p>
            <a:pPr marL="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87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C4BC1-FDC0-5823-AC43-5A2B2524A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6404E2A-40E7-56DC-390E-127A3D07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a typeface="ＭＳ Ｐゴシック" pitchFamily="-105" charset="-128"/>
                <a:cs typeface="ＭＳ Ｐゴシック" pitchFamily="-105" charset="-128"/>
              </a:rPr>
              <a:t>Pipework effects on flow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F346B55-7A2A-6391-63FC-CC4782403D5F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3607524"/>
              </p:ext>
            </p:extLst>
          </p:nvPr>
        </p:nvGraphicFramePr>
        <p:xfrm>
          <a:off x="557375" y="1977875"/>
          <a:ext cx="11017250" cy="226609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815142">
                  <a:extLst>
                    <a:ext uri="{9D8B030D-6E8A-4147-A177-3AD203B41FA5}">
                      <a16:colId xmlns:a16="http://schemas.microsoft.com/office/drawing/2014/main" val="1992595524"/>
                    </a:ext>
                  </a:extLst>
                </a:gridCol>
                <a:gridCol w="6202108">
                  <a:extLst>
                    <a:ext uri="{9D8B030D-6E8A-4147-A177-3AD203B41FA5}">
                      <a16:colId xmlns:a16="http://schemas.microsoft.com/office/drawing/2014/main" val="877338491"/>
                    </a:ext>
                  </a:extLst>
                </a:gridCol>
              </a:tblGrid>
              <a:tr h="3371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Factor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Impact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129018196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Longer pipe runs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More pressure drop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1833291528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Small diameter pipe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Higher resistance to flow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2616421110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/>
                        <a:t>More fittings or elbows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Each causes turbulence and loss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1902758356"/>
                  </a:ext>
                </a:extLst>
              </a:tr>
              <a:tr h="3508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0" dirty="0"/>
                        <a:t>Rough internal surfaces</a:t>
                      </a:r>
                    </a:p>
                  </a:txBody>
                  <a:tcPr marL="87458" marR="87458" marT="43729" marB="4372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Increases drag (steel &gt; copper)</a:t>
                      </a:r>
                    </a:p>
                  </a:txBody>
                  <a:tcPr marL="87458" marR="87458" marT="43729" marB="43729" anchor="ctr"/>
                </a:tc>
                <a:extLst>
                  <a:ext uri="{0D108BD9-81ED-4DB2-BD59-A6C34878D82A}">
                    <a16:rowId xmlns:a16="http://schemas.microsoft.com/office/drawing/2014/main" val="3389568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3141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CA40F-688B-5F5D-5321-6D3F6BEFB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4DE3A36-8D3C-A417-2B30-482BA1443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134" y="829133"/>
            <a:ext cx="11628000" cy="646331"/>
          </a:xfrm>
        </p:spPr>
        <p:txBody>
          <a:bodyPr/>
          <a:lstStyle/>
          <a:p>
            <a:r>
              <a:rPr lang="en-GB" dirty="0"/>
              <a:t>Worked example – pressure drop</a:t>
            </a:r>
            <a:endParaRPr lang="en-GB" dirty="0"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7054674A-0044-8EBB-37F9-85D5E084355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18133" y="1548386"/>
            <a:ext cx="12021491" cy="4744039"/>
          </a:xfrm>
        </p:spPr>
        <p:txBody>
          <a:bodyPr/>
          <a:lstStyle/>
          <a:p>
            <a:pPr algn="ctr"/>
            <a:r>
              <a:rPr lang="en-GB" sz="2400" dirty="0"/>
              <a:t>A 24 kW appliance at 37.5 MJ/m³ requires a flow rate of:</a:t>
            </a:r>
            <a:br>
              <a:rPr lang="en-GB" sz="2400" dirty="0"/>
            </a:br>
            <a:r>
              <a:rPr lang="en-GB" sz="2400" dirty="0"/>
              <a:t>Q = 24 ÷ 37.5 = </a:t>
            </a:r>
            <a:r>
              <a:rPr lang="en-GB" sz="2400" b="1" dirty="0"/>
              <a:t>0.64 m³/h</a:t>
            </a:r>
          </a:p>
          <a:p>
            <a:r>
              <a:rPr lang="en-GB" sz="2400" dirty="0"/>
              <a:t>You design the pipe run with: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18 m equivalent length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22 mm copper pipe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3 elbows</a:t>
            </a:r>
          </a:p>
          <a:p>
            <a:r>
              <a:rPr lang="en-GB" sz="2400" dirty="0"/>
              <a:t>Using the gas flow table, the pipe supports: </a:t>
            </a:r>
            <a:r>
              <a:rPr lang="en-GB" sz="2400" b="1" dirty="0"/>
              <a:t>0.75 m³/h at 18 m length → OK</a:t>
            </a:r>
            <a:endParaRPr lang="en-GB" sz="2400" dirty="0"/>
          </a:p>
          <a:p>
            <a:r>
              <a:rPr lang="en-GB" sz="2400" dirty="0"/>
              <a:t>But if you drop to </a:t>
            </a:r>
            <a:r>
              <a:rPr lang="en-GB" sz="2400" b="1" dirty="0"/>
              <a:t>15 mm pipe</a:t>
            </a:r>
            <a:r>
              <a:rPr lang="en-GB" sz="2400" dirty="0"/>
              <a:t>, pressure loss may exceed 1 mbar → 🔴 </a:t>
            </a:r>
            <a:r>
              <a:rPr lang="en-GB" sz="2400" b="1" dirty="0"/>
              <a:t>Not compliant</a:t>
            </a:r>
            <a:endParaRPr lang="en-GB" sz="2400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027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E6974-FECC-EED8-E4A9-B66926BEE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3BCBD55-24DF-E39C-14F3-C45E57246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667" y="879934"/>
            <a:ext cx="11628000" cy="646331"/>
          </a:xfrm>
        </p:spPr>
        <p:txBody>
          <a:bodyPr/>
          <a:lstStyle/>
          <a:p>
            <a:r>
              <a:rPr lang="en-GB" dirty="0"/>
              <a:t>Design tips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ECC11311-CDAA-A30A-8EF9-27514C51F74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02751" y="1606719"/>
            <a:ext cx="11106483" cy="4744039"/>
          </a:xfrm>
        </p:spPr>
        <p:txBody>
          <a:bodyPr/>
          <a:lstStyle/>
          <a:p>
            <a:r>
              <a:rPr lang="en-GB" sz="2400" dirty="0"/>
              <a:t>Always start pipe sizing from the </a:t>
            </a:r>
            <a:r>
              <a:rPr lang="en-GB" sz="2400" b="1" dirty="0"/>
              <a:t>most remote appliance</a:t>
            </a:r>
            <a:endParaRPr lang="en-GB" sz="2400" dirty="0"/>
          </a:p>
          <a:p>
            <a:r>
              <a:rPr lang="en-GB" sz="2400" dirty="0"/>
              <a:t>Use </a:t>
            </a:r>
            <a:r>
              <a:rPr lang="en-GB" sz="2400" b="1" dirty="0"/>
              <a:t>equivalent lengths</a:t>
            </a:r>
            <a:r>
              <a:rPr lang="en-GB" sz="2400" dirty="0"/>
              <a:t> for fittings:</a:t>
            </a:r>
          </a:p>
          <a:p>
            <a:pPr marL="216535" lvl="1" indent="-216535">
              <a:buClr>
                <a:srgbClr val="000000"/>
              </a:buClr>
            </a:pPr>
            <a:r>
              <a:rPr lang="en-GB" sz="2400" dirty="0"/>
              <a:t>90° elbow = ~0.5 m</a:t>
            </a:r>
            <a:endParaRPr lang="en-GB" sz="2400" dirty="0">
              <a:cs typeface="Arial"/>
            </a:endParaRPr>
          </a:p>
          <a:p>
            <a:pPr marL="216535" lvl="1" indent="-216535">
              <a:buClr>
                <a:srgbClr val="000000"/>
              </a:buClr>
            </a:pPr>
            <a:r>
              <a:rPr lang="en-GB" sz="2400" dirty="0"/>
              <a:t>Tee = ~1 m</a:t>
            </a:r>
            <a:endParaRPr lang="en-GB" sz="2400" dirty="0">
              <a:cs typeface="Arial"/>
            </a:endParaRPr>
          </a:p>
          <a:p>
            <a:r>
              <a:rPr lang="en-GB" sz="2400" dirty="0"/>
              <a:t>Follow </a:t>
            </a:r>
            <a:r>
              <a:rPr lang="en-GB" sz="2400" b="1" dirty="0"/>
              <a:t>pipe sizing charts</a:t>
            </a:r>
            <a:r>
              <a:rPr lang="en-GB" sz="2400" dirty="0"/>
              <a:t> in BS 6891 or MI</a:t>
            </a:r>
          </a:p>
          <a:p>
            <a:r>
              <a:rPr lang="en-GB" sz="2400" dirty="0"/>
              <a:t>For multiple appliances, consider:</a:t>
            </a:r>
          </a:p>
          <a:p>
            <a:pPr marL="216535" lvl="1" indent="-216535">
              <a:buClr>
                <a:srgbClr val="000000"/>
              </a:buClr>
            </a:pPr>
            <a:r>
              <a:rPr lang="en-GB" sz="2400" dirty="0">
                <a:ea typeface="ＭＳ Ｐゴシック"/>
              </a:rPr>
              <a:t>Diversity factors</a:t>
            </a:r>
            <a:endParaRPr lang="en-GB" sz="2400" dirty="0">
              <a:ea typeface="ＭＳ Ｐゴシック"/>
              <a:cs typeface="Arial"/>
            </a:endParaRPr>
          </a:p>
          <a:p>
            <a:pPr marL="216535" lvl="1" indent="-216535">
              <a:buClr>
                <a:srgbClr val="000000"/>
              </a:buClr>
            </a:pPr>
            <a:r>
              <a:rPr lang="en-GB" sz="2400" dirty="0"/>
              <a:t>Combined demand</a:t>
            </a:r>
            <a:endParaRPr lang="en-GB" sz="2400" dirty="0">
              <a:cs typeface="Arial"/>
            </a:endParaRPr>
          </a:p>
          <a:p>
            <a:pPr marL="216535" lvl="1" indent="-216535">
              <a:buClr>
                <a:srgbClr val="000000"/>
              </a:buClr>
            </a:pPr>
            <a:r>
              <a:rPr lang="en-GB" sz="2400" dirty="0"/>
              <a:t>System balancing</a:t>
            </a:r>
            <a:endParaRPr lang="en-GB" sz="2400" dirty="0">
              <a:cs typeface="Arial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693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936276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Define</a:t>
            </a:r>
            <a:r>
              <a:rPr lang="en-GB" dirty="0"/>
              <a:t> gas flow rate and how it is measured.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how pipework design affects pressure and flow.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Interpret</a:t>
            </a:r>
            <a:r>
              <a:rPr lang="en-GB" dirty="0"/>
              <a:t> pressure loss data and apply pipe sizing principles.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Evaluate</a:t>
            </a:r>
            <a:r>
              <a:rPr lang="en-GB" dirty="0"/>
              <a:t> how poor flow affects combustion performance.</a:t>
            </a:r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54843B4-4E86-4C8B-A29C-8B54135954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041F6D-BBDE-4B15-9860-57A05AB8973C}">
  <ds:schemaRefs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01e15224-84b2-4570-bdea-a67bb94d0921"/>
    <ds:schemaRef ds:uri="http://www.w3.org/XML/1998/namespace"/>
    <ds:schemaRef ds:uri="http://schemas.microsoft.com/office/2006/documentManagement/types"/>
    <ds:schemaRef ds:uri="http://purl.org/dc/terms/"/>
    <ds:schemaRef ds:uri="7c04300a-231c-4281-9146-a98f6f4a7aff"/>
    <ds:schemaRef ds:uri="http://schemas.microsoft.com/office/2006/metadata/properties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108</TotalTime>
  <Words>509</Words>
  <Application>Microsoft Office PowerPoint</Application>
  <PresentationFormat>Custom</PresentationFormat>
  <Paragraphs>75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What is flow rate?</vt:lpstr>
      <vt:lpstr>The relationship between pressure and flow</vt:lpstr>
      <vt:lpstr>Pipework effects on flow</vt:lpstr>
      <vt:lpstr>Worked example – pressure drop</vt:lpstr>
      <vt:lpstr>Design tips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6</cp:revision>
  <cp:lastPrinted>2025-05-28T15:27:28Z</cp:lastPrinted>
  <dcterms:created xsi:type="dcterms:W3CDTF">2025-04-15T10:44:23Z</dcterms:created>
  <dcterms:modified xsi:type="dcterms:W3CDTF">2025-12-05T13:55:04Z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2025-12-05T13:54:53Z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401f79d0-4b79-48c2-9935-3a90097764a7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