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16"/>
  </p:notesMasterIdLst>
  <p:handoutMasterIdLst>
    <p:handoutMasterId r:id="rId17"/>
  </p:handoutMasterIdLst>
  <p:sldIdLst>
    <p:sldId id="462" r:id="rId5"/>
    <p:sldId id="840" r:id="rId6"/>
    <p:sldId id="837" r:id="rId7"/>
    <p:sldId id="328" r:id="rId8"/>
    <p:sldId id="841" r:id="rId9"/>
    <p:sldId id="842" r:id="rId10"/>
    <p:sldId id="843" r:id="rId11"/>
    <p:sldId id="844" r:id="rId12"/>
    <p:sldId id="845" r:id="rId13"/>
    <p:sldId id="838" r:id="rId14"/>
    <p:sldId id="267" r:id="rId15"/>
  </p:sldIdLst>
  <p:sldSz cx="12239625" cy="6840538"/>
  <p:notesSz cx="6797675" cy="9928225"/>
  <p:custDataLst>
    <p:tags r:id="rId18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4421"/>
    <a:srgbClr val="D9D9D9"/>
    <a:srgbClr val="FFFFFF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80" y="102"/>
      </p:cViewPr>
      <p:guideLst>
        <p:guide orient="horz" pos="2155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, Catherine" userId="36b10958-3fe6-4d82-9cee-736ae9074b3f" providerId="ADAL" clId="{7CE9EBFF-1EB6-4E95-820E-35801409E55C}"/>
    <pc:docChg chg="mod">
      <pc:chgData name="John, Catherine" userId="36b10958-3fe6-4d82-9cee-736ae9074b3f" providerId="ADAL" clId="{7CE9EBFF-1EB6-4E95-820E-35801409E55C}" dt="2025-12-05T13:46:09.101" v="1" actId="33475"/>
      <pc:docMkLst>
        <pc:docMk/>
      </pc:docMkLst>
    </pc:docChg>
  </pc:docChgLst>
  <pc:docChgLst>
    <pc:chgData name="Amanda Suzuki" userId="S::amanda.suzuki@eal.org.uk::481664d6-57b2-43ee-8909-51abec9171fa" providerId="AD" clId="Web-{350DBBCD-61DE-72B4-A1FC-4982191A8448}"/>
    <pc:docChg chg="modSld">
      <pc:chgData name="Amanda Suzuki" userId="S::amanda.suzuki@eal.org.uk::481664d6-57b2-43ee-8909-51abec9171fa" providerId="AD" clId="Web-{350DBBCD-61DE-72B4-A1FC-4982191A8448}" dt="2025-11-24T10:02:31.853" v="1" actId="20577"/>
      <pc:docMkLst>
        <pc:docMk/>
      </pc:docMkLst>
      <pc:sldChg chg="modSp">
        <pc:chgData name="Amanda Suzuki" userId="S::amanda.suzuki@eal.org.uk::481664d6-57b2-43ee-8909-51abec9171fa" providerId="AD" clId="Web-{350DBBCD-61DE-72B4-A1FC-4982191A8448}" dt="2025-11-24T10:02:31.853" v="1" actId="20577"/>
        <pc:sldMkLst>
          <pc:docMk/>
          <pc:sldMk cId="2808480706" sldId="840"/>
        </pc:sldMkLst>
        <pc:spChg chg="mod">
          <ac:chgData name="Amanda Suzuki" userId="S::amanda.suzuki@eal.org.uk::481664d6-57b2-43ee-8909-51abec9171fa" providerId="AD" clId="Web-{350DBBCD-61DE-72B4-A1FC-4982191A8448}" dt="2025-11-24T10:02:31.853" v="1" actId="20577"/>
          <ac:spMkLst>
            <pc:docMk/>
            <pc:sldMk cId="2808480706" sldId="840"/>
            <ac:spMk id="4" creationId="{183CA12B-98D8-441B-A2DE-6FF2B2597824}"/>
          </ac:spMkLst>
        </pc:spChg>
      </pc:sldChg>
    </pc:docChg>
  </pc:docChgLst>
  <pc:docChgLst>
    <pc:chgData name="Hazell, Danielle" userId="16322be0-50ef-46ff-b0c0-d304bc10d5d2" providerId="ADAL" clId="{E6D12E1F-DF63-450C-A9ED-E72C5F6C045B}"/>
    <pc:docChg chg="custSel modSld modMainMaster">
      <pc:chgData name="Hazell, Danielle" userId="16322be0-50ef-46ff-b0c0-d304bc10d5d2" providerId="ADAL" clId="{E6D12E1F-DF63-450C-A9ED-E72C5F6C045B}" dt="2025-12-01T20:01:19.839" v="34" actId="20577"/>
      <pc:docMkLst>
        <pc:docMk/>
      </pc:docMkLst>
      <pc:sldChg chg="addSp modSp mod">
        <pc:chgData name="Hazell, Danielle" userId="16322be0-50ef-46ff-b0c0-d304bc10d5d2" providerId="ADAL" clId="{E6D12E1F-DF63-450C-A9ED-E72C5F6C045B}" dt="2025-12-01T19:58:14.497" v="4"/>
        <pc:sldMkLst>
          <pc:docMk/>
          <pc:sldMk cId="0" sldId="267"/>
        </pc:sldMkLst>
        <pc:spChg chg="add mod">
          <ac:chgData name="Hazell, Danielle" userId="16322be0-50ef-46ff-b0c0-d304bc10d5d2" providerId="ADAL" clId="{E6D12E1F-DF63-450C-A9ED-E72C5F6C045B}" dt="2025-12-01T19:58:14.497" v="4"/>
          <ac:spMkLst>
            <pc:docMk/>
            <pc:sldMk cId="0" sldId="267"/>
            <ac:spMk id="2" creationId="{E6E06ED1-B398-D5BC-6B86-919ECBDD2127}"/>
          </ac:spMkLst>
        </pc:spChg>
        <pc:spChg chg="mod">
          <ac:chgData name="Hazell, Danielle" userId="16322be0-50ef-46ff-b0c0-d304bc10d5d2" providerId="ADAL" clId="{E6D12E1F-DF63-450C-A9ED-E72C5F6C045B}" dt="2025-12-01T19:58:13.193" v="3" actId="14100"/>
          <ac:spMkLst>
            <pc:docMk/>
            <pc:sldMk cId="0" sldId="267"/>
            <ac:spMk id="18434" creationId="{00000000-0000-0000-0000-000000000000}"/>
          </ac:spMkLst>
        </pc:spChg>
      </pc:sldChg>
      <pc:sldChg chg="modSp mod">
        <pc:chgData name="Hazell, Danielle" userId="16322be0-50ef-46ff-b0c0-d304bc10d5d2" providerId="ADAL" clId="{E6D12E1F-DF63-450C-A9ED-E72C5F6C045B}" dt="2025-12-01T19:59:07.164" v="17" actId="20577"/>
        <pc:sldMkLst>
          <pc:docMk/>
          <pc:sldMk cId="0" sldId="328"/>
        </pc:sldMkLst>
        <pc:spChg chg="mod">
          <ac:chgData name="Hazell, Danielle" userId="16322be0-50ef-46ff-b0c0-d304bc10d5d2" providerId="ADAL" clId="{E6D12E1F-DF63-450C-A9ED-E72C5F6C045B}" dt="2025-12-01T19:59:07.164" v="17" actId="20577"/>
          <ac:spMkLst>
            <pc:docMk/>
            <pc:sldMk cId="0" sldId="328"/>
            <ac:spMk id="3075" creationId="{00000000-0000-0000-0000-000000000000}"/>
          </ac:spMkLst>
        </pc:spChg>
      </pc:sldChg>
      <pc:sldChg chg="modSp mod">
        <pc:chgData name="Hazell, Danielle" userId="16322be0-50ef-46ff-b0c0-d304bc10d5d2" providerId="ADAL" clId="{E6D12E1F-DF63-450C-A9ED-E72C5F6C045B}" dt="2025-12-01T19:58:36.932" v="11" actId="20577"/>
        <pc:sldMkLst>
          <pc:docMk/>
          <pc:sldMk cId="3661908118" sldId="837"/>
        </pc:sldMkLst>
        <pc:spChg chg="mod">
          <ac:chgData name="Hazell, Danielle" userId="16322be0-50ef-46ff-b0c0-d304bc10d5d2" providerId="ADAL" clId="{E6D12E1F-DF63-450C-A9ED-E72C5F6C045B}" dt="2025-12-01T19:58:36.932" v="11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Hazell, Danielle" userId="16322be0-50ef-46ff-b0c0-d304bc10d5d2" providerId="ADAL" clId="{E6D12E1F-DF63-450C-A9ED-E72C5F6C045B}" dt="2025-12-01T20:01:19.839" v="34" actId="20577"/>
        <pc:sldMkLst>
          <pc:docMk/>
          <pc:sldMk cId="3014219946" sldId="838"/>
        </pc:sldMkLst>
        <pc:spChg chg="mod">
          <ac:chgData name="Hazell, Danielle" userId="16322be0-50ef-46ff-b0c0-d304bc10d5d2" providerId="ADAL" clId="{E6D12E1F-DF63-450C-A9ED-E72C5F6C045B}" dt="2025-12-01T20:01:19.839" v="34" actId="20577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Hazell, Danielle" userId="16322be0-50ef-46ff-b0c0-d304bc10d5d2" providerId="ADAL" clId="{E6D12E1F-DF63-450C-A9ED-E72C5F6C045B}" dt="2025-12-01T19:58:27.482" v="6" actId="12"/>
        <pc:sldMkLst>
          <pc:docMk/>
          <pc:sldMk cId="2808480706" sldId="840"/>
        </pc:sldMkLst>
        <pc:spChg chg="mod">
          <ac:chgData name="Hazell, Danielle" userId="16322be0-50ef-46ff-b0c0-d304bc10d5d2" providerId="ADAL" clId="{E6D12E1F-DF63-450C-A9ED-E72C5F6C045B}" dt="2025-12-01T19:58:27.482" v="6" actId="12"/>
          <ac:spMkLst>
            <pc:docMk/>
            <pc:sldMk cId="2808480706" sldId="840"/>
            <ac:spMk id="4" creationId="{183CA12B-98D8-441B-A2DE-6FF2B2597824}"/>
          </ac:spMkLst>
        </pc:spChg>
      </pc:sldChg>
      <pc:sldChg chg="modSp mod">
        <pc:chgData name="Hazell, Danielle" userId="16322be0-50ef-46ff-b0c0-d304bc10d5d2" providerId="ADAL" clId="{E6D12E1F-DF63-450C-A9ED-E72C5F6C045B}" dt="2025-12-01T19:59:35.845" v="20" actId="20577"/>
        <pc:sldMkLst>
          <pc:docMk/>
          <pc:sldMk cId="151487124" sldId="841"/>
        </pc:sldMkLst>
        <pc:spChg chg="mod">
          <ac:chgData name="Hazell, Danielle" userId="16322be0-50ef-46ff-b0c0-d304bc10d5d2" providerId="ADAL" clId="{E6D12E1F-DF63-450C-A9ED-E72C5F6C045B}" dt="2025-12-01T19:59:35.845" v="20" actId="20577"/>
          <ac:spMkLst>
            <pc:docMk/>
            <pc:sldMk cId="151487124" sldId="841"/>
            <ac:spMk id="3075" creationId="{B0C3E7EC-5F62-6AFB-D224-3325A6BC63DF}"/>
          </ac:spMkLst>
        </pc:spChg>
      </pc:sldChg>
      <pc:sldChg chg="modSp mod">
        <pc:chgData name="Hazell, Danielle" userId="16322be0-50ef-46ff-b0c0-d304bc10d5d2" providerId="ADAL" clId="{E6D12E1F-DF63-450C-A9ED-E72C5F6C045B}" dt="2025-12-01T20:00:19.573" v="23" actId="20577"/>
        <pc:sldMkLst>
          <pc:docMk/>
          <pc:sldMk cId="2613141745" sldId="842"/>
        </pc:sldMkLst>
        <pc:spChg chg="mod">
          <ac:chgData name="Hazell, Danielle" userId="16322be0-50ef-46ff-b0c0-d304bc10d5d2" providerId="ADAL" clId="{E6D12E1F-DF63-450C-A9ED-E72C5F6C045B}" dt="2025-12-01T20:00:19.573" v="23" actId="20577"/>
          <ac:spMkLst>
            <pc:docMk/>
            <pc:sldMk cId="2613141745" sldId="842"/>
            <ac:spMk id="3075" creationId="{FE1BA21E-FD99-B201-4BD9-2F24D1D55BBD}"/>
          </ac:spMkLst>
        </pc:spChg>
      </pc:sldChg>
      <pc:sldChg chg="modSp mod">
        <pc:chgData name="Hazell, Danielle" userId="16322be0-50ef-46ff-b0c0-d304bc10d5d2" providerId="ADAL" clId="{E6D12E1F-DF63-450C-A9ED-E72C5F6C045B}" dt="2025-12-01T20:00:40.892" v="26" actId="20577"/>
        <pc:sldMkLst>
          <pc:docMk/>
          <pc:sldMk cId="4089027459" sldId="843"/>
        </pc:sldMkLst>
        <pc:spChg chg="mod">
          <ac:chgData name="Hazell, Danielle" userId="16322be0-50ef-46ff-b0c0-d304bc10d5d2" providerId="ADAL" clId="{E6D12E1F-DF63-450C-A9ED-E72C5F6C045B}" dt="2025-12-01T20:00:40.892" v="26" actId="20577"/>
          <ac:spMkLst>
            <pc:docMk/>
            <pc:sldMk cId="4089027459" sldId="843"/>
            <ac:spMk id="3075" creationId="{7054674A-0044-8EBB-37F9-85D5E0843556}"/>
          </ac:spMkLst>
        </pc:spChg>
      </pc:sldChg>
      <pc:sldChg chg="modSp mod">
        <pc:chgData name="Hazell, Danielle" userId="16322be0-50ef-46ff-b0c0-d304bc10d5d2" providerId="ADAL" clId="{E6D12E1F-DF63-450C-A9ED-E72C5F6C045B}" dt="2025-12-01T20:01:03.782" v="29" actId="1076"/>
        <pc:sldMkLst>
          <pc:docMk/>
          <pc:sldMk cId="2674717671" sldId="844"/>
        </pc:sldMkLst>
        <pc:graphicFrameChg chg="mod modGraphic">
          <ac:chgData name="Hazell, Danielle" userId="16322be0-50ef-46ff-b0c0-d304bc10d5d2" providerId="ADAL" clId="{E6D12E1F-DF63-450C-A9ED-E72C5F6C045B}" dt="2025-12-01T20:01:03.782" v="29" actId="1076"/>
          <ac:graphicFrameMkLst>
            <pc:docMk/>
            <pc:sldMk cId="2674717671" sldId="844"/>
            <ac:graphicFrameMk id="4" creationId="{9315D461-EFC1-A212-0586-35CF96E80F9A}"/>
          </ac:graphicFrameMkLst>
        </pc:graphicFrameChg>
      </pc:sldChg>
      <pc:sldMasterChg chg="addSp delSp modSp mod">
        <pc:chgData name="Hazell, Danielle" userId="16322be0-50ef-46ff-b0c0-d304bc10d5d2" providerId="ADAL" clId="{E6D12E1F-DF63-450C-A9ED-E72C5F6C045B}" dt="2025-12-01T19:57:52.949" v="1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2-01T19:57:52.949" v="1"/>
          <ac:spMkLst>
            <pc:docMk/>
            <pc:sldMasterMk cId="2966563060" sldId="2147483653"/>
            <ac:spMk id="4" creationId="{6DB9D9C2-8495-870B-B96E-2484F9CBD13C}"/>
          </ac:spMkLst>
        </pc:spChg>
        <pc:picChg chg="add mod">
          <ac:chgData name="Hazell, Danielle" userId="16322be0-50ef-46ff-b0c0-d304bc10d5d2" providerId="ADAL" clId="{E6D12E1F-DF63-450C-A9ED-E72C5F6C045B}" dt="2025-12-01T19:57:52.949" v="1"/>
          <ac:picMkLst>
            <pc:docMk/>
            <pc:sldMasterMk cId="2966563060" sldId="2147483653"/>
            <ac:picMk id="2" creationId="{6FF1D0A9-7846-9925-DF8C-2C7EF9975350}"/>
          </ac:picMkLst>
        </pc:picChg>
        <pc:picChg chg="add mod">
          <ac:chgData name="Hazell, Danielle" userId="16322be0-50ef-46ff-b0c0-d304bc10d5d2" providerId="ADAL" clId="{E6D12E1F-DF63-450C-A9ED-E72C5F6C045B}" dt="2025-12-01T19:57:52.949" v="1"/>
          <ac:picMkLst>
            <pc:docMk/>
            <pc:sldMasterMk cId="2966563060" sldId="2147483653"/>
            <ac:picMk id="5" creationId="{CFFDD193-F144-8377-CA88-0C121B97E4A3}"/>
          </ac:picMkLst>
        </pc:picChg>
        <pc:picChg chg="add mod">
          <ac:chgData name="Hazell, Danielle" userId="16322be0-50ef-46ff-b0c0-d304bc10d5d2" providerId="ADAL" clId="{E6D12E1F-DF63-450C-A9ED-E72C5F6C045B}" dt="2025-12-01T19:57:52.949" v="1"/>
          <ac:picMkLst>
            <pc:docMk/>
            <pc:sldMasterMk cId="2966563060" sldId="2147483653"/>
            <ac:picMk id="7" creationId="{5D67FAB2-8DDA-A56A-1600-BD7149A5D8A0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850" y="744538"/>
            <a:ext cx="66579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11981" y="1368108"/>
            <a:ext cx="11015663" cy="474349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813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43435"/>
            <a:ext cx="5885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6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600" baseline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6FF1D0A9-7846-9925-DF8C-2C7EF9975350}"/>
              </a:ext>
            </a:extLst>
          </p:cNvPr>
          <p:cNvPicPr>
            <a:picLocks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6DB9D9C2-8495-870B-B96E-2484F9CBD1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CFFDD193-F144-8377-CA88-0C121B97E4A3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5D67FAB2-8DDA-A56A-1600-BD7149A5D8A0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  <p:sldLayoutId id="2147483660" r:id="rId5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1566529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Gas Engineering</a:t>
            </a:r>
          </a:p>
          <a:p>
            <a:pPr marL="0" indent="0">
              <a:buNone/>
            </a:pPr>
            <a:r>
              <a:rPr lang="en-GB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K1.17 Types of pipework</a:t>
            </a:r>
          </a:p>
          <a:p>
            <a:pPr marL="0" indent="0">
              <a:buNone/>
            </a:pPr>
            <a:endParaRPr lang="en-GB" sz="2800">
              <a:solidFill>
                <a:srgbClr val="3432E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1.17: </a:t>
            </a:r>
            <a:r>
              <a:rPr lang="en-GB" sz="2800" b="1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Pipework materials, fittings and fixings for gas systems</a:t>
            </a:r>
            <a:endParaRPr lang="en-US" sz="2800" b="1">
              <a:solidFill>
                <a:srgbClr val="FC442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027667" cy="4140000"/>
          </a:xfrm>
        </p:spPr>
        <p:txBody>
          <a:bodyPr/>
          <a:lstStyle/>
          <a:p>
            <a:r>
              <a:rPr lang="en-GB" dirty="0"/>
              <a:t>You should now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 four types of pipework used in gas installations.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which fittings and fixings are used with each type.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Compare</a:t>
            </a:r>
            <a:r>
              <a:rPr lang="en-GB" dirty="0"/>
              <a:t> pipe materials in terms of suitability, installation, and performance.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Apply</a:t>
            </a:r>
            <a:r>
              <a:rPr lang="en-GB" dirty="0"/>
              <a:t> safety and regulatory considerations when selecting pipework.</a:t>
            </a:r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15490" y="1368108"/>
            <a:ext cx="8208645" cy="1146492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sz="5985" dirty="0">
                <a:solidFill>
                  <a:srgbClr val="FC4421"/>
                </a:solidFill>
                <a:ea typeface="ＭＳ Ｐゴシック" pitchFamily="-105" charset="-128"/>
                <a:cs typeface="ＭＳ Ｐゴシック" pitchFamily="-105" charset="-128"/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E06ED1-B398-D5BC-6B86-919ECBDD2127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078467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/>
                <a:ea typeface="ＭＳ Ｐゴシック"/>
              </a:rPr>
              <a:t>Ash is working on a new commercial installation. 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/>
                <a:ea typeface="ＭＳ Ｐゴシック"/>
              </a:rPr>
              <a:t>The site is considering switching from copper to corrugated stainless steel pipework. </a:t>
            </a:r>
          </a:p>
          <a:p>
            <a:pPr marL="342900" indent="-34290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/>
                <a:ea typeface="ＭＳ Ｐゴシック"/>
              </a:rPr>
              <a:t>What factors should they consider</a:t>
            </a:r>
            <a:r>
              <a:rPr lang="en-GB" dirty="0">
                <a:solidFill>
                  <a:srgbClr val="000000"/>
                </a:solidFill>
                <a:latin typeface="Arial"/>
                <a:ea typeface="ＭＳ Ｐゴシック"/>
              </a:rPr>
              <a:t>?</a:t>
            </a:r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451000" cy="4140000"/>
          </a:xfrm>
        </p:spPr>
        <p:txBody>
          <a:bodyPr/>
          <a:lstStyle/>
          <a:p>
            <a:r>
              <a:rPr lang="en-GB" dirty="0"/>
              <a:t>By the end of this session, you should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 four types of pipework used in gas installations.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which fittings and fixings are used with each type.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Compare</a:t>
            </a:r>
            <a:r>
              <a:rPr lang="en-GB" dirty="0"/>
              <a:t> pipe materials in terms of suitability, installation, and performance.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Apply</a:t>
            </a:r>
            <a:r>
              <a:rPr lang="en-GB" dirty="0"/>
              <a:t> safety and regulatory considerations when selecting pipework.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05" charset="-128"/>
                <a:cs typeface="ＭＳ Ｐゴシック" pitchFamily="-105" charset="-128"/>
              </a:rPr>
              <a:t>Copper pipework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quarter" idx="10"/>
          </p:nvPr>
        </p:nvSpPr>
        <p:spPr>
          <a:xfrm>
            <a:off x="360226" y="1701830"/>
            <a:ext cx="11206600" cy="4744039"/>
          </a:xfrm>
        </p:spPr>
        <p:txBody>
          <a:bodyPr/>
          <a:lstStyle/>
          <a:p>
            <a:r>
              <a:rPr lang="en-GB" sz="2400" b="1" dirty="0"/>
              <a:t>Use:</a:t>
            </a:r>
            <a:r>
              <a:rPr lang="en-GB" sz="2400" dirty="0"/>
              <a:t> Most common in domestic gas systems (≤ 35 mm)</a:t>
            </a:r>
          </a:p>
          <a:p>
            <a:r>
              <a:rPr lang="en-GB" sz="2400" b="1" dirty="0"/>
              <a:t>Features:</a:t>
            </a:r>
            <a:r>
              <a:rPr lang="en-GB" sz="2400" dirty="0"/>
              <a:t> Durable, clean inside surface, good for soldering or compression.</a:t>
            </a:r>
          </a:p>
          <a:p>
            <a:r>
              <a:rPr lang="en-GB" sz="2400" b="1" dirty="0"/>
              <a:t>Fittings:</a:t>
            </a:r>
            <a:endParaRPr lang="en-GB" sz="2400" dirty="0"/>
          </a:p>
          <a:p>
            <a:pPr lvl="1">
              <a:buClr>
                <a:srgbClr val="000000"/>
              </a:buClr>
            </a:pPr>
            <a:r>
              <a:rPr lang="en-GB" sz="2400" dirty="0"/>
              <a:t>Compression</a:t>
            </a:r>
          </a:p>
          <a:p>
            <a:pPr lvl="1">
              <a:buClr>
                <a:srgbClr val="000000"/>
              </a:buClr>
            </a:pPr>
            <a:r>
              <a:rPr lang="en-GB" sz="2400" dirty="0"/>
              <a:t>Capillary (lead-free solder only)</a:t>
            </a:r>
          </a:p>
          <a:p>
            <a:pPr lvl="1">
              <a:buClr>
                <a:srgbClr val="000000"/>
              </a:buClr>
            </a:pPr>
            <a:r>
              <a:rPr lang="en-GB" sz="2400" dirty="0"/>
              <a:t>Press-fit</a:t>
            </a:r>
          </a:p>
          <a:p>
            <a:r>
              <a:rPr lang="en-GB" sz="2400" b="1" dirty="0"/>
              <a:t>Fixings:</a:t>
            </a:r>
            <a:endParaRPr lang="en-GB" sz="2400" dirty="0"/>
          </a:p>
          <a:p>
            <a:pPr lvl="1">
              <a:buClr>
                <a:srgbClr val="000000"/>
              </a:buClr>
            </a:pPr>
            <a:r>
              <a:rPr lang="en-GB" sz="2400" dirty="0"/>
              <a:t>Copper pipe clips, saddle clips, brass brackets</a:t>
            </a:r>
          </a:p>
          <a:p>
            <a:r>
              <a:rPr lang="en-GB" sz="2400" b="1" dirty="0"/>
              <a:t>Notes:</a:t>
            </a:r>
            <a:r>
              <a:rPr lang="en-GB" sz="2400" dirty="0"/>
              <a:t> Must be sleeved through walls and protected from corrosion.</a:t>
            </a:r>
          </a:p>
          <a:p>
            <a:pPr marL="0" lvl="1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540CA3-A938-0638-943E-1CB0677E7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F1C423DD-E8E8-4B71-FEEE-FF8EE09DD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05" charset="-128"/>
                <a:cs typeface="ＭＳ Ｐゴシック" pitchFamily="-105" charset="-128"/>
              </a:rPr>
              <a:t>Steel pipework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B0C3E7EC-5F62-6AFB-D224-3325A6BC63D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226" y="1701830"/>
            <a:ext cx="11106483" cy="4744039"/>
          </a:xfrm>
        </p:spPr>
        <p:txBody>
          <a:bodyPr/>
          <a:lstStyle/>
          <a:p>
            <a:r>
              <a:rPr lang="en-GB" sz="2400" b="1" dirty="0"/>
              <a:t>Use:</a:t>
            </a:r>
            <a:r>
              <a:rPr lang="en-GB" sz="2400" dirty="0"/>
              <a:t> Commercial, industrial, or high-pressure applications</a:t>
            </a:r>
          </a:p>
          <a:p>
            <a:r>
              <a:rPr lang="en-GB" sz="2400" b="1" dirty="0"/>
              <a:t>Features:</a:t>
            </a:r>
            <a:r>
              <a:rPr lang="en-GB" sz="2400" dirty="0"/>
              <a:t> Strong, flame-resistant, heavy-duty</a:t>
            </a:r>
          </a:p>
          <a:p>
            <a:r>
              <a:rPr lang="en-GB" sz="2400" b="1" dirty="0"/>
              <a:t>Fittings:</a:t>
            </a:r>
            <a:endParaRPr lang="en-GB" sz="2400" dirty="0"/>
          </a:p>
          <a:p>
            <a:pPr lvl="1">
              <a:buClr>
                <a:srgbClr val="000000"/>
              </a:buClr>
            </a:pPr>
            <a:r>
              <a:rPr lang="en-GB" sz="2400" dirty="0"/>
              <a:t>Threaded (BS EN 10241)</a:t>
            </a:r>
          </a:p>
          <a:p>
            <a:pPr lvl="1">
              <a:buClr>
                <a:srgbClr val="000000"/>
              </a:buClr>
            </a:pPr>
            <a:r>
              <a:rPr lang="en-GB" sz="2400" dirty="0"/>
              <a:t>Welded or flanged (for fixed systems)</a:t>
            </a:r>
          </a:p>
          <a:p>
            <a:r>
              <a:rPr lang="en-GB" sz="2400" b="1" dirty="0"/>
              <a:t>Fixings:</a:t>
            </a:r>
            <a:endParaRPr lang="en-GB" sz="2400" dirty="0"/>
          </a:p>
          <a:p>
            <a:pPr lvl="1">
              <a:buClr>
                <a:srgbClr val="000000"/>
              </a:buClr>
            </a:pPr>
            <a:r>
              <a:rPr lang="en-GB" sz="2400" dirty="0"/>
              <a:t>Munson rings, steel brackets</a:t>
            </a:r>
          </a:p>
          <a:p>
            <a:r>
              <a:rPr lang="en-GB" sz="2400" b="1" dirty="0"/>
              <a:t>Notes:</a:t>
            </a:r>
            <a:r>
              <a:rPr lang="en-GB" sz="2400" dirty="0"/>
              <a:t> Must be painted or wrapped to prevent corrosion; requires threading machines or welding skills.</a:t>
            </a:r>
          </a:p>
          <a:p>
            <a:pPr marL="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87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C4BC1-FDC0-5823-AC43-5A2B2524AB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C6404E2A-40E7-56DC-390E-127A3D075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ＭＳ Ｐゴシック" pitchFamily="-105" charset="-128"/>
                <a:cs typeface="ＭＳ Ｐゴシック" pitchFamily="-105" charset="-128"/>
              </a:rPr>
              <a:t>Pliable corrugated stainless steel (CSST)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FE1BA21E-FD99-B201-4BD9-2F24D1D55BB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226" y="1701830"/>
            <a:ext cx="11106483" cy="4744039"/>
          </a:xfrm>
        </p:spPr>
        <p:txBody>
          <a:bodyPr/>
          <a:lstStyle/>
          <a:p>
            <a:r>
              <a:rPr lang="en-GB" sz="2400" b="1" dirty="0"/>
              <a:t>Use:</a:t>
            </a:r>
            <a:r>
              <a:rPr lang="en-GB" sz="2400" dirty="0"/>
              <a:t> Flexible alternative for hard-to-reach areas or refurbishment</a:t>
            </a:r>
          </a:p>
          <a:p>
            <a:r>
              <a:rPr lang="en-GB" sz="2400" b="1" dirty="0"/>
              <a:t>Features:</a:t>
            </a:r>
            <a:r>
              <a:rPr lang="en-GB" sz="2400" dirty="0"/>
              <a:t> Pre-formed bends, fewer joints = fewer leak points</a:t>
            </a:r>
          </a:p>
          <a:p>
            <a:r>
              <a:rPr lang="en-GB" sz="2400" b="1" dirty="0"/>
              <a:t>Fittings:</a:t>
            </a:r>
            <a:endParaRPr lang="en-GB" sz="2400" dirty="0"/>
          </a:p>
          <a:p>
            <a:pPr lvl="1">
              <a:buClr>
                <a:srgbClr val="000000"/>
              </a:buClr>
            </a:pPr>
            <a:r>
              <a:rPr lang="en-GB" sz="2400" dirty="0"/>
              <a:t>Manufacturer-specific compression collars or push-fits</a:t>
            </a:r>
          </a:p>
          <a:p>
            <a:r>
              <a:rPr lang="en-GB" sz="2400" b="1" dirty="0"/>
              <a:t>Fixings:</a:t>
            </a:r>
            <a:endParaRPr lang="en-GB" sz="2400" dirty="0"/>
          </a:p>
          <a:p>
            <a:pPr lvl="1">
              <a:buClr>
                <a:srgbClr val="000000"/>
              </a:buClr>
            </a:pPr>
            <a:r>
              <a:rPr lang="en-GB" sz="2400" dirty="0"/>
              <a:t>Plastic stand-offs or rubber-lined brackets (to prevent abrasion)</a:t>
            </a:r>
          </a:p>
          <a:p>
            <a:r>
              <a:rPr lang="en-GB" sz="2400" b="1" dirty="0"/>
              <a:t>Notes:</a:t>
            </a:r>
            <a:r>
              <a:rPr lang="en-GB" sz="2400" dirty="0"/>
              <a:t> Must be installed per MI and not kinked; needs electrical continuity bonding.</a:t>
            </a:r>
          </a:p>
          <a:p>
            <a:pPr marL="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141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CA40F-688B-5F5D-5321-6D3F6BEFB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24DE3A36-8D3C-A417-2B30-482BA1443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ＭＳ Ｐゴシック" pitchFamily="-105" charset="-128"/>
                <a:cs typeface="ＭＳ Ｐゴシック" pitchFamily="-105" charset="-128"/>
              </a:rPr>
              <a:t>Polyethylene (PE) pipework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7054674A-0044-8EBB-37F9-85D5E084355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226" y="1701830"/>
            <a:ext cx="11106483" cy="4744039"/>
          </a:xfrm>
        </p:spPr>
        <p:txBody>
          <a:bodyPr/>
          <a:lstStyle/>
          <a:p>
            <a:r>
              <a:rPr lang="en-GB" sz="2400" b="1" dirty="0"/>
              <a:t>Use:</a:t>
            </a:r>
            <a:r>
              <a:rPr lang="en-GB" sz="2400" dirty="0"/>
              <a:t> Underground gas services (external only)</a:t>
            </a:r>
          </a:p>
          <a:p>
            <a:r>
              <a:rPr lang="en-GB" sz="2400" b="1" dirty="0"/>
              <a:t>Features:</a:t>
            </a:r>
            <a:r>
              <a:rPr lang="en-GB" sz="2400" dirty="0"/>
              <a:t> Corrosion-proof, flexible, used with electrofusion or mechanical fittings</a:t>
            </a:r>
          </a:p>
          <a:p>
            <a:r>
              <a:rPr lang="en-GB" sz="2400" b="1" dirty="0"/>
              <a:t>Fittings:</a:t>
            </a:r>
            <a:endParaRPr lang="en-GB" sz="2400" dirty="0"/>
          </a:p>
          <a:p>
            <a:pPr lvl="1">
              <a:buClr>
                <a:srgbClr val="000000"/>
              </a:buClr>
            </a:pPr>
            <a:r>
              <a:rPr lang="en-GB" sz="2400" dirty="0"/>
              <a:t>Electrofusion joints</a:t>
            </a:r>
          </a:p>
          <a:p>
            <a:pPr lvl="1">
              <a:buClr>
                <a:srgbClr val="000000"/>
              </a:buClr>
            </a:pPr>
            <a:r>
              <a:rPr lang="en-GB" sz="2400" dirty="0"/>
              <a:t>Mechanical couplers</a:t>
            </a:r>
          </a:p>
          <a:p>
            <a:r>
              <a:rPr lang="en-GB" sz="2400" b="1" dirty="0"/>
              <a:t>Fixings:</a:t>
            </a:r>
            <a:endParaRPr lang="en-GB" sz="2400" dirty="0"/>
          </a:p>
          <a:p>
            <a:pPr lvl="1">
              <a:buClr>
                <a:srgbClr val="000000"/>
              </a:buClr>
            </a:pPr>
            <a:r>
              <a:rPr lang="en-GB" sz="2400" dirty="0"/>
              <a:t>Usually buried in ducting with marking tape</a:t>
            </a:r>
          </a:p>
          <a:p>
            <a:r>
              <a:rPr lang="en-GB" sz="2400" b="1" dirty="0"/>
              <a:t>Regulation:</a:t>
            </a:r>
            <a:r>
              <a:rPr lang="en-GB" sz="2400" dirty="0"/>
              <a:t> Not used inside buildings; must comply with IGEM/TD/3.</a:t>
            </a:r>
          </a:p>
          <a:p>
            <a:pPr marL="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027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8F0C5-ECC2-859E-E639-A8CF905DC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A9FCB12C-C745-6B52-B207-BDD341AB4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ＭＳ Ｐゴシック" pitchFamily="-105" charset="-128"/>
                <a:cs typeface="ＭＳ Ｐゴシック" pitchFamily="-105" charset="-128"/>
              </a:rPr>
              <a:t>Comparison table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315D461-EFC1-A212-0586-35CF96E80F9A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943934341"/>
              </p:ext>
            </p:extLst>
          </p:nvPr>
        </p:nvGraphicFramePr>
        <p:xfrm>
          <a:off x="358753" y="1915025"/>
          <a:ext cx="11414493" cy="372913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787496">
                  <a:extLst>
                    <a:ext uri="{9D8B030D-6E8A-4147-A177-3AD203B41FA5}">
                      <a16:colId xmlns:a16="http://schemas.microsoft.com/office/drawing/2014/main" val="893416393"/>
                    </a:ext>
                  </a:extLst>
                </a:gridCol>
                <a:gridCol w="2399543">
                  <a:extLst>
                    <a:ext uri="{9D8B030D-6E8A-4147-A177-3AD203B41FA5}">
                      <a16:colId xmlns:a16="http://schemas.microsoft.com/office/drawing/2014/main" val="3696532190"/>
                    </a:ext>
                  </a:extLst>
                </a:gridCol>
                <a:gridCol w="2661657">
                  <a:extLst>
                    <a:ext uri="{9D8B030D-6E8A-4147-A177-3AD203B41FA5}">
                      <a16:colId xmlns:a16="http://schemas.microsoft.com/office/drawing/2014/main" val="2492634169"/>
                    </a:ext>
                  </a:extLst>
                </a:gridCol>
                <a:gridCol w="2294109">
                  <a:extLst>
                    <a:ext uri="{9D8B030D-6E8A-4147-A177-3AD203B41FA5}">
                      <a16:colId xmlns:a16="http://schemas.microsoft.com/office/drawing/2014/main" val="151417615"/>
                    </a:ext>
                  </a:extLst>
                </a:gridCol>
                <a:gridCol w="2271688">
                  <a:extLst>
                    <a:ext uri="{9D8B030D-6E8A-4147-A177-3AD203B41FA5}">
                      <a16:colId xmlns:a16="http://schemas.microsoft.com/office/drawing/2014/main" val="334527181"/>
                    </a:ext>
                  </a:extLst>
                </a:gridCol>
              </a:tblGrid>
              <a:tr h="3508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Pipe type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 dirty="0"/>
                        <a:t>Typical use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Fittings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Fixings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Notes</a:t>
                      </a:r>
                    </a:p>
                  </a:txBody>
                  <a:tcPr marL="87458" marR="87458" marT="43729" marB="43729" anchor="ctr"/>
                </a:tc>
                <a:extLst>
                  <a:ext uri="{0D108BD9-81ED-4DB2-BD59-A6C34878D82A}">
                    <a16:rowId xmlns:a16="http://schemas.microsoft.com/office/drawing/2014/main" val="32710105"/>
                  </a:ext>
                </a:extLst>
              </a:tr>
              <a:tr h="6142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Copper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Domestic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Compression, solder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Plastic/copper clips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Lead-free solder only</a:t>
                      </a:r>
                    </a:p>
                  </a:txBody>
                  <a:tcPr marL="87458" marR="87458" marT="43729" marB="43729" anchor="ctr"/>
                </a:tc>
                <a:extLst>
                  <a:ext uri="{0D108BD9-81ED-4DB2-BD59-A6C34878D82A}">
                    <a16:rowId xmlns:a16="http://schemas.microsoft.com/office/drawing/2014/main" val="3637779870"/>
                  </a:ext>
                </a:extLst>
              </a:tr>
              <a:tr h="3508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Steel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Commercial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Threaded, flanged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Munson rings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Requires protection</a:t>
                      </a:r>
                    </a:p>
                  </a:txBody>
                  <a:tcPr marL="87458" marR="87458" marT="43729" marB="43729" anchor="ctr"/>
                </a:tc>
                <a:extLst>
                  <a:ext uri="{0D108BD9-81ED-4DB2-BD59-A6C34878D82A}">
                    <a16:rowId xmlns:a16="http://schemas.microsoft.com/office/drawing/2014/main" val="1397453948"/>
                  </a:ext>
                </a:extLst>
              </a:tr>
              <a:tr h="3508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CSST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Flexible internal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Proprietary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Stand-off brackets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No kinking</a:t>
                      </a:r>
                    </a:p>
                  </a:txBody>
                  <a:tcPr marL="87458" marR="87458" marT="43729" marB="43729" anchor="ctr"/>
                </a:tc>
                <a:extLst>
                  <a:ext uri="{0D108BD9-81ED-4DB2-BD59-A6C34878D82A}">
                    <a16:rowId xmlns:a16="http://schemas.microsoft.com/office/drawing/2014/main" val="988932152"/>
                  </a:ext>
                </a:extLst>
              </a:tr>
              <a:tr h="3508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PE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Underground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Electrofusion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Ducted/buried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Not for internal use</a:t>
                      </a:r>
                    </a:p>
                  </a:txBody>
                  <a:tcPr marL="87458" marR="87458" marT="43729" marB="43729" anchor="ctr"/>
                </a:tc>
                <a:extLst>
                  <a:ext uri="{0D108BD9-81ED-4DB2-BD59-A6C34878D82A}">
                    <a16:rowId xmlns:a16="http://schemas.microsoft.com/office/drawing/2014/main" val="1011442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4717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6B11D-1BF2-A404-235E-E226E347E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0427AC42-7CAA-F039-1AB8-8C63F235B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ＭＳ Ｐゴシック" pitchFamily="-105" charset="-128"/>
                <a:cs typeface="ＭＳ Ｐゴシック" pitchFamily="-105" charset="-128"/>
              </a:rPr>
              <a:t>Regulatory and safety notes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F8F2C970-AA62-E8AD-438D-F26499CDEAA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226" y="1852142"/>
            <a:ext cx="11106483" cy="4744039"/>
          </a:xfrm>
        </p:spPr>
        <p:txBody>
          <a:bodyPr/>
          <a:lstStyle/>
          <a:p>
            <a:r>
              <a:rPr lang="en-GB" sz="2400" b="1"/>
              <a:t>Sleeving:</a:t>
            </a:r>
            <a:r>
              <a:rPr lang="en-GB" sz="2400"/>
              <a:t> Required through walls and voids</a:t>
            </a:r>
          </a:p>
          <a:p>
            <a:r>
              <a:rPr lang="en-GB" sz="2400" b="1"/>
              <a:t>Bonding:</a:t>
            </a:r>
            <a:r>
              <a:rPr lang="en-GB" sz="2400"/>
              <a:t> Required across joints and plastic sections (e.g. PE to copper)</a:t>
            </a:r>
          </a:p>
          <a:p>
            <a:r>
              <a:rPr lang="en-GB" sz="2400" b="1"/>
              <a:t>Fire resistance:</a:t>
            </a:r>
            <a:r>
              <a:rPr lang="en-GB" sz="2400"/>
              <a:t> Steel is preferred in high-risk commercial or fire-rated zones</a:t>
            </a:r>
          </a:p>
          <a:p>
            <a:r>
              <a:rPr lang="en-GB" sz="2400" b="1"/>
              <a:t>Manufacturer’s Instructions (MI):</a:t>
            </a:r>
            <a:r>
              <a:rPr lang="en-GB" sz="2400"/>
              <a:t> Must always be followed</a:t>
            </a:r>
          </a:p>
          <a:p>
            <a:pPr marL="0" lvl="1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540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D5D452B-3A8C-41FB-B4D8-6201A45A8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5041F6D-BBDE-4B15-9860-57A05AB8973C}">
  <ds:schemaRefs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01e15224-84b2-4570-bdea-a67bb94d0921"/>
    <ds:schemaRef ds:uri="http://purl.org/dc/terms/"/>
    <ds:schemaRef ds:uri="7c04300a-231c-4281-9146-a98f6f4a7aff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0</TotalTime>
  <Words>570</Words>
  <Application>Microsoft Office PowerPoint</Application>
  <PresentationFormat>Custom</PresentationFormat>
  <Paragraphs>96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ＭＳ Ｐゴシック</vt:lpstr>
      <vt:lpstr>Aptos</vt:lpstr>
      <vt:lpstr>Arial</vt:lpstr>
      <vt:lpstr>inherit</vt:lpstr>
      <vt:lpstr>Lucida Grande</vt:lpstr>
      <vt:lpstr>1_Default Design</vt:lpstr>
      <vt:lpstr>PowerPoint Presentation</vt:lpstr>
      <vt:lpstr>Starter</vt:lpstr>
      <vt:lpstr>Objectives</vt:lpstr>
      <vt:lpstr>Copper pipework</vt:lpstr>
      <vt:lpstr>Steel pipework</vt:lpstr>
      <vt:lpstr>Pliable corrugated stainless steel (CSST)</vt:lpstr>
      <vt:lpstr>Polyethylene (PE) pipework</vt:lpstr>
      <vt:lpstr>Comparison table</vt:lpstr>
      <vt:lpstr>Regulatory and safety notes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John, Catherine</cp:lastModifiedBy>
  <cp:revision>3</cp:revision>
  <cp:lastPrinted>2025-05-28T15:27:28Z</cp:lastPrinted>
  <dcterms:created xsi:type="dcterms:W3CDTF">2025-04-15T10:44:23Z</dcterms:created>
  <dcterms:modified xsi:type="dcterms:W3CDTF">2025-12-05T13:46:19Z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2025-12-05T13:46:09Z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31c479c0-0314-4eab-826d-85f5726378a0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10, 0, 1, 1</vt:lpwstr>
  </property>
</Properties>
</file>