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0"/>
  </p:notesMasterIdLst>
  <p:handoutMasterIdLst>
    <p:handoutMasterId r:id="rId41"/>
  </p:handoutMasterIdLst>
  <p:sldIdLst>
    <p:sldId id="462" r:id="rId5"/>
    <p:sldId id="840" r:id="rId6"/>
    <p:sldId id="837" r:id="rId7"/>
    <p:sldId id="841" r:id="rId8"/>
    <p:sldId id="846" r:id="rId9"/>
    <p:sldId id="847" r:id="rId10"/>
    <p:sldId id="848" r:id="rId11"/>
    <p:sldId id="849" r:id="rId12"/>
    <p:sldId id="850" r:id="rId13"/>
    <p:sldId id="851" r:id="rId14"/>
    <p:sldId id="845" r:id="rId15"/>
    <p:sldId id="852" r:id="rId16"/>
    <p:sldId id="853" r:id="rId17"/>
    <p:sldId id="854" r:id="rId18"/>
    <p:sldId id="855" r:id="rId19"/>
    <p:sldId id="856" r:id="rId20"/>
    <p:sldId id="857" r:id="rId21"/>
    <p:sldId id="858" r:id="rId22"/>
    <p:sldId id="842" r:id="rId23"/>
    <p:sldId id="859" r:id="rId24"/>
    <p:sldId id="860" r:id="rId25"/>
    <p:sldId id="861" r:id="rId26"/>
    <p:sldId id="862" r:id="rId27"/>
    <p:sldId id="863" r:id="rId28"/>
    <p:sldId id="864" r:id="rId29"/>
    <p:sldId id="865" r:id="rId30"/>
    <p:sldId id="843" r:id="rId31"/>
    <p:sldId id="866" r:id="rId32"/>
    <p:sldId id="867" r:id="rId33"/>
    <p:sldId id="868" r:id="rId34"/>
    <p:sldId id="844" r:id="rId35"/>
    <p:sldId id="869" r:id="rId36"/>
    <p:sldId id="870" r:id="rId37"/>
    <p:sldId id="838" r:id="rId38"/>
    <p:sldId id="512" r:id="rId39"/>
  </p:sldIdLst>
  <p:sldSz cx="12239625" cy="6840538"/>
  <p:notesSz cx="6797675" cy="9928225"/>
  <p:custDataLst>
    <p:tags r:id="rId4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gs" Target="tags/tag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mod modSld">
      <pc:chgData name="John, Catherine" userId="36b10958-3fe6-4d82-9cee-736ae9074b3f" providerId="ADAL" clId="{7CE9EBFF-1EB6-4E95-820E-35801409E55C}" dt="2025-12-05T15:32:01.563" v="10" actId="5793"/>
      <pc:docMkLst>
        <pc:docMk/>
      </pc:docMkLst>
      <pc:sldChg chg="modSp mod">
        <pc:chgData name="John, Catherine" userId="36b10958-3fe6-4d82-9cee-736ae9074b3f" providerId="ADAL" clId="{7CE9EBFF-1EB6-4E95-820E-35801409E55C}" dt="2025-12-05T15:26:06.279" v="2" actId="6549"/>
        <pc:sldMkLst>
          <pc:docMk/>
          <pc:sldMk cId="2530263835" sldId="854"/>
        </pc:sldMkLst>
        <pc:spChg chg="mod">
          <ac:chgData name="John, Catherine" userId="36b10958-3fe6-4d82-9cee-736ae9074b3f" providerId="ADAL" clId="{7CE9EBFF-1EB6-4E95-820E-35801409E55C}" dt="2025-12-05T15:26:06.279" v="2" actId="6549"/>
          <ac:spMkLst>
            <pc:docMk/>
            <pc:sldMk cId="2530263835" sldId="854"/>
            <ac:spMk id="4" creationId="{331892C8-9596-8F4D-3E96-380891F0A4BF}"/>
          </ac:spMkLst>
        </pc:spChg>
      </pc:sldChg>
      <pc:sldChg chg="modSp mod">
        <pc:chgData name="John, Catherine" userId="36b10958-3fe6-4d82-9cee-736ae9074b3f" providerId="ADAL" clId="{7CE9EBFF-1EB6-4E95-820E-35801409E55C}" dt="2025-12-05T15:26:52.105" v="3" actId="6549"/>
        <pc:sldMkLst>
          <pc:docMk/>
          <pc:sldMk cId="1594758995" sldId="857"/>
        </pc:sldMkLst>
        <pc:spChg chg="mod">
          <ac:chgData name="John, Catherine" userId="36b10958-3fe6-4d82-9cee-736ae9074b3f" providerId="ADAL" clId="{7CE9EBFF-1EB6-4E95-820E-35801409E55C}" dt="2025-12-05T15:26:52.105" v="3" actId="6549"/>
          <ac:spMkLst>
            <pc:docMk/>
            <pc:sldMk cId="1594758995" sldId="857"/>
            <ac:spMk id="4" creationId="{D6BFE5E5-71A7-5E12-CE80-C2B168E30878}"/>
          </ac:spMkLst>
        </pc:spChg>
      </pc:sldChg>
      <pc:sldChg chg="modSp mod">
        <pc:chgData name="John, Catherine" userId="36b10958-3fe6-4d82-9cee-736ae9074b3f" providerId="ADAL" clId="{7CE9EBFF-1EB6-4E95-820E-35801409E55C}" dt="2025-12-05T15:32:01.563" v="10" actId="5793"/>
        <pc:sldMkLst>
          <pc:docMk/>
          <pc:sldMk cId="1592957169" sldId="868"/>
        </pc:sldMkLst>
        <pc:spChg chg="mod">
          <ac:chgData name="John, Catherine" userId="36b10958-3fe6-4d82-9cee-736ae9074b3f" providerId="ADAL" clId="{7CE9EBFF-1EB6-4E95-820E-35801409E55C}" dt="2025-12-05T15:32:01.563" v="10" actId="5793"/>
          <ac:spMkLst>
            <pc:docMk/>
            <pc:sldMk cId="1592957169" sldId="868"/>
            <ac:spMk id="4" creationId="{96F6AF52-76EF-FDFD-56EC-06147A091160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9:55:02.202" v="56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9:48:49.550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9:48:49.550" v="1"/>
          <ac:spMkLst>
            <pc:docMk/>
            <pc:sldMk cId="2402489006" sldId="512"/>
            <ac:spMk id="2" creationId="{AAF89E25-C32E-B0E8-137A-F67134125F73}"/>
          </ac:spMkLst>
        </pc:spChg>
        <pc:spChg chg="mod">
          <ac:chgData name="Hazell, Danielle" userId="16322be0-50ef-46ff-b0c0-d304bc10d5d2" providerId="ADAL" clId="{E6D12E1F-DF63-450C-A9ED-E72C5F6C045B}" dt="2025-12-01T19:48:48.305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9:49:35.464" v="6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9:49:35.464" v="6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9:55:02.202" v="56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9:55:02.202" v="56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9:49:41.331" v="7" actId="14100"/>
        <pc:sldMkLst>
          <pc:docMk/>
          <pc:sldMk cId="536921234" sldId="841"/>
        </pc:sldMkLst>
        <pc:spChg chg="mod">
          <ac:chgData name="Hazell, Danielle" userId="16322be0-50ef-46ff-b0c0-d304bc10d5d2" providerId="ADAL" clId="{E6D12E1F-DF63-450C-A9ED-E72C5F6C045B}" dt="2025-12-01T19:49:41.331" v="7" actId="14100"/>
          <ac:spMkLst>
            <pc:docMk/>
            <pc:sldMk cId="536921234" sldId="841"/>
            <ac:spMk id="4" creationId="{A07C3A53-EE1D-40B5-46DD-C841BBD6D8E7}"/>
          </ac:spMkLst>
        </pc:spChg>
      </pc:sldChg>
      <pc:sldChg chg="modSp mod">
        <pc:chgData name="Hazell, Danielle" userId="16322be0-50ef-46ff-b0c0-d304bc10d5d2" providerId="ADAL" clId="{E6D12E1F-DF63-450C-A9ED-E72C5F6C045B}" dt="2025-12-01T19:52:41.507" v="32" actId="14100"/>
        <pc:sldMkLst>
          <pc:docMk/>
          <pc:sldMk cId="1423428757" sldId="842"/>
        </pc:sldMkLst>
        <pc:spChg chg="mod">
          <ac:chgData name="Hazell, Danielle" userId="16322be0-50ef-46ff-b0c0-d304bc10d5d2" providerId="ADAL" clId="{E6D12E1F-DF63-450C-A9ED-E72C5F6C045B}" dt="2025-12-01T19:52:41.507" v="32" actId="14100"/>
          <ac:spMkLst>
            <pc:docMk/>
            <pc:sldMk cId="1423428757" sldId="842"/>
            <ac:spMk id="4" creationId="{49052421-0FD6-D7BB-E2D0-E8C0F336B828}"/>
          </ac:spMkLst>
        </pc:spChg>
      </pc:sldChg>
      <pc:sldChg chg="modSp mod">
        <pc:chgData name="Hazell, Danielle" userId="16322be0-50ef-46ff-b0c0-d304bc10d5d2" providerId="ADAL" clId="{E6D12E1F-DF63-450C-A9ED-E72C5F6C045B}" dt="2025-12-01T19:54:11.696" v="42" actId="14100"/>
        <pc:sldMkLst>
          <pc:docMk/>
          <pc:sldMk cId="2751335049" sldId="843"/>
        </pc:sldMkLst>
        <pc:spChg chg="mod">
          <ac:chgData name="Hazell, Danielle" userId="16322be0-50ef-46ff-b0c0-d304bc10d5d2" providerId="ADAL" clId="{E6D12E1F-DF63-450C-A9ED-E72C5F6C045B}" dt="2025-12-01T19:54:11.696" v="42" actId="14100"/>
          <ac:spMkLst>
            <pc:docMk/>
            <pc:sldMk cId="2751335049" sldId="843"/>
            <ac:spMk id="4" creationId="{5014A1D0-8322-E0FB-C9D0-86BCBC56265C}"/>
          </ac:spMkLst>
        </pc:spChg>
      </pc:sldChg>
      <pc:sldChg chg="modSp mod">
        <pc:chgData name="Hazell, Danielle" userId="16322be0-50ef-46ff-b0c0-d304bc10d5d2" providerId="ADAL" clId="{E6D12E1F-DF63-450C-A9ED-E72C5F6C045B}" dt="2025-12-01T19:54:32.838" v="43" actId="14100"/>
        <pc:sldMkLst>
          <pc:docMk/>
          <pc:sldMk cId="3941739453" sldId="844"/>
        </pc:sldMkLst>
        <pc:spChg chg="mod">
          <ac:chgData name="Hazell, Danielle" userId="16322be0-50ef-46ff-b0c0-d304bc10d5d2" providerId="ADAL" clId="{E6D12E1F-DF63-450C-A9ED-E72C5F6C045B}" dt="2025-12-01T19:54:32.838" v="43" actId="14100"/>
          <ac:spMkLst>
            <pc:docMk/>
            <pc:sldMk cId="3941739453" sldId="844"/>
            <ac:spMk id="4" creationId="{9519EACF-92BB-7BCA-6C63-C4CA9DD354CA}"/>
          </ac:spMkLst>
        </pc:spChg>
      </pc:sldChg>
      <pc:sldChg chg="modSp mod">
        <pc:chgData name="Hazell, Danielle" userId="16322be0-50ef-46ff-b0c0-d304bc10d5d2" providerId="ADAL" clId="{E6D12E1F-DF63-450C-A9ED-E72C5F6C045B}" dt="2025-12-01T19:51:33.819" v="18" actId="14100"/>
        <pc:sldMkLst>
          <pc:docMk/>
          <pc:sldMk cId="150463573" sldId="845"/>
        </pc:sldMkLst>
        <pc:spChg chg="mod">
          <ac:chgData name="Hazell, Danielle" userId="16322be0-50ef-46ff-b0c0-d304bc10d5d2" providerId="ADAL" clId="{E6D12E1F-DF63-450C-A9ED-E72C5F6C045B}" dt="2025-12-01T19:51:33.819" v="18" actId="14100"/>
          <ac:spMkLst>
            <pc:docMk/>
            <pc:sldMk cId="150463573" sldId="845"/>
            <ac:spMk id="4" creationId="{7C0BD003-520B-0D65-37D1-FB78033D2341}"/>
          </ac:spMkLst>
        </pc:spChg>
      </pc:sldChg>
      <pc:sldChg chg="modSp mod">
        <pc:chgData name="Hazell, Danielle" userId="16322be0-50ef-46ff-b0c0-d304bc10d5d2" providerId="ADAL" clId="{E6D12E1F-DF63-450C-A9ED-E72C5F6C045B}" dt="2025-12-01T19:49:57.587" v="10" actId="20577"/>
        <pc:sldMkLst>
          <pc:docMk/>
          <pc:sldMk cId="3686889522" sldId="846"/>
        </pc:sldMkLst>
        <pc:spChg chg="mod">
          <ac:chgData name="Hazell, Danielle" userId="16322be0-50ef-46ff-b0c0-d304bc10d5d2" providerId="ADAL" clId="{E6D12E1F-DF63-450C-A9ED-E72C5F6C045B}" dt="2025-12-01T19:49:57.587" v="10" actId="20577"/>
          <ac:spMkLst>
            <pc:docMk/>
            <pc:sldMk cId="3686889522" sldId="846"/>
            <ac:spMk id="4" creationId="{FA9F8FC9-67E6-399F-6B8A-49B2D3DC65E0}"/>
          </ac:spMkLst>
        </pc:spChg>
      </pc:sldChg>
      <pc:sldChg chg="modSp mod">
        <pc:chgData name="Hazell, Danielle" userId="16322be0-50ef-46ff-b0c0-d304bc10d5d2" providerId="ADAL" clId="{E6D12E1F-DF63-450C-A9ED-E72C5F6C045B}" dt="2025-12-01T19:50:07.636" v="12" actId="20577"/>
        <pc:sldMkLst>
          <pc:docMk/>
          <pc:sldMk cId="287258254" sldId="847"/>
        </pc:sldMkLst>
        <pc:spChg chg="mod">
          <ac:chgData name="Hazell, Danielle" userId="16322be0-50ef-46ff-b0c0-d304bc10d5d2" providerId="ADAL" clId="{E6D12E1F-DF63-450C-A9ED-E72C5F6C045B}" dt="2025-12-01T19:50:07.636" v="12" actId="20577"/>
          <ac:spMkLst>
            <pc:docMk/>
            <pc:sldMk cId="287258254" sldId="847"/>
            <ac:spMk id="4" creationId="{476F0145-97F3-067F-2FFB-E501C46297E2}"/>
          </ac:spMkLst>
        </pc:spChg>
      </pc:sldChg>
      <pc:sldChg chg="modSp mod">
        <pc:chgData name="Hazell, Danielle" userId="16322be0-50ef-46ff-b0c0-d304bc10d5d2" providerId="ADAL" clId="{E6D12E1F-DF63-450C-A9ED-E72C5F6C045B}" dt="2025-12-01T19:50:11.475" v="13" actId="20577"/>
        <pc:sldMkLst>
          <pc:docMk/>
          <pc:sldMk cId="3769860821" sldId="848"/>
        </pc:sldMkLst>
        <pc:spChg chg="mod">
          <ac:chgData name="Hazell, Danielle" userId="16322be0-50ef-46ff-b0c0-d304bc10d5d2" providerId="ADAL" clId="{E6D12E1F-DF63-450C-A9ED-E72C5F6C045B}" dt="2025-12-01T19:50:11.475" v="13" actId="20577"/>
          <ac:spMkLst>
            <pc:docMk/>
            <pc:sldMk cId="3769860821" sldId="848"/>
            <ac:spMk id="4" creationId="{841FE79D-20D4-BF14-5BED-5643FFA66585}"/>
          </ac:spMkLst>
        </pc:spChg>
      </pc:sldChg>
      <pc:sldChg chg="modSp mod">
        <pc:chgData name="Hazell, Danielle" userId="16322be0-50ef-46ff-b0c0-d304bc10d5d2" providerId="ADAL" clId="{E6D12E1F-DF63-450C-A9ED-E72C5F6C045B}" dt="2025-12-01T19:50:24.189" v="15" actId="20577"/>
        <pc:sldMkLst>
          <pc:docMk/>
          <pc:sldMk cId="3721687824" sldId="849"/>
        </pc:sldMkLst>
        <pc:spChg chg="mod">
          <ac:chgData name="Hazell, Danielle" userId="16322be0-50ef-46ff-b0c0-d304bc10d5d2" providerId="ADAL" clId="{E6D12E1F-DF63-450C-A9ED-E72C5F6C045B}" dt="2025-12-01T19:50:24.189" v="15" actId="20577"/>
          <ac:spMkLst>
            <pc:docMk/>
            <pc:sldMk cId="3721687824" sldId="849"/>
            <ac:spMk id="4" creationId="{3E3B0579-E757-969B-4140-AA0CAF17173A}"/>
          </ac:spMkLst>
        </pc:spChg>
      </pc:sldChg>
      <pc:sldChg chg="modSp mod">
        <pc:chgData name="Hazell, Danielle" userId="16322be0-50ef-46ff-b0c0-d304bc10d5d2" providerId="ADAL" clId="{E6D12E1F-DF63-450C-A9ED-E72C5F6C045B}" dt="2025-12-01T19:50:32.547" v="16" actId="20577"/>
        <pc:sldMkLst>
          <pc:docMk/>
          <pc:sldMk cId="2063642114" sldId="850"/>
        </pc:sldMkLst>
        <pc:spChg chg="mod">
          <ac:chgData name="Hazell, Danielle" userId="16322be0-50ef-46ff-b0c0-d304bc10d5d2" providerId="ADAL" clId="{E6D12E1F-DF63-450C-A9ED-E72C5F6C045B}" dt="2025-12-01T19:50:32.547" v="16" actId="20577"/>
          <ac:spMkLst>
            <pc:docMk/>
            <pc:sldMk cId="2063642114" sldId="850"/>
            <ac:spMk id="4" creationId="{1F226B86-26B3-C67A-A74B-55E69F03EBB9}"/>
          </ac:spMkLst>
        </pc:spChg>
      </pc:sldChg>
      <pc:sldChg chg="modSp mod">
        <pc:chgData name="Hazell, Danielle" userId="16322be0-50ef-46ff-b0c0-d304bc10d5d2" providerId="ADAL" clId="{E6D12E1F-DF63-450C-A9ED-E72C5F6C045B}" dt="2025-12-01T19:50:41.556" v="17" actId="14100"/>
        <pc:sldMkLst>
          <pc:docMk/>
          <pc:sldMk cId="2029171697" sldId="851"/>
        </pc:sldMkLst>
        <pc:spChg chg="mod">
          <ac:chgData name="Hazell, Danielle" userId="16322be0-50ef-46ff-b0c0-d304bc10d5d2" providerId="ADAL" clId="{E6D12E1F-DF63-450C-A9ED-E72C5F6C045B}" dt="2025-12-01T19:50:41.556" v="17" actId="14100"/>
          <ac:spMkLst>
            <pc:docMk/>
            <pc:sldMk cId="2029171697" sldId="851"/>
            <ac:spMk id="4" creationId="{CC9B77A1-F90B-B15F-B516-F8201FAAD619}"/>
          </ac:spMkLst>
        </pc:spChg>
      </pc:sldChg>
      <pc:sldChg chg="modSp mod">
        <pc:chgData name="Hazell, Danielle" userId="16322be0-50ef-46ff-b0c0-d304bc10d5d2" providerId="ADAL" clId="{E6D12E1F-DF63-450C-A9ED-E72C5F6C045B}" dt="2025-12-01T19:51:45.645" v="21" actId="20577"/>
        <pc:sldMkLst>
          <pc:docMk/>
          <pc:sldMk cId="81786027" sldId="852"/>
        </pc:sldMkLst>
        <pc:spChg chg="mod">
          <ac:chgData name="Hazell, Danielle" userId="16322be0-50ef-46ff-b0c0-d304bc10d5d2" providerId="ADAL" clId="{E6D12E1F-DF63-450C-A9ED-E72C5F6C045B}" dt="2025-12-01T19:51:45.645" v="21" actId="20577"/>
          <ac:spMkLst>
            <pc:docMk/>
            <pc:sldMk cId="81786027" sldId="852"/>
            <ac:spMk id="4" creationId="{337FABCC-816C-9E45-41BC-CBC96675CF17}"/>
          </ac:spMkLst>
        </pc:spChg>
      </pc:sldChg>
      <pc:sldChg chg="modSp mod">
        <pc:chgData name="Hazell, Danielle" userId="16322be0-50ef-46ff-b0c0-d304bc10d5d2" providerId="ADAL" clId="{E6D12E1F-DF63-450C-A9ED-E72C5F6C045B}" dt="2025-12-01T19:51:56.811" v="24" actId="20577"/>
        <pc:sldMkLst>
          <pc:docMk/>
          <pc:sldMk cId="1901494816" sldId="853"/>
        </pc:sldMkLst>
        <pc:spChg chg="mod">
          <ac:chgData name="Hazell, Danielle" userId="16322be0-50ef-46ff-b0c0-d304bc10d5d2" providerId="ADAL" clId="{E6D12E1F-DF63-450C-A9ED-E72C5F6C045B}" dt="2025-12-01T19:51:56.811" v="24" actId="20577"/>
          <ac:spMkLst>
            <pc:docMk/>
            <pc:sldMk cId="1901494816" sldId="853"/>
            <ac:spMk id="4" creationId="{6122DAE9-631B-FBEF-2243-3C17F5505581}"/>
          </ac:spMkLst>
        </pc:spChg>
      </pc:sldChg>
      <pc:sldChg chg="modSp mod">
        <pc:chgData name="Hazell, Danielle" userId="16322be0-50ef-46ff-b0c0-d304bc10d5d2" providerId="ADAL" clId="{E6D12E1F-DF63-450C-A9ED-E72C5F6C045B}" dt="2025-12-01T19:52:01.923" v="25" actId="14100"/>
        <pc:sldMkLst>
          <pc:docMk/>
          <pc:sldMk cId="2530263835" sldId="854"/>
        </pc:sldMkLst>
        <pc:spChg chg="mod">
          <ac:chgData name="Hazell, Danielle" userId="16322be0-50ef-46ff-b0c0-d304bc10d5d2" providerId="ADAL" clId="{E6D12E1F-DF63-450C-A9ED-E72C5F6C045B}" dt="2025-12-01T19:52:01.923" v="25" actId="14100"/>
          <ac:spMkLst>
            <pc:docMk/>
            <pc:sldMk cId="2530263835" sldId="854"/>
            <ac:spMk id="4" creationId="{331892C8-9596-8F4D-3E96-380891F0A4BF}"/>
          </ac:spMkLst>
        </pc:spChg>
      </pc:sldChg>
      <pc:sldChg chg="modSp mod">
        <pc:chgData name="Hazell, Danielle" userId="16322be0-50ef-46ff-b0c0-d304bc10d5d2" providerId="ADAL" clId="{E6D12E1F-DF63-450C-A9ED-E72C5F6C045B}" dt="2025-12-01T19:52:11.028" v="27" actId="20577"/>
        <pc:sldMkLst>
          <pc:docMk/>
          <pc:sldMk cId="1863565312" sldId="855"/>
        </pc:sldMkLst>
        <pc:spChg chg="mod">
          <ac:chgData name="Hazell, Danielle" userId="16322be0-50ef-46ff-b0c0-d304bc10d5d2" providerId="ADAL" clId="{E6D12E1F-DF63-450C-A9ED-E72C5F6C045B}" dt="2025-12-01T19:52:11.028" v="27" actId="20577"/>
          <ac:spMkLst>
            <pc:docMk/>
            <pc:sldMk cId="1863565312" sldId="855"/>
            <ac:spMk id="4" creationId="{ADE10684-D863-2FB5-07D4-E5C7BDCA03F7}"/>
          </ac:spMkLst>
        </pc:spChg>
      </pc:sldChg>
      <pc:sldChg chg="modSp mod">
        <pc:chgData name="Hazell, Danielle" userId="16322be0-50ef-46ff-b0c0-d304bc10d5d2" providerId="ADAL" clId="{E6D12E1F-DF63-450C-A9ED-E72C5F6C045B}" dt="2025-12-01T19:52:19.109" v="29" actId="20577"/>
        <pc:sldMkLst>
          <pc:docMk/>
          <pc:sldMk cId="3319681756" sldId="856"/>
        </pc:sldMkLst>
        <pc:spChg chg="mod">
          <ac:chgData name="Hazell, Danielle" userId="16322be0-50ef-46ff-b0c0-d304bc10d5d2" providerId="ADAL" clId="{E6D12E1F-DF63-450C-A9ED-E72C5F6C045B}" dt="2025-12-01T19:52:19.109" v="29" actId="20577"/>
          <ac:spMkLst>
            <pc:docMk/>
            <pc:sldMk cId="3319681756" sldId="856"/>
            <ac:spMk id="4" creationId="{32FE7FF6-4247-A1CA-A62D-3F4AD7BF2A25}"/>
          </ac:spMkLst>
        </pc:spChg>
      </pc:sldChg>
      <pc:sldChg chg="modSp mod">
        <pc:chgData name="Hazell, Danielle" userId="16322be0-50ef-46ff-b0c0-d304bc10d5d2" providerId="ADAL" clId="{E6D12E1F-DF63-450C-A9ED-E72C5F6C045B}" dt="2025-12-01T19:52:29.576" v="30" actId="14100"/>
        <pc:sldMkLst>
          <pc:docMk/>
          <pc:sldMk cId="1594758995" sldId="857"/>
        </pc:sldMkLst>
        <pc:spChg chg="mod">
          <ac:chgData name="Hazell, Danielle" userId="16322be0-50ef-46ff-b0c0-d304bc10d5d2" providerId="ADAL" clId="{E6D12E1F-DF63-450C-A9ED-E72C5F6C045B}" dt="2025-12-01T19:52:29.576" v="30" actId="14100"/>
          <ac:spMkLst>
            <pc:docMk/>
            <pc:sldMk cId="1594758995" sldId="857"/>
            <ac:spMk id="4" creationId="{D6BFE5E5-71A7-5E12-CE80-C2B168E30878}"/>
          </ac:spMkLst>
        </pc:spChg>
      </pc:sldChg>
      <pc:sldChg chg="modSp mod">
        <pc:chgData name="Hazell, Danielle" userId="16322be0-50ef-46ff-b0c0-d304bc10d5d2" providerId="ADAL" clId="{E6D12E1F-DF63-450C-A9ED-E72C5F6C045B}" dt="2025-12-01T19:52:37.180" v="31" actId="14100"/>
        <pc:sldMkLst>
          <pc:docMk/>
          <pc:sldMk cId="10775518" sldId="858"/>
        </pc:sldMkLst>
        <pc:spChg chg="mod">
          <ac:chgData name="Hazell, Danielle" userId="16322be0-50ef-46ff-b0c0-d304bc10d5d2" providerId="ADAL" clId="{E6D12E1F-DF63-450C-A9ED-E72C5F6C045B}" dt="2025-12-01T19:52:37.180" v="31" actId="14100"/>
          <ac:spMkLst>
            <pc:docMk/>
            <pc:sldMk cId="10775518" sldId="858"/>
            <ac:spMk id="4" creationId="{539F8264-02A6-247A-F4A3-E9B1C67F7AE1}"/>
          </ac:spMkLst>
        </pc:spChg>
      </pc:sldChg>
      <pc:sldChg chg="modSp mod">
        <pc:chgData name="Hazell, Danielle" userId="16322be0-50ef-46ff-b0c0-d304bc10d5d2" providerId="ADAL" clId="{E6D12E1F-DF63-450C-A9ED-E72C5F6C045B}" dt="2025-12-01T19:52:59.776" v="35" actId="14100"/>
        <pc:sldMkLst>
          <pc:docMk/>
          <pc:sldMk cId="2703346635" sldId="859"/>
        </pc:sldMkLst>
        <pc:spChg chg="mod">
          <ac:chgData name="Hazell, Danielle" userId="16322be0-50ef-46ff-b0c0-d304bc10d5d2" providerId="ADAL" clId="{E6D12E1F-DF63-450C-A9ED-E72C5F6C045B}" dt="2025-12-01T19:52:59.776" v="35" actId="14100"/>
          <ac:spMkLst>
            <pc:docMk/>
            <pc:sldMk cId="2703346635" sldId="859"/>
            <ac:spMk id="9" creationId="{A072B9EF-0A9C-8B10-EB35-C4877D065661}"/>
          </ac:spMkLst>
        </pc:spChg>
        <pc:graphicFrameChg chg="modGraphic">
          <ac:chgData name="Hazell, Danielle" userId="16322be0-50ef-46ff-b0c0-d304bc10d5d2" providerId="ADAL" clId="{E6D12E1F-DF63-450C-A9ED-E72C5F6C045B}" dt="2025-12-01T19:52:53.854" v="33" actId="12385"/>
          <ac:graphicFrameMkLst>
            <pc:docMk/>
            <pc:sldMk cId="2703346635" sldId="859"/>
            <ac:graphicFrameMk id="8" creationId="{017F7D6A-2831-E4D9-782C-7B0D1DC6F234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9:53:15.342" v="37" actId="1076"/>
        <pc:sldMkLst>
          <pc:docMk/>
          <pc:sldMk cId="3244618437" sldId="860"/>
        </pc:sldMkLst>
        <pc:spChg chg="mod">
          <ac:chgData name="Hazell, Danielle" userId="16322be0-50ef-46ff-b0c0-d304bc10d5d2" providerId="ADAL" clId="{E6D12E1F-DF63-450C-A9ED-E72C5F6C045B}" dt="2025-12-01T19:53:15.342" v="37" actId="1076"/>
          <ac:spMkLst>
            <pc:docMk/>
            <pc:sldMk cId="3244618437" sldId="860"/>
            <ac:spMk id="4" creationId="{5DA8B04A-A586-93C1-5B1F-C8937046C5FA}"/>
          </ac:spMkLst>
        </pc:spChg>
      </pc:sldChg>
      <pc:sldChg chg="modSp mod">
        <pc:chgData name="Hazell, Danielle" userId="16322be0-50ef-46ff-b0c0-d304bc10d5d2" providerId="ADAL" clId="{E6D12E1F-DF63-450C-A9ED-E72C5F6C045B}" dt="2025-12-01T19:53:44.279" v="38" actId="20577"/>
        <pc:sldMkLst>
          <pc:docMk/>
          <pc:sldMk cId="2280744018" sldId="862"/>
        </pc:sldMkLst>
        <pc:spChg chg="mod">
          <ac:chgData name="Hazell, Danielle" userId="16322be0-50ef-46ff-b0c0-d304bc10d5d2" providerId="ADAL" clId="{E6D12E1F-DF63-450C-A9ED-E72C5F6C045B}" dt="2025-12-01T19:53:44.279" v="38" actId="20577"/>
          <ac:spMkLst>
            <pc:docMk/>
            <pc:sldMk cId="2280744018" sldId="862"/>
            <ac:spMk id="4" creationId="{10A105C7-109F-941F-8F19-DB15CA725216}"/>
          </ac:spMkLst>
        </pc:spChg>
      </pc:sldChg>
      <pc:sldChg chg="modSp mod">
        <pc:chgData name="Hazell, Danielle" userId="16322be0-50ef-46ff-b0c0-d304bc10d5d2" providerId="ADAL" clId="{E6D12E1F-DF63-450C-A9ED-E72C5F6C045B}" dt="2025-12-01T19:53:49.247" v="39" actId="1076"/>
        <pc:sldMkLst>
          <pc:docMk/>
          <pc:sldMk cId="704974240" sldId="863"/>
        </pc:sldMkLst>
        <pc:spChg chg="mod">
          <ac:chgData name="Hazell, Danielle" userId="16322be0-50ef-46ff-b0c0-d304bc10d5d2" providerId="ADAL" clId="{E6D12E1F-DF63-450C-A9ED-E72C5F6C045B}" dt="2025-12-01T19:53:49.247" v="39" actId="1076"/>
          <ac:spMkLst>
            <pc:docMk/>
            <pc:sldMk cId="704974240" sldId="863"/>
            <ac:spMk id="4" creationId="{AF41A248-DC37-B341-4323-7E642260FE12}"/>
          </ac:spMkLst>
        </pc:spChg>
      </pc:sldChg>
      <pc:sldChg chg="modSp mod">
        <pc:chgData name="Hazell, Danielle" userId="16322be0-50ef-46ff-b0c0-d304bc10d5d2" providerId="ADAL" clId="{E6D12E1F-DF63-450C-A9ED-E72C5F6C045B}" dt="2025-12-01T19:53:58.913" v="40" actId="14100"/>
        <pc:sldMkLst>
          <pc:docMk/>
          <pc:sldMk cId="3455393184" sldId="864"/>
        </pc:sldMkLst>
        <pc:spChg chg="mod">
          <ac:chgData name="Hazell, Danielle" userId="16322be0-50ef-46ff-b0c0-d304bc10d5d2" providerId="ADAL" clId="{E6D12E1F-DF63-450C-A9ED-E72C5F6C045B}" dt="2025-12-01T19:53:58.913" v="40" actId="14100"/>
          <ac:spMkLst>
            <pc:docMk/>
            <pc:sldMk cId="3455393184" sldId="864"/>
            <ac:spMk id="4" creationId="{1DEB8EFB-5C5A-33B7-4837-F1051A913748}"/>
          </ac:spMkLst>
        </pc:spChg>
      </pc:sldChg>
      <pc:sldChg chg="modSp mod">
        <pc:chgData name="Hazell, Danielle" userId="16322be0-50ef-46ff-b0c0-d304bc10d5d2" providerId="ADAL" clId="{E6D12E1F-DF63-450C-A9ED-E72C5F6C045B}" dt="2025-12-01T19:54:04.498" v="41" actId="14100"/>
        <pc:sldMkLst>
          <pc:docMk/>
          <pc:sldMk cId="941224057" sldId="865"/>
        </pc:sldMkLst>
        <pc:spChg chg="mod">
          <ac:chgData name="Hazell, Danielle" userId="16322be0-50ef-46ff-b0c0-d304bc10d5d2" providerId="ADAL" clId="{E6D12E1F-DF63-450C-A9ED-E72C5F6C045B}" dt="2025-12-01T19:54:04.498" v="41" actId="14100"/>
          <ac:spMkLst>
            <pc:docMk/>
            <pc:sldMk cId="941224057" sldId="865"/>
            <ac:spMk id="4" creationId="{899D59CA-01E7-7C16-DC94-8F4B8D10D90F}"/>
          </ac:spMkLst>
        </pc:spChg>
      </pc:sldChg>
      <pc:sldChg chg="modSp mod">
        <pc:chgData name="Hazell, Danielle" userId="16322be0-50ef-46ff-b0c0-d304bc10d5d2" providerId="ADAL" clId="{E6D12E1F-DF63-450C-A9ED-E72C5F6C045B}" dt="2025-12-01T19:54:47.244" v="52" actId="20577"/>
        <pc:sldMkLst>
          <pc:docMk/>
          <pc:sldMk cId="3759229458" sldId="869"/>
        </pc:sldMkLst>
        <pc:spChg chg="mod">
          <ac:chgData name="Hazell, Danielle" userId="16322be0-50ef-46ff-b0c0-d304bc10d5d2" providerId="ADAL" clId="{E6D12E1F-DF63-450C-A9ED-E72C5F6C045B}" dt="2025-12-01T19:54:47.244" v="52" actId="20577"/>
          <ac:spMkLst>
            <pc:docMk/>
            <pc:sldMk cId="3759229458" sldId="869"/>
            <ac:spMk id="4" creationId="{C5C86847-8C4B-2599-3E5E-0433D5B377D4}"/>
          </ac:spMkLst>
        </pc:spChg>
      </pc:sldChg>
      <pc:sldChg chg="modSp mod">
        <pc:chgData name="Hazell, Danielle" userId="16322be0-50ef-46ff-b0c0-d304bc10d5d2" providerId="ADAL" clId="{E6D12E1F-DF63-450C-A9ED-E72C5F6C045B}" dt="2025-12-01T19:54:56.149" v="53" actId="14100"/>
        <pc:sldMkLst>
          <pc:docMk/>
          <pc:sldMk cId="603725846" sldId="870"/>
        </pc:sldMkLst>
        <pc:spChg chg="mod">
          <ac:chgData name="Hazell, Danielle" userId="16322be0-50ef-46ff-b0c0-d304bc10d5d2" providerId="ADAL" clId="{E6D12E1F-DF63-450C-A9ED-E72C5F6C045B}" dt="2025-12-01T19:54:56.149" v="53" actId="14100"/>
          <ac:spMkLst>
            <pc:docMk/>
            <pc:sldMk cId="603725846" sldId="870"/>
            <ac:spMk id="4" creationId="{B19DDDFA-71A3-508A-F2B9-FF71A5C7517D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19:49:21.926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9:49:21.926" v="3"/>
          <ac:spMkLst>
            <pc:docMk/>
            <pc:sldMasterMk cId="2966563060" sldId="2147483653"/>
            <ac:spMk id="4" creationId="{437D71C9-2F26-A30C-3E21-3A55F07FD726}"/>
          </ac:spMkLst>
        </pc:spChg>
        <pc:picChg chg="add mod">
          <ac:chgData name="Hazell, Danielle" userId="16322be0-50ef-46ff-b0c0-d304bc10d5d2" providerId="ADAL" clId="{E6D12E1F-DF63-450C-A9ED-E72C5F6C045B}" dt="2025-12-01T19:49:21.926" v="3"/>
          <ac:picMkLst>
            <pc:docMk/>
            <pc:sldMasterMk cId="2966563060" sldId="2147483653"/>
            <ac:picMk id="2" creationId="{7E46E650-EF55-2125-D3C2-7E3CED2D0599}"/>
          </ac:picMkLst>
        </pc:picChg>
        <pc:picChg chg="add mod">
          <ac:chgData name="Hazell, Danielle" userId="16322be0-50ef-46ff-b0c0-d304bc10d5d2" providerId="ADAL" clId="{E6D12E1F-DF63-450C-A9ED-E72C5F6C045B}" dt="2025-12-01T19:49:21.926" v="3"/>
          <ac:picMkLst>
            <pc:docMk/>
            <pc:sldMasterMk cId="2966563060" sldId="2147483653"/>
            <ac:picMk id="5" creationId="{7C19250F-9388-57DA-9E41-CD9447E808AA}"/>
          </ac:picMkLst>
        </pc:picChg>
        <pc:picChg chg="add mod">
          <ac:chgData name="Hazell, Danielle" userId="16322be0-50ef-46ff-b0c0-d304bc10d5d2" providerId="ADAL" clId="{E6D12E1F-DF63-450C-A9ED-E72C5F6C045B}" dt="2025-12-01T19:49:21.926" v="3"/>
          <ac:picMkLst>
            <pc:docMk/>
            <pc:sldMasterMk cId="2966563060" sldId="2147483653"/>
            <ac:picMk id="7" creationId="{C007043F-2AB8-AC9F-491A-6460B7D35623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modSld">
      <pc:chgData name="Bonita Searle-Barnes" userId="e782127f-826a-4a83-a372-afedaa2e0d4f" providerId="ADAL" clId="{FA3BD239-4B9A-4CBA-8CF5-F7BFBEA885D5}" dt="2025-11-24T12:22:34.106" v="392"/>
      <pc:docMkLst>
        <pc:docMk/>
      </pc:docMkLst>
      <pc:sldChg chg="modSp mod">
        <pc:chgData name="Bonita Searle-Barnes" userId="e782127f-826a-4a83-a372-afedaa2e0d4f" providerId="ADAL" clId="{FA3BD239-4B9A-4CBA-8CF5-F7BFBEA885D5}" dt="2025-11-24T12:16:55.603" v="364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5-11-24T12:16:55.603" v="364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Bonita Searle-Barnes" userId="e782127f-826a-4a83-a372-afedaa2e0d4f" providerId="ADAL" clId="{FA3BD239-4B9A-4CBA-8CF5-F7BFBEA885D5}" dt="2025-11-24T12:18:38.627" v="366" actId="948"/>
        <pc:sldMkLst>
          <pc:docMk/>
          <pc:sldMk cId="287258254" sldId="847"/>
        </pc:sldMkLst>
        <pc:spChg chg="mod">
          <ac:chgData name="Bonita Searle-Barnes" userId="e782127f-826a-4a83-a372-afedaa2e0d4f" providerId="ADAL" clId="{FA3BD239-4B9A-4CBA-8CF5-F7BFBEA885D5}" dt="2025-11-24T12:18:38.627" v="366" actId="948"/>
          <ac:spMkLst>
            <pc:docMk/>
            <pc:sldMk cId="287258254" sldId="847"/>
            <ac:spMk id="4" creationId="{476F0145-97F3-067F-2FFB-E501C46297E2}"/>
          </ac:spMkLst>
        </pc:spChg>
      </pc:sldChg>
      <pc:sldChg chg="modSp mod">
        <pc:chgData name="Bonita Searle-Barnes" userId="e782127f-826a-4a83-a372-afedaa2e0d4f" providerId="ADAL" clId="{FA3BD239-4B9A-4CBA-8CF5-F7BFBEA885D5}" dt="2025-11-24T12:20:20.916" v="370" actId="20577"/>
        <pc:sldMkLst>
          <pc:docMk/>
          <pc:sldMk cId="2530263835" sldId="854"/>
        </pc:sldMkLst>
        <pc:spChg chg="mod">
          <ac:chgData name="Bonita Searle-Barnes" userId="e782127f-826a-4a83-a372-afedaa2e0d4f" providerId="ADAL" clId="{FA3BD239-4B9A-4CBA-8CF5-F7BFBEA885D5}" dt="2025-11-24T12:20:20.916" v="370" actId="20577"/>
          <ac:spMkLst>
            <pc:docMk/>
            <pc:sldMk cId="2530263835" sldId="854"/>
            <ac:spMk id="4" creationId="{331892C8-9596-8F4D-3E96-380891F0A4BF}"/>
          </ac:spMkLst>
        </pc:spChg>
      </pc:sldChg>
      <pc:sldChg chg="modSp mod">
        <pc:chgData name="Bonita Searle-Barnes" userId="e782127f-826a-4a83-a372-afedaa2e0d4f" providerId="ADAL" clId="{FA3BD239-4B9A-4CBA-8CF5-F7BFBEA885D5}" dt="2025-11-24T12:20:40.302" v="372" actId="948"/>
        <pc:sldMkLst>
          <pc:docMk/>
          <pc:sldMk cId="3319681756" sldId="856"/>
        </pc:sldMkLst>
        <pc:spChg chg="mod">
          <ac:chgData name="Bonita Searle-Barnes" userId="e782127f-826a-4a83-a372-afedaa2e0d4f" providerId="ADAL" clId="{FA3BD239-4B9A-4CBA-8CF5-F7BFBEA885D5}" dt="2025-11-24T12:20:40.302" v="372" actId="948"/>
          <ac:spMkLst>
            <pc:docMk/>
            <pc:sldMk cId="3319681756" sldId="856"/>
            <ac:spMk id="4" creationId="{32FE7FF6-4247-A1CA-A62D-3F4AD7BF2A25}"/>
          </ac:spMkLst>
        </pc:spChg>
      </pc:sldChg>
      <pc:sldChg chg="modSp mod">
        <pc:chgData name="Bonita Searle-Barnes" userId="e782127f-826a-4a83-a372-afedaa2e0d4f" providerId="ADAL" clId="{FA3BD239-4B9A-4CBA-8CF5-F7BFBEA885D5}" dt="2025-11-24T12:20:53.696" v="376" actId="20577"/>
        <pc:sldMkLst>
          <pc:docMk/>
          <pc:sldMk cId="1594758995" sldId="857"/>
        </pc:sldMkLst>
        <pc:spChg chg="mod">
          <ac:chgData name="Bonita Searle-Barnes" userId="e782127f-826a-4a83-a372-afedaa2e0d4f" providerId="ADAL" clId="{FA3BD239-4B9A-4CBA-8CF5-F7BFBEA885D5}" dt="2025-11-24T12:20:53.696" v="376" actId="20577"/>
          <ac:spMkLst>
            <pc:docMk/>
            <pc:sldMk cId="1594758995" sldId="857"/>
            <ac:spMk id="4" creationId="{D6BFE5E5-71A7-5E12-CE80-C2B168E30878}"/>
          </ac:spMkLst>
        </pc:spChg>
      </pc:sldChg>
      <pc:sldChg chg="modSp mod">
        <pc:chgData name="Bonita Searle-Barnes" userId="e782127f-826a-4a83-a372-afedaa2e0d4f" providerId="ADAL" clId="{FA3BD239-4B9A-4CBA-8CF5-F7BFBEA885D5}" dt="2025-11-24T12:22:34.106" v="392"/>
        <pc:sldMkLst>
          <pc:docMk/>
          <pc:sldMk cId="2355155619" sldId="867"/>
        </pc:sldMkLst>
        <pc:spChg chg="mod">
          <ac:chgData name="Bonita Searle-Barnes" userId="e782127f-826a-4a83-a372-afedaa2e0d4f" providerId="ADAL" clId="{FA3BD239-4B9A-4CBA-8CF5-F7BFBEA885D5}" dt="2025-11-24T12:22:34.106" v="392"/>
          <ac:spMkLst>
            <pc:docMk/>
            <pc:sldMk cId="2355155619" sldId="867"/>
            <ac:spMk id="4" creationId="{A202E354-A8F3-6192-8E3B-BF7702917A6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7E46E650-EF55-2125-D3C2-7E3CED2D0599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437D71C9-2F26-A30C-3E21-3A55F07FD7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7C19250F-9388-57DA-9E41-CD9447E808A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007043F-2AB8-AC9F-491A-6460B7D35623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K1.20 Implications of legislation, standards and manufacturer’s instructions alongside additional guidance to employers and those working with gas systems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1.20d: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Employer responsibilities and legal consequences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15EE5-9D73-34D5-4B75-3AE91A644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13C373-C8B5-E13D-72F2-A7B48DFF1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9B77A1-F90B-B15F-B516-F8201FAAD61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9166" y="1668381"/>
            <a:ext cx="11184767" cy="4140000"/>
          </a:xfrm>
        </p:spPr>
        <p:txBody>
          <a:bodyPr/>
          <a:lstStyle/>
          <a:p>
            <a:r>
              <a:rPr lang="en-GB" dirty="0"/>
              <a:t>An employer isn’t just a boss – they’re legally responsible for your </a:t>
            </a:r>
            <a:r>
              <a:rPr lang="en-GB" b="1" dirty="0"/>
              <a:t>safety, training, equipment, and compliance</a:t>
            </a:r>
            <a:r>
              <a:rPr lang="en-GB" dirty="0"/>
              <a:t>. </a:t>
            </a:r>
          </a:p>
          <a:p>
            <a:r>
              <a:rPr lang="en-GB" dirty="0"/>
              <a:t>If they fail in these duties, they could face enforcement action, just like the engineer.</a:t>
            </a:r>
          </a:p>
        </p:txBody>
      </p:sp>
    </p:spTree>
    <p:extLst>
      <p:ext uri="{BB962C8B-B14F-4D97-AF65-F5344CB8AC3E}">
        <p14:creationId xmlns:p14="http://schemas.microsoft.com/office/powerpoint/2010/main" val="2029171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2E747-3371-B005-C621-5C18A37D9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E5E81D-31C5-E313-5944-D0D44408D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BD003-520B-0D65-37D1-FB78033D234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27667" cy="4140000"/>
          </a:xfrm>
        </p:spPr>
        <p:txBody>
          <a:bodyPr/>
          <a:lstStyle/>
          <a:p>
            <a:r>
              <a:rPr lang="en-GB" dirty="0"/>
              <a:t>In the gas engineering sector, </a:t>
            </a:r>
            <a:r>
              <a:rPr lang="en-GB" b="1" dirty="0"/>
              <a:t>employees</a:t>
            </a:r>
            <a:r>
              <a:rPr lang="en-GB" dirty="0"/>
              <a:t> – including gas engineers, apprentices, and trainees – have clear </a:t>
            </a:r>
            <a:r>
              <a:rPr lang="en-GB" b="1" dirty="0"/>
              <a:t>legal responsibilities</a:t>
            </a:r>
            <a:r>
              <a:rPr lang="en-GB" dirty="0"/>
              <a:t> under UK law. </a:t>
            </a:r>
          </a:p>
          <a:p>
            <a:r>
              <a:rPr lang="en-GB" dirty="0"/>
              <a:t>These duties ensure they work </a:t>
            </a:r>
            <a:r>
              <a:rPr lang="en-GB" b="1" dirty="0"/>
              <a:t>safely, competently, and professionally</a:t>
            </a:r>
            <a:r>
              <a:rPr lang="en-GB" dirty="0"/>
              <a:t>, helping to protect themselves, colleagues, customers, and the public.</a:t>
            </a:r>
          </a:p>
        </p:txBody>
      </p:sp>
    </p:spTree>
    <p:extLst>
      <p:ext uri="{BB962C8B-B14F-4D97-AF65-F5344CB8AC3E}">
        <p14:creationId xmlns:p14="http://schemas.microsoft.com/office/powerpoint/2010/main" val="150463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79E00-6C9F-6B83-82C2-221B426F0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55A43C-5C33-6399-BBEB-7FCF6DEF8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FABCC-816C-9E45-41BC-CBC96675CF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07067" cy="4140000"/>
          </a:xfrm>
        </p:spPr>
        <p:txBody>
          <a:bodyPr/>
          <a:lstStyle/>
          <a:p>
            <a:r>
              <a:rPr lang="en-GB" b="1" dirty="0"/>
              <a:t>Take reasonable care for health and safety (HASAWA 1974 – Section 7)</a:t>
            </a:r>
          </a:p>
          <a:p>
            <a:r>
              <a:rPr lang="en-GB" dirty="0"/>
              <a:t>Employees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Take reasonable care</a:t>
            </a:r>
            <a:r>
              <a:rPr lang="en-GB" dirty="0"/>
              <a:t> of their own health and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Avoid doing anything that could endanger others (e.g. unsafe gas work, poor isolation, tampering with safety devices)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Follow </a:t>
            </a:r>
            <a:r>
              <a:rPr lang="en-GB" b="1" dirty="0"/>
              <a:t>safe working practices</a:t>
            </a:r>
            <a:r>
              <a:rPr lang="en-GB" dirty="0"/>
              <a:t> and use tools/PPE properly.</a:t>
            </a:r>
          </a:p>
        </p:txBody>
      </p:sp>
    </p:spTree>
    <p:extLst>
      <p:ext uri="{BB962C8B-B14F-4D97-AF65-F5344CB8AC3E}">
        <p14:creationId xmlns:p14="http://schemas.microsoft.com/office/powerpoint/2010/main" val="81786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5182E-E69A-C5D5-6BA7-E6457DFBC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EEFE24-6DFE-D692-1193-E937CBCCE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2DAE9-631B-FBEF-2243-3C17F550558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80067" cy="4140000"/>
          </a:xfrm>
        </p:spPr>
        <p:txBody>
          <a:bodyPr/>
          <a:lstStyle/>
          <a:p>
            <a:r>
              <a:rPr lang="en-GB" b="1" dirty="0"/>
              <a:t>Follow instructions and training provided by the employer</a:t>
            </a:r>
          </a:p>
          <a:p>
            <a:r>
              <a:rPr lang="en-GB" dirty="0"/>
              <a:t>Gas engineers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Follow </a:t>
            </a:r>
            <a:r>
              <a:rPr lang="en-GB" b="1" dirty="0"/>
              <a:t>training, risk assessments, and safe systems of work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Only carry out tasks they are trained and authorised to 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Apply the </a:t>
            </a:r>
            <a:r>
              <a:rPr lang="en-GB" b="1" dirty="0"/>
              <a:t>manufacturer’s instructions</a:t>
            </a:r>
            <a:r>
              <a:rPr lang="en-GB" dirty="0"/>
              <a:t>, industry standards, and employer procedures.</a:t>
            </a:r>
          </a:p>
        </p:txBody>
      </p:sp>
    </p:spTree>
    <p:extLst>
      <p:ext uri="{BB962C8B-B14F-4D97-AF65-F5344CB8AC3E}">
        <p14:creationId xmlns:p14="http://schemas.microsoft.com/office/powerpoint/2010/main" val="1901494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EA569-19FC-0AA8-AFC9-B59CFAC6B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1E24FF-358D-C9D4-4B5A-4787DF1C4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1892C8-9596-8F4D-3E96-380891F0A4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459467" cy="4140000"/>
          </a:xfrm>
        </p:spPr>
        <p:txBody>
          <a:bodyPr/>
          <a:lstStyle/>
          <a:p>
            <a:r>
              <a:rPr lang="en-GB" b="1" dirty="0"/>
              <a:t>Work within competence and registration scope (GSIUR Reg. 3)</a:t>
            </a:r>
          </a:p>
          <a:p>
            <a:r>
              <a:rPr lang="en-GB" dirty="0"/>
              <a:t>Only carry out gas work that </a:t>
            </a:r>
            <a:r>
              <a:rPr lang="en-GB" b="1" dirty="0"/>
              <a:t>you are competent and certified to do.</a:t>
            </a:r>
            <a:endParaRPr lang="en-GB" dirty="0"/>
          </a:p>
          <a:p>
            <a:r>
              <a:rPr lang="en-GB" dirty="0"/>
              <a:t>If unsure, </a:t>
            </a:r>
            <a:r>
              <a:rPr lang="en-GB" b="1" dirty="0"/>
              <a:t>stop work and report it</a:t>
            </a:r>
            <a:r>
              <a:rPr lang="en-GB" dirty="0"/>
              <a:t> to a supervisor or senior engineer.</a:t>
            </a:r>
          </a:p>
          <a:p>
            <a:r>
              <a:rPr lang="en-GB" dirty="0"/>
              <a:t>Never allow unqualified individuals to assist with regulated gas work.</a:t>
            </a:r>
          </a:p>
        </p:txBody>
      </p:sp>
    </p:spTree>
    <p:extLst>
      <p:ext uri="{BB962C8B-B14F-4D97-AF65-F5344CB8AC3E}">
        <p14:creationId xmlns:p14="http://schemas.microsoft.com/office/powerpoint/2010/main" val="2530263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654C4-92E4-DA86-8F45-98C309011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D912B3-1F35-C5C1-4FC2-2CE1CB19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E10684-D863-2FB5-07D4-E5C7BDCA03F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07067" cy="4140000"/>
          </a:xfrm>
        </p:spPr>
        <p:txBody>
          <a:bodyPr/>
          <a:lstStyle/>
          <a:p>
            <a:r>
              <a:rPr lang="en-GB" b="1" dirty="0"/>
              <a:t>Use PPE and equipment correctly</a:t>
            </a:r>
          </a:p>
          <a:p>
            <a:r>
              <a:rPr lang="en-GB" dirty="0"/>
              <a:t>Employees must: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Wear </a:t>
            </a:r>
            <a:r>
              <a:rPr lang="en-GB" b="1" dirty="0"/>
              <a:t>Personal Protective Equipment (PPE)</a:t>
            </a:r>
            <a:r>
              <a:rPr lang="en-GB" dirty="0"/>
              <a:t> as required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tools properly and report </a:t>
            </a:r>
            <a:r>
              <a:rPr lang="en-GB" b="1" dirty="0"/>
              <a:t>damaged or unsafe equipment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Handle test instruments (e.g. flue gas analyser, pressure gauge) with care.</a:t>
            </a:r>
          </a:p>
        </p:txBody>
      </p:sp>
    </p:spTree>
    <p:extLst>
      <p:ext uri="{BB962C8B-B14F-4D97-AF65-F5344CB8AC3E}">
        <p14:creationId xmlns:p14="http://schemas.microsoft.com/office/powerpoint/2010/main" val="1863565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2270C-CD62-7121-ED61-ECDA3138B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D56BEDD-363E-7D7F-9B8E-890E5DA47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FE7FF6-4247-A1CA-A62D-3F4AD7BF2A2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968400" cy="4140000"/>
          </a:xfrm>
        </p:spPr>
        <p:txBody>
          <a:bodyPr/>
          <a:lstStyle/>
          <a:p>
            <a:r>
              <a:rPr lang="en-GB" b="1" dirty="0"/>
              <a:t>Report hazards, incidents, or unsafe situations</a:t>
            </a:r>
          </a:p>
          <a:p>
            <a:r>
              <a:rPr lang="en-GB" dirty="0"/>
              <a:t>If an unsafe situation arises, you must: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Stop the work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dirty="0"/>
              <a:t>Report to your manager or supervisor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Follow the </a:t>
            </a:r>
            <a:r>
              <a:rPr lang="en-GB" b="1" dirty="0"/>
              <a:t>Gas Industry Unsafe Situations Procedure (GIUSP)</a:t>
            </a:r>
            <a:endParaRPr lang="en-GB" dirty="0"/>
          </a:p>
          <a:p>
            <a:pPr>
              <a:spcAft>
                <a:spcPts val="0"/>
              </a:spcAft>
            </a:pPr>
            <a:endParaRPr lang="en-GB" dirty="0"/>
          </a:p>
          <a:p>
            <a:r>
              <a:rPr lang="en-GB" dirty="0"/>
              <a:t>Report gas escapes, near misses, or safety concerns immediately.</a:t>
            </a:r>
          </a:p>
        </p:txBody>
      </p:sp>
    </p:spTree>
    <p:extLst>
      <p:ext uri="{BB962C8B-B14F-4D97-AF65-F5344CB8AC3E}">
        <p14:creationId xmlns:p14="http://schemas.microsoft.com/office/powerpoint/2010/main" val="3319681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8DFC9-5A25-3B78-AA20-DE5E11794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B131E1-451E-7C5F-B052-366D151C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FE5E5-71A7-5E12-CE80-C2B168E308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63133" cy="4140000"/>
          </a:xfrm>
        </p:spPr>
        <p:txBody>
          <a:bodyPr/>
          <a:lstStyle/>
          <a:p>
            <a:r>
              <a:rPr lang="en-GB" b="1" dirty="0"/>
              <a:t>Maintain professional conduct and record-keeping</a:t>
            </a:r>
          </a:p>
          <a:p>
            <a:r>
              <a:rPr lang="en-GB" dirty="0"/>
              <a:t>Fill in all required documents accurately (e.g. Gas Safety Records, commissioning sheets).</a:t>
            </a:r>
          </a:p>
          <a:p>
            <a:r>
              <a:rPr lang="en-GB" dirty="0"/>
              <a:t>Respect customer property and maintain a professional attitude.</a:t>
            </a:r>
          </a:p>
          <a:p>
            <a:r>
              <a:rPr lang="en-GB" dirty="0"/>
              <a:t>Never falsify documentation – this is a </a:t>
            </a:r>
            <a:r>
              <a:rPr lang="en-GB" b="1" dirty="0"/>
              <a:t>criminal offence.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758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6C561-1912-6913-1E94-A1515B8EB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795B61-FCA2-E94A-D4A6-B7C4EA87F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Employee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F8264-02A6-247A-F4A3-E9B1C67F7AE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05467" cy="4140000"/>
          </a:xfrm>
        </p:spPr>
        <p:txBody>
          <a:bodyPr/>
          <a:lstStyle/>
          <a:p>
            <a:r>
              <a:rPr lang="en-GB" dirty="0"/>
              <a:t>As a gas engineer, your </a:t>
            </a:r>
            <a:r>
              <a:rPr lang="en-GB" b="1" dirty="0"/>
              <a:t>duties don’t stop at the toolkit</a:t>
            </a:r>
            <a:r>
              <a:rPr lang="en-GB" dirty="0"/>
              <a:t>. You must work safely, stay within your training, report issues, and follow every rule — because people’s lives depend on it.</a:t>
            </a:r>
          </a:p>
        </p:txBody>
      </p:sp>
    </p:spTree>
    <p:extLst>
      <p:ext uri="{BB962C8B-B14F-4D97-AF65-F5344CB8AC3E}">
        <p14:creationId xmlns:p14="http://schemas.microsoft.com/office/powerpoint/2010/main" val="10775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7E377-CB2C-8236-0157-6F32C1254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021A9F-4A1F-C316-A693-3EEB327F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2421-0FD6-D7BB-E2D0-E8C0F336B8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90133" cy="4140000"/>
          </a:xfrm>
        </p:spPr>
        <p:txBody>
          <a:bodyPr/>
          <a:lstStyle/>
          <a:p>
            <a:r>
              <a:rPr lang="en-GB" dirty="0"/>
              <a:t>Non-compliance in gas engineering — whether it’s breaking the law, ignoring standards, or failing to follow the manufacturer’s instructions — can lead to </a:t>
            </a:r>
            <a:r>
              <a:rPr lang="en-GB" b="1" dirty="0"/>
              <a:t>serious legal, professional, financial, and safety consequences</a:t>
            </a:r>
            <a:r>
              <a:rPr lang="en-GB" dirty="0"/>
              <a:t>. </a:t>
            </a:r>
          </a:p>
          <a:p>
            <a:r>
              <a:rPr lang="en-GB" dirty="0"/>
              <a:t>It’s crucial to understand that every decision made on-site has </a:t>
            </a:r>
            <a:r>
              <a:rPr lang="en-GB" b="1" dirty="0"/>
              <a:t>real-world consequences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342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What could happen if a gas engineer installed a boiler and ignored the manufacturer’s flue position instructions?</a:t>
            </a:r>
          </a:p>
          <a:p>
            <a:r>
              <a:rPr lang="en-GB" dirty="0"/>
              <a:t>Think about: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Safety risks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Legal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Who could be affected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might this be discovered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00737-9BEC-C2E4-7520-368AF3361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8EC7C4-198E-16C3-002F-71C06665D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7F7D6A-2831-E4D9-782C-7B0D1DC6F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532323"/>
              </p:ext>
            </p:extLst>
          </p:nvPr>
        </p:nvGraphicFramePr>
        <p:xfrm>
          <a:off x="344354" y="1836044"/>
          <a:ext cx="11518900" cy="25908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425198">
                  <a:extLst>
                    <a:ext uri="{9D8B030D-6E8A-4147-A177-3AD203B41FA5}">
                      <a16:colId xmlns:a16="http://schemas.microsoft.com/office/drawing/2014/main" val="1562606974"/>
                    </a:ext>
                  </a:extLst>
                </a:gridCol>
                <a:gridCol w="6093702">
                  <a:extLst>
                    <a:ext uri="{9D8B030D-6E8A-4147-A177-3AD203B41FA5}">
                      <a16:colId xmlns:a16="http://schemas.microsoft.com/office/drawing/2014/main" val="18847330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000" b="1" dirty="0"/>
                        <a:t>Offence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b="1"/>
                        <a:t>Consequences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9056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/>
                        <a:t>Breach of </a:t>
                      </a:r>
                      <a:r>
                        <a:rPr lang="en-GB" sz="2000" b="1"/>
                        <a:t>GSIUR 1998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Fines, prohibition notices, criminal prosecution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4587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Working while </a:t>
                      </a:r>
                      <a:r>
                        <a:rPr lang="en-GB" sz="2000" b="1" dirty="0"/>
                        <a:t>not Gas Safe registered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£5,000+ fine per offence, imprisonment up to 6 months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0138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Unsafe gas work under </a:t>
                      </a:r>
                      <a:r>
                        <a:rPr lang="en-GB" sz="2000" b="1" dirty="0"/>
                        <a:t>HASAWA 1974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/>
                        <a:t>Unlimited fines or imprisonment (up to 2 years)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356658"/>
                  </a:ext>
                </a:extLst>
              </a:tr>
              <a:tr h="221711">
                <a:tc>
                  <a:txBody>
                    <a:bodyPr/>
                    <a:lstStyle/>
                    <a:p>
                      <a:r>
                        <a:rPr lang="en-GB" sz="2000" dirty="0"/>
                        <a:t>Failure to report dangerous situations (</a:t>
                      </a:r>
                      <a:r>
                        <a:rPr lang="en-GB" sz="2000" b="1" dirty="0"/>
                        <a:t>RIDDOR</a:t>
                      </a:r>
                      <a:r>
                        <a:rPr lang="en-GB" sz="20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Enforcement action by HSE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631249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A072B9EF-0A9C-8B10-EB35-C4877D065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00" y="4657335"/>
            <a:ext cx="1161125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consequences example: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 engineer installs a boiler without a CO alarm and causes carbon monoxide exposure — this can lead to prosecution under both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GSIUR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HASAWA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466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BEC66-24B4-2A16-DF72-51ACF99DE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7779CA-AF35-8C56-E1F5-C2B74ABA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8B04A-A586-93C1-5B1F-C8937046C5F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73000"/>
            <a:ext cx="10460400" cy="4140000"/>
          </a:xfrm>
        </p:spPr>
        <p:txBody>
          <a:bodyPr/>
          <a:lstStyle/>
          <a:p>
            <a:r>
              <a:rPr lang="en-GB" b="1" dirty="0"/>
              <a:t>Professional consequences</a:t>
            </a:r>
          </a:p>
          <a:p>
            <a:r>
              <a:rPr lang="en-GB" b="1" dirty="0"/>
              <a:t>Gas Safe Register sanctions</a:t>
            </a:r>
            <a:r>
              <a:rPr lang="en-GB" dirty="0"/>
              <a:t>:</a:t>
            </a:r>
          </a:p>
          <a:p>
            <a:pPr lvl="1">
              <a:buClrTx/>
            </a:pPr>
            <a:r>
              <a:rPr lang="en-GB" dirty="0"/>
              <a:t>Suspension or removal from the register</a:t>
            </a:r>
          </a:p>
          <a:p>
            <a:pPr lvl="1">
              <a:buClrTx/>
            </a:pPr>
            <a:r>
              <a:rPr lang="en-GB" dirty="0"/>
              <a:t>Public listing as a non-compliant engineer</a:t>
            </a:r>
          </a:p>
          <a:p>
            <a:pPr lvl="1">
              <a:buClrTx/>
            </a:pPr>
            <a:r>
              <a:rPr lang="en-GB" dirty="0"/>
              <a:t>Formal investigations or audits</a:t>
            </a:r>
          </a:p>
          <a:p>
            <a:br>
              <a:rPr lang="en-GB" b="1" dirty="0"/>
            </a:br>
            <a:r>
              <a:rPr lang="en-GB" b="1" dirty="0"/>
              <a:t>Loss of employment</a:t>
            </a:r>
            <a:r>
              <a:rPr lang="en-GB" dirty="0"/>
              <a:t>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Dismissal for gross misconduct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Difficulty finding future work in the industry</a:t>
            </a:r>
          </a:p>
        </p:txBody>
      </p:sp>
    </p:spTree>
    <p:extLst>
      <p:ext uri="{BB962C8B-B14F-4D97-AF65-F5344CB8AC3E}">
        <p14:creationId xmlns:p14="http://schemas.microsoft.com/office/powerpoint/2010/main" val="3244618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34BC4-D4BD-D899-20D3-93B678666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8441F8-4789-F0F3-4681-EC226CA90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E8B5D3-FAD3-C334-90EB-86B72075B7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Professional consequences</a:t>
            </a:r>
          </a:p>
          <a:p>
            <a:r>
              <a:rPr lang="en-GB" b="1" dirty="0"/>
              <a:t>Loss of competence certification</a:t>
            </a:r>
            <a:r>
              <a:rPr lang="en-GB" dirty="0"/>
              <a:t>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Expired or invalid ACS qualifications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Inability to legally carry out gas work</a:t>
            </a:r>
          </a:p>
        </p:txBody>
      </p:sp>
    </p:spTree>
    <p:extLst>
      <p:ext uri="{BB962C8B-B14F-4D97-AF65-F5344CB8AC3E}">
        <p14:creationId xmlns:p14="http://schemas.microsoft.com/office/powerpoint/2010/main" val="3721447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D89AB-9E3B-1B44-F615-31C7075B9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D631CE-814F-A8D9-0678-B3292063C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A105C7-109F-941F-8F19-DB15CA72521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Financial consequences: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Cost of </a:t>
            </a:r>
            <a:r>
              <a:rPr lang="en-GB" b="1" dirty="0"/>
              <a:t>legal defence and court proceedings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Paying for </a:t>
            </a:r>
            <a:r>
              <a:rPr lang="en-GB" b="1" dirty="0"/>
              <a:t>repairs</a:t>
            </a:r>
            <a:r>
              <a:rPr lang="en-GB" dirty="0"/>
              <a:t>, </a:t>
            </a:r>
            <a:r>
              <a:rPr lang="en-GB" b="1" dirty="0"/>
              <a:t>fines</a:t>
            </a:r>
            <a:r>
              <a:rPr lang="en-GB" dirty="0"/>
              <a:t>, and </a:t>
            </a:r>
            <a:r>
              <a:rPr lang="en-GB" b="1" dirty="0"/>
              <a:t>compensation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Increased </a:t>
            </a:r>
            <a:r>
              <a:rPr lang="en-GB" b="1" dirty="0"/>
              <a:t>insurance premiums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Loss of income if suspended or struck off</a:t>
            </a:r>
          </a:p>
        </p:txBody>
      </p:sp>
    </p:spTree>
    <p:extLst>
      <p:ext uri="{BB962C8B-B14F-4D97-AF65-F5344CB8AC3E}">
        <p14:creationId xmlns:p14="http://schemas.microsoft.com/office/powerpoint/2010/main" val="2280744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FE78F-A644-0114-99CA-9AA0116E8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94F200-F99A-9420-2450-ABC40FBA5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1A248-DC37-B341-4323-7E642260FE1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9360212" cy="4140000"/>
          </a:xfrm>
        </p:spPr>
        <p:txBody>
          <a:bodyPr/>
          <a:lstStyle/>
          <a:p>
            <a:r>
              <a:rPr lang="en-GB" b="1" dirty="0"/>
              <a:t>Safety consequences</a:t>
            </a:r>
          </a:p>
          <a:p>
            <a:r>
              <a:rPr lang="en-GB" dirty="0"/>
              <a:t>Risk of: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Gas leaks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Explosions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Carbon monoxide poisoning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en-GB" b="1" dirty="0"/>
              <a:t>Fire</a:t>
            </a:r>
            <a:r>
              <a:rPr lang="en-GB" dirty="0"/>
              <a:t> or </a:t>
            </a:r>
            <a:r>
              <a:rPr lang="en-GB" b="1" dirty="0"/>
              <a:t>structural damage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Harm to: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Customers</a:t>
            </a:r>
            <a:r>
              <a:rPr lang="en-GB" dirty="0"/>
              <a:t>, </a:t>
            </a:r>
            <a:r>
              <a:rPr lang="en-GB" b="1" dirty="0"/>
              <a:t>occupants</a:t>
            </a:r>
            <a:r>
              <a:rPr lang="en-GB" dirty="0"/>
              <a:t>, </a:t>
            </a:r>
            <a:r>
              <a:rPr lang="en-GB" b="1" dirty="0"/>
              <a:t>co-workers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dirty="0"/>
              <a:t>The general public (especially in commercial or public buildings)</a:t>
            </a:r>
          </a:p>
        </p:txBody>
      </p:sp>
    </p:spTree>
    <p:extLst>
      <p:ext uri="{BB962C8B-B14F-4D97-AF65-F5344CB8AC3E}">
        <p14:creationId xmlns:p14="http://schemas.microsoft.com/office/powerpoint/2010/main" val="704974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0497-ABB5-500F-C504-C1F9D6E9D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1FFA1B-79A5-601D-4973-BA4A3F048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B8EFB-5C5A-33B7-4837-F1051A9137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09133" cy="4140000"/>
          </a:xfrm>
        </p:spPr>
        <p:txBody>
          <a:bodyPr/>
          <a:lstStyle/>
          <a:p>
            <a:r>
              <a:rPr lang="en-GB" b="1" dirty="0"/>
              <a:t>Reputational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Damage to personal and company reputation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Loss of public trust and future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Negative media coverage in serious incidents</a:t>
            </a:r>
          </a:p>
          <a:p>
            <a:r>
              <a:rPr lang="en-GB" b="1" dirty="0"/>
              <a:t>Example:</a:t>
            </a:r>
            <a:br>
              <a:rPr lang="en-GB" dirty="0"/>
            </a:br>
            <a:r>
              <a:rPr lang="en-GB" dirty="0"/>
              <a:t>Gas Safe regularly names and shames rogue traders in local newspapers and online.</a:t>
            </a:r>
          </a:p>
        </p:txBody>
      </p:sp>
    </p:spTree>
    <p:extLst>
      <p:ext uri="{BB962C8B-B14F-4D97-AF65-F5344CB8AC3E}">
        <p14:creationId xmlns:p14="http://schemas.microsoft.com/office/powerpoint/2010/main" val="3455393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E1A8E-DE06-309D-3759-B2B1B0E79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222C6F8-CE10-576E-F8AD-399BAA15B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Consequences of non-compliance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D59CA-01E7-7C16-DC94-8F4B8D10D9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78467" cy="4140000"/>
          </a:xfrm>
        </p:spPr>
        <p:txBody>
          <a:bodyPr/>
          <a:lstStyle/>
          <a:p>
            <a:r>
              <a:rPr lang="en-GB" b="1" dirty="0"/>
              <a:t>Non-compliance isn’t just “doing it wrong” — it can destroy careers, harm lives, and break the law.</a:t>
            </a:r>
            <a:r>
              <a:rPr lang="en-GB" dirty="0"/>
              <a:t> </a:t>
            </a:r>
          </a:p>
          <a:p>
            <a:r>
              <a:rPr lang="en-GB" dirty="0"/>
              <a:t>Every gas engineer is responsible for doing the job safely, according to the law, and with full accountability.</a:t>
            </a:r>
          </a:p>
          <a:p>
            <a:endParaRPr lang="en-GB" dirty="0"/>
          </a:p>
          <a:p>
            <a:r>
              <a:rPr lang="en-GB" b="1" dirty="0"/>
              <a:t>Answer this:</a:t>
            </a:r>
          </a:p>
          <a:p>
            <a:r>
              <a:rPr lang="en-GB" dirty="0"/>
              <a:t>“What could happen to a customer, the engineer, and the employer if the flue of a gas boiler was installed incorrectly?”</a:t>
            </a:r>
          </a:p>
        </p:txBody>
      </p:sp>
    </p:spTree>
    <p:extLst>
      <p:ext uri="{BB962C8B-B14F-4D97-AF65-F5344CB8AC3E}">
        <p14:creationId xmlns:p14="http://schemas.microsoft.com/office/powerpoint/2010/main" val="941224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D41EC-BD83-EB92-A4B7-49733CA66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77CE73-37B3-9A3E-1AF5-798466362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Case study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14A1D0-8322-E0FB-C9D0-86BCBC5626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0103" y="1680709"/>
            <a:ext cx="11544830" cy="4140000"/>
          </a:xfrm>
        </p:spPr>
        <p:txBody>
          <a:bodyPr/>
          <a:lstStyle/>
          <a:p>
            <a:r>
              <a:rPr lang="en-GB" sz="2000" b="1" dirty="0"/>
              <a:t>Case Study 1: Unregistered Gas Engineer imprisoned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Location:</a:t>
            </a:r>
            <a:r>
              <a:rPr lang="en-GB" sz="2000" dirty="0"/>
              <a:t> West Yorkshire</a:t>
            </a:r>
            <a:br>
              <a:rPr lang="en-GB" sz="2000" dirty="0"/>
            </a:br>
            <a:r>
              <a:rPr lang="en-GB" sz="2000" b="1" dirty="0"/>
              <a:t>Outcome:</a:t>
            </a:r>
            <a:r>
              <a:rPr lang="en-GB" sz="2000" dirty="0"/>
              <a:t> 12-month prison sentence, 18-month driving ban</a:t>
            </a:r>
            <a:br>
              <a:rPr lang="en-GB" sz="2000" dirty="0"/>
            </a:br>
            <a:r>
              <a:rPr lang="en-GB" sz="2000" b="1" dirty="0"/>
              <a:t>Details:</a:t>
            </a:r>
            <a:endParaRPr lang="en-GB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The individual falsely claimed to be </a:t>
            </a:r>
            <a:r>
              <a:rPr lang="en-GB" sz="2000" b="1" dirty="0"/>
              <a:t>Gas Safe registered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Installed gas appliances unsafely in multiple homes.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A flue was installed incorrectly, posing a </a:t>
            </a:r>
            <a:r>
              <a:rPr lang="en-GB" sz="2000" b="1" dirty="0"/>
              <a:t>CO poisoning risk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Prosecuted by HSE under the </a:t>
            </a:r>
            <a:r>
              <a:rPr lang="en-GB" sz="2000" b="1" dirty="0"/>
              <a:t>Gas Safety (Installation and Use) Regulations 1998</a:t>
            </a:r>
            <a:r>
              <a:rPr lang="en-GB" sz="2000" dirty="0"/>
              <a:t> and </a:t>
            </a:r>
            <a:r>
              <a:rPr lang="en-GB" sz="2000" b="1" dirty="0"/>
              <a:t>Consumer Protection laws</a:t>
            </a:r>
            <a:r>
              <a:rPr lang="en-GB" sz="2000" dirty="0"/>
              <a:t>.</a:t>
            </a:r>
          </a:p>
          <a:p>
            <a:r>
              <a:rPr lang="en-GB" sz="2000" b="1" dirty="0"/>
              <a:t>Key Learning: </a:t>
            </a:r>
            <a:r>
              <a:rPr lang="en-GB" sz="2000" dirty="0"/>
              <a:t>Never carry out gas work without a valid Gas Safe registration. Lying about being registered is a criminal offence.</a:t>
            </a:r>
          </a:p>
        </p:txBody>
      </p:sp>
    </p:spTree>
    <p:extLst>
      <p:ext uri="{BB962C8B-B14F-4D97-AF65-F5344CB8AC3E}">
        <p14:creationId xmlns:p14="http://schemas.microsoft.com/office/powerpoint/2010/main" val="2751335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B24AE-1869-58D6-3B45-D3B493E29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6AC59E-ED6E-B371-5663-6ED84945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Case study 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74B9C-449C-2391-C6BE-979260031D1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1803" y="1693433"/>
            <a:ext cx="10886453" cy="4140000"/>
          </a:xfrm>
        </p:spPr>
        <p:txBody>
          <a:bodyPr/>
          <a:lstStyle/>
          <a:p>
            <a:r>
              <a:rPr lang="en-GB" sz="2000" b="1" dirty="0"/>
              <a:t>Case Study 2: Heating company fined for dangerous boiler work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Company:</a:t>
            </a:r>
            <a:r>
              <a:rPr lang="en-GB" sz="2000" dirty="0"/>
              <a:t> 1st Call Gas Services Ltd</a:t>
            </a:r>
            <a:br>
              <a:rPr lang="en-GB" sz="2000" dirty="0"/>
            </a:br>
            <a:r>
              <a:rPr lang="en-GB" sz="2000" b="1" dirty="0"/>
              <a:t>Location:</a:t>
            </a:r>
            <a:r>
              <a:rPr lang="en-GB" sz="2000" dirty="0"/>
              <a:t> Sheffield</a:t>
            </a:r>
            <a:br>
              <a:rPr lang="en-GB" sz="2000" dirty="0"/>
            </a:br>
            <a:r>
              <a:rPr lang="en-GB" sz="2000" b="1" dirty="0"/>
              <a:t>Fine:</a:t>
            </a:r>
            <a:r>
              <a:rPr lang="en-GB" sz="2000" dirty="0"/>
              <a:t> £40,000 + costs</a:t>
            </a:r>
            <a:br>
              <a:rPr lang="en-GB" sz="2000" dirty="0"/>
            </a:br>
            <a:r>
              <a:rPr lang="en-GB" sz="2000" b="1" dirty="0"/>
              <a:t>Details:</a:t>
            </a:r>
            <a:endParaRPr lang="en-GB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Engineers installed a boiler with </a:t>
            </a:r>
            <a:r>
              <a:rPr lang="en-GB" sz="2000" b="1" dirty="0"/>
              <a:t>defective </a:t>
            </a:r>
            <a:r>
              <a:rPr lang="en-GB" sz="2000" b="1" dirty="0" err="1"/>
              <a:t>flueing</a:t>
            </a:r>
            <a:r>
              <a:rPr lang="en-GB" sz="2000" dirty="0"/>
              <a:t>, risking </a:t>
            </a:r>
            <a:r>
              <a:rPr lang="en-GB" sz="2000" b="1" dirty="0"/>
              <a:t>CO exposure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Failed to follow the </a:t>
            </a:r>
            <a:r>
              <a:rPr lang="en-GB" sz="2000" b="1" dirty="0"/>
              <a:t>manufacturer’s instructions</a:t>
            </a:r>
            <a:r>
              <a:rPr lang="en-GB" sz="2000" dirty="0"/>
              <a:t> and </a:t>
            </a:r>
            <a:r>
              <a:rPr lang="en-GB" sz="2000" b="1" dirty="0"/>
              <a:t>Part J of Building Regulations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No commissioning or safety checks were recorded.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HSE found multiple breaches of </a:t>
            </a:r>
            <a:r>
              <a:rPr lang="en-GB" sz="2000" b="1" dirty="0"/>
              <a:t>GSIUR and HASAWA</a:t>
            </a:r>
            <a:r>
              <a:rPr lang="en-GB" sz="2000" dirty="0"/>
              <a:t>.</a:t>
            </a:r>
          </a:p>
          <a:p>
            <a:r>
              <a:rPr lang="en-GB" sz="2000" b="1" dirty="0"/>
              <a:t>Key Learning: </a:t>
            </a:r>
            <a:r>
              <a:rPr lang="en-GB" sz="2000" dirty="0"/>
              <a:t>Ignoring flue positioning guidance and failing to commission correctly can result in serious risk and heavy fines.</a:t>
            </a:r>
          </a:p>
        </p:txBody>
      </p:sp>
    </p:spTree>
    <p:extLst>
      <p:ext uri="{BB962C8B-B14F-4D97-AF65-F5344CB8AC3E}">
        <p14:creationId xmlns:p14="http://schemas.microsoft.com/office/powerpoint/2010/main" val="2052875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67223-CE0D-C8D2-DC11-DA89234AC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F8882D-3D92-F884-2D3B-567603621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Case study 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2E354-A8F3-6192-8E3B-BF7702917A6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1803" y="1693433"/>
            <a:ext cx="10886453" cy="4140000"/>
          </a:xfrm>
        </p:spPr>
        <p:txBody>
          <a:bodyPr/>
          <a:lstStyle/>
          <a:p>
            <a:r>
              <a:rPr lang="en-GB" sz="2000" b="1" dirty="0"/>
              <a:t>Case Study 3: Landlord and Gas Engineer Fined for unsafe gas fire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Location:</a:t>
            </a:r>
            <a:r>
              <a:rPr lang="en-GB" sz="2000" dirty="0"/>
              <a:t> Lincolnshire</a:t>
            </a:r>
            <a:br>
              <a:rPr lang="en-GB" sz="2000" dirty="0"/>
            </a:br>
            <a:r>
              <a:rPr lang="en-GB" sz="2000" b="1" dirty="0"/>
              <a:t>Fines: </a:t>
            </a:r>
            <a:r>
              <a:rPr lang="en-GB" sz="2000" dirty="0"/>
              <a:t>Landlord: £6,000, Gas Engineer: £4,000</a:t>
            </a:r>
            <a:br>
              <a:rPr lang="en-GB" sz="2000" dirty="0"/>
            </a:br>
            <a:r>
              <a:rPr lang="en-GB" sz="2000" b="1" dirty="0"/>
              <a:t>Details:</a:t>
            </a:r>
            <a:endParaRPr lang="en-GB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A tenant reported headaches caused by </a:t>
            </a:r>
            <a:r>
              <a:rPr lang="en-GB" sz="2000" b="1" dirty="0"/>
              <a:t>carbon monoxide</a:t>
            </a:r>
            <a:r>
              <a:rPr lang="en-GB" sz="2000" dirty="0"/>
              <a:t> from an unsafe gas fire.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Investigation revealed the fire hadn’t been serviced or tested.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The engineer failed to apply </a:t>
            </a:r>
            <a:r>
              <a:rPr lang="en-GB" sz="2000" b="1" dirty="0"/>
              <a:t>visual inspection and combustion checks</a:t>
            </a:r>
            <a:r>
              <a:rPr lang="en-GB" sz="2000" dirty="0"/>
              <a:t> as per </a:t>
            </a:r>
            <a:r>
              <a:rPr lang="en-GB" sz="2000" b="1" dirty="0"/>
              <a:t>BS 7967</a:t>
            </a:r>
            <a:r>
              <a:rPr lang="en-GB" sz="2000" dirty="0"/>
              <a:t> and </a:t>
            </a:r>
            <a:r>
              <a:rPr lang="en-GB" sz="2000" b="1" dirty="0"/>
              <a:t>MI</a:t>
            </a:r>
            <a:r>
              <a:rPr lang="en-GB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The landlord had not arranged the annual gas safety check.</a:t>
            </a:r>
          </a:p>
          <a:p>
            <a:r>
              <a:rPr lang="en-GB" sz="2000" b="1" dirty="0"/>
              <a:t>Key Learning: </a:t>
            </a:r>
            <a:r>
              <a:rPr lang="en-GB" sz="2000" dirty="0"/>
              <a:t>Both engineers and landlords share responsibility. Failing to inspect and test appliances can lead to dangerous outcomes</a:t>
            </a:r>
            <a:r>
              <a:rPr lang="en-GB" sz="2000" i="1" dirty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5515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262071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Describe</a:t>
            </a:r>
            <a:r>
              <a:rPr lang="en-GB" b="0" i="0" dirty="0">
                <a:effectLst/>
                <a:latin typeface="Arial"/>
                <a:cs typeface="Arial"/>
              </a:rPr>
              <a:t> the legal responsibilities of employers and Gas Engineers.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Explain</a:t>
            </a:r>
            <a:r>
              <a:rPr lang="en-GB" b="0" i="0" dirty="0">
                <a:effectLst/>
                <a:latin typeface="Arial"/>
                <a:cs typeface="Arial"/>
              </a:rPr>
              <a:t> the implications of failing to follow guidance.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Discuss</a:t>
            </a:r>
            <a:r>
              <a:rPr lang="en-GB" b="0" i="0" dirty="0">
                <a:effectLst/>
                <a:latin typeface="Arial"/>
                <a:cs typeface="Arial"/>
              </a:rPr>
              <a:t> real-world examples of enforcement actions.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1B739-6887-1C5E-904F-A1046C6D6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071E43-0296-72AA-F00C-9F130F2A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Case study 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F6AF52-76EF-FDFD-56EC-06147A09116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3395" y="1666511"/>
            <a:ext cx="10886453" cy="4140000"/>
          </a:xfrm>
        </p:spPr>
        <p:txBody>
          <a:bodyPr/>
          <a:lstStyle/>
          <a:p>
            <a:r>
              <a:rPr lang="en-GB" sz="2000" b="1" dirty="0"/>
              <a:t>Case Study 4: CO fatality leads to corporate manslaughter charges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Location:</a:t>
            </a:r>
            <a:r>
              <a:rPr lang="en-GB" sz="2000" dirty="0"/>
              <a:t> Scotland</a:t>
            </a:r>
            <a:br>
              <a:rPr lang="en-GB" sz="2000" dirty="0"/>
            </a:br>
            <a:r>
              <a:rPr lang="en-GB" sz="2000" b="1" dirty="0"/>
              <a:t>Outcome:</a:t>
            </a:r>
            <a:r>
              <a:rPr lang="en-GB" sz="2000" dirty="0"/>
              <a:t> Large-scale investigation, company fined £800,000</a:t>
            </a:r>
            <a:br>
              <a:rPr lang="en-GB" sz="2000" dirty="0"/>
            </a:br>
            <a:r>
              <a:rPr lang="en-GB" sz="2000" b="1" dirty="0"/>
              <a:t>Details:</a:t>
            </a:r>
            <a:endParaRPr lang="en-GB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Incorrect flue installation led to </a:t>
            </a:r>
            <a:r>
              <a:rPr lang="en-GB" sz="2000" b="1" dirty="0"/>
              <a:t>carbon monoxide leaking into a property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A tenant died as a result.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Investigation found systematic failures in </a:t>
            </a:r>
            <a:r>
              <a:rPr lang="en-GB" sz="2000" b="1" dirty="0"/>
              <a:t>training, supervision, and quality control</a:t>
            </a:r>
            <a:r>
              <a:rPr lang="en-GB" sz="2000" dirty="0"/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Corporate manslaughter charges were filed under </a:t>
            </a:r>
            <a:r>
              <a:rPr lang="en-GB" sz="2000" b="1" dirty="0"/>
              <a:t>Health and Safety legislation</a:t>
            </a:r>
            <a:r>
              <a:rPr lang="en-GB" sz="20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Key Learning: </a:t>
            </a:r>
            <a:r>
              <a:rPr lang="en-GB" sz="2000" dirty="0"/>
              <a:t>Failing to supervise and inspect gas work can result in death – and companies can be held criminally responsible.</a:t>
            </a:r>
          </a:p>
        </p:txBody>
      </p:sp>
    </p:spTree>
    <p:extLst>
      <p:ext uri="{BB962C8B-B14F-4D97-AF65-F5344CB8AC3E}">
        <p14:creationId xmlns:p14="http://schemas.microsoft.com/office/powerpoint/2010/main" val="15929571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0EDDD-35C9-A402-2A29-7DFB27F8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619E0C-F2D1-B069-8ED6-D57F07016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Risk mitigation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9EACF-92BB-7BCA-6C63-C4CA9DD354C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112333" cy="4140000"/>
          </a:xfrm>
        </p:spPr>
        <p:txBody>
          <a:bodyPr/>
          <a:lstStyle/>
          <a:p>
            <a:r>
              <a:rPr lang="en-GB" b="1" dirty="0"/>
              <a:t>Risk mitigation</a:t>
            </a:r>
            <a:r>
              <a:rPr lang="en-GB" dirty="0"/>
              <a:t> in gas engineering is about identifying hazards and taking steps to reduce or eliminate the risk of harm to people, property, and the environment. </a:t>
            </a:r>
          </a:p>
          <a:p>
            <a:r>
              <a:rPr lang="en-GB" dirty="0"/>
              <a:t>Understanding risk mitigation is essential to working safely, professionally, and within the law.</a:t>
            </a:r>
          </a:p>
        </p:txBody>
      </p:sp>
    </p:spTree>
    <p:extLst>
      <p:ext uri="{BB962C8B-B14F-4D97-AF65-F5344CB8AC3E}">
        <p14:creationId xmlns:p14="http://schemas.microsoft.com/office/powerpoint/2010/main" val="39417394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9A153-9655-A164-3FD6-2953904EE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A5F039-B113-5CA1-AF9D-6FE35782C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Risk mitigation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86847-8C4B-2599-3E5E-0433D5B377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9360212" cy="41400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Follow legislation and approved procedures.</a:t>
            </a:r>
          </a:p>
          <a:p>
            <a:pPr marL="457200" indent="-457200">
              <a:buAutoNum type="arabicPeriod"/>
            </a:pPr>
            <a:r>
              <a:rPr lang="en-GB" dirty="0"/>
              <a:t>Work within competence and registration.</a:t>
            </a:r>
          </a:p>
          <a:p>
            <a:pPr marL="457200" indent="-457200">
              <a:buAutoNum type="arabicPeriod"/>
            </a:pPr>
            <a:r>
              <a:rPr lang="en-GB" dirty="0"/>
              <a:t>Always follow manufacturer’s instructions.</a:t>
            </a:r>
          </a:p>
          <a:p>
            <a:pPr marL="457200" indent="-457200">
              <a:buAutoNum type="arabicPeriod"/>
            </a:pPr>
            <a:r>
              <a:rPr lang="en-GB" dirty="0"/>
              <a:t>Conduct safety checks at every stage.</a:t>
            </a:r>
          </a:p>
          <a:p>
            <a:pPr marL="457200" indent="-457200">
              <a:buAutoNum type="arabicPeriod"/>
            </a:pPr>
            <a:r>
              <a:rPr lang="en-GB" dirty="0"/>
              <a:t>Maintain accurate documentation.</a:t>
            </a:r>
          </a:p>
          <a:p>
            <a:pPr marL="457200" indent="-457200">
              <a:buAutoNum type="arabicPeriod"/>
            </a:pPr>
            <a:r>
              <a:rPr lang="en-GB" dirty="0"/>
              <a:t>Use the right tools and calibrate them.</a:t>
            </a:r>
          </a:p>
          <a:p>
            <a:pPr marL="457200" indent="-457200">
              <a:buAutoNum type="arabicPeriod"/>
            </a:pPr>
            <a:r>
              <a:rPr lang="en-GB" dirty="0"/>
              <a:t>Apply the GIUSP when needed.</a:t>
            </a:r>
          </a:p>
          <a:p>
            <a:pPr marL="457200" indent="-457200">
              <a:buAutoNum type="arabicPeriod"/>
            </a:pPr>
            <a:r>
              <a:rPr lang="en-GB" dirty="0"/>
              <a:t>Keep knowledge and training up to date.</a:t>
            </a:r>
          </a:p>
        </p:txBody>
      </p:sp>
    </p:spTree>
    <p:extLst>
      <p:ext uri="{BB962C8B-B14F-4D97-AF65-F5344CB8AC3E}">
        <p14:creationId xmlns:p14="http://schemas.microsoft.com/office/powerpoint/2010/main" val="37592294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0B212-B614-CA78-1F6C-42F6A1348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43379EE-E9F2-659F-93C8-9FFC9F24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Risk mitigation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DDDFA-71A3-508A-F2B9-FF71A5C751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46200" cy="4140000"/>
          </a:xfrm>
        </p:spPr>
        <p:txBody>
          <a:bodyPr/>
          <a:lstStyle/>
          <a:p>
            <a:r>
              <a:rPr lang="en-GB" dirty="0"/>
              <a:t>Risk mitigation isn’t just about avoiding accidents — it’s about proving that you’ve done everything right. </a:t>
            </a:r>
          </a:p>
          <a:p>
            <a:r>
              <a:rPr lang="en-GB" dirty="0"/>
              <a:t>By following the law, using correct procedures, and recording your work, you protect yourself, your customer, and your career.</a:t>
            </a:r>
          </a:p>
        </p:txBody>
      </p:sp>
    </p:spTree>
    <p:extLst>
      <p:ext uri="{BB962C8B-B14F-4D97-AF65-F5344CB8AC3E}">
        <p14:creationId xmlns:p14="http://schemas.microsoft.com/office/powerpoint/2010/main" val="6037258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Describe</a:t>
            </a:r>
            <a:r>
              <a:rPr lang="en-GB" dirty="0">
                <a:cs typeface="Arial"/>
              </a:rPr>
              <a:t> the legal responsibilities of employers and Gas Engineers.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</a:t>
            </a:r>
            <a:r>
              <a:rPr lang="en-GB" dirty="0">
                <a:cs typeface="Arial"/>
              </a:rPr>
              <a:t> the implications of failing to follow guidance.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Discuss</a:t>
            </a:r>
            <a:r>
              <a:rPr lang="en-GB" dirty="0">
                <a:cs typeface="Arial"/>
              </a:rPr>
              <a:t> real-world examples of </a:t>
            </a:r>
            <a:r>
              <a:rPr lang="en-GB">
                <a:cs typeface="Arial"/>
              </a:rPr>
              <a:t>enforcement actions.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426079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89E25-C32E-B0E8-137A-F67134125F73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84C13-D240-D823-DEB3-C73577B05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BE8500-4DB3-21A3-8F77-E73DB6A94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3A53-EE1D-40B5-46DD-C841BBD6D8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39333" cy="4140000"/>
          </a:xfrm>
        </p:spPr>
        <p:txBody>
          <a:bodyPr/>
          <a:lstStyle/>
          <a:p>
            <a:r>
              <a:rPr lang="en-GB" dirty="0"/>
              <a:t>In the gas industry, </a:t>
            </a:r>
            <a:r>
              <a:rPr lang="en-GB" b="1" dirty="0"/>
              <a:t>employers of gas engineers</a:t>
            </a:r>
            <a:r>
              <a:rPr lang="en-GB" dirty="0"/>
              <a:t> have a range of </a:t>
            </a:r>
            <a:r>
              <a:rPr lang="en-GB" b="1" dirty="0"/>
              <a:t>legal, moral, and professional duties</a:t>
            </a:r>
            <a:r>
              <a:rPr lang="en-GB" dirty="0"/>
              <a:t> to ensure that work is carried out safely, competently, and in line with all relevant laws and standards. These responsibilities come under several key pieces of legislation, especially the </a:t>
            </a:r>
            <a:r>
              <a:rPr lang="en-GB" b="1" dirty="0"/>
              <a:t>Health and Safety at Work etc. Act 1974</a:t>
            </a:r>
            <a:r>
              <a:rPr lang="en-GB" dirty="0"/>
              <a:t> and the </a:t>
            </a:r>
            <a:r>
              <a:rPr lang="en-GB" b="1" dirty="0"/>
              <a:t>Gas Safety (Installation and Use) Regulations 1998 (GSIUR)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692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6E92E-A3B0-CD44-D041-929D3961A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B088DF-A61A-91E9-E297-D0C7C3850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F8FC9-67E6-399F-6B8A-49B2D3DC65E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605553"/>
            <a:ext cx="9360212" cy="4140000"/>
          </a:xfrm>
        </p:spPr>
        <p:txBody>
          <a:bodyPr/>
          <a:lstStyle/>
          <a:p>
            <a:r>
              <a:rPr lang="en-GB" b="1" dirty="0"/>
              <a:t>Legal Duty of Care (HASAWA 1974 – Section 2)</a:t>
            </a:r>
          </a:p>
          <a:p>
            <a:r>
              <a:rPr lang="en-GB" dirty="0"/>
              <a:t>Employers must:</a:t>
            </a:r>
          </a:p>
          <a:p>
            <a:r>
              <a:rPr lang="en-GB" dirty="0"/>
              <a:t>Ensure, so far as is </a:t>
            </a:r>
            <a:r>
              <a:rPr lang="en-GB" b="1" dirty="0"/>
              <a:t>reasonably practicable</a:t>
            </a:r>
            <a:r>
              <a:rPr lang="en-GB" dirty="0"/>
              <a:t>, the </a:t>
            </a:r>
            <a:r>
              <a:rPr lang="en-GB" b="1" dirty="0"/>
              <a:t>health, safety, and welfare</a:t>
            </a:r>
            <a:r>
              <a:rPr lang="en-GB" dirty="0"/>
              <a:t> of their employees.</a:t>
            </a:r>
          </a:p>
          <a:p>
            <a:r>
              <a:rPr lang="en-GB" dirty="0"/>
              <a:t>Provide: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 </a:t>
            </a:r>
            <a:r>
              <a:rPr lang="en-GB" b="1" dirty="0"/>
              <a:t>safe working environment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Safe systems of work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Properly maintained equipment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dirty="0"/>
              <a:t>Clear information and supervision.</a:t>
            </a:r>
          </a:p>
        </p:txBody>
      </p:sp>
    </p:spTree>
    <p:extLst>
      <p:ext uri="{BB962C8B-B14F-4D97-AF65-F5344CB8AC3E}">
        <p14:creationId xmlns:p14="http://schemas.microsoft.com/office/powerpoint/2010/main" val="368688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1A9D1-5416-7CAE-3CA2-514887B11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150564E-BB70-2410-BCF9-FF0270FD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6F0145-97F3-067F-2FFB-E501C46297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9166" y="1668381"/>
            <a:ext cx="10752967" cy="4140000"/>
          </a:xfrm>
        </p:spPr>
        <p:txBody>
          <a:bodyPr/>
          <a:lstStyle/>
          <a:p>
            <a:r>
              <a:rPr lang="en-GB" b="1" dirty="0"/>
              <a:t>Ensure engineers are competent and registered (GSIUR Reg 3)</a:t>
            </a:r>
          </a:p>
          <a:p>
            <a:r>
              <a:rPr lang="en-GB" dirty="0"/>
              <a:t>Gas engineers must be: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Competent</a:t>
            </a:r>
            <a:r>
              <a:rPr lang="en-GB" dirty="0"/>
              <a:t> to do the work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Gas Safe registered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b="1" dirty="0"/>
              <a:t>Only allowed to carry out</a:t>
            </a:r>
            <a:r>
              <a:rPr lang="en-GB" dirty="0"/>
              <a:t> work for which they are certified and qualified.</a:t>
            </a:r>
          </a:p>
          <a:p>
            <a:pPr>
              <a:spcAft>
                <a:spcPts val="0"/>
              </a:spcAft>
            </a:pPr>
            <a:endParaRPr lang="en-GB" dirty="0"/>
          </a:p>
          <a:p>
            <a:r>
              <a:rPr lang="en-GB" dirty="0"/>
              <a:t>Employers must not allow unregistered individuals to carry out gas work under any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28725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0AF2E-04C9-003B-E940-47145A8AE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A1C0CD-B982-7E26-689F-D8E1AC37B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FE79D-20D4-BF14-5BED-5643FFA665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4114" y="1668381"/>
            <a:ext cx="9771819" cy="4140000"/>
          </a:xfrm>
        </p:spPr>
        <p:txBody>
          <a:bodyPr/>
          <a:lstStyle/>
          <a:p>
            <a:r>
              <a:rPr lang="en-GB" b="1" dirty="0"/>
              <a:t>Provide suitable tools and equipment</a:t>
            </a:r>
          </a:p>
          <a:p>
            <a:r>
              <a:rPr lang="en-GB" dirty="0"/>
              <a:t>Tools must be: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Appropriate for the task (e.g. flue gas analyser, pressure gauge)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In good working condition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Regularly </a:t>
            </a:r>
            <a:r>
              <a:rPr lang="en-GB" b="1" dirty="0"/>
              <a:t>inspected, calibrated, and maintained.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86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E958F-6A42-D7E4-0309-AF7CCCDEC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8F0735-B682-294F-B2D4-9F4D6CBD4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B0579-E757-969B-4140-AA0CAF17173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1588" y="1661483"/>
            <a:ext cx="10976812" cy="4140000"/>
          </a:xfrm>
        </p:spPr>
        <p:txBody>
          <a:bodyPr/>
          <a:lstStyle/>
          <a:p>
            <a:r>
              <a:rPr lang="en-GB" b="1" dirty="0"/>
              <a:t>Keep records and support compliance</a:t>
            </a:r>
          </a:p>
          <a:p>
            <a:r>
              <a:rPr lang="en-GB" dirty="0"/>
              <a:t>Employers must ensure: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Gas Safety Records</a:t>
            </a:r>
            <a:r>
              <a:rPr lang="en-GB" dirty="0"/>
              <a:t> are properly completed</a:t>
            </a:r>
          </a:p>
          <a:p>
            <a:pPr lvl="1">
              <a:buClr>
                <a:schemeClr val="tx1"/>
              </a:buClr>
            </a:pPr>
            <a:r>
              <a:rPr lang="en-GB" b="1" dirty="0"/>
              <a:t>Installation and commissioning records</a:t>
            </a:r>
            <a:r>
              <a:rPr lang="en-GB" dirty="0"/>
              <a:t> are kept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Records are stored securely and retained for the </a:t>
            </a:r>
            <a:r>
              <a:rPr lang="en-GB" b="1" dirty="0"/>
              <a:t>minimum legal timeframes.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1687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44CC4-5D42-CF40-0D97-720B38C98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EC4A60-BA84-2D7C-B87E-858424BA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Employer duties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26B86-26B3-C67A-A74B-55E69F03EB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4114" y="1668381"/>
            <a:ext cx="9771819" cy="4140000"/>
          </a:xfrm>
        </p:spPr>
        <p:txBody>
          <a:bodyPr/>
          <a:lstStyle/>
          <a:p>
            <a:r>
              <a:rPr lang="en-GB" b="1" dirty="0"/>
              <a:t>Risk Assessments and Method Statements (RAMS)</a:t>
            </a:r>
          </a:p>
          <a:p>
            <a:r>
              <a:rPr lang="en-GB" dirty="0"/>
              <a:t>Employers must: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Assess risks to staff and customers</a:t>
            </a:r>
          </a:p>
          <a:p>
            <a:pPr lvl="1">
              <a:buClr>
                <a:schemeClr val="tx1"/>
              </a:buClr>
            </a:pPr>
            <a:r>
              <a:rPr lang="en-GB" dirty="0"/>
              <a:t>Produce </a:t>
            </a:r>
            <a:r>
              <a:rPr lang="en-GB" b="1" dirty="0"/>
              <a:t>safe working procedures</a:t>
            </a:r>
            <a:endParaRPr lang="en-GB" dirty="0"/>
          </a:p>
          <a:p>
            <a:pPr lvl="1">
              <a:buClr>
                <a:schemeClr val="tx1"/>
              </a:buClr>
            </a:pPr>
            <a:r>
              <a:rPr lang="en-GB" dirty="0"/>
              <a:t>Provide </a:t>
            </a:r>
            <a:r>
              <a:rPr lang="en-GB" b="1" dirty="0"/>
              <a:t>PPE</a:t>
            </a:r>
            <a:r>
              <a:rPr lang="en-GB" dirty="0"/>
              <a:t> and ensure it is worn.</a:t>
            </a:r>
          </a:p>
        </p:txBody>
      </p:sp>
    </p:spTree>
    <p:extLst>
      <p:ext uri="{BB962C8B-B14F-4D97-AF65-F5344CB8AC3E}">
        <p14:creationId xmlns:p14="http://schemas.microsoft.com/office/powerpoint/2010/main" val="20636421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www.w3.org/XML/1998/namespace"/>
    <ds:schemaRef ds:uri="http://schemas.microsoft.com/office/2006/metadata/properties"/>
    <ds:schemaRef ds:uri="http://purl.org/dc/elements/1.1/"/>
    <ds:schemaRef ds:uri="7c04300a-231c-4281-9146-a98f6f4a7aff"/>
    <ds:schemaRef ds:uri="http://schemas.microsoft.com/office/2006/documentManagement/types"/>
    <ds:schemaRef ds:uri="http://purl.org/dc/dcmitype/"/>
    <ds:schemaRef ds:uri="http://purl.org/dc/terms/"/>
    <ds:schemaRef ds:uri="01e15224-84b2-4570-bdea-a67bb94d0921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33DBBE4-36F8-4155-87F6-0021FDCBC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178</TotalTime>
  <Words>1889</Words>
  <Application>Microsoft Office PowerPoint</Application>
  <PresentationFormat>Custom</PresentationFormat>
  <Paragraphs>216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Employer duties</vt:lpstr>
      <vt:lpstr>Employer duties</vt:lpstr>
      <vt:lpstr>Employer duties</vt:lpstr>
      <vt:lpstr>Employer duties</vt:lpstr>
      <vt:lpstr>Employer duties</vt:lpstr>
      <vt:lpstr>Employer duties</vt:lpstr>
      <vt:lpstr>Employer duties</vt:lpstr>
      <vt:lpstr>Employee duties</vt:lpstr>
      <vt:lpstr>Employee duties</vt:lpstr>
      <vt:lpstr>Employee duties</vt:lpstr>
      <vt:lpstr>Employee duties</vt:lpstr>
      <vt:lpstr>Employee duties</vt:lpstr>
      <vt:lpstr>Employee duties</vt:lpstr>
      <vt:lpstr>Employee duties</vt:lpstr>
      <vt:lpstr>Employee duties</vt:lpstr>
      <vt:lpstr>Consequences of non-compliance</vt:lpstr>
      <vt:lpstr>Consequences of non-compliance</vt:lpstr>
      <vt:lpstr>Consequences of non-compliance</vt:lpstr>
      <vt:lpstr>Consequences of non-compliance</vt:lpstr>
      <vt:lpstr>Consequences of non-compliance</vt:lpstr>
      <vt:lpstr>Consequences of non-compliance:</vt:lpstr>
      <vt:lpstr>Consequences of non-compliance</vt:lpstr>
      <vt:lpstr>Consequences of non-compliance</vt:lpstr>
      <vt:lpstr>Case study 1</vt:lpstr>
      <vt:lpstr>Case study 2</vt:lpstr>
      <vt:lpstr>Case study 3</vt:lpstr>
      <vt:lpstr>Case study 4</vt:lpstr>
      <vt:lpstr>Risk mitigation</vt:lpstr>
      <vt:lpstr>Risk mitigation</vt:lpstr>
      <vt:lpstr>Risk mitigation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1</cp:revision>
  <cp:lastPrinted>2025-05-28T15:27:28Z</cp:lastPrinted>
  <dcterms:created xsi:type="dcterms:W3CDTF">2025-04-15T10:44:23Z</dcterms:created>
  <dcterms:modified xsi:type="dcterms:W3CDTF">2025-12-05T15:32:09Z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2025-12-05T15:22:26Z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e40e44c9-9a06-44a8-9a76-79dde588e834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