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30"/>
  </p:notesMasterIdLst>
  <p:handoutMasterIdLst>
    <p:handoutMasterId r:id="rId31"/>
  </p:handoutMasterIdLst>
  <p:sldIdLst>
    <p:sldId id="462" r:id="rId5"/>
    <p:sldId id="840" r:id="rId6"/>
    <p:sldId id="837" r:id="rId7"/>
    <p:sldId id="841" r:id="rId8"/>
    <p:sldId id="848" r:id="rId9"/>
    <p:sldId id="849" r:id="rId10"/>
    <p:sldId id="850" r:id="rId11"/>
    <p:sldId id="851" r:id="rId12"/>
    <p:sldId id="852" r:id="rId13"/>
    <p:sldId id="853" r:id="rId14"/>
    <p:sldId id="854" r:id="rId15"/>
    <p:sldId id="847" r:id="rId16"/>
    <p:sldId id="842" r:id="rId17"/>
    <p:sldId id="845" r:id="rId18"/>
    <p:sldId id="846" r:id="rId19"/>
    <p:sldId id="843" r:id="rId20"/>
    <p:sldId id="855" r:id="rId21"/>
    <p:sldId id="856" r:id="rId22"/>
    <p:sldId id="857" r:id="rId23"/>
    <p:sldId id="858" r:id="rId24"/>
    <p:sldId id="859" r:id="rId25"/>
    <p:sldId id="860" r:id="rId26"/>
    <p:sldId id="844" r:id="rId27"/>
    <p:sldId id="838" r:id="rId28"/>
    <p:sldId id="512" r:id="rId29"/>
  </p:sldIdLst>
  <p:sldSz cx="12239625" cy="6840538"/>
  <p:notesSz cx="6797675" cy="9928225"/>
  <p:custDataLst>
    <p:tags r:id="rId32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421"/>
    <a:srgbClr val="D9D9D9"/>
    <a:srgbClr val="FFFFFF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commentAuthors" Target="commentAuthors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, Catherine" userId="36b10958-3fe6-4d82-9cee-736ae9074b3f" providerId="ADAL" clId="{7CE9EBFF-1EB6-4E95-820E-35801409E55C}"/>
    <pc:docChg chg="mod modSld">
      <pc:chgData name="John, Catherine" userId="36b10958-3fe6-4d82-9cee-736ae9074b3f" providerId="ADAL" clId="{7CE9EBFF-1EB6-4E95-820E-35801409E55C}" dt="2025-12-05T14:34:26.114" v="2" actId="20577"/>
      <pc:docMkLst>
        <pc:docMk/>
      </pc:docMkLst>
      <pc:sldChg chg="modSp mod">
        <pc:chgData name="John, Catherine" userId="36b10958-3fe6-4d82-9cee-736ae9074b3f" providerId="ADAL" clId="{7CE9EBFF-1EB6-4E95-820E-35801409E55C}" dt="2025-12-05T14:34:26.114" v="2" actId="20577"/>
        <pc:sldMkLst>
          <pc:docMk/>
          <pc:sldMk cId="161256202" sldId="845"/>
        </pc:sldMkLst>
        <pc:spChg chg="mod">
          <ac:chgData name="John, Catherine" userId="36b10958-3fe6-4d82-9cee-736ae9074b3f" providerId="ADAL" clId="{7CE9EBFF-1EB6-4E95-820E-35801409E55C}" dt="2025-12-05T14:34:26.114" v="2" actId="20577"/>
          <ac:spMkLst>
            <pc:docMk/>
            <pc:sldMk cId="161256202" sldId="845"/>
            <ac:spMk id="4" creationId="{A55EEB96-733B-8A54-5141-3D523B2A9693}"/>
          </ac:spMkLst>
        </pc:spChg>
      </pc:sldChg>
    </pc:docChg>
  </pc:docChgLst>
  <pc:docChgLst>
    <pc:chgData name="toml2020" userId="S::toml2020_live.co.uk#ext#@semta.onmicrosoft.com::8bd8c1d7-a4e2-43ef-aea0-9e7095d42c47" providerId="AD" clId="Web-{EB056E86-D986-3E95-7DB5-885F17292518}"/>
    <pc:docChg chg="modSld">
      <pc:chgData name="toml2020" userId="S::toml2020_live.co.uk#ext#@semta.onmicrosoft.com::8bd8c1d7-a4e2-43ef-aea0-9e7095d42c47" providerId="AD" clId="Web-{EB056E86-D986-3E95-7DB5-885F17292518}" dt="2025-11-11T15:37:43.451" v="4" actId="20577"/>
      <pc:docMkLst>
        <pc:docMk/>
      </pc:docMkLst>
      <pc:sldChg chg="modSp">
        <pc:chgData name="toml2020" userId="S::toml2020_live.co.uk#ext#@semta.onmicrosoft.com::8bd8c1d7-a4e2-43ef-aea0-9e7095d42c47" providerId="AD" clId="Web-{EB056E86-D986-3E95-7DB5-885F17292518}" dt="2025-11-11T15:37:43.451" v="4" actId="20577"/>
        <pc:sldMkLst>
          <pc:docMk/>
          <pc:sldMk cId="3009288501" sldId="847"/>
        </pc:sldMkLst>
        <pc:spChg chg="mod">
          <ac:chgData name="toml2020" userId="S::toml2020_live.co.uk#ext#@semta.onmicrosoft.com::8bd8c1d7-a4e2-43ef-aea0-9e7095d42c47" providerId="AD" clId="Web-{EB056E86-D986-3E95-7DB5-885F17292518}" dt="2025-11-11T15:37:43.451" v="4" actId="20577"/>
          <ac:spMkLst>
            <pc:docMk/>
            <pc:sldMk cId="3009288501" sldId="847"/>
            <ac:spMk id="4" creationId="{CD5AEFBF-154C-02EA-3DEF-5A134DCC3CFA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1T17:48:34.314" v="32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17:44:28.913" v="3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1T17:44:28.913" v="3"/>
          <ac:spMkLst>
            <pc:docMk/>
            <pc:sldMk cId="2402489006" sldId="512"/>
            <ac:spMk id="2" creationId="{21A88724-C51B-9A16-0094-4CF3F9139376}"/>
          </ac:spMkLst>
        </pc:spChg>
        <pc:spChg chg="mod">
          <ac:chgData name="Hazell, Danielle" userId="16322be0-50ef-46ff-b0c0-d304bc10d5d2" providerId="ADAL" clId="{E6D12E1F-DF63-450C-A9ED-E72C5F6C045B}" dt="2025-12-01T17:44:27.904" v="2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1T17:45:13.886" v="17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17:45:13.886" v="17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17:48:34.314" v="32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17:48:34.314" v="32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17:44:52.264" v="12" actId="12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1T17:44:52.264" v="12" actId="12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1T17:46:16.629" v="20" actId="14100"/>
        <pc:sldMkLst>
          <pc:docMk/>
          <pc:sldMk cId="1423428757" sldId="842"/>
        </pc:sldMkLst>
        <pc:spChg chg="mod">
          <ac:chgData name="Hazell, Danielle" userId="16322be0-50ef-46ff-b0c0-d304bc10d5d2" providerId="ADAL" clId="{E6D12E1F-DF63-450C-A9ED-E72C5F6C045B}" dt="2025-12-01T17:46:16.629" v="20" actId="14100"/>
          <ac:spMkLst>
            <pc:docMk/>
            <pc:sldMk cId="1423428757" sldId="842"/>
            <ac:spMk id="4" creationId="{49052421-0FD6-D7BB-E2D0-E8C0F336B828}"/>
          </ac:spMkLst>
        </pc:spChg>
      </pc:sldChg>
      <pc:sldChg chg="modSp mod">
        <pc:chgData name="Hazell, Danielle" userId="16322be0-50ef-46ff-b0c0-d304bc10d5d2" providerId="ADAL" clId="{E6D12E1F-DF63-450C-A9ED-E72C5F6C045B}" dt="2025-12-01T17:47:20.654" v="22" actId="14100"/>
        <pc:sldMkLst>
          <pc:docMk/>
          <pc:sldMk cId="2751335049" sldId="843"/>
        </pc:sldMkLst>
        <pc:spChg chg="mod">
          <ac:chgData name="Hazell, Danielle" userId="16322be0-50ef-46ff-b0c0-d304bc10d5d2" providerId="ADAL" clId="{E6D12E1F-DF63-450C-A9ED-E72C5F6C045B}" dt="2025-12-01T17:47:20.654" v="22" actId="14100"/>
          <ac:spMkLst>
            <pc:docMk/>
            <pc:sldMk cId="2751335049" sldId="843"/>
            <ac:spMk id="4" creationId="{5014A1D0-8322-E0FB-C9D0-86BCBC56265C}"/>
          </ac:spMkLst>
        </pc:spChg>
      </pc:sldChg>
      <pc:sldChg chg="modSp mod">
        <pc:chgData name="Hazell, Danielle" userId="16322be0-50ef-46ff-b0c0-d304bc10d5d2" providerId="ADAL" clId="{E6D12E1F-DF63-450C-A9ED-E72C5F6C045B}" dt="2025-12-01T17:48:26.678" v="28" actId="14100"/>
        <pc:sldMkLst>
          <pc:docMk/>
          <pc:sldMk cId="3941739453" sldId="844"/>
        </pc:sldMkLst>
        <pc:spChg chg="mod">
          <ac:chgData name="Hazell, Danielle" userId="16322be0-50ef-46ff-b0c0-d304bc10d5d2" providerId="ADAL" clId="{E6D12E1F-DF63-450C-A9ED-E72C5F6C045B}" dt="2025-12-01T17:48:26.678" v="28" actId="14100"/>
          <ac:spMkLst>
            <pc:docMk/>
            <pc:sldMk cId="3941739453" sldId="844"/>
            <ac:spMk id="4" creationId="{9519EACF-92BB-7BCA-6C63-C4CA9DD354CA}"/>
          </ac:spMkLst>
        </pc:spChg>
      </pc:sldChg>
      <pc:sldChg chg="modSp mod">
        <pc:chgData name="Hazell, Danielle" userId="16322be0-50ef-46ff-b0c0-d304bc10d5d2" providerId="ADAL" clId="{E6D12E1F-DF63-450C-A9ED-E72C5F6C045B}" dt="2025-12-01T17:46:29.622" v="21" actId="14100"/>
        <pc:sldMkLst>
          <pc:docMk/>
          <pc:sldMk cId="161256202" sldId="845"/>
        </pc:sldMkLst>
        <pc:spChg chg="mod">
          <ac:chgData name="Hazell, Danielle" userId="16322be0-50ef-46ff-b0c0-d304bc10d5d2" providerId="ADAL" clId="{E6D12E1F-DF63-450C-A9ED-E72C5F6C045B}" dt="2025-12-01T17:46:29.622" v="21" actId="14100"/>
          <ac:spMkLst>
            <pc:docMk/>
            <pc:sldMk cId="161256202" sldId="845"/>
            <ac:spMk id="4" creationId="{A55EEB96-733B-8A54-5141-3D523B2A9693}"/>
          </ac:spMkLst>
        </pc:spChg>
      </pc:sldChg>
      <pc:sldChg chg="modSp mod">
        <pc:chgData name="Hazell, Danielle" userId="16322be0-50ef-46ff-b0c0-d304bc10d5d2" providerId="ADAL" clId="{E6D12E1F-DF63-450C-A9ED-E72C5F6C045B}" dt="2025-12-01T17:46:09.089" v="19" actId="113"/>
        <pc:sldMkLst>
          <pc:docMk/>
          <pc:sldMk cId="3009288501" sldId="847"/>
        </pc:sldMkLst>
        <pc:spChg chg="mod">
          <ac:chgData name="Hazell, Danielle" userId="16322be0-50ef-46ff-b0c0-d304bc10d5d2" providerId="ADAL" clId="{E6D12E1F-DF63-450C-A9ED-E72C5F6C045B}" dt="2025-12-01T17:46:09.089" v="19" actId="113"/>
          <ac:spMkLst>
            <pc:docMk/>
            <pc:sldMk cId="3009288501" sldId="847"/>
            <ac:spMk id="4" creationId="{CD5AEFBF-154C-02EA-3DEF-5A134DCC3CFA}"/>
          </ac:spMkLst>
        </pc:spChg>
      </pc:sldChg>
      <pc:sldChg chg="modSp mod">
        <pc:chgData name="Hazell, Danielle" userId="16322be0-50ef-46ff-b0c0-d304bc10d5d2" providerId="ADAL" clId="{E6D12E1F-DF63-450C-A9ED-E72C5F6C045B}" dt="2025-12-01T17:45:26.374" v="18" actId="20577"/>
        <pc:sldMkLst>
          <pc:docMk/>
          <pc:sldMk cId="2698892018" sldId="848"/>
        </pc:sldMkLst>
        <pc:spChg chg="mod">
          <ac:chgData name="Hazell, Danielle" userId="16322be0-50ef-46ff-b0c0-d304bc10d5d2" providerId="ADAL" clId="{E6D12E1F-DF63-450C-A9ED-E72C5F6C045B}" dt="2025-12-01T17:45:26.374" v="18" actId="20577"/>
          <ac:spMkLst>
            <pc:docMk/>
            <pc:sldMk cId="2698892018" sldId="848"/>
            <ac:spMk id="4" creationId="{189160EC-7278-8C30-EBA2-B3F7D48EBED6}"/>
          </ac:spMkLst>
        </pc:spChg>
      </pc:sldChg>
      <pc:sldChg chg="modSp mod">
        <pc:chgData name="Hazell, Danielle" userId="16322be0-50ef-46ff-b0c0-d304bc10d5d2" providerId="ADAL" clId="{E6D12E1F-DF63-450C-A9ED-E72C5F6C045B}" dt="2025-12-01T17:47:27.047" v="23" actId="20577"/>
        <pc:sldMkLst>
          <pc:docMk/>
          <pc:sldMk cId="633122272" sldId="855"/>
        </pc:sldMkLst>
        <pc:spChg chg="mod">
          <ac:chgData name="Hazell, Danielle" userId="16322be0-50ef-46ff-b0c0-d304bc10d5d2" providerId="ADAL" clId="{E6D12E1F-DF63-450C-A9ED-E72C5F6C045B}" dt="2025-12-01T17:47:27.047" v="23" actId="20577"/>
          <ac:spMkLst>
            <pc:docMk/>
            <pc:sldMk cId="633122272" sldId="855"/>
            <ac:spMk id="4" creationId="{AD1694B7-86DF-40DF-912B-72A2E6282BFC}"/>
          </ac:spMkLst>
        </pc:spChg>
      </pc:sldChg>
      <pc:sldChg chg="modSp mod">
        <pc:chgData name="Hazell, Danielle" userId="16322be0-50ef-46ff-b0c0-d304bc10d5d2" providerId="ADAL" clId="{E6D12E1F-DF63-450C-A9ED-E72C5F6C045B}" dt="2025-12-01T17:47:40.329" v="24" actId="20577"/>
        <pc:sldMkLst>
          <pc:docMk/>
          <pc:sldMk cId="3616378718" sldId="856"/>
        </pc:sldMkLst>
        <pc:spChg chg="mod">
          <ac:chgData name="Hazell, Danielle" userId="16322be0-50ef-46ff-b0c0-d304bc10d5d2" providerId="ADAL" clId="{E6D12E1F-DF63-450C-A9ED-E72C5F6C045B}" dt="2025-12-01T17:47:40.329" v="24" actId="20577"/>
          <ac:spMkLst>
            <pc:docMk/>
            <pc:sldMk cId="3616378718" sldId="856"/>
            <ac:spMk id="4" creationId="{D721BDD3-1E6C-95EB-D01D-383948F0CD98}"/>
          </ac:spMkLst>
        </pc:spChg>
      </pc:sldChg>
      <pc:sldChg chg="modSp mod">
        <pc:chgData name="Hazell, Danielle" userId="16322be0-50ef-46ff-b0c0-d304bc10d5d2" providerId="ADAL" clId="{E6D12E1F-DF63-450C-A9ED-E72C5F6C045B}" dt="2025-12-01T17:47:59.574" v="27" actId="20577"/>
        <pc:sldMkLst>
          <pc:docMk/>
          <pc:sldMk cId="639073282" sldId="858"/>
        </pc:sldMkLst>
        <pc:spChg chg="mod">
          <ac:chgData name="Hazell, Danielle" userId="16322be0-50ef-46ff-b0c0-d304bc10d5d2" providerId="ADAL" clId="{E6D12E1F-DF63-450C-A9ED-E72C5F6C045B}" dt="2025-12-01T17:47:59.574" v="27" actId="20577"/>
          <ac:spMkLst>
            <pc:docMk/>
            <pc:sldMk cId="639073282" sldId="858"/>
            <ac:spMk id="4" creationId="{FCB9F46A-5DE4-1419-8088-A9A30235F470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1T17:44:11.890" v="1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17:44:11.890" v="1"/>
          <ac:spMkLst>
            <pc:docMk/>
            <pc:sldMasterMk cId="2966563060" sldId="2147483653"/>
            <ac:spMk id="4" creationId="{34CD93DF-1EA4-4AEC-8C04-48C40F468B82}"/>
          </ac:spMkLst>
        </pc:spChg>
        <pc:picChg chg="add mod">
          <ac:chgData name="Hazell, Danielle" userId="16322be0-50ef-46ff-b0c0-d304bc10d5d2" providerId="ADAL" clId="{E6D12E1F-DF63-450C-A9ED-E72C5F6C045B}" dt="2025-12-01T17:44:11.890" v="1"/>
          <ac:picMkLst>
            <pc:docMk/>
            <pc:sldMasterMk cId="2966563060" sldId="2147483653"/>
            <ac:picMk id="2" creationId="{D20303D3-571E-7387-3F34-DBDF3C4E9E1E}"/>
          </ac:picMkLst>
        </pc:picChg>
        <pc:picChg chg="add mod">
          <ac:chgData name="Hazell, Danielle" userId="16322be0-50ef-46ff-b0c0-d304bc10d5d2" providerId="ADAL" clId="{E6D12E1F-DF63-450C-A9ED-E72C5F6C045B}" dt="2025-12-01T17:44:11.890" v="1"/>
          <ac:picMkLst>
            <pc:docMk/>
            <pc:sldMasterMk cId="2966563060" sldId="2147483653"/>
            <ac:picMk id="5" creationId="{370598BE-CB3F-1CDB-8AE5-BE3227660F73}"/>
          </ac:picMkLst>
        </pc:picChg>
        <pc:picChg chg="add mod">
          <ac:chgData name="Hazell, Danielle" userId="16322be0-50ef-46ff-b0c0-d304bc10d5d2" providerId="ADAL" clId="{E6D12E1F-DF63-450C-A9ED-E72C5F6C045B}" dt="2025-12-01T17:44:11.890" v="1"/>
          <ac:picMkLst>
            <pc:docMk/>
            <pc:sldMasterMk cId="2966563060" sldId="2147483653"/>
            <ac:picMk id="7" creationId="{D29A483F-9865-9FA9-9992-A79DCCF54A37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modSld">
      <pc:chgData name="Bonita Searle-Barnes" userId="e782127f-826a-4a83-a372-afedaa2e0d4f" providerId="ADAL" clId="{FA3BD239-4B9A-4CBA-8CF5-F7BFBEA885D5}" dt="2025-11-24T11:23:46.522" v="4" actId="20577"/>
      <pc:docMkLst>
        <pc:docMk/>
      </pc:docMkLst>
      <pc:sldChg chg="modSp mod">
        <pc:chgData name="Bonita Searle-Barnes" userId="e782127f-826a-4a83-a372-afedaa2e0d4f" providerId="ADAL" clId="{FA3BD239-4B9A-4CBA-8CF5-F7BFBEA885D5}" dt="2025-11-24T11:23:23.685" v="2" actId="27107"/>
        <pc:sldMkLst>
          <pc:docMk/>
          <pc:sldMk cId="2698892018" sldId="848"/>
        </pc:sldMkLst>
        <pc:spChg chg="mod">
          <ac:chgData name="Bonita Searle-Barnes" userId="e782127f-826a-4a83-a372-afedaa2e0d4f" providerId="ADAL" clId="{FA3BD239-4B9A-4CBA-8CF5-F7BFBEA885D5}" dt="2025-11-24T11:23:23.685" v="2" actId="27107"/>
          <ac:spMkLst>
            <pc:docMk/>
            <pc:sldMk cId="2698892018" sldId="848"/>
            <ac:spMk id="4" creationId="{189160EC-7278-8C30-EBA2-B3F7D48EBED6}"/>
          </ac:spMkLst>
        </pc:spChg>
      </pc:sldChg>
      <pc:sldChg chg="modSp mod">
        <pc:chgData name="Bonita Searle-Barnes" userId="e782127f-826a-4a83-a372-afedaa2e0d4f" providerId="ADAL" clId="{FA3BD239-4B9A-4CBA-8CF5-F7BFBEA885D5}" dt="2025-11-24T11:23:46.522" v="4" actId="20577"/>
        <pc:sldMkLst>
          <pc:docMk/>
          <pc:sldMk cId="4225511639" sldId="851"/>
        </pc:sldMkLst>
        <pc:spChg chg="mod">
          <ac:chgData name="Bonita Searle-Barnes" userId="e782127f-826a-4a83-a372-afedaa2e0d4f" providerId="ADAL" clId="{FA3BD239-4B9A-4CBA-8CF5-F7BFBEA885D5}" dt="2025-11-24T11:23:46.522" v="4" actId="20577"/>
          <ac:spMkLst>
            <pc:docMk/>
            <pc:sldMk cId="4225511639" sldId="851"/>
            <ac:spMk id="4" creationId="{935656BB-1B28-6F88-FF71-4D097AED64E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 dirty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D20303D3-571E-7387-3F34-DBDF3C4E9E1E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34CD93DF-1EA4-4AEC-8C04-48C40F468B8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370598BE-CB3F-1CDB-8AE5-BE3227660F7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29A483F-9865-9FA9-9992-A79DCCF54A37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1566529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K1.20 Implications of legislation, standards and manufacturer’s instructions alongside additional guidance to employers and those working with gas systems</a:t>
            </a:r>
          </a:p>
          <a:p>
            <a:pPr marL="0" indent="0">
              <a:buNone/>
            </a:pPr>
            <a:endParaRPr lang="en-GB" sz="2800" dirty="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1.20a: Core gas legislation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20936-9FF6-6244-E5CA-E9FE6D126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60199A6-BC03-F6D9-9D58-02B8BB854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Gas Safety (Installation and Use) Regulations 1998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BF679A-860C-2A65-40AA-9323007401E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93594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the Regulations cover:</a:t>
            </a:r>
          </a:p>
          <a:p>
            <a:r>
              <a:rPr lang="en-GB" b="1" dirty="0"/>
              <a:t>6. Unsafe situations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Gas engineers must follow the </a:t>
            </a:r>
            <a:r>
              <a:rPr lang="en-GB" b="1" dirty="0"/>
              <a:t>Gas Industry Unsafe Situations Procedure (GIUSP)</a:t>
            </a:r>
            <a:r>
              <a:rPr lang="en-GB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If a dangerous appliance is found, it must be labelled, made safe, and the responsible person must be informed.</a:t>
            </a:r>
          </a:p>
        </p:txBody>
      </p:sp>
    </p:spTree>
    <p:extLst>
      <p:ext uri="{BB962C8B-B14F-4D97-AF65-F5344CB8AC3E}">
        <p14:creationId xmlns:p14="http://schemas.microsoft.com/office/powerpoint/2010/main" val="1284731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DE3C1-FB0F-76E6-CC37-366E2FBFF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D47C29B-5BAA-25D5-BA05-CCD32E46D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Gas Safety (Installation and Use) Regulations 1998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915932-F427-5A66-27F3-8D640C2DBA5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93594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the Regulations cover:</a:t>
            </a:r>
          </a:p>
          <a:p>
            <a:r>
              <a:rPr lang="en-GB" b="1" dirty="0"/>
              <a:t>7. Reporting and Records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Certain incidents (e.g. explosions or serious gas leaks) must be reported under </a:t>
            </a:r>
            <a:r>
              <a:rPr lang="en-GB" b="1" dirty="0"/>
              <a:t>RIDDOR</a:t>
            </a:r>
            <a:r>
              <a:rPr lang="en-GB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Engineers must keep records of work where required.</a:t>
            </a:r>
          </a:p>
        </p:txBody>
      </p:sp>
    </p:spTree>
    <p:extLst>
      <p:ext uri="{BB962C8B-B14F-4D97-AF65-F5344CB8AC3E}">
        <p14:creationId xmlns:p14="http://schemas.microsoft.com/office/powerpoint/2010/main" val="1343048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E26B2B-189F-A46E-8FCD-DB4554C83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F423D22-55DF-F82F-4546-1BC283378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Gas Safety (Installation and Use) Regulations 1998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AEFBF-154C-02EA-3DEF-5A134DCC3CF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93594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Key regulations: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effectLst/>
                <a:latin typeface="Arial"/>
                <a:ea typeface="ＭＳ Ｐゴシック"/>
              </a:rPr>
              <a:t>Regulation 3 – Only</a:t>
            </a:r>
            <a:r>
              <a:rPr lang="en-GB" dirty="0">
                <a:solidFill>
                  <a:srgbClr val="000000"/>
                </a:solidFill>
                <a:latin typeface="Arial"/>
                <a:ea typeface="ＭＳ Ｐゴシック"/>
              </a:rPr>
              <a:t> competent</a:t>
            </a:r>
            <a:r>
              <a:rPr lang="en-GB" dirty="0">
                <a:solidFill>
                  <a:srgbClr val="000000"/>
                </a:solidFill>
                <a:effectLst/>
                <a:latin typeface="Arial"/>
                <a:ea typeface="ＭＳ Ｐゴシック"/>
              </a:rPr>
              <a:t> individuals (Gas Safe Registered) are permitted to perform gas work. 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Regulation 26 (1–9) – Installations must not pose a risk; ensure safe combustion; provide sufficient ventilation; and have proper </a:t>
            </a:r>
            <a:r>
              <a:rPr lang="en-GB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flueing</a:t>
            </a:r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Regulation 36 – Responsibilities of landlords include conducting annual inspections, maintaining records, and ensuring maintenance.</a:t>
            </a:r>
          </a:p>
        </p:txBody>
      </p:sp>
    </p:spTree>
    <p:extLst>
      <p:ext uri="{BB962C8B-B14F-4D97-AF65-F5344CB8AC3E}">
        <p14:creationId xmlns:p14="http://schemas.microsoft.com/office/powerpoint/2010/main" val="3009288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7E377-CB2C-8236-0157-6F32C1254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021A9F-4A1F-C316-A693-3EEB327F1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Health and Safety at Work Act 1974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52421-0FD6-D7BB-E2D0-E8C0F336B82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91733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 and Safety at Work Act 1974 (HASAWA) is essential for gas engineers in the UK. 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 mandates that employers and self-employed engineers must, as far as reasonably possible, ensure the health, safety, and welfare of themselves, their staff, and the public. 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This includes providing safe work systems, proper handling and storage of gas, and adequate training and supervision.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3428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5C3BD-6B57-242D-63CD-177F03739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AE82109-7E9D-5719-3700-8885FD12F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Health and Safety at Work Act 1974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5EEB96-733B-8A54-5141-3D523B2A969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628451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Gas engineers should implement HASAWA principles in their work: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Installation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Safely install gas appliances per manufacturer guidelines and regulations (e.g. GSIUR).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Commissioning and Testing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Utilise safe isolation methods and combustion analysis to mitigate risks like explosions or CO poisoning.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Maintenance and Repair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Perform risk assessments and use appropriate PPE.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Decommissioning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Ensure installations are safe and prevent the re-use of hazardous systems.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256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A39E4-E425-A91E-A57E-4C354AC7D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ED32A92-21D6-86FD-A382-808FF9A19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Health and Safety at Work Act 1974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739B6-7B8D-7116-688F-D3B1BAD5852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60222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Grasping HASAWA goes beyond merely being aware of the legislation; it involves prioritising safety, safeguarding others, and upholding professional standards. 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Gas engineers are required to implement it on a daily basis to guarantee safe operations, adhere to regulations, and minimise risks to both life and property.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970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D41EC-BD83-EB92-A4B7-49733CA66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A77CE73-37B3-9A3E-1AF5-798466362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Rights of Entry Regulations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14A1D0-8322-E0FB-C9D0-86BCBC56265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49400" cy="4140000"/>
          </a:xfrm>
        </p:spPr>
        <p:txBody>
          <a:bodyPr/>
          <a:lstStyle/>
          <a:p>
            <a:r>
              <a:rPr lang="en-GB" dirty="0"/>
              <a:t>The </a:t>
            </a:r>
            <a:r>
              <a:rPr lang="en-GB" b="1" dirty="0"/>
              <a:t>Gas Safety (Rights of Entry) Regulations 1996</a:t>
            </a:r>
            <a:r>
              <a:rPr lang="en-GB" dirty="0"/>
              <a:t> grant </a:t>
            </a:r>
            <a:r>
              <a:rPr lang="en-GB" b="1" dirty="0"/>
              <a:t>authorised personnel</a:t>
            </a:r>
            <a:r>
              <a:rPr lang="en-GB" dirty="0"/>
              <a:t> legal powers to enter premises for specific purposes relating to </a:t>
            </a:r>
            <a:r>
              <a:rPr lang="en-GB" b="1" dirty="0"/>
              <a:t>gas safety</a:t>
            </a:r>
            <a:r>
              <a:rPr lang="en-GB" dirty="0"/>
              <a:t>. </a:t>
            </a:r>
          </a:p>
          <a:p>
            <a:r>
              <a:rPr lang="en-GB" dirty="0"/>
              <a:t>These regulations support the enforcement of the </a:t>
            </a:r>
            <a:r>
              <a:rPr lang="en-GB" b="1" dirty="0"/>
              <a:t>Gas Safety (Installation and Use) Regulations 1998 (GSIUR)</a:t>
            </a:r>
            <a:r>
              <a:rPr lang="en-GB" dirty="0"/>
              <a:t> and are crucial for ensuring public protection where </a:t>
            </a:r>
            <a:r>
              <a:rPr lang="en-GB" b="1" dirty="0"/>
              <a:t>gas risks</a:t>
            </a:r>
            <a:r>
              <a:rPr lang="en-GB" dirty="0"/>
              <a:t> are present.</a:t>
            </a:r>
          </a:p>
        </p:txBody>
      </p:sp>
    </p:spTree>
    <p:extLst>
      <p:ext uri="{BB962C8B-B14F-4D97-AF65-F5344CB8AC3E}">
        <p14:creationId xmlns:p14="http://schemas.microsoft.com/office/powerpoint/2010/main" val="2751335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E8123-7D17-5D0E-F315-56D31EBF7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C82FD79-6EE5-9330-69FD-5CE5B19DB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Rights of Entry Regulations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1694B7-86DF-40DF-912B-72A2E6282BF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/>
              <a:t>Purpose of the Gas Rights of Entry Regulations</a:t>
            </a:r>
          </a:p>
          <a:p>
            <a:r>
              <a:rPr lang="en-GB" dirty="0"/>
              <a:t>The regulations empower </a:t>
            </a:r>
            <a:r>
              <a:rPr lang="en-GB" b="1" dirty="0"/>
              <a:t>authorised gas personnel</a:t>
            </a:r>
            <a:r>
              <a:rPr lang="en-GB" dirty="0"/>
              <a:t>, such as: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Gas suppliers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Gas transporters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Gas engineers working under the direction of a relevant authority (e.g. the HSE).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31222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28528-F020-1148-8BAD-28DA80255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7056ECF-218F-AF18-A9A4-D6C7C2581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Rights of Entry Regulations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21BDD3-1E6C-95EB-D01D-383948F0CD9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dirty="0"/>
              <a:t>To enter </a:t>
            </a:r>
            <a:r>
              <a:rPr lang="en-GB" b="1" dirty="0"/>
              <a:t>domestic and commercial premises</a:t>
            </a:r>
            <a:r>
              <a:rPr lang="en-GB" dirty="0"/>
              <a:t>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Inspect</a:t>
            </a:r>
            <a:r>
              <a:rPr lang="en-GB" dirty="0"/>
              <a:t> the gas installation and appliances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Carry out maintenance or safety checks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Cap off</a:t>
            </a:r>
            <a:r>
              <a:rPr lang="en-GB" dirty="0"/>
              <a:t> or </a:t>
            </a:r>
            <a:r>
              <a:rPr lang="en-GB" b="1" dirty="0"/>
              <a:t>disconnect</a:t>
            </a:r>
            <a:r>
              <a:rPr lang="en-GB" dirty="0"/>
              <a:t> a dangerous supply or appliance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Respond to a reported gas escape</a:t>
            </a:r>
            <a:r>
              <a:rPr lang="en-GB" dirty="0"/>
              <a:t> or other emergency.</a:t>
            </a:r>
          </a:p>
        </p:txBody>
      </p:sp>
    </p:spTree>
    <p:extLst>
      <p:ext uri="{BB962C8B-B14F-4D97-AF65-F5344CB8AC3E}">
        <p14:creationId xmlns:p14="http://schemas.microsoft.com/office/powerpoint/2010/main" val="3616378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94C66-628B-1468-B805-AF6C3CF13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739615-863A-973E-C4B6-D6876DABF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Rights of Entry Regulations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38162A-74D3-43AB-444B-481D27440A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/>
              <a:t>Legal powers granted</a:t>
            </a:r>
          </a:p>
          <a:p>
            <a:r>
              <a:rPr lang="en-GB" dirty="0"/>
              <a:t>Under the regulations:</a:t>
            </a:r>
          </a:p>
          <a:p>
            <a:r>
              <a:rPr lang="en-GB" dirty="0"/>
              <a:t>Entry </a:t>
            </a:r>
            <a:r>
              <a:rPr lang="en-GB" b="1" dirty="0"/>
              <a:t>must be at a reasonable time</a:t>
            </a:r>
            <a:r>
              <a:rPr lang="en-GB" dirty="0"/>
              <a:t>, except in an emergency.</a:t>
            </a:r>
          </a:p>
          <a:p>
            <a:r>
              <a:rPr lang="en-GB" dirty="0"/>
              <a:t>If </a:t>
            </a:r>
            <a:r>
              <a:rPr lang="en-GB" b="1" dirty="0"/>
              <a:t>entry is refused</a:t>
            </a:r>
            <a:r>
              <a:rPr lang="en-GB" dirty="0"/>
              <a:t>, a warrant can be obtained from a </a:t>
            </a:r>
            <a:r>
              <a:rPr lang="en-GB" b="1" dirty="0"/>
              <a:t>Magistrate’s Court</a:t>
            </a:r>
            <a:r>
              <a:rPr lang="en-GB" dirty="0"/>
              <a:t>.</a:t>
            </a:r>
          </a:p>
          <a:p>
            <a:r>
              <a:rPr lang="en-GB" dirty="0"/>
              <a:t>The warrant authorises </a:t>
            </a:r>
            <a:r>
              <a:rPr lang="en-GB" b="1" dirty="0"/>
              <a:t>forced entry</a:t>
            </a:r>
            <a:r>
              <a:rPr lang="en-GB" dirty="0"/>
              <a:t>, usually with police support, if there is:</a:t>
            </a:r>
          </a:p>
          <a:p>
            <a:pPr lvl="1">
              <a:buClr>
                <a:schemeClr val="tx1"/>
              </a:buClr>
            </a:pPr>
            <a:r>
              <a:rPr lang="en-GB" b="1" dirty="0"/>
              <a:t>A suspected gas leak</a:t>
            </a:r>
            <a:endParaRPr lang="en-GB" dirty="0"/>
          </a:p>
          <a:p>
            <a:pPr lvl="1">
              <a:buClr>
                <a:schemeClr val="tx1"/>
              </a:buClr>
            </a:pPr>
            <a:r>
              <a:rPr lang="en-GB" b="1" dirty="0"/>
              <a:t>An unsafe gas installation</a:t>
            </a:r>
            <a:endParaRPr lang="en-GB" dirty="0"/>
          </a:p>
          <a:p>
            <a:pPr lvl="1">
              <a:buClr>
                <a:schemeClr val="tx1"/>
              </a:buClr>
            </a:pPr>
            <a:r>
              <a:rPr lang="en-GB" b="1" dirty="0"/>
              <a:t>Non-compliance with a legal gas safety notice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4057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47800" cy="4140000"/>
          </a:xfrm>
        </p:spPr>
        <p:txBody>
          <a:bodyPr/>
          <a:lstStyle/>
          <a:p>
            <a:r>
              <a:rPr lang="en-GB" b="1" dirty="0"/>
              <a:t>"What laws or rules do you think a gas engineer must follow when working in someone’s home or business?"</a:t>
            </a:r>
            <a:endParaRPr lang="en-GB" dirty="0"/>
          </a:p>
          <a:p>
            <a:r>
              <a:rPr lang="en-GB" b="1" dirty="0"/>
              <a:t>Instructions: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Think quietly for 1 minute.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Pair up and discuss your ideas.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Share with the class – list all answers on the board (no wrong answers at this stage).</a:t>
            </a:r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FA4F4-E2F0-5CC1-4ACF-D70CF0154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F6284F-DF9D-ADB5-22CA-EDB8A394F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Rights of Entry Regulations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B9F46A-5DE4-1419-8088-A9A30235F47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/>
              <a:t>Emergency access</a:t>
            </a:r>
          </a:p>
          <a:p>
            <a:r>
              <a:rPr lang="en-GB" dirty="0"/>
              <a:t>In </a:t>
            </a:r>
            <a:r>
              <a:rPr lang="en-GB" b="1" dirty="0"/>
              <a:t>emergency situations</a:t>
            </a:r>
            <a:r>
              <a:rPr lang="en-GB" dirty="0"/>
              <a:t>, authorised persons can </a:t>
            </a:r>
            <a:r>
              <a:rPr lang="en-GB" b="1" dirty="0"/>
              <a:t>enter without prior notice</a:t>
            </a:r>
            <a:r>
              <a:rPr lang="en-GB" dirty="0"/>
              <a:t> to prevent </a:t>
            </a:r>
            <a:r>
              <a:rPr lang="en-GB" b="1" dirty="0"/>
              <a:t>loss of life or serious injury</a:t>
            </a:r>
            <a:r>
              <a:rPr lang="en-GB" dirty="0"/>
              <a:t>, for example: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A report of a gas smell or explosion.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Detection of high carbon monoxide levels.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Dangerous appliances in use.</a:t>
            </a:r>
          </a:p>
        </p:txBody>
      </p:sp>
    </p:spTree>
    <p:extLst>
      <p:ext uri="{BB962C8B-B14F-4D97-AF65-F5344CB8AC3E}">
        <p14:creationId xmlns:p14="http://schemas.microsoft.com/office/powerpoint/2010/main" val="6390732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D4569-040F-38AF-35C6-6EC61FD94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2380624-D620-63C4-6FB8-EFBD7A092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Rights of Entry Regulations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FF0AE7-ECE2-3D51-344E-C3CA169B57B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/>
              <a:t>Legal conditions and responsibilities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person entering must carry and present </a:t>
            </a:r>
            <a:r>
              <a:rPr lang="en-GB" b="1" dirty="0"/>
              <a:t>official identification</a:t>
            </a:r>
            <a:r>
              <a:rPr lang="en-GB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premises must be left </a:t>
            </a:r>
            <a:r>
              <a:rPr lang="en-GB" b="1" dirty="0"/>
              <a:t>secure</a:t>
            </a:r>
            <a:r>
              <a:rPr lang="en-GB" dirty="0"/>
              <a:t> if forced entry has occurred.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Reasonable steps must be taken to </a:t>
            </a:r>
            <a:r>
              <a:rPr lang="en-GB" b="1" dirty="0"/>
              <a:t>minimise damage</a:t>
            </a:r>
            <a:r>
              <a:rPr lang="en-GB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If damage is caused, the person or company responsible for the entry may be </a:t>
            </a:r>
            <a:r>
              <a:rPr lang="en-GB" b="1" dirty="0"/>
              <a:t>liable for repair costs</a:t>
            </a:r>
            <a:r>
              <a:rPr lang="en-GB" dirty="0"/>
              <a:t>, unless the owner was at fault.</a:t>
            </a:r>
          </a:p>
        </p:txBody>
      </p:sp>
    </p:spTree>
    <p:extLst>
      <p:ext uri="{BB962C8B-B14F-4D97-AF65-F5344CB8AC3E}">
        <p14:creationId xmlns:p14="http://schemas.microsoft.com/office/powerpoint/2010/main" val="26530962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D1D06-2249-433D-2BA4-43951D2CF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65F9594-6786-B9B2-F8B1-819C24CD7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Rights of Entry Regulations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32A87B-DEEE-BC94-1D01-AEBA33E0E51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628452" cy="4140000"/>
          </a:xfrm>
        </p:spPr>
        <p:txBody>
          <a:bodyPr/>
          <a:lstStyle/>
          <a:p>
            <a:r>
              <a:rPr lang="en-GB" b="1" dirty="0"/>
              <a:t>Why this matters to gas engineers</a:t>
            </a:r>
          </a:p>
          <a:p>
            <a:r>
              <a:rPr lang="en-GB" dirty="0"/>
              <a:t>Understanding these regulations is essential because: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It clarifies </a:t>
            </a:r>
            <a:r>
              <a:rPr lang="en-GB" b="1" dirty="0"/>
              <a:t>legal boundaries and duties</a:t>
            </a:r>
            <a:r>
              <a:rPr lang="en-GB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It ensures engineers understand the procedure when reporting or dealing with </a:t>
            </a:r>
            <a:r>
              <a:rPr lang="en-GB" b="1" dirty="0"/>
              <a:t>immediately dangerous (ID)</a:t>
            </a:r>
            <a:r>
              <a:rPr lang="en-GB" dirty="0"/>
              <a:t> situations.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It reinforces the importance of </a:t>
            </a:r>
            <a:r>
              <a:rPr lang="en-GB" b="1" dirty="0"/>
              <a:t>compliance, cooperation, and communication</a:t>
            </a:r>
            <a:r>
              <a:rPr lang="en-GB" dirty="0"/>
              <a:t> with occupants, clients, and emergency services.</a:t>
            </a:r>
          </a:p>
        </p:txBody>
      </p:sp>
    </p:spTree>
    <p:extLst>
      <p:ext uri="{BB962C8B-B14F-4D97-AF65-F5344CB8AC3E}">
        <p14:creationId xmlns:p14="http://schemas.microsoft.com/office/powerpoint/2010/main" val="22888425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0EDDD-35C9-A402-2A29-7DFB27F88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6619E0C-F2D1-B069-8ED6-D57F07016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Role of Gas Safe Register in legal compliance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19EACF-92BB-7BCA-6C63-C4CA9DD354C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180067" cy="4140000"/>
          </a:xfrm>
        </p:spPr>
        <p:txBody>
          <a:bodyPr/>
          <a:lstStyle/>
          <a:p>
            <a:r>
              <a:rPr lang="en-GB" dirty="0"/>
              <a:t>The </a:t>
            </a:r>
            <a:r>
              <a:rPr lang="en-GB" b="1" dirty="0"/>
              <a:t>role of a gas engineer in legal compliance</a:t>
            </a:r>
            <a:r>
              <a:rPr lang="en-GB" dirty="0"/>
              <a:t> is central to ensuring the </a:t>
            </a:r>
            <a:r>
              <a:rPr lang="en-GB" b="1" dirty="0"/>
              <a:t>safety, reliability, and legality</a:t>
            </a:r>
            <a:r>
              <a:rPr lang="en-GB" dirty="0"/>
              <a:t> of gas systems and appliances in the UK. </a:t>
            </a:r>
          </a:p>
          <a:p>
            <a:r>
              <a:rPr lang="en-GB" dirty="0"/>
              <a:t>Gas engineers have a legal and ethical duty to follow specific laws, regulations, and industry standards in every aspect of their work.</a:t>
            </a:r>
          </a:p>
          <a:p>
            <a:r>
              <a:rPr lang="en-GB" dirty="0"/>
              <a:t>As a gas engineer, </a:t>
            </a:r>
            <a:r>
              <a:rPr lang="en-GB" b="1" dirty="0"/>
              <a:t>legal compliance is your duty</a:t>
            </a:r>
            <a:r>
              <a:rPr lang="en-GB" dirty="0"/>
              <a:t>. You must follow gas safety laws, work only if you're registered, keep accurate records, maintain your competence, and always put </a:t>
            </a:r>
            <a:r>
              <a:rPr lang="en-GB" b="1" dirty="0"/>
              <a:t>people’s safety first</a:t>
            </a:r>
            <a:r>
              <a:rPr lang="en-GB" dirty="0"/>
              <a:t>. It’s not just good practice – it’s the </a:t>
            </a:r>
            <a:r>
              <a:rPr lang="en-GB" b="1" dirty="0"/>
              <a:t>law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17394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 algn="l">
              <a:buClr>
                <a:schemeClr val="tx1"/>
              </a:buClr>
            </a:pPr>
            <a:r>
              <a:rPr lang="en-GB" b="0" i="0" dirty="0">
                <a:effectLst/>
                <a:cs typeface="Arial"/>
              </a:rPr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Recall</a:t>
            </a:r>
            <a:r>
              <a:rPr lang="en-GB" dirty="0">
                <a:cs typeface="Arial"/>
              </a:rPr>
              <a:t> the key UK gas safety laws and their purpose.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Describe</a:t>
            </a:r>
            <a:r>
              <a:rPr lang="en-GB" dirty="0">
                <a:cs typeface="Arial"/>
              </a:rPr>
              <a:t> the roles of legislation in ensuring public and worker safety.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Summarise</a:t>
            </a:r>
            <a:r>
              <a:rPr lang="en-GB" dirty="0">
                <a:cs typeface="Arial"/>
              </a:rPr>
              <a:t> the key requirements of GSIUR.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Interpret</a:t>
            </a:r>
            <a:r>
              <a:rPr lang="en-GB" dirty="0">
                <a:cs typeface="Arial"/>
              </a:rPr>
              <a:t> basic legal duties for employers </a:t>
            </a:r>
            <a:r>
              <a:rPr lang="en-GB">
                <a:cs typeface="Arial"/>
              </a:rPr>
              <a:t>and engineers.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493813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A88724-C51B-9A16-0094-4CF3F9139376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95400" cy="4140000"/>
          </a:xfrm>
        </p:spPr>
        <p:txBody>
          <a:bodyPr/>
          <a:lstStyle/>
          <a:p>
            <a:r>
              <a:rPr lang="en-GB" dirty="0">
                <a:latin typeface="Arial"/>
                <a:ea typeface="ＭＳ Ｐゴシック"/>
                <a:cs typeface="Arial"/>
              </a:rPr>
              <a:t>By the end of this session, you</a:t>
            </a:r>
            <a:r>
              <a:rPr lang="en-GB" b="0" i="0" dirty="0">
                <a:effectLst/>
                <a:latin typeface="Arial"/>
                <a:ea typeface="ＭＳ Ｐゴシック"/>
                <a:cs typeface="Arial"/>
              </a:rPr>
              <a:t> should be able to: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Recall</a:t>
            </a:r>
            <a:r>
              <a:rPr lang="en-GB" b="0" i="0" dirty="0">
                <a:effectLst/>
                <a:latin typeface="Arial"/>
                <a:cs typeface="Arial"/>
              </a:rPr>
              <a:t> the key UK gas safety laws and their purpose.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Describe</a:t>
            </a:r>
            <a:r>
              <a:rPr lang="en-GB" b="0" i="0" dirty="0">
                <a:effectLst/>
                <a:latin typeface="Arial"/>
                <a:cs typeface="Arial"/>
              </a:rPr>
              <a:t> the roles of legislation in ensuring public and worker safety.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Summarise</a:t>
            </a:r>
            <a:r>
              <a:rPr lang="en-GB" b="0" i="0" dirty="0">
                <a:effectLst/>
                <a:latin typeface="Arial"/>
                <a:cs typeface="Arial"/>
              </a:rPr>
              <a:t> the key requirements of GSIUR.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Interpret</a:t>
            </a:r>
            <a:r>
              <a:rPr lang="en-GB" b="0" i="0" dirty="0">
                <a:effectLst/>
                <a:latin typeface="Arial"/>
                <a:cs typeface="Arial"/>
              </a:rPr>
              <a:t> basic legal duties for employers and engineers.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84C13-D240-D823-DEB3-C73577B05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BE8500-4DB3-21A3-8F77-E73DB6A94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Gas Safety (Installation and Use) Regulations 1998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C3A53-EE1D-40B5-46DD-C841BBD6D8E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93594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Gas Safety (Installation and Use) Regulations 1998 (GSIUR) outline the legal obligations in the UK regarding the installation, upkeep, and operation of gas systems, appliances, and flues. 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These regulations are crucial for individuals employed as gas engineers and are integrated into the legal framework established by the Health and Safety at Work Act 1974.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6921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5DECC-0EA2-D78F-05CE-185DAF620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22AF09-F6BD-1D43-DFA1-A90438628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Gas Safety (Installation and Use) Regulations 1998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9160EC-7278-8C30-EBA2-B3F7D48EBED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93594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the Regulations cover:</a:t>
            </a:r>
          </a:p>
          <a:p>
            <a:r>
              <a:rPr lang="en-GB" b="1" dirty="0"/>
              <a:t>1. Gas appliances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Safe installation and maintenance of appliances (e.g. boilers, cookers, fires).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Appliances must be </a:t>
            </a:r>
            <a:r>
              <a:rPr lang="en-GB" b="1" dirty="0"/>
              <a:t>suitable for the purpose</a:t>
            </a:r>
            <a:r>
              <a:rPr lang="en-GB" dirty="0"/>
              <a:t> and installed in accordance with manufacturer instructions and recognised standards.</a:t>
            </a:r>
          </a:p>
        </p:txBody>
      </p:sp>
    </p:spTree>
    <p:extLst>
      <p:ext uri="{BB962C8B-B14F-4D97-AF65-F5344CB8AC3E}">
        <p14:creationId xmlns:p14="http://schemas.microsoft.com/office/powerpoint/2010/main" val="2698892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6C393-DDB8-D8FA-B661-97C25D973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177A16-2186-C807-FE32-429BC44E0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Gas Safety (Installation and Use) Regulations 1998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438BE2-1770-8B7C-5967-FE0E4A0B19A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93594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the Regulations cover:</a:t>
            </a:r>
          </a:p>
          <a:p>
            <a:r>
              <a:rPr lang="en-GB" b="1" dirty="0"/>
              <a:t>2. Pipework and flues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Proper design, materials, and workmanship in pipework installation.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Installation of </a:t>
            </a:r>
            <a:r>
              <a:rPr lang="en-GB" b="1" dirty="0"/>
              <a:t>adequate </a:t>
            </a:r>
            <a:r>
              <a:rPr lang="en-GB" b="1" dirty="0" err="1"/>
              <a:t>flueing</a:t>
            </a:r>
            <a:r>
              <a:rPr lang="en-GB" b="1" dirty="0"/>
              <a:t> and ventilation</a:t>
            </a:r>
            <a:r>
              <a:rPr lang="en-GB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Requirements for </a:t>
            </a:r>
            <a:r>
              <a:rPr lang="en-GB" b="1" dirty="0"/>
              <a:t>tightness testing</a:t>
            </a:r>
            <a:r>
              <a:rPr lang="en-GB" dirty="0"/>
              <a:t> and </a:t>
            </a:r>
            <a:r>
              <a:rPr lang="en-GB" b="1" dirty="0"/>
              <a:t>purging of gas systems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9305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CCB91-76FE-B213-7392-4089B90A3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5FFBE9E-7D88-F5F2-9951-A3152CE9E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Gas Safety (Installation and Use) Regulations 1998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0AC42C-6665-3D04-CF89-7212D144D8C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93594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the Regulations cover:</a:t>
            </a:r>
          </a:p>
          <a:p>
            <a:r>
              <a:rPr lang="en-GB" b="1" dirty="0"/>
              <a:t>3. Work on gas installations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Only engineers </a:t>
            </a:r>
            <a:r>
              <a:rPr lang="en-GB" b="1" dirty="0"/>
              <a:t>registered with the Gas Safe Register</a:t>
            </a:r>
            <a:r>
              <a:rPr lang="en-GB" dirty="0"/>
              <a:t> may carry out gas work (Regulation 3).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Engineers must be competent and qualified to undertake specific categories of gas work.</a:t>
            </a:r>
          </a:p>
        </p:txBody>
      </p:sp>
    </p:spTree>
    <p:extLst>
      <p:ext uri="{BB962C8B-B14F-4D97-AF65-F5344CB8AC3E}">
        <p14:creationId xmlns:p14="http://schemas.microsoft.com/office/powerpoint/2010/main" val="3408777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55EAB-EE18-F8DA-64AA-12C9ADDDC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0A37E6E-052B-D45C-C105-35F1C69BF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Gas Safety (Installation and Use) Regulations 1998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5656BB-1B28-6F88-FF71-4D097AED64E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93594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the 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Regulations cover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r>
              <a:rPr lang="en-GB" b="1" dirty="0"/>
              <a:t>4. Landlord duties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Annual gas safety checks</a:t>
            </a:r>
            <a:r>
              <a:rPr lang="en-GB" dirty="0"/>
              <a:t> on appliances and flues.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Provide </a:t>
            </a:r>
            <a:r>
              <a:rPr lang="en-GB" b="1" dirty="0"/>
              <a:t>Gas Safety Records</a:t>
            </a:r>
            <a:r>
              <a:rPr lang="en-GB" dirty="0"/>
              <a:t> to tenants within 28 days of the check or before new tenants move in.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Maintain appliances and installations in a </a:t>
            </a:r>
            <a:r>
              <a:rPr lang="en-GB" b="1" dirty="0"/>
              <a:t>safe condition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5511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23544-9DF0-96BC-AF23-BABE77AC9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EEAB129-349F-FFC7-AA0A-77A0CC23F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Gas Safety (Installation and Use) Regulations 1998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A91F42-7C6D-BD92-0D62-6F4C9A9CE0B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293594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the Regulations cover:</a:t>
            </a:r>
          </a:p>
          <a:p>
            <a:r>
              <a:rPr lang="en-GB" b="1" dirty="0"/>
              <a:t>5. Emergency controls and safety devices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Emergency control valves (ECVs) must be accessible.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Safety devices (e.g. flame failure devices, CO detectors) must be maintained in working order.</a:t>
            </a:r>
          </a:p>
        </p:txBody>
      </p:sp>
    </p:spTree>
    <p:extLst>
      <p:ext uri="{BB962C8B-B14F-4D97-AF65-F5344CB8AC3E}">
        <p14:creationId xmlns:p14="http://schemas.microsoft.com/office/powerpoint/2010/main" val="8522984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041F6D-BBDE-4B15-9860-57A05AB8973C}">
  <ds:schemaRefs>
    <ds:schemaRef ds:uri="7c04300a-231c-4281-9146-a98f6f4a7aff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01e15224-84b2-4570-bdea-a67bb94d0921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71EF68-371D-445C-8DCD-55020CC3E8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152</TotalTime>
  <Words>1498</Words>
  <Application>Microsoft Office PowerPoint</Application>
  <PresentationFormat>Custom</PresentationFormat>
  <Paragraphs>136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Objectives</vt:lpstr>
      <vt:lpstr>Gas Safety (Installation and Use) Regulations 1998</vt:lpstr>
      <vt:lpstr>Gas Safety (Installation and Use) Regulations 1998</vt:lpstr>
      <vt:lpstr>Gas Safety (Installation and Use) Regulations 1998</vt:lpstr>
      <vt:lpstr>Gas Safety (Installation and Use) Regulations 1998</vt:lpstr>
      <vt:lpstr>Gas Safety (Installation and Use) Regulations 1998</vt:lpstr>
      <vt:lpstr>Gas Safety (Installation and Use) Regulations 1998</vt:lpstr>
      <vt:lpstr>Gas Safety (Installation and Use) Regulations 1998</vt:lpstr>
      <vt:lpstr>Gas Safety (Installation and Use) Regulations 1998</vt:lpstr>
      <vt:lpstr>Gas Safety (Installation and Use) Regulations 1998</vt:lpstr>
      <vt:lpstr>Health and Safety at Work Act 1974</vt:lpstr>
      <vt:lpstr>Health and Safety at Work Act 1974</vt:lpstr>
      <vt:lpstr>Health and Safety at Work Act 1974</vt:lpstr>
      <vt:lpstr>Rights of Entry Regulations</vt:lpstr>
      <vt:lpstr>Rights of Entry Regulations</vt:lpstr>
      <vt:lpstr>Rights of Entry Regulations</vt:lpstr>
      <vt:lpstr>Rights of Entry Regulations</vt:lpstr>
      <vt:lpstr>Rights of Entry Regulations</vt:lpstr>
      <vt:lpstr>Rights of Entry Regulations</vt:lpstr>
      <vt:lpstr>Rights of Entry Regulations</vt:lpstr>
      <vt:lpstr>Role of Gas Safe Register in legal compliance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John, Catherine</cp:lastModifiedBy>
  <cp:revision>5</cp:revision>
  <cp:lastPrinted>2025-05-28T15:27:28Z</cp:lastPrinted>
  <dcterms:created xsi:type="dcterms:W3CDTF">2025-04-15T10:44:23Z</dcterms:created>
  <dcterms:modified xsi:type="dcterms:W3CDTF">2025-12-05T14:34:36Z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2025-12-05T14:08:05Z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55499b1b-6deb-43de-a9fa-0735801cc40e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