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5"/>
  </p:notesMasterIdLst>
  <p:handoutMasterIdLst>
    <p:handoutMasterId r:id="rId16"/>
  </p:handoutMasterIdLst>
  <p:sldIdLst>
    <p:sldId id="462" r:id="rId5"/>
    <p:sldId id="840" r:id="rId6"/>
    <p:sldId id="837" r:id="rId7"/>
    <p:sldId id="844" r:id="rId8"/>
    <p:sldId id="834" r:id="rId9"/>
    <p:sldId id="850" r:id="rId10"/>
    <p:sldId id="851" r:id="rId11"/>
    <p:sldId id="832" r:id="rId12"/>
    <p:sldId id="838" r:id="rId13"/>
    <p:sldId id="512" r:id="rId14"/>
  </p:sldIdLst>
  <p:sldSz cx="12239625" cy="6840538"/>
  <p:notesSz cx="6797675" cy="9928225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267773-ECF7-23A0-33B7-F813BF6EB0F2}" v="5" dt="2025-12-04T10:09:07.7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–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55" y="7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1T16:37:47.083" v="18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1T16:35:54.276" v="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1T16:35:54.276" v="1"/>
          <ac:spMkLst>
            <pc:docMk/>
            <pc:sldMk cId="2402489006" sldId="512"/>
            <ac:spMk id="2" creationId="{F70A3900-723C-5AD8-5FD6-0970FE4E8A62}"/>
          </ac:spMkLst>
        </pc:spChg>
        <pc:spChg chg="mod">
          <ac:chgData name="Hazell, Danielle" userId="16322be0-50ef-46ff-b0c0-d304bc10d5d2" providerId="ADAL" clId="{E6D12E1F-DF63-450C-A9ED-E72C5F6C045B}" dt="2025-12-01T16:35:53.262" v="0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1T16:37:30.109" v="14" actId="12385"/>
        <pc:sldMkLst>
          <pc:docMk/>
          <pc:sldMk cId="1530964065" sldId="832"/>
        </pc:sldMkLst>
        <pc:graphicFrameChg chg="modGraphic">
          <ac:chgData name="Hazell, Danielle" userId="16322be0-50ef-46ff-b0c0-d304bc10d5d2" providerId="ADAL" clId="{E6D12E1F-DF63-450C-A9ED-E72C5F6C045B}" dt="2025-12-01T16:37:30.109" v="14" actId="12385"/>
          <ac:graphicFrameMkLst>
            <pc:docMk/>
            <pc:sldMk cId="1530964065" sldId="832"/>
            <ac:graphicFrameMk id="2" creationId="{C8BA334A-9A19-B11C-543B-D7B9A5EFA11E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1T16:36:58.830" v="10" actId="14100"/>
        <pc:sldMkLst>
          <pc:docMk/>
          <pc:sldMk cId="1753962167" sldId="834"/>
        </pc:sldMkLst>
        <pc:spChg chg="mod">
          <ac:chgData name="Hazell, Danielle" userId="16322be0-50ef-46ff-b0c0-d304bc10d5d2" providerId="ADAL" clId="{E6D12E1F-DF63-450C-A9ED-E72C5F6C045B}" dt="2025-12-01T16:36:58.830" v="10" actId="14100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Hazell, Danielle" userId="16322be0-50ef-46ff-b0c0-d304bc10d5d2" providerId="ADAL" clId="{E6D12E1F-DF63-450C-A9ED-E72C5F6C045B}" dt="2025-12-01T16:36:47.463" v="8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16:36:47.463" v="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16:37:47.083" v="18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1T16:37:47.083" v="18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1T16:36:37.335" v="4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1T16:36:37.335" v="4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1T16:36:53.943" v="9" actId="14100"/>
        <pc:sldMkLst>
          <pc:docMk/>
          <pc:sldMk cId="859905571" sldId="844"/>
        </pc:sldMkLst>
        <pc:spChg chg="mod">
          <ac:chgData name="Hazell, Danielle" userId="16322be0-50ef-46ff-b0c0-d304bc10d5d2" providerId="ADAL" clId="{E6D12E1F-DF63-450C-A9ED-E72C5F6C045B}" dt="2025-12-01T16:36:53.943" v="9" actId="14100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Hazell, Danielle" userId="16322be0-50ef-46ff-b0c0-d304bc10d5d2" providerId="ADAL" clId="{E6D12E1F-DF63-450C-A9ED-E72C5F6C045B}" dt="2025-12-01T16:37:05.021" v="11" actId="14100"/>
        <pc:sldMkLst>
          <pc:docMk/>
          <pc:sldMk cId="1762345833" sldId="850"/>
        </pc:sldMkLst>
        <pc:spChg chg="mod">
          <ac:chgData name="Hazell, Danielle" userId="16322be0-50ef-46ff-b0c0-d304bc10d5d2" providerId="ADAL" clId="{E6D12E1F-DF63-450C-A9ED-E72C5F6C045B}" dt="2025-12-01T16:37:05.021" v="11" actId="14100"/>
          <ac:spMkLst>
            <pc:docMk/>
            <pc:sldMk cId="1762345833" sldId="850"/>
            <ac:spMk id="6" creationId="{950ADB90-590A-D2F4-CDB6-B37812D551A8}"/>
          </ac:spMkLst>
        </pc:spChg>
      </pc:sldChg>
      <pc:sldChg chg="modSp mod">
        <pc:chgData name="Hazell, Danielle" userId="16322be0-50ef-46ff-b0c0-d304bc10d5d2" providerId="ADAL" clId="{E6D12E1F-DF63-450C-A9ED-E72C5F6C045B}" dt="2025-12-01T16:37:11.501" v="12" actId="14100"/>
        <pc:sldMkLst>
          <pc:docMk/>
          <pc:sldMk cId="2996475171" sldId="851"/>
        </pc:sldMkLst>
        <pc:spChg chg="mod">
          <ac:chgData name="Hazell, Danielle" userId="16322be0-50ef-46ff-b0c0-d304bc10d5d2" providerId="ADAL" clId="{E6D12E1F-DF63-450C-A9ED-E72C5F6C045B}" dt="2025-12-01T16:37:11.501" v="12" actId="14100"/>
          <ac:spMkLst>
            <pc:docMk/>
            <pc:sldMk cId="2996475171" sldId="851"/>
            <ac:spMk id="6" creationId="{DB52F9BE-0799-8D54-985D-594451E9D949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1T16:36:21.380" v="3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16:36:21.380" v="3"/>
          <ac:spMkLst>
            <pc:docMk/>
            <pc:sldMasterMk cId="2966563060" sldId="2147483653"/>
            <ac:spMk id="4" creationId="{2E2BE075-DEB8-AA4D-DCC6-441BE1C6660D}"/>
          </ac:spMkLst>
        </pc:spChg>
        <pc:picChg chg="add mod">
          <ac:chgData name="Hazell, Danielle" userId="16322be0-50ef-46ff-b0c0-d304bc10d5d2" providerId="ADAL" clId="{E6D12E1F-DF63-450C-A9ED-E72C5F6C045B}" dt="2025-12-01T16:36:21.380" v="3"/>
          <ac:picMkLst>
            <pc:docMk/>
            <pc:sldMasterMk cId="2966563060" sldId="2147483653"/>
            <ac:picMk id="2" creationId="{A7A0F3ED-9D5B-5D4F-5375-09AED4930E6C}"/>
          </ac:picMkLst>
        </pc:picChg>
        <pc:picChg chg="add mod">
          <ac:chgData name="Hazell, Danielle" userId="16322be0-50ef-46ff-b0c0-d304bc10d5d2" providerId="ADAL" clId="{E6D12E1F-DF63-450C-A9ED-E72C5F6C045B}" dt="2025-12-01T16:36:21.380" v="3"/>
          <ac:picMkLst>
            <pc:docMk/>
            <pc:sldMasterMk cId="2966563060" sldId="2147483653"/>
            <ac:picMk id="5" creationId="{6C693751-39A7-828B-2FFA-846896092657}"/>
          </ac:picMkLst>
        </pc:picChg>
        <pc:picChg chg="add mod">
          <ac:chgData name="Hazell, Danielle" userId="16322be0-50ef-46ff-b0c0-d304bc10d5d2" providerId="ADAL" clId="{E6D12E1F-DF63-450C-A9ED-E72C5F6C045B}" dt="2025-12-01T16:36:21.380" v="3"/>
          <ac:picMkLst>
            <pc:docMk/>
            <pc:sldMasterMk cId="2966563060" sldId="2147483653"/>
            <ac:picMk id="7" creationId="{512AA7DF-052B-F3B3-892E-18A96C8CE524}"/>
          </ac:picMkLst>
        </pc:picChg>
      </pc:sldMasterChg>
    </pc:docChg>
  </pc:docChgLst>
  <pc:docChgLst>
    <pc:chgData name="Lee Guthrie" userId="1cb701bb-47c8-4e70-a967-200e600f3e71" providerId="ADAL" clId="{2E3988C0-49EB-4F2D-94F8-5ACA8DBCC780}"/>
    <pc:docChg chg="modSld">
      <pc:chgData name="Lee Guthrie" userId="1cb701bb-47c8-4e70-a967-200e600f3e71" providerId="ADAL" clId="{2E3988C0-49EB-4F2D-94F8-5ACA8DBCC780}" dt="2025-11-25T14:53:02.328" v="13" actId="20577"/>
      <pc:docMkLst>
        <pc:docMk/>
      </pc:docMkLst>
      <pc:sldChg chg="modSp mod">
        <pc:chgData name="Lee Guthrie" userId="1cb701bb-47c8-4e70-a967-200e600f3e71" providerId="ADAL" clId="{2E3988C0-49EB-4F2D-94F8-5ACA8DBCC780}" dt="2025-11-25T14:52:40.426" v="6" actId="20577"/>
        <pc:sldMkLst>
          <pc:docMk/>
          <pc:sldMk cId="1753962167" sldId="834"/>
        </pc:sldMkLst>
        <pc:spChg chg="mod">
          <ac:chgData name="Lee Guthrie" userId="1cb701bb-47c8-4e70-a967-200e600f3e71" providerId="ADAL" clId="{2E3988C0-49EB-4F2D-94F8-5ACA8DBCC780}" dt="2025-11-25T14:52:40.426" v="6" actId="20577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Lee Guthrie" userId="1cb701bb-47c8-4e70-a967-200e600f3e71" providerId="ADAL" clId="{2E3988C0-49EB-4F2D-94F8-5ACA8DBCC780}" dt="2025-11-25T14:52:30.747" v="4" actId="20577"/>
        <pc:sldMkLst>
          <pc:docMk/>
          <pc:sldMk cId="3661908118" sldId="837"/>
        </pc:sldMkLst>
        <pc:spChg chg="mod">
          <ac:chgData name="Lee Guthrie" userId="1cb701bb-47c8-4e70-a967-200e600f3e71" providerId="ADAL" clId="{2E3988C0-49EB-4F2D-94F8-5ACA8DBCC780}" dt="2025-11-25T14:52:30.747" v="4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Lee Guthrie" userId="1cb701bb-47c8-4e70-a967-200e600f3e71" providerId="ADAL" clId="{2E3988C0-49EB-4F2D-94F8-5ACA8DBCC780}" dt="2025-11-25T14:53:02.328" v="13" actId="20577"/>
        <pc:sldMkLst>
          <pc:docMk/>
          <pc:sldMk cId="3014219946" sldId="838"/>
        </pc:sldMkLst>
        <pc:spChg chg="mod">
          <ac:chgData name="Lee Guthrie" userId="1cb701bb-47c8-4e70-a967-200e600f3e71" providerId="ADAL" clId="{2E3988C0-49EB-4F2D-94F8-5ACA8DBCC780}" dt="2025-11-25T14:53:02.328" v="13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Lee Guthrie" userId="1cb701bb-47c8-4e70-a967-200e600f3e71" providerId="ADAL" clId="{2E3988C0-49EB-4F2D-94F8-5ACA8DBCC780}" dt="2025-11-25T14:52:35.657" v="5" actId="20577"/>
        <pc:sldMkLst>
          <pc:docMk/>
          <pc:sldMk cId="859905571" sldId="844"/>
        </pc:sldMkLst>
        <pc:spChg chg="mod">
          <ac:chgData name="Lee Guthrie" userId="1cb701bb-47c8-4e70-a967-200e600f3e71" providerId="ADAL" clId="{2E3988C0-49EB-4F2D-94F8-5ACA8DBCC780}" dt="2025-11-25T14:52:35.657" v="5" actId="20577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Lee Guthrie" userId="1cb701bb-47c8-4e70-a967-200e600f3e71" providerId="ADAL" clId="{2E3988C0-49EB-4F2D-94F8-5ACA8DBCC780}" dt="2025-11-25T14:52:44.037" v="7" actId="20577"/>
        <pc:sldMkLst>
          <pc:docMk/>
          <pc:sldMk cId="1762345833" sldId="850"/>
        </pc:sldMkLst>
        <pc:spChg chg="mod">
          <ac:chgData name="Lee Guthrie" userId="1cb701bb-47c8-4e70-a967-200e600f3e71" providerId="ADAL" clId="{2E3988C0-49EB-4F2D-94F8-5ACA8DBCC780}" dt="2025-11-25T14:52:44.037" v="7" actId="20577"/>
          <ac:spMkLst>
            <pc:docMk/>
            <pc:sldMk cId="1762345833" sldId="850"/>
            <ac:spMk id="6" creationId="{950ADB90-590A-D2F4-CDB6-B37812D551A8}"/>
          </ac:spMkLst>
        </pc:spChg>
      </pc:sldChg>
      <pc:sldChg chg="modSp mod">
        <pc:chgData name="Lee Guthrie" userId="1cb701bb-47c8-4e70-a967-200e600f3e71" providerId="ADAL" clId="{2E3988C0-49EB-4F2D-94F8-5ACA8DBCC780}" dt="2025-11-25T14:52:50.663" v="8" actId="20577"/>
        <pc:sldMkLst>
          <pc:docMk/>
          <pc:sldMk cId="2996475171" sldId="851"/>
        </pc:sldMkLst>
        <pc:spChg chg="mod">
          <ac:chgData name="Lee Guthrie" userId="1cb701bb-47c8-4e70-a967-200e600f3e71" providerId="ADAL" clId="{2E3988C0-49EB-4F2D-94F8-5ACA8DBCC780}" dt="2025-11-25T14:52:50.663" v="8" actId="20577"/>
          <ac:spMkLst>
            <pc:docMk/>
            <pc:sldMk cId="2996475171" sldId="851"/>
            <ac:spMk id="6" creationId="{DB52F9BE-0799-8D54-985D-594451E9D949}"/>
          </ac:spMkLst>
        </pc:spChg>
      </pc:sldChg>
    </pc:docChg>
  </pc:docChgLst>
  <pc:docChgLst>
    <pc:chgData name="Andrasko, Rhiannon" userId="S::rhiannon.andrasko@wjec.co.uk::15be4c62-2de6-4343-a7f4-3c209826edd1" providerId="AD" clId="Web-{35267773-ECF7-23A0-33B7-F813BF6EB0F2}"/>
    <pc:docChg chg="mod modSld">
      <pc:chgData name="Andrasko, Rhiannon" userId="S::rhiannon.andrasko@wjec.co.uk::15be4c62-2de6-4343-a7f4-3c209826edd1" providerId="AD" clId="Web-{35267773-ECF7-23A0-33B7-F813BF6EB0F2}" dt="2025-12-04T10:09:20.273" v="3" actId="33475"/>
      <pc:docMkLst>
        <pc:docMk/>
      </pc:docMkLst>
      <pc:sldChg chg="modSp">
        <pc:chgData name="Andrasko, Rhiannon" userId="S::rhiannon.andrasko@wjec.co.uk::15be4c62-2de6-4343-a7f4-3c209826edd1" providerId="AD" clId="Web-{35267773-ECF7-23A0-33B7-F813BF6EB0F2}" dt="2025-12-04T10:09:07.585" v="1" actId="20577"/>
        <pc:sldMkLst>
          <pc:docMk/>
          <pc:sldMk cId="2402489006" sldId="512"/>
        </pc:sldMkLst>
        <pc:spChg chg="mod">
          <ac:chgData name="Andrasko, Rhiannon" userId="S::rhiannon.andrasko@wjec.co.uk::15be4c62-2de6-4343-a7f4-3c209826edd1" providerId="AD" clId="Web-{35267773-ECF7-23A0-33B7-F813BF6EB0F2}" dt="2025-12-04T10:09:07.585" v="1" actId="20577"/>
          <ac:spMkLst>
            <pc:docMk/>
            <pc:sldMk cId="2402489006" sldId="512"/>
            <ac:spMk id="2" creationId="{F70A3900-723C-5AD8-5FD6-0970FE4E8A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9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A7A0F3ED-9D5B-5D4F-5375-09AED4930E6C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2E2BE075-DEB8-AA4D-DCC6-441BE1C666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6C693751-39A7-828B-2FFA-84689609265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12AA7DF-052B-F3B3-892E-18A96C8CE52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K1.21 Types of fixtures and suitability for different building fabrics</a:t>
            </a:r>
          </a:p>
          <a:p>
            <a:pPr marL="0" indent="0">
              <a:buNone/>
            </a:pP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1.21b: Building fabrics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434546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0A3900-723C-5AD8-5FD6-0970FE4E8A62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‘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34093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Today, we will explore the different categories of building fabrics.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Understanding the specific type of building fabric we are repairing or working with allows us to determine the appropriate fixing type that we discussed earlier.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61533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Recall</a:t>
            </a:r>
            <a:r>
              <a:rPr lang="en-GB" b="0" i="0" dirty="0">
                <a:effectLst/>
                <a:latin typeface="Arial"/>
                <a:cs typeface="Arial"/>
              </a:rPr>
              <a:t> the different types of fixtures used in gas engineering and construction.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Identify</a:t>
            </a:r>
            <a:r>
              <a:rPr lang="en-GB" b="0" i="0" dirty="0">
                <a:effectLst/>
                <a:latin typeface="Arial"/>
                <a:cs typeface="Arial"/>
              </a:rPr>
              <a:t> common building fabrics and describe their physical characteristics.</a:t>
            </a:r>
            <a:endParaRPr lang="en-GB" dirty="0">
              <a:latin typeface="Arial"/>
              <a:cs typeface="Arial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Compare</a:t>
            </a:r>
            <a:r>
              <a:rPr lang="en-GB" b="0" i="0" dirty="0">
                <a:effectLst/>
                <a:latin typeface="Arial"/>
                <a:cs typeface="Arial"/>
              </a:rPr>
              <a:t> and contrast different fixing methods and evaluate their effectiveness.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Block walls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Block walls are usually made from concrete or lightweight aerated concrete blocks. They can vary in density but are generally solid.</a:t>
            </a:r>
          </a:p>
          <a:p>
            <a:r>
              <a:rPr lang="en-GB" b="1" dirty="0"/>
              <a:t>Fixing considerations</a:t>
            </a:r>
            <a:r>
              <a:rPr lang="en-GB" dirty="0"/>
              <a:t>:</a:t>
            </a:r>
          </a:p>
          <a:p>
            <a:r>
              <a:rPr lang="en-GB" dirty="0"/>
              <a:t>Can be brittle; care must be taken to avoid cracking.</a:t>
            </a:r>
          </a:p>
          <a:p>
            <a:r>
              <a:rPr lang="en-GB" dirty="0"/>
              <a:t>Load capacity depends on block type (lightweight vs. dense concrete).</a:t>
            </a:r>
          </a:p>
          <a:p>
            <a:r>
              <a:rPr lang="en-GB" b="1" dirty="0"/>
              <a:t>Applications</a:t>
            </a:r>
            <a:r>
              <a:rPr lang="en-GB" dirty="0"/>
              <a:t>:</a:t>
            </a:r>
          </a:p>
          <a:p>
            <a:r>
              <a:rPr lang="en-GB" dirty="0"/>
              <a:t>Radiator brackets, pipe clips, frames, cupboards.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Brick walls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605553"/>
            <a:ext cx="11282495" cy="4140000"/>
          </a:xfrm>
        </p:spPr>
        <p:txBody>
          <a:bodyPr/>
          <a:lstStyle/>
          <a:p>
            <a:r>
              <a:rPr lang="en-GB" dirty="0"/>
              <a:t>Traditional fired clay bricks, either in solid or cavity form, found in internal and external walls.</a:t>
            </a:r>
          </a:p>
          <a:p>
            <a:r>
              <a:rPr lang="en-GB" b="1" dirty="0"/>
              <a:t>Fixing considerations</a:t>
            </a:r>
            <a:r>
              <a:rPr lang="en-GB" dirty="0"/>
              <a:t>:</a:t>
            </a:r>
          </a:p>
          <a:p>
            <a:r>
              <a:rPr lang="en-GB" dirty="0"/>
              <a:t>Mortar joints can weaken over time—avoid fixing into them directly.</a:t>
            </a:r>
          </a:p>
          <a:p>
            <a:r>
              <a:rPr lang="en-GB" dirty="0"/>
              <a:t>Cavity walls require caution to avoid bridging insulation or damaging the inner skin.</a:t>
            </a:r>
          </a:p>
          <a:p>
            <a:r>
              <a:rPr lang="en-GB" b="1" dirty="0"/>
              <a:t>Applications</a:t>
            </a:r>
            <a:r>
              <a:rPr lang="en-GB" dirty="0"/>
              <a:t>:</a:t>
            </a:r>
          </a:p>
          <a:p>
            <a:r>
              <a:rPr lang="en-GB" dirty="0"/>
              <a:t>External pipework, hanging heavy items, boiler fixings.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1424-86A5-B221-6BAD-AE521CDB7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7B49FB-16CB-93B4-D91A-DF1DB24D3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Wooden partitions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0ADB90-590A-D2F4-CDB6-B37812D55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37733" cy="4140000"/>
          </a:xfrm>
        </p:spPr>
        <p:txBody>
          <a:bodyPr/>
          <a:lstStyle/>
          <a:p>
            <a:r>
              <a:rPr lang="en-GB" dirty="0"/>
              <a:t>Stud walls made from timber, often faced with plasterboard. They are commonly found in internal room partitions.</a:t>
            </a:r>
          </a:p>
          <a:p>
            <a:r>
              <a:rPr lang="en-GB" b="1" dirty="0"/>
              <a:t>Fixing considerations</a:t>
            </a:r>
            <a:r>
              <a:rPr lang="en-GB" dirty="0"/>
              <a:t>:</a:t>
            </a:r>
          </a:p>
          <a:p>
            <a:r>
              <a:rPr lang="en-GB" dirty="0"/>
              <a:t>Fastening into the timber frame is preferred (locate studs first).</a:t>
            </a:r>
          </a:p>
          <a:p>
            <a:r>
              <a:rPr lang="en-GB" dirty="0"/>
              <a:t>May not support heavy loads unless reinforced.</a:t>
            </a:r>
          </a:p>
          <a:p>
            <a:r>
              <a:rPr lang="en-GB" b="1" dirty="0"/>
              <a:t>Applications</a:t>
            </a:r>
            <a:r>
              <a:rPr lang="en-GB" dirty="0"/>
              <a:t>:</a:t>
            </a:r>
          </a:p>
          <a:p>
            <a:r>
              <a:rPr lang="en-GB" dirty="0"/>
              <a:t>Lightweight shelving, pipe clips, small cabinets.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345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36A7-AD16-5015-D141-9D20BF886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16DD53-408B-1B67-ABC2-A979C91B5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Plasterboard walls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52F9BE-0799-8D54-985D-594451E9D9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46200" cy="4140000"/>
          </a:xfrm>
        </p:spPr>
        <p:txBody>
          <a:bodyPr/>
          <a:lstStyle/>
          <a:p>
            <a:r>
              <a:rPr lang="en-GB" dirty="0"/>
              <a:t>Gypsum board fixed to timber or metal studs; hollow behind the board. Common in modern internal partitions.</a:t>
            </a:r>
          </a:p>
          <a:p>
            <a:r>
              <a:rPr lang="en-GB" b="1" dirty="0"/>
              <a:t>Fixing considerations</a:t>
            </a:r>
            <a:r>
              <a:rPr lang="en-GB" dirty="0"/>
              <a:t>:</a:t>
            </a:r>
          </a:p>
          <a:p>
            <a:r>
              <a:rPr lang="en-GB" dirty="0"/>
              <a:t>Low load-bearing capacity unless fixing into studs.</a:t>
            </a:r>
          </a:p>
          <a:p>
            <a:r>
              <a:rPr lang="en-GB" dirty="0"/>
              <a:t>Easy to damage with excessive force.</a:t>
            </a:r>
          </a:p>
          <a:p>
            <a:r>
              <a:rPr lang="en-GB" b="1" dirty="0"/>
              <a:t>Applications</a:t>
            </a:r>
            <a:r>
              <a:rPr lang="en-GB" dirty="0"/>
              <a:t>:</a:t>
            </a:r>
          </a:p>
          <a:p>
            <a:r>
              <a:rPr lang="en-GB" dirty="0"/>
              <a:t>Light fittings, towel rails, small shelves (preferably on stud).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6475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4A531B5-36BD-B26E-667F-CD18503F4746}"/>
              </a:ext>
            </a:extLst>
          </p:cNvPr>
          <p:cNvSpPr txBox="1">
            <a:spLocks/>
          </p:cNvSpPr>
          <p:nvPr/>
        </p:nvSpPr>
        <p:spPr>
          <a:xfrm>
            <a:off x="252000" y="959222"/>
            <a:ext cx="11628452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lvl1pPr eaLnBrk="1" hangingPunct="1">
              <a:defRPr lang="en-GB" sz="3600" b="1" baseline="0" dirty="0">
                <a:solidFill>
                  <a:srgbClr val="FC4421"/>
                </a:solidFill>
                <a:latin typeface="+mj-lt"/>
                <a:cs typeface="Arial" panose="020B0604020202020204" pitchFamily="34" charset="0"/>
              </a:defRPr>
            </a:lvl1pPr>
            <a:lvl2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8983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6pPr>
            <a:lvl7pPr marL="917966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7pPr>
            <a:lvl8pPr marL="1376949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8pPr>
            <a:lvl9pPr marL="1835932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/>
              <a:t>Fixing type suitability overview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8BA334A-9A19-B11C-543B-D7B9A5EFA1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017390"/>
              </p:ext>
            </p:extLst>
          </p:nvPr>
        </p:nvGraphicFramePr>
        <p:xfrm>
          <a:off x="306776" y="1908802"/>
          <a:ext cx="11518899" cy="3490073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534762">
                  <a:extLst>
                    <a:ext uri="{9D8B030D-6E8A-4147-A177-3AD203B41FA5}">
                      <a16:colId xmlns:a16="http://schemas.microsoft.com/office/drawing/2014/main" val="3107917947"/>
                    </a:ext>
                  </a:extLst>
                </a:gridCol>
                <a:gridCol w="5019189">
                  <a:extLst>
                    <a:ext uri="{9D8B030D-6E8A-4147-A177-3AD203B41FA5}">
                      <a16:colId xmlns:a16="http://schemas.microsoft.com/office/drawing/2014/main" val="149515597"/>
                    </a:ext>
                  </a:extLst>
                </a:gridCol>
                <a:gridCol w="3964948">
                  <a:extLst>
                    <a:ext uri="{9D8B030D-6E8A-4147-A177-3AD203B41FA5}">
                      <a16:colId xmlns:a16="http://schemas.microsoft.com/office/drawing/2014/main" val="2460196216"/>
                    </a:ext>
                  </a:extLst>
                </a:gridCol>
              </a:tblGrid>
              <a:tr h="396052">
                <a:tc>
                  <a:txBody>
                    <a:bodyPr/>
                    <a:lstStyle/>
                    <a:p>
                      <a:r>
                        <a:rPr lang="en-GB" sz="2000" b="1" dirty="0"/>
                        <a:t>Building fabric</a:t>
                      </a:r>
                      <a:endParaRPr lang="en-GB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1"/>
                        <a:t>Best fixings</a:t>
                      </a:r>
                      <a:endParaRPr lang="en-GB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b="1"/>
                        <a:t>Notes</a:t>
                      </a:r>
                      <a:endParaRPr lang="en-GB" sz="20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2278775"/>
                  </a:ext>
                </a:extLst>
              </a:tr>
              <a:tr h="990713">
                <a:tc>
                  <a:txBody>
                    <a:bodyPr/>
                    <a:lstStyle/>
                    <a:p>
                      <a:r>
                        <a:rPr lang="en-GB" sz="2000" dirty="0"/>
                        <a:t>Block Walls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Solid wall fixings, screws with long plugs, frame fixings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Check block type; avoid brittle aerated blocks without correct anchors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8262003"/>
                  </a:ext>
                </a:extLst>
              </a:tr>
              <a:tr h="693382">
                <a:tc>
                  <a:txBody>
                    <a:bodyPr/>
                    <a:lstStyle/>
                    <a:p>
                      <a:r>
                        <a:rPr lang="en-GB" sz="2000"/>
                        <a:t>Brick Walls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Wall plugs, frame fixings, chemical anchors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Avoid mortar joints; consider cavity wall implications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5582594"/>
                  </a:ext>
                </a:extLst>
              </a:tr>
              <a:tr h="396052">
                <a:tc>
                  <a:txBody>
                    <a:bodyPr/>
                    <a:lstStyle/>
                    <a:p>
                      <a:r>
                        <a:rPr lang="en-GB" sz="2000"/>
                        <a:t>Wooden Partitions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Wood screws, nails, security bolts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Fix into studs for strength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73595385"/>
                  </a:ext>
                </a:extLst>
              </a:tr>
              <a:tr h="990713">
                <a:tc>
                  <a:txBody>
                    <a:bodyPr/>
                    <a:lstStyle/>
                    <a:p>
                      <a:r>
                        <a:rPr lang="en-GB" sz="2000"/>
                        <a:t>Plasterboard Walls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/>
                        <a:t>Toggle bolts, spring toggles, self-drill plasterboard fixings, screws into studs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Do not overload plasterboard; always try to find studs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424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6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39333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Recall</a:t>
            </a:r>
            <a:r>
              <a:rPr lang="en-GB" dirty="0">
                <a:cs typeface="Arial"/>
              </a:rPr>
              <a:t> the different types of fixtures used in gas engineering and construction.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Identify</a:t>
            </a:r>
            <a:r>
              <a:rPr lang="en-GB" dirty="0">
                <a:cs typeface="Arial"/>
              </a:rPr>
              <a:t> common building fabrics and describe their physical characteristics.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Compare</a:t>
            </a:r>
            <a:r>
              <a:rPr lang="en-GB" dirty="0">
                <a:cs typeface="Arial"/>
              </a:rPr>
              <a:t> and contrast different fixing methods and evaluate their effectiveness.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0F0694-1CD9-49D6-9634-C7486001D1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041F6D-BBDE-4B15-9860-57A05AB8973C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7c04300a-231c-4281-9146-a98f6f4a7aff"/>
    <ds:schemaRef ds:uri="01e15224-84b2-4570-bdea-a67bb94d0921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2</TotalTime>
  <Words>555</Words>
  <Application>Microsoft Office PowerPoint</Application>
  <PresentationFormat>Custom</PresentationFormat>
  <Paragraphs>72</Paragraphs>
  <Slides>10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1_Default Design</vt:lpstr>
      <vt:lpstr>PowerPoint Presentation</vt:lpstr>
      <vt:lpstr>Starter</vt:lpstr>
      <vt:lpstr>Objectives</vt:lpstr>
      <vt:lpstr>Block walls</vt:lpstr>
      <vt:lpstr>Brick walls</vt:lpstr>
      <vt:lpstr>Wooden partitions</vt:lpstr>
      <vt:lpstr>Plasterboard walls</vt:lpstr>
      <vt:lpstr>PowerPoint Presentation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4</cp:revision>
  <cp:lastPrinted>2025-05-28T15:27:28Z</cp:lastPrinted>
  <dcterms:created xsi:type="dcterms:W3CDTF">2025-04-15T10:44:23Z</dcterms:created>
  <dcterms:modified xsi:type="dcterms:W3CDTF">2025-12-04T10:09:21Z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2025-12-04T10:09:20Z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b8f8f77b-f2bd-4234-a870-94ade5199227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10, 0, 1, 2</vt:lpwstr>
  </property>
</Properties>
</file>