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51"/>
  </p:notesMasterIdLst>
  <p:handoutMasterIdLst>
    <p:handoutMasterId r:id="rId52"/>
  </p:handoutMasterIdLst>
  <p:sldIdLst>
    <p:sldId id="462" r:id="rId5"/>
    <p:sldId id="840" r:id="rId6"/>
    <p:sldId id="837" r:id="rId7"/>
    <p:sldId id="1020" r:id="rId8"/>
    <p:sldId id="1044" r:id="rId9"/>
    <p:sldId id="1045" r:id="rId10"/>
    <p:sldId id="958" r:id="rId11"/>
    <p:sldId id="1046" r:id="rId12"/>
    <p:sldId id="1031" r:id="rId13"/>
    <p:sldId id="1047" r:id="rId14"/>
    <p:sldId id="1048" r:id="rId15"/>
    <p:sldId id="1021" r:id="rId16"/>
    <p:sldId id="1049" r:id="rId17"/>
    <p:sldId id="1050" r:id="rId18"/>
    <p:sldId id="1051" r:id="rId19"/>
    <p:sldId id="1032" r:id="rId20"/>
    <p:sldId id="1052" r:id="rId21"/>
    <p:sldId id="1053" r:id="rId22"/>
    <p:sldId id="1054" r:id="rId23"/>
    <p:sldId id="1055" r:id="rId24"/>
    <p:sldId id="908" r:id="rId25"/>
    <p:sldId id="1033" r:id="rId26"/>
    <p:sldId id="1034" r:id="rId27"/>
    <p:sldId id="1056" r:id="rId28"/>
    <p:sldId id="1057" r:id="rId29"/>
    <p:sldId id="1058" r:id="rId30"/>
    <p:sldId id="1035" r:id="rId31"/>
    <p:sldId id="1059" r:id="rId32"/>
    <p:sldId id="960" r:id="rId33"/>
    <p:sldId id="1060" r:id="rId34"/>
    <p:sldId id="1061" r:id="rId35"/>
    <p:sldId id="1062" r:id="rId36"/>
    <p:sldId id="1036" r:id="rId37"/>
    <p:sldId id="1063" r:id="rId38"/>
    <p:sldId id="1064" r:id="rId39"/>
    <p:sldId id="1065" r:id="rId40"/>
    <p:sldId id="1066" r:id="rId41"/>
    <p:sldId id="1072" r:id="rId42"/>
    <p:sldId id="1067" r:id="rId43"/>
    <p:sldId id="1068" r:id="rId44"/>
    <p:sldId id="1043" r:id="rId45"/>
    <p:sldId id="1069" r:id="rId46"/>
    <p:sldId id="1070" r:id="rId47"/>
    <p:sldId id="1071" r:id="rId48"/>
    <p:sldId id="838" r:id="rId49"/>
    <p:sldId id="512" r:id="rId50"/>
  </p:sldIdLst>
  <p:sldSz cx="12239625" cy="6840538"/>
  <p:notesSz cx="6858000" cy="9144000"/>
  <p:custDataLst>
    <p:tags r:id="rId53"/>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BD82555-537F-E2F1-613C-D8E839C8829C}" name="Andrasko, Rhiannon" initials="AR" userId="S::rhiannon.andrasko@wjec.co.uk::15be4c62-2de6-4343-a7f4-3c209826edd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4421"/>
    <a:srgbClr val="D9D9D9"/>
    <a:srgbClr val="FFFFFF"/>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42E258-33FD-97A3-F804-9B365022EBC8}" v="1" dt="2025-12-08T17:58:41.7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gs" Target="tags/tag1.xml"/><Relationship Id="rId58" Type="http://schemas.openxmlformats.org/officeDocument/2006/relationships/tableStyles" Target="tableStyles.xml"/><Relationship Id="rId5" Type="http://schemas.openxmlformats.org/officeDocument/2006/relationships/slide" Target="slides/slide1.xml"/><Relationship Id="rId61" Type="http://schemas.microsoft.com/office/2018/10/relationships/authors" Target="author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microsoft.com/office/2016/11/relationships/changesInfo" Target="changesInfos/changesInfo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handoutMaster" Target="handoutMasters/handoutMaster1.xml"/><Relationship Id="rId6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2-02T12:25:47.174" v="46" actId="20577"/>
      <pc:docMkLst>
        <pc:docMk/>
      </pc:docMkLst>
      <pc:sldChg chg="addSp modSp mod">
        <pc:chgData name="Hazell, Danielle" userId="16322be0-50ef-46ff-b0c0-d304bc10d5d2" providerId="ADAL" clId="{E6D12E1F-DF63-450C-A9ED-E72C5F6C045B}" dt="2025-12-02T12:22:44.017" v="1"/>
        <pc:sldMkLst>
          <pc:docMk/>
          <pc:sldMk cId="2402489006" sldId="512"/>
        </pc:sldMkLst>
        <pc:spChg chg="add mod">
          <ac:chgData name="Hazell, Danielle" userId="16322be0-50ef-46ff-b0c0-d304bc10d5d2" providerId="ADAL" clId="{E6D12E1F-DF63-450C-A9ED-E72C5F6C045B}" dt="2025-12-02T12:22:44.017" v="1"/>
          <ac:spMkLst>
            <pc:docMk/>
            <pc:sldMk cId="2402489006" sldId="512"/>
            <ac:spMk id="2" creationId="{56C05AE0-2BA9-1E12-DA45-6FB21D91BA13}"/>
          </ac:spMkLst>
        </pc:spChg>
        <pc:spChg chg="mod">
          <ac:chgData name="Hazell, Danielle" userId="16322be0-50ef-46ff-b0c0-d304bc10d5d2" providerId="ADAL" clId="{E6D12E1F-DF63-450C-A9ED-E72C5F6C045B}" dt="2025-12-02T12:22:43.408" v="0"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2T12:23:16.174" v="10" actId="20577"/>
        <pc:sldMkLst>
          <pc:docMk/>
          <pc:sldMk cId="3661908118" sldId="837"/>
        </pc:sldMkLst>
        <pc:spChg chg="mod">
          <ac:chgData name="Hazell, Danielle" userId="16322be0-50ef-46ff-b0c0-d304bc10d5d2" providerId="ADAL" clId="{E6D12E1F-DF63-450C-A9ED-E72C5F6C045B}" dt="2025-12-02T12:23:16.174" v="10" actId="20577"/>
          <ac:spMkLst>
            <pc:docMk/>
            <pc:sldMk cId="3661908118" sldId="837"/>
            <ac:spMk id="4" creationId="{BBFFC9DD-99F6-E5CA-5CF5-B1C6B4D6BBC1}"/>
          </ac:spMkLst>
        </pc:spChg>
      </pc:sldChg>
      <pc:sldChg chg="modSp mod">
        <pc:chgData name="Hazell, Danielle" userId="16322be0-50ef-46ff-b0c0-d304bc10d5d2" providerId="ADAL" clId="{E6D12E1F-DF63-450C-A9ED-E72C5F6C045B}" dt="2025-12-02T12:25:47.174" v="46" actId="20577"/>
        <pc:sldMkLst>
          <pc:docMk/>
          <pc:sldMk cId="3014219946" sldId="838"/>
        </pc:sldMkLst>
        <pc:spChg chg="mod">
          <ac:chgData name="Hazell, Danielle" userId="16322be0-50ef-46ff-b0c0-d304bc10d5d2" providerId="ADAL" clId="{E6D12E1F-DF63-450C-A9ED-E72C5F6C045B}" dt="2025-12-02T12:25:47.174" v="46" actId="20577"/>
          <ac:spMkLst>
            <pc:docMk/>
            <pc:sldMk cId="3014219946" sldId="838"/>
            <ac:spMk id="4" creationId="{93E98F04-331F-CCC4-AA81-C88F3473D389}"/>
          </ac:spMkLst>
        </pc:spChg>
      </pc:sldChg>
      <pc:sldChg chg="modSp mod">
        <pc:chgData name="Hazell, Danielle" userId="16322be0-50ef-46ff-b0c0-d304bc10d5d2" providerId="ADAL" clId="{E6D12E1F-DF63-450C-A9ED-E72C5F6C045B}" dt="2025-12-02T12:23:09.096" v="5" actId="14100"/>
        <pc:sldMkLst>
          <pc:docMk/>
          <pc:sldMk cId="2808480706" sldId="840"/>
        </pc:sldMkLst>
        <pc:spChg chg="mod">
          <ac:chgData name="Hazell, Danielle" userId="16322be0-50ef-46ff-b0c0-d304bc10d5d2" providerId="ADAL" clId="{E6D12E1F-DF63-450C-A9ED-E72C5F6C045B}" dt="2025-12-02T12:23:09.096" v="5" actId="14100"/>
          <ac:spMkLst>
            <pc:docMk/>
            <pc:sldMk cId="2808480706" sldId="840"/>
            <ac:spMk id="4" creationId="{183CA12B-98D8-441B-A2DE-6FF2B2597824}"/>
          </ac:spMkLst>
        </pc:spChg>
      </pc:sldChg>
      <pc:sldChg chg="modSp mod">
        <pc:chgData name="Hazell, Danielle" userId="16322be0-50ef-46ff-b0c0-d304bc10d5d2" providerId="ADAL" clId="{E6D12E1F-DF63-450C-A9ED-E72C5F6C045B}" dt="2025-12-02T12:24:23.381" v="26" actId="12385"/>
        <pc:sldMkLst>
          <pc:docMk/>
          <pc:sldMk cId="854477626" sldId="908"/>
        </pc:sldMkLst>
        <pc:graphicFrameChg chg="modGraphic">
          <ac:chgData name="Hazell, Danielle" userId="16322be0-50ef-46ff-b0c0-d304bc10d5d2" providerId="ADAL" clId="{E6D12E1F-DF63-450C-A9ED-E72C5F6C045B}" dt="2025-12-02T12:24:23.381" v="26" actId="12385"/>
          <ac:graphicFrameMkLst>
            <pc:docMk/>
            <pc:sldMk cId="854477626" sldId="908"/>
            <ac:graphicFrameMk id="4" creationId="{3F5B94B5-7902-F350-9AA8-0CDE161B144C}"/>
          </ac:graphicFrameMkLst>
        </pc:graphicFrameChg>
      </pc:sldChg>
      <pc:sldChg chg="modSp mod">
        <pc:chgData name="Hazell, Danielle" userId="16322be0-50ef-46ff-b0c0-d304bc10d5d2" providerId="ADAL" clId="{E6D12E1F-DF63-450C-A9ED-E72C5F6C045B}" dt="2025-12-02T12:23:32.639" v="14" actId="12385"/>
        <pc:sldMkLst>
          <pc:docMk/>
          <pc:sldMk cId="4237467742" sldId="958"/>
        </pc:sldMkLst>
        <pc:graphicFrameChg chg="modGraphic">
          <ac:chgData name="Hazell, Danielle" userId="16322be0-50ef-46ff-b0c0-d304bc10d5d2" providerId="ADAL" clId="{E6D12E1F-DF63-450C-A9ED-E72C5F6C045B}" dt="2025-12-02T12:23:32.639" v="14" actId="12385"/>
          <ac:graphicFrameMkLst>
            <pc:docMk/>
            <pc:sldMk cId="4237467742" sldId="958"/>
            <ac:graphicFrameMk id="2" creationId="{8B091813-51E0-B8DA-3616-9515C794F0CA}"/>
          </ac:graphicFrameMkLst>
        </pc:graphicFrameChg>
      </pc:sldChg>
      <pc:sldChg chg="modSp mod">
        <pc:chgData name="Hazell, Danielle" userId="16322be0-50ef-46ff-b0c0-d304bc10d5d2" providerId="ADAL" clId="{E6D12E1F-DF63-450C-A9ED-E72C5F6C045B}" dt="2025-12-02T12:23:19.919" v="11" actId="14100"/>
        <pc:sldMkLst>
          <pc:docMk/>
          <pc:sldMk cId="4173707910" sldId="1020"/>
        </pc:sldMkLst>
        <pc:spChg chg="mod">
          <ac:chgData name="Hazell, Danielle" userId="16322be0-50ef-46ff-b0c0-d304bc10d5d2" providerId="ADAL" clId="{E6D12E1F-DF63-450C-A9ED-E72C5F6C045B}" dt="2025-12-02T12:23:19.919" v="11" actId="14100"/>
          <ac:spMkLst>
            <pc:docMk/>
            <pc:sldMk cId="4173707910" sldId="1020"/>
            <ac:spMk id="6" creationId="{9E12931C-27DA-551E-A19D-E0026B9AA3DA}"/>
          </ac:spMkLst>
        </pc:spChg>
      </pc:sldChg>
      <pc:sldChg chg="modSp mod">
        <pc:chgData name="Hazell, Danielle" userId="16322be0-50ef-46ff-b0c0-d304bc10d5d2" providerId="ADAL" clId="{E6D12E1F-DF63-450C-A9ED-E72C5F6C045B}" dt="2025-12-02T12:23:51.586" v="19" actId="14100"/>
        <pc:sldMkLst>
          <pc:docMk/>
          <pc:sldMk cId="3848464664" sldId="1021"/>
        </pc:sldMkLst>
        <pc:spChg chg="mod">
          <ac:chgData name="Hazell, Danielle" userId="16322be0-50ef-46ff-b0c0-d304bc10d5d2" providerId="ADAL" clId="{E6D12E1F-DF63-450C-A9ED-E72C5F6C045B}" dt="2025-12-02T12:23:51.586" v="19" actId="14100"/>
          <ac:spMkLst>
            <pc:docMk/>
            <pc:sldMk cId="3848464664" sldId="1021"/>
            <ac:spMk id="6" creationId="{57FD1FC9-A273-A3A4-329B-976E6DCAA14A}"/>
          </ac:spMkLst>
        </pc:spChg>
      </pc:sldChg>
      <pc:sldChg chg="modSp mod">
        <pc:chgData name="Hazell, Danielle" userId="16322be0-50ef-46ff-b0c0-d304bc10d5d2" providerId="ADAL" clId="{E6D12E1F-DF63-450C-A9ED-E72C5F6C045B}" dt="2025-12-02T12:23:40.641" v="16" actId="14100"/>
        <pc:sldMkLst>
          <pc:docMk/>
          <pc:sldMk cId="3798001537" sldId="1031"/>
        </pc:sldMkLst>
        <pc:spChg chg="mod">
          <ac:chgData name="Hazell, Danielle" userId="16322be0-50ef-46ff-b0c0-d304bc10d5d2" providerId="ADAL" clId="{E6D12E1F-DF63-450C-A9ED-E72C5F6C045B}" dt="2025-12-02T12:23:40.641" v="16" actId="14100"/>
          <ac:spMkLst>
            <pc:docMk/>
            <pc:sldMk cId="3798001537" sldId="1031"/>
            <ac:spMk id="6" creationId="{EE280FDF-38D9-21AC-14FC-C856D09ABF55}"/>
          </ac:spMkLst>
        </pc:spChg>
      </pc:sldChg>
      <pc:sldChg chg="modSp mod">
        <pc:chgData name="Hazell, Danielle" userId="16322be0-50ef-46ff-b0c0-d304bc10d5d2" providerId="ADAL" clId="{E6D12E1F-DF63-450C-A9ED-E72C5F6C045B}" dt="2025-12-02T12:24:06.172" v="22" actId="14100"/>
        <pc:sldMkLst>
          <pc:docMk/>
          <pc:sldMk cId="4039597395" sldId="1032"/>
        </pc:sldMkLst>
        <pc:spChg chg="mod">
          <ac:chgData name="Hazell, Danielle" userId="16322be0-50ef-46ff-b0c0-d304bc10d5d2" providerId="ADAL" clId="{E6D12E1F-DF63-450C-A9ED-E72C5F6C045B}" dt="2025-12-02T12:24:06.172" v="22" actId="14100"/>
          <ac:spMkLst>
            <pc:docMk/>
            <pc:sldMk cId="4039597395" sldId="1032"/>
            <ac:spMk id="6" creationId="{76322AFE-E0D1-E629-22DF-A4BFAB8B41FE}"/>
          </ac:spMkLst>
        </pc:spChg>
      </pc:sldChg>
      <pc:sldChg chg="modSp mod">
        <pc:chgData name="Hazell, Danielle" userId="16322be0-50ef-46ff-b0c0-d304bc10d5d2" providerId="ADAL" clId="{E6D12E1F-DF63-450C-A9ED-E72C5F6C045B}" dt="2025-12-02T12:24:28.513" v="27" actId="14100"/>
        <pc:sldMkLst>
          <pc:docMk/>
          <pc:sldMk cId="264315540" sldId="1033"/>
        </pc:sldMkLst>
        <pc:spChg chg="mod">
          <ac:chgData name="Hazell, Danielle" userId="16322be0-50ef-46ff-b0c0-d304bc10d5d2" providerId="ADAL" clId="{E6D12E1F-DF63-450C-A9ED-E72C5F6C045B}" dt="2025-12-02T12:24:28.513" v="27" actId="14100"/>
          <ac:spMkLst>
            <pc:docMk/>
            <pc:sldMk cId="264315540" sldId="1033"/>
            <ac:spMk id="6" creationId="{CCFA7C6C-0187-6308-1257-C8F1EBBB2803}"/>
          </ac:spMkLst>
        </pc:spChg>
      </pc:sldChg>
      <pc:sldChg chg="modSp mod">
        <pc:chgData name="Hazell, Danielle" userId="16322be0-50ef-46ff-b0c0-d304bc10d5d2" providerId="ADAL" clId="{E6D12E1F-DF63-450C-A9ED-E72C5F6C045B}" dt="2025-12-02T12:24:33.405" v="28" actId="14100"/>
        <pc:sldMkLst>
          <pc:docMk/>
          <pc:sldMk cId="1938036678" sldId="1034"/>
        </pc:sldMkLst>
        <pc:spChg chg="mod">
          <ac:chgData name="Hazell, Danielle" userId="16322be0-50ef-46ff-b0c0-d304bc10d5d2" providerId="ADAL" clId="{E6D12E1F-DF63-450C-A9ED-E72C5F6C045B}" dt="2025-12-02T12:24:33.405" v="28" actId="14100"/>
          <ac:spMkLst>
            <pc:docMk/>
            <pc:sldMk cId="1938036678" sldId="1034"/>
            <ac:spMk id="6" creationId="{BC59AEBE-0306-53E5-68A4-CBBA8BE84B28}"/>
          </ac:spMkLst>
        </pc:spChg>
      </pc:sldChg>
      <pc:sldChg chg="modSp mod">
        <pc:chgData name="Hazell, Danielle" userId="16322be0-50ef-46ff-b0c0-d304bc10d5d2" providerId="ADAL" clId="{E6D12E1F-DF63-450C-A9ED-E72C5F6C045B}" dt="2025-12-02T12:25:04.517" v="35" actId="20577"/>
        <pc:sldMkLst>
          <pc:docMk/>
          <pc:sldMk cId="652933972" sldId="1036"/>
        </pc:sldMkLst>
        <pc:spChg chg="mod">
          <ac:chgData name="Hazell, Danielle" userId="16322be0-50ef-46ff-b0c0-d304bc10d5d2" providerId="ADAL" clId="{E6D12E1F-DF63-450C-A9ED-E72C5F6C045B}" dt="2025-12-02T12:25:04.517" v="35" actId="20577"/>
          <ac:spMkLst>
            <pc:docMk/>
            <pc:sldMk cId="652933972" sldId="1036"/>
            <ac:spMk id="6" creationId="{DB6AF959-2DAE-D6E6-149D-1D9093EA1C1B}"/>
          </ac:spMkLst>
        </pc:spChg>
      </pc:sldChg>
      <pc:sldChg chg="modSp mod">
        <pc:chgData name="Hazell, Danielle" userId="16322be0-50ef-46ff-b0c0-d304bc10d5d2" providerId="ADAL" clId="{E6D12E1F-DF63-450C-A9ED-E72C5F6C045B}" dt="2025-12-02T12:25:28.836" v="39" actId="14100"/>
        <pc:sldMkLst>
          <pc:docMk/>
          <pc:sldMk cId="3722617300" sldId="1043"/>
        </pc:sldMkLst>
        <pc:spChg chg="mod">
          <ac:chgData name="Hazell, Danielle" userId="16322be0-50ef-46ff-b0c0-d304bc10d5d2" providerId="ADAL" clId="{E6D12E1F-DF63-450C-A9ED-E72C5F6C045B}" dt="2025-12-02T12:25:28.836" v="39" actId="14100"/>
          <ac:spMkLst>
            <pc:docMk/>
            <pc:sldMk cId="3722617300" sldId="1043"/>
            <ac:spMk id="6" creationId="{B0AFAE17-B9A9-4AA5-E5CC-18EB919DC063}"/>
          </ac:spMkLst>
        </pc:spChg>
      </pc:sldChg>
      <pc:sldChg chg="modSp mod">
        <pc:chgData name="Hazell, Danielle" userId="16322be0-50ef-46ff-b0c0-d304bc10d5d2" providerId="ADAL" clId="{E6D12E1F-DF63-450C-A9ED-E72C5F6C045B}" dt="2025-12-02T12:23:23.759" v="12" actId="14100"/>
        <pc:sldMkLst>
          <pc:docMk/>
          <pc:sldMk cId="2562290252" sldId="1044"/>
        </pc:sldMkLst>
        <pc:spChg chg="mod">
          <ac:chgData name="Hazell, Danielle" userId="16322be0-50ef-46ff-b0c0-d304bc10d5d2" providerId="ADAL" clId="{E6D12E1F-DF63-450C-A9ED-E72C5F6C045B}" dt="2025-12-02T12:23:23.759" v="12" actId="14100"/>
          <ac:spMkLst>
            <pc:docMk/>
            <pc:sldMk cId="2562290252" sldId="1044"/>
            <ac:spMk id="6" creationId="{9D41ED0F-8C7A-467D-1B39-8A659D35FD15}"/>
          </ac:spMkLst>
        </pc:spChg>
      </pc:sldChg>
      <pc:sldChg chg="modSp mod">
        <pc:chgData name="Hazell, Danielle" userId="16322be0-50ef-46ff-b0c0-d304bc10d5d2" providerId="ADAL" clId="{E6D12E1F-DF63-450C-A9ED-E72C5F6C045B}" dt="2025-12-02T12:23:27.985" v="13" actId="14100"/>
        <pc:sldMkLst>
          <pc:docMk/>
          <pc:sldMk cId="2132447860" sldId="1045"/>
        </pc:sldMkLst>
        <pc:spChg chg="mod">
          <ac:chgData name="Hazell, Danielle" userId="16322be0-50ef-46ff-b0c0-d304bc10d5d2" providerId="ADAL" clId="{E6D12E1F-DF63-450C-A9ED-E72C5F6C045B}" dt="2025-12-02T12:23:27.985" v="13" actId="14100"/>
          <ac:spMkLst>
            <pc:docMk/>
            <pc:sldMk cId="2132447860" sldId="1045"/>
            <ac:spMk id="6" creationId="{9003DC16-FDCD-646A-4F72-8F223C584F7A}"/>
          </ac:spMkLst>
        </pc:spChg>
      </pc:sldChg>
      <pc:sldChg chg="modSp mod">
        <pc:chgData name="Hazell, Danielle" userId="16322be0-50ef-46ff-b0c0-d304bc10d5d2" providerId="ADAL" clId="{E6D12E1F-DF63-450C-A9ED-E72C5F6C045B}" dt="2025-12-02T12:23:36.671" v="15" actId="14100"/>
        <pc:sldMkLst>
          <pc:docMk/>
          <pc:sldMk cId="2137384570" sldId="1046"/>
        </pc:sldMkLst>
        <pc:spChg chg="mod">
          <ac:chgData name="Hazell, Danielle" userId="16322be0-50ef-46ff-b0c0-d304bc10d5d2" providerId="ADAL" clId="{E6D12E1F-DF63-450C-A9ED-E72C5F6C045B}" dt="2025-12-02T12:23:36.671" v="15" actId="14100"/>
          <ac:spMkLst>
            <pc:docMk/>
            <pc:sldMk cId="2137384570" sldId="1046"/>
            <ac:spMk id="6" creationId="{4E5CE3F6-C1D6-D292-4191-0590B5DF6B37}"/>
          </ac:spMkLst>
        </pc:spChg>
      </pc:sldChg>
      <pc:sldChg chg="modSp mod">
        <pc:chgData name="Hazell, Danielle" userId="16322be0-50ef-46ff-b0c0-d304bc10d5d2" providerId="ADAL" clId="{E6D12E1F-DF63-450C-A9ED-E72C5F6C045B}" dt="2025-12-02T12:23:44.273" v="17" actId="14100"/>
        <pc:sldMkLst>
          <pc:docMk/>
          <pc:sldMk cId="3071009801" sldId="1047"/>
        </pc:sldMkLst>
        <pc:spChg chg="mod">
          <ac:chgData name="Hazell, Danielle" userId="16322be0-50ef-46ff-b0c0-d304bc10d5d2" providerId="ADAL" clId="{E6D12E1F-DF63-450C-A9ED-E72C5F6C045B}" dt="2025-12-02T12:23:44.273" v="17" actId="14100"/>
          <ac:spMkLst>
            <pc:docMk/>
            <pc:sldMk cId="3071009801" sldId="1047"/>
            <ac:spMk id="6" creationId="{F00166EE-F1B9-EEC4-C3DA-FEAB5ACAB699}"/>
          </ac:spMkLst>
        </pc:spChg>
      </pc:sldChg>
      <pc:sldChg chg="modSp mod">
        <pc:chgData name="Hazell, Danielle" userId="16322be0-50ef-46ff-b0c0-d304bc10d5d2" providerId="ADAL" clId="{E6D12E1F-DF63-450C-A9ED-E72C5F6C045B}" dt="2025-12-02T12:23:47.818" v="18" actId="14100"/>
        <pc:sldMkLst>
          <pc:docMk/>
          <pc:sldMk cId="1890013853" sldId="1048"/>
        </pc:sldMkLst>
        <pc:spChg chg="mod">
          <ac:chgData name="Hazell, Danielle" userId="16322be0-50ef-46ff-b0c0-d304bc10d5d2" providerId="ADAL" clId="{E6D12E1F-DF63-450C-A9ED-E72C5F6C045B}" dt="2025-12-02T12:23:47.818" v="18" actId="14100"/>
          <ac:spMkLst>
            <pc:docMk/>
            <pc:sldMk cId="1890013853" sldId="1048"/>
            <ac:spMk id="6" creationId="{50612AE6-5FF2-D6C6-16C1-07C9A1855D8C}"/>
          </ac:spMkLst>
        </pc:spChg>
      </pc:sldChg>
      <pc:sldChg chg="modSp mod">
        <pc:chgData name="Hazell, Danielle" userId="16322be0-50ef-46ff-b0c0-d304bc10d5d2" providerId="ADAL" clId="{E6D12E1F-DF63-450C-A9ED-E72C5F6C045B}" dt="2025-12-02T12:23:56.016" v="20" actId="14100"/>
        <pc:sldMkLst>
          <pc:docMk/>
          <pc:sldMk cId="3930371739" sldId="1049"/>
        </pc:sldMkLst>
        <pc:spChg chg="mod">
          <ac:chgData name="Hazell, Danielle" userId="16322be0-50ef-46ff-b0c0-d304bc10d5d2" providerId="ADAL" clId="{E6D12E1F-DF63-450C-A9ED-E72C5F6C045B}" dt="2025-12-02T12:23:56.016" v="20" actId="14100"/>
          <ac:spMkLst>
            <pc:docMk/>
            <pc:sldMk cId="3930371739" sldId="1049"/>
            <ac:spMk id="6" creationId="{0C5516A2-42FC-2F0E-6386-8D01180AE897}"/>
          </ac:spMkLst>
        </pc:spChg>
      </pc:sldChg>
      <pc:sldChg chg="modSp mod">
        <pc:chgData name="Hazell, Danielle" userId="16322be0-50ef-46ff-b0c0-d304bc10d5d2" providerId="ADAL" clId="{E6D12E1F-DF63-450C-A9ED-E72C5F6C045B}" dt="2025-12-02T12:24:02.209" v="21" actId="14100"/>
        <pc:sldMkLst>
          <pc:docMk/>
          <pc:sldMk cId="924947162" sldId="1051"/>
        </pc:sldMkLst>
        <pc:spChg chg="mod">
          <ac:chgData name="Hazell, Danielle" userId="16322be0-50ef-46ff-b0c0-d304bc10d5d2" providerId="ADAL" clId="{E6D12E1F-DF63-450C-A9ED-E72C5F6C045B}" dt="2025-12-02T12:24:02.209" v="21" actId="14100"/>
          <ac:spMkLst>
            <pc:docMk/>
            <pc:sldMk cId="924947162" sldId="1051"/>
            <ac:spMk id="6" creationId="{AFB05708-962B-50E8-2D97-A7A1B4F7A9A9}"/>
          </ac:spMkLst>
        </pc:spChg>
      </pc:sldChg>
      <pc:sldChg chg="modSp mod">
        <pc:chgData name="Hazell, Danielle" userId="16322be0-50ef-46ff-b0c0-d304bc10d5d2" providerId="ADAL" clId="{E6D12E1F-DF63-450C-A9ED-E72C5F6C045B}" dt="2025-12-02T12:24:09.890" v="23" actId="14100"/>
        <pc:sldMkLst>
          <pc:docMk/>
          <pc:sldMk cId="2551635777" sldId="1052"/>
        </pc:sldMkLst>
        <pc:spChg chg="mod">
          <ac:chgData name="Hazell, Danielle" userId="16322be0-50ef-46ff-b0c0-d304bc10d5d2" providerId="ADAL" clId="{E6D12E1F-DF63-450C-A9ED-E72C5F6C045B}" dt="2025-12-02T12:24:09.890" v="23" actId="14100"/>
          <ac:spMkLst>
            <pc:docMk/>
            <pc:sldMk cId="2551635777" sldId="1052"/>
            <ac:spMk id="6" creationId="{5C13B90E-47A5-1DDE-E0D5-F7F3E57807F0}"/>
          </ac:spMkLst>
        </pc:spChg>
      </pc:sldChg>
      <pc:sldChg chg="modSp mod">
        <pc:chgData name="Hazell, Danielle" userId="16322be0-50ef-46ff-b0c0-d304bc10d5d2" providerId="ADAL" clId="{E6D12E1F-DF63-450C-A9ED-E72C5F6C045B}" dt="2025-12-02T12:24:14.488" v="24" actId="14100"/>
        <pc:sldMkLst>
          <pc:docMk/>
          <pc:sldMk cId="3713999410" sldId="1054"/>
        </pc:sldMkLst>
        <pc:spChg chg="mod">
          <ac:chgData name="Hazell, Danielle" userId="16322be0-50ef-46ff-b0c0-d304bc10d5d2" providerId="ADAL" clId="{E6D12E1F-DF63-450C-A9ED-E72C5F6C045B}" dt="2025-12-02T12:24:14.488" v="24" actId="14100"/>
          <ac:spMkLst>
            <pc:docMk/>
            <pc:sldMk cId="3713999410" sldId="1054"/>
            <ac:spMk id="6" creationId="{B560EA98-30AB-CF2F-37FC-4CB50E7B475C}"/>
          </ac:spMkLst>
        </pc:spChg>
      </pc:sldChg>
      <pc:sldChg chg="modSp mod">
        <pc:chgData name="Hazell, Danielle" userId="16322be0-50ef-46ff-b0c0-d304bc10d5d2" providerId="ADAL" clId="{E6D12E1F-DF63-450C-A9ED-E72C5F6C045B}" dt="2025-12-02T12:24:18.670" v="25" actId="14100"/>
        <pc:sldMkLst>
          <pc:docMk/>
          <pc:sldMk cId="2740250916" sldId="1055"/>
        </pc:sldMkLst>
        <pc:spChg chg="mod">
          <ac:chgData name="Hazell, Danielle" userId="16322be0-50ef-46ff-b0c0-d304bc10d5d2" providerId="ADAL" clId="{E6D12E1F-DF63-450C-A9ED-E72C5F6C045B}" dt="2025-12-02T12:24:18.670" v="25" actId="14100"/>
          <ac:spMkLst>
            <pc:docMk/>
            <pc:sldMk cId="2740250916" sldId="1055"/>
            <ac:spMk id="6" creationId="{35DCDD10-DA71-1FAA-F4D3-83FB0C89D095}"/>
          </ac:spMkLst>
        </pc:spChg>
      </pc:sldChg>
      <pc:sldChg chg="modSp mod">
        <pc:chgData name="Hazell, Danielle" userId="16322be0-50ef-46ff-b0c0-d304bc10d5d2" providerId="ADAL" clId="{E6D12E1F-DF63-450C-A9ED-E72C5F6C045B}" dt="2025-12-02T12:24:39.868" v="29" actId="14100"/>
        <pc:sldMkLst>
          <pc:docMk/>
          <pc:sldMk cId="2193824429" sldId="1057"/>
        </pc:sldMkLst>
        <pc:spChg chg="mod">
          <ac:chgData name="Hazell, Danielle" userId="16322be0-50ef-46ff-b0c0-d304bc10d5d2" providerId="ADAL" clId="{E6D12E1F-DF63-450C-A9ED-E72C5F6C045B}" dt="2025-12-02T12:24:39.868" v="29" actId="14100"/>
          <ac:spMkLst>
            <pc:docMk/>
            <pc:sldMk cId="2193824429" sldId="1057"/>
            <ac:spMk id="6" creationId="{0A49EB2A-1DEC-C322-C4C0-7B7FABDE2709}"/>
          </ac:spMkLst>
        </pc:spChg>
      </pc:sldChg>
      <pc:sldChg chg="modSp mod">
        <pc:chgData name="Hazell, Danielle" userId="16322be0-50ef-46ff-b0c0-d304bc10d5d2" providerId="ADAL" clId="{E6D12E1F-DF63-450C-A9ED-E72C5F6C045B}" dt="2025-12-02T12:24:46.331" v="30" actId="14100"/>
        <pc:sldMkLst>
          <pc:docMk/>
          <pc:sldMk cId="1247569558" sldId="1059"/>
        </pc:sldMkLst>
        <pc:spChg chg="mod">
          <ac:chgData name="Hazell, Danielle" userId="16322be0-50ef-46ff-b0c0-d304bc10d5d2" providerId="ADAL" clId="{E6D12E1F-DF63-450C-A9ED-E72C5F6C045B}" dt="2025-12-02T12:24:46.331" v="30" actId="14100"/>
          <ac:spMkLst>
            <pc:docMk/>
            <pc:sldMk cId="1247569558" sldId="1059"/>
            <ac:spMk id="6" creationId="{9F8ACF1B-C275-5565-9BB9-50A98C4FBB2C}"/>
          </ac:spMkLst>
        </pc:spChg>
      </pc:sldChg>
      <pc:sldChg chg="modSp mod">
        <pc:chgData name="Hazell, Danielle" userId="16322be0-50ef-46ff-b0c0-d304bc10d5d2" providerId="ADAL" clId="{E6D12E1F-DF63-450C-A9ED-E72C5F6C045B}" dt="2025-12-02T12:24:54.317" v="31" actId="1076"/>
        <pc:sldMkLst>
          <pc:docMk/>
          <pc:sldMk cId="3665812150" sldId="1061"/>
        </pc:sldMkLst>
        <pc:spChg chg="mod">
          <ac:chgData name="Hazell, Danielle" userId="16322be0-50ef-46ff-b0c0-d304bc10d5d2" providerId="ADAL" clId="{E6D12E1F-DF63-450C-A9ED-E72C5F6C045B}" dt="2025-12-02T12:24:54.317" v="31" actId="1076"/>
          <ac:spMkLst>
            <pc:docMk/>
            <pc:sldMk cId="3665812150" sldId="1061"/>
            <ac:spMk id="6" creationId="{161107A5-519F-E642-D265-12758140F07C}"/>
          </ac:spMkLst>
        </pc:spChg>
      </pc:sldChg>
      <pc:sldChg chg="modSp mod">
        <pc:chgData name="Hazell, Danielle" userId="16322be0-50ef-46ff-b0c0-d304bc10d5d2" providerId="ADAL" clId="{E6D12E1F-DF63-450C-A9ED-E72C5F6C045B}" dt="2025-12-02T12:25:11.268" v="36" actId="1076"/>
        <pc:sldMkLst>
          <pc:docMk/>
          <pc:sldMk cId="3095197839" sldId="1064"/>
        </pc:sldMkLst>
        <pc:spChg chg="mod">
          <ac:chgData name="Hazell, Danielle" userId="16322be0-50ef-46ff-b0c0-d304bc10d5d2" providerId="ADAL" clId="{E6D12E1F-DF63-450C-A9ED-E72C5F6C045B}" dt="2025-12-02T12:25:11.268" v="36" actId="1076"/>
          <ac:spMkLst>
            <pc:docMk/>
            <pc:sldMk cId="3095197839" sldId="1064"/>
            <ac:spMk id="6" creationId="{5494A076-2BFA-3090-7D18-9C66F153905D}"/>
          </ac:spMkLst>
        </pc:spChg>
      </pc:sldChg>
      <pc:sldChg chg="modSp mod">
        <pc:chgData name="Hazell, Danielle" userId="16322be0-50ef-46ff-b0c0-d304bc10d5d2" providerId="ADAL" clId="{E6D12E1F-DF63-450C-A9ED-E72C5F6C045B}" dt="2025-12-02T12:25:24.547" v="38" actId="14100"/>
        <pc:sldMkLst>
          <pc:docMk/>
          <pc:sldMk cId="4054596665" sldId="1068"/>
        </pc:sldMkLst>
        <pc:spChg chg="mod">
          <ac:chgData name="Hazell, Danielle" userId="16322be0-50ef-46ff-b0c0-d304bc10d5d2" providerId="ADAL" clId="{E6D12E1F-DF63-450C-A9ED-E72C5F6C045B}" dt="2025-12-02T12:25:24.547" v="38" actId="14100"/>
          <ac:spMkLst>
            <pc:docMk/>
            <pc:sldMk cId="4054596665" sldId="1068"/>
            <ac:spMk id="6" creationId="{01BD8D67-E515-0C3E-11B1-FCA336934C67}"/>
          </ac:spMkLst>
        </pc:spChg>
      </pc:sldChg>
      <pc:sldChg chg="modSp mod">
        <pc:chgData name="Hazell, Danielle" userId="16322be0-50ef-46ff-b0c0-d304bc10d5d2" providerId="ADAL" clId="{E6D12E1F-DF63-450C-A9ED-E72C5F6C045B}" dt="2025-12-02T12:25:36.117" v="40" actId="14100"/>
        <pc:sldMkLst>
          <pc:docMk/>
          <pc:sldMk cId="3413308076" sldId="1070"/>
        </pc:sldMkLst>
        <pc:spChg chg="mod">
          <ac:chgData name="Hazell, Danielle" userId="16322be0-50ef-46ff-b0c0-d304bc10d5d2" providerId="ADAL" clId="{E6D12E1F-DF63-450C-A9ED-E72C5F6C045B}" dt="2025-12-02T12:25:36.117" v="40" actId="14100"/>
          <ac:spMkLst>
            <pc:docMk/>
            <pc:sldMk cId="3413308076" sldId="1070"/>
            <ac:spMk id="6" creationId="{D8879301-9B8C-E4B6-B6FA-ACABF1D66591}"/>
          </ac:spMkLst>
        </pc:spChg>
      </pc:sldChg>
      <pc:sldChg chg="modSp mod">
        <pc:chgData name="Hazell, Danielle" userId="16322be0-50ef-46ff-b0c0-d304bc10d5d2" providerId="ADAL" clId="{E6D12E1F-DF63-450C-A9ED-E72C5F6C045B}" dt="2025-12-02T12:25:40.293" v="41" actId="14100"/>
        <pc:sldMkLst>
          <pc:docMk/>
          <pc:sldMk cId="2253159336" sldId="1071"/>
        </pc:sldMkLst>
        <pc:spChg chg="mod">
          <ac:chgData name="Hazell, Danielle" userId="16322be0-50ef-46ff-b0c0-d304bc10d5d2" providerId="ADAL" clId="{E6D12E1F-DF63-450C-A9ED-E72C5F6C045B}" dt="2025-12-02T12:25:40.293" v="41" actId="14100"/>
          <ac:spMkLst>
            <pc:docMk/>
            <pc:sldMk cId="2253159336" sldId="1071"/>
            <ac:spMk id="6" creationId="{D795EB1F-EFC9-D481-A5CB-09577CF174DB}"/>
          </ac:spMkLst>
        </pc:spChg>
      </pc:sldChg>
      <pc:sldChg chg="modSp mod">
        <pc:chgData name="Hazell, Danielle" userId="16322be0-50ef-46ff-b0c0-d304bc10d5d2" providerId="ADAL" clId="{E6D12E1F-DF63-450C-A9ED-E72C5F6C045B}" dt="2025-12-02T12:25:18.731" v="37" actId="14100"/>
        <pc:sldMkLst>
          <pc:docMk/>
          <pc:sldMk cId="3567255678" sldId="1072"/>
        </pc:sldMkLst>
        <pc:spChg chg="mod">
          <ac:chgData name="Hazell, Danielle" userId="16322be0-50ef-46ff-b0c0-d304bc10d5d2" providerId="ADAL" clId="{E6D12E1F-DF63-450C-A9ED-E72C5F6C045B}" dt="2025-12-02T12:25:18.731" v="37" actId="14100"/>
          <ac:spMkLst>
            <pc:docMk/>
            <pc:sldMk cId="3567255678" sldId="1072"/>
            <ac:spMk id="6" creationId="{33FCFED4-E902-3747-46A6-0CD6C40EF162}"/>
          </ac:spMkLst>
        </pc:spChg>
      </pc:sldChg>
      <pc:sldMasterChg chg="addSp delSp modSp mod">
        <pc:chgData name="Hazell, Danielle" userId="16322be0-50ef-46ff-b0c0-d304bc10d5d2" providerId="ADAL" clId="{E6D12E1F-DF63-450C-A9ED-E72C5F6C045B}" dt="2025-12-02T12:22:57.923" v="3"/>
        <pc:sldMasterMkLst>
          <pc:docMk/>
          <pc:sldMasterMk cId="2966563060" sldId="2147483653"/>
        </pc:sldMasterMkLst>
        <pc:spChg chg="add mod">
          <ac:chgData name="Hazell, Danielle" userId="16322be0-50ef-46ff-b0c0-d304bc10d5d2" providerId="ADAL" clId="{E6D12E1F-DF63-450C-A9ED-E72C5F6C045B}" dt="2025-12-02T12:22:57.923" v="3"/>
          <ac:spMkLst>
            <pc:docMk/>
            <pc:sldMasterMk cId="2966563060" sldId="2147483653"/>
            <ac:spMk id="4" creationId="{CA831DA3-E0EC-D341-C683-5A17B751C82A}"/>
          </ac:spMkLst>
        </pc:spChg>
        <pc:picChg chg="add mod">
          <ac:chgData name="Hazell, Danielle" userId="16322be0-50ef-46ff-b0c0-d304bc10d5d2" providerId="ADAL" clId="{E6D12E1F-DF63-450C-A9ED-E72C5F6C045B}" dt="2025-12-02T12:22:57.923" v="3"/>
          <ac:picMkLst>
            <pc:docMk/>
            <pc:sldMasterMk cId="2966563060" sldId="2147483653"/>
            <ac:picMk id="2" creationId="{B4DCB582-2C56-BAE2-A4CB-673BE0881133}"/>
          </ac:picMkLst>
        </pc:picChg>
        <pc:picChg chg="add mod">
          <ac:chgData name="Hazell, Danielle" userId="16322be0-50ef-46ff-b0c0-d304bc10d5d2" providerId="ADAL" clId="{E6D12E1F-DF63-450C-A9ED-E72C5F6C045B}" dt="2025-12-02T12:22:57.923" v="3"/>
          <ac:picMkLst>
            <pc:docMk/>
            <pc:sldMasterMk cId="2966563060" sldId="2147483653"/>
            <ac:picMk id="5" creationId="{FACC39A9-61EC-095F-D767-462CACE9A72B}"/>
          </ac:picMkLst>
        </pc:picChg>
        <pc:picChg chg="add mod">
          <ac:chgData name="Hazell, Danielle" userId="16322be0-50ef-46ff-b0c0-d304bc10d5d2" providerId="ADAL" clId="{E6D12E1F-DF63-450C-A9ED-E72C5F6C045B}" dt="2025-12-02T12:22:57.923" v="3"/>
          <ac:picMkLst>
            <pc:docMk/>
            <pc:sldMasterMk cId="2966563060" sldId="2147483653"/>
            <ac:picMk id="7" creationId="{2184DA59-6005-F43E-5658-FF3A1A0BAB62}"/>
          </ac:picMkLst>
        </pc:picChg>
      </pc:sldMasterChg>
    </pc:docChg>
  </pc:docChgLst>
  <pc:docChgLst>
    <pc:chgData name="Amanda Suzuki" userId="S::amanda.suzuki@eal.org.uk::481664d6-57b2-43ee-8909-51abec9171fa" providerId="AD" clId="Web-{EC7A8B3B-DAF1-B1B6-1EA8-BF3B6435329C}"/>
    <pc:docChg chg="addSld modSld">
      <pc:chgData name="Amanda Suzuki" userId="S::amanda.suzuki@eal.org.uk::481664d6-57b2-43ee-8909-51abec9171fa" providerId="AD" clId="Web-{EC7A8B3B-DAF1-B1B6-1EA8-BF3B6435329C}" dt="2025-11-26T08:58:54.802" v="82" actId="20577"/>
      <pc:docMkLst>
        <pc:docMk/>
      </pc:docMkLst>
      <pc:sldChg chg="modSp">
        <pc:chgData name="Amanda Suzuki" userId="S::amanda.suzuki@eal.org.uk::481664d6-57b2-43ee-8909-51abec9171fa" providerId="AD" clId="Web-{EC7A8B3B-DAF1-B1B6-1EA8-BF3B6435329C}" dt="2025-11-26T08:50:22.566" v="1" actId="20577"/>
        <pc:sldMkLst>
          <pc:docMk/>
          <pc:sldMk cId="4139293381" sldId="462"/>
        </pc:sldMkLst>
        <pc:spChg chg="mod">
          <ac:chgData name="Amanda Suzuki" userId="S::amanda.suzuki@eal.org.uk::481664d6-57b2-43ee-8909-51abec9171fa" providerId="AD" clId="Web-{EC7A8B3B-DAF1-B1B6-1EA8-BF3B6435329C}" dt="2025-11-26T08:50:22.566" v="1" actId="20577"/>
          <ac:spMkLst>
            <pc:docMk/>
            <pc:sldMk cId="4139293381" sldId="462"/>
            <ac:spMk id="3" creationId="{C071156A-2242-124B-AF49-34A979232ED8}"/>
          </ac:spMkLst>
        </pc:spChg>
      </pc:sldChg>
      <pc:sldChg chg="modSp">
        <pc:chgData name="Amanda Suzuki" userId="S::amanda.suzuki@eal.org.uk::481664d6-57b2-43ee-8909-51abec9171fa" providerId="AD" clId="Web-{EC7A8B3B-DAF1-B1B6-1EA8-BF3B6435329C}" dt="2025-11-26T08:56:44.020" v="50" actId="20577"/>
        <pc:sldMkLst>
          <pc:docMk/>
          <pc:sldMk cId="2752023176" sldId="960"/>
        </pc:sldMkLst>
        <pc:spChg chg="mod">
          <ac:chgData name="Amanda Suzuki" userId="S::amanda.suzuki@eal.org.uk::481664d6-57b2-43ee-8909-51abec9171fa" providerId="AD" clId="Web-{EC7A8B3B-DAF1-B1B6-1EA8-BF3B6435329C}" dt="2025-11-26T08:56:44.020" v="50" actId="20577"/>
          <ac:spMkLst>
            <pc:docMk/>
            <pc:sldMk cId="2752023176" sldId="960"/>
            <ac:spMk id="6" creationId="{E4D047F5-4FED-F05F-5047-745C3867B0B2}"/>
          </ac:spMkLst>
        </pc:spChg>
      </pc:sldChg>
      <pc:sldChg chg="modSp">
        <pc:chgData name="Amanda Suzuki" userId="S::amanda.suzuki@eal.org.uk::481664d6-57b2-43ee-8909-51abec9171fa" providerId="AD" clId="Web-{EC7A8B3B-DAF1-B1B6-1EA8-BF3B6435329C}" dt="2025-11-26T08:50:53.707" v="8" actId="20577"/>
        <pc:sldMkLst>
          <pc:docMk/>
          <pc:sldMk cId="4173707910" sldId="1020"/>
        </pc:sldMkLst>
        <pc:spChg chg="mod">
          <ac:chgData name="Amanda Suzuki" userId="S::amanda.suzuki@eal.org.uk::481664d6-57b2-43ee-8909-51abec9171fa" providerId="AD" clId="Web-{EC7A8B3B-DAF1-B1B6-1EA8-BF3B6435329C}" dt="2025-11-26T08:50:53.707" v="8" actId="20577"/>
          <ac:spMkLst>
            <pc:docMk/>
            <pc:sldMk cId="4173707910" sldId="1020"/>
            <ac:spMk id="6" creationId="{9E12931C-27DA-551E-A19D-E0026B9AA3DA}"/>
          </ac:spMkLst>
        </pc:spChg>
      </pc:sldChg>
      <pc:sldChg chg="modSp">
        <pc:chgData name="Amanda Suzuki" userId="S::amanda.suzuki@eal.org.uk::481664d6-57b2-43ee-8909-51abec9171fa" providerId="AD" clId="Web-{EC7A8B3B-DAF1-B1B6-1EA8-BF3B6435329C}" dt="2025-11-26T08:52:31.613" v="16" actId="20577"/>
        <pc:sldMkLst>
          <pc:docMk/>
          <pc:sldMk cId="3848464664" sldId="1021"/>
        </pc:sldMkLst>
        <pc:spChg chg="mod">
          <ac:chgData name="Amanda Suzuki" userId="S::amanda.suzuki@eal.org.uk::481664d6-57b2-43ee-8909-51abec9171fa" providerId="AD" clId="Web-{EC7A8B3B-DAF1-B1B6-1EA8-BF3B6435329C}" dt="2025-11-26T08:52:31.613" v="16" actId="20577"/>
          <ac:spMkLst>
            <pc:docMk/>
            <pc:sldMk cId="3848464664" sldId="1021"/>
            <ac:spMk id="6" creationId="{57FD1FC9-A273-A3A4-329B-976E6DCAA14A}"/>
          </ac:spMkLst>
        </pc:spChg>
      </pc:sldChg>
      <pc:sldChg chg="modSp">
        <pc:chgData name="Amanda Suzuki" userId="S::amanda.suzuki@eal.org.uk::481664d6-57b2-43ee-8909-51abec9171fa" providerId="AD" clId="Web-{EC7A8B3B-DAF1-B1B6-1EA8-BF3B6435329C}" dt="2025-11-26T08:53:53.239" v="31" actId="20577"/>
        <pc:sldMkLst>
          <pc:docMk/>
          <pc:sldMk cId="4039597395" sldId="1032"/>
        </pc:sldMkLst>
        <pc:spChg chg="mod">
          <ac:chgData name="Amanda Suzuki" userId="S::amanda.suzuki@eal.org.uk::481664d6-57b2-43ee-8909-51abec9171fa" providerId="AD" clId="Web-{EC7A8B3B-DAF1-B1B6-1EA8-BF3B6435329C}" dt="2025-11-26T08:53:53.239" v="31" actId="20577"/>
          <ac:spMkLst>
            <pc:docMk/>
            <pc:sldMk cId="4039597395" sldId="1032"/>
            <ac:spMk id="5" creationId="{8376726F-AF2D-0F41-2824-3A406BC4272A}"/>
          </ac:spMkLst>
        </pc:spChg>
      </pc:sldChg>
      <pc:sldChg chg="modSp">
        <pc:chgData name="Amanda Suzuki" userId="S::amanda.suzuki@eal.org.uk::481664d6-57b2-43ee-8909-51abec9171fa" providerId="AD" clId="Web-{EC7A8B3B-DAF1-B1B6-1EA8-BF3B6435329C}" dt="2025-11-26T08:52:47.723" v="18" actId="20577"/>
        <pc:sldMkLst>
          <pc:docMk/>
          <pc:sldMk cId="3930371739" sldId="1049"/>
        </pc:sldMkLst>
        <pc:spChg chg="mod">
          <ac:chgData name="Amanda Suzuki" userId="S::amanda.suzuki@eal.org.uk::481664d6-57b2-43ee-8909-51abec9171fa" providerId="AD" clId="Web-{EC7A8B3B-DAF1-B1B6-1EA8-BF3B6435329C}" dt="2025-11-26T08:52:47.723" v="18" actId="20577"/>
          <ac:spMkLst>
            <pc:docMk/>
            <pc:sldMk cId="3930371739" sldId="1049"/>
            <ac:spMk id="6" creationId="{0C5516A2-42FC-2F0E-6386-8D01180AE897}"/>
          </ac:spMkLst>
        </pc:spChg>
      </pc:sldChg>
      <pc:sldChg chg="modSp">
        <pc:chgData name="Amanda Suzuki" userId="S::amanda.suzuki@eal.org.uk::481664d6-57b2-43ee-8909-51abec9171fa" providerId="AD" clId="Web-{EC7A8B3B-DAF1-B1B6-1EA8-BF3B6435329C}" dt="2025-11-26T08:53:10.707" v="23" actId="20577"/>
        <pc:sldMkLst>
          <pc:docMk/>
          <pc:sldMk cId="2514355859" sldId="1050"/>
        </pc:sldMkLst>
        <pc:spChg chg="mod">
          <ac:chgData name="Amanda Suzuki" userId="S::amanda.suzuki@eal.org.uk::481664d6-57b2-43ee-8909-51abec9171fa" providerId="AD" clId="Web-{EC7A8B3B-DAF1-B1B6-1EA8-BF3B6435329C}" dt="2025-11-26T08:53:10.707" v="23" actId="20577"/>
          <ac:spMkLst>
            <pc:docMk/>
            <pc:sldMk cId="2514355859" sldId="1050"/>
            <ac:spMk id="6" creationId="{3E80BB82-F888-5911-EE22-80049B719223}"/>
          </ac:spMkLst>
        </pc:spChg>
      </pc:sldChg>
      <pc:sldChg chg="modSp">
        <pc:chgData name="Amanda Suzuki" userId="S::amanda.suzuki@eal.org.uk::481664d6-57b2-43ee-8909-51abec9171fa" providerId="AD" clId="Web-{EC7A8B3B-DAF1-B1B6-1EA8-BF3B6435329C}" dt="2025-11-26T08:53:51.942" v="30" actId="20577"/>
        <pc:sldMkLst>
          <pc:docMk/>
          <pc:sldMk cId="2551635777" sldId="1052"/>
        </pc:sldMkLst>
        <pc:spChg chg="mod">
          <ac:chgData name="Amanda Suzuki" userId="S::amanda.suzuki@eal.org.uk::481664d6-57b2-43ee-8909-51abec9171fa" providerId="AD" clId="Web-{EC7A8B3B-DAF1-B1B6-1EA8-BF3B6435329C}" dt="2025-11-26T08:53:51.942" v="30" actId="20577"/>
          <ac:spMkLst>
            <pc:docMk/>
            <pc:sldMk cId="2551635777" sldId="1052"/>
            <ac:spMk id="5" creationId="{4C3917BE-B869-CA1F-2FC3-478F0B178D5B}"/>
          </ac:spMkLst>
        </pc:spChg>
        <pc:spChg chg="mod">
          <ac:chgData name="Amanda Suzuki" userId="S::amanda.suzuki@eal.org.uk::481664d6-57b2-43ee-8909-51abec9171fa" providerId="AD" clId="Web-{EC7A8B3B-DAF1-B1B6-1EA8-BF3B6435329C}" dt="2025-11-26T08:53:32.738" v="27" actId="20577"/>
          <ac:spMkLst>
            <pc:docMk/>
            <pc:sldMk cId="2551635777" sldId="1052"/>
            <ac:spMk id="6" creationId="{5C13B90E-47A5-1DDE-E0D5-F7F3E57807F0}"/>
          </ac:spMkLst>
        </pc:spChg>
      </pc:sldChg>
      <pc:sldChg chg="modSp">
        <pc:chgData name="Amanda Suzuki" userId="S::amanda.suzuki@eal.org.uk::481664d6-57b2-43ee-8909-51abec9171fa" providerId="AD" clId="Web-{EC7A8B3B-DAF1-B1B6-1EA8-BF3B6435329C}" dt="2025-11-26T08:53:50.551" v="29" actId="20577"/>
        <pc:sldMkLst>
          <pc:docMk/>
          <pc:sldMk cId="2757579714" sldId="1053"/>
        </pc:sldMkLst>
        <pc:spChg chg="mod">
          <ac:chgData name="Amanda Suzuki" userId="S::amanda.suzuki@eal.org.uk::481664d6-57b2-43ee-8909-51abec9171fa" providerId="AD" clId="Web-{EC7A8B3B-DAF1-B1B6-1EA8-BF3B6435329C}" dt="2025-11-26T08:53:50.551" v="29" actId="20577"/>
          <ac:spMkLst>
            <pc:docMk/>
            <pc:sldMk cId="2757579714" sldId="1053"/>
            <ac:spMk id="5" creationId="{0B87EB26-82F9-F547-5B49-D56C98282687}"/>
          </ac:spMkLst>
        </pc:spChg>
      </pc:sldChg>
      <pc:sldChg chg="modSp">
        <pc:chgData name="Amanda Suzuki" userId="S::amanda.suzuki@eal.org.uk::481664d6-57b2-43ee-8909-51abec9171fa" providerId="AD" clId="Web-{EC7A8B3B-DAF1-B1B6-1EA8-BF3B6435329C}" dt="2025-11-26T08:54:12.379" v="36" actId="20577"/>
        <pc:sldMkLst>
          <pc:docMk/>
          <pc:sldMk cId="3713999410" sldId="1054"/>
        </pc:sldMkLst>
        <pc:spChg chg="mod">
          <ac:chgData name="Amanda Suzuki" userId="S::amanda.suzuki@eal.org.uk::481664d6-57b2-43ee-8909-51abec9171fa" providerId="AD" clId="Web-{EC7A8B3B-DAF1-B1B6-1EA8-BF3B6435329C}" dt="2025-11-26T08:53:49.348" v="28" actId="20577"/>
          <ac:spMkLst>
            <pc:docMk/>
            <pc:sldMk cId="3713999410" sldId="1054"/>
            <ac:spMk id="5" creationId="{5F5BCEF2-8E12-4F92-0E93-758EBEA304E0}"/>
          </ac:spMkLst>
        </pc:spChg>
        <pc:spChg chg="mod">
          <ac:chgData name="Amanda Suzuki" userId="S::amanda.suzuki@eal.org.uk::481664d6-57b2-43ee-8909-51abec9171fa" providerId="AD" clId="Web-{EC7A8B3B-DAF1-B1B6-1EA8-BF3B6435329C}" dt="2025-11-26T08:54:12.379" v="36" actId="20577"/>
          <ac:spMkLst>
            <pc:docMk/>
            <pc:sldMk cId="3713999410" sldId="1054"/>
            <ac:spMk id="6" creationId="{B560EA98-30AB-CF2F-37FC-4CB50E7B475C}"/>
          </ac:spMkLst>
        </pc:spChg>
      </pc:sldChg>
      <pc:sldChg chg="modSp">
        <pc:chgData name="Amanda Suzuki" userId="S::amanda.suzuki@eal.org.uk::481664d6-57b2-43ee-8909-51abec9171fa" providerId="AD" clId="Web-{EC7A8B3B-DAF1-B1B6-1EA8-BF3B6435329C}" dt="2025-11-26T08:54:16.551" v="37" actId="20577"/>
        <pc:sldMkLst>
          <pc:docMk/>
          <pc:sldMk cId="2740250916" sldId="1055"/>
        </pc:sldMkLst>
        <pc:spChg chg="mod">
          <ac:chgData name="Amanda Suzuki" userId="S::amanda.suzuki@eal.org.uk::481664d6-57b2-43ee-8909-51abec9171fa" providerId="AD" clId="Web-{EC7A8B3B-DAF1-B1B6-1EA8-BF3B6435329C}" dt="2025-11-26T08:54:16.551" v="37" actId="20577"/>
          <ac:spMkLst>
            <pc:docMk/>
            <pc:sldMk cId="2740250916" sldId="1055"/>
            <ac:spMk id="5" creationId="{A55A13E7-DA60-4F84-62F4-D6E46FC3F9F5}"/>
          </ac:spMkLst>
        </pc:spChg>
      </pc:sldChg>
      <pc:sldChg chg="modSp">
        <pc:chgData name="Amanda Suzuki" userId="S::amanda.suzuki@eal.org.uk::481664d6-57b2-43ee-8909-51abec9171fa" providerId="AD" clId="Web-{EC7A8B3B-DAF1-B1B6-1EA8-BF3B6435329C}" dt="2025-11-26T08:55:15.051" v="39" actId="20577"/>
        <pc:sldMkLst>
          <pc:docMk/>
          <pc:sldMk cId="4257130484" sldId="1056"/>
        </pc:sldMkLst>
        <pc:spChg chg="mod">
          <ac:chgData name="Amanda Suzuki" userId="S::amanda.suzuki@eal.org.uk::481664d6-57b2-43ee-8909-51abec9171fa" providerId="AD" clId="Web-{EC7A8B3B-DAF1-B1B6-1EA8-BF3B6435329C}" dt="2025-11-26T08:55:15.051" v="39" actId="20577"/>
          <ac:spMkLst>
            <pc:docMk/>
            <pc:sldMk cId="4257130484" sldId="1056"/>
            <ac:spMk id="6" creationId="{F089C0C5-1569-4DF5-3AB9-2E59D8EB45C1}"/>
          </ac:spMkLst>
        </pc:spChg>
      </pc:sldChg>
      <pc:sldChg chg="modSp">
        <pc:chgData name="Amanda Suzuki" userId="S::amanda.suzuki@eal.org.uk::481664d6-57b2-43ee-8909-51abec9171fa" providerId="AD" clId="Web-{EC7A8B3B-DAF1-B1B6-1EA8-BF3B6435329C}" dt="2025-11-26T08:56:10.348" v="45" actId="20577"/>
        <pc:sldMkLst>
          <pc:docMk/>
          <pc:sldMk cId="2491158390" sldId="1058"/>
        </pc:sldMkLst>
        <pc:spChg chg="mod">
          <ac:chgData name="Amanda Suzuki" userId="S::amanda.suzuki@eal.org.uk::481664d6-57b2-43ee-8909-51abec9171fa" providerId="AD" clId="Web-{EC7A8B3B-DAF1-B1B6-1EA8-BF3B6435329C}" dt="2025-11-26T08:56:10.348" v="45" actId="20577"/>
          <ac:spMkLst>
            <pc:docMk/>
            <pc:sldMk cId="2491158390" sldId="1058"/>
            <ac:spMk id="6" creationId="{0EDFF675-AD58-308D-B076-7DBAC0E5C2FB}"/>
          </ac:spMkLst>
        </pc:spChg>
      </pc:sldChg>
      <pc:sldChg chg="modSp">
        <pc:chgData name="Amanda Suzuki" userId="S::amanda.suzuki@eal.org.uk::481664d6-57b2-43ee-8909-51abec9171fa" providerId="AD" clId="Web-{EC7A8B3B-DAF1-B1B6-1EA8-BF3B6435329C}" dt="2025-11-26T08:57:03.599" v="53" actId="20577"/>
        <pc:sldMkLst>
          <pc:docMk/>
          <pc:sldMk cId="3665812150" sldId="1061"/>
        </pc:sldMkLst>
        <pc:spChg chg="mod">
          <ac:chgData name="Amanda Suzuki" userId="S::amanda.suzuki@eal.org.uk::481664d6-57b2-43ee-8909-51abec9171fa" providerId="AD" clId="Web-{EC7A8B3B-DAF1-B1B6-1EA8-BF3B6435329C}" dt="2025-11-26T08:57:03.599" v="53" actId="20577"/>
          <ac:spMkLst>
            <pc:docMk/>
            <pc:sldMk cId="3665812150" sldId="1061"/>
            <ac:spMk id="6" creationId="{161107A5-519F-E642-D265-12758140F07C}"/>
          </ac:spMkLst>
        </pc:spChg>
      </pc:sldChg>
      <pc:sldChg chg="modSp">
        <pc:chgData name="Amanda Suzuki" userId="S::amanda.suzuki@eal.org.uk::481664d6-57b2-43ee-8909-51abec9171fa" providerId="AD" clId="Web-{EC7A8B3B-DAF1-B1B6-1EA8-BF3B6435329C}" dt="2025-11-26T08:58:12.708" v="61" actId="20577"/>
        <pc:sldMkLst>
          <pc:docMk/>
          <pc:sldMk cId="105146535" sldId="1067"/>
        </pc:sldMkLst>
        <pc:spChg chg="mod">
          <ac:chgData name="Amanda Suzuki" userId="S::amanda.suzuki@eal.org.uk::481664d6-57b2-43ee-8909-51abec9171fa" providerId="AD" clId="Web-{EC7A8B3B-DAF1-B1B6-1EA8-BF3B6435329C}" dt="2025-11-26T08:58:12.708" v="61" actId="20577"/>
          <ac:spMkLst>
            <pc:docMk/>
            <pc:sldMk cId="105146535" sldId="1067"/>
            <ac:spMk id="6" creationId="{33B8671B-59FD-BBF2-04C4-76297F37DFF8}"/>
          </ac:spMkLst>
        </pc:spChg>
      </pc:sldChg>
      <pc:sldChg chg="modSp">
        <pc:chgData name="Amanda Suzuki" userId="S::amanda.suzuki@eal.org.uk::481664d6-57b2-43ee-8909-51abec9171fa" providerId="AD" clId="Web-{EC7A8B3B-DAF1-B1B6-1EA8-BF3B6435329C}" dt="2025-11-26T08:58:35.771" v="74" actId="20577"/>
        <pc:sldMkLst>
          <pc:docMk/>
          <pc:sldMk cId="1385372882" sldId="1069"/>
        </pc:sldMkLst>
        <pc:spChg chg="mod">
          <ac:chgData name="Amanda Suzuki" userId="S::amanda.suzuki@eal.org.uk::481664d6-57b2-43ee-8909-51abec9171fa" providerId="AD" clId="Web-{EC7A8B3B-DAF1-B1B6-1EA8-BF3B6435329C}" dt="2025-11-26T08:58:35.771" v="74" actId="20577"/>
          <ac:spMkLst>
            <pc:docMk/>
            <pc:sldMk cId="1385372882" sldId="1069"/>
            <ac:spMk id="6" creationId="{C711A4C4-2135-A954-388C-BC55C3D8D044}"/>
          </ac:spMkLst>
        </pc:spChg>
      </pc:sldChg>
      <pc:sldChg chg="modSp">
        <pc:chgData name="Amanda Suzuki" userId="S::amanda.suzuki@eal.org.uk::481664d6-57b2-43ee-8909-51abec9171fa" providerId="AD" clId="Web-{EC7A8B3B-DAF1-B1B6-1EA8-BF3B6435329C}" dt="2025-11-26T08:58:48.724" v="80" actId="20577"/>
        <pc:sldMkLst>
          <pc:docMk/>
          <pc:sldMk cId="3413308076" sldId="1070"/>
        </pc:sldMkLst>
        <pc:spChg chg="mod">
          <ac:chgData name="Amanda Suzuki" userId="S::amanda.suzuki@eal.org.uk::481664d6-57b2-43ee-8909-51abec9171fa" providerId="AD" clId="Web-{EC7A8B3B-DAF1-B1B6-1EA8-BF3B6435329C}" dt="2025-11-26T08:58:48.724" v="80" actId="20577"/>
          <ac:spMkLst>
            <pc:docMk/>
            <pc:sldMk cId="3413308076" sldId="1070"/>
            <ac:spMk id="6" creationId="{D8879301-9B8C-E4B6-B6FA-ACABF1D66591}"/>
          </ac:spMkLst>
        </pc:spChg>
      </pc:sldChg>
      <pc:sldChg chg="modSp">
        <pc:chgData name="Amanda Suzuki" userId="S::amanda.suzuki@eal.org.uk::481664d6-57b2-43ee-8909-51abec9171fa" providerId="AD" clId="Web-{EC7A8B3B-DAF1-B1B6-1EA8-BF3B6435329C}" dt="2025-11-26T08:58:54.802" v="82" actId="20577"/>
        <pc:sldMkLst>
          <pc:docMk/>
          <pc:sldMk cId="2253159336" sldId="1071"/>
        </pc:sldMkLst>
        <pc:spChg chg="mod">
          <ac:chgData name="Amanda Suzuki" userId="S::amanda.suzuki@eal.org.uk::481664d6-57b2-43ee-8909-51abec9171fa" providerId="AD" clId="Web-{EC7A8B3B-DAF1-B1B6-1EA8-BF3B6435329C}" dt="2025-11-26T08:58:54.802" v="82" actId="20577"/>
          <ac:spMkLst>
            <pc:docMk/>
            <pc:sldMk cId="2253159336" sldId="1071"/>
            <ac:spMk id="6" creationId="{D795EB1F-EFC9-D481-A5CB-09577CF174DB}"/>
          </ac:spMkLst>
        </pc:spChg>
      </pc:sldChg>
      <pc:sldChg chg="modSp add replId">
        <pc:chgData name="Amanda Suzuki" userId="S::amanda.suzuki@eal.org.uk::481664d6-57b2-43ee-8909-51abec9171fa" providerId="AD" clId="Web-{EC7A8B3B-DAF1-B1B6-1EA8-BF3B6435329C}" dt="2025-11-26T08:57:57.536" v="57" actId="20577"/>
        <pc:sldMkLst>
          <pc:docMk/>
          <pc:sldMk cId="3567255678" sldId="1072"/>
        </pc:sldMkLst>
        <pc:spChg chg="mod">
          <ac:chgData name="Amanda Suzuki" userId="S::amanda.suzuki@eal.org.uk::481664d6-57b2-43ee-8909-51abec9171fa" providerId="AD" clId="Web-{EC7A8B3B-DAF1-B1B6-1EA8-BF3B6435329C}" dt="2025-11-26T08:57:57.536" v="57" actId="20577"/>
          <ac:spMkLst>
            <pc:docMk/>
            <pc:sldMk cId="3567255678" sldId="1072"/>
            <ac:spMk id="6" creationId="{33FCFED4-E902-3747-46A6-0CD6C40EF162}"/>
          </ac:spMkLst>
        </pc:spChg>
      </pc:sldChg>
    </pc:docChg>
  </pc:docChgLst>
  <pc:docChgLst>
    <pc:chgData name="Andrasko, Rhiannon" userId="S::rhiannon.andrasko@wjec.co.uk::15be4c62-2de6-4343-a7f4-3c209826edd1" providerId="AD" clId="Web-{C542E258-33FD-97A3-F804-9B365022EBC8}"/>
    <pc:docChg chg="delSld">
      <pc:chgData name="Andrasko, Rhiannon" userId="S::rhiannon.andrasko@wjec.co.uk::15be4c62-2de6-4343-a7f4-3c209826edd1" providerId="AD" clId="Web-{C542E258-33FD-97A3-F804-9B365022EBC8}" dt="2025-12-08T17:58:41.783" v="0"/>
      <pc:docMkLst>
        <pc:docMk/>
      </pc:docMkLst>
      <pc:sldChg chg="del">
        <pc:chgData name="Andrasko, Rhiannon" userId="S::rhiannon.andrasko@wjec.co.uk::15be4c62-2de6-4343-a7f4-3c209826edd1" providerId="AD" clId="Web-{C542E258-33FD-97A3-F804-9B365022EBC8}" dt="2025-12-08T17:58:41.783" v="0"/>
        <pc:sldMkLst>
          <pc:docMk/>
          <pc:sldMk cId="1374481651" sldId="961"/>
        </pc:sldMkLst>
      </pc:sldChg>
    </pc:docChg>
  </pc:docChgLst>
  <pc:docChgLst>
    <pc:chgData name="Andrasko, Rhiannon" userId="S::rhiannon.andrasko@wjec.co.uk::15be4c62-2de6-4343-a7f4-3c209826edd1" providerId="AD" clId="Web-{B552276C-B6AF-F793-BD7A-F2760776A3CE}"/>
    <pc:docChg chg="mod modSld">
      <pc:chgData name="Andrasko, Rhiannon" userId="S::rhiannon.andrasko@wjec.co.uk::15be4c62-2de6-4343-a7f4-3c209826edd1" providerId="AD" clId="Web-{B552276C-B6AF-F793-BD7A-F2760776A3CE}" dt="2025-12-05T12:34:32.380" v="22" actId="20577"/>
      <pc:docMkLst>
        <pc:docMk/>
      </pc:docMkLst>
      <pc:sldChg chg="modSp">
        <pc:chgData name="Andrasko, Rhiannon" userId="S::rhiannon.andrasko@wjec.co.uk::15be4c62-2de6-4343-a7f4-3c209826edd1" providerId="AD" clId="Web-{B552276C-B6AF-F793-BD7A-F2760776A3CE}" dt="2025-12-05T12:19:59.548" v="4" actId="20577"/>
        <pc:sldMkLst>
          <pc:docMk/>
          <pc:sldMk cId="4039597395" sldId="1032"/>
        </pc:sldMkLst>
        <pc:spChg chg="mod">
          <ac:chgData name="Andrasko, Rhiannon" userId="S::rhiannon.andrasko@wjec.co.uk::15be4c62-2de6-4343-a7f4-3c209826edd1" providerId="AD" clId="Web-{B552276C-B6AF-F793-BD7A-F2760776A3CE}" dt="2025-12-05T12:19:59.548" v="4" actId="20577"/>
          <ac:spMkLst>
            <pc:docMk/>
            <pc:sldMk cId="4039597395" sldId="1032"/>
            <ac:spMk id="6" creationId="{76322AFE-E0D1-E629-22DF-A4BFAB8B41FE}"/>
          </ac:spMkLst>
        </pc:spChg>
      </pc:sldChg>
      <pc:sldChg chg="modSp">
        <pc:chgData name="Andrasko, Rhiannon" userId="S::rhiannon.andrasko@wjec.co.uk::15be4c62-2de6-4343-a7f4-3c209826edd1" providerId="AD" clId="Web-{B552276C-B6AF-F793-BD7A-F2760776A3CE}" dt="2025-12-05T12:25:14.913" v="10" actId="20577"/>
        <pc:sldMkLst>
          <pc:docMk/>
          <pc:sldMk cId="1199109692" sldId="1035"/>
        </pc:sldMkLst>
        <pc:spChg chg="mod">
          <ac:chgData name="Andrasko, Rhiannon" userId="S::rhiannon.andrasko@wjec.co.uk::15be4c62-2de6-4343-a7f4-3c209826edd1" providerId="AD" clId="Web-{B552276C-B6AF-F793-BD7A-F2760776A3CE}" dt="2025-12-05T12:25:14.913" v="10" actId="20577"/>
          <ac:spMkLst>
            <pc:docMk/>
            <pc:sldMk cId="1199109692" sldId="1035"/>
            <ac:spMk id="6" creationId="{79526D3B-9181-3C02-BFD7-0DF0F1530EA6}"/>
          </ac:spMkLst>
        </pc:spChg>
      </pc:sldChg>
      <pc:sldChg chg="modSp">
        <pc:chgData name="Andrasko, Rhiannon" userId="S::rhiannon.andrasko@wjec.co.uk::15be4c62-2de6-4343-a7f4-3c209826edd1" providerId="AD" clId="Web-{B552276C-B6AF-F793-BD7A-F2760776A3CE}" dt="2025-12-05T12:33:11.829" v="20" actId="20577"/>
        <pc:sldMkLst>
          <pc:docMk/>
          <pc:sldMk cId="3722617300" sldId="1043"/>
        </pc:sldMkLst>
        <pc:spChg chg="mod">
          <ac:chgData name="Andrasko, Rhiannon" userId="S::rhiannon.andrasko@wjec.co.uk::15be4c62-2de6-4343-a7f4-3c209826edd1" providerId="AD" clId="Web-{B552276C-B6AF-F793-BD7A-F2760776A3CE}" dt="2025-12-05T12:33:11.829" v="20" actId="20577"/>
          <ac:spMkLst>
            <pc:docMk/>
            <pc:sldMk cId="3722617300" sldId="1043"/>
            <ac:spMk id="6" creationId="{B0AFAE17-B9A9-4AA5-E5CC-18EB919DC063}"/>
          </ac:spMkLst>
        </pc:spChg>
      </pc:sldChg>
      <pc:sldChg chg="modSp">
        <pc:chgData name="Andrasko, Rhiannon" userId="S::rhiannon.andrasko@wjec.co.uk::15be4c62-2de6-4343-a7f4-3c209826edd1" providerId="AD" clId="Web-{B552276C-B6AF-F793-BD7A-F2760776A3CE}" dt="2025-12-05T12:04:55.760" v="0" actId="20577"/>
        <pc:sldMkLst>
          <pc:docMk/>
          <pc:sldMk cId="2562290252" sldId="1044"/>
        </pc:sldMkLst>
        <pc:spChg chg="mod">
          <ac:chgData name="Andrasko, Rhiannon" userId="S::rhiannon.andrasko@wjec.co.uk::15be4c62-2de6-4343-a7f4-3c209826edd1" providerId="AD" clId="Web-{B552276C-B6AF-F793-BD7A-F2760776A3CE}" dt="2025-12-05T12:04:55.760" v="0" actId="20577"/>
          <ac:spMkLst>
            <pc:docMk/>
            <pc:sldMk cId="2562290252" sldId="1044"/>
            <ac:spMk id="6" creationId="{9D41ED0F-8C7A-467D-1B39-8A659D35FD15}"/>
          </ac:spMkLst>
        </pc:spChg>
      </pc:sldChg>
      <pc:sldChg chg="modSp">
        <pc:chgData name="Andrasko, Rhiannon" userId="S::rhiannon.andrasko@wjec.co.uk::15be4c62-2de6-4343-a7f4-3c209826edd1" providerId="AD" clId="Web-{B552276C-B6AF-F793-BD7A-F2760776A3CE}" dt="2025-12-05T12:18:23.513" v="1" actId="20577"/>
        <pc:sldMkLst>
          <pc:docMk/>
          <pc:sldMk cId="3930371739" sldId="1049"/>
        </pc:sldMkLst>
        <pc:spChg chg="mod">
          <ac:chgData name="Andrasko, Rhiannon" userId="S::rhiannon.andrasko@wjec.co.uk::15be4c62-2de6-4343-a7f4-3c209826edd1" providerId="AD" clId="Web-{B552276C-B6AF-F793-BD7A-F2760776A3CE}" dt="2025-12-05T12:18:23.513" v="1" actId="20577"/>
          <ac:spMkLst>
            <pc:docMk/>
            <pc:sldMk cId="3930371739" sldId="1049"/>
            <ac:spMk id="6" creationId="{0C5516A2-42FC-2F0E-6386-8D01180AE897}"/>
          </ac:spMkLst>
        </pc:spChg>
      </pc:sldChg>
      <pc:sldChg chg="modSp">
        <pc:chgData name="Andrasko, Rhiannon" userId="S::rhiannon.andrasko@wjec.co.uk::15be4c62-2de6-4343-a7f4-3c209826edd1" providerId="AD" clId="Web-{B552276C-B6AF-F793-BD7A-F2760776A3CE}" dt="2025-12-05T12:20:38.986" v="6" actId="20577"/>
        <pc:sldMkLst>
          <pc:docMk/>
          <pc:sldMk cId="2757579714" sldId="1053"/>
        </pc:sldMkLst>
        <pc:spChg chg="mod">
          <ac:chgData name="Andrasko, Rhiannon" userId="S::rhiannon.andrasko@wjec.co.uk::15be4c62-2de6-4343-a7f4-3c209826edd1" providerId="AD" clId="Web-{B552276C-B6AF-F793-BD7A-F2760776A3CE}" dt="2025-12-05T12:20:38.986" v="6" actId="20577"/>
          <ac:spMkLst>
            <pc:docMk/>
            <pc:sldMk cId="2757579714" sldId="1053"/>
            <ac:spMk id="6" creationId="{5B905B27-F91D-6009-9E9C-C235658115ED}"/>
          </ac:spMkLst>
        </pc:spChg>
      </pc:sldChg>
      <pc:sldChg chg="modSp">
        <pc:chgData name="Andrasko, Rhiannon" userId="S::rhiannon.andrasko@wjec.co.uk::15be4c62-2de6-4343-a7f4-3c209826edd1" providerId="AD" clId="Web-{B552276C-B6AF-F793-BD7A-F2760776A3CE}" dt="2025-12-05T12:23:54.787" v="7" actId="20577"/>
        <pc:sldMkLst>
          <pc:docMk/>
          <pc:sldMk cId="4257130484" sldId="1056"/>
        </pc:sldMkLst>
        <pc:spChg chg="mod">
          <ac:chgData name="Andrasko, Rhiannon" userId="S::rhiannon.andrasko@wjec.co.uk::15be4c62-2de6-4343-a7f4-3c209826edd1" providerId="AD" clId="Web-{B552276C-B6AF-F793-BD7A-F2760776A3CE}" dt="2025-12-05T12:23:54.787" v="7" actId="20577"/>
          <ac:spMkLst>
            <pc:docMk/>
            <pc:sldMk cId="4257130484" sldId="1056"/>
            <ac:spMk id="6" creationId="{F089C0C5-1569-4DF5-3AB9-2E59D8EB45C1}"/>
          </ac:spMkLst>
        </pc:spChg>
      </pc:sldChg>
      <pc:sldChg chg="modSp">
        <pc:chgData name="Andrasko, Rhiannon" userId="S::rhiannon.andrasko@wjec.co.uk::15be4c62-2de6-4343-a7f4-3c209826edd1" providerId="AD" clId="Web-{B552276C-B6AF-F793-BD7A-F2760776A3CE}" dt="2025-12-05T12:24:24.819" v="8" actId="20577"/>
        <pc:sldMkLst>
          <pc:docMk/>
          <pc:sldMk cId="2193824429" sldId="1057"/>
        </pc:sldMkLst>
        <pc:spChg chg="mod">
          <ac:chgData name="Andrasko, Rhiannon" userId="S::rhiannon.andrasko@wjec.co.uk::15be4c62-2de6-4343-a7f4-3c209826edd1" providerId="AD" clId="Web-{B552276C-B6AF-F793-BD7A-F2760776A3CE}" dt="2025-12-05T12:24:24.819" v="8" actId="20577"/>
          <ac:spMkLst>
            <pc:docMk/>
            <pc:sldMk cId="2193824429" sldId="1057"/>
            <ac:spMk id="6" creationId="{0A49EB2A-1DEC-C322-C4C0-7B7FABDE2709}"/>
          </ac:spMkLst>
        </pc:spChg>
      </pc:sldChg>
      <pc:sldChg chg="modSp">
        <pc:chgData name="Andrasko, Rhiannon" userId="S::rhiannon.andrasko@wjec.co.uk::15be4c62-2de6-4343-a7f4-3c209826edd1" providerId="AD" clId="Web-{B552276C-B6AF-F793-BD7A-F2760776A3CE}" dt="2025-12-05T12:25:36.804" v="11" actId="20577"/>
        <pc:sldMkLst>
          <pc:docMk/>
          <pc:sldMk cId="1247569558" sldId="1059"/>
        </pc:sldMkLst>
        <pc:spChg chg="mod">
          <ac:chgData name="Andrasko, Rhiannon" userId="S::rhiannon.andrasko@wjec.co.uk::15be4c62-2de6-4343-a7f4-3c209826edd1" providerId="AD" clId="Web-{B552276C-B6AF-F793-BD7A-F2760776A3CE}" dt="2025-12-05T12:25:36.804" v="11" actId="20577"/>
          <ac:spMkLst>
            <pc:docMk/>
            <pc:sldMk cId="1247569558" sldId="1059"/>
            <ac:spMk id="6" creationId="{9F8ACF1B-C275-5565-9BB9-50A98C4FBB2C}"/>
          </ac:spMkLst>
        </pc:spChg>
      </pc:sldChg>
      <pc:sldChg chg="modSp">
        <pc:chgData name="Andrasko, Rhiannon" userId="S::rhiannon.andrasko@wjec.co.uk::15be4c62-2de6-4343-a7f4-3c209826edd1" providerId="AD" clId="Web-{B552276C-B6AF-F793-BD7A-F2760776A3CE}" dt="2025-12-05T12:27:33.509" v="13" actId="20577"/>
        <pc:sldMkLst>
          <pc:docMk/>
          <pc:sldMk cId="11447848" sldId="1063"/>
        </pc:sldMkLst>
        <pc:spChg chg="mod">
          <ac:chgData name="Andrasko, Rhiannon" userId="S::rhiannon.andrasko@wjec.co.uk::15be4c62-2de6-4343-a7f4-3c209826edd1" providerId="AD" clId="Web-{B552276C-B6AF-F793-BD7A-F2760776A3CE}" dt="2025-12-05T12:27:33.509" v="13" actId="20577"/>
          <ac:spMkLst>
            <pc:docMk/>
            <pc:sldMk cId="11447848" sldId="1063"/>
            <ac:spMk id="6" creationId="{2187D44D-E823-5141-3057-AD840D92DA36}"/>
          </ac:spMkLst>
        </pc:spChg>
      </pc:sldChg>
      <pc:sldChg chg="modSp">
        <pc:chgData name="Andrasko, Rhiannon" userId="S::rhiannon.andrasko@wjec.co.uk::15be4c62-2de6-4343-a7f4-3c209826edd1" providerId="AD" clId="Web-{B552276C-B6AF-F793-BD7A-F2760776A3CE}" dt="2025-12-05T12:28:34.308" v="14" actId="20577"/>
        <pc:sldMkLst>
          <pc:docMk/>
          <pc:sldMk cId="3095197839" sldId="1064"/>
        </pc:sldMkLst>
        <pc:spChg chg="mod">
          <ac:chgData name="Andrasko, Rhiannon" userId="S::rhiannon.andrasko@wjec.co.uk::15be4c62-2de6-4343-a7f4-3c209826edd1" providerId="AD" clId="Web-{B552276C-B6AF-F793-BD7A-F2760776A3CE}" dt="2025-12-05T12:28:34.308" v="14" actId="20577"/>
          <ac:spMkLst>
            <pc:docMk/>
            <pc:sldMk cId="3095197839" sldId="1064"/>
            <ac:spMk id="6" creationId="{5494A076-2BFA-3090-7D18-9C66F153905D}"/>
          </ac:spMkLst>
        </pc:spChg>
      </pc:sldChg>
      <pc:sldChg chg="modSp">
        <pc:chgData name="Andrasko, Rhiannon" userId="S::rhiannon.andrasko@wjec.co.uk::15be4c62-2de6-4343-a7f4-3c209826edd1" providerId="AD" clId="Web-{B552276C-B6AF-F793-BD7A-F2760776A3CE}" dt="2025-12-05T12:32:24.186" v="19" actId="20577"/>
        <pc:sldMkLst>
          <pc:docMk/>
          <pc:sldMk cId="61274018" sldId="1066"/>
        </pc:sldMkLst>
        <pc:spChg chg="mod">
          <ac:chgData name="Andrasko, Rhiannon" userId="S::rhiannon.andrasko@wjec.co.uk::15be4c62-2de6-4343-a7f4-3c209826edd1" providerId="AD" clId="Web-{B552276C-B6AF-F793-BD7A-F2760776A3CE}" dt="2025-12-05T12:32:24.186" v="19" actId="20577"/>
          <ac:spMkLst>
            <pc:docMk/>
            <pc:sldMk cId="61274018" sldId="1066"/>
            <ac:spMk id="6" creationId="{F7F66679-AE66-4DF7-EB41-9C64EB7A40E7}"/>
          </ac:spMkLst>
        </pc:spChg>
      </pc:sldChg>
      <pc:sldChg chg="modSp">
        <pc:chgData name="Andrasko, Rhiannon" userId="S::rhiannon.andrasko@wjec.co.uk::15be4c62-2de6-4343-a7f4-3c209826edd1" providerId="AD" clId="Web-{B552276C-B6AF-F793-BD7A-F2760776A3CE}" dt="2025-12-05T12:34:32.380" v="22" actId="20577"/>
        <pc:sldMkLst>
          <pc:docMk/>
          <pc:sldMk cId="4054596665" sldId="1068"/>
        </pc:sldMkLst>
        <pc:spChg chg="mod">
          <ac:chgData name="Andrasko, Rhiannon" userId="S::rhiannon.andrasko@wjec.co.uk::15be4c62-2de6-4343-a7f4-3c209826edd1" providerId="AD" clId="Web-{B552276C-B6AF-F793-BD7A-F2760776A3CE}" dt="2025-12-05T12:34:32.380" v="22" actId="20577"/>
          <ac:spMkLst>
            <pc:docMk/>
            <pc:sldMk cId="4054596665" sldId="1068"/>
            <ac:spMk id="6" creationId="{01BD8D67-E515-0C3E-11B1-FCA336934C67}"/>
          </ac:spMkLst>
        </pc:spChg>
      </pc:sldChg>
      <pc:sldChg chg="modSp">
        <pc:chgData name="Andrasko, Rhiannon" userId="S::rhiannon.andrasko@wjec.co.uk::15be4c62-2de6-4343-a7f4-3c209826edd1" providerId="AD" clId="Web-{B552276C-B6AF-F793-BD7A-F2760776A3CE}" dt="2025-12-05T12:34:22.879" v="21" actId="20577"/>
        <pc:sldMkLst>
          <pc:docMk/>
          <pc:sldMk cId="3567255678" sldId="1072"/>
        </pc:sldMkLst>
        <pc:spChg chg="mod">
          <ac:chgData name="Andrasko, Rhiannon" userId="S::rhiannon.andrasko@wjec.co.uk::15be4c62-2de6-4343-a7f4-3c209826edd1" providerId="AD" clId="Web-{B552276C-B6AF-F793-BD7A-F2760776A3CE}" dt="2025-12-05T12:34:22.879" v="21" actId="20577"/>
          <ac:spMkLst>
            <pc:docMk/>
            <pc:sldMk cId="3567255678" sldId="1072"/>
            <ac:spMk id="6" creationId="{33FCFED4-E902-3747-46A6-0CD6C40EF16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47</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a:latin typeface="+mn-lt"/>
                <a:ea typeface="Arial" pitchFamily="-105" charset="0"/>
                <a:cs typeface="Arial" pitchFamily="-105" charset="0"/>
              </a:rPr>
              <a:pPr algn="l">
                <a:spcBef>
                  <a:spcPts val="602"/>
                </a:spcBef>
              </a:pPr>
              <a:t>‹#›</a:t>
            </a:fld>
            <a:r>
              <a:rPr lang="en-US" sz="1000" baseline="0">
                <a:latin typeface="+mn-lt"/>
                <a:ea typeface="Arial" pitchFamily="-105" charset="0"/>
                <a:cs typeface="Arial" pitchFamily="-105" charset="0"/>
              </a:rPr>
              <a:t> </a:t>
            </a: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B4DCB582-2C56-BAE2-A4CB-673BE0881133}"/>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CA831DA3-E0EC-D341-C683-5A17B751C82A}"/>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FACC39A9-61EC-095F-D767-462CACE9A72B}"/>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2184DA59-6005-F43E-5658-FF3A1A0BAB62}"/>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dirty="0">
                <a:solidFill>
                  <a:srgbClr val="170130"/>
                </a:solidFill>
                <a:latin typeface="Arial"/>
                <a:ea typeface="ＭＳ Ｐゴシック"/>
                <a:cs typeface="Arial"/>
              </a:rPr>
              <a:t>Occupational Specialism: Gas Engineering</a:t>
            </a:r>
          </a:p>
          <a:p>
            <a:pPr marL="0" indent="0">
              <a:buNone/>
            </a:pPr>
            <a:r>
              <a:rPr lang="en-GB" sz="2800" dirty="0">
                <a:solidFill>
                  <a:schemeClr val="tx1"/>
                </a:solidFill>
                <a:latin typeface="+mj-lt"/>
                <a:ea typeface="ＭＳ Ｐゴシック"/>
                <a:cs typeface="Arial"/>
              </a:rPr>
              <a:t>K1.13 </a:t>
            </a:r>
            <a:r>
              <a:rPr lang="en-GB" sz="2800" dirty="0">
                <a:solidFill>
                  <a:schemeClr val="tx1"/>
                </a:solidFill>
                <a:latin typeface="+mj-lt"/>
                <a:cs typeface="Poppins"/>
              </a:rPr>
              <a:t>Types of chimneys and chimney systems in</a:t>
            </a:r>
          </a:p>
          <a:p>
            <a:pPr marL="0" indent="0">
              <a:buNone/>
            </a:pPr>
            <a:r>
              <a:rPr lang="en-GB" sz="2800" dirty="0">
                <a:solidFill>
                  <a:schemeClr val="tx1"/>
                </a:solidFill>
                <a:latin typeface="+mj-lt"/>
                <a:cs typeface="Poppins"/>
              </a:rPr>
              <a:t>relation to gas appliance types</a:t>
            </a:r>
          </a:p>
          <a:p>
            <a:pPr marL="0" indent="0">
              <a:buNone/>
            </a:pPr>
            <a:r>
              <a:rPr lang="en-GB" sz="2800" b="1" dirty="0">
                <a:solidFill>
                  <a:schemeClr val="tx1"/>
                </a:solidFill>
                <a:latin typeface="+mj-lt"/>
                <a:cs typeface="Poppins"/>
              </a:rPr>
              <a:t> </a:t>
            </a:r>
            <a:endParaRPr lang="en-GB" sz="2800" b="1" dirty="0">
              <a:solidFill>
                <a:schemeClr val="tx1"/>
              </a:solidFill>
              <a:latin typeface="+mj-lt"/>
              <a:ea typeface="ＭＳ Ｐゴシック" panose="020B0600070205080204" pitchFamily="34" charset="-128"/>
              <a:cs typeface="Poppins"/>
            </a:endParaRPr>
          </a:p>
          <a:p>
            <a:pPr marL="0" indent="0">
              <a:buNone/>
            </a:pPr>
            <a:r>
              <a:rPr lang="en-US" sz="2800" b="1">
                <a:solidFill>
                  <a:srgbClr val="FC4421"/>
                </a:solidFill>
                <a:latin typeface="Arial"/>
                <a:ea typeface="ＭＳ Ｐゴシック"/>
                <a:cs typeface="Arial"/>
              </a:rPr>
              <a:t>PowerPoint 1.13: Chimney Systems in Relation to Appliance Types</a:t>
            </a:r>
            <a:endParaRPr lang="en-US" sz="2800" b="1">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62097-8DCB-67A0-003B-B19B123C3B9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C94E03C-26E2-F2DA-8E13-9B9C5966AEDF}"/>
              </a:ext>
            </a:extLst>
          </p:cNvPr>
          <p:cNvSpPr>
            <a:spLocks noGrp="1"/>
          </p:cNvSpPr>
          <p:nvPr>
            <p:ph type="title"/>
          </p:nvPr>
        </p:nvSpPr>
        <p:spPr>
          <a:xfrm>
            <a:off x="252000" y="959222"/>
            <a:ext cx="11628452" cy="646331"/>
          </a:xfrm>
        </p:spPr>
        <p:txBody>
          <a:bodyPr/>
          <a:lstStyle/>
          <a:p>
            <a:r>
              <a:rPr lang="en-GB"/>
              <a:t>Type B appliances: Open-flued systems</a:t>
            </a:r>
          </a:p>
        </p:txBody>
      </p:sp>
      <p:sp>
        <p:nvSpPr>
          <p:cNvPr id="6" name="Content Placeholder 5">
            <a:extLst>
              <a:ext uri="{FF2B5EF4-FFF2-40B4-BE49-F238E27FC236}">
                <a16:creationId xmlns:a16="http://schemas.microsoft.com/office/drawing/2014/main" id="{F00166EE-F1B9-EEC4-C3DA-FEAB5ACAB699}"/>
              </a:ext>
            </a:extLst>
          </p:cNvPr>
          <p:cNvSpPr>
            <a:spLocks noGrp="1"/>
          </p:cNvSpPr>
          <p:nvPr>
            <p:ph sz="quarter" idx="10"/>
          </p:nvPr>
        </p:nvSpPr>
        <p:spPr>
          <a:xfrm>
            <a:off x="360000" y="1800000"/>
            <a:ext cx="11399184" cy="4140000"/>
          </a:xfrm>
        </p:spPr>
        <p:txBody>
          <a:bodyPr/>
          <a:lstStyle/>
          <a:p>
            <a:r>
              <a:rPr lang="en-GB" b="1" dirty="0"/>
              <a:t>Natural draught</a:t>
            </a:r>
          </a:p>
          <a:p>
            <a:r>
              <a:rPr lang="en-GB" dirty="0"/>
              <a:t>Hot gases rise through the chimney using natural convection (thermal buoyancy). The height differential between the appliance and terminal creates the necessary draught effect.</a:t>
            </a:r>
          </a:p>
          <a:p>
            <a:r>
              <a:rPr lang="en-GB" b="1" dirty="0"/>
              <a:t>External factors</a:t>
            </a:r>
          </a:p>
          <a:p>
            <a:r>
              <a:rPr lang="en-GB" dirty="0"/>
              <a:t>System is sensitive to atmospheric conditions, indoor pressure drops, ventilation issues, and wind effects that can disrupt the natural draught.</a:t>
            </a:r>
          </a:p>
        </p:txBody>
      </p:sp>
    </p:spTree>
    <p:extLst>
      <p:ext uri="{BB962C8B-B14F-4D97-AF65-F5344CB8AC3E}">
        <p14:creationId xmlns:p14="http://schemas.microsoft.com/office/powerpoint/2010/main" val="3071009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AA5A9-4F75-695B-E5F3-628F194D1AA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E7D1899-4171-A35E-B39C-F2F7B1556847}"/>
              </a:ext>
            </a:extLst>
          </p:cNvPr>
          <p:cNvSpPr>
            <a:spLocks noGrp="1"/>
          </p:cNvSpPr>
          <p:nvPr>
            <p:ph type="title"/>
          </p:nvPr>
        </p:nvSpPr>
        <p:spPr>
          <a:xfrm>
            <a:off x="252000" y="959222"/>
            <a:ext cx="11628452" cy="646331"/>
          </a:xfrm>
        </p:spPr>
        <p:txBody>
          <a:bodyPr/>
          <a:lstStyle/>
          <a:p>
            <a:r>
              <a:rPr lang="en-GB"/>
              <a:t>Type B appliances: Open-flued systems</a:t>
            </a:r>
          </a:p>
        </p:txBody>
      </p:sp>
      <p:sp>
        <p:nvSpPr>
          <p:cNvPr id="6" name="Content Placeholder 5">
            <a:extLst>
              <a:ext uri="{FF2B5EF4-FFF2-40B4-BE49-F238E27FC236}">
                <a16:creationId xmlns:a16="http://schemas.microsoft.com/office/drawing/2014/main" id="{50612AE6-5FF2-D6C6-16C1-07C9A1855D8C}"/>
              </a:ext>
            </a:extLst>
          </p:cNvPr>
          <p:cNvSpPr>
            <a:spLocks noGrp="1"/>
          </p:cNvSpPr>
          <p:nvPr>
            <p:ph sz="quarter" idx="10"/>
          </p:nvPr>
        </p:nvSpPr>
        <p:spPr>
          <a:xfrm>
            <a:off x="360000" y="1800000"/>
            <a:ext cx="11198016" cy="4140000"/>
          </a:xfrm>
        </p:spPr>
        <p:txBody>
          <a:bodyPr/>
          <a:lstStyle/>
          <a:p>
            <a:r>
              <a:rPr lang="en-GB" dirty="0"/>
              <a:t>Examples of Type B appliances common in UK properties include back boiler units (BBUs), decorative gas fires, conventional floor-standing boilers, and older water heaters. </a:t>
            </a:r>
          </a:p>
          <a:p>
            <a:r>
              <a:rPr lang="en-GB" dirty="0"/>
              <a:t>These systems require particular attention to ventilation requirements as specified in BS 5440-2 and must undergo spillage testing as part of commissioning and servicing.</a:t>
            </a:r>
          </a:p>
        </p:txBody>
      </p:sp>
    </p:spTree>
    <p:extLst>
      <p:ext uri="{BB962C8B-B14F-4D97-AF65-F5344CB8AC3E}">
        <p14:creationId xmlns:p14="http://schemas.microsoft.com/office/powerpoint/2010/main" val="1890013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A02B22-D984-56DA-D0CE-E990BD9F086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19563DD-2746-0712-78EC-E5D8A1D1B5CB}"/>
              </a:ext>
            </a:extLst>
          </p:cNvPr>
          <p:cNvSpPr>
            <a:spLocks noGrp="1"/>
          </p:cNvSpPr>
          <p:nvPr>
            <p:ph type="title"/>
          </p:nvPr>
        </p:nvSpPr>
        <p:spPr>
          <a:xfrm>
            <a:off x="252000" y="959222"/>
            <a:ext cx="11628452" cy="646331"/>
          </a:xfrm>
        </p:spPr>
        <p:txBody>
          <a:bodyPr/>
          <a:lstStyle/>
          <a:p>
            <a:r>
              <a:rPr lang="en-GB"/>
              <a:t>Type C appliances: Room-sealed systems</a:t>
            </a:r>
          </a:p>
        </p:txBody>
      </p:sp>
      <p:sp>
        <p:nvSpPr>
          <p:cNvPr id="6" name="Content Placeholder 5">
            <a:extLst>
              <a:ext uri="{FF2B5EF4-FFF2-40B4-BE49-F238E27FC236}">
                <a16:creationId xmlns:a16="http://schemas.microsoft.com/office/drawing/2014/main" id="{57FD1FC9-A273-A3A4-329B-976E6DCAA14A}"/>
              </a:ext>
            </a:extLst>
          </p:cNvPr>
          <p:cNvSpPr>
            <a:spLocks noGrp="1"/>
          </p:cNvSpPr>
          <p:nvPr>
            <p:ph sz="quarter" idx="10"/>
          </p:nvPr>
        </p:nvSpPr>
        <p:spPr>
          <a:xfrm>
            <a:off x="360000" y="1800000"/>
            <a:ext cx="11390040" cy="4140000"/>
          </a:xfrm>
        </p:spPr>
        <p:txBody>
          <a:bodyPr/>
          <a:lstStyle/>
          <a:p>
            <a:r>
              <a:rPr lang="en-GB" b="1" dirty="0">
                <a:ea typeface="ＭＳ Ｐゴシック"/>
              </a:rPr>
              <a:t>Operating principles</a:t>
            </a:r>
          </a:p>
          <a:p>
            <a:r>
              <a:rPr lang="en-GB" dirty="0">
                <a:ea typeface="ＭＳ Ｐゴシック"/>
              </a:rPr>
              <a:t>Room-sealed (Type C) appliances represent the evolution of gas technology with significant safety advantages over open-flued systems. </a:t>
            </a:r>
          </a:p>
          <a:p>
            <a:r>
              <a:rPr lang="en-GB" dirty="0">
                <a:ea typeface="ＭＳ Ｐゴシック"/>
              </a:rPr>
              <a:t>Their key operational characteristics include:</a:t>
            </a:r>
          </a:p>
          <a:p>
            <a:pPr marL="342900" indent="-342900">
              <a:buFont typeface="Arial" panose="020B0604020202020204" pitchFamily="34" charset="0"/>
              <a:buChar char="•"/>
            </a:pPr>
            <a:r>
              <a:rPr lang="en-GB" dirty="0">
                <a:ea typeface="ＭＳ Ｐゴシック"/>
              </a:rPr>
              <a:t>the combustion chamber is completely sealed from the room environment</a:t>
            </a:r>
          </a:p>
          <a:p>
            <a:pPr marL="342900" indent="-342900">
              <a:buFont typeface="Arial" panose="020B0604020202020204" pitchFamily="34" charset="0"/>
              <a:buChar char="•"/>
            </a:pPr>
            <a:r>
              <a:rPr lang="en-GB" dirty="0">
                <a:ea typeface="ＭＳ Ｐゴシック"/>
              </a:rPr>
              <a:t>combustion air is drawn from outside via dedicated air intake.</a:t>
            </a:r>
          </a:p>
        </p:txBody>
      </p:sp>
    </p:spTree>
    <p:extLst>
      <p:ext uri="{BB962C8B-B14F-4D97-AF65-F5344CB8AC3E}">
        <p14:creationId xmlns:p14="http://schemas.microsoft.com/office/powerpoint/2010/main" val="3848464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D0D619-074C-2AAA-061E-8210BE9A383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51750DE-9D2B-3DFD-ECA7-ABFC5D955148}"/>
              </a:ext>
            </a:extLst>
          </p:cNvPr>
          <p:cNvSpPr>
            <a:spLocks noGrp="1"/>
          </p:cNvSpPr>
          <p:nvPr>
            <p:ph type="title"/>
          </p:nvPr>
        </p:nvSpPr>
        <p:spPr>
          <a:xfrm>
            <a:off x="252000" y="959222"/>
            <a:ext cx="11628452" cy="646331"/>
          </a:xfrm>
        </p:spPr>
        <p:txBody>
          <a:bodyPr/>
          <a:lstStyle/>
          <a:p>
            <a:r>
              <a:rPr lang="en-GB"/>
              <a:t>Type C appliances: Room-sealed systems</a:t>
            </a:r>
          </a:p>
        </p:txBody>
      </p:sp>
      <p:sp>
        <p:nvSpPr>
          <p:cNvPr id="6" name="Content Placeholder 5">
            <a:extLst>
              <a:ext uri="{FF2B5EF4-FFF2-40B4-BE49-F238E27FC236}">
                <a16:creationId xmlns:a16="http://schemas.microsoft.com/office/drawing/2014/main" id="{0C5516A2-42FC-2F0E-6386-8D01180AE897}"/>
              </a:ext>
            </a:extLst>
          </p:cNvPr>
          <p:cNvSpPr>
            <a:spLocks noGrp="1"/>
          </p:cNvSpPr>
          <p:nvPr>
            <p:ph sz="quarter" idx="10"/>
          </p:nvPr>
        </p:nvSpPr>
        <p:spPr>
          <a:xfrm>
            <a:off x="360000" y="1800000"/>
            <a:ext cx="11408328" cy="4140000"/>
          </a:xfrm>
        </p:spPr>
        <p:txBody>
          <a:bodyPr/>
          <a:lstStyle/>
          <a:p>
            <a:r>
              <a:rPr lang="en-GB" b="1" dirty="0">
                <a:ea typeface="ＭＳ Ｐゴシック"/>
              </a:rPr>
              <a:t>Operating principles</a:t>
            </a:r>
          </a:p>
          <a:p>
            <a:pPr marL="342900" indent="-342900">
              <a:buFont typeface="Arial" panose="020B0604020202020204" pitchFamily="34" charset="0"/>
              <a:buChar char="•"/>
            </a:pPr>
            <a:r>
              <a:rPr lang="en-GB" dirty="0">
                <a:ea typeface="ＭＳ Ｐゴシック"/>
              </a:rPr>
              <a:t>Flue gases expelled through terminal without entering living space</a:t>
            </a:r>
          </a:p>
          <a:p>
            <a:pPr marL="342900" indent="-342900">
              <a:buFont typeface="Arial" panose="020B0604020202020204" pitchFamily="34" charset="0"/>
              <a:buChar char="•"/>
            </a:pPr>
            <a:r>
              <a:rPr lang="en-GB" dirty="0">
                <a:ea typeface="ＭＳ Ｐゴシック"/>
              </a:rPr>
              <a:t>Often utilise coaxial (pipe-within-pipe) or twin-pipe terminal arrangements</a:t>
            </a:r>
          </a:p>
          <a:p>
            <a:pPr marL="342900" indent="-342900">
              <a:buFont typeface="Arial" panose="020B0604020202020204" pitchFamily="34" charset="0"/>
              <a:buChar char="•"/>
            </a:pPr>
            <a:r>
              <a:rPr lang="en-GB" dirty="0">
                <a:ea typeface="ＭＳ Ｐゴシック"/>
              </a:rPr>
              <a:t>Many modern units incorporate fan-assistance, creating positive pressure within the flue system.</a:t>
            </a:r>
          </a:p>
          <a:p>
            <a:r>
              <a:rPr lang="en-GB" dirty="0">
                <a:ea typeface="ＭＳ Ｐゴシック"/>
              </a:rPr>
              <a:t>These systems are categorised further (C1–C8) based on their specific terminal configuration and pressure characteristics.</a:t>
            </a:r>
          </a:p>
        </p:txBody>
      </p:sp>
    </p:spTree>
    <p:extLst>
      <p:ext uri="{BB962C8B-B14F-4D97-AF65-F5344CB8AC3E}">
        <p14:creationId xmlns:p14="http://schemas.microsoft.com/office/powerpoint/2010/main" val="3930371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C01E75-AB97-DD2F-A7EA-D6F1669C216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4957A5A-FE94-6476-6B92-E1C17A376ED0}"/>
              </a:ext>
            </a:extLst>
          </p:cNvPr>
          <p:cNvSpPr>
            <a:spLocks noGrp="1"/>
          </p:cNvSpPr>
          <p:nvPr>
            <p:ph type="title"/>
          </p:nvPr>
        </p:nvSpPr>
        <p:spPr>
          <a:xfrm>
            <a:off x="252000" y="959222"/>
            <a:ext cx="11628452" cy="646331"/>
          </a:xfrm>
        </p:spPr>
        <p:txBody>
          <a:bodyPr/>
          <a:lstStyle/>
          <a:p>
            <a:r>
              <a:rPr lang="en-GB"/>
              <a:t>Type C appliances: Room-sealed systems</a:t>
            </a:r>
          </a:p>
        </p:txBody>
      </p:sp>
      <p:sp>
        <p:nvSpPr>
          <p:cNvPr id="6" name="Content Placeholder 5">
            <a:extLst>
              <a:ext uri="{FF2B5EF4-FFF2-40B4-BE49-F238E27FC236}">
                <a16:creationId xmlns:a16="http://schemas.microsoft.com/office/drawing/2014/main" id="{3E80BB82-F888-5911-EE22-80049B719223}"/>
              </a:ext>
            </a:extLst>
          </p:cNvPr>
          <p:cNvSpPr>
            <a:spLocks noGrp="1"/>
          </p:cNvSpPr>
          <p:nvPr>
            <p:ph sz="quarter" idx="10"/>
          </p:nvPr>
        </p:nvSpPr>
        <p:spPr/>
        <p:txBody>
          <a:bodyPr/>
          <a:lstStyle/>
          <a:p>
            <a:r>
              <a:rPr lang="en-GB" b="1" dirty="0">
                <a:ea typeface="ＭＳ Ｐゴシック"/>
              </a:rPr>
              <a:t>Advantages for UK installations</a:t>
            </a:r>
          </a:p>
          <a:p>
            <a:r>
              <a:rPr lang="en-GB"/>
              <a:t>Room-sealed systems offer significant benefits in the UK context:</a:t>
            </a:r>
          </a:p>
          <a:p>
            <a:pPr marL="342900" indent="-342900">
              <a:buFont typeface="Arial" panose="020B0604020202020204" pitchFamily="34" charset="0"/>
              <a:buChar char="•"/>
            </a:pPr>
            <a:r>
              <a:rPr lang="en-GB" dirty="0">
                <a:ea typeface="ＭＳ Ｐゴシック"/>
              </a:rPr>
              <a:t>safer for installation in kitchens, bedrooms, and bathrooms</a:t>
            </a:r>
          </a:p>
          <a:p>
            <a:pPr marL="342900" indent="-342900">
              <a:buFont typeface="Arial" panose="020B0604020202020204" pitchFamily="34" charset="0"/>
              <a:buChar char="•"/>
            </a:pPr>
            <a:r>
              <a:rPr lang="en-GB">
                <a:ea typeface="ＭＳ Ｐゴシック"/>
              </a:rPr>
              <a:t>independent of room ventilation requirements</a:t>
            </a:r>
          </a:p>
          <a:p>
            <a:pPr marL="342900" indent="-342900">
              <a:buFont typeface="Arial" panose="020B0604020202020204" pitchFamily="34" charset="0"/>
              <a:buChar char="•"/>
            </a:pPr>
            <a:r>
              <a:rPr lang="en-GB" dirty="0">
                <a:ea typeface="ＭＳ Ｐゴシック"/>
              </a:rPr>
              <a:t>resistant to negative pressure effects from extractor fans</a:t>
            </a:r>
          </a:p>
          <a:p>
            <a:pPr marL="342900" indent="-342900">
              <a:buFont typeface="Arial" panose="020B0604020202020204" pitchFamily="34" charset="0"/>
              <a:buChar char="•"/>
            </a:pPr>
            <a:r>
              <a:rPr lang="en-GB">
                <a:ea typeface="ＭＳ Ｐゴシック"/>
              </a:rPr>
              <a:t>higher</a:t>
            </a:r>
            <a:r>
              <a:rPr lang="en-GB" dirty="0">
                <a:ea typeface="ＭＳ Ｐゴシック"/>
              </a:rPr>
              <a:t> efficiency potential, especially with condensing models</a:t>
            </a:r>
          </a:p>
          <a:p>
            <a:pPr marL="342900" indent="-342900">
              <a:buFont typeface="Arial" panose="020B0604020202020204" pitchFamily="34" charset="0"/>
              <a:buChar char="•"/>
            </a:pPr>
            <a:r>
              <a:rPr lang="en-GB" dirty="0">
                <a:ea typeface="ＭＳ Ｐゴシック"/>
              </a:rPr>
              <a:t>greater flexibility in positioning within the property.</a:t>
            </a:r>
          </a:p>
        </p:txBody>
      </p:sp>
    </p:spTree>
    <p:extLst>
      <p:ext uri="{BB962C8B-B14F-4D97-AF65-F5344CB8AC3E}">
        <p14:creationId xmlns:p14="http://schemas.microsoft.com/office/powerpoint/2010/main" val="25143558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F3807-C410-58FD-20E2-B0C84EB2F53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B00E507-4BEF-828B-7229-5650DB126E9E}"/>
              </a:ext>
            </a:extLst>
          </p:cNvPr>
          <p:cNvSpPr>
            <a:spLocks noGrp="1"/>
          </p:cNvSpPr>
          <p:nvPr>
            <p:ph type="title"/>
          </p:nvPr>
        </p:nvSpPr>
        <p:spPr>
          <a:xfrm>
            <a:off x="252000" y="959222"/>
            <a:ext cx="11628452" cy="646331"/>
          </a:xfrm>
        </p:spPr>
        <p:txBody>
          <a:bodyPr/>
          <a:lstStyle/>
          <a:p>
            <a:r>
              <a:rPr lang="en-GB"/>
              <a:t>Type C appliances: Room-sealed systems</a:t>
            </a:r>
          </a:p>
        </p:txBody>
      </p:sp>
      <p:sp>
        <p:nvSpPr>
          <p:cNvPr id="6" name="Content Placeholder 5">
            <a:extLst>
              <a:ext uri="{FF2B5EF4-FFF2-40B4-BE49-F238E27FC236}">
                <a16:creationId xmlns:a16="http://schemas.microsoft.com/office/drawing/2014/main" id="{AFB05708-962B-50E8-2D97-A7A1B4F7A9A9}"/>
              </a:ext>
            </a:extLst>
          </p:cNvPr>
          <p:cNvSpPr>
            <a:spLocks noGrp="1"/>
          </p:cNvSpPr>
          <p:nvPr>
            <p:ph sz="quarter" idx="10"/>
          </p:nvPr>
        </p:nvSpPr>
        <p:spPr>
          <a:xfrm>
            <a:off x="360000" y="1800000"/>
            <a:ext cx="10987704" cy="4140000"/>
          </a:xfrm>
        </p:spPr>
        <p:txBody>
          <a:bodyPr/>
          <a:lstStyle/>
          <a:p>
            <a:r>
              <a:rPr lang="en-GB" dirty="0"/>
              <a:t>Common examples in UK building services include wall-mounted combi boilers, system boilers, and modern high-efficiency condensing appliances. </a:t>
            </a:r>
          </a:p>
          <a:p>
            <a:r>
              <a:rPr lang="en-GB" dirty="0"/>
              <a:t>These systems must comply with the flue positioning requirements detailed in BS 5440-1.</a:t>
            </a:r>
          </a:p>
        </p:txBody>
      </p:sp>
    </p:spTree>
    <p:extLst>
      <p:ext uri="{BB962C8B-B14F-4D97-AF65-F5344CB8AC3E}">
        <p14:creationId xmlns:p14="http://schemas.microsoft.com/office/powerpoint/2010/main" val="924947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CBC49-08A2-6206-051B-913403ECDDD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376726F-AF2D-0F41-2824-3A406BC4272A}"/>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r>
              <a:rPr lang="en-GB" dirty="0">
                <a:ea typeface="ＭＳ Ｐゴシック"/>
                <a:cs typeface="Arial"/>
              </a:rPr>
              <a:t>Type A appliances: Flueless systems</a:t>
            </a:r>
          </a:p>
        </p:txBody>
      </p:sp>
      <p:sp>
        <p:nvSpPr>
          <p:cNvPr id="6" name="Content Placeholder 5">
            <a:extLst>
              <a:ext uri="{FF2B5EF4-FFF2-40B4-BE49-F238E27FC236}">
                <a16:creationId xmlns:a16="http://schemas.microsoft.com/office/drawing/2014/main" id="{76322AFE-E0D1-E629-22DF-A4BFAB8B41FE}"/>
              </a:ext>
            </a:extLst>
          </p:cNvPr>
          <p:cNvSpPr>
            <a:spLocks noGrp="1"/>
          </p:cNvSpPr>
          <p:nvPr>
            <p:ph sz="quarter" idx="10"/>
          </p:nvPr>
        </p:nvSpPr>
        <p:spPr>
          <a:xfrm>
            <a:off x="360000" y="1800000"/>
            <a:ext cx="11280312" cy="4140000"/>
          </a:xfrm>
        </p:spPr>
        <p:txBody>
          <a:bodyPr/>
          <a:lstStyle/>
          <a:p>
            <a:r>
              <a:rPr lang="en-GB" b="1" dirty="0"/>
              <a:t>Operating principle</a:t>
            </a:r>
          </a:p>
          <a:p>
            <a:r>
              <a:rPr lang="en-GB" dirty="0"/>
              <a:t>Type A appliances operate without a dedicated flue system, releasing all combustion products directly into the room where they are installed. </a:t>
            </a:r>
          </a:p>
          <a:p>
            <a:r>
              <a:rPr lang="en-GB" dirty="0">
                <a:ea typeface="ＭＳ Ｐゴシック"/>
              </a:rPr>
              <a:t>This fundamental characteristic necessitates strict limitations on their use and installation within UK properties.</a:t>
            </a:r>
          </a:p>
        </p:txBody>
      </p:sp>
    </p:spTree>
    <p:extLst>
      <p:ext uri="{BB962C8B-B14F-4D97-AF65-F5344CB8AC3E}">
        <p14:creationId xmlns:p14="http://schemas.microsoft.com/office/powerpoint/2010/main" val="40395973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103FB-C56A-888B-2228-53AB04F6AD4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C3917BE-B869-CA1F-2FC3-478F0B178D5B}"/>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r>
              <a:rPr lang="en-GB" dirty="0">
                <a:ea typeface="ＭＳ Ｐゴシック"/>
                <a:cs typeface="Arial"/>
              </a:rPr>
              <a:t>Type A appliances: Flueless systems</a:t>
            </a:r>
          </a:p>
        </p:txBody>
      </p:sp>
      <p:sp>
        <p:nvSpPr>
          <p:cNvPr id="6" name="Content Placeholder 5">
            <a:extLst>
              <a:ext uri="{FF2B5EF4-FFF2-40B4-BE49-F238E27FC236}">
                <a16:creationId xmlns:a16="http://schemas.microsoft.com/office/drawing/2014/main" id="{5C13B90E-47A5-1DDE-E0D5-F7F3E57807F0}"/>
              </a:ext>
            </a:extLst>
          </p:cNvPr>
          <p:cNvSpPr>
            <a:spLocks noGrp="1"/>
          </p:cNvSpPr>
          <p:nvPr>
            <p:ph sz="quarter" idx="10"/>
          </p:nvPr>
        </p:nvSpPr>
        <p:spPr>
          <a:xfrm>
            <a:off x="360000" y="1800000"/>
            <a:ext cx="11417472" cy="4140000"/>
          </a:xfrm>
        </p:spPr>
        <p:txBody>
          <a:bodyPr/>
          <a:lstStyle/>
          <a:p>
            <a:r>
              <a:rPr lang="en-GB" b="1" dirty="0">
                <a:ea typeface="ＭＳ Ｐゴシック"/>
              </a:rPr>
              <a:t>UK regulatory requirements</a:t>
            </a:r>
          </a:p>
          <a:p>
            <a:r>
              <a:rPr lang="en-GB" dirty="0">
                <a:ea typeface="ＭＳ Ｐゴシック"/>
              </a:rPr>
              <a:t>The installation of flueless appliances in the UK is governed by specific requirements:</a:t>
            </a:r>
          </a:p>
          <a:p>
            <a:pPr marL="342900" indent="-342900">
              <a:buFont typeface="Arial" panose="020B0604020202020204" pitchFamily="34" charset="0"/>
              <a:buChar char="•"/>
            </a:pPr>
            <a:r>
              <a:rPr lang="en-GB" dirty="0">
                <a:ea typeface="ＭＳ Ｐゴシック"/>
              </a:rPr>
              <a:t>Installation is permitted only in rooms of sufficient volume (as specified in manufacturer's instructions and BS 5871-4).</a:t>
            </a:r>
          </a:p>
          <a:p>
            <a:pPr marL="342900" indent="-342900">
              <a:buFont typeface="Arial" panose="020B0604020202020204" pitchFamily="34" charset="0"/>
              <a:buChar char="•"/>
            </a:pPr>
            <a:r>
              <a:rPr lang="en-GB" dirty="0">
                <a:ea typeface="ＭＳ Ｐゴシック"/>
              </a:rPr>
              <a:t>Permanent ventilation may be required, typically high-level with minimum free area of 100 cm² per kW of input. This varies on the type of appliance and heat input.</a:t>
            </a:r>
          </a:p>
          <a:p>
            <a:pPr marL="342900" indent="-342900">
              <a:buFont typeface="Arial" panose="020B0604020202020204" pitchFamily="34" charset="0"/>
              <a:buChar char="•"/>
            </a:pPr>
            <a:r>
              <a:rPr lang="en-GB" dirty="0">
                <a:ea typeface="ＭＳ Ｐゴシック"/>
              </a:rPr>
              <a:t>Some appliances may require an openable window.</a:t>
            </a:r>
          </a:p>
          <a:p>
            <a:pPr marL="342900" indent="-342900">
              <a:buFont typeface="Arial" panose="020B0604020202020204" pitchFamily="34" charset="0"/>
              <a:buChar char="•"/>
            </a:pPr>
            <a:endParaRPr lang="en-GB" dirty="0"/>
          </a:p>
        </p:txBody>
      </p:sp>
    </p:spTree>
    <p:extLst>
      <p:ext uri="{BB962C8B-B14F-4D97-AF65-F5344CB8AC3E}">
        <p14:creationId xmlns:p14="http://schemas.microsoft.com/office/powerpoint/2010/main" val="25516357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B2A03-D6C2-04CF-6219-0A8F49972F3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B87EB26-82F9-F547-5B49-D56C98282687}"/>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r>
              <a:rPr lang="en-GB" dirty="0">
                <a:ea typeface="ＭＳ Ｐゴシック"/>
                <a:cs typeface="Arial"/>
              </a:rPr>
              <a:t>Type A appliances: Flueless systems</a:t>
            </a:r>
          </a:p>
        </p:txBody>
      </p:sp>
      <p:sp>
        <p:nvSpPr>
          <p:cNvPr id="6" name="Content Placeholder 5">
            <a:extLst>
              <a:ext uri="{FF2B5EF4-FFF2-40B4-BE49-F238E27FC236}">
                <a16:creationId xmlns:a16="http://schemas.microsoft.com/office/drawing/2014/main" id="{5B905B27-F91D-6009-9E9C-C235658115ED}"/>
              </a:ext>
            </a:extLst>
          </p:cNvPr>
          <p:cNvSpPr>
            <a:spLocks noGrp="1"/>
          </p:cNvSpPr>
          <p:nvPr>
            <p:ph sz="quarter" idx="10"/>
          </p:nvPr>
        </p:nvSpPr>
        <p:spPr/>
        <p:txBody>
          <a:bodyPr/>
          <a:lstStyle/>
          <a:p>
            <a:r>
              <a:rPr lang="en-GB" b="1" dirty="0">
                <a:ea typeface="ＭＳ Ｐゴシック"/>
              </a:rPr>
              <a:t>UK regulatory requirements</a:t>
            </a:r>
          </a:p>
          <a:p>
            <a:pPr marL="342900" indent="-342900">
              <a:buFont typeface="Arial" panose="020B0604020202020204" pitchFamily="34" charset="0"/>
              <a:buChar char="•"/>
            </a:pPr>
            <a:r>
              <a:rPr lang="en-GB" dirty="0">
                <a:ea typeface="ＭＳ Ｐゴシック"/>
              </a:rPr>
              <a:t>CO detectors mandatory in accordance with BS EN 50291</a:t>
            </a:r>
          </a:p>
          <a:p>
            <a:pPr marL="342900" indent="-342900">
              <a:buFont typeface="Arial" panose="020B0604020202020204" pitchFamily="34" charset="0"/>
              <a:buChar char="•"/>
            </a:pPr>
            <a:r>
              <a:rPr lang="en-GB" dirty="0">
                <a:ea typeface="ＭＳ Ｐゴシック"/>
              </a:rPr>
              <a:t>Oxygen depletion sensors (ODS) required as a safety feature.</a:t>
            </a:r>
            <a:endParaRPr lang="en-GB" dirty="0"/>
          </a:p>
        </p:txBody>
      </p:sp>
    </p:spTree>
    <p:extLst>
      <p:ext uri="{BB962C8B-B14F-4D97-AF65-F5344CB8AC3E}">
        <p14:creationId xmlns:p14="http://schemas.microsoft.com/office/powerpoint/2010/main" val="27575797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D939D-2469-6FE9-D5DB-76A0B2B891E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F5BCEF2-8E12-4F92-0E93-758EBEA304E0}"/>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r>
              <a:rPr lang="en-GB" dirty="0">
                <a:ea typeface="ＭＳ Ｐゴシック"/>
                <a:cs typeface="Arial"/>
              </a:rPr>
              <a:t>Type A appliances: Flueless systems</a:t>
            </a:r>
          </a:p>
        </p:txBody>
      </p:sp>
      <p:sp>
        <p:nvSpPr>
          <p:cNvPr id="6" name="Content Placeholder 5">
            <a:extLst>
              <a:ext uri="{FF2B5EF4-FFF2-40B4-BE49-F238E27FC236}">
                <a16:creationId xmlns:a16="http://schemas.microsoft.com/office/drawing/2014/main" id="{B560EA98-30AB-CF2F-37FC-4CB50E7B475C}"/>
              </a:ext>
            </a:extLst>
          </p:cNvPr>
          <p:cNvSpPr>
            <a:spLocks noGrp="1"/>
          </p:cNvSpPr>
          <p:nvPr>
            <p:ph sz="quarter" idx="10"/>
          </p:nvPr>
        </p:nvSpPr>
        <p:spPr>
          <a:xfrm>
            <a:off x="359172" y="1605553"/>
            <a:ext cx="11521279" cy="4140000"/>
          </a:xfrm>
        </p:spPr>
        <p:txBody>
          <a:bodyPr/>
          <a:lstStyle/>
          <a:p>
            <a:r>
              <a:rPr lang="en-GB" b="1" dirty="0">
                <a:ea typeface="ＭＳ Ｐゴシック"/>
              </a:rPr>
              <a:t>Installation restrictions</a:t>
            </a:r>
          </a:p>
          <a:p>
            <a:r>
              <a:rPr lang="en-GB" dirty="0">
                <a:ea typeface="ＭＳ Ｐゴシック"/>
              </a:rPr>
              <a:t>UK regulations and best practice guidance explicitly prohibit Type A appliances in:</a:t>
            </a:r>
          </a:p>
          <a:p>
            <a:pPr marL="342900" indent="-342900">
              <a:buFont typeface="Arial" panose="020B0604020202020204" pitchFamily="34" charset="0"/>
              <a:buChar char="•"/>
            </a:pPr>
            <a:r>
              <a:rPr lang="en-GB" dirty="0">
                <a:ea typeface="ＭＳ Ｐゴシック"/>
              </a:rPr>
              <a:t>bedrooms, bathrooms or shower rooms</a:t>
            </a:r>
          </a:p>
          <a:p>
            <a:pPr marL="342900" indent="-342900">
              <a:buFont typeface="Arial" panose="020B0604020202020204" pitchFamily="34" charset="0"/>
              <a:buChar char="•"/>
            </a:pPr>
            <a:r>
              <a:rPr lang="en-GB" dirty="0">
                <a:ea typeface="ＭＳ Ｐゴシック"/>
              </a:rPr>
              <a:t>small, poorly ventilated spaces</a:t>
            </a:r>
          </a:p>
          <a:p>
            <a:pPr marL="342900" indent="-342900">
              <a:buFont typeface="Arial" panose="020B0604020202020204" pitchFamily="34" charset="0"/>
              <a:buChar char="•"/>
            </a:pPr>
            <a:r>
              <a:rPr lang="en-GB" dirty="0">
                <a:ea typeface="ＭＳ Ｐゴシック"/>
              </a:rPr>
              <a:t>locations with high occupancy turnover (e.g., holiday rentals) without proper user education</a:t>
            </a:r>
          </a:p>
          <a:p>
            <a:pPr marL="342900" indent="-342900">
              <a:buFont typeface="Arial" panose="020B0604020202020204" pitchFamily="34" charset="0"/>
              <a:buChar char="•"/>
            </a:pPr>
            <a:r>
              <a:rPr lang="en-GB" dirty="0">
                <a:ea typeface="ＭＳ Ｐゴシック"/>
              </a:rPr>
              <a:t>properties with vulnerable occupants unless additional safeguards are implemented.</a:t>
            </a:r>
          </a:p>
        </p:txBody>
      </p:sp>
    </p:spTree>
    <p:extLst>
      <p:ext uri="{BB962C8B-B14F-4D97-AF65-F5344CB8AC3E}">
        <p14:creationId xmlns:p14="http://schemas.microsoft.com/office/powerpoint/2010/main" val="3713999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60000" y="1800000"/>
            <a:ext cx="11179728" cy="4140000"/>
          </a:xfrm>
        </p:spPr>
        <p:txBody>
          <a:bodyPr/>
          <a:lstStyle/>
          <a:p>
            <a:r>
              <a:rPr lang="en-GB" b="1" dirty="0"/>
              <a:t>Fault scenario</a:t>
            </a:r>
          </a:p>
          <a:p>
            <a:r>
              <a:rPr lang="en-GB" dirty="0"/>
              <a:t>Georgia installs a decorative gas fire in a lounge with no chimney. The appliance is open-flued and was designed for installation in a chimney breast.</a:t>
            </a:r>
          </a:p>
          <a:p>
            <a:pPr marL="342900" indent="-342900">
              <a:buFont typeface="Arial" panose="020B0604020202020204" pitchFamily="34" charset="0"/>
              <a:buChar char="•"/>
            </a:pPr>
            <a:r>
              <a:rPr lang="en-GB" dirty="0"/>
              <a:t>What key system has been missed?</a:t>
            </a:r>
          </a:p>
          <a:p>
            <a:pPr marL="342900" indent="-342900">
              <a:buFont typeface="Arial" panose="020B0604020202020204" pitchFamily="34" charset="0"/>
              <a:buChar char="•"/>
            </a:pPr>
            <a:r>
              <a:rPr lang="en-GB" dirty="0"/>
              <a:t>Why is this unsafe?</a:t>
            </a:r>
          </a:p>
          <a:p>
            <a:pPr marL="342900" indent="-342900">
              <a:buFont typeface="Arial" panose="020B0604020202020204" pitchFamily="34" charset="0"/>
              <a:buChar char="•"/>
            </a:pPr>
            <a:r>
              <a:rPr lang="en-GB" dirty="0"/>
              <a:t>What type of appliance is it?</a:t>
            </a:r>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554A6-C49B-ECC3-5794-8B12B05F1E9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55A13E7-DA60-4F84-62F4-D6E46FC3F9F5}"/>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r>
              <a:rPr lang="en-GB" dirty="0">
                <a:ea typeface="ＭＳ Ｐゴシック"/>
                <a:cs typeface="Arial"/>
              </a:rPr>
              <a:t>Type A appliances: Flueless systems</a:t>
            </a:r>
          </a:p>
        </p:txBody>
      </p:sp>
      <p:sp>
        <p:nvSpPr>
          <p:cNvPr id="6" name="Content Placeholder 5">
            <a:extLst>
              <a:ext uri="{FF2B5EF4-FFF2-40B4-BE49-F238E27FC236}">
                <a16:creationId xmlns:a16="http://schemas.microsoft.com/office/drawing/2014/main" id="{35DCDD10-DA71-1FAA-F4D3-83FB0C89D095}"/>
              </a:ext>
            </a:extLst>
          </p:cNvPr>
          <p:cNvSpPr>
            <a:spLocks noGrp="1"/>
          </p:cNvSpPr>
          <p:nvPr>
            <p:ph sz="quarter" idx="10"/>
          </p:nvPr>
        </p:nvSpPr>
        <p:spPr>
          <a:xfrm>
            <a:off x="359172" y="1605553"/>
            <a:ext cx="11253707" cy="4140000"/>
          </a:xfrm>
        </p:spPr>
        <p:txBody>
          <a:bodyPr/>
          <a:lstStyle/>
          <a:p>
            <a:r>
              <a:rPr lang="en-GB" b="1" dirty="0"/>
              <a:t>Installation restrictions</a:t>
            </a:r>
          </a:p>
          <a:p>
            <a:r>
              <a:rPr lang="en-GB" dirty="0"/>
              <a:t>Examples include certain flueless space heaters, some gas cookers without extraction hoods, and certain decorative fuel effect fires. </a:t>
            </a:r>
          </a:p>
          <a:p>
            <a:r>
              <a:rPr lang="en-GB" dirty="0"/>
              <a:t>All installations must comply with The Gas Safety (Installation and Use) Regulations 1998 as amended.</a:t>
            </a:r>
          </a:p>
        </p:txBody>
      </p:sp>
    </p:spTree>
    <p:extLst>
      <p:ext uri="{BB962C8B-B14F-4D97-AF65-F5344CB8AC3E}">
        <p14:creationId xmlns:p14="http://schemas.microsoft.com/office/powerpoint/2010/main" val="27402509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403E5-185D-7A31-B8D9-F48E9DC854E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1DF7B19-E288-2F24-2D87-8CE3A75FA199}"/>
              </a:ext>
            </a:extLst>
          </p:cNvPr>
          <p:cNvSpPr>
            <a:spLocks noGrp="1"/>
          </p:cNvSpPr>
          <p:nvPr>
            <p:ph type="title"/>
          </p:nvPr>
        </p:nvSpPr>
        <p:spPr>
          <a:xfrm>
            <a:off x="252000" y="959222"/>
            <a:ext cx="11628452" cy="646331"/>
          </a:xfrm>
        </p:spPr>
        <p:txBody>
          <a:bodyPr/>
          <a:lstStyle/>
          <a:p>
            <a:r>
              <a:rPr lang="en-GB"/>
              <a:t>Chimney inspection and testing requirements</a:t>
            </a:r>
          </a:p>
        </p:txBody>
      </p:sp>
      <p:graphicFrame>
        <p:nvGraphicFramePr>
          <p:cNvPr id="4" name="Table 3">
            <a:extLst>
              <a:ext uri="{FF2B5EF4-FFF2-40B4-BE49-F238E27FC236}">
                <a16:creationId xmlns:a16="http://schemas.microsoft.com/office/drawing/2014/main" id="{3F5B94B5-7902-F350-9AA8-0CDE161B144C}"/>
              </a:ext>
            </a:extLst>
          </p:cNvPr>
          <p:cNvGraphicFramePr>
            <a:graphicFrameLocks noGrp="1"/>
          </p:cNvGraphicFramePr>
          <p:nvPr>
            <p:extLst>
              <p:ext uri="{D42A27DB-BD31-4B8C-83A1-F6EECF244321}">
                <p14:modId xmlns:p14="http://schemas.microsoft.com/office/powerpoint/2010/main" val="969531963"/>
              </p:ext>
            </p:extLst>
          </p:nvPr>
        </p:nvGraphicFramePr>
        <p:xfrm>
          <a:off x="512955" y="1664662"/>
          <a:ext cx="11184672" cy="4319178"/>
        </p:xfrm>
        <a:graphic>
          <a:graphicData uri="http://schemas.openxmlformats.org/drawingml/2006/table">
            <a:tbl>
              <a:tblPr>
                <a:tableStyleId>{8A107856-5554-42FB-B03E-39F5DBC370BA}</a:tableStyleId>
              </a:tblPr>
              <a:tblGrid>
                <a:gridCol w="1895708">
                  <a:extLst>
                    <a:ext uri="{9D8B030D-6E8A-4147-A177-3AD203B41FA5}">
                      <a16:colId xmlns:a16="http://schemas.microsoft.com/office/drawing/2014/main" val="3054951868"/>
                    </a:ext>
                  </a:extLst>
                </a:gridCol>
                <a:gridCol w="2638122">
                  <a:extLst>
                    <a:ext uri="{9D8B030D-6E8A-4147-A177-3AD203B41FA5}">
                      <a16:colId xmlns:a16="http://schemas.microsoft.com/office/drawing/2014/main" val="3456148926"/>
                    </a:ext>
                  </a:extLst>
                </a:gridCol>
                <a:gridCol w="3675184">
                  <a:extLst>
                    <a:ext uri="{9D8B030D-6E8A-4147-A177-3AD203B41FA5}">
                      <a16:colId xmlns:a16="http://schemas.microsoft.com/office/drawing/2014/main" val="3383477272"/>
                    </a:ext>
                  </a:extLst>
                </a:gridCol>
                <a:gridCol w="2975658">
                  <a:extLst>
                    <a:ext uri="{9D8B030D-6E8A-4147-A177-3AD203B41FA5}">
                      <a16:colId xmlns:a16="http://schemas.microsoft.com/office/drawing/2014/main" val="2069991022"/>
                    </a:ext>
                  </a:extLst>
                </a:gridCol>
              </a:tblGrid>
              <a:tr h="300961">
                <a:tc>
                  <a:txBody>
                    <a:bodyPr/>
                    <a:lstStyle/>
                    <a:p>
                      <a:pPr>
                        <a:buNone/>
                      </a:pPr>
                      <a:r>
                        <a:rPr lang="en-GB" sz="1600" b="1"/>
                        <a:t>Test/Check</a:t>
                      </a:r>
                      <a:endParaRPr lang="en-GB" sz="1600"/>
                    </a:p>
                  </a:txBody>
                  <a:tcPr marL="75019" marR="75019" marT="37509" marB="37509" anchor="ctr"/>
                </a:tc>
                <a:tc>
                  <a:txBody>
                    <a:bodyPr/>
                    <a:lstStyle/>
                    <a:p>
                      <a:pPr>
                        <a:buNone/>
                      </a:pPr>
                      <a:r>
                        <a:rPr lang="en-GB" sz="1600" b="1"/>
                        <a:t>Purpose</a:t>
                      </a:r>
                      <a:endParaRPr lang="en-GB" sz="1600"/>
                    </a:p>
                  </a:txBody>
                  <a:tcPr marL="75019" marR="75019" marT="37509" marB="37509" anchor="ctr"/>
                </a:tc>
                <a:tc>
                  <a:txBody>
                    <a:bodyPr/>
                    <a:lstStyle/>
                    <a:p>
                      <a:pPr>
                        <a:buNone/>
                      </a:pPr>
                      <a:r>
                        <a:rPr lang="en-GB" sz="1600" b="1"/>
                        <a:t>Method</a:t>
                      </a:r>
                      <a:endParaRPr lang="en-GB" sz="1600"/>
                    </a:p>
                  </a:txBody>
                  <a:tcPr marL="75019" marR="75019" marT="37509" marB="37509" anchor="ctr"/>
                </a:tc>
                <a:tc>
                  <a:txBody>
                    <a:bodyPr/>
                    <a:lstStyle/>
                    <a:p>
                      <a:pPr>
                        <a:buNone/>
                      </a:pPr>
                      <a:r>
                        <a:rPr lang="en-GB" sz="1600" b="1"/>
                        <a:t>UK Standard/Guidance</a:t>
                      </a:r>
                      <a:endParaRPr lang="en-GB" sz="1600"/>
                    </a:p>
                  </a:txBody>
                  <a:tcPr marL="75019" marR="75019" marT="37509" marB="37509" anchor="ctr"/>
                </a:tc>
                <a:extLst>
                  <a:ext uri="{0D108BD9-81ED-4DB2-BD59-A6C34878D82A}">
                    <a16:rowId xmlns:a16="http://schemas.microsoft.com/office/drawing/2014/main" val="3601534446"/>
                  </a:ext>
                </a:extLst>
              </a:tr>
              <a:tr h="752844">
                <a:tc>
                  <a:txBody>
                    <a:bodyPr/>
                    <a:lstStyle/>
                    <a:p>
                      <a:pPr>
                        <a:buNone/>
                      </a:pPr>
                      <a:r>
                        <a:rPr lang="en-GB" sz="1600"/>
                        <a:t>Visual inspection</a:t>
                      </a:r>
                    </a:p>
                  </a:txBody>
                  <a:tcPr marL="75019" marR="75019" marT="37509" marB="37509" anchor="ctr"/>
                </a:tc>
                <a:tc>
                  <a:txBody>
                    <a:bodyPr/>
                    <a:lstStyle/>
                    <a:p>
                      <a:pPr>
                        <a:buNone/>
                      </a:pPr>
                      <a:r>
                        <a:rPr lang="en-GB" sz="1600"/>
                        <a:t>Identify visible defects, obstructions or deterioration</a:t>
                      </a:r>
                    </a:p>
                  </a:txBody>
                  <a:tcPr marL="75019" marR="75019" marT="37509" marB="37509" anchor="ctr"/>
                </a:tc>
                <a:tc>
                  <a:txBody>
                    <a:bodyPr/>
                    <a:lstStyle/>
                    <a:p>
                      <a:pPr>
                        <a:buNone/>
                      </a:pPr>
                      <a:r>
                        <a:rPr lang="en-GB" sz="1600"/>
                        <a:t>Physical examination of accessible parts, CCTV for internal inspection</a:t>
                      </a:r>
                    </a:p>
                  </a:txBody>
                  <a:tcPr marL="75019" marR="75019" marT="37509" marB="37509" anchor="ctr"/>
                </a:tc>
                <a:tc>
                  <a:txBody>
                    <a:bodyPr/>
                    <a:lstStyle/>
                    <a:p>
                      <a:pPr>
                        <a:buNone/>
                      </a:pPr>
                      <a:r>
                        <a:rPr lang="pt-BR" sz="1600"/>
                        <a:t>BS 5440, IGEM/G/11</a:t>
                      </a:r>
                    </a:p>
                  </a:txBody>
                  <a:tcPr marL="75019" marR="75019" marT="37509" marB="37509" anchor="ctr"/>
                </a:tc>
                <a:extLst>
                  <a:ext uri="{0D108BD9-81ED-4DB2-BD59-A6C34878D82A}">
                    <a16:rowId xmlns:a16="http://schemas.microsoft.com/office/drawing/2014/main" val="1358553829"/>
                  </a:ext>
                </a:extLst>
              </a:tr>
              <a:tr h="752844">
                <a:tc>
                  <a:txBody>
                    <a:bodyPr/>
                    <a:lstStyle/>
                    <a:p>
                      <a:pPr>
                        <a:buNone/>
                      </a:pPr>
                      <a:r>
                        <a:rPr lang="en-GB" sz="1600"/>
                        <a:t>Flue flow test</a:t>
                      </a:r>
                    </a:p>
                  </a:txBody>
                  <a:tcPr marL="75019" marR="75019" marT="37509" marB="37509" anchor="ctr"/>
                </a:tc>
                <a:tc>
                  <a:txBody>
                    <a:bodyPr/>
                    <a:lstStyle/>
                    <a:p>
                      <a:pPr>
                        <a:buNone/>
                      </a:pPr>
                      <a:r>
                        <a:rPr lang="en-GB" sz="1600"/>
                        <a:t>Verify presence of natural draught</a:t>
                      </a:r>
                    </a:p>
                  </a:txBody>
                  <a:tcPr marL="75019" marR="75019" marT="37509" marB="37509" anchor="ctr"/>
                </a:tc>
                <a:tc>
                  <a:txBody>
                    <a:bodyPr/>
                    <a:lstStyle/>
                    <a:p>
                      <a:pPr>
                        <a:buNone/>
                      </a:pPr>
                      <a:r>
                        <a:rPr lang="en-GB" sz="1600"/>
                        <a:t>Smoke match or smoke pellet test at draught diverter</a:t>
                      </a:r>
                    </a:p>
                  </a:txBody>
                  <a:tcPr marL="75019" marR="75019" marT="37509" marB="37509" anchor="ctr"/>
                </a:tc>
                <a:tc>
                  <a:txBody>
                    <a:bodyPr/>
                    <a:lstStyle/>
                    <a:p>
                      <a:pPr>
                        <a:buNone/>
                      </a:pPr>
                      <a:r>
                        <a:rPr lang="en-GB" sz="1600"/>
                        <a:t>BS 5440-1, Gas Safe TB 200</a:t>
                      </a:r>
                    </a:p>
                  </a:txBody>
                  <a:tcPr marL="75019" marR="75019" marT="37509" marB="37509" anchor="ctr"/>
                </a:tc>
                <a:extLst>
                  <a:ext uri="{0D108BD9-81ED-4DB2-BD59-A6C34878D82A}">
                    <a16:rowId xmlns:a16="http://schemas.microsoft.com/office/drawing/2014/main" val="2905070922"/>
                  </a:ext>
                </a:extLst>
              </a:tr>
              <a:tr h="752844">
                <a:tc>
                  <a:txBody>
                    <a:bodyPr/>
                    <a:lstStyle/>
                    <a:p>
                      <a:pPr>
                        <a:buNone/>
                      </a:pPr>
                      <a:r>
                        <a:rPr lang="en-GB" sz="1600"/>
                        <a:t>Spillage test</a:t>
                      </a:r>
                    </a:p>
                  </a:txBody>
                  <a:tcPr marL="75019" marR="75019" marT="37509" marB="37509" anchor="ctr"/>
                </a:tc>
                <a:tc>
                  <a:txBody>
                    <a:bodyPr/>
                    <a:lstStyle/>
                    <a:p>
                      <a:pPr>
                        <a:buNone/>
                      </a:pPr>
                      <a:r>
                        <a:rPr lang="en-GB" sz="1600"/>
                        <a:t>Check for combustion products entering room</a:t>
                      </a:r>
                    </a:p>
                  </a:txBody>
                  <a:tcPr marL="75019" marR="75019" marT="37509" marB="37509" anchor="ctr"/>
                </a:tc>
                <a:tc>
                  <a:txBody>
                    <a:bodyPr/>
                    <a:lstStyle/>
                    <a:p>
                      <a:pPr>
                        <a:buNone/>
                      </a:pPr>
                      <a:r>
                        <a:rPr lang="en-GB" sz="1600"/>
                        <a:t>Smoke match around appliance draught diverter or pressure test</a:t>
                      </a:r>
                    </a:p>
                  </a:txBody>
                  <a:tcPr marL="75019" marR="75019" marT="37509" marB="37509" anchor="ctr"/>
                </a:tc>
                <a:tc>
                  <a:txBody>
                    <a:bodyPr/>
                    <a:lstStyle/>
                    <a:p>
                      <a:pPr>
                        <a:buNone/>
                      </a:pPr>
                      <a:r>
                        <a:rPr lang="en-GB" sz="1600"/>
                        <a:t>BS 5440-1, IGEM/UP/11</a:t>
                      </a:r>
                    </a:p>
                  </a:txBody>
                  <a:tcPr marL="75019" marR="75019" marT="37509" marB="37509" anchor="ctr"/>
                </a:tc>
                <a:extLst>
                  <a:ext uri="{0D108BD9-81ED-4DB2-BD59-A6C34878D82A}">
                    <a16:rowId xmlns:a16="http://schemas.microsoft.com/office/drawing/2014/main" val="422248344"/>
                  </a:ext>
                </a:extLst>
              </a:tr>
              <a:tr h="526902">
                <a:tc>
                  <a:txBody>
                    <a:bodyPr/>
                    <a:lstStyle/>
                    <a:p>
                      <a:pPr>
                        <a:buNone/>
                      </a:pPr>
                      <a:r>
                        <a:rPr lang="en-GB" sz="1600"/>
                        <a:t>Terminal check</a:t>
                      </a:r>
                    </a:p>
                  </a:txBody>
                  <a:tcPr marL="75019" marR="75019" marT="37509" marB="37509" anchor="ctr"/>
                </a:tc>
                <a:tc>
                  <a:txBody>
                    <a:bodyPr/>
                    <a:lstStyle/>
                    <a:p>
                      <a:pPr>
                        <a:buNone/>
                      </a:pPr>
                      <a:r>
                        <a:rPr lang="en-GB" sz="1600"/>
                        <a:t>Ensure compliant positioning and condition</a:t>
                      </a:r>
                    </a:p>
                  </a:txBody>
                  <a:tcPr marL="75019" marR="75019" marT="37509" marB="37509" anchor="ctr"/>
                </a:tc>
                <a:tc>
                  <a:txBody>
                    <a:bodyPr/>
                    <a:lstStyle/>
                    <a:p>
                      <a:pPr>
                        <a:buNone/>
                      </a:pPr>
                      <a:r>
                        <a:rPr lang="en-GB" sz="1600"/>
                        <a:t>Visual inspection and measurement of distances</a:t>
                      </a:r>
                    </a:p>
                  </a:txBody>
                  <a:tcPr marL="75019" marR="75019" marT="37509" marB="37509" anchor="ctr"/>
                </a:tc>
                <a:tc>
                  <a:txBody>
                    <a:bodyPr/>
                    <a:lstStyle/>
                    <a:p>
                      <a:pPr>
                        <a:buNone/>
                      </a:pPr>
                      <a:r>
                        <a:rPr lang="en-GB" sz="1600"/>
                        <a:t>BS 5440-1, Building Regs Part J</a:t>
                      </a:r>
                    </a:p>
                  </a:txBody>
                  <a:tcPr marL="75019" marR="75019" marT="37509" marB="37509" anchor="ctr"/>
                </a:tc>
                <a:extLst>
                  <a:ext uri="{0D108BD9-81ED-4DB2-BD59-A6C34878D82A}">
                    <a16:rowId xmlns:a16="http://schemas.microsoft.com/office/drawing/2014/main" val="1368532907"/>
                  </a:ext>
                </a:extLst>
              </a:tr>
              <a:tr h="526902">
                <a:tc>
                  <a:txBody>
                    <a:bodyPr/>
                    <a:lstStyle/>
                    <a:p>
                      <a:pPr>
                        <a:buNone/>
                      </a:pPr>
                      <a:r>
                        <a:rPr lang="en-GB" sz="1600"/>
                        <a:t>CO alarm verification</a:t>
                      </a:r>
                    </a:p>
                  </a:txBody>
                  <a:tcPr marL="75019" marR="75019" marT="37509" marB="37509" anchor="ctr"/>
                </a:tc>
                <a:tc>
                  <a:txBody>
                    <a:bodyPr/>
                    <a:lstStyle/>
                    <a:p>
                      <a:pPr>
                        <a:buNone/>
                      </a:pPr>
                      <a:r>
                        <a:rPr lang="en-GB" sz="1600"/>
                        <a:t>Confirm presence and functionality</a:t>
                      </a:r>
                    </a:p>
                  </a:txBody>
                  <a:tcPr marL="75019" marR="75019" marT="37509" marB="37509" anchor="ctr"/>
                </a:tc>
                <a:tc>
                  <a:txBody>
                    <a:bodyPr/>
                    <a:lstStyle/>
                    <a:p>
                      <a:pPr>
                        <a:buNone/>
                      </a:pPr>
                      <a:r>
                        <a:rPr lang="en-GB" sz="1600"/>
                        <a:t>Test alarm operation and check installation position</a:t>
                      </a:r>
                    </a:p>
                  </a:txBody>
                  <a:tcPr marL="75019" marR="75019" marT="37509" marB="37509" anchor="ctr"/>
                </a:tc>
                <a:tc>
                  <a:txBody>
                    <a:bodyPr/>
                    <a:lstStyle/>
                    <a:p>
                      <a:pPr>
                        <a:buNone/>
                      </a:pPr>
                      <a:r>
                        <a:rPr lang="en-GB" sz="1600"/>
                        <a:t>BS EN 50291, Building Regs Part J</a:t>
                      </a:r>
                    </a:p>
                  </a:txBody>
                  <a:tcPr marL="75019" marR="75019" marT="37509" marB="37509" anchor="ctr"/>
                </a:tc>
                <a:extLst>
                  <a:ext uri="{0D108BD9-81ED-4DB2-BD59-A6C34878D82A}">
                    <a16:rowId xmlns:a16="http://schemas.microsoft.com/office/drawing/2014/main" val="1571086584"/>
                  </a:ext>
                </a:extLst>
              </a:tr>
              <a:tr h="526902">
                <a:tc>
                  <a:txBody>
                    <a:bodyPr/>
                    <a:lstStyle/>
                    <a:p>
                      <a:pPr>
                        <a:buNone/>
                      </a:pPr>
                      <a:r>
                        <a:rPr lang="en-GB" sz="1600"/>
                        <a:t>Flue integrity test</a:t>
                      </a:r>
                    </a:p>
                  </a:txBody>
                  <a:tcPr marL="75019" marR="75019" marT="37509" marB="37509" anchor="ctr"/>
                </a:tc>
                <a:tc>
                  <a:txBody>
                    <a:bodyPr/>
                    <a:lstStyle/>
                    <a:p>
                      <a:pPr>
                        <a:buNone/>
                      </a:pPr>
                      <a:r>
                        <a:rPr lang="en-GB" sz="1600"/>
                        <a:t>Check for leaks in the flue system</a:t>
                      </a:r>
                    </a:p>
                  </a:txBody>
                  <a:tcPr marL="75019" marR="75019" marT="37509" marB="37509" anchor="ctr"/>
                </a:tc>
                <a:tc>
                  <a:txBody>
                    <a:bodyPr/>
                    <a:lstStyle/>
                    <a:p>
                      <a:pPr>
                        <a:buNone/>
                      </a:pPr>
                      <a:r>
                        <a:rPr lang="en-GB" sz="1600"/>
                        <a:t>Pressure testing for room-sealed systems</a:t>
                      </a:r>
                    </a:p>
                  </a:txBody>
                  <a:tcPr marL="75019" marR="75019" marT="37509" marB="37509" anchor="ctr"/>
                </a:tc>
                <a:tc>
                  <a:txBody>
                    <a:bodyPr/>
                    <a:lstStyle/>
                    <a:p>
                      <a:pPr>
                        <a:buNone/>
                      </a:pPr>
                      <a:r>
                        <a:rPr lang="en-GB" sz="1600" dirty="0"/>
                        <a:t>Manufacturer instructions, BS 5440</a:t>
                      </a:r>
                    </a:p>
                  </a:txBody>
                  <a:tcPr marL="75019" marR="75019" marT="37509" marB="37509" anchor="ctr"/>
                </a:tc>
                <a:extLst>
                  <a:ext uri="{0D108BD9-81ED-4DB2-BD59-A6C34878D82A}">
                    <a16:rowId xmlns:a16="http://schemas.microsoft.com/office/drawing/2014/main" val="715094452"/>
                  </a:ext>
                </a:extLst>
              </a:tr>
            </a:tbl>
          </a:graphicData>
        </a:graphic>
      </p:graphicFrame>
    </p:spTree>
    <p:extLst>
      <p:ext uri="{BB962C8B-B14F-4D97-AF65-F5344CB8AC3E}">
        <p14:creationId xmlns:p14="http://schemas.microsoft.com/office/powerpoint/2010/main" val="8544776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CA895-EAF0-1EFB-98F6-D51A573E8DC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C1E32EE-F5D7-030E-CCC5-7793223E6D1E}"/>
              </a:ext>
            </a:extLst>
          </p:cNvPr>
          <p:cNvSpPr>
            <a:spLocks noGrp="1"/>
          </p:cNvSpPr>
          <p:nvPr>
            <p:ph type="title"/>
          </p:nvPr>
        </p:nvSpPr>
        <p:spPr>
          <a:xfrm>
            <a:off x="252000" y="959222"/>
            <a:ext cx="11628452" cy="646331"/>
          </a:xfrm>
        </p:spPr>
        <p:txBody>
          <a:bodyPr/>
          <a:lstStyle/>
          <a:p>
            <a:r>
              <a:rPr lang="en-GB"/>
              <a:t>Chimney inspection and testing requirements</a:t>
            </a:r>
          </a:p>
        </p:txBody>
      </p:sp>
      <p:sp>
        <p:nvSpPr>
          <p:cNvPr id="6" name="Content Placeholder 5">
            <a:extLst>
              <a:ext uri="{FF2B5EF4-FFF2-40B4-BE49-F238E27FC236}">
                <a16:creationId xmlns:a16="http://schemas.microsoft.com/office/drawing/2014/main" id="{CCFA7C6C-0187-6308-1257-C8F1EBBB2803}"/>
              </a:ext>
            </a:extLst>
          </p:cNvPr>
          <p:cNvSpPr>
            <a:spLocks noGrp="1"/>
          </p:cNvSpPr>
          <p:nvPr>
            <p:ph sz="quarter" idx="10"/>
          </p:nvPr>
        </p:nvSpPr>
        <p:spPr>
          <a:xfrm>
            <a:off x="359999" y="1800000"/>
            <a:ext cx="11198017" cy="4140000"/>
          </a:xfrm>
        </p:spPr>
        <p:txBody>
          <a:bodyPr/>
          <a:lstStyle/>
          <a:p>
            <a:r>
              <a:rPr lang="en-GB" dirty="0"/>
              <a:t>These inspections must be conducted at installation, during annual servicing, and whenever alterations are made to the property that might affect flue performance. </a:t>
            </a:r>
          </a:p>
          <a:p>
            <a:r>
              <a:rPr lang="en-GB" dirty="0"/>
              <a:t>All findings must be documented on the Benchmark commissioning checklist or equivalent documentation as required by UK regulations.</a:t>
            </a:r>
          </a:p>
          <a:p>
            <a:r>
              <a:rPr lang="en-GB" dirty="0"/>
              <a:t>Gas engineers in the UK must be competent in these testing procedures and understand how to interpret results correctly, as mandated by Gas Safe Register and IGEM technical guidance.</a:t>
            </a:r>
          </a:p>
          <a:p>
            <a:endParaRPr lang="en-GB" dirty="0"/>
          </a:p>
          <a:p>
            <a:endParaRPr lang="en-GB" dirty="0"/>
          </a:p>
          <a:p>
            <a:endParaRPr lang="en-GB" dirty="0"/>
          </a:p>
        </p:txBody>
      </p:sp>
    </p:spTree>
    <p:extLst>
      <p:ext uri="{BB962C8B-B14F-4D97-AF65-F5344CB8AC3E}">
        <p14:creationId xmlns:p14="http://schemas.microsoft.com/office/powerpoint/2010/main" val="2643155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8B828-E915-313C-A2E3-775153A8669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2BE55D6-4605-3B77-5AC5-ACF321C24D1F}"/>
              </a:ext>
            </a:extLst>
          </p:cNvPr>
          <p:cNvSpPr>
            <a:spLocks noGrp="1"/>
          </p:cNvSpPr>
          <p:nvPr>
            <p:ph type="title"/>
          </p:nvPr>
        </p:nvSpPr>
        <p:spPr>
          <a:xfrm>
            <a:off x="252000" y="959222"/>
            <a:ext cx="11628452" cy="646331"/>
          </a:xfrm>
        </p:spPr>
        <p:txBody>
          <a:bodyPr/>
          <a:lstStyle/>
          <a:p>
            <a:r>
              <a:rPr lang="en-GB"/>
              <a:t>Flue flow testing procedure</a:t>
            </a:r>
          </a:p>
        </p:txBody>
      </p:sp>
      <p:sp>
        <p:nvSpPr>
          <p:cNvPr id="6" name="Content Placeholder 5">
            <a:extLst>
              <a:ext uri="{FF2B5EF4-FFF2-40B4-BE49-F238E27FC236}">
                <a16:creationId xmlns:a16="http://schemas.microsoft.com/office/drawing/2014/main" id="{BC59AEBE-0306-53E5-68A4-CBBA8BE84B28}"/>
              </a:ext>
            </a:extLst>
          </p:cNvPr>
          <p:cNvSpPr>
            <a:spLocks noGrp="1"/>
          </p:cNvSpPr>
          <p:nvPr>
            <p:ph sz="quarter" idx="10"/>
          </p:nvPr>
        </p:nvSpPr>
        <p:spPr>
          <a:xfrm>
            <a:off x="359999" y="1800000"/>
            <a:ext cx="11390041" cy="4140000"/>
          </a:xfrm>
        </p:spPr>
        <p:txBody>
          <a:bodyPr/>
          <a:lstStyle/>
          <a:p>
            <a:r>
              <a:rPr lang="en-GB" b="1" dirty="0"/>
              <a:t>The importance of flue flow testing</a:t>
            </a:r>
          </a:p>
          <a:p>
            <a:r>
              <a:rPr lang="en-GB" dirty="0"/>
              <a:t>Flue flow testing is a critical safety procedure for Type B (open-flued) appliances in UK installations. </a:t>
            </a:r>
          </a:p>
          <a:p>
            <a:r>
              <a:rPr lang="en-GB" dirty="0"/>
              <a:t>It verifies that the chimney or flue is capable of establishing and maintaining the natural draught necessary to safely remove combustion products from the building.</a:t>
            </a:r>
          </a:p>
          <a:p>
            <a:endParaRPr lang="en-GB" dirty="0"/>
          </a:p>
          <a:p>
            <a:endParaRPr lang="en-GB" dirty="0"/>
          </a:p>
          <a:p>
            <a:endParaRPr lang="en-GB" dirty="0"/>
          </a:p>
        </p:txBody>
      </p:sp>
    </p:spTree>
    <p:extLst>
      <p:ext uri="{BB962C8B-B14F-4D97-AF65-F5344CB8AC3E}">
        <p14:creationId xmlns:p14="http://schemas.microsoft.com/office/powerpoint/2010/main" val="19380366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10C62-27B3-4203-1C51-C0974A78226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EE78855-A56A-465F-953D-BD99012D4316}"/>
              </a:ext>
            </a:extLst>
          </p:cNvPr>
          <p:cNvSpPr>
            <a:spLocks noGrp="1"/>
          </p:cNvSpPr>
          <p:nvPr>
            <p:ph type="title"/>
          </p:nvPr>
        </p:nvSpPr>
        <p:spPr>
          <a:xfrm>
            <a:off x="252000" y="959222"/>
            <a:ext cx="11628452" cy="646331"/>
          </a:xfrm>
        </p:spPr>
        <p:txBody>
          <a:bodyPr/>
          <a:lstStyle/>
          <a:p>
            <a:r>
              <a:rPr lang="en-GB"/>
              <a:t>Flue flow testing procedure</a:t>
            </a:r>
          </a:p>
        </p:txBody>
      </p:sp>
      <p:sp>
        <p:nvSpPr>
          <p:cNvPr id="6" name="Content Placeholder 5">
            <a:extLst>
              <a:ext uri="{FF2B5EF4-FFF2-40B4-BE49-F238E27FC236}">
                <a16:creationId xmlns:a16="http://schemas.microsoft.com/office/drawing/2014/main" id="{F089C0C5-1569-4DF5-3AB9-2E59D8EB45C1}"/>
              </a:ext>
            </a:extLst>
          </p:cNvPr>
          <p:cNvSpPr>
            <a:spLocks noGrp="1"/>
          </p:cNvSpPr>
          <p:nvPr>
            <p:ph sz="quarter" idx="10"/>
          </p:nvPr>
        </p:nvSpPr>
        <p:spPr>
          <a:xfrm>
            <a:off x="359999" y="1800000"/>
            <a:ext cx="11034832" cy="4140000"/>
          </a:xfrm>
        </p:spPr>
        <p:txBody>
          <a:bodyPr/>
          <a:lstStyle/>
          <a:p>
            <a:r>
              <a:rPr lang="en-GB" b="1" dirty="0">
                <a:ea typeface="ＭＳ Ｐゴシック"/>
              </a:rPr>
              <a:t>Step-by-step testing procedure</a:t>
            </a:r>
          </a:p>
          <a:p>
            <a:pPr marL="342900" indent="-342900">
              <a:buFont typeface="Arial" panose="020B0604020202020204" pitchFamily="34" charset="0"/>
              <a:buChar char="•"/>
            </a:pPr>
            <a:r>
              <a:rPr lang="en-GB" dirty="0">
                <a:ea typeface="ＭＳ Ｐゴシック"/>
              </a:rPr>
              <a:t>Ensure all doors, windows and vents are in their normal operating position</a:t>
            </a:r>
          </a:p>
          <a:p>
            <a:pPr marL="342900" indent="-342900">
              <a:buFont typeface="Arial" panose="020B0604020202020204" pitchFamily="34" charset="0"/>
              <a:buChar char="•"/>
            </a:pPr>
            <a:r>
              <a:rPr lang="en-GB" dirty="0">
                <a:ea typeface="ＭＳ Ｐゴシック"/>
              </a:rPr>
              <a:t>Turn off the appliance and allow it to cool if previously operating</a:t>
            </a:r>
          </a:p>
          <a:p>
            <a:pPr marL="342900" indent="-342900">
              <a:buFont typeface="Arial" panose="020B0604020202020204" pitchFamily="34" charset="0"/>
              <a:buChar char="•"/>
            </a:pPr>
            <a:r>
              <a:rPr lang="en-GB" dirty="0">
                <a:ea typeface="ＭＳ Ｐゴシック"/>
              </a:rPr>
              <a:t>Position a lit smoke match or smoke pellet at the draught diverter or flue connection</a:t>
            </a:r>
          </a:p>
          <a:p>
            <a:pPr marL="342900" indent="-342900">
              <a:buFont typeface="Arial" panose="020B0604020202020204" pitchFamily="34" charset="0"/>
              <a:buChar char="•"/>
            </a:pPr>
            <a:r>
              <a:rPr lang="en-GB" dirty="0">
                <a:ea typeface="ＭＳ Ｐゴシック"/>
              </a:rPr>
              <a:t>Observe the smoke movement; it should be drawn up into the flue</a:t>
            </a:r>
          </a:p>
          <a:p>
            <a:pPr marL="342900" indent="-342900">
              <a:buFont typeface="Arial" panose="020B0604020202020204" pitchFamily="34" charset="0"/>
              <a:buChar char="•"/>
            </a:pPr>
            <a:r>
              <a:rPr lang="en-GB" dirty="0">
                <a:ea typeface="ＭＳ Ｐゴシック"/>
              </a:rPr>
              <a:t>Check for any smoke spillage into the room</a:t>
            </a:r>
          </a:p>
          <a:p>
            <a:pPr marL="342900" indent="-342900">
              <a:buFont typeface="Arial" panose="020B0604020202020204" pitchFamily="34" charset="0"/>
              <a:buChar char="•"/>
            </a:pPr>
            <a:r>
              <a:rPr lang="en-GB" dirty="0">
                <a:ea typeface="ＭＳ Ｐゴシック"/>
              </a:rPr>
              <a:t>Repeat test with extract fans and air movement devices operating.</a:t>
            </a:r>
          </a:p>
          <a:p>
            <a:endParaRPr lang="en-GB" dirty="0"/>
          </a:p>
          <a:p>
            <a:endParaRPr lang="en-GB" dirty="0"/>
          </a:p>
          <a:p>
            <a:endParaRPr lang="en-GB" dirty="0"/>
          </a:p>
        </p:txBody>
      </p:sp>
    </p:spTree>
    <p:extLst>
      <p:ext uri="{BB962C8B-B14F-4D97-AF65-F5344CB8AC3E}">
        <p14:creationId xmlns:p14="http://schemas.microsoft.com/office/powerpoint/2010/main" val="42571304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719014-03DC-6FB8-A4A2-ACE44E94762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0B9D02D-4B5C-5CC0-7A44-066CA5A88590}"/>
              </a:ext>
            </a:extLst>
          </p:cNvPr>
          <p:cNvSpPr>
            <a:spLocks noGrp="1"/>
          </p:cNvSpPr>
          <p:nvPr>
            <p:ph type="title"/>
          </p:nvPr>
        </p:nvSpPr>
        <p:spPr>
          <a:xfrm>
            <a:off x="252000" y="959222"/>
            <a:ext cx="11628452" cy="646331"/>
          </a:xfrm>
        </p:spPr>
        <p:txBody>
          <a:bodyPr/>
          <a:lstStyle/>
          <a:p>
            <a:r>
              <a:rPr lang="en-GB"/>
              <a:t>Flue flow testing procedure</a:t>
            </a:r>
          </a:p>
        </p:txBody>
      </p:sp>
      <p:sp>
        <p:nvSpPr>
          <p:cNvPr id="6" name="Content Placeholder 5">
            <a:extLst>
              <a:ext uri="{FF2B5EF4-FFF2-40B4-BE49-F238E27FC236}">
                <a16:creationId xmlns:a16="http://schemas.microsoft.com/office/drawing/2014/main" id="{0A49EB2A-1DEC-C322-C4C0-7B7FABDE2709}"/>
              </a:ext>
            </a:extLst>
          </p:cNvPr>
          <p:cNvSpPr>
            <a:spLocks noGrp="1"/>
          </p:cNvSpPr>
          <p:nvPr>
            <p:ph sz="quarter" idx="10"/>
          </p:nvPr>
        </p:nvSpPr>
        <p:spPr>
          <a:xfrm>
            <a:off x="359998" y="1800000"/>
            <a:ext cx="11628451" cy="4140000"/>
          </a:xfrm>
        </p:spPr>
        <p:txBody>
          <a:bodyPr/>
          <a:lstStyle/>
          <a:p>
            <a:r>
              <a:rPr lang="en-GB" b="1" dirty="0"/>
              <a:t>Interpreting results</a:t>
            </a:r>
          </a:p>
          <a:p>
            <a:r>
              <a:rPr lang="en-GB" dirty="0"/>
              <a:t>According to UK standards:</a:t>
            </a:r>
          </a:p>
          <a:p>
            <a:pPr marL="342900" indent="-342900">
              <a:buFont typeface="Arial" panose="020B0604020202020204" pitchFamily="34" charset="0"/>
              <a:buChar char="•"/>
            </a:pPr>
            <a:r>
              <a:rPr lang="en-GB" dirty="0"/>
              <a:t>Clear upward movement of smoke indicates acceptable flue performance</a:t>
            </a:r>
          </a:p>
          <a:p>
            <a:pPr marL="342900" indent="-342900">
              <a:buFont typeface="Arial" panose="020B0604020202020204" pitchFamily="34" charset="0"/>
              <a:buChar char="•"/>
            </a:pPr>
            <a:r>
              <a:rPr lang="en-GB" dirty="0"/>
              <a:t>Hesitation or temporary reversal during extract fan operation may be acceptable if clearing within 30 seconds</a:t>
            </a:r>
          </a:p>
          <a:p>
            <a:pPr marL="342900" indent="-342900">
              <a:buFont typeface="Arial" panose="020B0604020202020204" pitchFamily="34" charset="0"/>
              <a:buChar char="•"/>
            </a:pPr>
            <a:r>
              <a:rPr lang="en-GB" dirty="0"/>
              <a:t>Continued spillage or downward smoke movement indicates flue failure requiring immediate investigation</a:t>
            </a:r>
          </a:p>
          <a:p>
            <a:pPr marL="342900" indent="-342900">
              <a:buFont typeface="Arial" panose="020B0604020202020204" pitchFamily="34" charset="0"/>
              <a:buChar char="•"/>
            </a:pPr>
            <a:r>
              <a:rPr lang="en-GB" dirty="0">
                <a:ea typeface="ＭＳ Ｐゴシック"/>
              </a:rPr>
              <a:t>Results must be recorded on appropriate documentation.</a:t>
            </a:r>
            <a:endParaRPr lang="en-GB" dirty="0"/>
          </a:p>
          <a:p>
            <a:endParaRPr lang="en-GB" dirty="0"/>
          </a:p>
          <a:p>
            <a:endParaRPr lang="en-GB" dirty="0"/>
          </a:p>
          <a:p>
            <a:endParaRPr lang="en-GB" dirty="0"/>
          </a:p>
        </p:txBody>
      </p:sp>
    </p:spTree>
    <p:extLst>
      <p:ext uri="{BB962C8B-B14F-4D97-AF65-F5344CB8AC3E}">
        <p14:creationId xmlns:p14="http://schemas.microsoft.com/office/powerpoint/2010/main" val="21938244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2FB8F1-D2FC-AE1D-5D79-2D2BDB612FE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B15BF1F-B45B-DA76-7164-77377749BC3A}"/>
              </a:ext>
            </a:extLst>
          </p:cNvPr>
          <p:cNvSpPr>
            <a:spLocks noGrp="1"/>
          </p:cNvSpPr>
          <p:nvPr>
            <p:ph type="title"/>
          </p:nvPr>
        </p:nvSpPr>
        <p:spPr>
          <a:xfrm>
            <a:off x="252000" y="959222"/>
            <a:ext cx="11628452" cy="646331"/>
          </a:xfrm>
        </p:spPr>
        <p:txBody>
          <a:bodyPr/>
          <a:lstStyle/>
          <a:p>
            <a:r>
              <a:rPr lang="en-GB"/>
              <a:t>Spillage testing for open-flued appliances</a:t>
            </a:r>
          </a:p>
        </p:txBody>
      </p:sp>
      <p:sp>
        <p:nvSpPr>
          <p:cNvPr id="6" name="Content Placeholder 5">
            <a:extLst>
              <a:ext uri="{FF2B5EF4-FFF2-40B4-BE49-F238E27FC236}">
                <a16:creationId xmlns:a16="http://schemas.microsoft.com/office/drawing/2014/main" id="{0EDFF675-AD58-308D-B076-7DBAC0E5C2FB}"/>
              </a:ext>
            </a:extLst>
          </p:cNvPr>
          <p:cNvSpPr>
            <a:spLocks noGrp="1"/>
          </p:cNvSpPr>
          <p:nvPr>
            <p:ph sz="quarter" idx="10"/>
          </p:nvPr>
        </p:nvSpPr>
        <p:spPr/>
        <p:txBody>
          <a:bodyPr/>
          <a:lstStyle/>
          <a:p>
            <a:r>
              <a:rPr lang="en-GB" b="1" dirty="0">
                <a:ea typeface="ＭＳ Ｐゴシック"/>
              </a:rPr>
              <a:t>When to perform spillage tests</a:t>
            </a:r>
          </a:p>
          <a:p>
            <a:r>
              <a:rPr lang="en-GB" dirty="0">
                <a:ea typeface="ＭＳ Ｐゴシック"/>
              </a:rPr>
              <a:t>UK regulations and industry guidance require spillage testing:</a:t>
            </a:r>
          </a:p>
          <a:p>
            <a:pPr marL="342900" indent="-342900">
              <a:buFont typeface="Arial" panose="020B0604020202020204" pitchFamily="34" charset="0"/>
              <a:buChar char="•"/>
            </a:pPr>
            <a:r>
              <a:rPr lang="en-GB" dirty="0">
                <a:ea typeface="ＭＳ Ｐゴシック"/>
              </a:rPr>
              <a:t>during the commissioning of new installations</a:t>
            </a:r>
          </a:p>
          <a:p>
            <a:pPr marL="342900" indent="-342900">
              <a:buFont typeface="Arial" panose="020B0604020202020204" pitchFamily="34" charset="0"/>
              <a:buChar char="•"/>
            </a:pPr>
            <a:r>
              <a:rPr lang="en-GB" dirty="0">
                <a:ea typeface="ＭＳ Ｐゴシック"/>
              </a:rPr>
              <a:t>as part of annual servicing</a:t>
            </a:r>
          </a:p>
          <a:p>
            <a:pPr marL="342900" indent="-342900">
              <a:buFont typeface="Arial" panose="020B0604020202020204" pitchFamily="34" charset="0"/>
              <a:buChar char="•"/>
            </a:pPr>
            <a:r>
              <a:rPr lang="en-GB" dirty="0">
                <a:ea typeface="ＭＳ Ｐゴシック"/>
              </a:rPr>
              <a:t>following property modifications (extensions, double glazing, etc.)</a:t>
            </a:r>
          </a:p>
          <a:p>
            <a:pPr marL="342900" indent="-342900">
              <a:buFont typeface="Arial" panose="020B0604020202020204" pitchFamily="34" charset="0"/>
              <a:buChar char="•"/>
            </a:pPr>
            <a:r>
              <a:rPr lang="en-GB">
                <a:ea typeface="ＭＳ Ｐゴシック"/>
              </a:rPr>
              <a:t>after installation of extract fans or ventilation systems</a:t>
            </a:r>
          </a:p>
          <a:p>
            <a:pPr marL="342900" indent="-342900">
              <a:buFont typeface="Arial" panose="020B0604020202020204" pitchFamily="34" charset="0"/>
              <a:buChar char="•"/>
            </a:pPr>
            <a:r>
              <a:rPr lang="en-GB" dirty="0">
                <a:ea typeface="ＭＳ Ｐゴシック"/>
              </a:rPr>
              <a:t>when investigating reports of fumes or CO alarm activation.</a:t>
            </a:r>
          </a:p>
          <a:p>
            <a:endParaRPr lang="en-GB"/>
          </a:p>
        </p:txBody>
      </p:sp>
    </p:spTree>
    <p:extLst>
      <p:ext uri="{BB962C8B-B14F-4D97-AF65-F5344CB8AC3E}">
        <p14:creationId xmlns:p14="http://schemas.microsoft.com/office/powerpoint/2010/main" val="24911583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F8452-888F-BE50-EA05-D445CC89C91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225DDE8-8891-02A0-3733-0E6F91B9F007}"/>
              </a:ext>
            </a:extLst>
          </p:cNvPr>
          <p:cNvSpPr>
            <a:spLocks noGrp="1"/>
          </p:cNvSpPr>
          <p:nvPr>
            <p:ph type="title"/>
          </p:nvPr>
        </p:nvSpPr>
        <p:spPr>
          <a:xfrm>
            <a:off x="252000" y="959222"/>
            <a:ext cx="11628452" cy="646331"/>
          </a:xfrm>
        </p:spPr>
        <p:txBody>
          <a:bodyPr/>
          <a:lstStyle/>
          <a:p>
            <a:r>
              <a:rPr lang="en-GB"/>
              <a:t>Spillage testing for open-flued appliances</a:t>
            </a:r>
          </a:p>
        </p:txBody>
      </p:sp>
      <p:sp>
        <p:nvSpPr>
          <p:cNvPr id="6" name="Content Placeholder 5">
            <a:extLst>
              <a:ext uri="{FF2B5EF4-FFF2-40B4-BE49-F238E27FC236}">
                <a16:creationId xmlns:a16="http://schemas.microsoft.com/office/drawing/2014/main" id="{79526D3B-9181-3C02-BFD7-0DF0F1530EA6}"/>
              </a:ext>
            </a:extLst>
          </p:cNvPr>
          <p:cNvSpPr>
            <a:spLocks noGrp="1"/>
          </p:cNvSpPr>
          <p:nvPr>
            <p:ph sz="quarter" idx="10"/>
          </p:nvPr>
        </p:nvSpPr>
        <p:spPr/>
        <p:txBody>
          <a:bodyPr/>
          <a:lstStyle/>
          <a:p>
            <a:r>
              <a:rPr lang="en-GB" b="1" dirty="0">
                <a:ea typeface="ＭＳ Ｐゴシック"/>
              </a:rPr>
              <a:t>Test procedure</a:t>
            </a:r>
          </a:p>
          <a:p>
            <a:r>
              <a:rPr lang="en-GB" dirty="0">
                <a:ea typeface="ＭＳ Ｐゴシック"/>
              </a:rPr>
              <a:t>Follow this sequence in accordance with BS 5440-1:</a:t>
            </a:r>
          </a:p>
          <a:p>
            <a:pPr marL="342900" indent="-342900">
              <a:buFont typeface="Arial" panose="020B0604020202020204" pitchFamily="34" charset="0"/>
              <a:buChar char="•"/>
            </a:pPr>
            <a:r>
              <a:rPr lang="en-GB" dirty="0">
                <a:ea typeface="ＭＳ Ｐゴシック"/>
              </a:rPr>
              <a:t>Close all doors and windows in the room containing the appliance</a:t>
            </a:r>
          </a:p>
          <a:p>
            <a:pPr marL="342900" indent="-342900">
              <a:buFont typeface="Arial" panose="020B0604020202020204" pitchFamily="34" charset="0"/>
              <a:buChar char="•"/>
            </a:pPr>
            <a:r>
              <a:rPr lang="en-GB" dirty="0">
                <a:ea typeface="ＭＳ Ｐゴシック"/>
              </a:rPr>
              <a:t>Operate the appliance at maximum rate for at least 5 minutes</a:t>
            </a:r>
          </a:p>
          <a:p>
            <a:pPr marL="342900" indent="-342900">
              <a:buFont typeface="Arial" panose="020B0604020202020204" pitchFamily="34" charset="0"/>
              <a:buChar char="•"/>
            </a:pPr>
            <a:r>
              <a:rPr lang="en-GB" dirty="0">
                <a:ea typeface="ＭＳ Ｐゴシック"/>
              </a:rPr>
              <a:t>Hold a smoke match 5mm from the edge of the draught diverter</a:t>
            </a:r>
          </a:p>
          <a:p>
            <a:pPr marL="342900" indent="-342900">
              <a:buFont typeface="Arial" panose="020B0604020202020204" pitchFamily="34" charset="0"/>
              <a:buChar char="•"/>
            </a:pPr>
            <a:r>
              <a:rPr lang="en-GB" dirty="0">
                <a:ea typeface="ＭＳ Ｐゴシック"/>
              </a:rPr>
              <a:t>Move the match around the entire perimeter</a:t>
            </a:r>
          </a:p>
          <a:p>
            <a:pPr marL="342900" indent="-342900">
              <a:buFont typeface="Arial" panose="020B0604020202020204" pitchFamily="34" charset="0"/>
              <a:buChar char="•"/>
            </a:pPr>
            <a:r>
              <a:rPr lang="en-GB" dirty="0">
                <a:ea typeface="ＭＳ Ｐゴシック"/>
              </a:rPr>
              <a:t>Observe smoke behaviour for at least 30 seconds</a:t>
            </a:r>
          </a:p>
          <a:p>
            <a:pPr marL="342900" indent="-342900">
              <a:buFont typeface="Arial" panose="020B0604020202020204" pitchFamily="34" charset="0"/>
              <a:buChar char="•"/>
            </a:pPr>
            <a:r>
              <a:rPr lang="en-GB" dirty="0">
                <a:ea typeface="ＭＳ Ｐゴシック"/>
              </a:rPr>
              <a:t>Repeat with all extract fans in the property running.</a:t>
            </a:r>
            <a:endParaRPr lang="en-GB" dirty="0"/>
          </a:p>
          <a:p>
            <a:endParaRPr lang="en-GB"/>
          </a:p>
        </p:txBody>
      </p:sp>
    </p:spTree>
    <p:extLst>
      <p:ext uri="{BB962C8B-B14F-4D97-AF65-F5344CB8AC3E}">
        <p14:creationId xmlns:p14="http://schemas.microsoft.com/office/powerpoint/2010/main" val="11991096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CBFBCC-5309-B95B-11C6-821B743CC8F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02BF49E-3C84-B3F8-B5C6-1F267E6DF9D3}"/>
              </a:ext>
            </a:extLst>
          </p:cNvPr>
          <p:cNvSpPr>
            <a:spLocks noGrp="1"/>
          </p:cNvSpPr>
          <p:nvPr>
            <p:ph type="title"/>
          </p:nvPr>
        </p:nvSpPr>
        <p:spPr>
          <a:xfrm>
            <a:off x="252000" y="959222"/>
            <a:ext cx="11628452" cy="646331"/>
          </a:xfrm>
        </p:spPr>
        <p:txBody>
          <a:bodyPr/>
          <a:lstStyle/>
          <a:p>
            <a:r>
              <a:rPr lang="en-GB"/>
              <a:t>Spillage testing for open-flued appliances</a:t>
            </a:r>
          </a:p>
        </p:txBody>
      </p:sp>
      <p:sp>
        <p:nvSpPr>
          <p:cNvPr id="6" name="Content Placeholder 5">
            <a:extLst>
              <a:ext uri="{FF2B5EF4-FFF2-40B4-BE49-F238E27FC236}">
                <a16:creationId xmlns:a16="http://schemas.microsoft.com/office/drawing/2014/main" id="{9F8ACF1B-C275-5565-9BB9-50A98C4FBB2C}"/>
              </a:ext>
            </a:extLst>
          </p:cNvPr>
          <p:cNvSpPr>
            <a:spLocks noGrp="1"/>
          </p:cNvSpPr>
          <p:nvPr>
            <p:ph sz="quarter" idx="10"/>
          </p:nvPr>
        </p:nvSpPr>
        <p:spPr>
          <a:xfrm>
            <a:off x="360000" y="1800000"/>
            <a:ext cx="11520452" cy="4140000"/>
          </a:xfrm>
        </p:spPr>
        <p:txBody>
          <a:bodyPr/>
          <a:lstStyle/>
          <a:p>
            <a:r>
              <a:rPr lang="en-GB" b="1" dirty="0"/>
              <a:t>Result interpretation</a:t>
            </a:r>
          </a:p>
          <a:p>
            <a:r>
              <a:rPr lang="en-GB" dirty="0"/>
              <a:t>According to Gas Safe Technical Bulletin 200:</a:t>
            </a:r>
          </a:p>
          <a:p>
            <a:pPr marL="342900" indent="-342900">
              <a:buFont typeface="Arial" panose="020B0604020202020204" pitchFamily="34" charset="0"/>
              <a:buChar char="•"/>
            </a:pPr>
            <a:r>
              <a:rPr lang="en-GB" dirty="0"/>
              <a:t>Pass: Smoke is drawn into the draught diverter with no spillage</a:t>
            </a:r>
          </a:p>
          <a:p>
            <a:pPr marL="342900" indent="-342900">
              <a:buFont typeface="Arial" panose="020B0604020202020204" pitchFamily="34" charset="0"/>
              <a:buChar char="•"/>
            </a:pPr>
            <a:r>
              <a:rPr lang="en-GB" dirty="0"/>
              <a:t>Fail: Smoke spills from the draught diverter into the room</a:t>
            </a:r>
          </a:p>
          <a:p>
            <a:pPr marL="342900" indent="-342900">
              <a:buFont typeface="Arial" panose="020B0604020202020204" pitchFamily="34" charset="0"/>
              <a:buChar char="•"/>
            </a:pPr>
            <a:r>
              <a:rPr lang="en-GB" dirty="0">
                <a:ea typeface="ＭＳ Ｐゴシック"/>
              </a:rPr>
              <a:t>Borderline: Temporary spillage clearing within 30 seconds may be acceptable depending on appliance type and manufacturer guidance.</a:t>
            </a:r>
            <a:endParaRPr lang="en-GB" dirty="0"/>
          </a:p>
          <a:p>
            <a:r>
              <a:rPr lang="en-GB" dirty="0"/>
              <a:t>Failed tests require immediate action under GIUSP.</a:t>
            </a:r>
          </a:p>
          <a:p>
            <a:endParaRPr lang="en-GB" dirty="0"/>
          </a:p>
        </p:txBody>
      </p:sp>
    </p:spTree>
    <p:extLst>
      <p:ext uri="{BB962C8B-B14F-4D97-AF65-F5344CB8AC3E}">
        <p14:creationId xmlns:p14="http://schemas.microsoft.com/office/powerpoint/2010/main" val="12475695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48569-CF3C-590E-55A7-59E96E5C54B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FFD1204-CD52-56D4-28C7-C8B08D70317B}"/>
              </a:ext>
            </a:extLst>
          </p:cNvPr>
          <p:cNvSpPr>
            <a:spLocks noGrp="1"/>
          </p:cNvSpPr>
          <p:nvPr>
            <p:ph type="title"/>
          </p:nvPr>
        </p:nvSpPr>
        <p:spPr>
          <a:xfrm>
            <a:off x="252000" y="959222"/>
            <a:ext cx="11628452" cy="646331"/>
          </a:xfrm>
        </p:spPr>
        <p:txBody>
          <a:bodyPr/>
          <a:lstStyle/>
          <a:p>
            <a:r>
              <a:rPr lang="en-GB"/>
              <a:t>Terminal positioning requirements</a:t>
            </a:r>
          </a:p>
        </p:txBody>
      </p:sp>
      <p:sp>
        <p:nvSpPr>
          <p:cNvPr id="6" name="Content Placeholder 5">
            <a:extLst>
              <a:ext uri="{FF2B5EF4-FFF2-40B4-BE49-F238E27FC236}">
                <a16:creationId xmlns:a16="http://schemas.microsoft.com/office/drawing/2014/main" id="{E4D047F5-4FED-F05F-5047-745C3867B0B2}"/>
              </a:ext>
            </a:extLst>
          </p:cNvPr>
          <p:cNvSpPr>
            <a:spLocks noGrp="1"/>
          </p:cNvSpPr>
          <p:nvPr>
            <p:ph sz="quarter" idx="10"/>
          </p:nvPr>
        </p:nvSpPr>
        <p:spPr>
          <a:xfrm>
            <a:off x="360000" y="1800000"/>
            <a:ext cx="11520452" cy="4140000"/>
          </a:xfrm>
        </p:spPr>
        <p:txBody>
          <a:bodyPr/>
          <a:lstStyle/>
          <a:p>
            <a:r>
              <a:rPr lang="en-GB" b="1" dirty="0">
                <a:ea typeface="ＭＳ Ｐゴシック"/>
              </a:rPr>
              <a:t>Critical safety considerations</a:t>
            </a:r>
          </a:p>
          <a:p>
            <a:r>
              <a:rPr lang="en-GB" dirty="0">
                <a:ea typeface="ＭＳ Ｐゴシック"/>
              </a:rPr>
              <a:t>Correct terminal positioning is essential for the safe operation of all flued gas appliances in UK installations. The location must:</a:t>
            </a:r>
          </a:p>
          <a:p>
            <a:pPr marL="342900" indent="-342900">
              <a:buFont typeface="Arial" panose="020B0604020202020204" pitchFamily="34" charset="0"/>
              <a:buChar char="•"/>
            </a:pPr>
            <a:r>
              <a:rPr lang="en-GB" dirty="0">
                <a:ea typeface="ＭＳ Ｐゴシック"/>
              </a:rPr>
              <a:t>allow safe dispersal of combustion products</a:t>
            </a:r>
          </a:p>
          <a:p>
            <a:pPr marL="342900" indent="-342900">
              <a:buFont typeface="Arial" panose="020B0604020202020204" pitchFamily="34" charset="0"/>
              <a:buChar char="•"/>
            </a:pPr>
            <a:r>
              <a:rPr lang="en-GB">
                <a:ea typeface="ＭＳ Ｐゴシック"/>
              </a:rPr>
              <a:t>prevent re-entry of flue gases into the building</a:t>
            </a:r>
          </a:p>
          <a:p>
            <a:pPr marL="342900" indent="-342900">
              <a:buFont typeface="Arial" panose="020B0604020202020204" pitchFamily="34" charset="0"/>
              <a:buChar char="•"/>
            </a:pPr>
            <a:r>
              <a:rPr lang="en-GB" dirty="0">
                <a:ea typeface="ＭＳ Ｐゴシック"/>
              </a:rPr>
              <a:t>maintain sufficient clearance from openings, obstructions and boundaries</a:t>
            </a:r>
          </a:p>
          <a:p>
            <a:pPr marL="342900" indent="-342900">
              <a:buFont typeface="Arial" panose="020B0604020202020204" pitchFamily="34" charset="0"/>
              <a:buChar char="•"/>
            </a:pPr>
            <a:r>
              <a:rPr lang="en-GB" dirty="0">
                <a:ea typeface="ＭＳ Ｐゴシック"/>
              </a:rPr>
              <a:t>account for prevailing wind conditions and potential pressure zones</a:t>
            </a:r>
          </a:p>
          <a:p>
            <a:pPr marL="342900" indent="-342900">
              <a:buFont typeface="Arial" panose="020B0604020202020204" pitchFamily="34" charset="0"/>
              <a:buChar char="•"/>
            </a:pPr>
            <a:r>
              <a:rPr lang="en-GB" dirty="0">
                <a:ea typeface="ＭＳ Ｐゴシック"/>
              </a:rPr>
              <a:t>consider the impact on neighbouring properties.</a:t>
            </a:r>
            <a:endParaRPr lang="en-GB" dirty="0"/>
          </a:p>
          <a:p>
            <a:endParaRPr lang="en-GB"/>
          </a:p>
        </p:txBody>
      </p:sp>
    </p:spTree>
    <p:extLst>
      <p:ext uri="{BB962C8B-B14F-4D97-AF65-F5344CB8AC3E}">
        <p14:creationId xmlns:p14="http://schemas.microsoft.com/office/powerpoint/2010/main" val="275202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a:t>Objective</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60000" y="1800000"/>
            <a:ext cx="11152296" cy="4140000"/>
          </a:xfrm>
        </p:spPr>
        <p:txBody>
          <a:bodyPr/>
          <a:lstStyle/>
          <a:p>
            <a:r>
              <a:rPr lang="en-GB" dirty="0"/>
              <a:t>By the end of this session, you should be able to:</a:t>
            </a:r>
          </a:p>
          <a:p>
            <a:pPr marL="342900" indent="-342900">
              <a:buFont typeface="Arial" panose="020B0604020202020204" pitchFamily="34" charset="0"/>
              <a:buChar char="•"/>
            </a:pPr>
            <a:r>
              <a:rPr lang="en-GB" b="1" dirty="0"/>
              <a:t>Classify</a:t>
            </a:r>
            <a:r>
              <a:rPr lang="en-GB" dirty="0"/>
              <a:t> appliance types A, B and C by flue/chimney requirement.</a:t>
            </a:r>
          </a:p>
          <a:p>
            <a:pPr marL="342900" indent="-342900">
              <a:buFont typeface="Arial" panose="020B0604020202020204" pitchFamily="34" charset="0"/>
              <a:buChar char="•"/>
            </a:pPr>
            <a:r>
              <a:rPr lang="en-GB" b="1" dirty="0"/>
              <a:t>Describe</a:t>
            </a:r>
            <a:r>
              <a:rPr lang="en-GB" dirty="0"/>
              <a:t> the fundamental operating principles of chimney/flue systems.</a:t>
            </a:r>
          </a:p>
          <a:p>
            <a:pPr marL="342900" indent="-342900">
              <a:buFont typeface="Arial" panose="020B0604020202020204" pitchFamily="34" charset="0"/>
              <a:buChar char="•"/>
            </a:pPr>
            <a:r>
              <a:rPr lang="en-GB" b="1" dirty="0"/>
              <a:t>Compare</a:t>
            </a:r>
            <a:r>
              <a:rPr lang="en-GB" dirty="0"/>
              <a:t> the suitability of different flue types to appliance categories.</a:t>
            </a:r>
          </a:p>
          <a:p>
            <a:pPr marL="342900" indent="-342900">
              <a:buFont typeface="Arial" panose="020B0604020202020204" pitchFamily="34" charset="0"/>
              <a:buChar char="•"/>
            </a:pPr>
            <a:r>
              <a:rPr lang="en-GB" b="1" dirty="0"/>
              <a:t>Identify</a:t>
            </a:r>
            <a:r>
              <a:rPr lang="en-GB" dirty="0"/>
              <a:t> appropriate testing procedures for flue safety and performance.</a:t>
            </a:r>
          </a:p>
          <a:p>
            <a:endParaRPr lang="en-GB" dirty="0"/>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FFF0BD-3981-9821-B021-284C8D24E65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D19713B-7CB8-5436-8FC9-A96A74AC39AB}"/>
              </a:ext>
            </a:extLst>
          </p:cNvPr>
          <p:cNvSpPr>
            <a:spLocks noGrp="1"/>
          </p:cNvSpPr>
          <p:nvPr>
            <p:ph type="title"/>
          </p:nvPr>
        </p:nvSpPr>
        <p:spPr>
          <a:xfrm>
            <a:off x="252000" y="959222"/>
            <a:ext cx="11628452" cy="646331"/>
          </a:xfrm>
        </p:spPr>
        <p:txBody>
          <a:bodyPr/>
          <a:lstStyle/>
          <a:p>
            <a:r>
              <a:rPr lang="en-GB"/>
              <a:t>Terminal positioning requirements</a:t>
            </a:r>
          </a:p>
        </p:txBody>
      </p:sp>
      <p:sp>
        <p:nvSpPr>
          <p:cNvPr id="6" name="Content Placeholder 5">
            <a:extLst>
              <a:ext uri="{FF2B5EF4-FFF2-40B4-BE49-F238E27FC236}">
                <a16:creationId xmlns:a16="http://schemas.microsoft.com/office/drawing/2014/main" id="{5AC7E87E-82F0-88E3-CC3B-289665466B51}"/>
              </a:ext>
            </a:extLst>
          </p:cNvPr>
          <p:cNvSpPr>
            <a:spLocks noGrp="1"/>
          </p:cNvSpPr>
          <p:nvPr>
            <p:ph sz="quarter" idx="10"/>
          </p:nvPr>
        </p:nvSpPr>
        <p:spPr>
          <a:xfrm>
            <a:off x="360000" y="1800000"/>
            <a:ext cx="11520452" cy="4140000"/>
          </a:xfrm>
        </p:spPr>
        <p:txBody>
          <a:bodyPr/>
          <a:lstStyle/>
          <a:p>
            <a:r>
              <a:rPr lang="en-GB" b="1"/>
              <a:t>Critical safety considerations</a:t>
            </a:r>
          </a:p>
          <a:p>
            <a:r>
              <a:rPr lang="en-GB"/>
              <a:t>Terminal positioning requirements vary significantly between natural draught and fan-assisted systems, with the latter generally allowing more flexibility but requiring careful attention to minimum clearances.</a:t>
            </a:r>
          </a:p>
          <a:p>
            <a:endParaRPr lang="en-GB"/>
          </a:p>
        </p:txBody>
      </p:sp>
    </p:spTree>
    <p:extLst>
      <p:ext uri="{BB962C8B-B14F-4D97-AF65-F5344CB8AC3E}">
        <p14:creationId xmlns:p14="http://schemas.microsoft.com/office/powerpoint/2010/main" val="8016408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19175-841F-5EAD-D6F8-613ABEFA226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68A8D16-8161-9406-3E43-A34416E0858E}"/>
              </a:ext>
            </a:extLst>
          </p:cNvPr>
          <p:cNvSpPr>
            <a:spLocks noGrp="1"/>
          </p:cNvSpPr>
          <p:nvPr>
            <p:ph type="title"/>
          </p:nvPr>
        </p:nvSpPr>
        <p:spPr>
          <a:xfrm>
            <a:off x="252000" y="959222"/>
            <a:ext cx="11628452" cy="646331"/>
          </a:xfrm>
        </p:spPr>
        <p:txBody>
          <a:bodyPr/>
          <a:lstStyle/>
          <a:p>
            <a:r>
              <a:rPr lang="en-GB"/>
              <a:t>Terminal positioning requirements</a:t>
            </a:r>
          </a:p>
        </p:txBody>
      </p:sp>
      <p:sp>
        <p:nvSpPr>
          <p:cNvPr id="6" name="Content Placeholder 5">
            <a:extLst>
              <a:ext uri="{FF2B5EF4-FFF2-40B4-BE49-F238E27FC236}">
                <a16:creationId xmlns:a16="http://schemas.microsoft.com/office/drawing/2014/main" id="{161107A5-519F-E642-D265-12758140F07C}"/>
              </a:ext>
            </a:extLst>
          </p:cNvPr>
          <p:cNvSpPr>
            <a:spLocks noGrp="1"/>
          </p:cNvSpPr>
          <p:nvPr>
            <p:ph sz="quarter" idx="10"/>
          </p:nvPr>
        </p:nvSpPr>
        <p:spPr>
          <a:xfrm>
            <a:off x="359173" y="1605553"/>
            <a:ext cx="11765195" cy="4140000"/>
          </a:xfrm>
        </p:spPr>
        <p:txBody>
          <a:bodyPr/>
          <a:lstStyle/>
          <a:p>
            <a:r>
              <a:rPr lang="en-GB" b="1" dirty="0">
                <a:ea typeface="ＭＳ Ｐゴシック"/>
              </a:rPr>
              <a:t>Key dimensional requirements</a:t>
            </a:r>
          </a:p>
          <a:p>
            <a:r>
              <a:rPr lang="en-GB" dirty="0">
                <a:ea typeface="ＭＳ Ｐゴシック"/>
              </a:rPr>
              <a:t>BS 5440-1 specifies minimum clearances including:</a:t>
            </a:r>
          </a:p>
          <a:p>
            <a:pPr marL="342900" indent="-342900">
              <a:buFont typeface="Arial" panose="020B0604020202020204" pitchFamily="34" charset="0"/>
              <a:buChar char="•"/>
            </a:pPr>
            <a:r>
              <a:rPr lang="en-GB" dirty="0">
                <a:ea typeface="ＭＳ Ｐゴシック"/>
              </a:rPr>
              <a:t>300mm from openings (windows, doors, vents)</a:t>
            </a:r>
          </a:p>
          <a:p>
            <a:pPr marL="342900" indent="-342900">
              <a:buFont typeface="Arial" panose="020B0604020202020204" pitchFamily="34" charset="0"/>
              <a:buChar char="•"/>
            </a:pPr>
            <a:r>
              <a:rPr lang="en-GB" dirty="0">
                <a:ea typeface="ＭＳ Ｐゴシック"/>
              </a:rPr>
              <a:t>300mm horizontally from gas/electric meters</a:t>
            </a:r>
          </a:p>
          <a:p>
            <a:pPr marL="342900" indent="-342900">
              <a:buFont typeface="Arial" panose="020B0604020202020204" pitchFamily="34" charset="0"/>
              <a:buChar char="•"/>
            </a:pPr>
            <a:r>
              <a:rPr lang="en-GB" dirty="0">
                <a:ea typeface="ＭＳ Ｐゴシック"/>
              </a:rPr>
              <a:t>1000mm from a facing wall or boundary (conventional flue)</a:t>
            </a:r>
          </a:p>
          <a:p>
            <a:pPr marL="342900" indent="-342900">
              <a:buFont typeface="Arial" panose="020B0604020202020204" pitchFamily="34" charset="0"/>
              <a:buChar char="•"/>
            </a:pPr>
            <a:r>
              <a:rPr lang="en-GB" dirty="0">
                <a:ea typeface="ＭＳ Ｐゴシック"/>
              </a:rPr>
              <a:t>600mm from an internal or external corner</a:t>
            </a:r>
          </a:p>
          <a:p>
            <a:pPr marL="342900" indent="-342900">
              <a:buFont typeface="Arial" panose="020B0604020202020204" pitchFamily="34" charset="0"/>
              <a:buChar char="•"/>
            </a:pPr>
            <a:r>
              <a:rPr lang="en-GB" dirty="0">
                <a:ea typeface="ＭＳ Ｐゴシック"/>
              </a:rPr>
              <a:t>2100mm from ground level, where people have access</a:t>
            </a:r>
          </a:p>
          <a:p>
            <a:pPr marL="342900" indent="-342900">
              <a:buFont typeface="Arial" panose="020B0604020202020204" pitchFamily="34" charset="0"/>
              <a:buChar char="•"/>
            </a:pPr>
            <a:r>
              <a:rPr lang="en-GB" dirty="0">
                <a:ea typeface="ＭＳ Ｐゴシック"/>
              </a:rPr>
              <a:t>specific dimensions for terminals near balconies, carports or adjacent flue terminals.</a:t>
            </a:r>
          </a:p>
          <a:p>
            <a:endParaRPr lang="en-GB" dirty="0"/>
          </a:p>
        </p:txBody>
      </p:sp>
    </p:spTree>
    <p:extLst>
      <p:ext uri="{BB962C8B-B14F-4D97-AF65-F5344CB8AC3E}">
        <p14:creationId xmlns:p14="http://schemas.microsoft.com/office/powerpoint/2010/main" val="36658121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A2BFA-654F-EB35-F682-18B9BABB41C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28F6EDF-F3E6-7AFC-4DE0-F144F196A505}"/>
              </a:ext>
            </a:extLst>
          </p:cNvPr>
          <p:cNvSpPr>
            <a:spLocks noGrp="1"/>
          </p:cNvSpPr>
          <p:nvPr>
            <p:ph type="title"/>
          </p:nvPr>
        </p:nvSpPr>
        <p:spPr>
          <a:xfrm>
            <a:off x="252000" y="959222"/>
            <a:ext cx="11628452" cy="646331"/>
          </a:xfrm>
        </p:spPr>
        <p:txBody>
          <a:bodyPr/>
          <a:lstStyle/>
          <a:p>
            <a:r>
              <a:rPr lang="en-GB"/>
              <a:t>Terminal positioning requirements</a:t>
            </a:r>
          </a:p>
        </p:txBody>
      </p:sp>
      <p:sp>
        <p:nvSpPr>
          <p:cNvPr id="6" name="Content Placeholder 5">
            <a:extLst>
              <a:ext uri="{FF2B5EF4-FFF2-40B4-BE49-F238E27FC236}">
                <a16:creationId xmlns:a16="http://schemas.microsoft.com/office/drawing/2014/main" id="{CA3332B8-DBA0-BC67-A93B-13A8224E78DC}"/>
              </a:ext>
            </a:extLst>
          </p:cNvPr>
          <p:cNvSpPr>
            <a:spLocks noGrp="1"/>
          </p:cNvSpPr>
          <p:nvPr>
            <p:ph sz="quarter" idx="10"/>
          </p:nvPr>
        </p:nvSpPr>
        <p:spPr>
          <a:xfrm>
            <a:off x="360000" y="1817584"/>
            <a:ext cx="11520452" cy="4140000"/>
          </a:xfrm>
        </p:spPr>
        <p:txBody>
          <a:bodyPr/>
          <a:lstStyle/>
          <a:p>
            <a:r>
              <a:rPr lang="en-GB"/>
              <a:t>As a gas engineer in the UK, you must consult the current version of BS 5440-1 and manufacturer's instructions, as requirements may vary based on appliance type, flue gas temperature, and terminal design.</a:t>
            </a:r>
          </a:p>
          <a:p>
            <a:endParaRPr lang="en-GB"/>
          </a:p>
        </p:txBody>
      </p:sp>
    </p:spTree>
    <p:extLst>
      <p:ext uri="{BB962C8B-B14F-4D97-AF65-F5344CB8AC3E}">
        <p14:creationId xmlns:p14="http://schemas.microsoft.com/office/powerpoint/2010/main" val="14110802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2781F-961A-8F47-79BF-E8DF205DFB2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110EFD4-198C-C676-1A16-BC43CB8502AE}"/>
              </a:ext>
            </a:extLst>
          </p:cNvPr>
          <p:cNvSpPr>
            <a:spLocks noGrp="1"/>
          </p:cNvSpPr>
          <p:nvPr>
            <p:ph type="title"/>
          </p:nvPr>
        </p:nvSpPr>
        <p:spPr>
          <a:xfrm>
            <a:off x="252000" y="959222"/>
            <a:ext cx="11628452" cy="646331"/>
          </a:xfrm>
        </p:spPr>
        <p:txBody>
          <a:bodyPr/>
          <a:lstStyle/>
          <a:p>
            <a:r>
              <a:rPr lang="en-GB"/>
              <a:t>Understanding natural draught mechanics</a:t>
            </a:r>
          </a:p>
        </p:txBody>
      </p:sp>
      <p:sp>
        <p:nvSpPr>
          <p:cNvPr id="6" name="Content Placeholder 5">
            <a:extLst>
              <a:ext uri="{FF2B5EF4-FFF2-40B4-BE49-F238E27FC236}">
                <a16:creationId xmlns:a16="http://schemas.microsoft.com/office/drawing/2014/main" id="{DB6AF959-2DAE-D6E6-149D-1D9093EA1C1B}"/>
              </a:ext>
            </a:extLst>
          </p:cNvPr>
          <p:cNvSpPr>
            <a:spLocks noGrp="1"/>
          </p:cNvSpPr>
          <p:nvPr>
            <p:ph sz="quarter" idx="10"/>
          </p:nvPr>
        </p:nvSpPr>
        <p:spPr>
          <a:xfrm>
            <a:off x="359173" y="1605553"/>
            <a:ext cx="10771062" cy="4140000"/>
          </a:xfrm>
        </p:spPr>
        <p:txBody>
          <a:bodyPr/>
          <a:lstStyle/>
          <a:p>
            <a:r>
              <a:rPr lang="en-GB" b="1" dirty="0"/>
              <a:t>Physical principles</a:t>
            </a:r>
          </a:p>
          <a:p>
            <a:r>
              <a:rPr lang="en-GB" dirty="0"/>
              <a:t>Natural draught chimney systems, common in many UK properties, operate on fundamental thermodynamic principles:</a:t>
            </a:r>
          </a:p>
          <a:p>
            <a:pPr marL="342900" indent="-342900">
              <a:buFont typeface="Arial" panose="020B0604020202020204" pitchFamily="34" charset="0"/>
              <a:buChar char="•"/>
            </a:pPr>
            <a:r>
              <a:rPr lang="en-GB" b="1" dirty="0"/>
              <a:t>Thermal buoyancy:</a:t>
            </a:r>
            <a:r>
              <a:rPr lang="en-GB" dirty="0"/>
              <a:t> Hot flue gases are less dense than ambient air, creating upward pressure.</a:t>
            </a:r>
          </a:p>
          <a:p>
            <a:pPr marL="342900" indent="-342900">
              <a:buFont typeface="Arial" panose="020B0604020202020204" pitchFamily="34" charset="0"/>
              <a:buChar char="•"/>
            </a:pPr>
            <a:r>
              <a:rPr lang="en-GB" b="1" dirty="0"/>
              <a:t>Stack effect:</a:t>
            </a:r>
            <a:r>
              <a:rPr lang="en-GB" dirty="0"/>
              <a:t> The height differential between the appliance and the terminal creates a pressure difference.</a:t>
            </a:r>
          </a:p>
          <a:p>
            <a:pPr marL="342900" indent="-342900">
              <a:buFont typeface="Arial" panose="020B0604020202020204" pitchFamily="34" charset="0"/>
              <a:buChar char="•"/>
            </a:pPr>
            <a:r>
              <a:rPr lang="en-GB" b="1" dirty="0"/>
              <a:t>Temperature differential:</a:t>
            </a:r>
            <a:r>
              <a:rPr lang="en-GB" dirty="0"/>
              <a:t> Greater temperature difference between flue gases and outside air creates a stronger draught.</a:t>
            </a:r>
          </a:p>
        </p:txBody>
      </p:sp>
    </p:spTree>
    <p:extLst>
      <p:ext uri="{BB962C8B-B14F-4D97-AF65-F5344CB8AC3E}">
        <p14:creationId xmlns:p14="http://schemas.microsoft.com/office/powerpoint/2010/main" val="6529339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7F8D4-1886-5725-D057-1F45AEE737A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76189F7-9E6C-F940-60AD-EDD86F618BC1}"/>
              </a:ext>
            </a:extLst>
          </p:cNvPr>
          <p:cNvSpPr>
            <a:spLocks noGrp="1"/>
          </p:cNvSpPr>
          <p:nvPr>
            <p:ph type="title"/>
          </p:nvPr>
        </p:nvSpPr>
        <p:spPr>
          <a:xfrm>
            <a:off x="252000" y="959222"/>
            <a:ext cx="11628452" cy="646331"/>
          </a:xfrm>
        </p:spPr>
        <p:txBody>
          <a:bodyPr/>
          <a:lstStyle/>
          <a:p>
            <a:r>
              <a:rPr lang="en-GB"/>
              <a:t>Understanding natural draught mechanics</a:t>
            </a:r>
          </a:p>
        </p:txBody>
      </p:sp>
      <p:sp>
        <p:nvSpPr>
          <p:cNvPr id="6" name="Content Placeholder 5">
            <a:extLst>
              <a:ext uri="{FF2B5EF4-FFF2-40B4-BE49-F238E27FC236}">
                <a16:creationId xmlns:a16="http://schemas.microsoft.com/office/drawing/2014/main" id="{2187D44D-E823-5141-3057-AD840D92DA36}"/>
              </a:ext>
            </a:extLst>
          </p:cNvPr>
          <p:cNvSpPr>
            <a:spLocks noGrp="1"/>
          </p:cNvSpPr>
          <p:nvPr>
            <p:ph sz="quarter" idx="10"/>
          </p:nvPr>
        </p:nvSpPr>
        <p:spPr>
          <a:xfrm>
            <a:off x="360000" y="1800000"/>
            <a:ext cx="10771062" cy="4140000"/>
          </a:xfrm>
        </p:spPr>
        <p:txBody>
          <a:bodyPr/>
          <a:lstStyle/>
          <a:p>
            <a:r>
              <a:rPr lang="en-GB" b="1" dirty="0">
                <a:ea typeface="ＭＳ Ｐゴシック"/>
              </a:rPr>
              <a:t>Physical principles</a:t>
            </a:r>
          </a:p>
          <a:p>
            <a:pPr marL="342900" indent="-342900">
              <a:buFont typeface="Arial" panose="020B0604020202020204" pitchFamily="34" charset="0"/>
              <a:buChar char="•"/>
            </a:pPr>
            <a:r>
              <a:rPr lang="en-GB" b="1" dirty="0">
                <a:ea typeface="ＭＳ Ｐゴシック"/>
              </a:rPr>
              <a:t>Flue resistance:</a:t>
            </a:r>
            <a:r>
              <a:rPr lang="en-GB" dirty="0">
                <a:ea typeface="ＭＳ Ｐゴシック"/>
              </a:rPr>
              <a:t> Bends, restrictions and internal surface roughness impede flow.</a:t>
            </a:r>
            <a:endParaRPr lang="en-GB" dirty="0"/>
          </a:p>
          <a:p>
            <a:r>
              <a:rPr lang="en-GB" dirty="0">
                <a:ea typeface="ＭＳ Ｐゴシック"/>
              </a:rPr>
              <a:t>The effectiveness of natural draught systems is described by the equation:</a:t>
            </a:r>
          </a:p>
          <a:p>
            <a:endParaRPr lang="en-GB"/>
          </a:p>
          <a:p>
            <a:endParaRPr lang="en-GB"/>
          </a:p>
          <a:p>
            <a:r>
              <a:rPr lang="en-GB" dirty="0">
                <a:ea typeface="ＭＳ Ｐゴシック"/>
              </a:rPr>
              <a:t>Where </a:t>
            </a:r>
            <a:r>
              <a:rPr lang="en-GB" b="1" dirty="0">
                <a:ea typeface="ＭＳ Ｐゴシック"/>
              </a:rPr>
              <a:t>ΔP</a:t>
            </a:r>
            <a:r>
              <a:rPr lang="en-GB" dirty="0">
                <a:ea typeface="ＭＳ Ｐゴシック"/>
              </a:rPr>
              <a:t> is pressure difference (Pa), </a:t>
            </a:r>
            <a:r>
              <a:rPr lang="en-GB" b="1" dirty="0">
                <a:ea typeface="ＭＳ Ｐゴシック"/>
              </a:rPr>
              <a:t>h</a:t>
            </a:r>
            <a:r>
              <a:rPr lang="en-GB" dirty="0">
                <a:ea typeface="ＭＳ Ｐゴシック"/>
              </a:rPr>
              <a:t> is chimney height (m), </a:t>
            </a:r>
            <a:r>
              <a:rPr lang="en-GB" b="1" dirty="0">
                <a:ea typeface="ＭＳ Ｐゴシック"/>
              </a:rPr>
              <a:t>To</a:t>
            </a:r>
            <a:r>
              <a:rPr lang="en-GB" dirty="0">
                <a:ea typeface="ＭＳ Ｐゴシック"/>
              </a:rPr>
              <a:t> is outside temperature (K) and </a:t>
            </a:r>
            <a:r>
              <a:rPr lang="en-GB" b="1" dirty="0">
                <a:ea typeface="ＭＳ Ｐゴシック"/>
              </a:rPr>
              <a:t>Ti</a:t>
            </a:r>
            <a:r>
              <a:rPr lang="en-GB" dirty="0">
                <a:ea typeface="ＭＳ Ｐゴシック"/>
              </a:rPr>
              <a:t> is flue gas temperature (K).</a:t>
            </a:r>
          </a:p>
        </p:txBody>
      </p:sp>
      <p:pic>
        <p:nvPicPr>
          <p:cNvPr id="3" name="Picture 2">
            <a:extLst>
              <a:ext uri="{FF2B5EF4-FFF2-40B4-BE49-F238E27FC236}">
                <a16:creationId xmlns:a16="http://schemas.microsoft.com/office/drawing/2014/main" id="{FBD17072-AB20-905C-9125-DFDB1B94AE5B}"/>
              </a:ext>
            </a:extLst>
          </p:cNvPr>
          <p:cNvPicPr>
            <a:picLocks noChangeAspect="1"/>
          </p:cNvPicPr>
          <p:nvPr/>
        </p:nvPicPr>
        <p:blipFill>
          <a:blip r:embed="rId2"/>
          <a:stretch>
            <a:fillRect/>
          </a:stretch>
        </p:blipFill>
        <p:spPr>
          <a:xfrm>
            <a:off x="3650826" y="3826039"/>
            <a:ext cx="3515129" cy="86905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14478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FFFF58-F6C3-1D4F-CA56-DF93F85AADF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21BF4D2-334A-D425-8F53-E8E90B2D1057}"/>
              </a:ext>
            </a:extLst>
          </p:cNvPr>
          <p:cNvSpPr>
            <a:spLocks noGrp="1"/>
          </p:cNvSpPr>
          <p:nvPr>
            <p:ph type="title"/>
          </p:nvPr>
        </p:nvSpPr>
        <p:spPr>
          <a:xfrm>
            <a:off x="252000" y="959222"/>
            <a:ext cx="11628452" cy="646331"/>
          </a:xfrm>
        </p:spPr>
        <p:txBody>
          <a:bodyPr/>
          <a:lstStyle/>
          <a:p>
            <a:r>
              <a:rPr lang="en-GB"/>
              <a:t>Understanding natural draught mechanics</a:t>
            </a:r>
          </a:p>
        </p:txBody>
      </p:sp>
      <p:sp>
        <p:nvSpPr>
          <p:cNvPr id="6" name="Content Placeholder 5">
            <a:extLst>
              <a:ext uri="{FF2B5EF4-FFF2-40B4-BE49-F238E27FC236}">
                <a16:creationId xmlns:a16="http://schemas.microsoft.com/office/drawing/2014/main" id="{5494A076-2BFA-3090-7D18-9C66F153905D}"/>
              </a:ext>
            </a:extLst>
          </p:cNvPr>
          <p:cNvSpPr>
            <a:spLocks noGrp="1"/>
          </p:cNvSpPr>
          <p:nvPr>
            <p:ph sz="quarter" idx="10"/>
          </p:nvPr>
        </p:nvSpPr>
        <p:spPr>
          <a:xfrm>
            <a:off x="350856" y="1605553"/>
            <a:ext cx="10771062" cy="4140000"/>
          </a:xfrm>
        </p:spPr>
        <p:txBody>
          <a:bodyPr/>
          <a:lstStyle/>
          <a:p>
            <a:r>
              <a:rPr lang="en-GB" b="1" dirty="0"/>
              <a:t>Factors affecting performance</a:t>
            </a:r>
          </a:p>
          <a:p>
            <a:r>
              <a:rPr lang="en-GB" dirty="0"/>
              <a:t>UK gas engineers must consider several factors that influence natural draught:</a:t>
            </a:r>
          </a:p>
          <a:p>
            <a:pPr marL="342900" indent="-342900">
              <a:buFont typeface="Arial" panose="020B0604020202020204" pitchFamily="34" charset="0"/>
              <a:buChar char="•"/>
            </a:pPr>
            <a:r>
              <a:rPr lang="en-GB" b="1" dirty="0"/>
              <a:t>Chimney height:</a:t>
            </a:r>
            <a:r>
              <a:rPr lang="en-GB" dirty="0"/>
              <a:t> Taller chimneys create stronger draught</a:t>
            </a:r>
          </a:p>
          <a:p>
            <a:pPr marL="342900" indent="-342900">
              <a:buFont typeface="Arial" panose="020B0604020202020204" pitchFamily="34" charset="0"/>
              <a:buChar char="•"/>
            </a:pPr>
            <a:r>
              <a:rPr lang="en-GB" b="1" dirty="0"/>
              <a:t>Flue diameter:</a:t>
            </a:r>
            <a:r>
              <a:rPr lang="en-GB" dirty="0"/>
              <a:t> Must match appliance requirements</a:t>
            </a:r>
          </a:p>
          <a:p>
            <a:pPr marL="342900" indent="-342900">
              <a:buFont typeface="Arial" panose="020B0604020202020204" pitchFamily="34" charset="0"/>
              <a:buChar char="•"/>
            </a:pPr>
            <a:r>
              <a:rPr lang="en-GB" b="1" dirty="0"/>
              <a:t>Insulation:</a:t>
            </a:r>
            <a:r>
              <a:rPr lang="en-GB" dirty="0"/>
              <a:t> Reduces cooling of flue gases</a:t>
            </a:r>
          </a:p>
          <a:p>
            <a:pPr marL="342900" indent="-342900">
              <a:buFont typeface="Arial" panose="020B0604020202020204" pitchFamily="34" charset="0"/>
              <a:buChar char="•"/>
            </a:pPr>
            <a:r>
              <a:rPr lang="en-GB" b="1" dirty="0"/>
              <a:t>External conditions:</a:t>
            </a:r>
            <a:r>
              <a:rPr lang="en-GB" dirty="0"/>
              <a:t> Wind, temperature, atmospheric pressure</a:t>
            </a:r>
          </a:p>
          <a:p>
            <a:pPr marL="342900" indent="-342900">
              <a:buFont typeface="Arial" panose="020B0604020202020204" pitchFamily="34" charset="0"/>
              <a:buChar char="•"/>
            </a:pPr>
            <a:r>
              <a:rPr lang="en-GB" b="1" dirty="0"/>
              <a:t>Terminal design:</a:t>
            </a:r>
            <a:r>
              <a:rPr lang="en-GB" dirty="0"/>
              <a:t> Must prevent downdraught</a:t>
            </a:r>
          </a:p>
          <a:p>
            <a:pPr marL="342900" indent="-342900">
              <a:buFont typeface="Arial" panose="020B0604020202020204" pitchFamily="34" charset="0"/>
              <a:buChar char="•"/>
            </a:pPr>
            <a:r>
              <a:rPr lang="en-GB" b="1" dirty="0">
                <a:ea typeface="ＭＳ Ｐゴシック"/>
              </a:rPr>
              <a:t>Building pressure:</a:t>
            </a:r>
            <a:r>
              <a:rPr lang="en-GB" dirty="0">
                <a:ea typeface="ＭＳ Ｐゴシック"/>
              </a:rPr>
              <a:t> Extract fans can create negative pressure.</a:t>
            </a:r>
            <a:endParaRPr lang="en-GB" dirty="0"/>
          </a:p>
        </p:txBody>
      </p:sp>
    </p:spTree>
    <p:extLst>
      <p:ext uri="{BB962C8B-B14F-4D97-AF65-F5344CB8AC3E}">
        <p14:creationId xmlns:p14="http://schemas.microsoft.com/office/powerpoint/2010/main" val="30951978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41597-B833-AAD0-F9BE-1DE46D94912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17D7F4E-F09F-47E7-6F54-06080DD11C36}"/>
              </a:ext>
            </a:extLst>
          </p:cNvPr>
          <p:cNvSpPr>
            <a:spLocks noGrp="1"/>
          </p:cNvSpPr>
          <p:nvPr>
            <p:ph type="title"/>
          </p:nvPr>
        </p:nvSpPr>
        <p:spPr>
          <a:xfrm>
            <a:off x="252000" y="959222"/>
            <a:ext cx="11628452" cy="646331"/>
          </a:xfrm>
        </p:spPr>
        <p:txBody>
          <a:bodyPr/>
          <a:lstStyle/>
          <a:p>
            <a:r>
              <a:rPr lang="en-GB"/>
              <a:t>Understanding natural draught mechanics</a:t>
            </a:r>
          </a:p>
        </p:txBody>
      </p:sp>
      <p:sp>
        <p:nvSpPr>
          <p:cNvPr id="6" name="Content Placeholder 5">
            <a:extLst>
              <a:ext uri="{FF2B5EF4-FFF2-40B4-BE49-F238E27FC236}">
                <a16:creationId xmlns:a16="http://schemas.microsoft.com/office/drawing/2014/main" id="{2AECB927-E058-71FC-BB40-8AAE2ECC4890}"/>
              </a:ext>
            </a:extLst>
          </p:cNvPr>
          <p:cNvSpPr>
            <a:spLocks noGrp="1"/>
          </p:cNvSpPr>
          <p:nvPr>
            <p:ph sz="quarter" idx="10"/>
          </p:nvPr>
        </p:nvSpPr>
        <p:spPr>
          <a:xfrm>
            <a:off x="360000" y="1800000"/>
            <a:ext cx="10771062" cy="4140000"/>
          </a:xfrm>
        </p:spPr>
        <p:txBody>
          <a:bodyPr/>
          <a:lstStyle/>
          <a:p>
            <a:r>
              <a:rPr lang="en-GB"/>
              <a:t>Failure to account for these factors can result in poor combustion, spillage, or condensation issues within the flue system.</a:t>
            </a:r>
          </a:p>
        </p:txBody>
      </p:sp>
    </p:spTree>
    <p:extLst>
      <p:ext uri="{BB962C8B-B14F-4D97-AF65-F5344CB8AC3E}">
        <p14:creationId xmlns:p14="http://schemas.microsoft.com/office/powerpoint/2010/main" val="19705826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ECDE6-39A9-01CB-ABC7-2D0F6AA1813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78EA02D-6093-8460-45C0-979BF67A5581}"/>
              </a:ext>
            </a:extLst>
          </p:cNvPr>
          <p:cNvSpPr>
            <a:spLocks noGrp="1"/>
          </p:cNvSpPr>
          <p:nvPr>
            <p:ph type="title"/>
          </p:nvPr>
        </p:nvSpPr>
        <p:spPr>
          <a:xfrm>
            <a:off x="252000" y="959222"/>
            <a:ext cx="11628452" cy="646331"/>
          </a:xfrm>
        </p:spPr>
        <p:txBody>
          <a:bodyPr/>
          <a:lstStyle/>
          <a:p>
            <a:r>
              <a:rPr lang="en-GB"/>
              <a:t>Knowledge check</a:t>
            </a:r>
          </a:p>
        </p:txBody>
      </p:sp>
      <p:sp>
        <p:nvSpPr>
          <p:cNvPr id="6" name="Content Placeholder 5">
            <a:extLst>
              <a:ext uri="{FF2B5EF4-FFF2-40B4-BE49-F238E27FC236}">
                <a16:creationId xmlns:a16="http://schemas.microsoft.com/office/drawing/2014/main" id="{F7F66679-AE66-4DF7-EB41-9C64EB7A40E7}"/>
              </a:ext>
            </a:extLst>
          </p:cNvPr>
          <p:cNvSpPr>
            <a:spLocks noGrp="1"/>
          </p:cNvSpPr>
          <p:nvPr>
            <p:ph sz="quarter" idx="10"/>
          </p:nvPr>
        </p:nvSpPr>
        <p:spPr/>
        <p:txBody>
          <a:bodyPr/>
          <a:lstStyle/>
          <a:p>
            <a:r>
              <a:rPr lang="en-GB" b="1" dirty="0">
                <a:ea typeface="ＭＳ Ｐゴシック"/>
              </a:rPr>
              <a:t>Appliance classification</a:t>
            </a:r>
            <a:endParaRPr lang="en-GB" b="1" dirty="0"/>
          </a:p>
          <a:p>
            <a:r>
              <a:rPr lang="en-GB" dirty="0">
                <a:ea typeface="ＭＳ Ｐゴシック"/>
              </a:rPr>
              <a:t>Which appliance type requires no chimney or flue?</a:t>
            </a:r>
          </a:p>
          <a:p>
            <a:pPr marL="457200" indent="-457200">
              <a:buFont typeface="+mj-lt"/>
              <a:buAutoNum type="alphaUcPeriod"/>
            </a:pPr>
            <a:r>
              <a:rPr lang="en-GB" dirty="0">
                <a:ea typeface="ＭＳ Ｐゴシック"/>
              </a:rPr>
              <a:t>Type A</a:t>
            </a:r>
          </a:p>
          <a:p>
            <a:pPr marL="457200" indent="-457200">
              <a:buFont typeface="+mj-lt"/>
              <a:buAutoNum type="alphaUcPeriod"/>
            </a:pPr>
            <a:r>
              <a:rPr lang="en-GB" dirty="0">
                <a:ea typeface="ＭＳ Ｐゴシック"/>
              </a:rPr>
              <a:t>Type B</a:t>
            </a:r>
          </a:p>
          <a:p>
            <a:pPr marL="457200" indent="-457200">
              <a:buFont typeface="+mj-lt"/>
              <a:buAutoNum type="alphaUcPeriod"/>
            </a:pPr>
            <a:r>
              <a:rPr lang="en-GB" dirty="0">
                <a:ea typeface="ＭＳ Ｐゴシック"/>
              </a:rPr>
              <a:t>Type C</a:t>
            </a:r>
          </a:p>
          <a:p>
            <a:pPr marL="457200" indent="-457200">
              <a:buFont typeface="+mj-lt"/>
              <a:buAutoNum type="alphaUcPeriod"/>
            </a:pPr>
            <a:r>
              <a:rPr lang="en-GB" dirty="0">
                <a:ea typeface="ＭＳ Ｐゴシック"/>
              </a:rPr>
              <a:t>All of them</a:t>
            </a:r>
          </a:p>
          <a:p>
            <a:endParaRPr lang="en-GB"/>
          </a:p>
        </p:txBody>
      </p:sp>
    </p:spTree>
    <p:extLst>
      <p:ext uri="{BB962C8B-B14F-4D97-AF65-F5344CB8AC3E}">
        <p14:creationId xmlns:p14="http://schemas.microsoft.com/office/powerpoint/2010/main" val="612740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91101-8468-4856-0001-3F257FE2EE8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F44C3A6-7DC9-DA9A-38B6-21729E643A80}"/>
              </a:ext>
            </a:extLst>
          </p:cNvPr>
          <p:cNvSpPr>
            <a:spLocks noGrp="1"/>
          </p:cNvSpPr>
          <p:nvPr>
            <p:ph type="title"/>
          </p:nvPr>
        </p:nvSpPr>
        <p:spPr>
          <a:xfrm>
            <a:off x="252000" y="959222"/>
            <a:ext cx="11628452" cy="646331"/>
          </a:xfrm>
        </p:spPr>
        <p:txBody>
          <a:bodyPr/>
          <a:lstStyle/>
          <a:p>
            <a:r>
              <a:rPr lang="en-GB"/>
              <a:t>Knowledge check</a:t>
            </a:r>
          </a:p>
        </p:txBody>
      </p:sp>
      <p:sp>
        <p:nvSpPr>
          <p:cNvPr id="6" name="Content Placeholder 5">
            <a:extLst>
              <a:ext uri="{FF2B5EF4-FFF2-40B4-BE49-F238E27FC236}">
                <a16:creationId xmlns:a16="http://schemas.microsoft.com/office/drawing/2014/main" id="{33FCFED4-E902-3747-46A6-0CD6C40EF162}"/>
              </a:ext>
            </a:extLst>
          </p:cNvPr>
          <p:cNvSpPr>
            <a:spLocks noGrp="1"/>
          </p:cNvSpPr>
          <p:nvPr>
            <p:ph sz="quarter" idx="10"/>
          </p:nvPr>
        </p:nvSpPr>
        <p:spPr>
          <a:xfrm>
            <a:off x="360000" y="1800000"/>
            <a:ext cx="10777392" cy="4140000"/>
          </a:xfrm>
        </p:spPr>
        <p:txBody>
          <a:bodyPr/>
          <a:lstStyle/>
          <a:p>
            <a:r>
              <a:rPr lang="en-GB" b="1" dirty="0">
                <a:ea typeface="ＭＳ Ｐゴシック"/>
              </a:rPr>
              <a:t>Appliance classification</a:t>
            </a:r>
          </a:p>
          <a:p>
            <a:r>
              <a:rPr lang="en-GB" dirty="0">
                <a:ea typeface="ＭＳ Ｐゴシック"/>
              </a:rPr>
              <a:t>Which appliance type requires no chimney or flue?</a:t>
            </a:r>
          </a:p>
          <a:p>
            <a:r>
              <a:rPr lang="en-GB" b="1" dirty="0">
                <a:ea typeface="ＭＳ Ｐゴシック"/>
              </a:rPr>
              <a:t>Correct answer: A.</a:t>
            </a:r>
            <a:r>
              <a:rPr lang="en-GB" dirty="0">
                <a:ea typeface="ＭＳ Ｐゴシック"/>
              </a:rPr>
              <a:t> Type A (flueless) appliances operate without a chimney or flue system but require specific ventilation provisions and safety devices.</a:t>
            </a:r>
          </a:p>
          <a:p>
            <a:endParaRPr lang="en-GB" dirty="0"/>
          </a:p>
        </p:txBody>
      </p:sp>
    </p:spTree>
    <p:extLst>
      <p:ext uri="{BB962C8B-B14F-4D97-AF65-F5344CB8AC3E}">
        <p14:creationId xmlns:p14="http://schemas.microsoft.com/office/powerpoint/2010/main" val="35672556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F43A55-8EA5-CD05-FDE2-98E15B19BCF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89ECED7-8ADE-442B-19D1-D187BECEE760}"/>
              </a:ext>
            </a:extLst>
          </p:cNvPr>
          <p:cNvSpPr>
            <a:spLocks noGrp="1"/>
          </p:cNvSpPr>
          <p:nvPr>
            <p:ph type="title"/>
          </p:nvPr>
        </p:nvSpPr>
        <p:spPr>
          <a:xfrm>
            <a:off x="252000" y="959222"/>
            <a:ext cx="11628452" cy="646331"/>
          </a:xfrm>
        </p:spPr>
        <p:txBody>
          <a:bodyPr/>
          <a:lstStyle/>
          <a:p>
            <a:r>
              <a:rPr lang="en-GB"/>
              <a:t>Knowledge check</a:t>
            </a:r>
          </a:p>
        </p:txBody>
      </p:sp>
      <p:sp>
        <p:nvSpPr>
          <p:cNvPr id="6" name="Content Placeholder 5">
            <a:extLst>
              <a:ext uri="{FF2B5EF4-FFF2-40B4-BE49-F238E27FC236}">
                <a16:creationId xmlns:a16="http://schemas.microsoft.com/office/drawing/2014/main" id="{33B8671B-59FD-BBF2-04C4-76297F37DFF8}"/>
              </a:ext>
            </a:extLst>
          </p:cNvPr>
          <p:cNvSpPr>
            <a:spLocks noGrp="1"/>
          </p:cNvSpPr>
          <p:nvPr>
            <p:ph sz="quarter" idx="10"/>
          </p:nvPr>
        </p:nvSpPr>
        <p:spPr/>
        <p:txBody>
          <a:bodyPr/>
          <a:lstStyle/>
          <a:p>
            <a:r>
              <a:rPr lang="en-GB" b="1" dirty="0">
                <a:ea typeface="ＭＳ Ｐゴシック"/>
              </a:rPr>
              <a:t>Testing procedures</a:t>
            </a:r>
            <a:endParaRPr lang="en-GB" b="1" dirty="0"/>
          </a:p>
          <a:p>
            <a:r>
              <a:rPr lang="en-GB" dirty="0">
                <a:ea typeface="ＭＳ Ｐゴシック"/>
              </a:rPr>
              <a:t>Which test specifically checks whether combustion gases are leaking into a room?</a:t>
            </a:r>
          </a:p>
          <a:p>
            <a:pPr marL="457200" indent="-457200">
              <a:buFont typeface="+mj-lt"/>
              <a:buAutoNum type="alphaUcPeriod"/>
            </a:pPr>
            <a:r>
              <a:rPr lang="en-GB" dirty="0">
                <a:ea typeface="ＭＳ Ｐゴシック"/>
              </a:rPr>
              <a:t>Tightness test</a:t>
            </a:r>
          </a:p>
          <a:p>
            <a:pPr marL="457200" indent="-457200">
              <a:buFont typeface="+mj-lt"/>
              <a:buAutoNum type="alphaUcPeriod"/>
            </a:pPr>
            <a:r>
              <a:rPr lang="en-GB" dirty="0">
                <a:ea typeface="ＭＳ Ｐゴシック"/>
              </a:rPr>
              <a:t>Combustion analysis</a:t>
            </a:r>
          </a:p>
          <a:p>
            <a:pPr marL="457200" indent="-457200">
              <a:buFont typeface="+mj-lt"/>
              <a:buAutoNum type="alphaUcPeriod"/>
            </a:pPr>
            <a:r>
              <a:rPr lang="en-GB" dirty="0">
                <a:ea typeface="ＭＳ Ｐゴシック"/>
              </a:rPr>
              <a:t>Spillage test</a:t>
            </a:r>
          </a:p>
          <a:p>
            <a:pPr marL="457200" indent="-457200">
              <a:buFont typeface="+mj-lt"/>
              <a:buAutoNum type="alphaUcPeriod"/>
            </a:pPr>
            <a:r>
              <a:rPr lang="en-GB" dirty="0">
                <a:ea typeface="ＭＳ Ｐゴシック"/>
              </a:rPr>
              <a:t>Standing pressure test</a:t>
            </a:r>
          </a:p>
          <a:p>
            <a:endParaRPr lang="en-GB"/>
          </a:p>
        </p:txBody>
      </p:sp>
    </p:spTree>
    <p:extLst>
      <p:ext uri="{BB962C8B-B14F-4D97-AF65-F5344CB8AC3E}">
        <p14:creationId xmlns:p14="http://schemas.microsoft.com/office/powerpoint/2010/main" val="105146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4F4FC-432D-D9FF-84BF-8F13E885E8C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25BB2EF-C6EF-DE4C-4F55-C7A46988100D}"/>
              </a:ext>
            </a:extLst>
          </p:cNvPr>
          <p:cNvSpPr>
            <a:spLocks noGrp="1"/>
          </p:cNvSpPr>
          <p:nvPr>
            <p:ph type="title"/>
          </p:nvPr>
        </p:nvSpPr>
        <p:spPr>
          <a:xfrm>
            <a:off x="252000" y="959222"/>
            <a:ext cx="11628452" cy="646331"/>
          </a:xfrm>
        </p:spPr>
        <p:txBody>
          <a:bodyPr/>
          <a:lstStyle/>
          <a:p>
            <a:r>
              <a:rPr lang="en-GB"/>
              <a:t>Why chimney systems matter</a:t>
            </a:r>
          </a:p>
        </p:txBody>
      </p:sp>
      <p:sp>
        <p:nvSpPr>
          <p:cNvPr id="6" name="Content Placeholder 5">
            <a:extLst>
              <a:ext uri="{FF2B5EF4-FFF2-40B4-BE49-F238E27FC236}">
                <a16:creationId xmlns:a16="http://schemas.microsoft.com/office/drawing/2014/main" id="{9E12931C-27DA-551E-A19D-E0026B9AA3DA}"/>
              </a:ext>
            </a:extLst>
          </p:cNvPr>
          <p:cNvSpPr>
            <a:spLocks noGrp="1"/>
          </p:cNvSpPr>
          <p:nvPr>
            <p:ph sz="quarter" idx="10"/>
          </p:nvPr>
        </p:nvSpPr>
        <p:spPr>
          <a:xfrm>
            <a:off x="360000" y="1624636"/>
            <a:ext cx="11435760" cy="4140000"/>
          </a:xfrm>
        </p:spPr>
        <p:txBody>
          <a:bodyPr/>
          <a:lstStyle/>
          <a:p>
            <a:r>
              <a:rPr lang="en-GB" dirty="0">
                <a:ea typeface="ＭＳ Ｐゴシック"/>
              </a:rPr>
              <a:t>Chimney systems are not merely traditional architectural features but essential safety components in UK gas installations. They serve multiple critical functions that directly impact both occupant safety and appliance efficiency. They:</a:t>
            </a:r>
            <a:endParaRPr lang="en-GB" dirty="0"/>
          </a:p>
          <a:p>
            <a:pPr marL="342900" indent="-342900">
              <a:buFont typeface="Arial" panose="020B0604020202020204" pitchFamily="34" charset="0"/>
              <a:buChar char="•"/>
            </a:pPr>
            <a:r>
              <a:rPr lang="en-GB" dirty="0">
                <a:ea typeface="ＭＳ Ｐゴシック"/>
              </a:rPr>
              <a:t>safely remove harmful combustion products including carbon monoxide (CO), carbon dioxide (CO₂), water vapour, and other potentially dangerous gases</a:t>
            </a:r>
          </a:p>
          <a:p>
            <a:pPr marL="342900" indent="-342900">
              <a:buFont typeface="Arial" panose="020B0604020202020204" pitchFamily="34" charset="0"/>
              <a:buChar char="•"/>
            </a:pPr>
            <a:r>
              <a:rPr lang="en-GB" dirty="0">
                <a:ea typeface="ＭＳ Ｐゴシック"/>
              </a:rPr>
              <a:t>establish and maintain a stable draught or balanced pressure system to ensure proper combustion</a:t>
            </a:r>
          </a:p>
          <a:p>
            <a:pPr marL="342900" indent="-342900">
              <a:buFont typeface="Arial" panose="020B0604020202020204" pitchFamily="34" charset="0"/>
              <a:buChar char="•"/>
            </a:pPr>
            <a:r>
              <a:rPr lang="en-GB" dirty="0">
                <a:ea typeface="ＭＳ Ｐゴシック"/>
              </a:rPr>
              <a:t>prevent spillage of combustion products or backdrafts that could introduce toxic gases into living spaces.</a:t>
            </a:r>
          </a:p>
          <a:p>
            <a:endParaRPr lang="en-GB" dirty="0"/>
          </a:p>
          <a:p>
            <a:endParaRPr lang="en-GB" dirty="0"/>
          </a:p>
        </p:txBody>
      </p:sp>
    </p:spTree>
    <p:extLst>
      <p:ext uri="{BB962C8B-B14F-4D97-AF65-F5344CB8AC3E}">
        <p14:creationId xmlns:p14="http://schemas.microsoft.com/office/powerpoint/2010/main" val="41737079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B3B6B-7882-A4B8-27F9-3B8DCFCEB7C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0DB95FF-9E71-EDBA-39AE-52D9C295A812}"/>
              </a:ext>
            </a:extLst>
          </p:cNvPr>
          <p:cNvSpPr>
            <a:spLocks noGrp="1"/>
          </p:cNvSpPr>
          <p:nvPr>
            <p:ph type="title"/>
          </p:nvPr>
        </p:nvSpPr>
        <p:spPr>
          <a:xfrm>
            <a:off x="252000" y="959222"/>
            <a:ext cx="11628452" cy="646331"/>
          </a:xfrm>
        </p:spPr>
        <p:txBody>
          <a:bodyPr/>
          <a:lstStyle/>
          <a:p>
            <a:r>
              <a:rPr lang="en-GB"/>
              <a:t>Knowledge check</a:t>
            </a:r>
          </a:p>
        </p:txBody>
      </p:sp>
      <p:sp>
        <p:nvSpPr>
          <p:cNvPr id="6" name="Content Placeholder 5">
            <a:extLst>
              <a:ext uri="{FF2B5EF4-FFF2-40B4-BE49-F238E27FC236}">
                <a16:creationId xmlns:a16="http://schemas.microsoft.com/office/drawing/2014/main" id="{01BD8D67-E515-0C3E-11B1-FCA336934C67}"/>
              </a:ext>
            </a:extLst>
          </p:cNvPr>
          <p:cNvSpPr>
            <a:spLocks noGrp="1"/>
          </p:cNvSpPr>
          <p:nvPr>
            <p:ph sz="quarter" idx="10"/>
          </p:nvPr>
        </p:nvSpPr>
        <p:spPr>
          <a:xfrm>
            <a:off x="360000" y="1800000"/>
            <a:ext cx="11152296" cy="4140000"/>
          </a:xfrm>
        </p:spPr>
        <p:txBody>
          <a:bodyPr/>
          <a:lstStyle/>
          <a:p>
            <a:r>
              <a:rPr lang="en-GB" b="1" dirty="0"/>
              <a:t>Testing procedures</a:t>
            </a:r>
          </a:p>
          <a:p>
            <a:r>
              <a:rPr lang="en-GB" dirty="0"/>
              <a:t>Which test specifically checks whether combustion gases are leaking into a room?</a:t>
            </a:r>
          </a:p>
          <a:p>
            <a:r>
              <a:rPr lang="en-GB" b="1" dirty="0">
                <a:ea typeface="ＭＳ Ｐゴシック"/>
              </a:rPr>
              <a:t>Correct answer: C.</a:t>
            </a:r>
            <a:r>
              <a:rPr lang="en-GB" dirty="0">
                <a:ea typeface="ＭＳ Ｐゴシック"/>
              </a:rPr>
              <a:t> Spillage testing is designed to detect whether combustion products are escaping from the appliance into the room rather than passing up the flue.</a:t>
            </a:r>
          </a:p>
          <a:p>
            <a:endParaRPr lang="en-GB" dirty="0"/>
          </a:p>
        </p:txBody>
      </p:sp>
    </p:spTree>
    <p:extLst>
      <p:ext uri="{BB962C8B-B14F-4D97-AF65-F5344CB8AC3E}">
        <p14:creationId xmlns:p14="http://schemas.microsoft.com/office/powerpoint/2010/main" val="40545966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CA659-8076-3E71-BFE3-745AF32AE1B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6AA28A6-2095-9C61-9622-63251B37FC61}"/>
              </a:ext>
            </a:extLst>
          </p:cNvPr>
          <p:cNvSpPr>
            <a:spLocks noGrp="1"/>
          </p:cNvSpPr>
          <p:nvPr>
            <p:ph type="title"/>
          </p:nvPr>
        </p:nvSpPr>
        <p:spPr>
          <a:xfrm>
            <a:off x="252000" y="959222"/>
            <a:ext cx="11628452" cy="646331"/>
          </a:xfrm>
        </p:spPr>
        <p:txBody>
          <a:bodyPr/>
          <a:lstStyle/>
          <a:p>
            <a:r>
              <a:rPr lang="en-GB"/>
              <a:t>Key takeaways</a:t>
            </a:r>
          </a:p>
        </p:txBody>
      </p:sp>
      <p:sp>
        <p:nvSpPr>
          <p:cNvPr id="6" name="Content Placeholder 5">
            <a:extLst>
              <a:ext uri="{FF2B5EF4-FFF2-40B4-BE49-F238E27FC236}">
                <a16:creationId xmlns:a16="http://schemas.microsoft.com/office/drawing/2014/main" id="{B0AFAE17-B9A9-4AA5-E5CC-18EB919DC063}"/>
              </a:ext>
            </a:extLst>
          </p:cNvPr>
          <p:cNvSpPr>
            <a:spLocks noGrp="1"/>
          </p:cNvSpPr>
          <p:nvPr>
            <p:ph sz="quarter" idx="10"/>
          </p:nvPr>
        </p:nvSpPr>
        <p:spPr>
          <a:xfrm>
            <a:off x="359999" y="1800000"/>
            <a:ext cx="11399185" cy="4140000"/>
          </a:xfrm>
        </p:spPr>
        <p:txBody>
          <a:bodyPr/>
          <a:lstStyle/>
          <a:p>
            <a:r>
              <a:rPr lang="en-GB" b="1" dirty="0"/>
              <a:t>Appliance classification</a:t>
            </a:r>
          </a:p>
          <a:p>
            <a:r>
              <a:rPr lang="en-GB" dirty="0"/>
              <a:t>You should now be able to confidently identify and classify gas appliances according to their flue requirements:</a:t>
            </a:r>
          </a:p>
          <a:p>
            <a:pPr marL="342900" indent="-342900">
              <a:buFont typeface="Arial" panose="020B0604020202020204" pitchFamily="34" charset="0"/>
              <a:buChar char="•"/>
            </a:pPr>
            <a:r>
              <a:rPr lang="en-GB" dirty="0"/>
              <a:t>Type A: Flueless appliances requiring specific ventilation</a:t>
            </a:r>
          </a:p>
          <a:p>
            <a:pPr marL="342900" indent="-342900">
              <a:buFont typeface="Arial" panose="020B0604020202020204" pitchFamily="34" charset="0"/>
              <a:buChar char="•"/>
            </a:pPr>
            <a:r>
              <a:rPr lang="en-GB" dirty="0"/>
              <a:t>Type B: Open-flued appliances using natural or mechanical draught</a:t>
            </a:r>
          </a:p>
          <a:p>
            <a:pPr marL="342900" indent="-342900">
              <a:buFont typeface="Arial" panose="020B0604020202020204" pitchFamily="34" charset="0"/>
              <a:buChar char="•"/>
            </a:pPr>
            <a:r>
              <a:rPr lang="en-GB" dirty="0">
                <a:ea typeface="ＭＳ Ｐゴシック"/>
              </a:rPr>
              <a:t>Type C: Room-sealed appliances with balanced flue systems.</a:t>
            </a:r>
            <a:endParaRPr lang="en-GB" dirty="0"/>
          </a:p>
          <a:p>
            <a:r>
              <a:rPr lang="en-GB" dirty="0"/>
              <a:t>This knowledge forms the foundation for proper specification and installation decisions.</a:t>
            </a:r>
          </a:p>
          <a:p>
            <a:endParaRPr lang="en-GB" dirty="0"/>
          </a:p>
        </p:txBody>
      </p:sp>
    </p:spTree>
    <p:extLst>
      <p:ext uri="{BB962C8B-B14F-4D97-AF65-F5344CB8AC3E}">
        <p14:creationId xmlns:p14="http://schemas.microsoft.com/office/powerpoint/2010/main" val="37226173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A227C-F02A-2808-35AF-19F149E6FC1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B9A5CCC-A058-1DFC-EB05-EA1E9CB4CCD6}"/>
              </a:ext>
            </a:extLst>
          </p:cNvPr>
          <p:cNvSpPr>
            <a:spLocks noGrp="1"/>
          </p:cNvSpPr>
          <p:nvPr>
            <p:ph type="title"/>
          </p:nvPr>
        </p:nvSpPr>
        <p:spPr>
          <a:xfrm>
            <a:off x="252000" y="959222"/>
            <a:ext cx="11628452" cy="646331"/>
          </a:xfrm>
        </p:spPr>
        <p:txBody>
          <a:bodyPr/>
          <a:lstStyle/>
          <a:p>
            <a:r>
              <a:rPr lang="en-GB"/>
              <a:t>Key takeaways</a:t>
            </a:r>
          </a:p>
        </p:txBody>
      </p:sp>
      <p:sp>
        <p:nvSpPr>
          <p:cNvPr id="6" name="Content Placeholder 5">
            <a:extLst>
              <a:ext uri="{FF2B5EF4-FFF2-40B4-BE49-F238E27FC236}">
                <a16:creationId xmlns:a16="http://schemas.microsoft.com/office/drawing/2014/main" id="{C711A4C4-2135-A954-388C-BC55C3D8D044}"/>
              </a:ext>
            </a:extLst>
          </p:cNvPr>
          <p:cNvSpPr>
            <a:spLocks noGrp="1"/>
          </p:cNvSpPr>
          <p:nvPr>
            <p:ph sz="quarter" idx="10"/>
          </p:nvPr>
        </p:nvSpPr>
        <p:spPr/>
        <p:txBody>
          <a:bodyPr/>
          <a:lstStyle/>
          <a:p>
            <a:r>
              <a:rPr lang="en-GB" b="1" dirty="0">
                <a:ea typeface="ＭＳ Ｐゴシック"/>
              </a:rPr>
              <a:t>System principles</a:t>
            </a:r>
          </a:p>
          <a:p>
            <a:r>
              <a:rPr lang="en-GB" dirty="0">
                <a:ea typeface="ＭＳ Ｐゴシック"/>
              </a:rPr>
              <a:t>You should now understand the fundamental operating principles of:</a:t>
            </a:r>
          </a:p>
          <a:p>
            <a:pPr marL="342900" indent="-342900">
              <a:buFont typeface="Arial" panose="020B0604020202020204" pitchFamily="34" charset="0"/>
              <a:buChar char="•"/>
            </a:pPr>
            <a:r>
              <a:rPr lang="en-GB" dirty="0">
                <a:ea typeface="ＭＳ Ｐゴシック"/>
              </a:rPr>
              <a:t>natural draught systems and factors affecting their performance</a:t>
            </a:r>
          </a:p>
          <a:p>
            <a:pPr marL="342900" indent="-342900">
              <a:buFont typeface="Arial" panose="020B0604020202020204" pitchFamily="34" charset="0"/>
              <a:buChar char="•"/>
            </a:pPr>
            <a:r>
              <a:rPr lang="en-GB" dirty="0">
                <a:ea typeface="ＭＳ Ｐゴシック"/>
              </a:rPr>
              <a:t>room-sealed systems and their safety advantages</a:t>
            </a:r>
          </a:p>
          <a:p>
            <a:pPr marL="342900" indent="-342900">
              <a:buFont typeface="Arial" panose="020B0604020202020204" pitchFamily="34" charset="0"/>
              <a:buChar char="•"/>
            </a:pPr>
            <a:r>
              <a:rPr lang="en-GB" dirty="0">
                <a:ea typeface="ＭＳ Ｐゴシック"/>
              </a:rPr>
              <a:t>the critical importance of proper terminal positioning</a:t>
            </a:r>
          </a:p>
          <a:p>
            <a:pPr marL="342900" indent="-342900">
              <a:buFont typeface="Arial" panose="020B0604020202020204" pitchFamily="34" charset="0"/>
              <a:buChar char="•"/>
            </a:pPr>
            <a:r>
              <a:rPr lang="en-GB" dirty="0">
                <a:ea typeface="ＭＳ Ｐゴシック"/>
              </a:rPr>
              <a:t>special precautions required for flueless installations.</a:t>
            </a:r>
            <a:endParaRPr lang="en-GB" dirty="0"/>
          </a:p>
          <a:p>
            <a:r>
              <a:rPr lang="en-GB" dirty="0">
                <a:ea typeface="ＭＳ Ｐゴシック"/>
              </a:rPr>
              <a:t>These principles inform your technical decision-making process.</a:t>
            </a:r>
          </a:p>
          <a:p>
            <a:endParaRPr lang="en-GB" dirty="0"/>
          </a:p>
        </p:txBody>
      </p:sp>
    </p:spTree>
    <p:extLst>
      <p:ext uri="{BB962C8B-B14F-4D97-AF65-F5344CB8AC3E}">
        <p14:creationId xmlns:p14="http://schemas.microsoft.com/office/powerpoint/2010/main" val="13853728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CFE9CD-E70C-BC9A-690F-B865C617BC1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F3DDC8A-0AAD-51F5-18CD-48DB71EB0BB7}"/>
              </a:ext>
            </a:extLst>
          </p:cNvPr>
          <p:cNvSpPr>
            <a:spLocks noGrp="1"/>
          </p:cNvSpPr>
          <p:nvPr>
            <p:ph type="title"/>
          </p:nvPr>
        </p:nvSpPr>
        <p:spPr>
          <a:xfrm>
            <a:off x="252000" y="959222"/>
            <a:ext cx="11628452" cy="646331"/>
          </a:xfrm>
        </p:spPr>
        <p:txBody>
          <a:bodyPr/>
          <a:lstStyle/>
          <a:p>
            <a:r>
              <a:rPr lang="en-GB"/>
              <a:t>Key takeaways</a:t>
            </a:r>
          </a:p>
        </p:txBody>
      </p:sp>
      <p:sp>
        <p:nvSpPr>
          <p:cNvPr id="6" name="Content Placeholder 5">
            <a:extLst>
              <a:ext uri="{FF2B5EF4-FFF2-40B4-BE49-F238E27FC236}">
                <a16:creationId xmlns:a16="http://schemas.microsoft.com/office/drawing/2014/main" id="{D8879301-9B8C-E4B6-B6FA-ACABF1D66591}"/>
              </a:ext>
            </a:extLst>
          </p:cNvPr>
          <p:cNvSpPr>
            <a:spLocks noGrp="1"/>
          </p:cNvSpPr>
          <p:nvPr>
            <p:ph sz="quarter" idx="10"/>
          </p:nvPr>
        </p:nvSpPr>
        <p:spPr>
          <a:xfrm>
            <a:off x="359999" y="1800000"/>
            <a:ext cx="11879625" cy="4140000"/>
          </a:xfrm>
        </p:spPr>
        <p:txBody>
          <a:bodyPr/>
          <a:lstStyle/>
          <a:p>
            <a:r>
              <a:rPr lang="en-GB" b="1" dirty="0">
                <a:ea typeface="ＭＳ Ｐゴシック"/>
              </a:rPr>
              <a:t>Testing and compliance</a:t>
            </a:r>
          </a:p>
          <a:p>
            <a:r>
              <a:rPr lang="en-GB" dirty="0">
                <a:ea typeface="ＭＳ Ｐゴシック"/>
              </a:rPr>
              <a:t>You can now identify appropriate testing procedures for flue safety:</a:t>
            </a:r>
          </a:p>
          <a:p>
            <a:pPr marL="342900" indent="-342900">
              <a:buFont typeface="Arial" panose="020B0604020202020204" pitchFamily="34" charset="0"/>
              <a:buChar char="•"/>
            </a:pPr>
            <a:r>
              <a:rPr lang="en-GB" dirty="0">
                <a:ea typeface="ＭＳ Ｐゴシック"/>
              </a:rPr>
              <a:t>visual inspection requirements</a:t>
            </a:r>
          </a:p>
          <a:p>
            <a:pPr marL="342900" indent="-342900">
              <a:buFont typeface="Arial" panose="020B0604020202020204" pitchFamily="34" charset="0"/>
              <a:buChar char="•"/>
            </a:pPr>
            <a:r>
              <a:rPr lang="en-GB" dirty="0">
                <a:ea typeface="ＭＳ Ｐゴシック"/>
              </a:rPr>
              <a:t>flue flow and spillage testing methodology</a:t>
            </a:r>
          </a:p>
          <a:p>
            <a:pPr marL="342900" indent="-342900">
              <a:buFont typeface="Arial" panose="020B0604020202020204" pitchFamily="34" charset="0"/>
              <a:buChar char="•"/>
            </a:pPr>
            <a:r>
              <a:rPr lang="en-GB" dirty="0">
                <a:ea typeface="ＭＳ Ｐゴシック"/>
              </a:rPr>
              <a:t>terminal positioning compliance checks</a:t>
            </a:r>
          </a:p>
          <a:p>
            <a:pPr marL="342900" indent="-342900">
              <a:buFont typeface="Arial" panose="020B0604020202020204" pitchFamily="34" charset="0"/>
              <a:buChar char="•"/>
            </a:pPr>
            <a:r>
              <a:rPr lang="en-GB" dirty="0">
                <a:ea typeface="ＭＳ Ｐゴシック"/>
              </a:rPr>
              <a:t>documentation requirements per UK regulations.</a:t>
            </a:r>
          </a:p>
          <a:p>
            <a:r>
              <a:rPr lang="en-GB" dirty="0">
                <a:ea typeface="ＭＳ Ｐゴシック"/>
              </a:rPr>
              <a:t>These skills ensure you can verify safe operation and meet regulatory obligations.</a:t>
            </a:r>
          </a:p>
          <a:p>
            <a:endParaRPr lang="en-GB" dirty="0"/>
          </a:p>
        </p:txBody>
      </p:sp>
    </p:spTree>
    <p:extLst>
      <p:ext uri="{BB962C8B-B14F-4D97-AF65-F5344CB8AC3E}">
        <p14:creationId xmlns:p14="http://schemas.microsoft.com/office/powerpoint/2010/main" val="34133080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01755-9B1A-0115-D174-395F1FBD23D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BBC47D2-1A6E-6924-6CEA-87876448ECFA}"/>
              </a:ext>
            </a:extLst>
          </p:cNvPr>
          <p:cNvSpPr>
            <a:spLocks noGrp="1"/>
          </p:cNvSpPr>
          <p:nvPr>
            <p:ph type="title"/>
          </p:nvPr>
        </p:nvSpPr>
        <p:spPr>
          <a:xfrm>
            <a:off x="252000" y="959222"/>
            <a:ext cx="11628452" cy="646331"/>
          </a:xfrm>
        </p:spPr>
        <p:txBody>
          <a:bodyPr/>
          <a:lstStyle/>
          <a:p>
            <a:r>
              <a:rPr lang="en-GB"/>
              <a:t>Key takeaways</a:t>
            </a:r>
          </a:p>
        </p:txBody>
      </p:sp>
      <p:sp>
        <p:nvSpPr>
          <p:cNvPr id="6" name="Content Placeholder 5">
            <a:extLst>
              <a:ext uri="{FF2B5EF4-FFF2-40B4-BE49-F238E27FC236}">
                <a16:creationId xmlns:a16="http://schemas.microsoft.com/office/drawing/2014/main" id="{D795EB1F-EFC9-D481-A5CB-09577CF174DB}"/>
              </a:ext>
            </a:extLst>
          </p:cNvPr>
          <p:cNvSpPr>
            <a:spLocks noGrp="1"/>
          </p:cNvSpPr>
          <p:nvPr>
            <p:ph sz="quarter" idx="10"/>
          </p:nvPr>
        </p:nvSpPr>
        <p:spPr>
          <a:xfrm>
            <a:off x="360000" y="1800000"/>
            <a:ext cx="11271168" cy="4140000"/>
          </a:xfrm>
        </p:spPr>
        <p:txBody>
          <a:bodyPr/>
          <a:lstStyle/>
          <a:p>
            <a:r>
              <a:rPr lang="en-GB" dirty="0">
                <a:ea typeface="ＭＳ Ｐゴシック"/>
              </a:rPr>
              <a:t>As a gas engineer in the UK building services sector, your understanding of chimney systems and their relationship to appliance types is essential for safe, compliant installations. </a:t>
            </a:r>
          </a:p>
          <a:p>
            <a:r>
              <a:rPr lang="en-GB" dirty="0">
                <a:ea typeface="ＭＳ Ｐゴシック"/>
              </a:rPr>
              <a:t>Remember that regulations and standards evolve; always refer to current versions of BS 5440, IGEM/UP guidelines, and Building Regulations Approved Document J when making installation decisions.</a:t>
            </a:r>
          </a:p>
          <a:p>
            <a:endParaRPr lang="en-GB" dirty="0"/>
          </a:p>
        </p:txBody>
      </p:sp>
    </p:spTree>
    <p:extLst>
      <p:ext uri="{BB962C8B-B14F-4D97-AF65-F5344CB8AC3E}">
        <p14:creationId xmlns:p14="http://schemas.microsoft.com/office/powerpoint/2010/main" val="22531593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11088288" cy="4140000"/>
          </a:xfrm>
        </p:spPr>
        <p:txBody>
          <a:bodyPr/>
          <a:lstStyle/>
          <a:p>
            <a:r>
              <a:rPr lang="en-GB" dirty="0"/>
              <a:t>You should now be able to:</a:t>
            </a:r>
          </a:p>
          <a:p>
            <a:pPr marL="342900" indent="-342900">
              <a:buFont typeface="Arial" panose="020B0604020202020204" pitchFamily="34" charset="0"/>
              <a:buChar char="•"/>
            </a:pPr>
            <a:r>
              <a:rPr lang="en-GB" b="1" dirty="0"/>
              <a:t>Classify</a:t>
            </a:r>
            <a:r>
              <a:rPr lang="en-GB" dirty="0"/>
              <a:t> appliance types A, B and C by flue/chimney requirement.</a:t>
            </a:r>
          </a:p>
          <a:p>
            <a:pPr marL="342900" indent="-342900">
              <a:buFont typeface="Arial" panose="020B0604020202020204" pitchFamily="34" charset="0"/>
              <a:buChar char="•"/>
            </a:pPr>
            <a:r>
              <a:rPr lang="en-GB" b="1" dirty="0"/>
              <a:t>Describe</a:t>
            </a:r>
            <a:r>
              <a:rPr lang="en-GB" dirty="0"/>
              <a:t> the fundamental operating principles of chimney/flue systems.</a:t>
            </a:r>
          </a:p>
          <a:p>
            <a:pPr marL="342900" indent="-342900">
              <a:buFont typeface="Arial" panose="020B0604020202020204" pitchFamily="34" charset="0"/>
              <a:buChar char="•"/>
            </a:pPr>
            <a:r>
              <a:rPr lang="en-GB" b="1" dirty="0"/>
              <a:t>Compare</a:t>
            </a:r>
            <a:r>
              <a:rPr lang="en-GB" dirty="0"/>
              <a:t> the suitability of different flue types to appliance categories.</a:t>
            </a:r>
          </a:p>
          <a:p>
            <a:pPr marL="342900" indent="-342900">
              <a:buFont typeface="Arial" panose="020B0604020202020204" pitchFamily="34" charset="0"/>
              <a:buChar char="•"/>
            </a:pPr>
            <a:r>
              <a:rPr lang="en-GB" b="1" dirty="0"/>
              <a:t>Identify</a:t>
            </a:r>
            <a:r>
              <a:rPr lang="en-GB" dirty="0"/>
              <a:t> appropriate testing procedures for flue safety and performance.</a:t>
            </a:r>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683696" y="1498893"/>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56C05AE0-2BA9-1E12-DA45-6FB21D91BA13}"/>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C2ADB5-3E5C-B89E-9A6E-75EA08704C5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F5EA703-72AD-4A28-BB58-806BFEEBB1C2}"/>
              </a:ext>
            </a:extLst>
          </p:cNvPr>
          <p:cNvSpPr>
            <a:spLocks noGrp="1"/>
          </p:cNvSpPr>
          <p:nvPr>
            <p:ph type="title"/>
          </p:nvPr>
        </p:nvSpPr>
        <p:spPr>
          <a:xfrm>
            <a:off x="252000" y="959222"/>
            <a:ext cx="11628452" cy="646331"/>
          </a:xfrm>
        </p:spPr>
        <p:txBody>
          <a:bodyPr/>
          <a:lstStyle/>
          <a:p>
            <a:r>
              <a:rPr lang="en-GB"/>
              <a:t>Why chimney systems matter</a:t>
            </a:r>
          </a:p>
        </p:txBody>
      </p:sp>
      <p:sp>
        <p:nvSpPr>
          <p:cNvPr id="6" name="Content Placeholder 5">
            <a:extLst>
              <a:ext uri="{FF2B5EF4-FFF2-40B4-BE49-F238E27FC236}">
                <a16:creationId xmlns:a16="http://schemas.microsoft.com/office/drawing/2014/main" id="{9D41ED0F-8C7A-467D-1B39-8A659D35FD15}"/>
              </a:ext>
            </a:extLst>
          </p:cNvPr>
          <p:cNvSpPr>
            <a:spLocks noGrp="1"/>
          </p:cNvSpPr>
          <p:nvPr>
            <p:ph sz="quarter" idx="10"/>
          </p:nvPr>
        </p:nvSpPr>
        <p:spPr>
          <a:xfrm>
            <a:off x="360000" y="1800000"/>
            <a:ext cx="11216303" cy="4140000"/>
          </a:xfrm>
        </p:spPr>
        <p:txBody>
          <a:bodyPr/>
          <a:lstStyle/>
          <a:p>
            <a:pPr marL="342900" indent="-342900">
              <a:buFont typeface="Arial" panose="020B0604020202020204" pitchFamily="34" charset="0"/>
              <a:buChar char="•"/>
            </a:pPr>
            <a:r>
              <a:rPr lang="en-GB" dirty="0"/>
              <a:t>Ensure compliance with Building Regulations Part J (Combustion Appliances and Fuel Storage Systems)</a:t>
            </a:r>
          </a:p>
          <a:p>
            <a:pPr marL="342900" indent="-342900">
              <a:buFont typeface="Arial" panose="020B0604020202020204" pitchFamily="34" charset="0"/>
              <a:buChar char="•"/>
            </a:pPr>
            <a:r>
              <a:rPr lang="en-GB" dirty="0">
                <a:ea typeface="ＭＳ Ｐゴシック"/>
              </a:rPr>
              <a:t>Protect occupant health while maintaining optimal appliance performance and efficiency.</a:t>
            </a:r>
            <a:endParaRPr lang="en-GB" dirty="0"/>
          </a:p>
          <a:p>
            <a:r>
              <a:rPr lang="en-GB" dirty="0"/>
              <a:t>In the UK, the consequences of improper chimney specification or installation can be severe. They can potentially result in carbon monoxide poisoning, increased fire risk, and legal liability for the gas engineer.</a:t>
            </a:r>
          </a:p>
          <a:p>
            <a:endParaRPr lang="en-GB" dirty="0"/>
          </a:p>
          <a:p>
            <a:endParaRPr lang="en-GB" dirty="0"/>
          </a:p>
        </p:txBody>
      </p:sp>
    </p:spTree>
    <p:extLst>
      <p:ext uri="{BB962C8B-B14F-4D97-AF65-F5344CB8AC3E}">
        <p14:creationId xmlns:p14="http://schemas.microsoft.com/office/powerpoint/2010/main" val="2562290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7AC04-4369-CE28-6DE2-901872CBD88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F91D74A-20EA-F62E-5F41-B9A3B59011D3}"/>
              </a:ext>
            </a:extLst>
          </p:cNvPr>
          <p:cNvSpPr>
            <a:spLocks noGrp="1"/>
          </p:cNvSpPr>
          <p:nvPr>
            <p:ph type="title"/>
          </p:nvPr>
        </p:nvSpPr>
        <p:spPr>
          <a:xfrm>
            <a:off x="252000" y="959222"/>
            <a:ext cx="11628452" cy="646331"/>
          </a:xfrm>
        </p:spPr>
        <p:txBody>
          <a:bodyPr/>
          <a:lstStyle/>
          <a:p>
            <a:r>
              <a:rPr lang="en-GB"/>
              <a:t>Why chimney systems matter</a:t>
            </a:r>
          </a:p>
        </p:txBody>
      </p:sp>
      <p:sp>
        <p:nvSpPr>
          <p:cNvPr id="6" name="Content Placeholder 5">
            <a:extLst>
              <a:ext uri="{FF2B5EF4-FFF2-40B4-BE49-F238E27FC236}">
                <a16:creationId xmlns:a16="http://schemas.microsoft.com/office/drawing/2014/main" id="{9003DC16-FDCD-646A-4F72-8F223C584F7A}"/>
              </a:ext>
            </a:extLst>
          </p:cNvPr>
          <p:cNvSpPr>
            <a:spLocks noGrp="1"/>
          </p:cNvSpPr>
          <p:nvPr>
            <p:ph sz="quarter" idx="10"/>
          </p:nvPr>
        </p:nvSpPr>
        <p:spPr>
          <a:xfrm>
            <a:off x="360000" y="1800000"/>
            <a:ext cx="11170584" cy="4140000"/>
          </a:xfrm>
        </p:spPr>
        <p:txBody>
          <a:bodyPr/>
          <a:lstStyle/>
          <a:p>
            <a:r>
              <a:rPr lang="en-GB" dirty="0"/>
              <a:t>Proper chimney function depends on multiple factors including height, diameter, insulation, terminal design and positioning. </a:t>
            </a:r>
          </a:p>
          <a:p>
            <a:r>
              <a:rPr lang="en-GB" dirty="0"/>
              <a:t>UK regulations are particularly stringent regarding these specifications.</a:t>
            </a:r>
          </a:p>
          <a:p>
            <a:endParaRPr lang="en-GB" dirty="0"/>
          </a:p>
          <a:p>
            <a:endParaRPr lang="en-GB" dirty="0"/>
          </a:p>
        </p:txBody>
      </p:sp>
    </p:spTree>
    <p:extLst>
      <p:ext uri="{BB962C8B-B14F-4D97-AF65-F5344CB8AC3E}">
        <p14:creationId xmlns:p14="http://schemas.microsoft.com/office/powerpoint/2010/main" val="2132447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2B231-50CC-027B-CF87-579B4EAE0B6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19CAD75-8510-1D6D-AD6D-D13C221C6AEB}"/>
              </a:ext>
            </a:extLst>
          </p:cNvPr>
          <p:cNvSpPr>
            <a:spLocks noGrp="1"/>
          </p:cNvSpPr>
          <p:nvPr>
            <p:ph type="title"/>
          </p:nvPr>
        </p:nvSpPr>
        <p:spPr>
          <a:xfrm>
            <a:off x="252000" y="959222"/>
            <a:ext cx="11628452" cy="646331"/>
          </a:xfrm>
        </p:spPr>
        <p:txBody>
          <a:bodyPr/>
          <a:lstStyle/>
          <a:p>
            <a:r>
              <a:rPr lang="en-GB"/>
              <a:t>Appliance types A, B and C</a:t>
            </a:r>
          </a:p>
        </p:txBody>
      </p:sp>
      <p:sp>
        <p:nvSpPr>
          <p:cNvPr id="6" name="Content Placeholder 5">
            <a:extLst>
              <a:ext uri="{FF2B5EF4-FFF2-40B4-BE49-F238E27FC236}">
                <a16:creationId xmlns:a16="http://schemas.microsoft.com/office/drawing/2014/main" id="{961DA1FB-DD91-38C0-373A-F02788F98A34}"/>
              </a:ext>
            </a:extLst>
          </p:cNvPr>
          <p:cNvSpPr>
            <a:spLocks noGrp="1"/>
          </p:cNvSpPr>
          <p:nvPr>
            <p:ph sz="quarter" idx="10"/>
          </p:nvPr>
        </p:nvSpPr>
        <p:spPr/>
        <p:txBody>
          <a:bodyPr/>
          <a:lstStyle/>
          <a:p>
            <a:r>
              <a:rPr lang="en-GB"/>
              <a:t>Gas appliances in the UK are classified according to BS EN standards and IGEM/G/11 guidance based on their combustion air source and flue requirements:</a:t>
            </a:r>
          </a:p>
          <a:p>
            <a:endParaRPr lang="en-GB"/>
          </a:p>
        </p:txBody>
      </p:sp>
      <p:graphicFrame>
        <p:nvGraphicFramePr>
          <p:cNvPr id="2" name="Table 1">
            <a:extLst>
              <a:ext uri="{FF2B5EF4-FFF2-40B4-BE49-F238E27FC236}">
                <a16:creationId xmlns:a16="http://schemas.microsoft.com/office/drawing/2014/main" id="{8B091813-51E0-B8DA-3616-9515C794F0CA}"/>
              </a:ext>
            </a:extLst>
          </p:cNvPr>
          <p:cNvGraphicFramePr>
            <a:graphicFrameLocks noGrp="1"/>
          </p:cNvGraphicFramePr>
          <p:nvPr>
            <p:extLst>
              <p:ext uri="{D42A27DB-BD31-4B8C-83A1-F6EECF244321}">
                <p14:modId xmlns:p14="http://schemas.microsoft.com/office/powerpoint/2010/main" val="3696223819"/>
              </p:ext>
            </p:extLst>
          </p:nvPr>
        </p:nvGraphicFramePr>
        <p:xfrm>
          <a:off x="306776" y="3095801"/>
          <a:ext cx="11518900" cy="2804160"/>
        </p:xfrm>
        <a:graphic>
          <a:graphicData uri="http://schemas.openxmlformats.org/drawingml/2006/table">
            <a:tbl>
              <a:tblPr>
                <a:tableStyleId>{8A107856-5554-42FB-B03E-39F5DBC370BA}</a:tableStyleId>
              </a:tblPr>
              <a:tblGrid>
                <a:gridCol w="897770">
                  <a:extLst>
                    <a:ext uri="{9D8B030D-6E8A-4147-A177-3AD203B41FA5}">
                      <a16:colId xmlns:a16="http://schemas.microsoft.com/office/drawing/2014/main" val="976985492"/>
                    </a:ext>
                  </a:extLst>
                </a:gridCol>
                <a:gridCol w="2497016">
                  <a:extLst>
                    <a:ext uri="{9D8B030D-6E8A-4147-A177-3AD203B41FA5}">
                      <a16:colId xmlns:a16="http://schemas.microsoft.com/office/drawing/2014/main" val="301220691"/>
                    </a:ext>
                  </a:extLst>
                </a:gridCol>
                <a:gridCol w="4686300">
                  <a:extLst>
                    <a:ext uri="{9D8B030D-6E8A-4147-A177-3AD203B41FA5}">
                      <a16:colId xmlns:a16="http://schemas.microsoft.com/office/drawing/2014/main" val="3695112257"/>
                    </a:ext>
                  </a:extLst>
                </a:gridCol>
                <a:gridCol w="3437814">
                  <a:extLst>
                    <a:ext uri="{9D8B030D-6E8A-4147-A177-3AD203B41FA5}">
                      <a16:colId xmlns:a16="http://schemas.microsoft.com/office/drawing/2014/main" val="2511386923"/>
                    </a:ext>
                  </a:extLst>
                </a:gridCol>
              </a:tblGrid>
              <a:tr h="0">
                <a:tc>
                  <a:txBody>
                    <a:bodyPr/>
                    <a:lstStyle/>
                    <a:p>
                      <a:pPr>
                        <a:buNone/>
                      </a:pPr>
                      <a:r>
                        <a:rPr lang="en-GB" sz="2000" b="1"/>
                        <a:t>Type</a:t>
                      </a:r>
                      <a:endParaRPr lang="en-GB" sz="2000"/>
                    </a:p>
                  </a:txBody>
                  <a:tcPr anchor="ctr"/>
                </a:tc>
                <a:tc>
                  <a:txBody>
                    <a:bodyPr/>
                    <a:lstStyle/>
                    <a:p>
                      <a:pPr>
                        <a:buNone/>
                      </a:pPr>
                      <a:r>
                        <a:rPr lang="en-GB" sz="2000" b="1"/>
                        <a:t>Appliance category</a:t>
                      </a:r>
                      <a:endParaRPr lang="en-GB" sz="2000"/>
                    </a:p>
                  </a:txBody>
                  <a:tcPr anchor="ctr"/>
                </a:tc>
                <a:tc>
                  <a:txBody>
                    <a:bodyPr/>
                    <a:lstStyle/>
                    <a:p>
                      <a:pPr>
                        <a:buNone/>
                      </a:pPr>
                      <a:r>
                        <a:rPr lang="en-GB" sz="2000" b="1"/>
                        <a:t>Flue/Chimney requirement</a:t>
                      </a:r>
                      <a:endParaRPr lang="en-GB" sz="2000"/>
                    </a:p>
                  </a:txBody>
                  <a:tcPr anchor="ctr"/>
                </a:tc>
                <a:tc>
                  <a:txBody>
                    <a:bodyPr/>
                    <a:lstStyle/>
                    <a:p>
                      <a:pPr>
                        <a:buNone/>
                      </a:pPr>
                      <a:r>
                        <a:rPr lang="en-GB" sz="2000" b="1"/>
                        <a:t>UK examples</a:t>
                      </a:r>
                      <a:endParaRPr lang="en-GB" sz="2000"/>
                    </a:p>
                  </a:txBody>
                  <a:tcPr anchor="ctr"/>
                </a:tc>
                <a:extLst>
                  <a:ext uri="{0D108BD9-81ED-4DB2-BD59-A6C34878D82A}">
                    <a16:rowId xmlns:a16="http://schemas.microsoft.com/office/drawing/2014/main" val="121863436"/>
                  </a:ext>
                </a:extLst>
              </a:tr>
              <a:tr h="0">
                <a:tc>
                  <a:txBody>
                    <a:bodyPr/>
                    <a:lstStyle/>
                    <a:p>
                      <a:pPr>
                        <a:buNone/>
                      </a:pPr>
                      <a:r>
                        <a:rPr lang="en-GB" sz="2000"/>
                        <a:t>A</a:t>
                      </a:r>
                    </a:p>
                  </a:txBody>
                  <a:tcPr anchor="ctr"/>
                </a:tc>
                <a:tc>
                  <a:txBody>
                    <a:bodyPr/>
                    <a:lstStyle/>
                    <a:p>
                      <a:pPr>
                        <a:buNone/>
                      </a:pPr>
                      <a:r>
                        <a:rPr lang="en-GB" sz="2000"/>
                        <a:t>Flueless</a:t>
                      </a:r>
                    </a:p>
                  </a:txBody>
                  <a:tcPr anchor="ctr"/>
                </a:tc>
                <a:tc>
                  <a:txBody>
                    <a:bodyPr/>
                    <a:lstStyle/>
                    <a:p>
                      <a:pPr>
                        <a:buNone/>
                      </a:pPr>
                      <a:r>
                        <a:rPr lang="en-GB" sz="2000"/>
                        <a:t>No chimney – must have fixed ventilation</a:t>
                      </a:r>
                    </a:p>
                  </a:txBody>
                  <a:tcPr anchor="ctr"/>
                </a:tc>
                <a:tc>
                  <a:txBody>
                    <a:bodyPr/>
                    <a:lstStyle/>
                    <a:p>
                      <a:pPr>
                        <a:buNone/>
                      </a:pPr>
                      <a:r>
                        <a:rPr lang="en-GB" sz="2000"/>
                        <a:t>Portable gas heaters, some cookers</a:t>
                      </a:r>
                    </a:p>
                  </a:txBody>
                  <a:tcPr anchor="ctr"/>
                </a:tc>
                <a:extLst>
                  <a:ext uri="{0D108BD9-81ED-4DB2-BD59-A6C34878D82A}">
                    <a16:rowId xmlns:a16="http://schemas.microsoft.com/office/drawing/2014/main" val="3036527858"/>
                  </a:ext>
                </a:extLst>
              </a:tr>
              <a:tr h="0">
                <a:tc>
                  <a:txBody>
                    <a:bodyPr/>
                    <a:lstStyle/>
                    <a:p>
                      <a:pPr>
                        <a:buNone/>
                      </a:pPr>
                      <a:r>
                        <a:rPr lang="en-GB" sz="2000"/>
                        <a:t>B</a:t>
                      </a:r>
                    </a:p>
                  </a:txBody>
                  <a:tcPr anchor="ctr"/>
                </a:tc>
                <a:tc>
                  <a:txBody>
                    <a:bodyPr/>
                    <a:lstStyle/>
                    <a:p>
                      <a:pPr>
                        <a:buNone/>
                      </a:pPr>
                      <a:r>
                        <a:rPr lang="en-GB" sz="2000"/>
                        <a:t>Open-flued</a:t>
                      </a:r>
                    </a:p>
                  </a:txBody>
                  <a:tcPr anchor="ctr"/>
                </a:tc>
                <a:tc>
                  <a:txBody>
                    <a:bodyPr/>
                    <a:lstStyle/>
                    <a:p>
                      <a:pPr>
                        <a:buNone/>
                      </a:pPr>
                      <a:r>
                        <a:rPr lang="en-GB" sz="2000"/>
                        <a:t>Chimney/flue needed (natural draught)</a:t>
                      </a:r>
                    </a:p>
                  </a:txBody>
                  <a:tcPr anchor="ctr"/>
                </a:tc>
                <a:tc>
                  <a:txBody>
                    <a:bodyPr/>
                    <a:lstStyle/>
                    <a:p>
                      <a:pPr>
                        <a:buNone/>
                      </a:pPr>
                      <a:r>
                        <a:rPr lang="en-GB" sz="2000"/>
                        <a:t>Decorative fires, back boiler units</a:t>
                      </a:r>
                    </a:p>
                  </a:txBody>
                  <a:tcPr anchor="ctr"/>
                </a:tc>
                <a:extLst>
                  <a:ext uri="{0D108BD9-81ED-4DB2-BD59-A6C34878D82A}">
                    <a16:rowId xmlns:a16="http://schemas.microsoft.com/office/drawing/2014/main" val="2622281008"/>
                  </a:ext>
                </a:extLst>
              </a:tr>
              <a:tr h="0">
                <a:tc>
                  <a:txBody>
                    <a:bodyPr/>
                    <a:lstStyle/>
                    <a:p>
                      <a:pPr>
                        <a:buNone/>
                      </a:pPr>
                      <a:r>
                        <a:rPr lang="en-GB" sz="2000"/>
                        <a:t>C</a:t>
                      </a:r>
                    </a:p>
                  </a:txBody>
                  <a:tcPr anchor="ctr"/>
                </a:tc>
                <a:tc>
                  <a:txBody>
                    <a:bodyPr/>
                    <a:lstStyle/>
                    <a:p>
                      <a:pPr>
                        <a:buNone/>
                      </a:pPr>
                      <a:r>
                        <a:rPr lang="en-GB" sz="2000"/>
                        <a:t>Room-sealed</a:t>
                      </a:r>
                    </a:p>
                  </a:txBody>
                  <a:tcPr anchor="ctr"/>
                </a:tc>
                <a:tc>
                  <a:txBody>
                    <a:bodyPr/>
                    <a:lstStyle/>
                    <a:p>
                      <a:pPr>
                        <a:buNone/>
                      </a:pPr>
                      <a:r>
                        <a:rPr lang="en-GB" sz="2000"/>
                        <a:t>Balanced flue – sealed combustion system</a:t>
                      </a:r>
                    </a:p>
                  </a:txBody>
                  <a:tcPr anchor="ctr"/>
                </a:tc>
                <a:tc>
                  <a:txBody>
                    <a:bodyPr/>
                    <a:lstStyle/>
                    <a:p>
                      <a:pPr>
                        <a:buNone/>
                      </a:pPr>
                      <a:r>
                        <a:rPr lang="en-GB" sz="2000" dirty="0"/>
                        <a:t>Modern combi boilers, high-efficiency systems</a:t>
                      </a:r>
                    </a:p>
                  </a:txBody>
                  <a:tcPr anchor="ctr"/>
                </a:tc>
                <a:extLst>
                  <a:ext uri="{0D108BD9-81ED-4DB2-BD59-A6C34878D82A}">
                    <a16:rowId xmlns:a16="http://schemas.microsoft.com/office/drawing/2014/main" val="231055124"/>
                  </a:ext>
                </a:extLst>
              </a:tr>
            </a:tbl>
          </a:graphicData>
        </a:graphic>
      </p:graphicFrame>
    </p:spTree>
    <p:extLst>
      <p:ext uri="{BB962C8B-B14F-4D97-AF65-F5344CB8AC3E}">
        <p14:creationId xmlns:p14="http://schemas.microsoft.com/office/powerpoint/2010/main" val="4237467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DEE51F-8562-7988-A3EF-7B8105D0911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5337C73-09DE-95F8-1773-F7387D2DE084}"/>
              </a:ext>
            </a:extLst>
          </p:cNvPr>
          <p:cNvSpPr>
            <a:spLocks noGrp="1"/>
          </p:cNvSpPr>
          <p:nvPr>
            <p:ph type="title"/>
          </p:nvPr>
        </p:nvSpPr>
        <p:spPr>
          <a:xfrm>
            <a:off x="252000" y="959222"/>
            <a:ext cx="11628452" cy="646331"/>
          </a:xfrm>
        </p:spPr>
        <p:txBody>
          <a:bodyPr/>
          <a:lstStyle/>
          <a:p>
            <a:r>
              <a:rPr lang="en-GB"/>
              <a:t>Appliance types A, B and C</a:t>
            </a:r>
          </a:p>
        </p:txBody>
      </p:sp>
      <p:sp>
        <p:nvSpPr>
          <p:cNvPr id="6" name="Content Placeholder 5">
            <a:extLst>
              <a:ext uri="{FF2B5EF4-FFF2-40B4-BE49-F238E27FC236}">
                <a16:creationId xmlns:a16="http://schemas.microsoft.com/office/drawing/2014/main" id="{4E5CE3F6-C1D6-D292-4191-0590B5DF6B37}"/>
              </a:ext>
            </a:extLst>
          </p:cNvPr>
          <p:cNvSpPr>
            <a:spLocks noGrp="1"/>
          </p:cNvSpPr>
          <p:nvPr>
            <p:ph sz="quarter" idx="10"/>
          </p:nvPr>
        </p:nvSpPr>
        <p:spPr>
          <a:xfrm>
            <a:off x="360000" y="1800000"/>
            <a:ext cx="11188872" cy="4140000"/>
          </a:xfrm>
        </p:spPr>
        <p:txBody>
          <a:bodyPr/>
          <a:lstStyle/>
          <a:p>
            <a:r>
              <a:rPr lang="en-GB" dirty="0"/>
              <a:t>This classification system is fundamental to UK gas engineering practice and forms the basis for appliance selection, installation requirements, and safety considerations. Each type presents unique challenges and requirements that must be understood to ensure safe, compliant installations.</a:t>
            </a:r>
          </a:p>
          <a:p>
            <a:r>
              <a:rPr lang="en-GB" dirty="0"/>
              <a:t>As a professional gas engineer in the UK, you must verify that the installation environment is suitable for the appliance type, particularly regarding room size, ventilation provision, and chimney/flue availability. The </a:t>
            </a:r>
            <a:r>
              <a:rPr lang="en-GB" b="1" dirty="0"/>
              <a:t>Domestic Building Services Compliance Guide </a:t>
            </a:r>
            <a:r>
              <a:rPr lang="en-GB" dirty="0"/>
              <a:t>provides additional specifications relevant to these classifications.</a:t>
            </a:r>
          </a:p>
          <a:p>
            <a:endParaRPr lang="en-GB" dirty="0"/>
          </a:p>
        </p:txBody>
      </p:sp>
    </p:spTree>
    <p:extLst>
      <p:ext uri="{BB962C8B-B14F-4D97-AF65-F5344CB8AC3E}">
        <p14:creationId xmlns:p14="http://schemas.microsoft.com/office/powerpoint/2010/main" val="2137384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B04FA-2638-D5B4-9556-D9C98A26D1F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B83406B-F4C1-77E5-C554-1C4205889ECC}"/>
              </a:ext>
            </a:extLst>
          </p:cNvPr>
          <p:cNvSpPr>
            <a:spLocks noGrp="1"/>
          </p:cNvSpPr>
          <p:nvPr>
            <p:ph type="title"/>
          </p:nvPr>
        </p:nvSpPr>
        <p:spPr>
          <a:xfrm>
            <a:off x="252000" y="959222"/>
            <a:ext cx="11628452" cy="646331"/>
          </a:xfrm>
        </p:spPr>
        <p:txBody>
          <a:bodyPr/>
          <a:lstStyle/>
          <a:p>
            <a:r>
              <a:rPr lang="en-GB"/>
              <a:t>Type B appliances: Open-flued systems</a:t>
            </a:r>
          </a:p>
        </p:txBody>
      </p:sp>
      <p:sp>
        <p:nvSpPr>
          <p:cNvPr id="6" name="Content Placeholder 5">
            <a:extLst>
              <a:ext uri="{FF2B5EF4-FFF2-40B4-BE49-F238E27FC236}">
                <a16:creationId xmlns:a16="http://schemas.microsoft.com/office/drawing/2014/main" id="{EE280FDF-38D9-21AC-14FC-C856D09ABF55}"/>
              </a:ext>
            </a:extLst>
          </p:cNvPr>
          <p:cNvSpPr>
            <a:spLocks noGrp="1"/>
          </p:cNvSpPr>
          <p:nvPr>
            <p:ph sz="quarter" idx="10"/>
          </p:nvPr>
        </p:nvSpPr>
        <p:spPr>
          <a:xfrm>
            <a:off x="360000" y="1800000"/>
            <a:ext cx="11298600" cy="4140000"/>
          </a:xfrm>
        </p:spPr>
        <p:txBody>
          <a:bodyPr/>
          <a:lstStyle/>
          <a:p>
            <a:r>
              <a:rPr lang="en-GB" b="1" dirty="0"/>
              <a:t>Air intake</a:t>
            </a:r>
          </a:p>
          <a:p>
            <a:r>
              <a:rPr lang="en-GB" dirty="0"/>
              <a:t>Combustion air is drawn directly from the room where the appliance is installed. This creates negative pressure within the room, requiring adequate ventilation to replace consumed oxygen.</a:t>
            </a:r>
          </a:p>
          <a:p>
            <a:r>
              <a:rPr lang="en-GB" b="1" dirty="0"/>
              <a:t>Combustion process</a:t>
            </a:r>
          </a:p>
          <a:p>
            <a:r>
              <a:rPr lang="en-GB" dirty="0"/>
              <a:t>Fuel burns using room air, creating hot gases that expand and become less dense than the surrounding air. This density difference is crucial for proper draught formation.</a:t>
            </a:r>
          </a:p>
        </p:txBody>
      </p:sp>
    </p:spTree>
    <p:extLst>
      <p:ext uri="{BB962C8B-B14F-4D97-AF65-F5344CB8AC3E}">
        <p14:creationId xmlns:p14="http://schemas.microsoft.com/office/powerpoint/2010/main" val="379800153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527345-0C44-4A1B-B94E-8030DE162F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5041F6D-BBDE-4B15-9860-57A05AB8973C}">
  <ds:schemaRefs>
    <ds:schemaRef ds:uri="http://schemas.microsoft.com/office/2006/documentManagement/types"/>
    <ds:schemaRef ds:uri="01e15224-84b2-4570-bdea-a67bb94d0921"/>
    <ds:schemaRef ds:uri="http://www.w3.org/XML/1998/namespace"/>
    <ds:schemaRef ds:uri="7c04300a-231c-4281-9146-a98f6f4a7aff"/>
    <ds:schemaRef ds:uri="http://purl.org/dc/dcmitype/"/>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F7D282AF-3624-45B9-804D-F764465AEF68}">
  <ds:schemaRefs>
    <ds:schemaRef ds:uri="http://schemas.microsoft.com/sharepoint/v3/contenttype/form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0</TotalTime>
  <Words>2743</Words>
  <Application>Microsoft Office PowerPoint</Application>
  <PresentationFormat>Custom</PresentationFormat>
  <Paragraphs>305</Paragraphs>
  <Slides>46</Slides>
  <Notes>2</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1_Default Design</vt:lpstr>
      <vt:lpstr>PowerPoint Presentation</vt:lpstr>
      <vt:lpstr>Starter</vt:lpstr>
      <vt:lpstr>Objective</vt:lpstr>
      <vt:lpstr>Why chimney systems matter</vt:lpstr>
      <vt:lpstr>Why chimney systems matter</vt:lpstr>
      <vt:lpstr>Why chimney systems matter</vt:lpstr>
      <vt:lpstr>Appliance types A, B and C</vt:lpstr>
      <vt:lpstr>Appliance types A, B and C</vt:lpstr>
      <vt:lpstr>Type B appliances: Open-flued systems</vt:lpstr>
      <vt:lpstr>Type B appliances: Open-flued systems</vt:lpstr>
      <vt:lpstr>Type B appliances: Open-flued systems</vt:lpstr>
      <vt:lpstr>Type C appliances: Room-sealed systems</vt:lpstr>
      <vt:lpstr>Type C appliances: Room-sealed systems</vt:lpstr>
      <vt:lpstr>Type C appliances: Room-sealed systems</vt:lpstr>
      <vt:lpstr>Type C appliances: Room-sealed systems</vt:lpstr>
      <vt:lpstr>Type A appliances: Flueless systems</vt:lpstr>
      <vt:lpstr>Type A appliances: Flueless systems</vt:lpstr>
      <vt:lpstr>Type A appliances: Flueless systems</vt:lpstr>
      <vt:lpstr>Type A appliances: Flueless systems</vt:lpstr>
      <vt:lpstr>Type A appliances: Flueless systems</vt:lpstr>
      <vt:lpstr>Chimney inspection and testing requirements</vt:lpstr>
      <vt:lpstr>Chimney inspection and testing requirements</vt:lpstr>
      <vt:lpstr>Flue flow testing procedure</vt:lpstr>
      <vt:lpstr>Flue flow testing procedure</vt:lpstr>
      <vt:lpstr>Flue flow testing procedure</vt:lpstr>
      <vt:lpstr>Spillage testing for open-flued appliances</vt:lpstr>
      <vt:lpstr>Spillage testing for open-flued appliances</vt:lpstr>
      <vt:lpstr>Spillage testing for open-flued appliances</vt:lpstr>
      <vt:lpstr>Terminal positioning requirements</vt:lpstr>
      <vt:lpstr>Terminal positioning requirements</vt:lpstr>
      <vt:lpstr>Terminal positioning requirements</vt:lpstr>
      <vt:lpstr>Terminal positioning requirements</vt:lpstr>
      <vt:lpstr>Understanding natural draught mechanics</vt:lpstr>
      <vt:lpstr>Understanding natural draught mechanics</vt:lpstr>
      <vt:lpstr>Understanding natural draught mechanics</vt:lpstr>
      <vt:lpstr>Understanding natural draught mechanics</vt:lpstr>
      <vt:lpstr>Knowledge check</vt:lpstr>
      <vt:lpstr>Knowledge check</vt:lpstr>
      <vt:lpstr>Knowledge check</vt:lpstr>
      <vt:lpstr>Knowledge check</vt:lpstr>
      <vt:lpstr>Key takeaways</vt:lpstr>
      <vt:lpstr>Key takeaways</vt:lpstr>
      <vt:lpstr>Key takeaways</vt:lpstr>
      <vt:lpstr>Key takeaways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88</cp:revision>
  <dcterms:created xsi:type="dcterms:W3CDTF">2025-04-15T10:44:23Z</dcterms:created>
  <dcterms:modified xsi:type="dcterms:W3CDTF">2025-12-08T17:58:42Z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2025-12-05T12:31:10Z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4849e751-4279-4ee9-bd37-9c39a23222f1</vt:lpwstr>
  </property>
  <property fmtid="{D5CDD505-2E9C-101B-9397-08002B2CF9AE}" pid="10" name="MSIP_Label_8330bda6-d095-477b-8893-df3ed8791773_ContentBits">
    <vt:lpwstr>0</vt:lpwstr>
  </property>
  <property fmtid="{D5CDD505-2E9C-101B-9397-08002B2CF9AE}" pid="11" name="MSIP_Label_8330bda6-d095-477b-8893-df3ed8791773_Tag">
    <vt:lpwstr>10, 0, 1, 2</vt:lpwstr>
  </property>
</Properties>
</file>