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3"/>
  </p:notesMasterIdLst>
  <p:handoutMasterIdLst>
    <p:handoutMasterId r:id="rId44"/>
  </p:handoutMasterIdLst>
  <p:sldIdLst>
    <p:sldId id="462" r:id="rId5"/>
    <p:sldId id="840" r:id="rId6"/>
    <p:sldId id="837" r:id="rId7"/>
    <p:sldId id="1043" r:id="rId8"/>
    <p:sldId id="949" r:id="rId9"/>
    <p:sldId id="1044" r:id="rId10"/>
    <p:sldId id="1017" r:id="rId11"/>
    <p:sldId id="1045" r:id="rId12"/>
    <p:sldId id="1018" r:id="rId13"/>
    <p:sldId id="1019" r:id="rId14"/>
    <p:sldId id="1046" r:id="rId15"/>
    <p:sldId id="1020" r:id="rId16"/>
    <p:sldId id="1047" r:id="rId17"/>
    <p:sldId id="993" r:id="rId18"/>
    <p:sldId id="1048" r:id="rId19"/>
    <p:sldId id="1050" r:id="rId20"/>
    <p:sldId id="1049" r:id="rId21"/>
    <p:sldId id="1021" r:id="rId22"/>
    <p:sldId id="1051" r:id="rId23"/>
    <p:sldId id="1022" r:id="rId24"/>
    <p:sldId id="1052" r:id="rId25"/>
    <p:sldId id="1053" r:id="rId26"/>
    <p:sldId id="1054" r:id="rId27"/>
    <p:sldId id="994" r:id="rId28"/>
    <p:sldId id="1055" r:id="rId29"/>
    <p:sldId id="1056" r:id="rId30"/>
    <p:sldId id="1057" r:id="rId31"/>
    <p:sldId id="1023" r:id="rId32"/>
    <p:sldId id="1058" r:id="rId33"/>
    <p:sldId id="1024" r:id="rId34"/>
    <p:sldId id="1059" r:id="rId35"/>
    <p:sldId id="1060" r:id="rId36"/>
    <p:sldId id="1025" r:id="rId37"/>
    <p:sldId id="1061" r:id="rId38"/>
    <p:sldId id="1062" r:id="rId39"/>
    <p:sldId id="1063" r:id="rId40"/>
    <p:sldId id="838" r:id="rId41"/>
    <p:sldId id="512" r:id="rId42"/>
  </p:sldIdLst>
  <p:sldSz cx="12239625" cy="6840538"/>
  <p:notesSz cx="6797675" cy="9928225"/>
  <p:custDataLst>
    <p:tags r:id="rId4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0B91F-9E9B-5A98-348B-4096920309F8}" v="51" dt="2025-12-05T11:19:11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02T12:20:01.589" v="25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2T12:17:39.196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2:17:39.196" v="3"/>
          <ac:spMkLst>
            <pc:docMk/>
            <pc:sldMk cId="2402489006" sldId="512"/>
            <ac:spMk id="2" creationId="{0384BCCB-4771-4F04-9BA9-8EA422ED7018}"/>
          </ac:spMkLst>
        </pc:spChg>
        <pc:spChg chg="mod">
          <ac:chgData name="Hazell, Danielle" userId="16322be0-50ef-46ff-b0c0-d304bc10d5d2" providerId="ADAL" clId="{E6D12E1F-DF63-450C-A9ED-E72C5F6C045B}" dt="2025-12-02T12:17:38.589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2:18:08.310" v="10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12:18:08.310" v="10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12:20:01.589" v="25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12:20:01.589" v="25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12:18:03.679" v="6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2T12:18:03.679" v="6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2T12:18:42.596" v="15" actId="12385"/>
        <pc:sldMkLst>
          <pc:docMk/>
          <pc:sldMk cId="3986827349" sldId="1018"/>
        </pc:sldMkLst>
        <pc:graphicFrameChg chg="modGraphic">
          <ac:chgData name="Hazell, Danielle" userId="16322be0-50ef-46ff-b0c0-d304bc10d5d2" providerId="ADAL" clId="{E6D12E1F-DF63-450C-A9ED-E72C5F6C045B}" dt="2025-12-02T12:18:42.596" v="15" actId="12385"/>
          <ac:graphicFrameMkLst>
            <pc:docMk/>
            <pc:sldMk cId="3986827349" sldId="1018"/>
            <ac:graphicFrameMk id="2" creationId="{F4E269BF-4FF2-FF24-9814-95D6E4F7029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8:59.337" v="18" actId="1076"/>
        <pc:sldMkLst>
          <pc:docMk/>
          <pc:sldMk cId="3594456065" sldId="1020"/>
        </pc:sldMkLst>
        <pc:graphicFrameChg chg="mod modGraphic">
          <ac:chgData name="Hazell, Danielle" userId="16322be0-50ef-46ff-b0c0-d304bc10d5d2" providerId="ADAL" clId="{E6D12E1F-DF63-450C-A9ED-E72C5F6C045B}" dt="2025-12-02T12:18:59.337" v="18" actId="1076"/>
          <ac:graphicFrameMkLst>
            <pc:docMk/>
            <pc:sldMk cId="3594456065" sldId="1020"/>
            <ac:graphicFrameMk id="2" creationId="{21D6B90F-2A34-63F0-52CD-0ED228671A8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9:11.316" v="19" actId="12385"/>
        <pc:sldMkLst>
          <pc:docMk/>
          <pc:sldMk cId="16049705" sldId="1021"/>
        </pc:sldMkLst>
        <pc:graphicFrameChg chg="modGraphic">
          <ac:chgData name="Hazell, Danielle" userId="16322be0-50ef-46ff-b0c0-d304bc10d5d2" providerId="ADAL" clId="{E6D12E1F-DF63-450C-A9ED-E72C5F6C045B}" dt="2025-12-02T12:19:11.316" v="19" actId="12385"/>
          <ac:graphicFrameMkLst>
            <pc:docMk/>
            <pc:sldMk cId="16049705" sldId="1021"/>
            <ac:graphicFrameMk id="4" creationId="{6DAD1121-3BCB-5818-3C71-596807E2CF0E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9:36.178" v="21" actId="255"/>
        <pc:sldMkLst>
          <pc:docMk/>
          <pc:sldMk cId="663649522" sldId="1023"/>
        </pc:sldMkLst>
        <pc:spChg chg="mod">
          <ac:chgData name="Hazell, Danielle" userId="16322be0-50ef-46ff-b0c0-d304bc10d5d2" providerId="ADAL" clId="{E6D12E1F-DF63-450C-A9ED-E72C5F6C045B}" dt="2025-12-02T12:19:36.178" v="21" actId="255"/>
          <ac:spMkLst>
            <pc:docMk/>
            <pc:sldMk cId="663649522" sldId="1023"/>
            <ac:spMk id="6" creationId="{BA7C7F4B-F6A0-C3AF-2889-07DF5BAFF4C1}"/>
          </ac:spMkLst>
        </pc:spChg>
      </pc:sldChg>
      <pc:sldChg chg="modSp mod">
        <pc:chgData name="Hazell, Danielle" userId="16322be0-50ef-46ff-b0c0-d304bc10d5d2" providerId="ADAL" clId="{E6D12E1F-DF63-450C-A9ED-E72C5F6C045B}" dt="2025-12-02T12:18:29.244" v="14" actId="1076"/>
        <pc:sldMkLst>
          <pc:docMk/>
          <pc:sldMk cId="3510737275" sldId="1043"/>
        </pc:sldMkLst>
        <pc:spChg chg="mod">
          <ac:chgData name="Hazell, Danielle" userId="16322be0-50ef-46ff-b0c0-d304bc10d5d2" providerId="ADAL" clId="{E6D12E1F-DF63-450C-A9ED-E72C5F6C045B}" dt="2025-12-02T12:18:23.428" v="13" actId="6549"/>
          <ac:spMkLst>
            <pc:docMk/>
            <pc:sldMk cId="3510737275" sldId="1043"/>
            <ac:spMk id="6" creationId="{4A8FD5A9-BEBB-3FBE-6431-72EBFD041A41}"/>
          </ac:spMkLst>
        </pc:spChg>
        <pc:graphicFrameChg chg="mod modGraphic">
          <ac:chgData name="Hazell, Danielle" userId="16322be0-50ef-46ff-b0c0-d304bc10d5d2" providerId="ADAL" clId="{E6D12E1F-DF63-450C-A9ED-E72C5F6C045B}" dt="2025-12-02T12:18:29.244" v="14" actId="1076"/>
          <ac:graphicFrameMkLst>
            <pc:docMk/>
            <pc:sldMk cId="3510737275" sldId="1043"/>
            <ac:graphicFrameMk id="2" creationId="{D9EDF0C3-66D5-99C2-9C0B-61A946DEDC1C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9:18.251" v="20" actId="255"/>
        <pc:sldMkLst>
          <pc:docMk/>
          <pc:sldMk cId="3797367332" sldId="1051"/>
        </pc:sldMkLst>
        <pc:spChg chg="mod">
          <ac:chgData name="Hazell, Danielle" userId="16322be0-50ef-46ff-b0c0-d304bc10d5d2" providerId="ADAL" clId="{E6D12E1F-DF63-450C-A9ED-E72C5F6C045B}" dt="2025-12-02T12:19:18.251" v="20" actId="255"/>
          <ac:spMkLst>
            <pc:docMk/>
            <pc:sldMk cId="3797367332" sldId="1051"/>
            <ac:spMk id="6" creationId="{8A5BAE9C-18BC-24CD-42C2-C51E60B3E3F2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2T12:17:56.264" v="5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2:17:56.264" v="5"/>
          <ac:spMkLst>
            <pc:docMk/>
            <pc:sldMasterMk cId="2966563060" sldId="2147483653"/>
            <ac:spMk id="4" creationId="{F5483A03-4029-474A-9BED-82A64F98C52B}"/>
          </ac:spMkLst>
        </pc:spChg>
        <pc:picChg chg="add mod">
          <ac:chgData name="Hazell, Danielle" userId="16322be0-50ef-46ff-b0c0-d304bc10d5d2" providerId="ADAL" clId="{E6D12E1F-DF63-450C-A9ED-E72C5F6C045B}" dt="2025-12-02T12:17:56.264" v="5"/>
          <ac:picMkLst>
            <pc:docMk/>
            <pc:sldMasterMk cId="2966563060" sldId="2147483653"/>
            <ac:picMk id="2" creationId="{9EEE6F51-3E65-F0C6-8691-CB4DCDBF1BF0}"/>
          </ac:picMkLst>
        </pc:picChg>
        <pc:picChg chg="add mod">
          <ac:chgData name="Hazell, Danielle" userId="16322be0-50ef-46ff-b0c0-d304bc10d5d2" providerId="ADAL" clId="{E6D12E1F-DF63-450C-A9ED-E72C5F6C045B}" dt="2025-12-02T12:17:56.264" v="5"/>
          <ac:picMkLst>
            <pc:docMk/>
            <pc:sldMasterMk cId="2966563060" sldId="2147483653"/>
            <ac:picMk id="5" creationId="{A3D5DE98-696B-FA62-642D-E2C0F9E35F3E}"/>
          </ac:picMkLst>
        </pc:picChg>
        <pc:picChg chg="add mod">
          <ac:chgData name="Hazell, Danielle" userId="16322be0-50ef-46ff-b0c0-d304bc10d5d2" providerId="ADAL" clId="{E6D12E1F-DF63-450C-A9ED-E72C5F6C045B}" dt="2025-12-02T12:17:56.264" v="5"/>
          <ac:picMkLst>
            <pc:docMk/>
            <pc:sldMasterMk cId="2966563060" sldId="2147483653"/>
            <ac:picMk id="7" creationId="{AAA003ED-4F6B-7EAB-A4C1-9D989FC78811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">
      <pc:chgData name="Bonita Searle-Barnes" userId="e782127f-826a-4a83-a372-afedaa2e0d4f" providerId="ADAL" clId="{FA3BD239-4B9A-4CBA-8CF5-F7BFBEA885D5}" dt="2025-11-27T14:59:49.807" v="31" actId="1036"/>
      <pc:docMkLst>
        <pc:docMk/>
      </pc:docMkLst>
      <pc:sldChg chg="modSp mod">
        <pc:chgData name="Bonita Searle-Barnes" userId="e782127f-826a-4a83-a372-afedaa2e0d4f" providerId="ADAL" clId="{FA3BD239-4B9A-4CBA-8CF5-F7BFBEA885D5}" dt="2025-11-27T14:53:07.898" v="3" actId="20577"/>
        <pc:sldMkLst>
          <pc:docMk/>
          <pc:sldMk cId="2808480706" sldId="840"/>
        </pc:sldMkLst>
        <pc:spChg chg="mod">
          <ac:chgData name="Bonita Searle-Barnes" userId="e782127f-826a-4a83-a372-afedaa2e0d4f" providerId="ADAL" clId="{FA3BD239-4B9A-4CBA-8CF5-F7BFBEA885D5}" dt="2025-11-27T14:53:07.898" v="3" actId="20577"/>
          <ac:spMkLst>
            <pc:docMk/>
            <pc:sldMk cId="2808480706" sldId="840"/>
            <ac:spMk id="4" creationId="{183CA12B-98D8-441B-A2DE-6FF2B2597824}"/>
          </ac:spMkLst>
        </pc:spChg>
        <pc:picChg chg="mod">
          <ac:chgData name="Bonita Searle-Barnes" userId="e782127f-826a-4a83-a372-afedaa2e0d4f" providerId="ADAL" clId="{FA3BD239-4B9A-4CBA-8CF5-F7BFBEA885D5}" dt="2025-11-27T14:52:55.401" v="1" actId="14100"/>
          <ac:picMkLst>
            <pc:docMk/>
            <pc:sldMk cId="2808480706" sldId="840"/>
            <ac:picMk id="5" creationId="{6BE96BC1-D819-3207-1588-2E8F9339D9EE}"/>
          </ac:picMkLst>
        </pc:picChg>
      </pc:sldChg>
      <pc:sldChg chg="modSp mod">
        <pc:chgData name="Bonita Searle-Barnes" userId="e782127f-826a-4a83-a372-afedaa2e0d4f" providerId="ADAL" clId="{FA3BD239-4B9A-4CBA-8CF5-F7BFBEA885D5}" dt="2025-11-27T14:57:21.168" v="11" actId="20577"/>
        <pc:sldMkLst>
          <pc:docMk/>
          <pc:sldMk cId="4071711095" sldId="993"/>
        </pc:sldMkLst>
        <pc:spChg chg="mod">
          <ac:chgData name="Bonita Searle-Barnes" userId="e782127f-826a-4a83-a372-afedaa2e0d4f" providerId="ADAL" clId="{FA3BD239-4B9A-4CBA-8CF5-F7BFBEA885D5}" dt="2025-11-27T14:57:21.168" v="11" actId="20577"/>
          <ac:spMkLst>
            <pc:docMk/>
            <pc:sldMk cId="4071711095" sldId="993"/>
            <ac:spMk id="6" creationId="{9AE18413-4479-2C6B-A214-9BE403CABD13}"/>
          </ac:spMkLst>
        </pc:spChg>
      </pc:sldChg>
      <pc:sldChg chg="modSp mod">
        <pc:chgData name="Bonita Searle-Barnes" userId="e782127f-826a-4a83-a372-afedaa2e0d4f" providerId="ADAL" clId="{FA3BD239-4B9A-4CBA-8CF5-F7BFBEA885D5}" dt="2025-11-27T14:55:22.774" v="5" actId="1076"/>
        <pc:sldMkLst>
          <pc:docMk/>
          <pc:sldMk cId="3986827349" sldId="1018"/>
        </pc:sldMkLst>
        <pc:picChg chg="mod">
          <ac:chgData name="Bonita Searle-Barnes" userId="e782127f-826a-4a83-a372-afedaa2e0d4f" providerId="ADAL" clId="{FA3BD239-4B9A-4CBA-8CF5-F7BFBEA885D5}" dt="2025-11-27T14:55:22.774" v="5" actId="1076"/>
          <ac:picMkLst>
            <pc:docMk/>
            <pc:sldMk cId="3986827349" sldId="1018"/>
            <ac:picMk id="4" creationId="{E0DE3C79-358D-619F-A572-BAEE2E098EDA}"/>
          </ac:picMkLst>
        </pc:picChg>
      </pc:sldChg>
      <pc:sldChg chg="modSp mod">
        <pc:chgData name="Bonita Searle-Barnes" userId="e782127f-826a-4a83-a372-afedaa2e0d4f" providerId="ADAL" clId="{FA3BD239-4B9A-4CBA-8CF5-F7BFBEA885D5}" dt="2025-11-27T14:59:23.645" v="25" actId="1036"/>
        <pc:sldMkLst>
          <pc:docMk/>
          <pc:sldMk cId="663649522" sldId="1023"/>
        </pc:sldMkLst>
        <pc:spChg chg="mod">
          <ac:chgData name="Bonita Searle-Barnes" userId="e782127f-826a-4a83-a372-afedaa2e0d4f" providerId="ADAL" clId="{FA3BD239-4B9A-4CBA-8CF5-F7BFBEA885D5}" dt="2025-11-27T14:59:23.645" v="25" actId="1036"/>
          <ac:spMkLst>
            <pc:docMk/>
            <pc:sldMk cId="663649522" sldId="1023"/>
            <ac:spMk id="6" creationId="{BA7C7F4B-F6A0-C3AF-2889-07DF5BAFF4C1}"/>
          </ac:spMkLst>
        </pc:spChg>
      </pc:sldChg>
      <pc:sldChg chg="modSp mod">
        <pc:chgData name="Bonita Searle-Barnes" userId="e782127f-826a-4a83-a372-afedaa2e0d4f" providerId="ADAL" clId="{FA3BD239-4B9A-4CBA-8CF5-F7BFBEA885D5}" dt="2025-11-27T14:56:47.154" v="8" actId="20577"/>
        <pc:sldMkLst>
          <pc:docMk/>
          <pc:sldMk cId="4030048481" sldId="1046"/>
        </pc:sldMkLst>
        <pc:spChg chg="mod">
          <ac:chgData name="Bonita Searle-Barnes" userId="e782127f-826a-4a83-a372-afedaa2e0d4f" providerId="ADAL" clId="{FA3BD239-4B9A-4CBA-8CF5-F7BFBEA885D5}" dt="2025-11-27T14:56:47.154" v="8" actId="20577"/>
          <ac:spMkLst>
            <pc:docMk/>
            <pc:sldMk cId="4030048481" sldId="1046"/>
            <ac:spMk id="6" creationId="{67AADE6D-31C0-E947-79C1-298197CD9EA6}"/>
          </ac:spMkLst>
        </pc:spChg>
      </pc:sldChg>
      <pc:sldChg chg="modSp mod">
        <pc:chgData name="Bonita Searle-Barnes" userId="e782127f-826a-4a83-a372-afedaa2e0d4f" providerId="ADAL" clId="{FA3BD239-4B9A-4CBA-8CF5-F7BFBEA885D5}" dt="2025-11-27T14:57:30.916" v="14" actId="20577"/>
        <pc:sldMkLst>
          <pc:docMk/>
          <pc:sldMk cId="1476265149" sldId="1048"/>
        </pc:sldMkLst>
        <pc:spChg chg="mod">
          <ac:chgData name="Bonita Searle-Barnes" userId="e782127f-826a-4a83-a372-afedaa2e0d4f" providerId="ADAL" clId="{FA3BD239-4B9A-4CBA-8CF5-F7BFBEA885D5}" dt="2025-11-27T14:57:30.916" v="14" actId="20577"/>
          <ac:spMkLst>
            <pc:docMk/>
            <pc:sldMk cId="1476265149" sldId="1048"/>
            <ac:spMk id="6" creationId="{6D1BD7B6-7C38-B2A6-FEAC-BE680787CA7D}"/>
          </ac:spMkLst>
        </pc:spChg>
      </pc:sldChg>
      <pc:sldChg chg="modSp mod">
        <pc:chgData name="Bonita Searle-Barnes" userId="e782127f-826a-4a83-a372-afedaa2e0d4f" providerId="ADAL" clId="{FA3BD239-4B9A-4CBA-8CF5-F7BFBEA885D5}" dt="2025-11-27T14:57:40.450" v="18" actId="20577"/>
        <pc:sldMkLst>
          <pc:docMk/>
          <pc:sldMk cId="355367902" sldId="1050"/>
        </pc:sldMkLst>
        <pc:spChg chg="mod">
          <ac:chgData name="Bonita Searle-Barnes" userId="e782127f-826a-4a83-a372-afedaa2e0d4f" providerId="ADAL" clId="{FA3BD239-4B9A-4CBA-8CF5-F7BFBEA885D5}" dt="2025-11-27T14:57:40.450" v="18" actId="20577"/>
          <ac:spMkLst>
            <pc:docMk/>
            <pc:sldMk cId="355367902" sldId="1050"/>
            <ac:spMk id="6" creationId="{322FCF07-FD57-8C5C-4821-331BB87C3DD6}"/>
          </ac:spMkLst>
        </pc:spChg>
      </pc:sldChg>
      <pc:sldChg chg="modSp mod">
        <pc:chgData name="Bonita Searle-Barnes" userId="e782127f-826a-4a83-a372-afedaa2e0d4f" providerId="ADAL" clId="{FA3BD239-4B9A-4CBA-8CF5-F7BFBEA885D5}" dt="2025-11-27T14:59:49.807" v="31" actId="1036"/>
        <pc:sldMkLst>
          <pc:docMk/>
          <pc:sldMk cId="2194397165" sldId="1058"/>
        </pc:sldMkLst>
        <pc:spChg chg="mod">
          <ac:chgData name="Bonita Searle-Barnes" userId="e782127f-826a-4a83-a372-afedaa2e0d4f" providerId="ADAL" clId="{FA3BD239-4B9A-4CBA-8CF5-F7BFBEA885D5}" dt="2025-11-27T14:59:49.807" v="31" actId="1036"/>
          <ac:spMkLst>
            <pc:docMk/>
            <pc:sldMk cId="2194397165" sldId="1058"/>
            <ac:spMk id="6" creationId="{78011C06-19E5-4F64-8ECF-9F0D917630BE}"/>
          </ac:spMkLst>
        </pc:spChg>
      </pc:sldChg>
    </pc:docChg>
  </pc:docChgLst>
  <pc:docChgLst>
    <pc:chgData name="Andrasko, Rhiannon" userId="S::rhiannon.andrasko@wjec.co.uk::15be4c62-2de6-4343-a7f4-3c209826edd1" providerId="AD" clId="Web-{1200B91F-9E9B-5A98-348B-4096920309F8}"/>
    <pc:docChg chg="modSld">
      <pc:chgData name="Andrasko, Rhiannon" userId="S::rhiannon.andrasko@wjec.co.uk::15be4c62-2de6-4343-a7f4-3c209826edd1" providerId="AD" clId="Web-{1200B91F-9E9B-5A98-348B-4096920309F8}" dt="2025-12-05T11:19:10.728" v="33" actId="20577"/>
      <pc:docMkLst>
        <pc:docMk/>
      </pc:docMkLst>
      <pc:sldChg chg="modSp">
        <pc:chgData name="Andrasko, Rhiannon" userId="S::rhiannon.andrasko@wjec.co.uk::15be4c62-2de6-4343-a7f4-3c209826edd1" providerId="AD" clId="Web-{1200B91F-9E9B-5A98-348B-4096920309F8}" dt="2025-12-05T11:13:39.910" v="19" actId="20577"/>
        <pc:sldMkLst>
          <pc:docMk/>
          <pc:sldMk cId="2254269523" sldId="994"/>
        </pc:sldMkLst>
        <pc:spChg chg="mod">
          <ac:chgData name="Andrasko, Rhiannon" userId="S::rhiannon.andrasko@wjec.co.uk::15be4c62-2de6-4343-a7f4-3c209826edd1" providerId="AD" clId="Web-{1200B91F-9E9B-5A98-348B-4096920309F8}" dt="2025-12-05T11:13:39.910" v="19" actId="20577"/>
          <ac:spMkLst>
            <pc:docMk/>
            <pc:sldMk cId="2254269523" sldId="994"/>
            <ac:spMk id="6" creationId="{EF863ED1-82C1-D64A-1E13-CF5C396E9255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0:44:39.627" v="3" actId="20577"/>
        <pc:sldMkLst>
          <pc:docMk/>
          <pc:sldMk cId="2571608889" sldId="1017"/>
        </pc:sldMkLst>
        <pc:spChg chg="mod">
          <ac:chgData name="Andrasko, Rhiannon" userId="S::rhiannon.andrasko@wjec.co.uk::15be4c62-2de6-4343-a7f4-3c209826edd1" providerId="AD" clId="Web-{1200B91F-9E9B-5A98-348B-4096920309F8}" dt="2025-12-05T10:44:39.627" v="3" actId="20577"/>
          <ac:spMkLst>
            <pc:docMk/>
            <pc:sldMk cId="2571608889" sldId="1017"/>
            <ac:spMk id="6" creationId="{4A63F853-71A3-6E8C-0529-B9C7E2B495B5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0:46:04.565" v="5" actId="20577"/>
        <pc:sldMkLst>
          <pc:docMk/>
          <pc:sldMk cId="3351881205" sldId="1019"/>
        </pc:sldMkLst>
        <pc:spChg chg="mod">
          <ac:chgData name="Andrasko, Rhiannon" userId="S::rhiannon.andrasko@wjec.co.uk::15be4c62-2de6-4343-a7f4-3c209826edd1" providerId="AD" clId="Web-{1200B91F-9E9B-5A98-348B-4096920309F8}" dt="2025-12-05T10:46:04.565" v="5" actId="20577"/>
          <ac:spMkLst>
            <pc:docMk/>
            <pc:sldMk cId="3351881205" sldId="1019"/>
            <ac:spMk id="6" creationId="{DAD1F8D9-702B-6900-E820-4EFAA07523C6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02:23.546" v="13" actId="20577"/>
        <pc:sldMkLst>
          <pc:docMk/>
          <pc:sldMk cId="606288298" sldId="1022"/>
        </pc:sldMkLst>
        <pc:spChg chg="mod">
          <ac:chgData name="Andrasko, Rhiannon" userId="S::rhiannon.andrasko@wjec.co.uk::15be4c62-2de6-4343-a7f4-3c209826edd1" providerId="AD" clId="Web-{1200B91F-9E9B-5A98-348B-4096920309F8}" dt="2025-12-05T11:02:23.546" v="13" actId="20577"/>
          <ac:spMkLst>
            <pc:docMk/>
            <pc:sldMk cId="606288298" sldId="1022"/>
            <ac:spMk id="6" creationId="{875E0F2E-6EAD-1D46-4131-92D06AFA7398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6:34.163" v="26" actId="20577"/>
        <pc:sldMkLst>
          <pc:docMk/>
          <pc:sldMk cId="663649522" sldId="1023"/>
        </pc:sldMkLst>
        <pc:spChg chg="mod">
          <ac:chgData name="Andrasko, Rhiannon" userId="S::rhiannon.andrasko@wjec.co.uk::15be4c62-2de6-4343-a7f4-3c209826edd1" providerId="AD" clId="Web-{1200B91F-9E9B-5A98-348B-4096920309F8}" dt="2025-12-05T11:16:34.163" v="26" actId="20577"/>
          <ac:spMkLst>
            <pc:docMk/>
            <pc:sldMk cId="663649522" sldId="1023"/>
            <ac:spMk id="6" creationId="{BA7C7F4B-F6A0-C3AF-2889-07DF5BAFF4C1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8:27.384" v="29" actId="20577"/>
        <pc:sldMkLst>
          <pc:docMk/>
          <pc:sldMk cId="2702951203" sldId="1024"/>
        </pc:sldMkLst>
        <pc:spChg chg="mod">
          <ac:chgData name="Andrasko, Rhiannon" userId="S::rhiannon.andrasko@wjec.co.uk::15be4c62-2de6-4343-a7f4-3c209826edd1" providerId="AD" clId="Web-{1200B91F-9E9B-5A98-348B-4096920309F8}" dt="2025-12-05T11:18:27.384" v="29" actId="20577"/>
          <ac:spMkLst>
            <pc:docMk/>
            <pc:sldMk cId="2702951203" sldId="1024"/>
            <ac:spMk id="6" creationId="{2976D9DF-4428-A325-86BB-EEE26597E863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0:44:29.986" v="1" actId="20577"/>
        <pc:sldMkLst>
          <pc:docMk/>
          <pc:sldMk cId="3072198555" sldId="1044"/>
        </pc:sldMkLst>
        <pc:spChg chg="mod">
          <ac:chgData name="Andrasko, Rhiannon" userId="S::rhiannon.andrasko@wjec.co.uk::15be4c62-2de6-4343-a7f4-3c209826edd1" providerId="AD" clId="Web-{1200B91F-9E9B-5A98-348B-4096920309F8}" dt="2025-12-05T10:44:29.986" v="1" actId="20577"/>
          <ac:spMkLst>
            <pc:docMk/>
            <pc:sldMk cId="3072198555" sldId="1044"/>
            <ac:spMk id="6" creationId="{4F5D78FA-B3FD-8CF9-75A6-F242377C045C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0:51:59.123" v="8" actId="20577"/>
        <pc:sldMkLst>
          <pc:docMk/>
          <pc:sldMk cId="3620575843" sldId="1047"/>
        </pc:sldMkLst>
        <pc:spChg chg="mod">
          <ac:chgData name="Andrasko, Rhiannon" userId="S::rhiannon.andrasko@wjec.co.uk::15be4c62-2de6-4343-a7f4-3c209826edd1" providerId="AD" clId="Web-{1200B91F-9E9B-5A98-348B-4096920309F8}" dt="2025-12-05T10:51:59.123" v="8" actId="20577"/>
          <ac:spMkLst>
            <pc:docMk/>
            <pc:sldMk cId="3620575843" sldId="1047"/>
            <ac:spMk id="6" creationId="{7CE115D4-2541-890B-8899-686F4126881D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01:59.233" v="11" actId="20577"/>
        <pc:sldMkLst>
          <pc:docMk/>
          <pc:sldMk cId="3797367332" sldId="1051"/>
        </pc:sldMkLst>
        <pc:spChg chg="mod">
          <ac:chgData name="Andrasko, Rhiannon" userId="S::rhiannon.andrasko@wjec.co.uk::15be4c62-2de6-4343-a7f4-3c209826edd1" providerId="AD" clId="Web-{1200B91F-9E9B-5A98-348B-4096920309F8}" dt="2025-12-05T11:01:59.233" v="11" actId="20577"/>
          <ac:spMkLst>
            <pc:docMk/>
            <pc:sldMk cId="3797367332" sldId="1051"/>
            <ac:spMk id="6" creationId="{8A5BAE9C-18BC-24CD-42C2-C51E60B3E3F2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0:37.498" v="15" actId="20577"/>
        <pc:sldMkLst>
          <pc:docMk/>
          <pc:sldMk cId="2653371189" sldId="1052"/>
        </pc:sldMkLst>
        <pc:spChg chg="mod">
          <ac:chgData name="Andrasko, Rhiannon" userId="S::rhiannon.andrasko@wjec.co.uk::15be4c62-2de6-4343-a7f4-3c209826edd1" providerId="AD" clId="Web-{1200B91F-9E9B-5A98-348B-4096920309F8}" dt="2025-12-05T11:10:37.498" v="15" actId="20577"/>
          <ac:spMkLst>
            <pc:docMk/>
            <pc:sldMk cId="2653371189" sldId="1052"/>
            <ac:spMk id="6" creationId="{61DA1E35-FBBD-EEBB-F699-F5B57B4224D9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1:22.515" v="17" actId="20577"/>
        <pc:sldMkLst>
          <pc:docMk/>
          <pc:sldMk cId="2048813102" sldId="1053"/>
        </pc:sldMkLst>
        <pc:spChg chg="mod">
          <ac:chgData name="Andrasko, Rhiannon" userId="S::rhiannon.andrasko@wjec.co.uk::15be4c62-2de6-4343-a7f4-3c209826edd1" providerId="AD" clId="Web-{1200B91F-9E9B-5A98-348B-4096920309F8}" dt="2025-12-05T11:11:22.515" v="17" actId="20577"/>
          <ac:spMkLst>
            <pc:docMk/>
            <pc:sldMk cId="2048813102" sldId="1053"/>
            <ac:spMk id="6" creationId="{B8CDA427-2512-46A9-8892-80A23F9DB6F8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4:33.208" v="21" actId="20577"/>
        <pc:sldMkLst>
          <pc:docMk/>
          <pc:sldMk cId="1033301462" sldId="1055"/>
        </pc:sldMkLst>
        <pc:spChg chg="mod">
          <ac:chgData name="Andrasko, Rhiannon" userId="S::rhiannon.andrasko@wjec.co.uk::15be4c62-2de6-4343-a7f4-3c209826edd1" providerId="AD" clId="Web-{1200B91F-9E9B-5A98-348B-4096920309F8}" dt="2025-12-05T11:14:33.208" v="21" actId="20577"/>
          <ac:spMkLst>
            <pc:docMk/>
            <pc:sldMk cId="1033301462" sldId="1055"/>
            <ac:spMk id="6" creationId="{3F1FCCEA-FC67-E5BD-D236-08850A481080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5:26.913" v="23" actId="20577"/>
        <pc:sldMkLst>
          <pc:docMk/>
          <pc:sldMk cId="1315014896" sldId="1056"/>
        </pc:sldMkLst>
        <pc:spChg chg="mod">
          <ac:chgData name="Andrasko, Rhiannon" userId="S::rhiannon.andrasko@wjec.co.uk::15be4c62-2de6-4343-a7f4-3c209826edd1" providerId="AD" clId="Web-{1200B91F-9E9B-5A98-348B-4096920309F8}" dt="2025-12-05T11:15:26.913" v="23" actId="20577"/>
          <ac:spMkLst>
            <pc:docMk/>
            <pc:sldMk cId="1315014896" sldId="1056"/>
            <ac:spMk id="6" creationId="{E5E2F44C-2C56-A2D7-F413-187DF21D23C9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5:58.085" v="25" actId="20577"/>
        <pc:sldMkLst>
          <pc:docMk/>
          <pc:sldMk cId="3128249434" sldId="1057"/>
        </pc:sldMkLst>
        <pc:spChg chg="mod">
          <ac:chgData name="Andrasko, Rhiannon" userId="S::rhiannon.andrasko@wjec.co.uk::15be4c62-2de6-4343-a7f4-3c209826edd1" providerId="AD" clId="Web-{1200B91F-9E9B-5A98-348B-4096920309F8}" dt="2025-12-05T11:15:58.085" v="25" actId="20577"/>
          <ac:spMkLst>
            <pc:docMk/>
            <pc:sldMk cId="3128249434" sldId="1057"/>
            <ac:spMk id="6" creationId="{CC8F90A3-0134-7504-9D18-43F19BD32923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7:26.211" v="27" actId="20577"/>
        <pc:sldMkLst>
          <pc:docMk/>
          <pc:sldMk cId="2194397165" sldId="1058"/>
        </pc:sldMkLst>
        <pc:spChg chg="mod">
          <ac:chgData name="Andrasko, Rhiannon" userId="S::rhiannon.andrasko@wjec.co.uk::15be4c62-2de6-4343-a7f4-3c209826edd1" providerId="AD" clId="Web-{1200B91F-9E9B-5A98-348B-4096920309F8}" dt="2025-12-05T11:17:26.211" v="27" actId="20577"/>
          <ac:spMkLst>
            <pc:docMk/>
            <pc:sldMk cId="2194397165" sldId="1058"/>
            <ac:spMk id="6" creationId="{78011C06-19E5-4F64-8ECF-9F0D917630BE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8:53.040" v="31" actId="20577"/>
        <pc:sldMkLst>
          <pc:docMk/>
          <pc:sldMk cId="4223558674" sldId="1059"/>
        </pc:sldMkLst>
        <pc:spChg chg="mod">
          <ac:chgData name="Andrasko, Rhiannon" userId="S::rhiannon.andrasko@wjec.co.uk::15be4c62-2de6-4343-a7f4-3c209826edd1" providerId="AD" clId="Web-{1200B91F-9E9B-5A98-348B-4096920309F8}" dt="2025-12-05T11:18:53.040" v="31" actId="20577"/>
          <ac:spMkLst>
            <pc:docMk/>
            <pc:sldMk cId="4223558674" sldId="1059"/>
            <ac:spMk id="6" creationId="{9888CDC4-1E1F-4BE9-7A07-CA973217A864}"/>
          </ac:spMkLst>
        </pc:spChg>
      </pc:sldChg>
      <pc:sldChg chg="modSp">
        <pc:chgData name="Andrasko, Rhiannon" userId="S::rhiannon.andrasko@wjec.co.uk::15be4c62-2de6-4343-a7f4-3c209826edd1" providerId="AD" clId="Web-{1200B91F-9E9B-5A98-348B-4096920309F8}" dt="2025-12-05T11:19:10.728" v="33" actId="20577"/>
        <pc:sldMkLst>
          <pc:docMk/>
          <pc:sldMk cId="2149683075" sldId="1060"/>
        </pc:sldMkLst>
        <pc:spChg chg="mod">
          <ac:chgData name="Andrasko, Rhiannon" userId="S::rhiannon.andrasko@wjec.co.uk::15be4c62-2de6-4343-a7f4-3c209826edd1" providerId="AD" clId="Web-{1200B91F-9E9B-5A98-348B-4096920309F8}" dt="2025-12-05T11:19:10.728" v="33" actId="20577"/>
          <ac:spMkLst>
            <pc:docMk/>
            <pc:sldMk cId="2149683075" sldId="1060"/>
            <ac:spMk id="6" creationId="{870605A7-6FE4-F63F-6178-F730FE72F94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9EEE6F51-3E65-F0C6-8691-CB4DCDBF1BF0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F5483A03-4029-474A-9BED-82A64F98C5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A3D5DE98-696B-FA62-642D-E2C0F9E35F3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AA003ED-4F6B-7EAB-A4C1-9D989FC7881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K1.11 Gas and the combustion process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1.11e: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Gas behaviour – flammability, freezing, density, Wobbe Number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73899-3E73-D4DA-73B3-EBDBBDA5D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5C15B5-C0ED-7AA8-6512-49E3E7C7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Freezing temperatures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1F8D9-702B-6900-E820-4EFAA07523C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Problem</a:t>
            </a:r>
          </a:p>
          <a:p>
            <a:r>
              <a:rPr lang="en-GB" dirty="0">
                <a:ea typeface="ＭＳ Ｐゴシック"/>
              </a:rPr>
              <a:t>Butane cylinders may fail to vaporise in cold ambient temperatures: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Appliances won't work properly in winter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Gas pressure drops as temperature falls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Below freezing point, liquid gas cannot convert to vapour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Results in pilot light failure and appliance shutdown.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881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447FE-6914-6C55-8EDE-B09D2D57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4F109F-413B-6656-C07C-9118864E1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Freezing temperatures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AADE6D-31C0-E947-79C1-298197CD9E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211967" cy="4140000"/>
          </a:xfrm>
        </p:spPr>
        <p:txBody>
          <a:bodyPr/>
          <a:lstStyle/>
          <a:p>
            <a:r>
              <a:rPr lang="en-GB" b="1" dirty="0"/>
              <a:t>LPG installation consideration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Always check location conditions for winter reliability.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Butane should not be used in unheated outdoor spaces in the UK during the winter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Due to its lower freezing point, propane is the appropriate LPG choice for reliable winter operation in outdoor or unheated locations (sheds, caravans, boats).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048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DA9BF-D4AB-97E2-9A49-95370691C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D406FC-7343-CCCA-9EC8-B193D6FAB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Relative density (specific gravity)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D1D1E-A87C-6877-2396-4A31D752BC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GB" b="1" dirty="0"/>
              <a:t>Definition: How heavy a gas is compared to air (Air = 1.0)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r>
              <a:rPr lang="en-GB" dirty="0"/>
              <a:t>Methane's low density means it typically rises and disperses through ceiling vents, while LPG gases sink and accumulate in low-lying areas, creating potentially dangerous pockets of gas.</a:t>
            </a:r>
          </a:p>
          <a:p>
            <a:endParaRPr lang="en-GB" b="1" dirty="0"/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D6B90F-2A34-63F0-52CD-0ED228671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707320"/>
              </p:ext>
            </p:extLst>
          </p:nvPr>
        </p:nvGraphicFramePr>
        <p:xfrm>
          <a:off x="2397560" y="2475389"/>
          <a:ext cx="7337332" cy="18897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187446">
                  <a:extLst>
                    <a:ext uri="{9D8B030D-6E8A-4147-A177-3AD203B41FA5}">
                      <a16:colId xmlns:a16="http://schemas.microsoft.com/office/drawing/2014/main" val="3056294458"/>
                    </a:ext>
                  </a:extLst>
                </a:gridCol>
                <a:gridCol w="2004646">
                  <a:extLst>
                    <a:ext uri="{9D8B030D-6E8A-4147-A177-3AD203B41FA5}">
                      <a16:colId xmlns:a16="http://schemas.microsoft.com/office/drawing/2014/main" val="1581308687"/>
                    </a:ext>
                  </a:extLst>
                </a:gridCol>
                <a:gridCol w="4145240">
                  <a:extLst>
                    <a:ext uri="{9D8B030D-6E8A-4147-A177-3AD203B41FA5}">
                      <a16:colId xmlns:a16="http://schemas.microsoft.com/office/drawing/2014/main" val="34277032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Gas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Relative Density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Behaviour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7540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Methane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0.55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Rises when leaked 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5452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Sinks to low points ⚠️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257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2.00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Very heavy – cellars = danger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5115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456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6D678-A587-0725-0DA6-9184CBF35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6A3346-BC7E-6B3E-F442-7C95BC81B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Relative density (specific gravity)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E115D4-2541-890B-8899-686F412688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Implications: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Ventilation must be appropriate for gas type (high for natural gas, low for LPG)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Leak detection strategy changes based on gas density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Flue terminal placement must account for gas behaviour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Room-sealed appliances help reduce risk by isolating combustion from room 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Basement installations require special consideration with LPG systems.</a:t>
            </a:r>
            <a:endParaRPr lang="en-GB" dirty="0"/>
          </a:p>
          <a:p>
            <a:endParaRPr lang="en-GB" b="1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575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FCC42-D592-B93B-D1AC-0B959B2EB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632863-4E30-D576-B642-EA75D682D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Safety implications of relative density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18413-4479-2C6B-A214-9BE403CABD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Natural gas (Methane)</a:t>
            </a:r>
          </a:p>
          <a:p>
            <a:r>
              <a:rPr lang="en-GB" dirty="0"/>
              <a:t>With a relative density of 0.55, natural gas is lighter than air and rises when leaked.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Ventilation requirements: High-level vents and extraction.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Detection: Gas detectors positioned at ceiling level.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areas: Enclosed ceiling spaces, roof voids, upper floors.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11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C386D-2730-8F68-DC1A-21D4B62A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D20B74-AA0D-D20C-419E-D2171D66E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Safety implications of relative density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1BD7B6-7C38-B2A6-FEAC-BE680787CA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LPG - Propane</a:t>
            </a:r>
          </a:p>
          <a:p>
            <a:r>
              <a:rPr lang="en-GB" dirty="0"/>
              <a:t>With a relative density of 1.52, propane is heavier than air and sinks when leaked.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Ventilation requirements: Low-level vents essential.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Detection: Gas detectors positioned at floor level.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areas: Basements, service ducts, under-floor spaces.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265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236A9-5DC5-716B-A014-FDCF7AEB1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8C87083-2733-0E0B-DE41-DFDAC6FFA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Safety implications of relative density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2FCF07-FD57-8C5C-4821-331BB87C3D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LPG - Butane</a:t>
            </a:r>
          </a:p>
          <a:p>
            <a:r>
              <a:rPr lang="en-GB" dirty="0"/>
              <a:t>With a relative density of 2.00, butane is significantly heavier than air and rapidly sinks when leaked.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Ventilation requirements: Enhanced low-level ventilation.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Detection: Multiple low-level detectors recommended.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areas: Extreme danger in below-ground installations.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Not permitted in basement installations by IGEM/UP/1B.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67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5B47A-8F64-79F1-2548-5785AA480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6F21C4F-3479-3A15-1557-025D66FC0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Safety implications of relative density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8003A5-CC0F-7911-7B93-85267ECC920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/>
              <a:t>Understanding relative density is crucial for proper risk assessment, ventilation design, and leak detection strategies. </a:t>
            </a:r>
          </a:p>
          <a:p>
            <a:r>
              <a:rPr lang="en-GB"/>
              <a:t>Engineers must consider these properties when designing systems and specifying detection equipment.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583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D026F-4D33-6403-7D3C-A3A7B2B0E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0A3A336-E843-5430-713A-9F4EE403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the Wobbe Number?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7CAB1-61DC-171C-247B-955F2FDEBF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Definition</a:t>
            </a:r>
          </a:p>
          <a:p>
            <a:r>
              <a:rPr lang="en-GB" dirty="0"/>
              <a:t>The Wobbe Number (WN) measures the interchangeability of different gases in combustion equipment.</a:t>
            </a:r>
          </a:p>
          <a:p>
            <a:endParaRPr lang="en-GB" dirty="0"/>
          </a:p>
          <a:p>
            <a:r>
              <a:rPr lang="en-GB" dirty="0"/>
              <a:t>It indicates whether gases will deliver similar heat outputs through the same burner without adjustment.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C5BE99-D347-24CB-BAD3-338D24BF6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2407" y="3072558"/>
            <a:ext cx="3667637" cy="695422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AD1121-3BCB-5818-3C71-596807E2C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64894"/>
              </p:ext>
            </p:extLst>
          </p:nvPr>
        </p:nvGraphicFramePr>
        <p:xfrm>
          <a:off x="306775" y="4780796"/>
          <a:ext cx="11518900" cy="118872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79725">
                  <a:extLst>
                    <a:ext uri="{9D8B030D-6E8A-4147-A177-3AD203B41FA5}">
                      <a16:colId xmlns:a16="http://schemas.microsoft.com/office/drawing/2014/main" val="1858540440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435711438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1091734116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33755250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Gas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CV (MJ/m³)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RD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WN (approx)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269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Natural Gas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38.76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0.55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52.2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4441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93.2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75.5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10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9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D73B1-77E0-5C5A-D08F-74BFF1C9B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51036C-745F-5867-1131-5BB5C229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the Wobbe Number?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5BAE9C-18BC-24CD-42C2-C51E60B3E3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37162"/>
            <a:ext cx="11628452" cy="4140000"/>
          </a:xfrm>
        </p:spPr>
        <p:txBody>
          <a:bodyPr/>
          <a:lstStyle/>
          <a:p>
            <a:r>
              <a:rPr lang="en-GB" sz="2000" b="1" dirty="0"/>
              <a:t>Practical application</a:t>
            </a:r>
          </a:p>
          <a:p>
            <a:r>
              <a:rPr lang="en-GB" sz="2000" dirty="0"/>
              <a:t>Similar Wobbe Numbers mean gases can be interchanged without burner adjustment</a:t>
            </a:r>
          </a:p>
          <a:p>
            <a:r>
              <a:rPr lang="en-GB" sz="2000" dirty="0"/>
              <a:t>Significant differences in WN cause combustion problems: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Flame lift-off (WN too high)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Incomplete combustion (WN too low)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Yellow flame tips and carbon monoxide production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Appliance overheating or underperformance.</a:t>
            </a:r>
            <a:endParaRPr lang="en-GB" sz="2000" dirty="0"/>
          </a:p>
          <a:p>
            <a:r>
              <a:rPr lang="en-GB" sz="2000" dirty="0">
                <a:ea typeface="ＭＳ Ｐゴシック"/>
              </a:rPr>
              <a:t>⚠️ Appliances must not be converted from NG to LPG (or vice versa) unless approved and specifically adjusted by a qualified engineer.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97367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Scenario:</a:t>
            </a:r>
            <a:r>
              <a:rPr lang="en-GB" dirty="0"/>
              <a:t> A leak occurs in an LPG installation in a basement. No CO alarms are sounding, but there's a strong gas smell near the floor.</a:t>
            </a:r>
          </a:p>
          <a:p>
            <a:r>
              <a:rPr lang="en-GB" b="1" dirty="0"/>
              <a:t>Discussion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Why is this more dangerous than a similar leak upstairs with natural gas?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gas property is causing this behaviour?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actions should the engineer take?</a:t>
            </a:r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E96BC1-D819-3207-1588-2E8F9339D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12" y="1605553"/>
            <a:ext cx="2092381" cy="42285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A7666-14AF-79D7-AC70-18B52BF09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E9E31D-C13C-F1FD-5AEC-B4425DBF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gas interchangeability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5E0F2E-6EAD-1D46-4131-92D06AFA73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UK gas grid standards</a:t>
            </a:r>
          </a:p>
          <a:p>
            <a:r>
              <a:rPr lang="en-GB" dirty="0">
                <a:ea typeface="ＭＳ Ｐゴシック"/>
              </a:rPr>
              <a:t>The UK gas network maintains strict Wobbe Number requirements: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Natural gas must be within 47.2 - 51.41 MJ/m³ (GS(M)R standards)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Tight tolerances ensure consistent appliance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Grid operators blend gases to maintain specification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Future hydrogen blends will require careful Wobbe Number management.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88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322F1-B871-DCF7-DEAF-BBB505065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6C485F-0921-4BC4-B5ED-E61117953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gas interchangeability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DA1E35-FBBD-EEBB-F699-F5B57B4224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Appliance conversion</a:t>
            </a:r>
          </a:p>
          <a:p>
            <a:r>
              <a:rPr lang="en-GB" dirty="0">
                <a:ea typeface="ＭＳ Ｐゴシック"/>
              </a:rPr>
              <a:t>When changing gas types, appliances require specific modifications: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Injector size must be changed (smaller for LPG)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Air/gas ratio must be adjusted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Burner pressure settings recalibrated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Conversion must follow the manufacturer's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Only attempt with approved conversion kits.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371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905A7-60B9-CF66-2BC4-F815C4F85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1AAB99-6FA7-228C-59FA-6374DD5EB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gas interchangeability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CDA427-2512-46A9-8892-80A23F9DB6F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Safety implications</a:t>
            </a:r>
          </a:p>
          <a:p>
            <a:r>
              <a:rPr lang="en-GB" dirty="0">
                <a:ea typeface="ＭＳ Ｐゴシック"/>
              </a:rPr>
              <a:t>Incorrect Wobbe Number matching leads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 production due to incomplete combustion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>
                <a:ea typeface="ＭＳ Ｐゴシック"/>
              </a:rPr>
              <a:t>Sooting</a:t>
            </a:r>
            <a:r>
              <a:rPr lang="en-GB" dirty="0">
                <a:ea typeface="ＭＳ Ｐゴシック"/>
              </a:rPr>
              <a:t> and appliance damage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Flame instability and potential flashback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Overheating or insufficient heating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Premature appliance failure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Voiding of manufacturer warranties.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13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BFA33-CE8F-50A1-C7DE-A393A3CB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4DAFF1B-0108-1E1D-D49B-15253830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gas interchangeability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CEA32-19E6-BD34-411C-B4D6196BAC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086707" cy="4140000"/>
          </a:xfrm>
        </p:spPr>
        <p:txBody>
          <a:bodyPr/>
          <a:lstStyle/>
          <a:p>
            <a:r>
              <a:rPr lang="en-GB"/>
              <a:t>Engineers must verify that appliances are suitable for the gas supply and properly adjusted according to the Wobbe Number of the gas being used. </a:t>
            </a:r>
          </a:p>
          <a:p>
            <a:r>
              <a:rPr lang="en-GB"/>
              <a:t>This is particularly important when working on imported appliances or in areas with mixed gas supplies.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870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1F2D6-E4A8-1459-BAFA-491253490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8602AA-18AB-8EF1-E14B-511B8BD3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Real-world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63ED1-82C1-D64A-1E13-CF5C396E92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Flammability range</a:t>
            </a:r>
          </a:p>
          <a:p>
            <a:r>
              <a:rPr lang="en-GB" dirty="0">
                <a:ea typeface="ＭＳ Ｐゴシック"/>
              </a:rPr>
              <a:t>Influences safe leak testing and purging procedures. Engineers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Ensure adequate ventilation during purging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Follow specific purging procedures based on gas type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Use appropriate test equipment calibrated for specific gases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Apply stricter controls when working with LPG systems.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269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55184-F969-B7B1-543E-28B6AABDB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4C84E5-B486-9AFC-CFA7-3A6E48DAF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Real-world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1FCCEA-FC67-E5BD-D236-08850A4810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Freezing temperature</a:t>
            </a:r>
          </a:p>
          <a:p>
            <a:r>
              <a:rPr lang="en-GB" dirty="0">
                <a:ea typeface="ＭＳ Ｐゴシック"/>
              </a:rPr>
              <a:t>Affects LPG location and winter performance: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Propane must be used for outdoor installations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Butane is suitable only for indoor or heated locations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Cylinder sizing must account for vaporisation rates at low temperatures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Multiple smaller cylinders may outperform one large cylinder in cold conditions.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3301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23B76-1990-ECB6-A8EB-DB9E9A6CF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777F36-9D29-1D7E-AA68-B095BA9D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Real-world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E2F44C-2C56-A2D7-F413-187DF21D23C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Relative density</a:t>
            </a:r>
          </a:p>
          <a:p>
            <a:r>
              <a:rPr lang="en-GB" dirty="0">
                <a:ea typeface="ＭＳ Ｐゴシック"/>
              </a:rPr>
              <a:t>Guides the flue terminal placement and ventilation design: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LPG requires low-level ventilation and leak detection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Natural gas requires high-level ventilation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LPG cannot be installed in basements or below ground level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Drainage and topography must be considered for external LPG installations.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0148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75B5D-CE46-60C9-28E2-C68F42947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7A0F29A-337A-0FC1-48BF-D636562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Real-world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8F90A3-0134-7504-9D18-43F19BD32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Wobbe Number</a:t>
            </a:r>
          </a:p>
          <a:p>
            <a:r>
              <a:rPr lang="en-GB" dirty="0">
                <a:ea typeface="ＭＳ Ｐゴシック"/>
              </a:rPr>
              <a:t>Determines compatibility and appliance calibration: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Specific injector sizes for different gas types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Pressure settings must match gas properties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Flame stability depends on correct Wobbe matching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Regional gas composition variations may require adjustments.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8249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C35D4-94AD-9520-B76B-DCA2DF3C3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12FF16-2285-AD9F-C340-BE810F0A5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18719"/>
            <a:ext cx="11628452" cy="646331"/>
          </a:xfrm>
        </p:spPr>
        <p:txBody>
          <a:bodyPr/>
          <a:lstStyle/>
          <a:p>
            <a:r>
              <a:rPr lang="en-GB"/>
              <a:t>Case study: LPG in off-grid applications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C7F4B-F6A0-C3AF-2889-07DF5BAFF4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27680"/>
            <a:ext cx="11628452" cy="4357385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sz="2000" b="1" dirty="0"/>
              <a:t>Rural property installation challenges</a:t>
            </a:r>
          </a:p>
          <a:p>
            <a:r>
              <a:rPr lang="en-GB" sz="2000" dirty="0"/>
              <a:t>Off-grid properties in the UK rely heavily on LPG for heating and cooking. Understanding gas properties is critical for these installations.</a:t>
            </a:r>
          </a:p>
          <a:p>
            <a:r>
              <a:rPr lang="en-GB" sz="2000" dirty="0"/>
              <a:t>Consider a remote farmhouse in North Yorkshire with the following requirements: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Central heating and hot water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Cooking range and gas hob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Outdoor workshop heating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ea typeface="ＭＳ Ｐゴシック"/>
              </a:rPr>
              <a:t>Winter temperatures are frequently below freezing.</a:t>
            </a:r>
            <a:endParaRPr lang="en-GB" sz="2000" dirty="0"/>
          </a:p>
          <a:p>
            <a:r>
              <a:rPr lang="en-GB" sz="2000" dirty="0"/>
              <a:t>The engineer must apply knowledge of gas properties to design a safe and effective system that functions year-round.</a:t>
            </a:r>
          </a:p>
        </p:txBody>
      </p:sp>
    </p:spTree>
    <p:extLst>
      <p:ext uri="{BB962C8B-B14F-4D97-AF65-F5344CB8AC3E}">
        <p14:creationId xmlns:p14="http://schemas.microsoft.com/office/powerpoint/2010/main" val="663649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E2827-54E7-40B7-EA63-3C3D15549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093F1E-3E68-FB1A-52AF-5D1E5B806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06193"/>
            <a:ext cx="11628452" cy="646331"/>
          </a:xfrm>
        </p:spPr>
        <p:txBody>
          <a:bodyPr/>
          <a:lstStyle/>
          <a:p>
            <a:r>
              <a:rPr lang="en-GB"/>
              <a:t>Case study: LPG in off-grid applications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11C06-19E5-4F64-8ECF-9F0D917630B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45245"/>
            <a:ext cx="11628452" cy="435738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b="1" dirty="0"/>
              <a:t>Engineering solutions</a:t>
            </a:r>
          </a:p>
          <a:p>
            <a:r>
              <a:rPr lang="en-GB" dirty="0"/>
              <a:t>Based on gas properties, the engineer should: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Select propane</a:t>
            </a:r>
            <a:r>
              <a:rPr lang="en-GB" sz="2200" dirty="0"/>
              <a:t> (not butane) due to freezing temperatures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Position tank above ground level</a:t>
            </a:r>
            <a:r>
              <a:rPr lang="en-GB" sz="2200" dirty="0"/>
              <a:t> with consideration for density (no valleys or depressions)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Install low-level ventilation</a:t>
            </a:r>
            <a:r>
              <a:rPr lang="en-GB" sz="2200" dirty="0"/>
              <a:t> in all enclosed spaces containing gas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Use specifically designed LPG appliances</a:t>
            </a:r>
            <a:r>
              <a:rPr lang="en-GB" sz="2200" dirty="0"/>
              <a:t> with correct Wobbe Number compatibility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/>
              <a:t>Fit low-level gas detection</a:t>
            </a:r>
            <a:r>
              <a:rPr lang="en-GB" sz="2200" dirty="0"/>
              <a:t> in the property due to LPG's high density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>
                <a:ea typeface="ＭＳ Ｐゴシック"/>
              </a:rPr>
              <a:t>Specify appropriate pipe sizing</a:t>
            </a:r>
            <a:r>
              <a:rPr lang="en-GB" sz="2200" dirty="0">
                <a:ea typeface="ＭＳ Ｐゴシック"/>
              </a:rPr>
              <a:t> to account for different flow characteristics.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9439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7013" cy="4140000"/>
          </a:xfrm>
        </p:spPr>
        <p:txBody>
          <a:bodyPr>
            <a:normAutofit/>
          </a:bodyPr>
          <a:lstStyle/>
          <a:p>
            <a:r>
              <a:rPr lang="en-GB" dirty="0"/>
              <a:t>By the end of the session, you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flammability limits and their impact on gas safety.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freezing temperatures and relative density.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Wobbe Numbers and gas interchangeability.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these properties to safe system design and maintenance.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C0B7D-96B7-6AE3-CBE8-2D6E0AA5F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231D30-4DD2-63B5-C841-D09B479B0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future gas supplies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6D9DF-4428-A325-86BB-EEE26597E86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Hydrogen blending</a:t>
            </a:r>
          </a:p>
          <a:p>
            <a:r>
              <a:rPr lang="en-GB" dirty="0">
                <a:ea typeface="ＭＳ Ｐゴシック"/>
              </a:rPr>
              <a:t>The UK is exploring hydrogen blending into the natural gas network as part of decarbonisation: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Up to 20% hydrogen blend being tested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Hydrogen has a Wobbe Number of 48 MJ/m³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Blending changes the Wobbe Number of delivered gas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Most existing appliances can handle up to 20% blend without adjustment.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951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0F97A-A003-736F-D5B7-0E95AE6B2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FD747F4-99AD-BD7C-6A73-548D207A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future gas supplies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8CDC4-1E1F-4BE9-7A07-CA973217A8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Hydrogen blending</a:t>
            </a:r>
          </a:p>
          <a:p>
            <a:r>
              <a:rPr lang="en-GB" dirty="0">
                <a:ea typeface="ＭＳ Ｐゴシック"/>
              </a:rPr>
              <a:t>Engineers need to understand how these changes impact: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Appliance performance and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Combustion characteristics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Ventilation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Detection systems.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586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66BF2-B02D-E141-B57F-EFAA0616A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367D1D-63DA-B422-FA8A-FF45D41CE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Wobbe Number and future gas supplies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0605A7-6FE4-F63F-6178-F730FE72F94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International LNG imports</a:t>
            </a:r>
          </a:p>
          <a:p>
            <a:r>
              <a:rPr lang="en-GB" dirty="0">
                <a:ea typeface="ＭＳ Ｐゴシック"/>
              </a:rPr>
              <a:t>The UK increasingly relies on imported Liquefied Natural Gas (LNG):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Different composition from North Sea gas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Varying Wobbe Numbers between 48-53 MJ/m³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Requires gas processing to match UK specifications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Occasional need for "ballasting" with nitrogen to lower Wobbe Number.</a:t>
            </a:r>
            <a:endParaRPr lang="en-GB" dirty="0"/>
          </a:p>
          <a:p>
            <a:r>
              <a:rPr lang="en-GB" dirty="0">
                <a:ea typeface="ＭＳ Ｐゴシック"/>
              </a:rPr>
              <a:t>The GS(M)R regulations specify that gas within UK networks must maintain Wobbe Number within tight limits to ensure appliance safety and performance.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683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1BB7E-6B75-1E6F-D798-5FDC6B803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A60164-4DF4-707A-9632-5C627A08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D1EC1F-2402-FD9F-859E-4D94793634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Flammability limits</a:t>
            </a:r>
          </a:p>
          <a:p>
            <a:r>
              <a:rPr lang="en-GB"/>
              <a:t>Understanding LEL and UEL for different gases is critical for safety during installation, maintenance, and emergency response.</a:t>
            </a:r>
          </a:p>
          <a:p>
            <a:r>
              <a:rPr lang="en-GB"/>
              <a:t>Natural gas: 5-15%</a:t>
            </a:r>
          </a:p>
          <a:p>
            <a:r>
              <a:rPr lang="en-GB"/>
              <a:t>Propane: 2.1-9.5%</a:t>
            </a:r>
          </a:p>
          <a:p>
            <a:r>
              <a:rPr lang="en-GB"/>
              <a:t>Butane: 1.8-8.4%</a:t>
            </a:r>
          </a:p>
        </p:txBody>
      </p:sp>
    </p:spTree>
    <p:extLst>
      <p:ext uri="{BB962C8B-B14F-4D97-AF65-F5344CB8AC3E}">
        <p14:creationId xmlns:p14="http://schemas.microsoft.com/office/powerpoint/2010/main" val="15813019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6BE89-A06B-46BC-041C-7BC6C534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F8DADC-3B4B-3EBC-027F-52B18C861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56F3F-7AF1-C34B-4658-3B6B181DC58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Freezing temperatures</a:t>
            </a:r>
          </a:p>
          <a:p>
            <a:r>
              <a:rPr lang="en-GB"/>
              <a:t>Critical for LPG installations, especially in unheated or outdoor locations.</a:t>
            </a:r>
          </a:p>
          <a:p>
            <a:r>
              <a:rPr lang="en-GB"/>
              <a:t>Methane: -182°C</a:t>
            </a:r>
          </a:p>
          <a:p>
            <a:r>
              <a:rPr lang="en-GB"/>
              <a:t>Propane: -42°C</a:t>
            </a:r>
          </a:p>
          <a:p>
            <a:r>
              <a:rPr lang="en-GB"/>
              <a:t>Butane: -0.5°C</a:t>
            </a:r>
          </a:p>
        </p:txBody>
      </p:sp>
    </p:spTree>
    <p:extLst>
      <p:ext uri="{BB962C8B-B14F-4D97-AF65-F5344CB8AC3E}">
        <p14:creationId xmlns:p14="http://schemas.microsoft.com/office/powerpoint/2010/main" val="2137053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5FBAE-200C-66C6-A843-02BF34166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9CB71B-B48D-996C-3E56-4E17A22E1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0FAB4B-157F-9DE3-70B8-F5B5D85ACEF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Relative density</a:t>
            </a:r>
          </a:p>
          <a:p>
            <a:r>
              <a:rPr lang="en-GB"/>
              <a:t>Determines gas behaviour in leaks and ventilation requirements.</a:t>
            </a:r>
          </a:p>
          <a:p>
            <a:r>
              <a:rPr lang="en-GB"/>
              <a:t>Methane: 0.55 (rises)</a:t>
            </a:r>
          </a:p>
          <a:p>
            <a:r>
              <a:rPr lang="en-GB"/>
              <a:t>Propane: 1.52 (sinks)</a:t>
            </a:r>
          </a:p>
          <a:p>
            <a:r>
              <a:rPr lang="en-GB"/>
              <a:t>Butane: 2.00 (sinks rapidly)</a:t>
            </a:r>
          </a:p>
        </p:txBody>
      </p:sp>
    </p:spTree>
    <p:extLst>
      <p:ext uri="{BB962C8B-B14F-4D97-AF65-F5344CB8AC3E}">
        <p14:creationId xmlns:p14="http://schemas.microsoft.com/office/powerpoint/2010/main" val="4484413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8CEA0-CD19-4CE7-1821-822ED1EA3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6E789A-BE64-E2E2-02A9-5E94FC4ED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4C870D-17B9-0767-AA84-7E299DEB62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Wobbe Number</a:t>
            </a:r>
          </a:p>
          <a:p>
            <a:r>
              <a:rPr lang="en-GB"/>
              <a:t>Essential for determining gas interchangeability and appliance compatibility.</a:t>
            </a:r>
          </a:p>
          <a:p>
            <a:r>
              <a:rPr lang="en-GB"/>
              <a:t>Natural gas: ~52 MJ/m³</a:t>
            </a:r>
          </a:p>
          <a:p>
            <a:r>
              <a:rPr lang="en-GB"/>
              <a:t>Propane: ~76 MJ/m³</a:t>
            </a:r>
          </a:p>
          <a:p>
            <a:r>
              <a:rPr lang="en-GB"/>
              <a:t>Requires specific appliance design</a:t>
            </a:r>
          </a:p>
          <a:p>
            <a:r>
              <a:rPr lang="en-GB"/>
              <a:t>As a gas engineer, understanding these properties is fundamental to ensuring safe, efficient installations. Your knowledge directly impacts the safety of customers and the reliability of gas systems under various conditions.</a:t>
            </a:r>
          </a:p>
        </p:txBody>
      </p:sp>
    </p:spTree>
    <p:extLst>
      <p:ext uri="{BB962C8B-B14F-4D97-AF65-F5344CB8AC3E}">
        <p14:creationId xmlns:p14="http://schemas.microsoft.com/office/powerpoint/2010/main" val="18986659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94254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flammability limits and their impact on gas safety.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freezing temperatures and relative density.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Wobbe Numbers and gas interchangeability.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these properties to safe system design and maintenance.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306869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84BCCB-4771-4F04-9BA9-8EA422ED7018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434F5-5864-FB23-AE37-A9D326B31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3BE40D-9F6D-200F-8A86-7CDB87F22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Flammability limits (UEL / LEL)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FD5A9-BEBB-3FBE-6431-72EBFD041A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1999" y="2376197"/>
            <a:ext cx="11628452" cy="4140000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ctr"/>
            <a:r>
              <a:rPr lang="en-GB" dirty="0"/>
              <a:t>⚠️ Outside the flammability range = no ignition</a:t>
            </a:r>
          </a:p>
          <a:p>
            <a:pPr algn="ctr"/>
            <a:r>
              <a:rPr lang="en-GB" dirty="0"/>
              <a:t>Within range + spark = explosion risk</a:t>
            </a:r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DF0C3-66D5-99C2-9C0B-61A946DED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08659"/>
              </p:ext>
            </p:extLst>
          </p:nvPr>
        </p:nvGraphicFramePr>
        <p:xfrm>
          <a:off x="2072613" y="2277269"/>
          <a:ext cx="8973338" cy="18288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499294">
                  <a:extLst>
                    <a:ext uri="{9D8B030D-6E8A-4147-A177-3AD203B41FA5}">
                      <a16:colId xmlns:a16="http://schemas.microsoft.com/office/drawing/2014/main" val="2823583050"/>
                    </a:ext>
                  </a:extLst>
                </a:gridCol>
                <a:gridCol w="1407853">
                  <a:extLst>
                    <a:ext uri="{9D8B030D-6E8A-4147-A177-3AD203B41FA5}">
                      <a16:colId xmlns:a16="http://schemas.microsoft.com/office/drawing/2014/main" val="2447199505"/>
                    </a:ext>
                  </a:extLst>
                </a:gridCol>
                <a:gridCol w="1490668">
                  <a:extLst>
                    <a:ext uri="{9D8B030D-6E8A-4147-A177-3AD203B41FA5}">
                      <a16:colId xmlns:a16="http://schemas.microsoft.com/office/drawing/2014/main" val="2167009417"/>
                    </a:ext>
                  </a:extLst>
                </a:gridCol>
                <a:gridCol w="4575523">
                  <a:extLst>
                    <a:ext uri="{9D8B030D-6E8A-4147-A177-3AD203B41FA5}">
                      <a16:colId xmlns:a16="http://schemas.microsoft.com/office/drawing/2014/main" val="2217887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Gas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LEL (%)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UEL (%)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Notes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3477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Methane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5.0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15.0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Narrow range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0332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9.5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Wider range, higher risk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07622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1.8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8.4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Ignites easily in confined space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9588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3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CC86A-C7D3-524B-13BD-65BA888D6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51471B-11E7-452D-1623-FFC63C0C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Flammability limits (UEL / LEL)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0D6D41-0AE1-CC51-7A6D-044A63FE11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Definition</a:t>
            </a:r>
          </a:p>
          <a:p>
            <a:r>
              <a:rPr lang="en-GB"/>
              <a:t>The range of gas-air mixtures that can ignite if a spark occurs. Gas must be mixed with air in specific proportions to burn or explode.</a:t>
            </a:r>
          </a:p>
          <a:p>
            <a:r>
              <a:rPr lang="en-GB" b="1"/>
              <a:t>Lower Explosive Limit (LEL):</a:t>
            </a:r>
            <a:r>
              <a:rPr lang="en-GB"/>
              <a:t> Minimum concentration of gas in air that will burn</a:t>
            </a:r>
          </a:p>
          <a:p>
            <a:r>
              <a:rPr lang="en-GB" b="1"/>
              <a:t>Upper Explosive Limit (UEL):</a:t>
            </a:r>
            <a:r>
              <a:rPr lang="en-GB"/>
              <a:t> Maximum concentration of gas in air that will burn</a:t>
            </a:r>
          </a:p>
          <a:p>
            <a:r>
              <a:rPr lang="en-GB"/>
              <a:t>Outside these limits, the mixture is either too lean (below LEL) or too rich (above UEL) to ignite.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38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E1B0D-E4D7-801C-77CE-F78DC4EBC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5E8D5A-F031-CA80-5480-21CB0CBDC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Understanding flammability limits in practice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5D78FA-B3FD-8CF9-75A6-F242377C04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Why flammability limits matter</a:t>
            </a:r>
          </a:p>
          <a:p>
            <a:r>
              <a:rPr lang="en-GB" dirty="0">
                <a:ea typeface="ＭＳ Ｐゴシック"/>
              </a:rPr>
              <a:t>Flammability limits are critical for purging operations, leak testing, and risk assessment. They determine: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Safe working environments during installation and maintenance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Ventilation requirements to keep gas concentrations below LEL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Operational parameters for gas appliances and detection systems.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19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400A4-290D-9537-F321-686D4CD89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90AE29-2E16-520C-07C6-6C2A05204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Understanding flammability limits in practice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63F853-71A3-6E8C-0529-B9C7E2B495B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Safety implications</a:t>
            </a:r>
          </a:p>
          <a:p>
            <a:r>
              <a:rPr lang="en-GB" dirty="0">
                <a:ea typeface="ＭＳ Ｐゴシック"/>
              </a:rPr>
              <a:t>LPG gases have lower LELs than natural gas, making them more hazardous: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They ignite at lower concentrations (1.8-2.1% vs 5.0%)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They form explosive mixtures more readily in confined spaces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Gas detection equipment must be calibrated specifically for the gas type.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60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F357E-25AF-69C5-27B3-50DCCA62C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E7F7F9-CFB7-CCE9-BE23-5AC4D7EBD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Understanding flammability limits in practice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4DFB8-5F2B-666F-BC92-CB092D867F3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Industry standards</a:t>
            </a:r>
          </a:p>
          <a:p>
            <a:r>
              <a:rPr lang="en-GB"/>
              <a:t>IGEM/UP/1B and BS 6891 specify protocols for: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Purging systems to ensure gas-air mixtures remain outside flammable range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Testing procedures that minimise explosion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Emergency procedures during suspected leaks</a:t>
            </a:r>
          </a:p>
          <a:p>
            <a:r>
              <a:rPr lang="en-GB"/>
              <a:t>Engineers must understand these limits to determine safe operating procedures, especially when commissioning, decommissioning, or testing gas installations.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24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A1CCA-63A2-2D1D-BF03-FEBBD2D1F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5E34C0-81D7-3228-0DDF-F88C5F5E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Freezing temperatures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4E269BF-4FF2-FF24-9814-95D6E4F7029F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605747439"/>
              </p:ext>
            </p:extLst>
          </p:nvPr>
        </p:nvGraphicFramePr>
        <p:xfrm>
          <a:off x="396751" y="1903369"/>
          <a:ext cx="7128668" cy="32918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536759">
                  <a:extLst>
                    <a:ext uri="{9D8B030D-6E8A-4147-A177-3AD203B41FA5}">
                      <a16:colId xmlns:a16="http://schemas.microsoft.com/office/drawing/2014/main" val="1263213591"/>
                    </a:ext>
                  </a:extLst>
                </a:gridCol>
                <a:gridCol w="1811215">
                  <a:extLst>
                    <a:ext uri="{9D8B030D-6E8A-4147-A177-3AD203B41FA5}">
                      <a16:colId xmlns:a16="http://schemas.microsoft.com/office/drawing/2014/main" val="2012615458"/>
                    </a:ext>
                  </a:extLst>
                </a:gridCol>
                <a:gridCol w="3780694">
                  <a:extLst>
                    <a:ext uri="{9D8B030D-6E8A-4147-A177-3AD203B41FA5}">
                      <a16:colId xmlns:a16="http://schemas.microsoft.com/office/drawing/2014/main" val="32212425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Gas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Freezing Point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Implication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7813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Methane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−182°C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No freezing issues in UK climate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400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−42°C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Vaporises reliably in UK winters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3692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−0.5°C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Freezes in mild cold conditions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879102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0DE3C79-358D-619F-A572-BAEE2E098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974" y="1605553"/>
            <a:ext cx="3248478" cy="42106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868273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A8D17-6C7B-4FF4-9E0A-1F57D0B2DD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01e15224-84b2-4570-bdea-a67bb94d0921"/>
    <ds:schemaRef ds:uri="7c04300a-231c-4281-9146-a98f6f4a7aff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2</TotalTime>
  <Words>2061</Words>
  <Application>Microsoft Office PowerPoint</Application>
  <PresentationFormat>Custom</PresentationFormat>
  <Paragraphs>303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1_Default Design</vt:lpstr>
      <vt:lpstr>PowerPoint Presentation</vt:lpstr>
      <vt:lpstr>Starter</vt:lpstr>
      <vt:lpstr>Objectives</vt:lpstr>
      <vt:lpstr>Flammability limits (UEL / LEL)</vt:lpstr>
      <vt:lpstr>Flammability limits (UEL / LEL)</vt:lpstr>
      <vt:lpstr>Understanding flammability limits in practice</vt:lpstr>
      <vt:lpstr>Understanding flammability limits in practice</vt:lpstr>
      <vt:lpstr>Understanding flammability limits in practice</vt:lpstr>
      <vt:lpstr>Freezing temperatures</vt:lpstr>
      <vt:lpstr>Freezing temperatures</vt:lpstr>
      <vt:lpstr>Freezing temperatures</vt:lpstr>
      <vt:lpstr>Relative density (specific gravity)</vt:lpstr>
      <vt:lpstr>Relative density (specific gravity)</vt:lpstr>
      <vt:lpstr>Safety implications of relative density</vt:lpstr>
      <vt:lpstr>Safety implications of relative density</vt:lpstr>
      <vt:lpstr>Safety implications of relative density</vt:lpstr>
      <vt:lpstr>Safety implications of relative density</vt:lpstr>
      <vt:lpstr>What Is the Wobbe Number?</vt:lpstr>
      <vt:lpstr>What Is the Wobbe Number?</vt:lpstr>
      <vt:lpstr>Wobbe Number and gas interchangeability</vt:lpstr>
      <vt:lpstr>Wobbe Number and gas interchangeability</vt:lpstr>
      <vt:lpstr>Wobbe Number and gas interchangeability</vt:lpstr>
      <vt:lpstr>Wobbe Number and gas interchangeability</vt:lpstr>
      <vt:lpstr>Real-world implications</vt:lpstr>
      <vt:lpstr>Real-world implications</vt:lpstr>
      <vt:lpstr>Real-world implications</vt:lpstr>
      <vt:lpstr>Real-world implications</vt:lpstr>
      <vt:lpstr>Case study: LPG in off-grid applications</vt:lpstr>
      <vt:lpstr>Case study: LPG in off-grid applications</vt:lpstr>
      <vt:lpstr>Wobbe Number and future gas supplies</vt:lpstr>
      <vt:lpstr>Wobbe Number and future gas supplies</vt:lpstr>
      <vt:lpstr>Wobbe Number and future gas supplies</vt:lpstr>
      <vt:lpstr>Key points</vt:lpstr>
      <vt:lpstr>Key points</vt:lpstr>
      <vt:lpstr>Key points</vt:lpstr>
      <vt:lpstr>Key points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38</cp:revision>
  <cp:lastPrinted>2025-05-28T15:27:28Z</cp:lastPrinted>
  <dcterms:created xsi:type="dcterms:W3CDTF">2025-04-15T10:44:23Z</dcterms:created>
  <dcterms:modified xsi:type="dcterms:W3CDTF">2025-12-05T11:19:11Z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2025-12-02T12:17:29Z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3b3af021-76de-47d4-ac47-8723fabee64b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