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3"/>
  </p:notesMasterIdLst>
  <p:handoutMasterIdLst>
    <p:handoutMasterId r:id="rId34"/>
  </p:handoutMasterIdLst>
  <p:sldIdLst>
    <p:sldId id="462" r:id="rId5"/>
    <p:sldId id="840" r:id="rId6"/>
    <p:sldId id="837" r:id="rId7"/>
    <p:sldId id="844" r:id="rId8"/>
    <p:sldId id="880" r:id="rId9"/>
    <p:sldId id="881" r:id="rId10"/>
    <p:sldId id="882" r:id="rId11"/>
    <p:sldId id="883" r:id="rId12"/>
    <p:sldId id="853" r:id="rId13"/>
    <p:sldId id="852" r:id="rId14"/>
    <p:sldId id="878" r:id="rId15"/>
    <p:sldId id="884" r:id="rId16"/>
    <p:sldId id="885" r:id="rId17"/>
    <p:sldId id="886" r:id="rId18"/>
    <p:sldId id="887" r:id="rId19"/>
    <p:sldId id="888" r:id="rId20"/>
    <p:sldId id="889" r:id="rId21"/>
    <p:sldId id="890" r:id="rId22"/>
    <p:sldId id="891" r:id="rId23"/>
    <p:sldId id="892" r:id="rId24"/>
    <p:sldId id="855" r:id="rId25"/>
    <p:sldId id="893" r:id="rId26"/>
    <p:sldId id="894" r:id="rId27"/>
    <p:sldId id="856" r:id="rId28"/>
    <p:sldId id="879" r:id="rId29"/>
    <p:sldId id="857" r:id="rId30"/>
    <p:sldId id="838" r:id="rId31"/>
    <p:sldId id="512" r:id="rId32"/>
  </p:sldIdLst>
  <p:sldSz cx="12239625" cy="6840538"/>
  <p:notesSz cx="6797675" cy="9928225"/>
  <p:custDataLst>
    <p:tags r:id="rId3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82555-537F-E2F1-613C-D8E839C8829C}" name="Andrasko, Rhiannon" initials="AR" userId="S::rhiannon.andrasko@wjec.co.uk::15be4c62-2de6-4343-a7f4-3c209826ed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9E8"/>
    <a:srgbClr val="D81E05"/>
    <a:srgbClr val="D9D9D9"/>
    <a:srgbClr val="FFFFFF"/>
    <a:srgbClr val="FC4421"/>
    <a:srgbClr val="000000"/>
    <a:srgbClr val="0077E3"/>
    <a:srgbClr val="E3061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CFDFB-794B-1048-0DC4-BC06306B4362}" v="2" dt="2025-12-08T18:16:56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gs" Target="tags/tag1.xml"/><Relationship Id="rId43" Type="http://schemas.microsoft.com/office/2018/10/relationships/authors" Target="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7:12:14.575" v="44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7:04:51.199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7:04:51.199" v="1"/>
          <ac:spMkLst>
            <pc:docMk/>
            <pc:sldMk cId="2402489006" sldId="512"/>
            <ac:spMk id="2" creationId="{4C146513-F89E-78F1-97AC-09A7B6C17A59}"/>
          </ac:spMkLst>
        </pc:spChg>
        <pc:spChg chg="mod">
          <ac:chgData name="Hazell, Danielle" userId="16322be0-50ef-46ff-b0c0-d304bc10d5d2" providerId="ADAL" clId="{E6D12E1F-DF63-450C-A9ED-E72C5F6C045B}" dt="2025-12-01T17:04:50.288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7:06:47.064" v="9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7:06:47.064" v="9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7:12:14.575" v="44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7:12:14.575" v="44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7:06:51.456" v="10" actId="14100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1T17:06:51.456" v="10" actId="14100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1T17:08:57.197" v="22" actId="207"/>
        <pc:sldMkLst>
          <pc:docMk/>
          <pc:sldMk cId="3645915834" sldId="853"/>
        </pc:sldMkLst>
        <pc:graphicFrameChg chg="mod modGraphic">
          <ac:chgData name="Hazell, Danielle" userId="16322be0-50ef-46ff-b0c0-d304bc10d5d2" providerId="ADAL" clId="{E6D12E1F-DF63-450C-A9ED-E72C5F6C045B}" dt="2025-12-01T17:08:57.197" v="22" actId="207"/>
          <ac:graphicFrameMkLst>
            <pc:docMk/>
            <pc:sldMk cId="3645915834" sldId="853"/>
            <ac:graphicFrameMk id="2" creationId="{6C9603FA-67C8-0BE6-FB60-648E1844864B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11:02.214" v="33" actId="12385"/>
        <pc:sldMkLst>
          <pc:docMk/>
          <pc:sldMk cId="2431314172" sldId="855"/>
        </pc:sldMkLst>
        <pc:graphicFrameChg chg="modGraphic">
          <ac:chgData name="Hazell, Danielle" userId="16322be0-50ef-46ff-b0c0-d304bc10d5d2" providerId="ADAL" clId="{E6D12E1F-DF63-450C-A9ED-E72C5F6C045B}" dt="2025-12-01T17:11:02.214" v="33" actId="12385"/>
          <ac:graphicFrameMkLst>
            <pc:docMk/>
            <pc:sldMk cId="2431314172" sldId="855"/>
            <ac:graphicFrameMk id="2" creationId="{F3F32DE1-9895-53A7-1F57-35855450043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11:48.940" v="37" actId="14100"/>
        <pc:sldMkLst>
          <pc:docMk/>
          <pc:sldMk cId="1135689860" sldId="856"/>
        </pc:sldMkLst>
        <pc:spChg chg="mod">
          <ac:chgData name="Hazell, Danielle" userId="16322be0-50ef-46ff-b0c0-d304bc10d5d2" providerId="ADAL" clId="{E6D12E1F-DF63-450C-A9ED-E72C5F6C045B}" dt="2025-12-01T17:11:48.940" v="37" actId="14100"/>
          <ac:spMkLst>
            <pc:docMk/>
            <pc:sldMk cId="1135689860" sldId="856"/>
            <ac:spMk id="6" creationId="{A996F9F2-D93A-AD96-5E47-769F882CE5DA}"/>
          </ac:spMkLst>
        </pc:spChg>
      </pc:sldChg>
      <pc:sldChg chg="modSp">
        <pc:chgData name="Hazell, Danielle" userId="16322be0-50ef-46ff-b0c0-d304bc10d5d2" providerId="ADAL" clId="{E6D12E1F-DF63-450C-A9ED-E72C5F6C045B}" dt="2025-12-01T17:09:23.498" v="23"/>
        <pc:sldMkLst>
          <pc:docMk/>
          <pc:sldMk cId="4095941420" sldId="878"/>
        </pc:sldMkLst>
        <pc:picChg chg="mod">
          <ac:chgData name="Hazell, Danielle" userId="16322be0-50ef-46ff-b0c0-d304bc10d5d2" providerId="ADAL" clId="{E6D12E1F-DF63-450C-A9ED-E72C5F6C045B}" dt="2025-12-01T17:09:23.498" v="23"/>
          <ac:picMkLst>
            <pc:docMk/>
            <pc:sldMk cId="4095941420" sldId="878"/>
            <ac:picMk id="3" creationId="{63DDF555-3624-1A24-578B-D52C8CA68B77}"/>
          </ac:picMkLst>
        </pc:picChg>
      </pc:sldChg>
      <pc:sldChg chg="modSp mod">
        <pc:chgData name="Hazell, Danielle" userId="16322be0-50ef-46ff-b0c0-d304bc10d5d2" providerId="ADAL" clId="{E6D12E1F-DF63-450C-A9ED-E72C5F6C045B}" dt="2025-12-01T17:12:02.541" v="40" actId="20577"/>
        <pc:sldMkLst>
          <pc:docMk/>
          <pc:sldMk cId="25597288" sldId="879"/>
        </pc:sldMkLst>
        <pc:spChg chg="mod">
          <ac:chgData name="Hazell, Danielle" userId="16322be0-50ef-46ff-b0c0-d304bc10d5d2" providerId="ADAL" clId="{E6D12E1F-DF63-450C-A9ED-E72C5F6C045B}" dt="2025-12-01T17:12:02.541" v="40" actId="20577"/>
          <ac:spMkLst>
            <pc:docMk/>
            <pc:sldMk cId="25597288" sldId="879"/>
            <ac:spMk id="6" creationId="{2B96391E-8C85-1CAD-4052-A146F1D98633}"/>
          </ac:spMkLst>
        </pc:spChg>
      </pc:sldChg>
      <pc:sldChg chg="modSp mod">
        <pc:chgData name="Hazell, Danielle" userId="16322be0-50ef-46ff-b0c0-d304bc10d5d2" providerId="ADAL" clId="{E6D12E1F-DF63-450C-A9ED-E72C5F6C045B}" dt="2025-12-01T17:08:46.877" v="21" actId="207"/>
        <pc:sldMkLst>
          <pc:docMk/>
          <pc:sldMk cId="3666633511" sldId="880"/>
        </pc:sldMkLst>
        <pc:graphicFrameChg chg="modGraphic">
          <ac:chgData name="Hazell, Danielle" userId="16322be0-50ef-46ff-b0c0-d304bc10d5d2" providerId="ADAL" clId="{E6D12E1F-DF63-450C-A9ED-E72C5F6C045B}" dt="2025-12-01T17:08:46.877" v="21" actId="207"/>
          <ac:graphicFrameMkLst>
            <pc:docMk/>
            <pc:sldMk cId="3666633511" sldId="880"/>
            <ac:graphicFrameMk id="10" creationId="{3CAB61C6-7BDB-D83B-512A-DF26503169A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07:27.777" v="13" actId="20577"/>
        <pc:sldMkLst>
          <pc:docMk/>
          <pc:sldMk cId="1506599081" sldId="883"/>
        </pc:sldMkLst>
        <pc:spChg chg="mod">
          <ac:chgData name="Hazell, Danielle" userId="16322be0-50ef-46ff-b0c0-d304bc10d5d2" providerId="ADAL" clId="{E6D12E1F-DF63-450C-A9ED-E72C5F6C045B}" dt="2025-12-01T17:07:27.777" v="13" actId="20577"/>
          <ac:spMkLst>
            <pc:docMk/>
            <pc:sldMk cId="1506599081" sldId="883"/>
            <ac:spMk id="6" creationId="{F7B3489B-F430-C6EC-9F7A-CA24D6C0B177}"/>
          </ac:spMkLst>
        </pc:spChg>
      </pc:sldChg>
      <pc:sldChg chg="modSp mod">
        <pc:chgData name="Hazell, Danielle" userId="16322be0-50ef-46ff-b0c0-d304bc10d5d2" providerId="ADAL" clId="{E6D12E1F-DF63-450C-A9ED-E72C5F6C045B}" dt="2025-12-01T17:09:40.778" v="24" actId="1076"/>
        <pc:sldMkLst>
          <pc:docMk/>
          <pc:sldMk cId="2038060199" sldId="885"/>
        </pc:sldMkLst>
        <pc:spChg chg="mod">
          <ac:chgData name="Hazell, Danielle" userId="16322be0-50ef-46ff-b0c0-d304bc10d5d2" providerId="ADAL" clId="{E6D12E1F-DF63-450C-A9ED-E72C5F6C045B}" dt="2025-12-01T17:09:40.778" v="24" actId="1076"/>
          <ac:spMkLst>
            <pc:docMk/>
            <pc:sldMk cId="2038060199" sldId="885"/>
            <ac:spMk id="6" creationId="{0718F196-2B1F-BC86-97BC-7BD15DD666C4}"/>
          </ac:spMkLst>
        </pc:spChg>
      </pc:sldChg>
      <pc:sldChg chg="modSp mod">
        <pc:chgData name="Hazell, Danielle" userId="16322be0-50ef-46ff-b0c0-d304bc10d5d2" providerId="ADAL" clId="{E6D12E1F-DF63-450C-A9ED-E72C5F6C045B}" dt="2025-12-01T17:09:51.538" v="26" actId="113"/>
        <pc:sldMkLst>
          <pc:docMk/>
          <pc:sldMk cId="579823995" sldId="886"/>
        </pc:sldMkLst>
        <pc:graphicFrameChg chg="modGraphic">
          <ac:chgData name="Hazell, Danielle" userId="16322be0-50ef-46ff-b0c0-d304bc10d5d2" providerId="ADAL" clId="{E6D12E1F-DF63-450C-A9ED-E72C5F6C045B}" dt="2025-12-01T17:09:51.538" v="26" actId="113"/>
          <ac:graphicFrameMkLst>
            <pc:docMk/>
            <pc:sldMk cId="579823995" sldId="886"/>
            <ac:graphicFrameMk id="4" creationId="{6E5A4336-5251-113D-6116-AE54E1EE4730}"/>
          </ac:graphicFrameMkLst>
        </pc:graphicFrameChg>
      </pc:sldChg>
      <pc:sldChg chg="modSp">
        <pc:chgData name="Hazell, Danielle" userId="16322be0-50ef-46ff-b0c0-d304bc10d5d2" providerId="ADAL" clId="{E6D12E1F-DF63-450C-A9ED-E72C5F6C045B}" dt="2025-12-01T17:10:11.946" v="27"/>
        <pc:sldMkLst>
          <pc:docMk/>
          <pc:sldMk cId="3035171749" sldId="888"/>
        </pc:sldMkLst>
        <pc:picChg chg="mod">
          <ac:chgData name="Hazell, Danielle" userId="16322be0-50ef-46ff-b0c0-d304bc10d5d2" providerId="ADAL" clId="{E6D12E1F-DF63-450C-A9ED-E72C5F6C045B}" dt="2025-12-01T17:10:11.946" v="27"/>
          <ac:picMkLst>
            <pc:docMk/>
            <pc:sldMk cId="3035171749" sldId="888"/>
            <ac:picMk id="3" creationId="{2D59185C-9FDC-235D-F7E1-6F9CBDEE8FF9}"/>
          </ac:picMkLst>
        </pc:picChg>
      </pc:sldChg>
      <pc:sldChg chg="modSp mod">
        <pc:chgData name="Hazell, Danielle" userId="16322be0-50ef-46ff-b0c0-d304bc10d5d2" providerId="ADAL" clId="{E6D12E1F-DF63-450C-A9ED-E72C5F6C045B}" dt="2025-12-01T17:10:19.609" v="28" actId="20577"/>
        <pc:sldMkLst>
          <pc:docMk/>
          <pc:sldMk cId="53528899" sldId="889"/>
        </pc:sldMkLst>
        <pc:spChg chg="mod">
          <ac:chgData name="Hazell, Danielle" userId="16322be0-50ef-46ff-b0c0-d304bc10d5d2" providerId="ADAL" clId="{E6D12E1F-DF63-450C-A9ED-E72C5F6C045B}" dt="2025-12-01T17:10:19.609" v="28" actId="20577"/>
          <ac:spMkLst>
            <pc:docMk/>
            <pc:sldMk cId="53528899" sldId="889"/>
            <ac:spMk id="6" creationId="{E71974EF-1B24-20FD-A716-E2927A63DDB3}"/>
          </ac:spMkLst>
        </pc:spChg>
      </pc:sldChg>
      <pc:sldChg chg="modSp">
        <pc:chgData name="Hazell, Danielle" userId="16322be0-50ef-46ff-b0c0-d304bc10d5d2" providerId="ADAL" clId="{E6D12E1F-DF63-450C-A9ED-E72C5F6C045B}" dt="2025-12-01T17:10:32.080" v="29"/>
        <pc:sldMkLst>
          <pc:docMk/>
          <pc:sldMk cId="2023051072" sldId="891"/>
        </pc:sldMkLst>
        <pc:picChg chg="mod">
          <ac:chgData name="Hazell, Danielle" userId="16322be0-50ef-46ff-b0c0-d304bc10d5d2" providerId="ADAL" clId="{E6D12E1F-DF63-450C-A9ED-E72C5F6C045B}" dt="2025-12-01T17:10:32.080" v="29"/>
          <ac:picMkLst>
            <pc:docMk/>
            <pc:sldMk cId="2023051072" sldId="891"/>
            <ac:picMk id="3" creationId="{C72CED91-0C90-9687-FCF6-AE3BA230C9EC}"/>
          </ac:picMkLst>
        </pc:picChg>
      </pc:sldChg>
      <pc:sldChg chg="modSp mod">
        <pc:chgData name="Hazell, Danielle" userId="16322be0-50ef-46ff-b0c0-d304bc10d5d2" providerId="ADAL" clId="{E6D12E1F-DF63-450C-A9ED-E72C5F6C045B}" dt="2025-12-01T17:10:48.917" v="32" actId="1076"/>
        <pc:sldMkLst>
          <pc:docMk/>
          <pc:sldMk cId="3090224594" sldId="892"/>
        </pc:sldMkLst>
        <pc:spChg chg="mod">
          <ac:chgData name="Hazell, Danielle" userId="16322be0-50ef-46ff-b0c0-d304bc10d5d2" providerId="ADAL" clId="{E6D12E1F-DF63-450C-A9ED-E72C5F6C045B}" dt="2025-12-01T17:10:40.638" v="30" actId="1076"/>
          <ac:spMkLst>
            <pc:docMk/>
            <pc:sldMk cId="3090224594" sldId="892"/>
            <ac:spMk id="6" creationId="{9654FB06-4D7C-BC1B-B602-DDC5E3826ADF}"/>
          </ac:spMkLst>
        </pc:spChg>
        <pc:graphicFrameChg chg="mod modGraphic">
          <ac:chgData name="Hazell, Danielle" userId="16322be0-50ef-46ff-b0c0-d304bc10d5d2" providerId="ADAL" clId="{E6D12E1F-DF63-450C-A9ED-E72C5F6C045B}" dt="2025-12-01T17:10:48.917" v="32" actId="1076"/>
          <ac:graphicFrameMkLst>
            <pc:docMk/>
            <pc:sldMk cId="3090224594" sldId="892"/>
            <ac:graphicFrameMk id="2" creationId="{4303BCED-DE1C-1F9E-4215-AF60AD8C2940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11:23.314" v="35" actId="20577"/>
        <pc:sldMkLst>
          <pc:docMk/>
          <pc:sldMk cId="1205163060" sldId="893"/>
        </pc:sldMkLst>
        <pc:spChg chg="mod">
          <ac:chgData name="Hazell, Danielle" userId="16322be0-50ef-46ff-b0c0-d304bc10d5d2" providerId="ADAL" clId="{E6D12E1F-DF63-450C-A9ED-E72C5F6C045B}" dt="2025-12-01T17:11:23.314" v="35" actId="20577"/>
          <ac:spMkLst>
            <pc:docMk/>
            <pc:sldMk cId="1205163060" sldId="893"/>
            <ac:spMk id="6" creationId="{DB756EFC-6CB1-4FA6-3D17-FB179088F756}"/>
          </ac:spMkLst>
        </pc:spChg>
      </pc:sldChg>
      <pc:sldChg chg="modSp mod">
        <pc:chgData name="Hazell, Danielle" userId="16322be0-50ef-46ff-b0c0-d304bc10d5d2" providerId="ADAL" clId="{E6D12E1F-DF63-450C-A9ED-E72C5F6C045B}" dt="2025-12-01T17:11:41.871" v="36" actId="12"/>
        <pc:sldMkLst>
          <pc:docMk/>
          <pc:sldMk cId="357083393" sldId="894"/>
        </pc:sldMkLst>
        <pc:spChg chg="mod">
          <ac:chgData name="Hazell, Danielle" userId="16322be0-50ef-46ff-b0c0-d304bc10d5d2" providerId="ADAL" clId="{E6D12E1F-DF63-450C-A9ED-E72C5F6C045B}" dt="2025-12-01T17:11:41.871" v="36" actId="12"/>
          <ac:spMkLst>
            <pc:docMk/>
            <pc:sldMk cId="357083393" sldId="894"/>
            <ac:spMk id="6" creationId="{ADAFE45A-11D4-AD6A-AE07-761E5FEED660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7:06:09.188" v="5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7:06:09.188" v="5"/>
          <ac:spMkLst>
            <pc:docMk/>
            <pc:sldMasterMk cId="2966563060" sldId="2147483653"/>
            <ac:spMk id="4" creationId="{B0F9BC3E-D464-1CF1-223D-3C0754A9B5DF}"/>
          </ac:spMkLst>
        </pc:spChg>
        <pc:picChg chg="add mod">
          <ac:chgData name="Hazell, Danielle" userId="16322be0-50ef-46ff-b0c0-d304bc10d5d2" providerId="ADAL" clId="{E6D12E1F-DF63-450C-A9ED-E72C5F6C045B}" dt="2025-12-01T17:06:09.188" v="5"/>
          <ac:picMkLst>
            <pc:docMk/>
            <pc:sldMasterMk cId="2966563060" sldId="2147483653"/>
            <ac:picMk id="2" creationId="{74824CF6-22EE-7558-E04E-FBB2E8F9E71F}"/>
          </ac:picMkLst>
        </pc:picChg>
        <pc:picChg chg="add mod">
          <ac:chgData name="Hazell, Danielle" userId="16322be0-50ef-46ff-b0c0-d304bc10d5d2" providerId="ADAL" clId="{E6D12E1F-DF63-450C-A9ED-E72C5F6C045B}" dt="2025-12-01T17:06:09.188" v="5"/>
          <ac:picMkLst>
            <pc:docMk/>
            <pc:sldMasterMk cId="2966563060" sldId="2147483653"/>
            <ac:picMk id="5" creationId="{CA6A74E5-20B5-76CA-AE34-E8E421AAF441}"/>
          </ac:picMkLst>
        </pc:picChg>
        <pc:picChg chg="add mod">
          <ac:chgData name="Hazell, Danielle" userId="16322be0-50ef-46ff-b0c0-d304bc10d5d2" providerId="ADAL" clId="{E6D12E1F-DF63-450C-A9ED-E72C5F6C045B}" dt="2025-12-01T17:06:09.188" v="5"/>
          <ac:picMkLst>
            <pc:docMk/>
            <pc:sldMasterMk cId="2966563060" sldId="2147483653"/>
            <ac:picMk id="7" creationId="{9CBA84D9-44E5-C13B-50FF-D2300E3F5812}"/>
          </ac:picMkLst>
        </pc:picChg>
      </pc:sldMasterChg>
    </pc:docChg>
  </pc:docChgLst>
  <pc:docChgLst>
    <pc:chgData name="Andrasko, Rhiannon" userId="S::rhiannon.andrasko@wjec.co.uk::15be4c62-2de6-4343-a7f4-3c209826edd1" providerId="AD" clId="Web-{04ECFDFB-794B-1048-0DC4-BC06306B4362}"/>
    <pc:docChg chg="modSld">
      <pc:chgData name="Andrasko, Rhiannon" userId="S::rhiannon.andrasko@wjec.co.uk::15be4c62-2de6-4343-a7f4-3c209826edd1" providerId="AD" clId="Web-{04ECFDFB-794B-1048-0DC4-BC06306B4362}" dt="2025-12-08T18:16:53.637" v="0" actId="20577"/>
      <pc:docMkLst>
        <pc:docMk/>
      </pc:docMkLst>
      <pc:sldChg chg="modSp modCm">
        <pc:chgData name="Andrasko, Rhiannon" userId="S::rhiannon.andrasko@wjec.co.uk::15be4c62-2de6-4343-a7f4-3c209826edd1" providerId="AD" clId="Web-{04ECFDFB-794B-1048-0DC4-BC06306B4362}" dt="2025-12-08T18:16:53.637" v="0" actId="20577"/>
        <pc:sldMkLst>
          <pc:docMk/>
          <pc:sldMk cId="25597288" sldId="879"/>
        </pc:sldMkLst>
        <pc:spChg chg="mod">
          <ac:chgData name="Andrasko, Rhiannon" userId="S::rhiannon.andrasko@wjec.co.uk::15be4c62-2de6-4343-a7f4-3c209826edd1" providerId="AD" clId="Web-{04ECFDFB-794B-1048-0DC4-BC06306B4362}" dt="2025-12-08T18:16:53.637" v="0" actId="20577"/>
          <ac:spMkLst>
            <pc:docMk/>
            <pc:sldMk cId="25597288" sldId="879"/>
            <ac:spMk id="6" creationId="{2B96391E-8C85-1CAD-4052-A146F1D9863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04ECFDFB-794B-1048-0DC4-BC06306B4362}" dt="2025-12-08T18:16:53.637" v="0" actId="20577"/>
              <pc2:cmMkLst xmlns:pc2="http://schemas.microsoft.com/office/powerpoint/2019/9/main/command">
                <pc:docMk/>
                <pc:sldMk cId="25597288" sldId="879"/>
                <pc2:cmMk id="{7E1274E4-BF56-4E14-8C86-D19AFF6DE0A2}"/>
              </pc2:cmMkLst>
            </pc226:cmChg>
          </p:ext>
        </pc:extLst>
      </pc:sldChg>
    </pc:docChg>
  </pc:docChgLst>
  <pc:docChgLst>
    <pc:chgData name="Lee Guthrie" userId="1cb701bb-47c8-4e70-a967-200e600f3e71" providerId="ADAL" clId="{2E3988C0-49EB-4F2D-94F8-5ACA8DBCC780}"/>
    <pc:docChg chg="undo custSel modSld">
      <pc:chgData name="Lee Guthrie" userId="1cb701bb-47c8-4e70-a967-200e600f3e71" providerId="ADAL" clId="{2E3988C0-49EB-4F2D-94F8-5ACA8DBCC780}" dt="2025-11-25T10:44:21.691" v="43" actId="20577"/>
      <pc:docMkLst>
        <pc:docMk/>
      </pc:docMkLst>
      <pc:sldChg chg="modSp mod">
        <pc:chgData name="Lee Guthrie" userId="1cb701bb-47c8-4e70-a967-200e600f3e71" providerId="ADAL" clId="{2E3988C0-49EB-4F2D-94F8-5ACA8DBCC780}" dt="2025-11-25T10:42:35.204" v="23" actId="20577"/>
        <pc:sldMkLst>
          <pc:docMk/>
          <pc:sldMk cId="2431314172" sldId="855"/>
        </pc:sldMkLst>
        <pc:spChg chg="mod">
          <ac:chgData name="Lee Guthrie" userId="1cb701bb-47c8-4e70-a967-200e600f3e71" providerId="ADAL" clId="{2E3988C0-49EB-4F2D-94F8-5ACA8DBCC780}" dt="2025-11-25T10:42:35.204" v="23" actId="20577"/>
          <ac:spMkLst>
            <pc:docMk/>
            <pc:sldMk cId="2431314172" sldId="855"/>
            <ac:spMk id="6" creationId="{03DAFA03-B90F-4A23-8E64-2AFBFF7D948D}"/>
          </ac:spMkLst>
        </pc:spChg>
      </pc:sldChg>
      <pc:sldChg chg="modSp mod">
        <pc:chgData name="Lee Guthrie" userId="1cb701bb-47c8-4e70-a967-200e600f3e71" providerId="ADAL" clId="{2E3988C0-49EB-4F2D-94F8-5ACA8DBCC780}" dt="2025-11-25T10:44:21.691" v="43" actId="20577"/>
        <pc:sldMkLst>
          <pc:docMk/>
          <pc:sldMk cId="1135689860" sldId="856"/>
        </pc:sldMkLst>
        <pc:spChg chg="mod">
          <ac:chgData name="Lee Guthrie" userId="1cb701bb-47c8-4e70-a967-200e600f3e71" providerId="ADAL" clId="{2E3988C0-49EB-4F2D-94F8-5ACA8DBCC780}" dt="2025-11-25T10:44:21.691" v="43" actId="20577"/>
          <ac:spMkLst>
            <pc:docMk/>
            <pc:sldMk cId="1135689860" sldId="856"/>
            <ac:spMk id="6" creationId="{A996F9F2-D93A-AD96-5E47-769F882CE5DA}"/>
          </ac:spMkLst>
        </pc:spChg>
      </pc:sldChg>
      <pc:sldChg chg="addSp delSp modSp mod">
        <pc:chgData name="Lee Guthrie" userId="1cb701bb-47c8-4e70-a967-200e600f3e71" providerId="ADAL" clId="{2E3988C0-49EB-4F2D-94F8-5ACA8DBCC780}" dt="2025-11-25T10:41:15.738" v="15" actId="1076"/>
        <pc:sldMkLst>
          <pc:docMk/>
          <pc:sldMk cId="22856061" sldId="881"/>
        </pc:sldMkLst>
        <pc:spChg chg="mod">
          <ac:chgData name="Lee Guthrie" userId="1cb701bb-47c8-4e70-a967-200e600f3e71" providerId="ADAL" clId="{2E3988C0-49EB-4F2D-94F8-5ACA8DBCC780}" dt="2025-11-25T10:41:09.962" v="14" actId="20577"/>
          <ac:spMkLst>
            <pc:docMk/>
            <pc:sldMk cId="22856061" sldId="881"/>
            <ac:spMk id="6" creationId="{A40FA2AE-6178-413D-5206-0616B9E31CCD}"/>
          </ac:spMkLst>
        </pc:spChg>
        <pc:picChg chg="add mod ord">
          <ac:chgData name="Lee Guthrie" userId="1cb701bb-47c8-4e70-a967-200e600f3e71" providerId="ADAL" clId="{2E3988C0-49EB-4F2D-94F8-5ACA8DBCC780}" dt="2025-11-25T10:41:15.738" v="15" actId="1076"/>
          <ac:picMkLst>
            <pc:docMk/>
            <pc:sldMk cId="22856061" sldId="881"/>
            <ac:picMk id="12" creationId="{C9E7DA4A-A6B0-8B27-A35D-1D877B74E808}"/>
          </ac:picMkLst>
        </pc:picChg>
      </pc:sldChg>
      <pc:sldChg chg="modSp mod">
        <pc:chgData name="Lee Guthrie" userId="1cb701bb-47c8-4e70-a967-200e600f3e71" providerId="ADAL" clId="{2E3988C0-49EB-4F2D-94F8-5ACA8DBCC780}" dt="2025-11-25T10:41:49.979" v="16" actId="20577"/>
        <pc:sldMkLst>
          <pc:docMk/>
          <pc:sldMk cId="861719126" sldId="882"/>
        </pc:sldMkLst>
        <pc:spChg chg="mod">
          <ac:chgData name="Lee Guthrie" userId="1cb701bb-47c8-4e70-a967-200e600f3e71" providerId="ADAL" clId="{2E3988C0-49EB-4F2D-94F8-5ACA8DBCC780}" dt="2025-11-25T10:41:49.979" v="16" actId="20577"/>
          <ac:spMkLst>
            <pc:docMk/>
            <pc:sldMk cId="861719126" sldId="882"/>
            <ac:spMk id="6" creationId="{2D5C0AE8-53EA-7A1F-518C-42C9D7A094A5}"/>
          </ac:spMkLst>
        </pc:spChg>
      </pc:sldChg>
      <pc:sldChg chg="modSp mod">
        <pc:chgData name="Lee Guthrie" userId="1cb701bb-47c8-4e70-a967-200e600f3e71" providerId="ADAL" clId="{2E3988C0-49EB-4F2D-94F8-5ACA8DBCC780}" dt="2025-11-25T10:42:09.534" v="19" actId="20577"/>
        <pc:sldMkLst>
          <pc:docMk/>
          <pc:sldMk cId="1506599081" sldId="883"/>
        </pc:sldMkLst>
        <pc:spChg chg="mod">
          <ac:chgData name="Lee Guthrie" userId="1cb701bb-47c8-4e70-a967-200e600f3e71" providerId="ADAL" clId="{2E3988C0-49EB-4F2D-94F8-5ACA8DBCC780}" dt="2025-11-25T10:42:09.534" v="19" actId="20577"/>
          <ac:spMkLst>
            <pc:docMk/>
            <pc:sldMk cId="1506599081" sldId="883"/>
            <ac:spMk id="6" creationId="{F7B3489B-F430-C6EC-9F7A-CA24D6C0B177}"/>
          </ac:spMkLst>
        </pc:spChg>
      </pc:sldChg>
      <pc:sldChg chg="modSp mod">
        <pc:chgData name="Lee Guthrie" userId="1cb701bb-47c8-4e70-a967-200e600f3e71" providerId="ADAL" clId="{2E3988C0-49EB-4F2D-94F8-5ACA8DBCC780}" dt="2025-11-25T10:42:13.638" v="20" actId="20577"/>
        <pc:sldMkLst>
          <pc:docMk/>
          <pc:sldMk cId="2038060199" sldId="885"/>
        </pc:sldMkLst>
        <pc:spChg chg="mod">
          <ac:chgData name="Lee Guthrie" userId="1cb701bb-47c8-4e70-a967-200e600f3e71" providerId="ADAL" clId="{2E3988C0-49EB-4F2D-94F8-5ACA8DBCC780}" dt="2025-11-25T10:42:13.638" v="20" actId="20577"/>
          <ac:spMkLst>
            <pc:docMk/>
            <pc:sldMk cId="2038060199" sldId="885"/>
            <ac:spMk id="6" creationId="{0718F196-2B1F-BC86-97BC-7BD15DD666C4}"/>
          </ac:spMkLst>
        </pc:spChg>
      </pc:sldChg>
      <pc:sldChg chg="modSp mod">
        <pc:chgData name="Lee Guthrie" userId="1cb701bb-47c8-4e70-a967-200e600f3e71" providerId="ADAL" clId="{2E3988C0-49EB-4F2D-94F8-5ACA8DBCC780}" dt="2025-11-25T10:42:17.875" v="21" actId="20577"/>
        <pc:sldMkLst>
          <pc:docMk/>
          <pc:sldMk cId="462689701" sldId="887"/>
        </pc:sldMkLst>
        <pc:spChg chg="mod">
          <ac:chgData name="Lee Guthrie" userId="1cb701bb-47c8-4e70-a967-200e600f3e71" providerId="ADAL" clId="{2E3988C0-49EB-4F2D-94F8-5ACA8DBCC780}" dt="2025-11-25T10:42:17.875" v="21" actId="20577"/>
          <ac:spMkLst>
            <pc:docMk/>
            <pc:sldMk cId="462689701" sldId="887"/>
            <ac:spMk id="6" creationId="{BC61C0AF-580D-AA05-C4D0-ECE59C25EFF5}"/>
          </ac:spMkLst>
        </pc:spChg>
      </pc:sldChg>
      <pc:sldChg chg="modSp mod">
        <pc:chgData name="Lee Guthrie" userId="1cb701bb-47c8-4e70-a967-200e600f3e71" providerId="ADAL" clId="{2E3988C0-49EB-4F2D-94F8-5ACA8DBCC780}" dt="2025-11-25T10:44:06.488" v="39" actId="20577"/>
        <pc:sldMkLst>
          <pc:docMk/>
          <pc:sldMk cId="1205163060" sldId="893"/>
        </pc:sldMkLst>
        <pc:spChg chg="mod">
          <ac:chgData name="Lee Guthrie" userId="1cb701bb-47c8-4e70-a967-200e600f3e71" providerId="ADAL" clId="{2E3988C0-49EB-4F2D-94F8-5ACA8DBCC780}" dt="2025-11-25T10:44:06.488" v="39" actId="20577"/>
          <ac:spMkLst>
            <pc:docMk/>
            <pc:sldMk cId="1205163060" sldId="893"/>
            <ac:spMk id="6" creationId="{DB756EFC-6CB1-4FA6-3D17-FB179088F756}"/>
          </ac:spMkLst>
        </pc:spChg>
      </pc:sldChg>
      <pc:sldChg chg="modSp mod">
        <pc:chgData name="Lee Guthrie" userId="1cb701bb-47c8-4e70-a967-200e600f3e71" providerId="ADAL" clId="{2E3988C0-49EB-4F2D-94F8-5ACA8DBCC780}" dt="2025-11-25T10:44:14.517" v="40" actId="20577"/>
        <pc:sldMkLst>
          <pc:docMk/>
          <pc:sldMk cId="357083393" sldId="894"/>
        </pc:sldMkLst>
        <pc:spChg chg="mod">
          <ac:chgData name="Lee Guthrie" userId="1cb701bb-47c8-4e70-a967-200e600f3e71" providerId="ADAL" clId="{2E3988C0-49EB-4F2D-94F8-5ACA8DBCC780}" dt="2025-11-25T10:44:14.517" v="40" actId="20577"/>
          <ac:spMkLst>
            <pc:docMk/>
            <pc:sldMk cId="357083393" sldId="894"/>
            <ac:spMk id="6" creationId="{ADAFE45A-11D4-AD6A-AE07-761E5FEED660}"/>
          </ac:spMkLst>
        </pc:spChg>
      </pc:sldChg>
    </pc:docChg>
  </pc:docChgLst>
  <pc:docChgLst>
    <pc:chgData name="Andrasko, Rhiannon" userId="S::rhiannon.andrasko@wjec.co.uk::15be4c62-2de6-4343-a7f4-3c209826edd1" providerId="AD" clId="Web-{A946AB6F-6251-89E8-C3C0-6201EA4AB036}"/>
    <pc:docChg chg="mod modSld">
      <pc:chgData name="Andrasko, Rhiannon" userId="S::rhiannon.andrasko@wjec.co.uk::15be4c62-2de6-4343-a7f4-3c209826edd1" providerId="AD" clId="Web-{A946AB6F-6251-89E8-C3C0-6201EA4AB036}" dt="2025-12-04T12:16:23.359" v="7" actId="33475"/>
      <pc:docMkLst>
        <pc:docMk/>
      </pc:docMkLst>
      <pc:sldChg chg="modSp">
        <pc:chgData name="Andrasko, Rhiannon" userId="S::rhiannon.andrasko@wjec.co.uk::15be4c62-2de6-4343-a7f4-3c209826edd1" providerId="AD" clId="Web-{A946AB6F-6251-89E8-C3C0-6201EA4AB036}" dt="2025-12-04T12:11:54.715" v="1"/>
        <pc:sldMkLst>
          <pc:docMk/>
          <pc:sldMk cId="2431314172" sldId="855"/>
        </pc:sldMkLst>
        <pc:graphicFrameChg chg="mod modGraphic">
          <ac:chgData name="Andrasko, Rhiannon" userId="S::rhiannon.andrasko@wjec.co.uk::15be4c62-2de6-4343-a7f4-3c209826edd1" providerId="AD" clId="Web-{A946AB6F-6251-89E8-C3C0-6201EA4AB036}" dt="2025-12-04T12:11:54.715" v="1"/>
          <ac:graphicFrameMkLst>
            <pc:docMk/>
            <pc:sldMk cId="2431314172" sldId="855"/>
            <ac:graphicFrameMk id="2" creationId="{F3F32DE1-9895-53A7-1F57-35855450043A}"/>
          </ac:graphicFrameMkLst>
        </pc:graphicFrameChg>
      </pc:sldChg>
      <pc:sldChg chg="modSp">
        <pc:chgData name="Andrasko, Rhiannon" userId="S::rhiannon.andrasko@wjec.co.uk::15be4c62-2de6-4343-a7f4-3c209826edd1" providerId="AD" clId="Web-{A946AB6F-6251-89E8-C3C0-6201EA4AB036}" dt="2025-12-04T12:15:51.952" v="5" actId="20577"/>
        <pc:sldMkLst>
          <pc:docMk/>
          <pc:sldMk cId="25597288" sldId="879"/>
        </pc:sldMkLst>
        <pc:spChg chg="mod">
          <ac:chgData name="Andrasko, Rhiannon" userId="S::rhiannon.andrasko@wjec.co.uk::15be4c62-2de6-4343-a7f4-3c209826edd1" providerId="AD" clId="Web-{A946AB6F-6251-89E8-C3C0-6201EA4AB036}" dt="2025-12-04T12:15:51.952" v="5" actId="20577"/>
          <ac:spMkLst>
            <pc:docMk/>
            <pc:sldMk cId="25597288" sldId="879"/>
            <ac:spMk id="6" creationId="{2B96391E-8C85-1CAD-4052-A146F1D9863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74824CF6-22EE-7558-E04E-FBB2E8F9E71F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B0F9BC3E-D464-1CF1-223D-3C0754A9B5D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CA6A74E5-20B5-76CA-AE34-E8E421AAF4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CBA84D9-44E5-C13B-50FF-D2300E3F581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K1.16 Scientific principles and concepts as applied to gas engineering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1.16c: Properties of fuels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74184-C590-1446-3938-627382993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FB77E0-8A2C-46A1-B6C7-C01864882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Calorific value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7179F-EB83-9653-C0F9-B73822C925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Expressed in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MJ/m³ 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(Megajoules per cubic metre), this metric indicates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amount of energy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produced when a specific volume of gas is combusted.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LPG possesses a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significantly higher calorific value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compared to natural gas.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higher value signifies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more energy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which means that smaller jets or orifices are necessary.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Incorrect usage may lead to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incomplete combustion 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 unsafe pressure levels.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76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AC25-0C00-9E29-D648-39B53B70E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2FB474-10B6-7743-E5E3-95CEDDE5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Wobbe Number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23EA00-7EEB-19E5-91C2-73036E308F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3688" cy="4140000"/>
          </a:xfrm>
        </p:spPr>
        <p:txBody>
          <a:bodyPr/>
          <a:lstStyle/>
          <a:p>
            <a:pPr lvl="0"/>
            <a:r>
              <a:rPr lang="en-GB" dirty="0"/>
              <a:t>The </a:t>
            </a:r>
            <a:r>
              <a:rPr lang="en-GB" b="1" dirty="0"/>
              <a:t>Wobbe Number (WN)</a:t>
            </a:r>
            <a:r>
              <a:rPr lang="en-GB" dirty="0"/>
              <a:t> is a calculated value used in gas engineering to determine the </a:t>
            </a:r>
            <a:r>
              <a:rPr lang="en-GB" b="1" dirty="0"/>
              <a:t>interchangeability</a:t>
            </a:r>
            <a:r>
              <a:rPr lang="en-GB" dirty="0"/>
              <a:t> of different fuel gases for use in the same appliance.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r>
              <a:rPr lang="en-GB" b="1" dirty="0"/>
              <a:t>Calorific Value (CV): </a:t>
            </a:r>
            <a:r>
              <a:rPr lang="en-GB" dirty="0"/>
              <a:t>The amount of energy released when a given volume of gas is burned.</a:t>
            </a:r>
          </a:p>
          <a:p>
            <a:pPr lvl="0"/>
            <a:r>
              <a:rPr lang="en-GB" b="1" dirty="0"/>
              <a:t>Relative Density (RD): </a:t>
            </a:r>
            <a:r>
              <a:rPr lang="en-GB" dirty="0"/>
              <a:t>How heavy a gas is compared to air.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DDF555-3624-1A24-578B-D52C8CA68B7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70942" y="2862978"/>
            <a:ext cx="5630061" cy="111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4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3CFC7-E0AF-DFDB-3545-3D631C561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EABDF3-9EE4-7865-731F-3B8D7A29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Wobbe Number - why it matters in industry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D75EA1-C772-C5D6-A035-35DA3725F53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3688" cy="4140000"/>
          </a:xfrm>
        </p:spPr>
        <p:txBody>
          <a:bodyPr/>
          <a:lstStyle/>
          <a:p>
            <a:r>
              <a:rPr lang="en-GB" b="1"/>
              <a:t>Interchangeability:</a:t>
            </a:r>
          </a:p>
          <a:p>
            <a:r>
              <a:rPr lang="en-GB"/>
              <a:t>If two gases have the </a:t>
            </a:r>
            <a:r>
              <a:rPr lang="en-GB" b="1"/>
              <a:t>same Wobbe Number</a:t>
            </a:r>
            <a:r>
              <a:rPr lang="en-GB"/>
              <a:t>, they will: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Deliver a similar </a:t>
            </a:r>
            <a:r>
              <a:rPr lang="en-GB" b="1"/>
              <a:t>amount of energy</a:t>
            </a:r>
            <a:r>
              <a:rPr lang="en-GB"/>
              <a:t> through the same burner or injector.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Maintain </a:t>
            </a:r>
            <a:r>
              <a:rPr lang="en-GB" b="1"/>
              <a:t>similar flame characteristics</a:t>
            </a:r>
            <a:r>
              <a:rPr lang="en-GB"/>
              <a:t> (size, speed, and temperature).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Require </a:t>
            </a:r>
            <a:r>
              <a:rPr lang="en-GB" b="1"/>
              <a:t>minimal burner adjustment</a:t>
            </a:r>
            <a:r>
              <a:rPr lang="en-GB"/>
              <a:t>, simplifying appliance design and safety assurance.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370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2FF92-B409-3641-6A99-6C94D6FE1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E127E0-41C8-AF62-A297-E9A53DC6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Wobbe Number - why it matters in industry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18F196-2B1F-BC86-97BC-7BD15DD666C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1373688" cy="4140000"/>
          </a:xfrm>
        </p:spPr>
        <p:txBody>
          <a:bodyPr/>
          <a:lstStyle/>
          <a:p>
            <a:r>
              <a:rPr lang="en-GB" b="1" dirty="0"/>
              <a:t>Mismatch consequences:</a:t>
            </a:r>
          </a:p>
          <a:p>
            <a:r>
              <a:rPr lang="en-GB" dirty="0"/>
              <a:t>Using a gas with a very different Wobbe Number in an appliance not designed for it can cause: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Incomplete combustion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Overheating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Flame lift-off or instability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Carbon monoxide production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 or system failure.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060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AA041-7939-CF09-E436-D8969BA1E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8F6FADF-0402-0B05-1F83-F4083BC7C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Real-world Wobbe Numbers (MJ/m³)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5A4336-5251-113D-6116-AE54E1EE473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957664475"/>
              </p:ext>
            </p:extLst>
          </p:nvPr>
        </p:nvGraphicFramePr>
        <p:xfrm>
          <a:off x="1815393" y="2757263"/>
          <a:ext cx="9359900" cy="176024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79950">
                  <a:extLst>
                    <a:ext uri="{9D8B030D-6E8A-4147-A177-3AD203B41FA5}">
                      <a16:colId xmlns:a16="http://schemas.microsoft.com/office/drawing/2014/main" val="1198688194"/>
                    </a:ext>
                  </a:extLst>
                </a:gridCol>
                <a:gridCol w="4679950">
                  <a:extLst>
                    <a:ext uri="{9D8B030D-6E8A-4147-A177-3AD203B41FA5}">
                      <a16:colId xmlns:a16="http://schemas.microsoft.com/office/drawing/2014/main" val="2911247645"/>
                    </a:ext>
                  </a:extLst>
                </a:gridCol>
              </a:tblGrid>
              <a:tr h="298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u="none" dirty="0"/>
                        <a:t>Gas type</a:t>
                      </a:r>
                    </a:p>
                  </a:txBody>
                  <a:tcPr marL="74301" marR="74301" marT="37151" marB="37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u="none" dirty="0"/>
                        <a:t>Approx. Wobbe Number</a:t>
                      </a:r>
                    </a:p>
                  </a:txBody>
                  <a:tcPr marL="74301" marR="74301" marT="37151" marB="37151" anchor="ctr"/>
                </a:tc>
                <a:extLst>
                  <a:ext uri="{0D108BD9-81ED-4DB2-BD59-A6C34878D82A}">
                    <a16:rowId xmlns:a16="http://schemas.microsoft.com/office/drawing/2014/main" val="4093687962"/>
                  </a:ext>
                </a:extLst>
              </a:tr>
              <a:tr h="298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Natural Gas (Methane)</a:t>
                      </a:r>
                      <a:endParaRPr lang="en-GB" sz="2400"/>
                    </a:p>
                  </a:txBody>
                  <a:tcPr marL="74301" marR="74301" marT="37151" marB="37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~50 MJ/m³</a:t>
                      </a:r>
                    </a:p>
                  </a:txBody>
                  <a:tcPr marL="74301" marR="74301" marT="37151" marB="37151" anchor="ctr"/>
                </a:tc>
                <a:extLst>
                  <a:ext uri="{0D108BD9-81ED-4DB2-BD59-A6C34878D82A}">
                    <a16:rowId xmlns:a16="http://schemas.microsoft.com/office/drawing/2014/main" val="3613602362"/>
                  </a:ext>
                </a:extLst>
              </a:tr>
              <a:tr h="298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Propane (LPG)</a:t>
                      </a:r>
                      <a:endParaRPr lang="en-GB" sz="2400"/>
                    </a:p>
                  </a:txBody>
                  <a:tcPr marL="74301" marR="74301" marT="37151" marB="37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~75 MJ/m³</a:t>
                      </a:r>
                    </a:p>
                  </a:txBody>
                  <a:tcPr marL="74301" marR="74301" marT="37151" marB="37151" anchor="ctr"/>
                </a:tc>
                <a:extLst>
                  <a:ext uri="{0D108BD9-81ED-4DB2-BD59-A6C34878D82A}">
                    <a16:rowId xmlns:a16="http://schemas.microsoft.com/office/drawing/2014/main" val="4079355574"/>
                  </a:ext>
                </a:extLst>
              </a:tr>
              <a:tr h="298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Butane (LPG)</a:t>
                      </a:r>
                      <a:endParaRPr lang="en-GB" sz="2400"/>
                    </a:p>
                  </a:txBody>
                  <a:tcPr marL="74301" marR="74301" marT="37151" marB="37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~80 MJ/m³</a:t>
                      </a:r>
                    </a:p>
                  </a:txBody>
                  <a:tcPr marL="74301" marR="74301" marT="37151" marB="37151" anchor="ctr"/>
                </a:tc>
                <a:extLst>
                  <a:ext uri="{0D108BD9-81ED-4DB2-BD59-A6C34878D82A}">
                    <a16:rowId xmlns:a16="http://schemas.microsoft.com/office/drawing/2014/main" val="3186690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823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412F1-DEDB-D7F9-E7ED-E456D179D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E80F4C-C3BC-8A84-DEAB-5D260283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Why can’t we use LPG in a natural gas appliance?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61C0AF-580D-AA05-C4D0-ECE59C25EF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3688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Using LPG in appliances meant for natural gas is hazardous due to differences in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energy density and air-fuel ratio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LPG's higher Wobbe Number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means it releases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more energy per volume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Appliance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injectors and burners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are set for natural gas's lower energy, leading to: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Overheating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Flame instability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Higher carbon monoxide risk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Non-compliance with Gas Safety regulations.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689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DB588-87A9-C00A-CF43-E76A65D0F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F39465-D75F-C6A0-5204-EBF6FBEBF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Worked example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01F35E-84D0-FB8F-A3FD-227B1C3806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3688" cy="4140000"/>
          </a:xfrm>
        </p:spPr>
        <p:txBody>
          <a:bodyPr/>
          <a:lstStyle/>
          <a:p>
            <a:r>
              <a:rPr lang="en-GB" dirty="0"/>
              <a:t>A gas has a CV of 40 MJ/m³ and a relative density of 0.5</a:t>
            </a:r>
            <a:br>
              <a:rPr lang="en-GB" dirty="0"/>
            </a:br>
            <a:r>
              <a:rPr lang="en-GB" dirty="0"/>
              <a:t>What is its Wobbe Number?</a:t>
            </a:r>
          </a:p>
          <a:p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GB" dirty="0"/>
              <a:t>This WN indicates that the gas may be compatible with appliances designed for gases in the 55–60 MJ/m³ range—but a full compatibility check is still required!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59185C-9FDC-235D-F7E1-6F9CBDEE8FF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77016" y="3006904"/>
            <a:ext cx="4858428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171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64D25-7D42-7A4F-A06B-247CE52AA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17B08D-4108-025D-0A7E-FE1F8A4C9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Other important fuel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1974EF-1B24-20FD-A716-E2927A63DD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0339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Ignition temperature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(or </a:t>
            </a:r>
            <a:r>
              <a:rPr lang="en-GB" sz="24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Autoignition Temperature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refers to the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minimum temperature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at which a gas can ignite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 its own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without an external flame or spark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is a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vital safety measure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—when the temperature is reached in the presence of gas, ignition may happen without a visible flame.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ignition temperatures vary among gases, impacting: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Appliance design, material selection, ventilation and monitoring, risk assessment in confined areas.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28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BC54C-88F1-07FA-A67D-23E0F63A7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796DFE-B84D-3ADD-AF7D-1DA43C1D9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Other important fuel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ACFE30-1CB9-8422-4BC3-D8BF61E7B7F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0339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Flame speed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refers to the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velocity at which a flame front moves through a gas-air mixture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post-ignition, typically measured in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metres per second (m/s)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is a crucial combustion characteristic impacting appliance safety and efficiency.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Flame speed affects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burner design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air-fuel ratio settings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and overall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safety and performance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slow flame speed may result in extinguishment, while a fast speed can lead to instability or damage.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532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0F050-C0D3-A738-2929-6ED8BACAC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70C4F39-0E24-57E2-0293-5FB6E4143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Other important fuel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4B2C6D-60FB-2AFD-6AFD-7C71456A467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0339" cy="4140000"/>
          </a:xfrm>
        </p:spPr>
        <p:txBody>
          <a:bodyPr/>
          <a:lstStyle/>
          <a:p>
            <a:r>
              <a:rPr lang="en-GB" b="1" dirty="0"/>
              <a:t>Relative Density (RD)</a:t>
            </a:r>
            <a:r>
              <a:rPr lang="en-GB" dirty="0"/>
              <a:t> — also known as </a:t>
            </a:r>
            <a:r>
              <a:rPr lang="en-GB" b="1" dirty="0"/>
              <a:t>Specific Gravity</a:t>
            </a:r>
            <a:r>
              <a:rPr lang="en-GB" dirty="0"/>
              <a:t> in gas engineering — is the </a:t>
            </a:r>
            <a:r>
              <a:rPr lang="en-GB" b="1" dirty="0"/>
              <a:t>ratio of the density of a gas to the density of air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If RD &gt; 1 → The gas is </a:t>
            </a:r>
            <a:r>
              <a:rPr lang="en-GB" b="1" dirty="0"/>
              <a:t>heavier</a:t>
            </a:r>
            <a:r>
              <a:rPr lang="en-GB" dirty="0"/>
              <a:t> than air (it sinks)</a:t>
            </a:r>
            <a:br>
              <a:rPr lang="en-GB" dirty="0"/>
            </a:br>
            <a:r>
              <a:rPr lang="en-GB" dirty="0"/>
              <a:t>If RD &lt; 1 → The gas is </a:t>
            </a:r>
            <a:r>
              <a:rPr lang="en-GB" b="1" dirty="0"/>
              <a:t>lighter</a:t>
            </a:r>
            <a:r>
              <a:rPr lang="en-GB" dirty="0"/>
              <a:t> than air (it rises)</a:t>
            </a:r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2CED91-0C90-9687-FCF6-AE3BA230C9E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72368" y="3020779"/>
            <a:ext cx="4979002" cy="79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05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720759" cy="4140000"/>
          </a:xfrm>
        </p:spPr>
        <p:txBody>
          <a:bodyPr/>
          <a:lstStyle/>
          <a:p>
            <a:r>
              <a:rPr lang="en-GB" b="1"/>
              <a:t>“Why can’t we just use the same gas appliance for both natural gas and LPG?”</a:t>
            </a:r>
          </a:p>
          <a:p>
            <a:endParaRPr lang="en-GB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Take 2 minutes to think about this with a partner.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What problems might come up? Is gas just gas?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F8D29-EABB-8197-2A2C-5DF0AE8A6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1CE636-6239-250C-440A-3226194FA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Other important fuel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4FB06-4D7C-BC1B-B602-DDC5E3826A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8775" y="1741316"/>
            <a:ext cx="11360339" cy="4140000"/>
          </a:xfrm>
        </p:spPr>
        <p:txBody>
          <a:bodyPr/>
          <a:lstStyle/>
          <a:p>
            <a:r>
              <a:rPr lang="en-GB" b="1" dirty="0"/>
              <a:t>Relative Density (RD)</a:t>
            </a: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03BCED-DE1C-1F9E-4215-AF60AD8C2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488817"/>
              </p:ext>
            </p:extLst>
          </p:nvPr>
        </p:nvGraphicFramePr>
        <p:xfrm>
          <a:off x="358775" y="2268039"/>
          <a:ext cx="11518900" cy="37490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41320">
                  <a:extLst>
                    <a:ext uri="{9D8B030D-6E8A-4147-A177-3AD203B41FA5}">
                      <a16:colId xmlns:a16="http://schemas.microsoft.com/office/drawing/2014/main" val="179899655"/>
                    </a:ext>
                  </a:extLst>
                </a:gridCol>
                <a:gridCol w="9077580">
                  <a:extLst>
                    <a:ext uri="{9D8B030D-6E8A-4147-A177-3AD203B41FA5}">
                      <a16:colId xmlns:a16="http://schemas.microsoft.com/office/drawing/2014/main" val="19734490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Design Area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Impact of Relative Density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8707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Flue Design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Lighter gases (e.g. methane) rise easily through flues — ideal for </a:t>
                      </a:r>
                      <a:r>
                        <a:rPr lang="en-GB" sz="2400" b="1"/>
                        <a:t>natural draught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44971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Leak Detection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Heavy gases (e.g. LPG) pool near the floor ➝ require low-level detection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10573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Ventilation Design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Placement of vents must match the gas behaviour — </a:t>
                      </a:r>
                      <a:r>
                        <a:rPr lang="en-GB" sz="2400" b="1"/>
                        <a:t>high level</a:t>
                      </a:r>
                      <a:r>
                        <a:rPr lang="en-GB" sz="2400"/>
                        <a:t> for methane, </a:t>
                      </a:r>
                      <a:r>
                        <a:rPr lang="en-GB" sz="2400" b="1"/>
                        <a:t>low level</a:t>
                      </a:r>
                      <a:r>
                        <a:rPr lang="en-GB" sz="2400"/>
                        <a:t> for LPG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8706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Safety Planning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Prevents dangerous gas accumulation in voids or pits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2176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224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7F9CB-EF77-24E7-869E-FC1604BD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F9CF74-26FB-A57E-3738-A45DD5ABB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Behaviour under pressure and temperature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AFA03-B90F-4A23-8E64-2AFBFF7D948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 lvl="0"/>
            <a:r>
              <a:rPr lang="en-GB" dirty="0"/>
              <a:t>Different gases behave differently under </a:t>
            </a:r>
            <a:r>
              <a:rPr lang="en-GB" b="1" dirty="0"/>
              <a:t>pressure</a:t>
            </a:r>
            <a:r>
              <a:rPr lang="en-GB" dirty="0"/>
              <a:t> and </a:t>
            </a:r>
            <a:r>
              <a:rPr lang="en-GB" b="1" dirty="0"/>
              <a:t>temperature</a:t>
            </a:r>
            <a:r>
              <a:rPr lang="en-GB" dirty="0"/>
              <a:t> - this influences how they are </a:t>
            </a:r>
            <a:r>
              <a:rPr lang="en-GB" b="1" dirty="0"/>
              <a:t>stored</a:t>
            </a:r>
            <a:r>
              <a:rPr lang="en-GB" dirty="0"/>
              <a:t>, </a:t>
            </a:r>
            <a:r>
              <a:rPr lang="en-GB" b="1" dirty="0"/>
              <a:t>transported</a:t>
            </a:r>
            <a:r>
              <a:rPr lang="en-GB" dirty="0"/>
              <a:t>, and </a:t>
            </a:r>
            <a:r>
              <a:rPr lang="en-GB" b="1" dirty="0"/>
              <a:t>used</a:t>
            </a:r>
            <a:r>
              <a:rPr lang="en-GB" dirty="0"/>
              <a:t> in gas appliances.</a:t>
            </a:r>
          </a:p>
          <a:p>
            <a:pPr lvl="0"/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F32DE1-9895-53A7-1F57-358554500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55698"/>
              </p:ext>
            </p:extLst>
          </p:nvPr>
        </p:nvGraphicFramePr>
        <p:xfrm>
          <a:off x="361950" y="2769266"/>
          <a:ext cx="11518900" cy="27127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79725">
                  <a:extLst>
                    <a:ext uri="{9D8B030D-6E8A-4147-A177-3AD203B41FA5}">
                      <a16:colId xmlns:a16="http://schemas.microsoft.com/office/drawing/2014/main" val="366045847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56031263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452729458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19338012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Gas type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Storage state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Typical pressure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Notes</a:t>
                      </a:r>
                      <a:endParaRPr lang="en-GB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146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LPG (Propane/Butane)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Stored as a liquid</a:t>
                      </a:r>
                      <a:r>
                        <a:rPr lang="en-GB" sz="2000" dirty="0"/>
                        <a:t> in pressurised containers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5–10 bar in cylinders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Vaporises when released into atmosphere — used as a gas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6378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Natural Gas (Methane)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Supplied as a gas</a:t>
                      </a:r>
                      <a:r>
                        <a:rPr lang="en-GB" sz="2000" dirty="0"/>
                        <a:t> through mains pipework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~21 mbar (low pressure)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Stays gaseous throughout its journey from grid to appliance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8683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314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0822E-16EB-EB58-8222-18969B3A7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47A7A1-F00A-C297-06EE-BE37FA15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Behaviour under pressure and temperature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756EFC-6CB1-4FA6-3D17-FB179088F7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LPG and low temperatures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Propane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Effectively vaporises in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sub-zero conditions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(as low as about -40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˚</a:t>
            </a:r>
            <a:r>
              <a:rPr lang="en-GB" dirty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Butane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Has difficulty vaporising at temperatures below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</a:t>
            </a:r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˚</a:t>
            </a:r>
            <a:r>
              <a:rPr lang="en-GB" b="1" dirty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liquid remains in the cylinder ➝ resulting in no usable gas.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is a frequent problem with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portable cabinet heaters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that use butane cylinders.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163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26A6E-F1D0-19FD-135D-15598E5E7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56EF50-9CB3-77E5-055A-E98B6B402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Behaviour under pressure and temperature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AFE45A-11D4-AD6A-AE07-761E5FEED66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r>
              <a:rPr lang="en-GB" b="1" dirty="0"/>
              <a:t>Why does this happen?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As the temperature drops, the </a:t>
            </a:r>
            <a:r>
              <a:rPr lang="en-GB" b="1" dirty="0"/>
              <a:t>vapour pressure</a:t>
            </a:r>
            <a:r>
              <a:rPr lang="en-GB" dirty="0"/>
              <a:t> inside the cylinder decreases.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pressure becomes too low ➝ not enough gas is released to feed the appliance.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colder it gets, the </a:t>
            </a:r>
            <a:r>
              <a:rPr lang="en-GB" b="1" dirty="0"/>
              <a:t>slower the liquid evaporates</a:t>
            </a:r>
            <a:r>
              <a:rPr lang="en-GB" dirty="0"/>
              <a:t> into usable gas.</a:t>
            </a:r>
          </a:p>
        </p:txBody>
      </p:sp>
    </p:spTree>
    <p:extLst>
      <p:ext uri="{BB962C8B-B14F-4D97-AF65-F5344CB8AC3E}">
        <p14:creationId xmlns:p14="http://schemas.microsoft.com/office/powerpoint/2010/main" val="357083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D77-835C-1CD8-4624-C06660EE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FD9B97-B213-0BA2-40C1-05CEE24A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suitability and gas type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96F9F2-D93A-AD96-5E47-769F882CE5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56267" cy="4140000"/>
          </a:xfrm>
        </p:spPr>
        <p:txBody>
          <a:bodyPr/>
          <a:lstStyle/>
          <a:p>
            <a:pPr lvl="0"/>
            <a:r>
              <a:rPr lang="en-GB" dirty="0"/>
              <a:t>Appliances are designed for a </a:t>
            </a:r>
            <a:r>
              <a:rPr lang="en-GB" b="1" dirty="0"/>
              <a:t>specific gas</a:t>
            </a:r>
            <a:r>
              <a:rPr lang="en-GB" dirty="0"/>
              <a:t> (injector size, burner pressure, combustion chamber).</a:t>
            </a:r>
          </a:p>
          <a:p>
            <a:pPr lvl="0"/>
            <a:r>
              <a:rPr lang="en-GB" dirty="0"/>
              <a:t>Incorrect fuel = unsafe combustion</a:t>
            </a:r>
          </a:p>
          <a:p>
            <a:pPr lvl="0"/>
            <a:r>
              <a:rPr lang="en-GB" dirty="0"/>
              <a:t>Gas Safe Register requirements:</a:t>
            </a:r>
          </a:p>
          <a:p>
            <a:pPr lvl="1">
              <a:buClrTx/>
            </a:pPr>
            <a:r>
              <a:rPr lang="en-GB" dirty="0"/>
              <a:t>Only convert appliances with the </a:t>
            </a:r>
            <a:r>
              <a:rPr lang="en-GB" b="1" dirty="0"/>
              <a:t>manufacturer’s instructions</a:t>
            </a:r>
            <a:endParaRPr lang="en-GB" dirty="0"/>
          </a:p>
          <a:p>
            <a:pPr lvl="1">
              <a:buClrTx/>
            </a:pPr>
            <a:r>
              <a:rPr lang="en-GB" dirty="0"/>
              <a:t>Use certified </a:t>
            </a:r>
            <a:r>
              <a:rPr lang="en-GB" b="1" dirty="0"/>
              <a:t>conversion kits.</a:t>
            </a:r>
          </a:p>
          <a:p>
            <a:pPr lvl="1"/>
            <a:endParaRPr lang="en-GB" dirty="0"/>
          </a:p>
          <a:p>
            <a:r>
              <a:rPr lang="en-GB" dirty="0"/>
              <a:t>Example: Calor conversion kits for LPG cooking hobs.</a:t>
            </a:r>
          </a:p>
        </p:txBody>
      </p:sp>
    </p:spTree>
    <p:extLst>
      <p:ext uri="{BB962C8B-B14F-4D97-AF65-F5344CB8AC3E}">
        <p14:creationId xmlns:p14="http://schemas.microsoft.com/office/powerpoint/2010/main" val="1135689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CFEAB-4E22-01F7-77AC-88AC4F4A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AADD57-48C3-6E88-B2EC-0FCF92545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Fault-finding based on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6391E-8C85-1CAD-4052-A146F1D986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13933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customer attaches an LPG cylinder to a hob intended for natural gas.</a:t>
            </a:r>
            <a:b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long after, they report: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Yellow flames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Black soot on cookware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Intense gas odour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Consider what the problem might be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  <a:endParaRPr lang="en-GB" dirty="0"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97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79E93-934F-1684-D113-0DBD6F33F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2C5F80-3298-7D04-5FD8-A440E5DC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A1A8-E8B0-899A-BCC7-6D8A36A4A5C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/>
              <a:t>Which gas has the highest calorific value?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What does the Wobbe number allow us to compare?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Why is relative density important for ventilation design?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What problems might occur if the ignition temperature is too low?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617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key properties of natural gas and LPG.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calorific value and Wobbe Number.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how fuel properties affect appliance compatibility.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gas behaviours under different temperatures and pressures.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355866" y="1358346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146513-F89E-78F1-97AC-09A7B6C17A59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155600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key properties of natural gas and LPG.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calorific value and Wobbe Number.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how fuel properties affect appliance compatibility.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gas behaviours under different temperatures and pressures.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a fuel?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85333" cy="4140000"/>
          </a:xfrm>
        </p:spPr>
        <p:txBody>
          <a:bodyPr/>
          <a:lstStyle/>
          <a:p>
            <a:pPr lvl="0"/>
            <a:r>
              <a:rPr lang="en-GB" dirty="0"/>
              <a:t>A </a:t>
            </a:r>
            <a:r>
              <a:rPr lang="en-GB" b="1" dirty="0"/>
              <a:t>fuel</a:t>
            </a:r>
            <a:r>
              <a:rPr lang="en-GB" dirty="0"/>
              <a:t> is any material that </a:t>
            </a:r>
            <a:r>
              <a:rPr lang="en-GB" b="1" dirty="0"/>
              <a:t>stores energy</a:t>
            </a:r>
            <a:r>
              <a:rPr lang="en-GB" dirty="0"/>
              <a:t> and can </a:t>
            </a:r>
            <a:r>
              <a:rPr lang="en-GB" b="1" dirty="0"/>
              <a:t>release that energy</a:t>
            </a:r>
            <a:r>
              <a:rPr lang="en-GB" dirty="0"/>
              <a:t> when it </a:t>
            </a:r>
            <a:r>
              <a:rPr lang="en-GB" b="1" dirty="0"/>
              <a:t>combusts</a:t>
            </a:r>
            <a:r>
              <a:rPr lang="en-GB" dirty="0"/>
              <a:t> (burns) in the presence of oxygen. </a:t>
            </a:r>
          </a:p>
          <a:p>
            <a:pPr lvl="0"/>
            <a:r>
              <a:rPr lang="en-GB" dirty="0"/>
              <a:t>This energy is typically released in the form of </a:t>
            </a:r>
            <a:r>
              <a:rPr lang="en-GB" b="1" dirty="0"/>
              <a:t>heat and light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5AAFA-4DE1-990E-D439-950D44FF3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BD8A30-E97A-E2EC-ECBA-816C12E3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Fuels in domestic gas engineering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EE26BC-F701-E69F-C038-FD2F47D62A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691726" cy="4140000"/>
          </a:xfrm>
        </p:spPr>
        <p:txBody>
          <a:bodyPr/>
          <a:lstStyle/>
          <a:p>
            <a:pPr lvl="0"/>
            <a:r>
              <a:rPr lang="en-GB"/>
              <a:t>In the UK, gas engineers commonly work with two types of fuel gases: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CAB61C6-7BDB-D83B-512A-DF2650316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095402"/>
              </p:ext>
            </p:extLst>
          </p:nvPr>
        </p:nvGraphicFramePr>
        <p:xfrm>
          <a:off x="308554" y="2576708"/>
          <a:ext cx="11518900" cy="29260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227738">
                  <a:extLst>
                    <a:ext uri="{9D8B030D-6E8A-4147-A177-3AD203B41FA5}">
                      <a16:colId xmlns:a16="http://schemas.microsoft.com/office/drawing/2014/main" val="3799776404"/>
                    </a:ext>
                  </a:extLst>
                </a:gridCol>
                <a:gridCol w="1868847">
                  <a:extLst>
                    <a:ext uri="{9D8B030D-6E8A-4147-A177-3AD203B41FA5}">
                      <a16:colId xmlns:a16="http://schemas.microsoft.com/office/drawing/2014/main" val="2862672432"/>
                    </a:ext>
                  </a:extLst>
                </a:gridCol>
                <a:gridCol w="4084765">
                  <a:extLst>
                    <a:ext uri="{9D8B030D-6E8A-4147-A177-3AD203B41FA5}">
                      <a16:colId xmlns:a16="http://schemas.microsoft.com/office/drawing/2014/main" val="651075186"/>
                    </a:ext>
                  </a:extLst>
                </a:gridCol>
                <a:gridCol w="3337550">
                  <a:extLst>
                    <a:ext uri="{9D8B030D-6E8A-4147-A177-3AD203B41FA5}">
                      <a16:colId xmlns:a16="http://schemas.microsoft.com/office/drawing/2014/main" val="14431177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Fuel type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Name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Chemical formula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Where it's found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5668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Natural Gas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Methane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CH₄</a:t>
                      </a:r>
                    </a:p>
                  </a:txBody>
                  <a:tcPr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Mains gas network, piped to homes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7654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LPG (Propane)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C₃H₈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Bottled gas or bulk tank storage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260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LPG (Butane)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C₄H₁₀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Portable canisters &amp; caravans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8813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3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FEB9D-BB6E-9C2B-E5F8-B7F0A6E00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red and blue molecule&#10;&#10;AI-generated content may be incorrect.">
            <a:extLst>
              <a:ext uri="{FF2B5EF4-FFF2-40B4-BE49-F238E27FC236}">
                <a16:creationId xmlns:a16="http://schemas.microsoft.com/office/drawing/2014/main" id="{C9E7DA4A-A6B0-8B27-A35D-1D877B74E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798" y="1052684"/>
            <a:ext cx="5229654" cy="392032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7BC590F-6E9F-B127-A2FB-AD63C5C64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The methane molecule – CH4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0FA2AE-6178-413D-5206-0616B9E31CC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1084" y="1800000"/>
            <a:ext cx="9360212" cy="4140000"/>
          </a:xfrm>
        </p:spPr>
        <p:txBody>
          <a:bodyPr/>
          <a:lstStyle/>
          <a:p>
            <a:r>
              <a:rPr lang="en-GB" b="1" dirty="0"/>
              <a:t>Structure:</a:t>
            </a:r>
            <a:endParaRPr lang="en-GB" dirty="0"/>
          </a:p>
          <a:p>
            <a:r>
              <a:rPr lang="en-GB" dirty="0"/>
              <a:t>1 Carbon (C) atom in the centre.</a:t>
            </a:r>
          </a:p>
          <a:p>
            <a:r>
              <a:rPr lang="en-GB" dirty="0"/>
              <a:t>4 Hydrogen (H) atoms surrounding it.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is a </a:t>
            </a:r>
            <a:r>
              <a:rPr lang="en-GB" b="1" dirty="0"/>
              <a:t>simple hydrocarbon</a:t>
            </a:r>
            <a:r>
              <a:rPr lang="en-GB" dirty="0"/>
              <a:t> – all domestic gases are hydrocarbons, meaning they’re made from carbon (C) and hydrogen (H) atoms.</a:t>
            </a:r>
          </a:p>
        </p:txBody>
      </p:sp>
    </p:spTree>
    <p:extLst>
      <p:ext uri="{BB962C8B-B14F-4D97-AF65-F5344CB8AC3E}">
        <p14:creationId xmlns:p14="http://schemas.microsoft.com/office/powerpoint/2010/main" val="2285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B1DD7-5F5E-E0DB-D302-5279F26E3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861AE6-1344-EF14-4A3C-0A4DB0E47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Combustion of methane (CH₄) in oxygen (O₂)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5C0AE8-53EA-7A1F-518C-42C9D7A094A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 algn="ctr"/>
            <a:r>
              <a:rPr lang="en-GB" b="1" dirty="0"/>
              <a:t>CH₄ + 2O₂ → CO₂ + 2H₂O + Heat</a:t>
            </a:r>
          </a:p>
          <a:p>
            <a:r>
              <a:rPr lang="en-GB" dirty="0"/>
              <a:t>This shows </a:t>
            </a:r>
            <a:r>
              <a:rPr lang="en-GB" b="1" dirty="0"/>
              <a:t>complete combustion</a:t>
            </a:r>
            <a:r>
              <a:rPr lang="en-GB" dirty="0"/>
              <a:t>. </a:t>
            </a:r>
          </a:p>
          <a:p>
            <a:r>
              <a:rPr lang="en-GB" dirty="0"/>
              <a:t>When methane burns: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Carbon atoms combine with oxygen to make </a:t>
            </a:r>
            <a:r>
              <a:rPr lang="en-GB" b="1" dirty="0"/>
              <a:t>carbon dioxide (CO₂)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Hydrogen atoms combine with oxygen to make </a:t>
            </a:r>
            <a:r>
              <a:rPr lang="en-GB" b="1" dirty="0"/>
              <a:t>water vapour (H₂O)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Energy (heat) is released.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719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DA29C-2F6A-27E6-E2EF-E3B70DFD0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E11745-2223-966A-5F34-A6B50CE6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Combustion of methane (CH₄) in oxygen (O₂)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3489B-F430-C6EC-9F7A-CA24D6C0B17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r>
              <a:rPr lang="en-GB" dirty="0"/>
              <a:t>So, what happens if you use a burner designed for methane but supply it with propane?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You’re changing the </a:t>
            </a:r>
            <a:r>
              <a:rPr lang="en-GB" b="1" dirty="0"/>
              <a:t>fuel molecule size.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b="1" dirty="0"/>
              <a:t>air-fuel ratio</a:t>
            </a:r>
            <a:r>
              <a:rPr lang="en-GB" dirty="0"/>
              <a:t>, </a:t>
            </a:r>
            <a:r>
              <a:rPr lang="en-GB" b="1" dirty="0"/>
              <a:t>flame speed</a:t>
            </a:r>
            <a:r>
              <a:rPr lang="en-GB" dirty="0"/>
              <a:t>, and </a:t>
            </a:r>
            <a:r>
              <a:rPr lang="en-GB" b="1" dirty="0"/>
              <a:t>pressure</a:t>
            </a:r>
            <a:r>
              <a:rPr lang="en-GB" dirty="0"/>
              <a:t> all change.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appliance might burn incorrectly, dangerously, or inefficiently.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599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91252-1311-09DF-6D2D-D944981CC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CB9206-A546-9A9A-2F23-6DC64BCF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Fuel comparison table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9280F8-BA85-A33E-C9C1-607BF6AFB0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“Which of these would produce more heat in a smaller volume?”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C9603FA-67C8-0BE6-FB60-648E18448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078943"/>
              </p:ext>
            </p:extLst>
          </p:nvPr>
        </p:nvGraphicFramePr>
        <p:xfrm>
          <a:off x="360000" y="2501471"/>
          <a:ext cx="11417133" cy="3132003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368039">
                  <a:extLst>
                    <a:ext uri="{9D8B030D-6E8A-4147-A177-3AD203B41FA5}">
                      <a16:colId xmlns:a16="http://schemas.microsoft.com/office/drawing/2014/main" val="2334579224"/>
                    </a:ext>
                  </a:extLst>
                </a:gridCol>
                <a:gridCol w="2808228">
                  <a:extLst>
                    <a:ext uri="{9D8B030D-6E8A-4147-A177-3AD203B41FA5}">
                      <a16:colId xmlns:a16="http://schemas.microsoft.com/office/drawing/2014/main" val="2013588849"/>
                    </a:ext>
                  </a:extLst>
                </a:gridCol>
                <a:gridCol w="2446866">
                  <a:extLst>
                    <a:ext uri="{9D8B030D-6E8A-4147-A177-3AD203B41FA5}">
                      <a16:colId xmlns:a16="http://schemas.microsoft.com/office/drawing/2014/main" val="3330941008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3513627807"/>
                    </a:ext>
                  </a:extLst>
                </a:gridCol>
              </a:tblGrid>
              <a:tr h="447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Property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Natural Gas (CH₄)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Propane (LPG)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Butane (LPG)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633591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 dirty="0">
                          <a:solidFill>
                            <a:schemeClr val="tx1"/>
                          </a:solidFill>
                          <a:effectLst/>
                        </a:rPr>
                        <a:t>State at room temp</a:t>
                      </a:r>
                      <a:endParaRPr lang="en-GB" sz="2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Gas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Liquid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Liquid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070618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>
                          <a:solidFill>
                            <a:schemeClr val="tx1"/>
                          </a:solidFill>
                          <a:effectLst/>
                        </a:rPr>
                        <a:t>Storage pressure</a:t>
                      </a:r>
                      <a:endParaRPr lang="en-GB" sz="24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Low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High (7 bar)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High (2 bar)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81730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>
                          <a:solidFill>
                            <a:schemeClr val="tx1"/>
                          </a:solidFill>
                          <a:effectLst/>
                        </a:rPr>
                        <a:t>Calorific value (MJ/m³)</a:t>
                      </a:r>
                      <a:endParaRPr lang="en-GB" sz="24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~38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~95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~120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997093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>
                          <a:solidFill>
                            <a:schemeClr val="tx1"/>
                          </a:solidFill>
                          <a:effectLst/>
                        </a:rPr>
                        <a:t>Ignition temp (°C)</a:t>
                      </a:r>
                      <a:endParaRPr lang="en-GB" sz="24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~600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~500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~405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273730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>
                          <a:solidFill>
                            <a:schemeClr val="tx1"/>
                          </a:solidFill>
                          <a:effectLst/>
                        </a:rPr>
                        <a:t>Density (air = 1)</a:t>
                      </a:r>
                      <a:endParaRPr lang="en-GB" sz="24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0.6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2.0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08414"/>
                  </a:ext>
                </a:extLst>
              </a:tr>
              <a:tr h="4474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>
                          <a:solidFill>
                            <a:schemeClr val="tx1"/>
                          </a:solidFill>
                          <a:effectLst/>
                        </a:rPr>
                        <a:t>Flame speed (m/s)</a:t>
                      </a:r>
                      <a:endParaRPr lang="en-GB" sz="24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0.4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solidFill>
                            <a:schemeClr val="tx1"/>
                          </a:solidFill>
                          <a:effectLst/>
                        </a:rPr>
                        <a:t>0.46</a:t>
                      </a:r>
                      <a:endParaRPr lang="en-GB" sz="24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 dirty="0">
                          <a:solidFill>
                            <a:schemeClr val="tx1"/>
                          </a:solidFill>
                          <a:effectLst/>
                        </a:rPr>
                        <a:t>0.49</a:t>
                      </a:r>
                      <a:endParaRPr lang="en-GB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639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9158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B933A9-AB8B-46A8-9E30-50E292CA18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01e15224-84b2-4570-bdea-a67bb94d0921"/>
    <ds:schemaRef ds:uri="7c04300a-231c-4281-9146-a98f6f4a7af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7</TotalTime>
  <Words>1697</Words>
  <Application>Microsoft Office PowerPoint</Application>
  <PresentationFormat>Custom</PresentationFormat>
  <Paragraphs>221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1_Default Design</vt:lpstr>
      <vt:lpstr>PowerPoint Presentation</vt:lpstr>
      <vt:lpstr>Starter</vt:lpstr>
      <vt:lpstr>Objectives</vt:lpstr>
      <vt:lpstr>What is a fuel?</vt:lpstr>
      <vt:lpstr>Fuels in domestic gas engineering</vt:lpstr>
      <vt:lpstr>The methane molecule – CH4</vt:lpstr>
      <vt:lpstr>Combustion of methane (CH₄) in oxygen (O₂)</vt:lpstr>
      <vt:lpstr>Combustion of methane (CH₄) in oxygen (O₂)</vt:lpstr>
      <vt:lpstr>Fuel comparison table</vt:lpstr>
      <vt:lpstr>Calorific value</vt:lpstr>
      <vt:lpstr>The Wobbe Number</vt:lpstr>
      <vt:lpstr>The Wobbe Number - why it matters in industry</vt:lpstr>
      <vt:lpstr>The Wobbe Number - why it matters in industry</vt:lpstr>
      <vt:lpstr>Real-world Wobbe Numbers (MJ/m³)</vt:lpstr>
      <vt:lpstr>Why can’t we use LPG in a natural gas appliance?</vt:lpstr>
      <vt:lpstr>Worked example</vt:lpstr>
      <vt:lpstr>Other important fuel properties</vt:lpstr>
      <vt:lpstr>Other important fuel properties</vt:lpstr>
      <vt:lpstr>Other important fuel properties</vt:lpstr>
      <vt:lpstr>Other important fuel properties</vt:lpstr>
      <vt:lpstr>Behaviour under pressure and temperature</vt:lpstr>
      <vt:lpstr>Behaviour under pressure and temperature</vt:lpstr>
      <vt:lpstr>Behaviour under pressure and temperature</vt:lpstr>
      <vt:lpstr>Appliance suitability and gas type</vt:lpstr>
      <vt:lpstr>Fault-finding based on gas properties</vt:lpstr>
      <vt:lpstr>Knowledge check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10</cp:revision>
  <cp:lastPrinted>2025-05-28T15:27:28Z</cp:lastPrinted>
  <dcterms:created xsi:type="dcterms:W3CDTF">2025-04-15T10:44:23Z</dcterms:created>
  <dcterms:modified xsi:type="dcterms:W3CDTF">2025-12-08T18:17:04Z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2025-12-04T12:16:23Z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ecb8510e-d085-4c3e-9f5d-aeb7693b3bca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10, 0, 1, 2</vt:lpwstr>
  </property>
</Properties>
</file>