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16"/>
  </p:notesMasterIdLst>
  <p:handoutMasterIdLst>
    <p:handoutMasterId r:id="rId17"/>
  </p:handoutMasterIdLst>
  <p:sldIdLst>
    <p:sldId id="462" r:id="rId5"/>
    <p:sldId id="840" r:id="rId6"/>
    <p:sldId id="837" r:id="rId7"/>
    <p:sldId id="328" r:id="rId8"/>
    <p:sldId id="331" r:id="rId9"/>
    <p:sldId id="841" r:id="rId10"/>
    <p:sldId id="330" r:id="rId11"/>
    <p:sldId id="332" r:id="rId12"/>
    <p:sldId id="333" r:id="rId13"/>
    <p:sldId id="838" r:id="rId14"/>
    <p:sldId id="267" r:id="rId15"/>
  </p:sldIdLst>
  <p:sldSz cx="12239625" cy="6840538"/>
  <p:notesSz cx="6797675" cy="9928225"/>
  <p:custDataLst>
    <p:tags r:id="rId18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0C4D04-5E20-6890-85D5-C73182AE1C83}" v="11" dt="2025-12-04T10:31:56.6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55" y="7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16:48:26.511" v="39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16:46:05.283" v="2"/>
        <pc:sldMkLst>
          <pc:docMk/>
          <pc:sldMk cId="0" sldId="267"/>
        </pc:sldMkLst>
        <pc:spChg chg="add mod">
          <ac:chgData name="Hazell, Danielle" userId="16322be0-50ef-46ff-b0c0-d304bc10d5d2" providerId="ADAL" clId="{E6D12E1F-DF63-450C-A9ED-E72C5F6C045B}" dt="2025-12-01T16:46:05.283" v="2"/>
          <ac:spMkLst>
            <pc:docMk/>
            <pc:sldMk cId="0" sldId="267"/>
            <ac:spMk id="2" creationId="{62FF8275-316B-45FF-456B-4A1B0C86B59D}"/>
          </ac:spMkLst>
        </pc:spChg>
        <pc:spChg chg="mod">
          <ac:chgData name="Hazell, Danielle" userId="16322be0-50ef-46ff-b0c0-d304bc10d5d2" providerId="ADAL" clId="{E6D12E1F-DF63-450C-A9ED-E72C5F6C045B}" dt="2025-12-01T16:45:55.863" v="1" actId="14100"/>
          <ac:spMkLst>
            <pc:docMk/>
            <pc:sldMk cId="0" sldId="267"/>
            <ac:spMk id="18434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16:47:07.284" v="15" actId="20577"/>
        <pc:sldMkLst>
          <pc:docMk/>
          <pc:sldMk cId="0" sldId="328"/>
        </pc:sldMkLst>
        <pc:spChg chg="mod">
          <ac:chgData name="Hazell, Danielle" userId="16322be0-50ef-46ff-b0c0-d304bc10d5d2" providerId="ADAL" clId="{E6D12E1F-DF63-450C-A9ED-E72C5F6C045B}" dt="2025-12-01T16:47:07.284" v="15" actId="20577"/>
          <ac:spMkLst>
            <pc:docMk/>
            <pc:sldMk cId="0" sldId="328"/>
            <ac:spMk id="3075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16:47:37.335" v="25" actId="1076"/>
        <pc:sldMkLst>
          <pc:docMk/>
          <pc:sldMk cId="0" sldId="330"/>
        </pc:sldMkLst>
        <pc:spChg chg="mod">
          <ac:chgData name="Hazell, Danielle" userId="16322be0-50ef-46ff-b0c0-d304bc10d5d2" providerId="ADAL" clId="{E6D12E1F-DF63-450C-A9ED-E72C5F6C045B}" dt="2025-12-01T16:47:37.335" v="25" actId="1076"/>
          <ac:spMkLst>
            <pc:docMk/>
            <pc:sldMk cId="0" sldId="330"/>
            <ac:spMk id="5123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16:47:17.017" v="21" actId="20577"/>
        <pc:sldMkLst>
          <pc:docMk/>
          <pc:sldMk cId="0" sldId="331"/>
        </pc:sldMkLst>
        <pc:spChg chg="mod">
          <ac:chgData name="Hazell, Danielle" userId="16322be0-50ef-46ff-b0c0-d304bc10d5d2" providerId="ADAL" clId="{E6D12E1F-DF63-450C-A9ED-E72C5F6C045B}" dt="2025-12-01T16:47:17.017" v="21" actId="20577"/>
          <ac:spMkLst>
            <pc:docMk/>
            <pc:sldMk cId="0" sldId="331"/>
            <ac:spMk id="3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16:48:06.629" v="29" actId="20577"/>
        <pc:sldMkLst>
          <pc:docMk/>
          <pc:sldMk cId="0" sldId="332"/>
        </pc:sldMkLst>
        <pc:spChg chg="mod">
          <ac:chgData name="Hazell, Danielle" userId="16322be0-50ef-46ff-b0c0-d304bc10d5d2" providerId="ADAL" clId="{E6D12E1F-DF63-450C-A9ED-E72C5F6C045B}" dt="2025-12-01T16:48:06.629" v="29" actId="20577"/>
          <ac:spMkLst>
            <pc:docMk/>
            <pc:sldMk cId="0" sldId="332"/>
            <ac:spMk id="3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16:48:20.496" v="35" actId="20577"/>
        <pc:sldMkLst>
          <pc:docMk/>
          <pc:sldMk cId="0" sldId="333"/>
        </pc:sldMkLst>
        <pc:spChg chg="mod">
          <ac:chgData name="Hazell, Danielle" userId="16322be0-50ef-46ff-b0c0-d304bc10d5d2" providerId="ADAL" clId="{E6D12E1F-DF63-450C-A9ED-E72C5F6C045B}" dt="2025-12-01T16:48:14.938" v="30" actId="20577"/>
          <ac:spMkLst>
            <pc:docMk/>
            <pc:sldMk cId="0" sldId="333"/>
            <ac:spMk id="2" creationId="{00000000-0000-0000-0000-000000000000}"/>
          </ac:spMkLst>
        </pc:spChg>
        <pc:spChg chg="mod">
          <ac:chgData name="Hazell, Danielle" userId="16322be0-50ef-46ff-b0c0-d304bc10d5d2" providerId="ADAL" clId="{E6D12E1F-DF63-450C-A9ED-E72C5F6C045B}" dt="2025-12-01T16:48:20.496" v="35" actId="20577"/>
          <ac:spMkLst>
            <pc:docMk/>
            <pc:sldMk cId="0" sldId="333"/>
            <ac:spMk id="3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16:46:48.376" v="8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16:46:48.376" v="8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16:48:26.511" v="39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16:48:26.511" v="39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16:47:27.170" v="24" actId="20577"/>
        <pc:sldMkLst>
          <pc:docMk/>
          <pc:sldMk cId="577929410" sldId="841"/>
        </pc:sldMkLst>
        <pc:spChg chg="mod">
          <ac:chgData name="Hazell, Danielle" userId="16322be0-50ef-46ff-b0c0-d304bc10d5d2" providerId="ADAL" clId="{E6D12E1F-DF63-450C-A9ED-E72C5F6C045B}" dt="2025-12-01T16:47:27.170" v="24" actId="20577"/>
          <ac:spMkLst>
            <pc:docMk/>
            <pc:sldMk cId="577929410" sldId="841"/>
            <ac:spMk id="3" creationId="{A32D9C3E-21C1-2203-8D08-44168D8782AA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16:46:29.783" v="4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16:46:29.783" v="4"/>
          <ac:spMkLst>
            <pc:docMk/>
            <pc:sldMasterMk cId="2966563060" sldId="2147483653"/>
            <ac:spMk id="4" creationId="{D6AC33C6-E822-D4A9-8DC9-F45E2006C50E}"/>
          </ac:spMkLst>
        </pc:spChg>
        <pc:picChg chg="add mod">
          <ac:chgData name="Hazell, Danielle" userId="16322be0-50ef-46ff-b0c0-d304bc10d5d2" providerId="ADAL" clId="{E6D12E1F-DF63-450C-A9ED-E72C5F6C045B}" dt="2025-12-01T16:46:29.783" v="4"/>
          <ac:picMkLst>
            <pc:docMk/>
            <pc:sldMasterMk cId="2966563060" sldId="2147483653"/>
            <ac:picMk id="2" creationId="{2836412B-FB85-C5D3-3AE9-D33E2455536C}"/>
          </ac:picMkLst>
        </pc:picChg>
        <pc:picChg chg="add mod">
          <ac:chgData name="Hazell, Danielle" userId="16322be0-50ef-46ff-b0c0-d304bc10d5d2" providerId="ADAL" clId="{E6D12E1F-DF63-450C-A9ED-E72C5F6C045B}" dt="2025-12-01T16:46:29.783" v="4"/>
          <ac:picMkLst>
            <pc:docMk/>
            <pc:sldMasterMk cId="2966563060" sldId="2147483653"/>
            <ac:picMk id="5" creationId="{55D5B177-60CC-B2AB-4697-0E334EF53FB5}"/>
          </ac:picMkLst>
        </pc:picChg>
        <pc:picChg chg="add mod">
          <ac:chgData name="Hazell, Danielle" userId="16322be0-50ef-46ff-b0c0-d304bc10d5d2" providerId="ADAL" clId="{E6D12E1F-DF63-450C-A9ED-E72C5F6C045B}" dt="2025-12-01T16:46:29.783" v="4"/>
          <ac:picMkLst>
            <pc:docMk/>
            <pc:sldMasterMk cId="2966563060" sldId="2147483653"/>
            <ac:picMk id="7" creationId="{CE763595-173A-64A3-D2A4-A5B7C310E54E}"/>
          </ac:picMkLst>
        </pc:picChg>
      </pc:sldMasterChg>
    </pc:docChg>
  </pc:docChgLst>
  <pc:docChgLst>
    <pc:chgData name="Andrasko, Rhiannon" userId="S::rhiannon.andrasko@wjec.co.uk::15be4c62-2de6-4343-a7f4-3c209826edd1" providerId="AD" clId="Web-{390C4D04-5E20-6890-85D5-C73182AE1C83}"/>
    <pc:docChg chg="mod modSld">
      <pc:chgData name="Andrasko, Rhiannon" userId="S::rhiannon.andrasko@wjec.co.uk::15be4c62-2de6-4343-a7f4-3c209826edd1" providerId="AD" clId="Web-{390C4D04-5E20-6890-85D5-C73182AE1C83}" dt="2025-12-04T10:34:52.243" v="12" actId="33475"/>
      <pc:docMkLst>
        <pc:docMk/>
      </pc:docMkLst>
      <pc:sldChg chg="modSp">
        <pc:chgData name="Andrasko, Rhiannon" userId="S::rhiannon.andrasko@wjec.co.uk::15be4c62-2de6-4343-a7f4-3c209826edd1" providerId="AD" clId="Web-{390C4D04-5E20-6890-85D5-C73182AE1C83}" dt="2025-12-04T10:31:56.614" v="10" actId="20577"/>
        <pc:sldMkLst>
          <pc:docMk/>
          <pc:sldMk cId="0" sldId="330"/>
        </pc:sldMkLst>
        <pc:spChg chg="mod">
          <ac:chgData name="Andrasko, Rhiannon" userId="S::rhiannon.andrasko@wjec.co.uk::15be4c62-2de6-4343-a7f4-3c209826edd1" providerId="AD" clId="Web-{390C4D04-5E20-6890-85D5-C73182AE1C83}" dt="2025-12-04T10:31:56.614" v="10" actId="20577"/>
          <ac:spMkLst>
            <pc:docMk/>
            <pc:sldMk cId="0" sldId="330"/>
            <ac:spMk id="512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Group discussion – link to illegal re-use, unsafe reconnection, and risk to other trades.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9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11981" y="1368108"/>
            <a:ext cx="11015663" cy="474349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1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2836412B-FB85-C5D3-3AE9-D33E2455536C}"/>
              </a:ext>
            </a:extLst>
          </p:cNvPr>
          <p:cNvPicPr>
            <a:picLocks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D6AC33C6-E822-D4A9-8DC9-F45E2006C50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55D5B177-60CC-B2AB-4697-0E334EF53FB5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E763595-173A-64A3-D2A4-A5B7C310E54E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  <p:sldLayoutId id="2147483660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K1.30  Requirements for recording, labelling and reporting decommissioned systems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1.30: </a:t>
            </a:r>
            <a:r>
              <a:rPr lang="en-GB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Documenting and reporting decommissioned gas systems</a:t>
            </a:r>
            <a:endParaRPr lang="en-US" sz="2800" b="1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legal and procedural steps for decommissioning.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the purpose and content of warning notices and labels.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how to inform the responsible parties.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recording and reporting principles to </a:t>
            </a:r>
            <a:r>
              <a:rPr lang="en-GB"/>
              <a:t>real scenarios.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15490" y="1368108"/>
            <a:ext cx="8208645" cy="93482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sz="5985" dirty="0">
                <a:solidFill>
                  <a:srgbClr val="FC4421"/>
                </a:solidFill>
                <a:ea typeface="ＭＳ Ｐゴシック" pitchFamily="-105" charset="-128"/>
                <a:cs typeface="ＭＳ Ｐゴシック" pitchFamily="-105" charset="-128"/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FF8275-316B-45FF-456B-4A1B0C86B59D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/>
              <a:t>Simon attends a property and finds a disconnected gas fire with the gas supply still open. There’s no label or paperwork. </a:t>
            </a:r>
          </a:p>
          <a:p>
            <a:endParaRPr lang="en-GB"/>
          </a:p>
          <a:p>
            <a:r>
              <a:rPr lang="en-GB" b="1"/>
              <a:t>Discussion question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What are the risks?</a:t>
            </a: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By the end of this session, 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legal and procedural steps for decommissioning.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the purpose and content of warning notices and labels.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how to inform the responsible parties.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recording and reporting principles to real scenarios.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decommissioning?</a:t>
            </a:r>
            <a:endParaRPr lang="en-US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0"/>
          </p:nvPr>
        </p:nvSpPr>
        <p:spPr>
          <a:xfrm>
            <a:off x="359625" y="1636331"/>
            <a:ext cx="11087308" cy="4744039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Decommissioning means: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Permanently or temporarily disabling</a:t>
            </a:r>
            <a:r>
              <a:rPr lang="en-GB" sz="2400" dirty="0"/>
              <a:t> a gas appliance, meter, or installation.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Making it </a:t>
            </a:r>
            <a:r>
              <a:rPr lang="en-GB" sz="2400" b="1" dirty="0"/>
              <a:t>safe for removal or disuse.</a:t>
            </a:r>
            <a:endParaRPr lang="en-GB" sz="2400" dirty="0"/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Preventing </a:t>
            </a:r>
            <a:r>
              <a:rPr lang="en-GB" sz="2400" b="1" dirty="0"/>
              <a:t>future accidental use.</a:t>
            </a:r>
            <a:endParaRPr lang="en-GB" sz="24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May be done due to: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Faults or unsafe conditions (ID, AR under IGEM/G/11).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End of service life.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Change of use or renovation.</a:t>
            </a:r>
          </a:p>
          <a:p>
            <a:pPr marL="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Step 1: Recording the decommissioning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6923" y="1808621"/>
            <a:ext cx="8208645" cy="4218409"/>
          </a:xfrm>
        </p:spPr>
        <p:txBody>
          <a:bodyPr/>
          <a:lstStyle/>
          <a:p>
            <a:r>
              <a:rPr lang="en-GB" sz="2400" b="1" dirty="0"/>
              <a:t>Documentation must include: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Appliance or system details (location, make, model).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Date and reason for decommissioning.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Action taken (e.g. capping, isolation, disconnection).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Pressure test results if applicable.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Signature of engineer and identification number.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Reference to </a:t>
            </a:r>
            <a:r>
              <a:rPr lang="en-GB" sz="2400" b="1" dirty="0"/>
              <a:t>IGEM/G/11</a:t>
            </a:r>
            <a:r>
              <a:rPr lang="en-GB" sz="2400" dirty="0"/>
              <a:t> classification if used.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CAC5E-6F71-55F2-B306-EE28FDC85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495C6-62EC-4A91-BE88-AAD864BE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Step 1: Recording the decommissioning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D9C3E-21C1-2203-8D08-44168D8782A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6923" y="1808622"/>
            <a:ext cx="8208645" cy="3497568"/>
          </a:xfrm>
        </p:spPr>
        <p:txBody>
          <a:bodyPr/>
          <a:lstStyle/>
          <a:p>
            <a:r>
              <a:rPr lang="en-GB" sz="2400" b="1" dirty="0"/>
              <a:t>Where it goes: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Job sheet / maintenance log.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Customer records.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Gas Safety Certificate or warning notice.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929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2: Labelling the system</a:t>
            </a:r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0"/>
          </p:nvPr>
        </p:nvSpPr>
        <p:spPr>
          <a:xfrm>
            <a:off x="372341" y="1709052"/>
            <a:ext cx="11389670" cy="472296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b="1" dirty="0"/>
              <a:t>Permanent warning labels:</a:t>
            </a:r>
            <a:endParaRPr lang="en-GB" sz="2400" dirty="0"/>
          </a:p>
          <a:p>
            <a:pPr>
              <a:lnSpc>
                <a:spcPct val="100000"/>
              </a:lnSpc>
            </a:pPr>
            <a:r>
              <a:rPr lang="en-GB" sz="2400" dirty="0"/>
              <a:t>Clearly state:</a:t>
            </a:r>
          </a:p>
          <a:p>
            <a:pPr marL="216535" lvl="1" indent="-216535">
              <a:lnSpc>
                <a:spcPct val="100000"/>
              </a:lnSpc>
              <a:buClr>
                <a:srgbClr val="000000"/>
              </a:buClr>
            </a:pPr>
            <a:r>
              <a:rPr lang="en-GB" sz="2400">
                <a:ea typeface="ＭＳ Ｐゴシック"/>
              </a:rPr>
              <a:t>“Do Not Use – Gas Supply Isolated” or “Appliance Decommissioned”</a:t>
            </a:r>
            <a:endParaRPr lang="en-GB" sz="2400" dirty="0">
              <a:cs typeface="Arial"/>
            </a:endParaRPr>
          </a:p>
          <a:p>
            <a:pPr marL="216535" lvl="1" indent="-216535">
              <a:lnSpc>
                <a:spcPct val="100000"/>
              </a:lnSpc>
              <a:buClr>
                <a:srgbClr val="000000"/>
              </a:buClr>
            </a:pPr>
            <a:r>
              <a:rPr lang="en-GB" sz="2400">
                <a:ea typeface="ＭＳ Ｐゴシック"/>
              </a:rPr>
              <a:t>Date, engineer name/contact</a:t>
            </a:r>
            <a:endParaRPr lang="en-GB" sz="2400">
              <a:cs typeface="Arial"/>
            </a:endParaRPr>
          </a:p>
          <a:p>
            <a:pPr marL="216535" lvl="1" indent="-216535">
              <a:lnSpc>
                <a:spcPct val="100000"/>
              </a:lnSpc>
              <a:buClr>
                <a:srgbClr val="000000"/>
              </a:buClr>
            </a:pPr>
            <a:r>
              <a:rPr lang="en-GB" sz="2400">
                <a:ea typeface="ＭＳ Ｐゴシック"/>
              </a:rPr>
              <a:t>Reason (e.g. ID – Unsafe Situation)</a:t>
            </a:r>
            <a:endParaRPr lang="en-GB" sz="2400" dirty="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GB" sz="2400" dirty="0"/>
              <a:t>Fixed directly on:</a:t>
            </a:r>
          </a:p>
          <a:p>
            <a:pPr marL="216535" lvl="1" indent="-216535">
              <a:lnSpc>
                <a:spcPct val="100000"/>
              </a:lnSpc>
              <a:buClr>
                <a:srgbClr val="000000"/>
              </a:buClr>
            </a:pPr>
            <a:r>
              <a:rPr lang="en-GB" sz="2400" dirty="0"/>
              <a:t>Appliance, Meter, Control valves</a:t>
            </a:r>
            <a:endParaRPr lang="en-GB" sz="2400" dirty="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ea typeface="ＭＳ Ｐゴシック"/>
              </a:rPr>
              <a:t>Must be </a:t>
            </a:r>
            <a:r>
              <a:rPr lang="en-GB" sz="2400" b="1" dirty="0">
                <a:ea typeface="ＭＳ Ｐゴシック"/>
              </a:rPr>
              <a:t>durable, weather-resistant</a:t>
            </a:r>
            <a:r>
              <a:rPr lang="en-GB" sz="2400">
                <a:ea typeface="ＭＳ Ｐゴシック"/>
              </a:rPr>
              <a:t> (if external).</a:t>
            </a:r>
            <a:endParaRPr lang="en-GB" sz="2400"/>
          </a:p>
          <a:p>
            <a:pPr>
              <a:defRPr/>
            </a:pPr>
            <a:endParaRPr lang="en-US" dirty="0"/>
          </a:p>
          <a:p>
            <a:pPr marL="216535" lvl="3" indent="-216535">
              <a:defRPr/>
            </a:pPr>
            <a:endParaRPr lang="en-US" dirty="0"/>
          </a:p>
          <a:p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90475" y="1050056"/>
            <a:ext cx="184196" cy="39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995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Informing the responsible person</a:t>
            </a:r>
            <a:endParaRPr lang="en-US" b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00273" y="1942111"/>
            <a:ext cx="11419194" cy="2123986"/>
          </a:xfrm>
        </p:spPr>
        <p:txBody>
          <a:bodyPr/>
          <a:lstStyle/>
          <a:p>
            <a:r>
              <a:rPr lang="en-GB" sz="2400" b="1" dirty="0"/>
              <a:t>Who?</a:t>
            </a:r>
            <a:r>
              <a:rPr lang="en-GB" sz="2400" dirty="0"/>
              <a:t> Landlord, homeowner, site manager, duty holder</a:t>
            </a:r>
          </a:p>
          <a:p>
            <a:r>
              <a:rPr lang="en-GB" sz="2400" b="1" dirty="0"/>
              <a:t>When?</a:t>
            </a:r>
            <a:r>
              <a:rPr lang="en-GB" sz="2400" dirty="0"/>
              <a:t> Before leaving the site</a:t>
            </a:r>
          </a:p>
          <a:p>
            <a:r>
              <a:rPr lang="en-GB" sz="2400" b="1" dirty="0"/>
              <a:t>How?</a:t>
            </a:r>
            <a:r>
              <a:rPr lang="en-GB" sz="2400" dirty="0"/>
              <a:t> Verbal and written (use warning notice form or system log)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dirty="0"/>
              <a:t>Explain: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GB" sz="2400" dirty="0"/>
              <a:t>Why system was decommissioned.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GB" sz="2400" dirty="0"/>
              <a:t>What must happen next (repair, replace, re-commission by a qualified engineer).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GB" sz="2400" dirty="0"/>
              <a:t>Legal implications of unauthorised reconnection.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this matters?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98399" y="1808622"/>
            <a:ext cx="11015663" cy="47434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Prevents accidental re-use of unsafe systems.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Protects other trades, tenants, and public.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Required under </a:t>
            </a:r>
            <a:r>
              <a:rPr lang="en-GB" sz="2400" b="1" dirty="0"/>
              <a:t>Gas Safety (Installation &amp; Use) Regulations 1998.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Essential for compliance with </a:t>
            </a:r>
            <a:r>
              <a:rPr lang="en-GB" sz="2400" b="1" dirty="0"/>
              <a:t>IGEM/G/11</a:t>
            </a:r>
            <a:r>
              <a:rPr lang="en-GB" sz="2400" dirty="0"/>
              <a:t>, </a:t>
            </a:r>
            <a:r>
              <a:rPr lang="en-GB" sz="2400" b="1" dirty="0"/>
              <a:t>Part J</a:t>
            </a:r>
            <a:r>
              <a:rPr lang="en-GB" sz="2400" dirty="0"/>
              <a:t>, and Building Control.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May be reviewed during audits or legal investigations.</a:t>
            </a:r>
          </a:p>
          <a:p>
            <a:pPr>
              <a:spcBef>
                <a:spcPct val="0"/>
              </a:spcBef>
            </a:pPr>
            <a:endParaRPr lang="en-GB" b="1" dirty="0"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01e15224-84b2-4570-bdea-a67bb94d0921"/>
    <ds:schemaRef ds:uri="http://schemas.microsoft.com/office/infopath/2007/PartnerControls"/>
    <ds:schemaRef ds:uri="7c04300a-231c-4281-9146-a98f6f4a7af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BB235D9-7C56-44AC-89AA-1CD85147AB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0</TotalTime>
  <Words>583</Words>
  <Application>Microsoft Office PowerPoint</Application>
  <PresentationFormat>Custom</PresentationFormat>
  <Paragraphs>78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1_Default Design</vt:lpstr>
      <vt:lpstr>PowerPoint Presentation</vt:lpstr>
      <vt:lpstr>Starter</vt:lpstr>
      <vt:lpstr>Objectives</vt:lpstr>
      <vt:lpstr>What is decommissioning?</vt:lpstr>
      <vt:lpstr>Step 1: Recording the decommissioning</vt:lpstr>
      <vt:lpstr>Step 1: Recording the decommissioning</vt:lpstr>
      <vt:lpstr>Step 2: Labelling the system</vt:lpstr>
      <vt:lpstr>Informing the responsible person</vt:lpstr>
      <vt:lpstr>Why this matters?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11</cp:revision>
  <cp:lastPrinted>2025-05-28T15:27:28Z</cp:lastPrinted>
  <dcterms:created xsi:type="dcterms:W3CDTF">2025-04-15T10:44:23Z</dcterms:created>
  <dcterms:modified xsi:type="dcterms:W3CDTF">2025-12-04T10:34:52Z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2025-12-04T10:34:52Z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e53d4178-4ac1-4d1f-acd6-325db10e8a07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10, 0, 1, 2</vt:lpwstr>
  </property>
</Properties>
</file>