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3" r:id="rId4"/>
  </p:sldMasterIdLst>
  <p:notesMasterIdLst>
    <p:notesMasterId r:id="rId38"/>
  </p:notesMasterIdLst>
  <p:handoutMasterIdLst>
    <p:handoutMasterId r:id="rId39"/>
  </p:handoutMasterIdLst>
  <p:sldIdLst>
    <p:sldId id="462" r:id="rId5"/>
    <p:sldId id="840" r:id="rId6"/>
    <p:sldId id="837" r:id="rId7"/>
    <p:sldId id="1020" r:id="rId8"/>
    <p:sldId id="1058" r:id="rId9"/>
    <p:sldId id="1059" r:id="rId10"/>
    <p:sldId id="1044" r:id="rId11"/>
    <p:sldId id="1060" r:id="rId12"/>
    <p:sldId id="1061" r:id="rId13"/>
    <p:sldId id="958" r:id="rId14"/>
    <p:sldId id="1062" r:id="rId15"/>
    <p:sldId id="1031" r:id="rId16"/>
    <p:sldId id="1063" r:id="rId17"/>
    <p:sldId id="1064" r:id="rId18"/>
    <p:sldId id="1065" r:id="rId19"/>
    <p:sldId id="1045" r:id="rId20"/>
    <p:sldId id="1066" r:id="rId21"/>
    <p:sldId id="1067" r:id="rId22"/>
    <p:sldId id="908" r:id="rId23"/>
    <p:sldId id="1033" r:id="rId24"/>
    <p:sldId id="1068" r:id="rId25"/>
    <p:sldId id="1069" r:id="rId26"/>
    <p:sldId id="1070" r:id="rId27"/>
    <p:sldId id="1046" r:id="rId28"/>
    <p:sldId id="1071" r:id="rId29"/>
    <p:sldId id="1074" r:id="rId30"/>
    <p:sldId id="1073" r:id="rId31"/>
    <p:sldId id="1072" r:id="rId32"/>
    <p:sldId id="1047" r:id="rId33"/>
    <p:sldId id="1076" r:id="rId34"/>
    <p:sldId id="1034" r:id="rId35"/>
    <p:sldId id="838" r:id="rId36"/>
    <p:sldId id="512" r:id="rId37"/>
  </p:sldIdLst>
  <p:sldSz cx="12239625" cy="6840538"/>
  <p:notesSz cx="6858000" cy="9144000"/>
  <p:custDataLst>
    <p:tags r:id="rId40"/>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BD82555-537F-E2F1-613C-D8E839C8829C}" name="Andrasko, Rhiannon" initials="AR" userId="S::rhiannon.andrasko@wjec.co.uk::15be4c62-2de6-4343-a7f4-3c209826edd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D9D9"/>
    <a:srgbClr val="FFFFFF"/>
    <a:srgbClr val="FC4421"/>
    <a:srgbClr val="000000"/>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55" y="77"/>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47" Type="http://schemas.microsoft.com/office/2018/10/relationships/authors" Target="author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tags" Target="tags/tag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46"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asko, Rhiannon" userId="S::rhiannon.andrasko@wjec.co.uk::15be4c62-2de6-4343-a7f4-3c209826edd1" providerId="AD" clId="Web-{54E33EF4-2E0F-18EE-9233-EEE6A1939AF5}"/>
    <pc:docChg chg="mod modSld">
      <pc:chgData name="Andrasko, Rhiannon" userId="S::rhiannon.andrasko@wjec.co.uk::15be4c62-2de6-4343-a7f4-3c209826edd1" providerId="AD" clId="Web-{54E33EF4-2E0F-18EE-9233-EEE6A1939AF5}" dt="2025-12-04T10:33:26.430" v="5"/>
      <pc:docMkLst>
        <pc:docMk/>
      </pc:docMkLst>
      <pc:sldChg chg="modSp">
        <pc:chgData name="Andrasko, Rhiannon" userId="S::rhiannon.andrasko@wjec.co.uk::15be4c62-2de6-4343-a7f4-3c209826edd1" providerId="AD" clId="Web-{54E33EF4-2E0F-18EE-9233-EEE6A1939AF5}" dt="2025-12-04T10:26:38.014" v="2" actId="20577"/>
        <pc:sldMkLst>
          <pc:docMk/>
          <pc:sldMk cId="2780509244" sldId="1047"/>
        </pc:sldMkLst>
        <pc:spChg chg="mod">
          <ac:chgData name="Andrasko, Rhiannon" userId="S::rhiannon.andrasko@wjec.co.uk::15be4c62-2de6-4343-a7f4-3c209826edd1" providerId="AD" clId="Web-{54E33EF4-2E0F-18EE-9233-EEE6A1939AF5}" dt="2025-12-04T10:26:38.014" v="2" actId="20577"/>
          <ac:spMkLst>
            <pc:docMk/>
            <pc:sldMk cId="2780509244" sldId="1047"/>
            <ac:spMk id="6" creationId="{C6157CBF-1473-E2E5-4971-2C384618FF14}"/>
          </ac:spMkLst>
        </pc:spChg>
      </pc:sldChg>
      <pc:sldChg chg="modSp">
        <pc:chgData name="Andrasko, Rhiannon" userId="S::rhiannon.andrasko@wjec.co.uk::15be4c62-2de6-4343-a7f4-3c209826edd1" providerId="AD" clId="Web-{54E33EF4-2E0F-18EE-9233-EEE6A1939AF5}" dt="2025-12-04T10:21:19.848" v="0" actId="20577"/>
        <pc:sldMkLst>
          <pc:docMk/>
          <pc:sldMk cId="4019306260" sldId="1067"/>
        </pc:sldMkLst>
        <pc:spChg chg="mod">
          <ac:chgData name="Andrasko, Rhiannon" userId="S::rhiannon.andrasko@wjec.co.uk::15be4c62-2de6-4343-a7f4-3c209826edd1" providerId="AD" clId="Web-{54E33EF4-2E0F-18EE-9233-EEE6A1939AF5}" dt="2025-12-04T10:21:19.848" v="0" actId="20577"/>
          <ac:spMkLst>
            <pc:docMk/>
            <pc:sldMk cId="4019306260" sldId="1067"/>
            <ac:spMk id="6" creationId="{3EB7A089-08D2-C8E3-A633-048B58578837}"/>
          </ac:spMkLst>
        </pc:spChg>
      </pc:sldChg>
    </pc:docChg>
  </pc:docChgLst>
  <pc:docChgLst>
    <pc:chgData name="Hazell, Danielle" userId="16322be0-50ef-46ff-b0c0-d304bc10d5d2" providerId="ADAL" clId="{E6D12E1F-DF63-450C-A9ED-E72C5F6C045B}"/>
    <pc:docChg chg="custSel delSld modSld modMainMaster">
      <pc:chgData name="Hazell, Danielle" userId="16322be0-50ef-46ff-b0c0-d304bc10d5d2" providerId="ADAL" clId="{E6D12E1F-DF63-450C-A9ED-E72C5F6C045B}" dt="2025-12-12T11:29:13.688" v="122" actId="6549"/>
      <pc:docMkLst>
        <pc:docMk/>
      </pc:docMkLst>
      <pc:sldChg chg="modSp mod modCm">
        <pc:chgData name="Hazell, Danielle" userId="16322be0-50ef-46ff-b0c0-d304bc10d5d2" providerId="ADAL" clId="{E6D12E1F-DF63-450C-A9ED-E72C5F6C045B}" dt="2025-12-12T11:29:13.688" v="122" actId="6549"/>
        <pc:sldMkLst>
          <pc:docMk/>
          <pc:sldMk cId="4139293381" sldId="462"/>
        </pc:sldMkLst>
        <pc:spChg chg="mod">
          <ac:chgData name="Hazell, Danielle" userId="16322be0-50ef-46ff-b0c0-d304bc10d5d2" providerId="ADAL" clId="{E6D12E1F-DF63-450C-A9ED-E72C5F6C045B}" dt="2025-12-12T11:29:13.688" v="122" actId="6549"/>
          <ac:spMkLst>
            <pc:docMk/>
            <pc:sldMk cId="4139293381" sldId="462"/>
            <ac:spMk id="3" creationId="{C071156A-2242-124B-AF49-34A979232ED8}"/>
          </ac:spMkLst>
        </pc:spChg>
        <pc:extLst>
          <p:ext xmlns:p="http://schemas.openxmlformats.org/presentationml/2006/main" uri="{D6D511B9-2390-475A-947B-AFAB55BFBCF1}">
            <pc226:cmChg xmlns:pc226="http://schemas.microsoft.com/office/powerpoint/2022/06/main/command" chg="mod">
              <pc226:chgData name="Hazell, Danielle" userId="16322be0-50ef-46ff-b0c0-d304bc10d5d2" providerId="ADAL" clId="{E6D12E1F-DF63-450C-A9ED-E72C5F6C045B}" dt="2025-12-12T11:29:13.688" v="122" actId="6549"/>
              <pc2:cmMkLst xmlns:pc2="http://schemas.microsoft.com/office/powerpoint/2019/9/main/command">
                <pc:docMk/>
                <pc:sldMk cId="4139293381" sldId="462"/>
                <pc2:cmMk id="{A4F1600A-4893-4473-8613-9F134099B2BD}"/>
              </pc2:cmMkLst>
            </pc226:cmChg>
          </p:ext>
        </pc:extLst>
      </pc:sldChg>
      <pc:sldChg chg="addSp modSp mod">
        <pc:chgData name="Hazell, Danielle" userId="16322be0-50ef-46ff-b0c0-d304bc10d5d2" providerId="ADAL" clId="{E6D12E1F-DF63-450C-A9ED-E72C5F6C045B}" dt="2025-12-01T16:38:35.112" v="3"/>
        <pc:sldMkLst>
          <pc:docMk/>
          <pc:sldMk cId="2402489006" sldId="512"/>
        </pc:sldMkLst>
        <pc:spChg chg="add mod">
          <ac:chgData name="Hazell, Danielle" userId="16322be0-50ef-46ff-b0c0-d304bc10d5d2" providerId="ADAL" clId="{E6D12E1F-DF63-450C-A9ED-E72C5F6C045B}" dt="2025-12-01T16:38:35.112" v="3"/>
          <ac:spMkLst>
            <pc:docMk/>
            <pc:sldMk cId="2402489006" sldId="512"/>
            <ac:spMk id="2" creationId="{E3AD70AF-1EBD-E3AC-0642-8C05C6A187DE}"/>
          </ac:spMkLst>
        </pc:spChg>
        <pc:spChg chg="mod">
          <ac:chgData name="Hazell, Danielle" userId="16322be0-50ef-46ff-b0c0-d304bc10d5d2" providerId="ADAL" clId="{E6D12E1F-DF63-450C-A9ED-E72C5F6C045B}" dt="2025-12-01T16:38:33.961" v="2" actId="1076"/>
          <ac:spMkLst>
            <pc:docMk/>
            <pc:sldMk cId="2402489006" sldId="512"/>
            <ac:spMk id="3" creationId="{C100DF00-DDB1-9E17-D96C-C839324D3C8E}"/>
          </ac:spMkLst>
        </pc:spChg>
      </pc:sldChg>
      <pc:sldChg chg="modSp mod">
        <pc:chgData name="Hazell, Danielle" userId="16322be0-50ef-46ff-b0c0-d304bc10d5d2" providerId="ADAL" clId="{E6D12E1F-DF63-450C-A9ED-E72C5F6C045B}" dt="2025-12-01T16:45:32.021" v="121" actId="14100"/>
        <pc:sldMkLst>
          <pc:docMk/>
          <pc:sldMk cId="3014219946" sldId="838"/>
        </pc:sldMkLst>
        <pc:spChg chg="mod">
          <ac:chgData name="Hazell, Danielle" userId="16322be0-50ef-46ff-b0c0-d304bc10d5d2" providerId="ADAL" clId="{E6D12E1F-DF63-450C-A9ED-E72C5F6C045B}" dt="2025-12-01T16:45:32.021" v="121" actId="14100"/>
          <ac:spMkLst>
            <pc:docMk/>
            <pc:sldMk cId="3014219946" sldId="838"/>
            <ac:spMk id="4" creationId="{93E98F04-331F-CCC4-AA81-C88F3473D389}"/>
          </ac:spMkLst>
        </pc:spChg>
      </pc:sldChg>
      <pc:sldChg chg="modSp mod">
        <pc:chgData name="Hazell, Danielle" userId="16322be0-50ef-46ff-b0c0-d304bc10d5d2" providerId="ADAL" clId="{E6D12E1F-DF63-450C-A9ED-E72C5F6C045B}" dt="2025-12-01T16:41:39.931" v="56" actId="1076"/>
        <pc:sldMkLst>
          <pc:docMk/>
          <pc:sldMk cId="854477626" sldId="908"/>
        </pc:sldMkLst>
        <pc:spChg chg="mod">
          <ac:chgData name="Hazell, Danielle" userId="16322be0-50ef-46ff-b0c0-d304bc10d5d2" providerId="ADAL" clId="{E6D12E1F-DF63-450C-A9ED-E72C5F6C045B}" dt="2025-12-01T16:41:39.931" v="56" actId="1076"/>
          <ac:spMkLst>
            <pc:docMk/>
            <pc:sldMk cId="854477626" sldId="908"/>
            <ac:spMk id="5" creationId="{71DF7B19-E288-2F24-2D87-8CE3A75FA199}"/>
          </ac:spMkLst>
        </pc:spChg>
        <pc:graphicFrameChg chg="mod modGraphic">
          <ac:chgData name="Hazell, Danielle" userId="16322be0-50ef-46ff-b0c0-d304bc10d5d2" providerId="ADAL" clId="{E6D12E1F-DF63-450C-A9ED-E72C5F6C045B}" dt="2025-12-01T16:41:36.057" v="55" actId="1076"/>
          <ac:graphicFrameMkLst>
            <pc:docMk/>
            <pc:sldMk cId="854477626" sldId="908"/>
            <ac:graphicFrameMk id="2" creationId="{3D6E6F1A-430F-41A7-1529-873BE7738DFE}"/>
          </ac:graphicFrameMkLst>
        </pc:graphicFrameChg>
      </pc:sldChg>
      <pc:sldChg chg="modSp mod">
        <pc:chgData name="Hazell, Danielle" userId="16322be0-50ef-46ff-b0c0-d304bc10d5d2" providerId="ADAL" clId="{E6D12E1F-DF63-450C-A9ED-E72C5F6C045B}" dt="2025-12-01T16:40:26.476" v="37" actId="14100"/>
        <pc:sldMkLst>
          <pc:docMk/>
          <pc:sldMk cId="4237467742" sldId="958"/>
        </pc:sldMkLst>
        <pc:spChg chg="mod">
          <ac:chgData name="Hazell, Danielle" userId="16322be0-50ef-46ff-b0c0-d304bc10d5d2" providerId="ADAL" clId="{E6D12E1F-DF63-450C-A9ED-E72C5F6C045B}" dt="2025-12-01T16:40:26.476" v="37" actId="14100"/>
          <ac:spMkLst>
            <pc:docMk/>
            <pc:sldMk cId="4237467742" sldId="958"/>
            <ac:spMk id="6" creationId="{961DA1FB-DD91-38C0-373A-F02788F98A34}"/>
          </ac:spMkLst>
        </pc:spChg>
      </pc:sldChg>
      <pc:sldChg chg="modSp mod">
        <pc:chgData name="Hazell, Danielle" userId="16322be0-50ef-46ff-b0c0-d304bc10d5d2" providerId="ADAL" clId="{E6D12E1F-DF63-450C-A9ED-E72C5F6C045B}" dt="2025-12-01T16:39:22.611" v="12" actId="14100"/>
        <pc:sldMkLst>
          <pc:docMk/>
          <pc:sldMk cId="4173707910" sldId="1020"/>
        </pc:sldMkLst>
        <pc:spChg chg="mod">
          <ac:chgData name="Hazell, Danielle" userId="16322be0-50ef-46ff-b0c0-d304bc10d5d2" providerId="ADAL" clId="{E6D12E1F-DF63-450C-A9ED-E72C5F6C045B}" dt="2025-12-01T16:39:22.611" v="12" actId="14100"/>
          <ac:spMkLst>
            <pc:docMk/>
            <pc:sldMk cId="4173707910" sldId="1020"/>
            <ac:spMk id="6" creationId="{9E12931C-27DA-551E-A19D-E0026B9AA3DA}"/>
          </ac:spMkLst>
        </pc:spChg>
      </pc:sldChg>
      <pc:sldChg chg="modSp mod">
        <pc:chgData name="Hazell, Danielle" userId="16322be0-50ef-46ff-b0c0-d304bc10d5d2" providerId="ADAL" clId="{E6D12E1F-DF63-450C-A9ED-E72C5F6C045B}" dt="2025-12-01T16:40:44.675" v="43" actId="14100"/>
        <pc:sldMkLst>
          <pc:docMk/>
          <pc:sldMk cId="3798001537" sldId="1031"/>
        </pc:sldMkLst>
        <pc:spChg chg="mod">
          <ac:chgData name="Hazell, Danielle" userId="16322be0-50ef-46ff-b0c0-d304bc10d5d2" providerId="ADAL" clId="{E6D12E1F-DF63-450C-A9ED-E72C5F6C045B}" dt="2025-12-01T16:40:44.675" v="43" actId="14100"/>
          <ac:spMkLst>
            <pc:docMk/>
            <pc:sldMk cId="3798001537" sldId="1031"/>
            <ac:spMk id="6" creationId="{EE280FDF-38D9-21AC-14FC-C856D09ABF55}"/>
          </ac:spMkLst>
        </pc:spChg>
      </pc:sldChg>
      <pc:sldChg chg="modSp mod">
        <pc:chgData name="Hazell, Danielle" userId="16322be0-50ef-46ff-b0c0-d304bc10d5d2" providerId="ADAL" clId="{E6D12E1F-DF63-450C-A9ED-E72C5F6C045B}" dt="2025-12-01T16:41:49.861" v="57" actId="14100"/>
        <pc:sldMkLst>
          <pc:docMk/>
          <pc:sldMk cId="264315540" sldId="1033"/>
        </pc:sldMkLst>
        <pc:spChg chg="mod">
          <ac:chgData name="Hazell, Danielle" userId="16322be0-50ef-46ff-b0c0-d304bc10d5d2" providerId="ADAL" clId="{E6D12E1F-DF63-450C-A9ED-E72C5F6C045B}" dt="2025-12-01T16:41:49.861" v="57" actId="14100"/>
          <ac:spMkLst>
            <pc:docMk/>
            <pc:sldMk cId="264315540" sldId="1033"/>
            <ac:spMk id="6" creationId="{CCFA7C6C-0187-6308-1257-C8F1EBBB2803}"/>
          </ac:spMkLst>
        </pc:spChg>
      </pc:sldChg>
      <pc:sldChg chg="modSp mod">
        <pc:chgData name="Hazell, Danielle" userId="16322be0-50ef-46ff-b0c0-d304bc10d5d2" providerId="ADAL" clId="{E6D12E1F-DF63-450C-A9ED-E72C5F6C045B}" dt="2025-12-01T16:45:19.107" v="116" actId="14100"/>
        <pc:sldMkLst>
          <pc:docMk/>
          <pc:sldMk cId="1938036678" sldId="1034"/>
        </pc:sldMkLst>
        <pc:spChg chg="mod">
          <ac:chgData name="Hazell, Danielle" userId="16322be0-50ef-46ff-b0c0-d304bc10d5d2" providerId="ADAL" clId="{E6D12E1F-DF63-450C-A9ED-E72C5F6C045B}" dt="2025-12-01T16:45:19.107" v="116" actId="14100"/>
          <ac:spMkLst>
            <pc:docMk/>
            <pc:sldMk cId="1938036678" sldId="1034"/>
            <ac:spMk id="6" creationId="{BC59AEBE-0306-53E5-68A4-CBBA8BE84B28}"/>
          </ac:spMkLst>
        </pc:spChg>
      </pc:sldChg>
      <pc:sldChg chg="modSp mod">
        <pc:chgData name="Hazell, Danielle" userId="16322be0-50ef-46ff-b0c0-d304bc10d5d2" providerId="ADAL" clId="{E6D12E1F-DF63-450C-A9ED-E72C5F6C045B}" dt="2025-12-01T16:39:45.488" v="24" actId="14100"/>
        <pc:sldMkLst>
          <pc:docMk/>
          <pc:sldMk cId="3220143338" sldId="1044"/>
        </pc:sldMkLst>
        <pc:spChg chg="mod">
          <ac:chgData name="Hazell, Danielle" userId="16322be0-50ef-46ff-b0c0-d304bc10d5d2" providerId="ADAL" clId="{E6D12E1F-DF63-450C-A9ED-E72C5F6C045B}" dt="2025-12-01T16:39:45.488" v="24" actId="14100"/>
          <ac:spMkLst>
            <pc:docMk/>
            <pc:sldMk cId="3220143338" sldId="1044"/>
            <ac:spMk id="6" creationId="{E2D4F51F-36F4-5BFE-D2BD-C31DCF88771C}"/>
          </ac:spMkLst>
        </pc:spChg>
      </pc:sldChg>
      <pc:sldChg chg="modSp mod">
        <pc:chgData name="Hazell, Danielle" userId="16322be0-50ef-46ff-b0c0-d304bc10d5d2" providerId="ADAL" clId="{E6D12E1F-DF63-450C-A9ED-E72C5F6C045B}" dt="2025-12-01T16:41:06.836" v="47" actId="14100"/>
        <pc:sldMkLst>
          <pc:docMk/>
          <pc:sldMk cId="1823245526" sldId="1045"/>
        </pc:sldMkLst>
        <pc:spChg chg="mod">
          <ac:chgData name="Hazell, Danielle" userId="16322be0-50ef-46ff-b0c0-d304bc10d5d2" providerId="ADAL" clId="{E6D12E1F-DF63-450C-A9ED-E72C5F6C045B}" dt="2025-12-01T16:41:06.836" v="47" actId="14100"/>
          <ac:spMkLst>
            <pc:docMk/>
            <pc:sldMk cId="1823245526" sldId="1045"/>
            <ac:spMk id="6" creationId="{949752DD-857F-E6D7-DBCA-CE2A950DD201}"/>
          </ac:spMkLst>
        </pc:spChg>
      </pc:sldChg>
      <pc:sldChg chg="modSp mod">
        <pc:chgData name="Hazell, Danielle" userId="16322be0-50ef-46ff-b0c0-d304bc10d5d2" providerId="ADAL" clId="{E6D12E1F-DF63-450C-A9ED-E72C5F6C045B}" dt="2025-12-01T16:42:44.669" v="75" actId="14100"/>
        <pc:sldMkLst>
          <pc:docMk/>
          <pc:sldMk cId="144664728" sldId="1046"/>
        </pc:sldMkLst>
        <pc:spChg chg="mod">
          <ac:chgData name="Hazell, Danielle" userId="16322be0-50ef-46ff-b0c0-d304bc10d5d2" providerId="ADAL" clId="{E6D12E1F-DF63-450C-A9ED-E72C5F6C045B}" dt="2025-12-01T16:42:44.669" v="75" actId="14100"/>
          <ac:spMkLst>
            <pc:docMk/>
            <pc:sldMk cId="144664728" sldId="1046"/>
            <ac:spMk id="6" creationId="{78DB1814-DD30-E7C8-92D4-247CCD6A360C}"/>
          </ac:spMkLst>
        </pc:spChg>
      </pc:sldChg>
      <pc:sldChg chg="modSp mod">
        <pc:chgData name="Hazell, Danielle" userId="16322be0-50ef-46ff-b0c0-d304bc10d5d2" providerId="ADAL" clId="{E6D12E1F-DF63-450C-A9ED-E72C5F6C045B}" dt="2025-12-01T16:45:03.451" v="115"/>
        <pc:sldMkLst>
          <pc:docMk/>
          <pc:sldMk cId="2780509244" sldId="1047"/>
        </pc:sldMkLst>
        <pc:spChg chg="mod">
          <ac:chgData name="Hazell, Danielle" userId="16322be0-50ef-46ff-b0c0-d304bc10d5d2" providerId="ADAL" clId="{E6D12E1F-DF63-450C-A9ED-E72C5F6C045B}" dt="2025-12-01T16:45:03.451" v="115"/>
          <ac:spMkLst>
            <pc:docMk/>
            <pc:sldMk cId="2780509244" sldId="1047"/>
            <ac:spMk id="6" creationId="{C6157CBF-1473-E2E5-4971-2C384618FF14}"/>
          </ac:spMkLst>
        </pc:spChg>
      </pc:sldChg>
      <pc:sldChg chg="modSp mod">
        <pc:chgData name="Hazell, Danielle" userId="16322be0-50ef-46ff-b0c0-d304bc10d5d2" providerId="ADAL" clId="{E6D12E1F-DF63-450C-A9ED-E72C5F6C045B}" dt="2025-12-01T16:39:30.906" v="17" actId="20577"/>
        <pc:sldMkLst>
          <pc:docMk/>
          <pc:sldMk cId="3677214611" sldId="1058"/>
        </pc:sldMkLst>
        <pc:spChg chg="mod">
          <ac:chgData name="Hazell, Danielle" userId="16322be0-50ef-46ff-b0c0-d304bc10d5d2" providerId="ADAL" clId="{E6D12E1F-DF63-450C-A9ED-E72C5F6C045B}" dt="2025-12-01T16:39:30.906" v="17" actId="20577"/>
          <ac:spMkLst>
            <pc:docMk/>
            <pc:sldMk cId="3677214611" sldId="1058"/>
            <ac:spMk id="6" creationId="{134DBE30-E8F2-8BFB-83D6-F55F0FDA16E7}"/>
          </ac:spMkLst>
        </pc:spChg>
      </pc:sldChg>
      <pc:sldChg chg="modSp mod">
        <pc:chgData name="Hazell, Danielle" userId="16322be0-50ef-46ff-b0c0-d304bc10d5d2" providerId="ADAL" clId="{E6D12E1F-DF63-450C-A9ED-E72C5F6C045B}" dt="2025-12-01T16:39:38.938" v="23" actId="20577"/>
        <pc:sldMkLst>
          <pc:docMk/>
          <pc:sldMk cId="431048625" sldId="1059"/>
        </pc:sldMkLst>
        <pc:spChg chg="mod">
          <ac:chgData name="Hazell, Danielle" userId="16322be0-50ef-46ff-b0c0-d304bc10d5d2" providerId="ADAL" clId="{E6D12E1F-DF63-450C-A9ED-E72C5F6C045B}" dt="2025-12-01T16:39:38.938" v="23" actId="20577"/>
          <ac:spMkLst>
            <pc:docMk/>
            <pc:sldMk cId="431048625" sldId="1059"/>
            <ac:spMk id="6" creationId="{3E7CEF20-0591-DB33-5946-B04A71ADA393}"/>
          </ac:spMkLst>
        </pc:spChg>
      </pc:sldChg>
      <pc:sldChg chg="modSp mod">
        <pc:chgData name="Hazell, Danielle" userId="16322be0-50ef-46ff-b0c0-d304bc10d5d2" providerId="ADAL" clId="{E6D12E1F-DF63-450C-A9ED-E72C5F6C045B}" dt="2025-12-01T16:40:04.304" v="33" actId="1035"/>
        <pc:sldMkLst>
          <pc:docMk/>
          <pc:sldMk cId="520139917" sldId="1060"/>
        </pc:sldMkLst>
        <pc:graphicFrameChg chg="mod modGraphic">
          <ac:chgData name="Hazell, Danielle" userId="16322be0-50ef-46ff-b0c0-d304bc10d5d2" providerId="ADAL" clId="{E6D12E1F-DF63-450C-A9ED-E72C5F6C045B}" dt="2025-12-01T16:40:04.304" v="33" actId="1035"/>
          <ac:graphicFrameMkLst>
            <pc:docMk/>
            <pc:sldMk cId="520139917" sldId="1060"/>
            <ac:graphicFrameMk id="4" creationId="{8D0E30E9-A26F-37B1-B530-C01A4A8E094B}"/>
          </ac:graphicFrameMkLst>
        </pc:graphicFrameChg>
      </pc:sldChg>
      <pc:sldChg chg="modSp mod">
        <pc:chgData name="Hazell, Danielle" userId="16322be0-50ef-46ff-b0c0-d304bc10d5d2" providerId="ADAL" clId="{E6D12E1F-DF63-450C-A9ED-E72C5F6C045B}" dt="2025-12-01T16:40:17.760" v="36" actId="1076"/>
        <pc:sldMkLst>
          <pc:docMk/>
          <pc:sldMk cId="1753775126" sldId="1061"/>
        </pc:sldMkLst>
        <pc:spChg chg="mod">
          <ac:chgData name="Hazell, Danielle" userId="16322be0-50ef-46ff-b0c0-d304bc10d5d2" providerId="ADAL" clId="{E6D12E1F-DF63-450C-A9ED-E72C5F6C045B}" dt="2025-12-01T16:40:14.953" v="35" actId="1076"/>
          <ac:spMkLst>
            <pc:docMk/>
            <pc:sldMk cId="1753775126" sldId="1061"/>
            <ac:spMk id="5" creationId="{514E675A-E1DA-B4C7-D486-6849BAEA13EE}"/>
          </ac:spMkLst>
        </pc:spChg>
        <pc:spChg chg="mod">
          <ac:chgData name="Hazell, Danielle" userId="16322be0-50ef-46ff-b0c0-d304bc10d5d2" providerId="ADAL" clId="{E6D12E1F-DF63-450C-A9ED-E72C5F6C045B}" dt="2025-12-01T16:40:17.760" v="36" actId="1076"/>
          <ac:spMkLst>
            <pc:docMk/>
            <pc:sldMk cId="1753775126" sldId="1061"/>
            <ac:spMk id="6" creationId="{82647BBD-A009-EAC4-F110-25EED006E656}"/>
          </ac:spMkLst>
        </pc:spChg>
      </pc:sldChg>
      <pc:sldChg chg="modSp mod">
        <pc:chgData name="Hazell, Danielle" userId="16322be0-50ef-46ff-b0c0-d304bc10d5d2" providerId="ADAL" clId="{E6D12E1F-DF63-450C-A9ED-E72C5F6C045B}" dt="2025-12-01T16:40:39.339" v="42" actId="20577"/>
        <pc:sldMkLst>
          <pc:docMk/>
          <pc:sldMk cId="754947697" sldId="1062"/>
        </pc:sldMkLst>
        <pc:spChg chg="mod">
          <ac:chgData name="Hazell, Danielle" userId="16322be0-50ef-46ff-b0c0-d304bc10d5d2" providerId="ADAL" clId="{E6D12E1F-DF63-450C-A9ED-E72C5F6C045B}" dt="2025-12-01T16:40:39.339" v="42" actId="20577"/>
          <ac:spMkLst>
            <pc:docMk/>
            <pc:sldMk cId="754947697" sldId="1062"/>
            <ac:spMk id="6" creationId="{6AB9C3B4-F578-6AB6-A03C-D535C77F4520}"/>
          </ac:spMkLst>
        </pc:spChg>
      </pc:sldChg>
      <pc:sldChg chg="modSp mod">
        <pc:chgData name="Hazell, Danielle" userId="16322be0-50ef-46ff-b0c0-d304bc10d5d2" providerId="ADAL" clId="{E6D12E1F-DF63-450C-A9ED-E72C5F6C045B}" dt="2025-12-01T16:40:51.057" v="44" actId="14100"/>
        <pc:sldMkLst>
          <pc:docMk/>
          <pc:sldMk cId="2089575186" sldId="1063"/>
        </pc:sldMkLst>
        <pc:spChg chg="mod">
          <ac:chgData name="Hazell, Danielle" userId="16322be0-50ef-46ff-b0c0-d304bc10d5d2" providerId="ADAL" clId="{E6D12E1F-DF63-450C-A9ED-E72C5F6C045B}" dt="2025-12-01T16:40:51.057" v="44" actId="14100"/>
          <ac:spMkLst>
            <pc:docMk/>
            <pc:sldMk cId="2089575186" sldId="1063"/>
            <ac:spMk id="6" creationId="{78DB2230-F05A-EB7D-35EA-A5EF222A0800}"/>
          </ac:spMkLst>
        </pc:spChg>
      </pc:sldChg>
      <pc:sldChg chg="modSp mod">
        <pc:chgData name="Hazell, Danielle" userId="16322be0-50ef-46ff-b0c0-d304bc10d5d2" providerId="ADAL" clId="{E6D12E1F-DF63-450C-A9ED-E72C5F6C045B}" dt="2025-12-01T16:40:55.872" v="45" actId="14100"/>
        <pc:sldMkLst>
          <pc:docMk/>
          <pc:sldMk cId="1656923784" sldId="1064"/>
        </pc:sldMkLst>
        <pc:spChg chg="mod">
          <ac:chgData name="Hazell, Danielle" userId="16322be0-50ef-46ff-b0c0-d304bc10d5d2" providerId="ADAL" clId="{E6D12E1F-DF63-450C-A9ED-E72C5F6C045B}" dt="2025-12-01T16:40:55.872" v="45" actId="14100"/>
          <ac:spMkLst>
            <pc:docMk/>
            <pc:sldMk cId="1656923784" sldId="1064"/>
            <ac:spMk id="6" creationId="{087B8D04-1C18-9128-0ED2-A922597FBE2F}"/>
          </ac:spMkLst>
        </pc:spChg>
      </pc:sldChg>
      <pc:sldChg chg="modSp mod">
        <pc:chgData name="Hazell, Danielle" userId="16322be0-50ef-46ff-b0c0-d304bc10d5d2" providerId="ADAL" clId="{E6D12E1F-DF63-450C-A9ED-E72C5F6C045B}" dt="2025-12-01T16:41:01.482" v="46" actId="14100"/>
        <pc:sldMkLst>
          <pc:docMk/>
          <pc:sldMk cId="792038489" sldId="1065"/>
        </pc:sldMkLst>
        <pc:spChg chg="mod">
          <ac:chgData name="Hazell, Danielle" userId="16322be0-50ef-46ff-b0c0-d304bc10d5d2" providerId="ADAL" clId="{E6D12E1F-DF63-450C-A9ED-E72C5F6C045B}" dt="2025-12-01T16:41:01.482" v="46" actId="14100"/>
          <ac:spMkLst>
            <pc:docMk/>
            <pc:sldMk cId="792038489" sldId="1065"/>
            <ac:spMk id="6" creationId="{1258FD12-2439-AF59-2712-170B8A8F4BA9}"/>
          </ac:spMkLst>
        </pc:spChg>
      </pc:sldChg>
      <pc:sldChg chg="modSp mod">
        <pc:chgData name="Hazell, Danielle" userId="16322be0-50ef-46ff-b0c0-d304bc10d5d2" providerId="ADAL" clId="{E6D12E1F-DF63-450C-A9ED-E72C5F6C045B}" dt="2025-12-01T16:41:13.560" v="50" actId="14100"/>
        <pc:sldMkLst>
          <pc:docMk/>
          <pc:sldMk cId="3215200579" sldId="1066"/>
        </pc:sldMkLst>
        <pc:spChg chg="mod">
          <ac:chgData name="Hazell, Danielle" userId="16322be0-50ef-46ff-b0c0-d304bc10d5d2" providerId="ADAL" clId="{E6D12E1F-DF63-450C-A9ED-E72C5F6C045B}" dt="2025-12-01T16:41:13.560" v="50" actId="14100"/>
          <ac:spMkLst>
            <pc:docMk/>
            <pc:sldMk cId="3215200579" sldId="1066"/>
            <ac:spMk id="6" creationId="{0C64C1A4-79C0-0FF9-8856-9A4AC7961112}"/>
          </ac:spMkLst>
        </pc:spChg>
      </pc:sldChg>
      <pc:sldChg chg="modSp mod">
        <pc:chgData name="Hazell, Danielle" userId="16322be0-50ef-46ff-b0c0-d304bc10d5d2" providerId="ADAL" clId="{E6D12E1F-DF63-450C-A9ED-E72C5F6C045B}" dt="2025-12-01T16:41:22.624" v="53" actId="14100"/>
        <pc:sldMkLst>
          <pc:docMk/>
          <pc:sldMk cId="4019306260" sldId="1067"/>
        </pc:sldMkLst>
        <pc:spChg chg="mod">
          <ac:chgData name="Hazell, Danielle" userId="16322be0-50ef-46ff-b0c0-d304bc10d5d2" providerId="ADAL" clId="{E6D12E1F-DF63-450C-A9ED-E72C5F6C045B}" dt="2025-12-01T16:41:22.624" v="53" actId="14100"/>
          <ac:spMkLst>
            <pc:docMk/>
            <pc:sldMk cId="4019306260" sldId="1067"/>
            <ac:spMk id="6" creationId="{3EB7A089-08D2-C8E3-A633-048B58578837}"/>
          </ac:spMkLst>
        </pc:spChg>
      </pc:sldChg>
      <pc:sldChg chg="modSp mod">
        <pc:chgData name="Hazell, Danielle" userId="16322be0-50ef-46ff-b0c0-d304bc10d5d2" providerId="ADAL" clId="{E6D12E1F-DF63-450C-A9ED-E72C5F6C045B}" dt="2025-12-01T16:42:12.594" v="64" actId="20577"/>
        <pc:sldMkLst>
          <pc:docMk/>
          <pc:sldMk cId="575925363" sldId="1068"/>
        </pc:sldMkLst>
        <pc:spChg chg="mod">
          <ac:chgData name="Hazell, Danielle" userId="16322be0-50ef-46ff-b0c0-d304bc10d5d2" providerId="ADAL" clId="{E6D12E1F-DF63-450C-A9ED-E72C5F6C045B}" dt="2025-12-01T16:42:12.594" v="64" actId="20577"/>
          <ac:spMkLst>
            <pc:docMk/>
            <pc:sldMk cId="575925363" sldId="1068"/>
            <ac:spMk id="6" creationId="{8240F481-FB98-C4DE-3BD8-C5F1CF483B78}"/>
          </ac:spMkLst>
        </pc:spChg>
      </pc:sldChg>
      <pc:sldChg chg="modSp mod">
        <pc:chgData name="Hazell, Danielle" userId="16322be0-50ef-46ff-b0c0-d304bc10d5d2" providerId="ADAL" clId="{E6D12E1F-DF63-450C-A9ED-E72C5F6C045B}" dt="2025-12-01T16:42:26.076" v="71" actId="20577"/>
        <pc:sldMkLst>
          <pc:docMk/>
          <pc:sldMk cId="919469448" sldId="1069"/>
        </pc:sldMkLst>
        <pc:spChg chg="mod">
          <ac:chgData name="Hazell, Danielle" userId="16322be0-50ef-46ff-b0c0-d304bc10d5d2" providerId="ADAL" clId="{E6D12E1F-DF63-450C-A9ED-E72C5F6C045B}" dt="2025-12-01T16:42:26.076" v="71" actId="20577"/>
          <ac:spMkLst>
            <pc:docMk/>
            <pc:sldMk cId="919469448" sldId="1069"/>
            <ac:spMk id="6" creationId="{E6C6C780-78EF-777E-8528-4C777CBCB063}"/>
          </ac:spMkLst>
        </pc:spChg>
      </pc:sldChg>
      <pc:sldChg chg="modSp mod">
        <pc:chgData name="Hazell, Danielle" userId="16322be0-50ef-46ff-b0c0-d304bc10d5d2" providerId="ADAL" clId="{E6D12E1F-DF63-450C-A9ED-E72C5F6C045B}" dt="2025-12-01T16:42:33.367" v="74" actId="20577"/>
        <pc:sldMkLst>
          <pc:docMk/>
          <pc:sldMk cId="2731620815" sldId="1070"/>
        </pc:sldMkLst>
        <pc:spChg chg="mod">
          <ac:chgData name="Hazell, Danielle" userId="16322be0-50ef-46ff-b0c0-d304bc10d5d2" providerId="ADAL" clId="{E6D12E1F-DF63-450C-A9ED-E72C5F6C045B}" dt="2025-12-01T16:42:33.367" v="74" actId="20577"/>
          <ac:spMkLst>
            <pc:docMk/>
            <pc:sldMk cId="2731620815" sldId="1070"/>
            <ac:spMk id="6" creationId="{3455770A-657F-8A6B-5179-CF562D60557C}"/>
          </ac:spMkLst>
        </pc:spChg>
      </pc:sldChg>
      <pc:sldChg chg="modSp mod">
        <pc:chgData name="Hazell, Danielle" userId="16322be0-50ef-46ff-b0c0-d304bc10d5d2" providerId="ADAL" clId="{E6D12E1F-DF63-450C-A9ED-E72C5F6C045B}" dt="2025-12-01T16:42:57.006" v="81" actId="20577"/>
        <pc:sldMkLst>
          <pc:docMk/>
          <pc:sldMk cId="2021933545" sldId="1071"/>
        </pc:sldMkLst>
        <pc:spChg chg="mod">
          <ac:chgData name="Hazell, Danielle" userId="16322be0-50ef-46ff-b0c0-d304bc10d5d2" providerId="ADAL" clId="{E6D12E1F-DF63-450C-A9ED-E72C5F6C045B}" dt="2025-12-01T16:42:57.006" v="81" actId="20577"/>
          <ac:spMkLst>
            <pc:docMk/>
            <pc:sldMk cId="2021933545" sldId="1071"/>
            <ac:spMk id="6" creationId="{73D73E5E-6A03-585C-FF89-514556ED6CFC}"/>
          </ac:spMkLst>
        </pc:spChg>
      </pc:sldChg>
      <pc:sldChg chg="modSp mod">
        <pc:chgData name="Hazell, Danielle" userId="16322be0-50ef-46ff-b0c0-d304bc10d5d2" providerId="ADAL" clId="{E6D12E1F-DF63-450C-A9ED-E72C5F6C045B}" dt="2025-12-01T16:43:22.981" v="98" actId="20577"/>
        <pc:sldMkLst>
          <pc:docMk/>
          <pc:sldMk cId="1882277437" sldId="1072"/>
        </pc:sldMkLst>
        <pc:spChg chg="mod">
          <ac:chgData name="Hazell, Danielle" userId="16322be0-50ef-46ff-b0c0-d304bc10d5d2" providerId="ADAL" clId="{E6D12E1F-DF63-450C-A9ED-E72C5F6C045B}" dt="2025-12-01T16:43:22.981" v="98" actId="20577"/>
          <ac:spMkLst>
            <pc:docMk/>
            <pc:sldMk cId="1882277437" sldId="1072"/>
            <ac:spMk id="6" creationId="{2C19265B-6E1B-5C30-44D5-C23FE657A604}"/>
          </ac:spMkLst>
        </pc:spChg>
      </pc:sldChg>
      <pc:sldChg chg="modSp mod">
        <pc:chgData name="Hazell, Danielle" userId="16322be0-50ef-46ff-b0c0-d304bc10d5d2" providerId="ADAL" clId="{E6D12E1F-DF63-450C-A9ED-E72C5F6C045B}" dt="2025-12-01T16:43:12.125" v="93" actId="20577"/>
        <pc:sldMkLst>
          <pc:docMk/>
          <pc:sldMk cId="2779276078" sldId="1073"/>
        </pc:sldMkLst>
        <pc:spChg chg="mod">
          <ac:chgData name="Hazell, Danielle" userId="16322be0-50ef-46ff-b0c0-d304bc10d5d2" providerId="ADAL" clId="{E6D12E1F-DF63-450C-A9ED-E72C5F6C045B}" dt="2025-12-01T16:43:12.125" v="93" actId="20577"/>
          <ac:spMkLst>
            <pc:docMk/>
            <pc:sldMk cId="2779276078" sldId="1073"/>
            <ac:spMk id="6" creationId="{8F940FBF-90DB-D518-F880-EA72D9D58EC8}"/>
          </ac:spMkLst>
        </pc:spChg>
      </pc:sldChg>
      <pc:sldChg chg="modSp mod">
        <pc:chgData name="Hazell, Danielle" userId="16322be0-50ef-46ff-b0c0-d304bc10d5d2" providerId="ADAL" clId="{E6D12E1F-DF63-450C-A9ED-E72C5F6C045B}" dt="2025-12-01T16:43:04.493" v="87" actId="20577"/>
        <pc:sldMkLst>
          <pc:docMk/>
          <pc:sldMk cId="3466251315" sldId="1074"/>
        </pc:sldMkLst>
        <pc:spChg chg="mod">
          <ac:chgData name="Hazell, Danielle" userId="16322be0-50ef-46ff-b0c0-d304bc10d5d2" providerId="ADAL" clId="{E6D12E1F-DF63-450C-A9ED-E72C5F6C045B}" dt="2025-12-01T16:43:04.493" v="87" actId="20577"/>
          <ac:spMkLst>
            <pc:docMk/>
            <pc:sldMk cId="3466251315" sldId="1074"/>
            <ac:spMk id="6" creationId="{C153810E-1B3E-05C3-BD26-40F2F31A3375}"/>
          </ac:spMkLst>
        </pc:spChg>
      </pc:sldChg>
      <pc:sldMasterChg chg="addSp delSp modSp mod">
        <pc:chgData name="Hazell, Danielle" userId="16322be0-50ef-46ff-b0c0-d304bc10d5d2" providerId="ADAL" clId="{E6D12E1F-DF63-450C-A9ED-E72C5F6C045B}" dt="2025-12-01T16:38:13.516" v="1"/>
        <pc:sldMasterMkLst>
          <pc:docMk/>
          <pc:sldMasterMk cId="2966563060" sldId="2147483653"/>
        </pc:sldMasterMkLst>
        <pc:spChg chg="add mod">
          <ac:chgData name="Hazell, Danielle" userId="16322be0-50ef-46ff-b0c0-d304bc10d5d2" providerId="ADAL" clId="{E6D12E1F-DF63-450C-A9ED-E72C5F6C045B}" dt="2025-12-01T16:38:13.516" v="1"/>
          <ac:spMkLst>
            <pc:docMk/>
            <pc:sldMasterMk cId="2966563060" sldId="2147483653"/>
            <ac:spMk id="4" creationId="{DEF30306-0E27-6639-0897-32718753C91F}"/>
          </ac:spMkLst>
        </pc:spChg>
        <pc:picChg chg="add mod">
          <ac:chgData name="Hazell, Danielle" userId="16322be0-50ef-46ff-b0c0-d304bc10d5d2" providerId="ADAL" clId="{E6D12E1F-DF63-450C-A9ED-E72C5F6C045B}" dt="2025-12-01T16:38:13.516" v="1"/>
          <ac:picMkLst>
            <pc:docMk/>
            <pc:sldMasterMk cId="2966563060" sldId="2147483653"/>
            <ac:picMk id="2" creationId="{2471D58F-AF50-C031-8A36-12B26F7AEF96}"/>
          </ac:picMkLst>
        </pc:picChg>
        <pc:picChg chg="add mod">
          <ac:chgData name="Hazell, Danielle" userId="16322be0-50ef-46ff-b0c0-d304bc10d5d2" providerId="ADAL" clId="{E6D12E1F-DF63-450C-A9ED-E72C5F6C045B}" dt="2025-12-01T16:38:13.516" v="1"/>
          <ac:picMkLst>
            <pc:docMk/>
            <pc:sldMasterMk cId="2966563060" sldId="2147483653"/>
            <ac:picMk id="5" creationId="{5EE8EB1F-E9E6-2343-CCC3-A225E93084E7}"/>
          </ac:picMkLst>
        </pc:picChg>
        <pc:picChg chg="add mod">
          <ac:chgData name="Hazell, Danielle" userId="16322be0-50ef-46ff-b0c0-d304bc10d5d2" providerId="ADAL" clId="{E6D12E1F-DF63-450C-A9ED-E72C5F6C045B}" dt="2025-12-01T16:38:13.516" v="1"/>
          <ac:picMkLst>
            <pc:docMk/>
            <pc:sldMasterMk cId="2966563060" sldId="2147483653"/>
            <ac:picMk id="7" creationId="{00F308FA-7E20-593F-98A4-B17C15F83D7A}"/>
          </ac:picMkLst>
        </pc:pic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12/12/2025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33</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24361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89366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4089487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96100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Graphic 26">
            <a:extLst>
              <a:ext uri="{FF2B5EF4-FFF2-40B4-BE49-F238E27FC236}">
                <a16:creationId xmlns:a16="http://schemas.microsoft.com/office/drawing/2014/main" id="{4987E8D9-377B-AB1D-8A32-2882D85AB09F}"/>
              </a:ext>
            </a:extLst>
          </p:cNvPr>
          <p:cNvSpPr>
            <a:spLocks/>
          </p:cNvSpPr>
          <p:nvPr userDrawn="1"/>
        </p:nvSpPr>
        <p:spPr>
          <a:xfrm>
            <a:off x="6" y="756000"/>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p>
            <a:endParaRPr lang="en-GB" sz="2008"/>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a:latin typeface="+mn-lt"/>
                <a:ea typeface="Arial" pitchFamily="-105" charset="0"/>
                <a:cs typeface="Arial" pitchFamily="-105" charset="0"/>
              </a:rPr>
              <a:pPr algn="l">
                <a:spcBef>
                  <a:spcPts val="602"/>
                </a:spcBef>
              </a:pPr>
              <a:t>‹#›</a:t>
            </a:fld>
            <a:r>
              <a:rPr lang="en-US" sz="1000" baseline="0">
                <a:latin typeface="+mn-lt"/>
                <a:ea typeface="Arial" pitchFamily="-105" charset="0"/>
                <a:cs typeface="Arial" pitchFamily="-105" charset="0"/>
              </a:rPr>
              <a:t> </a:t>
            </a: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pic>
        <p:nvPicPr>
          <p:cNvPr id="2" name="Picture 1" descr="A red arrow pointing up&#10;&#10;AI-generated content may be incorrect.">
            <a:extLst>
              <a:ext uri="{FF2B5EF4-FFF2-40B4-BE49-F238E27FC236}">
                <a16:creationId xmlns:a16="http://schemas.microsoft.com/office/drawing/2014/main" id="{2471D58F-AF50-C031-8A36-12B26F7AEF96}"/>
              </a:ext>
            </a:extLst>
          </p:cNvPr>
          <p:cNvPicPr>
            <a:picLocks/>
          </p:cNvPicPr>
          <p:nvPr userDrawn="1"/>
        </p:nvPicPr>
        <p:blipFill>
          <a:blip r:embed="rId7" cstate="print">
            <a:extLst>
              <a:ext uri="{28A0092B-C50C-407E-A947-70E740481C1C}">
                <a14:useLocalDpi xmlns:a14="http://schemas.microsoft.com/office/drawing/2010/main"/>
              </a:ext>
            </a:extLst>
          </a:blip>
          <a:srcRect/>
          <a:stretch>
            <a:fillRect/>
          </a:stretch>
        </p:blipFill>
        <p:spPr bwMode="auto">
          <a:xfrm>
            <a:off x="267762" y="170588"/>
            <a:ext cx="591666" cy="437463"/>
          </a:xfrm>
          <a:prstGeom prst="rect">
            <a:avLst/>
          </a:prstGeom>
          <a:noFill/>
          <a:ln>
            <a:noFill/>
          </a:ln>
        </p:spPr>
      </p:pic>
      <p:sp>
        <p:nvSpPr>
          <p:cNvPr id="4" name="Text Box 2">
            <a:extLst>
              <a:ext uri="{FF2B5EF4-FFF2-40B4-BE49-F238E27FC236}">
                <a16:creationId xmlns:a16="http://schemas.microsoft.com/office/drawing/2014/main" id="{DEF30306-0E27-6639-0897-32718753C91F}"/>
              </a:ext>
            </a:extLst>
          </p:cNvPr>
          <p:cNvSpPr txBox="1">
            <a:spLocks noChangeArrowheads="1"/>
          </p:cNvSpPr>
          <p:nvPr userDrawn="1"/>
        </p:nvSpPr>
        <p:spPr bwMode="auto">
          <a:xfrm>
            <a:off x="3848985" y="67612"/>
            <a:ext cx="5827751" cy="589388"/>
          </a:xfrm>
          <a:prstGeom prst="rect">
            <a:avLst/>
          </a:prstGeom>
          <a:noFill/>
          <a:ln w="9525">
            <a:noFill/>
            <a:miter lim="800000"/>
            <a:headEnd/>
            <a:tailEnd/>
          </a:ln>
        </p:spPr>
        <p:txBody>
          <a:bodyPr rot="0" vert="horz" wrap="square" lIns="91797" tIns="45899" rIns="91797" bIns="45899" anchor="t" anchorCtr="0">
            <a:noAutofit/>
          </a:body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Gas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5" name="Picture 4" descr="A black and white logo&#10;&#10;AI-generated content may be incorrect.">
            <a:extLst>
              <a:ext uri="{FF2B5EF4-FFF2-40B4-BE49-F238E27FC236}">
                <a16:creationId xmlns:a16="http://schemas.microsoft.com/office/drawing/2014/main" id="{5EE8EB1F-E9E6-2343-CCC3-A225E93084E7}"/>
              </a:ext>
            </a:extLst>
          </p:cNvPr>
          <p:cNvPicPr>
            <a:picLocks noChangeAspect="1"/>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9408368" y="157157"/>
            <a:ext cx="2563495" cy="498243"/>
          </a:xfrm>
          <a:prstGeom prst="rect">
            <a:avLst/>
          </a:prstGeom>
          <a:noFill/>
          <a:ln>
            <a:noFill/>
          </a:ln>
        </p:spPr>
      </p:pic>
      <p:pic>
        <p:nvPicPr>
          <p:cNvPr id="7" name="Picture 6" descr="A black background with a black square&#10;&#10;AI-generated content may be incorrect.">
            <a:extLst>
              <a:ext uri="{FF2B5EF4-FFF2-40B4-BE49-F238E27FC236}">
                <a16:creationId xmlns:a16="http://schemas.microsoft.com/office/drawing/2014/main" id="{00F308FA-7E20-593F-98A4-B17C15F83D7A}"/>
              </a:ext>
            </a:extLst>
          </p:cNvPr>
          <p:cNvPicPr>
            <a:picLocks noChangeAspect="1"/>
          </p:cNvPicPr>
          <p:nvPr userDrawn="1"/>
        </p:nvPicPr>
        <p:blipFill>
          <a:blip r:embed="rId9"/>
          <a:stretch>
            <a:fillRect/>
          </a:stretch>
        </p:blipFill>
        <p:spPr>
          <a:xfrm>
            <a:off x="984256" y="177135"/>
            <a:ext cx="2685203" cy="440679"/>
          </a:xfrm>
          <a:prstGeom prst="rect">
            <a:avLst/>
          </a:prstGeom>
        </p:spPr>
      </p:pic>
    </p:spTree>
    <p:extLst>
      <p:ext uri="{BB962C8B-B14F-4D97-AF65-F5344CB8AC3E}">
        <p14:creationId xmlns:p14="http://schemas.microsoft.com/office/powerpoint/2010/main" val="2966563060"/>
      </p:ext>
    </p:extLst>
  </p:cSld>
  <p:clrMap bg1="lt1" tx1="dk1" bg2="lt2" tx2="dk2" accent1="accent1" accent2="accent2" accent3="accent3" accent4="accent4" accent5="accent5" accent6="accent6" hlink="hlink" folHlink="folHlink"/>
  <p:sldLayoutIdLst>
    <p:sldLayoutId id="2147483658" r:id="rId1"/>
    <p:sldLayoutId id="2147483654" r:id="rId2"/>
    <p:sldLayoutId id="2147483659" r:id="rId3"/>
    <p:sldLayoutId id="2147483657" r:id="rId4"/>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Gas Engineering</a:t>
            </a:r>
          </a:p>
          <a:p>
            <a:pPr marL="0" indent="0">
              <a:buNone/>
            </a:pPr>
            <a:r>
              <a:rPr lang="en-GB" sz="2800" dirty="0">
                <a:solidFill>
                  <a:schemeClr val="tx1"/>
                </a:solidFill>
                <a:latin typeface="+mj-lt"/>
                <a:ea typeface="ＭＳ Ｐゴシック" panose="020B0600070205080204" pitchFamily="34" charset="-128"/>
                <a:cs typeface="Arial" panose="020B0604020202020204" pitchFamily="34" charset="0"/>
              </a:rPr>
              <a:t>K1.29 </a:t>
            </a:r>
            <a:r>
              <a:rPr lang="en-GB" sz="2800" dirty="0">
                <a:solidFill>
                  <a:schemeClr val="tx1"/>
                </a:solidFill>
                <a:latin typeface="+mj-lt"/>
              </a:rPr>
              <a:t>Procedures involved in decommissioning </a:t>
            </a:r>
          </a:p>
          <a:p>
            <a:pPr marL="0" indent="0">
              <a:buNone/>
            </a:pPr>
            <a:r>
              <a:rPr lang="en-GB" sz="2800" b="1" dirty="0">
                <a:solidFill>
                  <a:schemeClr val="tx1"/>
                </a:solidFill>
                <a:latin typeface="+mj-lt"/>
              </a:rPr>
              <a:t> </a:t>
            </a:r>
            <a:endParaRPr lang="en-GB" sz="2800" b="1" dirty="0">
              <a:solidFill>
                <a:schemeClr val="tx1"/>
              </a:solidFill>
              <a:latin typeface="+mj-lt"/>
              <a:ea typeface="ＭＳ Ｐゴシック" panose="020B0600070205080204" pitchFamily="34" charset="-128"/>
              <a:cs typeface="Arial" panose="020B0604020202020204" pitchFamily="34" charset="0"/>
            </a:endParaRPr>
          </a:p>
          <a:p>
            <a:pPr marL="0" indent="0">
              <a:buNone/>
            </a:pPr>
            <a:r>
              <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1.29: </a:t>
            </a:r>
            <a:r>
              <a:rPr lang="en-GB"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rPr>
              <a:t>Decommissioning principles, planning and isolation</a:t>
            </a:r>
            <a:endParaRPr lang="en-US" sz="2800" b="1" dirty="0">
              <a:solidFill>
                <a:srgbClr val="FC4421"/>
              </a:solidFill>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2B231-50CC-027B-CF87-579B4EAE0B6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19CAD75-8510-1D6D-AD6D-D13C221C6AEB}"/>
              </a:ext>
            </a:extLst>
          </p:cNvPr>
          <p:cNvSpPr>
            <a:spLocks noGrp="1"/>
          </p:cNvSpPr>
          <p:nvPr>
            <p:ph type="title"/>
          </p:nvPr>
        </p:nvSpPr>
        <p:spPr>
          <a:xfrm>
            <a:off x="252000" y="959222"/>
            <a:ext cx="11628452" cy="646331"/>
          </a:xfrm>
        </p:spPr>
        <p:txBody>
          <a:bodyPr/>
          <a:lstStyle/>
          <a:p>
            <a:r>
              <a:rPr lang="en-GB"/>
              <a:t>Planning for safe decommissioning</a:t>
            </a:r>
          </a:p>
        </p:txBody>
      </p:sp>
      <p:sp>
        <p:nvSpPr>
          <p:cNvPr id="6" name="Content Placeholder 5">
            <a:extLst>
              <a:ext uri="{FF2B5EF4-FFF2-40B4-BE49-F238E27FC236}">
                <a16:creationId xmlns:a16="http://schemas.microsoft.com/office/drawing/2014/main" id="{961DA1FB-DD91-38C0-373A-F02788F98A34}"/>
              </a:ext>
            </a:extLst>
          </p:cNvPr>
          <p:cNvSpPr>
            <a:spLocks noGrp="1"/>
          </p:cNvSpPr>
          <p:nvPr>
            <p:ph sz="quarter" idx="10"/>
          </p:nvPr>
        </p:nvSpPr>
        <p:spPr>
          <a:xfrm>
            <a:off x="360000" y="1839685"/>
            <a:ext cx="11520452" cy="3905867"/>
          </a:xfrm>
        </p:spPr>
        <p:txBody>
          <a:bodyPr/>
          <a:lstStyle/>
          <a:p>
            <a:pPr marL="0" indent="0" algn="l" rtl="0" eaLnBrk="1" hangingPunct="1">
              <a:lnSpc>
                <a:spcPct val="110000"/>
              </a:lnSpc>
              <a:spcAft>
                <a:spcPts val="1200"/>
              </a:spcAft>
              <a:buNone/>
            </a:pPr>
            <a:r>
              <a:rPr lang="en-GB" sz="2400" b="1" dirty="0">
                <a:solidFill>
                  <a:srgbClr val="000000"/>
                </a:solidFill>
                <a:effectLst/>
                <a:latin typeface="Arial" panose="020B0604020202020204" pitchFamily="34" charset="0"/>
              </a:rPr>
              <a:t>Pre-work assessment</a:t>
            </a:r>
            <a:endParaRPr lang="en-GB" sz="2400" dirty="0">
              <a:solidFill>
                <a:srgbClr val="000000"/>
              </a:solidFill>
              <a:effectLst/>
              <a:latin typeface="Arial" panose="020B0604020202020204" pitchFamily="34" charset="0"/>
            </a:endParaRPr>
          </a:p>
          <a:p>
            <a:pPr marL="0" indent="0" algn="l" rtl="0" eaLnBrk="1" hangingPunct="1">
              <a:lnSpc>
                <a:spcPct val="110000"/>
              </a:lnSpc>
              <a:spcAft>
                <a:spcPts val="1200"/>
              </a:spcAft>
              <a:buNone/>
            </a:pPr>
            <a:r>
              <a:rPr lang="en-GB" sz="2400" dirty="0">
                <a:solidFill>
                  <a:srgbClr val="000000"/>
                </a:solidFill>
                <a:effectLst/>
                <a:latin typeface="Arial" panose="020B0604020202020204" pitchFamily="34" charset="0"/>
              </a:rPr>
              <a:t>Before starting decommissioning, thorough planning is crucial. </a:t>
            </a:r>
          </a:p>
          <a:p>
            <a:pPr marL="0" indent="0" algn="l" rtl="0" eaLnBrk="1" hangingPunct="1">
              <a:lnSpc>
                <a:spcPct val="110000"/>
              </a:lnSpc>
              <a:spcAft>
                <a:spcPts val="1200"/>
              </a:spcAft>
              <a:buNone/>
            </a:pPr>
            <a:r>
              <a:rPr lang="en-GB" sz="2400" dirty="0">
                <a:solidFill>
                  <a:srgbClr val="000000"/>
                </a:solidFill>
                <a:effectLst/>
                <a:latin typeface="Arial" panose="020B0604020202020204" pitchFamily="34" charset="0"/>
              </a:rPr>
              <a:t>The gas engineer must assess risks like confined spaces, asbestos, shared systems, vulnerable occupants, and weather. </a:t>
            </a:r>
          </a:p>
          <a:p>
            <a:pPr marL="0" indent="0" algn="l" rtl="0" eaLnBrk="1" hangingPunct="1">
              <a:lnSpc>
                <a:spcPct val="110000"/>
              </a:lnSpc>
              <a:spcAft>
                <a:spcPts val="1200"/>
              </a:spcAft>
              <a:buNone/>
            </a:pPr>
            <a:r>
              <a:rPr lang="en-GB" sz="2400" dirty="0">
                <a:solidFill>
                  <a:srgbClr val="000000"/>
                </a:solidFill>
                <a:effectLst/>
                <a:latin typeface="Arial" panose="020B0604020202020204" pitchFamily="34" charset="0"/>
              </a:rPr>
              <a:t>Consent from the responsible person is required unless there’s an immediate safety risk.</a:t>
            </a:r>
            <a:endParaRPr lang="en-GB" dirty="0"/>
          </a:p>
        </p:txBody>
      </p:sp>
    </p:spTree>
    <p:extLst>
      <p:ext uri="{BB962C8B-B14F-4D97-AF65-F5344CB8AC3E}">
        <p14:creationId xmlns:p14="http://schemas.microsoft.com/office/powerpoint/2010/main" val="42374677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01315-86FF-8C12-8F17-7550CDB2C10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8C38BCE-8B59-587A-DE39-7CAB4622DF6E}"/>
              </a:ext>
            </a:extLst>
          </p:cNvPr>
          <p:cNvSpPr>
            <a:spLocks noGrp="1"/>
          </p:cNvSpPr>
          <p:nvPr>
            <p:ph type="title"/>
          </p:nvPr>
        </p:nvSpPr>
        <p:spPr>
          <a:xfrm>
            <a:off x="252000" y="959222"/>
            <a:ext cx="11628452" cy="646331"/>
          </a:xfrm>
        </p:spPr>
        <p:txBody>
          <a:bodyPr/>
          <a:lstStyle/>
          <a:p>
            <a:r>
              <a:rPr lang="en-GB"/>
              <a:t>Planning for safe decommissioning</a:t>
            </a:r>
          </a:p>
        </p:txBody>
      </p:sp>
      <p:sp>
        <p:nvSpPr>
          <p:cNvPr id="6" name="Content Placeholder 5">
            <a:extLst>
              <a:ext uri="{FF2B5EF4-FFF2-40B4-BE49-F238E27FC236}">
                <a16:creationId xmlns:a16="http://schemas.microsoft.com/office/drawing/2014/main" id="{6AB9C3B4-F578-6AB6-A03C-D535C77F4520}"/>
              </a:ext>
            </a:extLst>
          </p:cNvPr>
          <p:cNvSpPr>
            <a:spLocks noGrp="1"/>
          </p:cNvSpPr>
          <p:nvPr>
            <p:ph sz="quarter" idx="10"/>
          </p:nvPr>
        </p:nvSpPr>
        <p:spPr>
          <a:xfrm>
            <a:off x="359999" y="1839685"/>
            <a:ext cx="11383267" cy="3905867"/>
          </a:xfrm>
        </p:spPr>
        <p:txBody>
          <a:bodyPr/>
          <a:lstStyle/>
          <a:p>
            <a:r>
              <a:rPr lang="en-GB" b="1" dirty="0"/>
              <a:t>Identification - </a:t>
            </a:r>
            <a:r>
              <a:rPr lang="en-GB" dirty="0"/>
              <a:t>Confirm the correct appliance/system to be decommissioned and its relationship to the overall gas installation.</a:t>
            </a:r>
          </a:p>
          <a:p>
            <a:r>
              <a:rPr lang="en-GB" b="1" dirty="0"/>
              <a:t>Preparation - </a:t>
            </a:r>
            <a:r>
              <a:rPr lang="en-GB" dirty="0"/>
              <a:t>Gather required tools, appropriate warning labels, caps/plugs, and personal protective equipment.</a:t>
            </a:r>
          </a:p>
          <a:p>
            <a:r>
              <a:rPr lang="en-GB" b="1" dirty="0"/>
              <a:t>Inspection - </a:t>
            </a:r>
            <a:r>
              <a:rPr lang="en-GB" dirty="0"/>
              <a:t>Check meter status, locate Emergency Control Valve (ECV), and verify current gas tightness status.</a:t>
            </a:r>
          </a:p>
          <a:p>
            <a:r>
              <a:rPr lang="en-GB" b="1" dirty="0"/>
              <a:t>Documentation - </a:t>
            </a:r>
            <a:r>
              <a:rPr lang="en-GB" dirty="0"/>
              <a:t>Prepare necessary paperwork including warning notices, certificates, and customer information.</a:t>
            </a:r>
          </a:p>
        </p:txBody>
      </p:sp>
    </p:spTree>
    <p:extLst>
      <p:ext uri="{BB962C8B-B14F-4D97-AF65-F5344CB8AC3E}">
        <p14:creationId xmlns:p14="http://schemas.microsoft.com/office/powerpoint/2010/main" val="754947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B04FA-2638-D5B4-9556-D9C98A26D1F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B83406B-F4C1-77E5-C554-1C4205889ECC}"/>
              </a:ext>
            </a:extLst>
          </p:cNvPr>
          <p:cNvSpPr>
            <a:spLocks noGrp="1"/>
          </p:cNvSpPr>
          <p:nvPr>
            <p:ph type="title"/>
          </p:nvPr>
        </p:nvSpPr>
        <p:spPr>
          <a:xfrm>
            <a:off x="252000" y="959222"/>
            <a:ext cx="11628452" cy="646331"/>
          </a:xfrm>
        </p:spPr>
        <p:txBody>
          <a:bodyPr/>
          <a:lstStyle/>
          <a:p>
            <a:r>
              <a:rPr lang="en-GB"/>
              <a:t>Gas isolation procedures</a:t>
            </a:r>
          </a:p>
        </p:txBody>
      </p:sp>
      <p:sp>
        <p:nvSpPr>
          <p:cNvPr id="6" name="Content Placeholder 5">
            <a:extLst>
              <a:ext uri="{FF2B5EF4-FFF2-40B4-BE49-F238E27FC236}">
                <a16:creationId xmlns:a16="http://schemas.microsoft.com/office/drawing/2014/main" id="{EE280FDF-38D9-21AC-14FC-C856D09ABF55}"/>
              </a:ext>
            </a:extLst>
          </p:cNvPr>
          <p:cNvSpPr>
            <a:spLocks noGrp="1"/>
          </p:cNvSpPr>
          <p:nvPr>
            <p:ph sz="quarter" idx="10"/>
          </p:nvPr>
        </p:nvSpPr>
        <p:spPr>
          <a:xfrm>
            <a:off x="359999" y="1800000"/>
            <a:ext cx="11459467" cy="4140000"/>
          </a:xfrm>
        </p:spPr>
        <p:txBody>
          <a:bodyPr/>
          <a:lstStyle/>
          <a:p>
            <a:r>
              <a:rPr lang="en-GB" dirty="0"/>
              <a:t>Proper gas isolation is the critical first step in any decommissioning process. Following established procedures ensures safety for both the engineer and building occupants.</a:t>
            </a:r>
          </a:p>
          <a:p>
            <a:r>
              <a:rPr lang="en-GB" b="1" dirty="0"/>
              <a:t>Identify isolation point</a:t>
            </a:r>
          </a:p>
          <a:p>
            <a:r>
              <a:rPr lang="en-GB" dirty="0"/>
              <a:t>Determine the appropriate isolation valve for the specific appliance or section to be decommissioned. This may be an appliance isolation valve, a branch isolation valve, or in some cases, the Emergency Control Valve (ECV).</a:t>
            </a:r>
          </a:p>
          <a:p>
            <a:endParaRPr lang="en-GB" dirty="0"/>
          </a:p>
        </p:txBody>
      </p:sp>
    </p:spTree>
    <p:extLst>
      <p:ext uri="{BB962C8B-B14F-4D97-AF65-F5344CB8AC3E}">
        <p14:creationId xmlns:p14="http://schemas.microsoft.com/office/powerpoint/2010/main" val="37980015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00B8BB-1025-ED9D-F1B6-3287666262A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96CEB8B-68AB-D897-95D0-C0BCD331E229}"/>
              </a:ext>
            </a:extLst>
          </p:cNvPr>
          <p:cNvSpPr>
            <a:spLocks noGrp="1"/>
          </p:cNvSpPr>
          <p:nvPr>
            <p:ph type="title"/>
          </p:nvPr>
        </p:nvSpPr>
        <p:spPr>
          <a:xfrm>
            <a:off x="252000" y="959222"/>
            <a:ext cx="11628452" cy="646331"/>
          </a:xfrm>
        </p:spPr>
        <p:txBody>
          <a:bodyPr/>
          <a:lstStyle/>
          <a:p>
            <a:r>
              <a:rPr lang="en-GB"/>
              <a:t>Gas isolation procedures</a:t>
            </a:r>
          </a:p>
        </p:txBody>
      </p:sp>
      <p:sp>
        <p:nvSpPr>
          <p:cNvPr id="6" name="Content Placeholder 5">
            <a:extLst>
              <a:ext uri="{FF2B5EF4-FFF2-40B4-BE49-F238E27FC236}">
                <a16:creationId xmlns:a16="http://schemas.microsoft.com/office/drawing/2014/main" id="{78DB2230-F05A-EB7D-35EA-A5EF222A0800}"/>
              </a:ext>
            </a:extLst>
          </p:cNvPr>
          <p:cNvSpPr>
            <a:spLocks noGrp="1"/>
          </p:cNvSpPr>
          <p:nvPr>
            <p:ph sz="quarter" idx="10"/>
          </p:nvPr>
        </p:nvSpPr>
        <p:spPr>
          <a:xfrm>
            <a:off x="359999" y="1800000"/>
            <a:ext cx="11290133" cy="4140000"/>
          </a:xfrm>
        </p:spPr>
        <p:txBody>
          <a:bodyPr/>
          <a:lstStyle/>
          <a:p>
            <a:r>
              <a:rPr lang="en-GB" b="1" dirty="0"/>
              <a:t>Close valve and apply warning</a:t>
            </a:r>
          </a:p>
          <a:p>
            <a:r>
              <a:rPr lang="en-GB" dirty="0"/>
              <a:t>Turn the isolation valve to the fully closed position and immediately apply a 'DO NOT USE – DECOMMISSIONED' warning label. For ECVs, use appropriate locking devices where available.</a:t>
            </a:r>
          </a:p>
          <a:p>
            <a:r>
              <a:rPr lang="en-GB" b="1" dirty="0"/>
              <a:t>Verify zero pressure</a:t>
            </a:r>
          </a:p>
          <a:p>
            <a:r>
              <a:rPr lang="en-GB" dirty="0"/>
              <a:t>Connect a manometer to a suitable test point downstream of the isolation valve and confirm zero gas pressure. This verifies that gas is no longer flowing to the isolated section.</a:t>
            </a:r>
          </a:p>
        </p:txBody>
      </p:sp>
    </p:spTree>
    <p:extLst>
      <p:ext uri="{BB962C8B-B14F-4D97-AF65-F5344CB8AC3E}">
        <p14:creationId xmlns:p14="http://schemas.microsoft.com/office/powerpoint/2010/main" val="2089575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C8B955-CD7D-1EDE-710E-12B12861453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2C7E942-D445-2EE8-DB8F-27B31B95D745}"/>
              </a:ext>
            </a:extLst>
          </p:cNvPr>
          <p:cNvSpPr>
            <a:spLocks noGrp="1"/>
          </p:cNvSpPr>
          <p:nvPr>
            <p:ph type="title"/>
          </p:nvPr>
        </p:nvSpPr>
        <p:spPr>
          <a:xfrm>
            <a:off x="252000" y="959222"/>
            <a:ext cx="11628452" cy="646331"/>
          </a:xfrm>
        </p:spPr>
        <p:txBody>
          <a:bodyPr/>
          <a:lstStyle/>
          <a:p>
            <a:r>
              <a:rPr lang="en-GB"/>
              <a:t>Gas isolation procedures</a:t>
            </a:r>
          </a:p>
        </p:txBody>
      </p:sp>
      <p:sp>
        <p:nvSpPr>
          <p:cNvPr id="6" name="Content Placeholder 5">
            <a:extLst>
              <a:ext uri="{FF2B5EF4-FFF2-40B4-BE49-F238E27FC236}">
                <a16:creationId xmlns:a16="http://schemas.microsoft.com/office/drawing/2014/main" id="{087B8D04-1C18-9128-0ED2-A922597FBE2F}"/>
              </a:ext>
            </a:extLst>
          </p:cNvPr>
          <p:cNvSpPr>
            <a:spLocks noGrp="1"/>
          </p:cNvSpPr>
          <p:nvPr>
            <p:ph sz="quarter" idx="10"/>
          </p:nvPr>
        </p:nvSpPr>
        <p:spPr>
          <a:xfrm>
            <a:off x="360000" y="1800000"/>
            <a:ext cx="11298600" cy="4140000"/>
          </a:xfrm>
        </p:spPr>
        <p:txBody>
          <a:bodyPr/>
          <a:lstStyle/>
          <a:p>
            <a:r>
              <a:rPr lang="en-GB" b="1" dirty="0"/>
              <a:t>Perform tightness test</a:t>
            </a:r>
          </a:p>
          <a:p>
            <a:r>
              <a:rPr lang="en-GB" dirty="0"/>
              <a:t>Conduct a tightness test on the remaining live gas system to confirm that isolation has not affected the integrity of the rest of the installation. This is critical when isolating branches from a larger system.</a:t>
            </a:r>
          </a:p>
          <a:p>
            <a:r>
              <a:rPr lang="en-GB" b="1" dirty="0"/>
              <a:t>Document actions</a:t>
            </a:r>
          </a:p>
          <a:p>
            <a:r>
              <a:rPr lang="en-GB" dirty="0"/>
              <a:t>Record the isolation details, including who performed the work, when it was completed, the reason for isolation, and any specific instructions for future engineers.</a:t>
            </a:r>
          </a:p>
        </p:txBody>
      </p:sp>
    </p:spTree>
    <p:extLst>
      <p:ext uri="{BB962C8B-B14F-4D97-AF65-F5344CB8AC3E}">
        <p14:creationId xmlns:p14="http://schemas.microsoft.com/office/powerpoint/2010/main" val="16569237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ADF450-75F6-BE07-3D8F-D88E253D129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A807A8A-60D1-65CE-1C6C-DE2BEE9BFD58}"/>
              </a:ext>
            </a:extLst>
          </p:cNvPr>
          <p:cNvSpPr>
            <a:spLocks noGrp="1"/>
          </p:cNvSpPr>
          <p:nvPr>
            <p:ph type="title"/>
          </p:nvPr>
        </p:nvSpPr>
        <p:spPr>
          <a:xfrm>
            <a:off x="252000" y="959222"/>
            <a:ext cx="11628452" cy="646331"/>
          </a:xfrm>
        </p:spPr>
        <p:txBody>
          <a:bodyPr/>
          <a:lstStyle/>
          <a:p>
            <a:r>
              <a:rPr lang="en-GB"/>
              <a:t>Gas isolation procedures</a:t>
            </a:r>
          </a:p>
        </p:txBody>
      </p:sp>
      <p:sp>
        <p:nvSpPr>
          <p:cNvPr id="6" name="Content Placeholder 5">
            <a:extLst>
              <a:ext uri="{FF2B5EF4-FFF2-40B4-BE49-F238E27FC236}">
                <a16:creationId xmlns:a16="http://schemas.microsoft.com/office/drawing/2014/main" id="{1258FD12-2439-AF59-2712-170B8A8F4BA9}"/>
              </a:ext>
            </a:extLst>
          </p:cNvPr>
          <p:cNvSpPr>
            <a:spLocks noGrp="1"/>
          </p:cNvSpPr>
          <p:nvPr>
            <p:ph sz="quarter" idx="10"/>
          </p:nvPr>
        </p:nvSpPr>
        <p:spPr>
          <a:xfrm>
            <a:off x="359999" y="1800000"/>
            <a:ext cx="11188533" cy="4140000"/>
          </a:xfrm>
        </p:spPr>
        <p:txBody>
          <a:bodyPr/>
          <a:lstStyle/>
          <a:p>
            <a:r>
              <a:rPr lang="en-GB" b="1" dirty="0"/>
              <a:t>Industry best practice</a:t>
            </a:r>
          </a:p>
          <a:p>
            <a:r>
              <a:rPr lang="en-GB" dirty="0"/>
              <a:t>Always use a properly calibrated electronic gas detector to sweep the area around isolation points after completing the procedure. This provides an additional safety check beyond visual inspection and pressure testing.</a:t>
            </a:r>
          </a:p>
        </p:txBody>
      </p:sp>
    </p:spTree>
    <p:extLst>
      <p:ext uri="{BB962C8B-B14F-4D97-AF65-F5344CB8AC3E}">
        <p14:creationId xmlns:p14="http://schemas.microsoft.com/office/powerpoint/2010/main" val="7920384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FF17E1-D522-C6EE-7CEF-B0E50F63359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2D7E7F4-ED33-226E-D7E0-C8344F344612}"/>
              </a:ext>
            </a:extLst>
          </p:cNvPr>
          <p:cNvSpPr>
            <a:spLocks noGrp="1"/>
          </p:cNvSpPr>
          <p:nvPr>
            <p:ph type="title"/>
          </p:nvPr>
        </p:nvSpPr>
        <p:spPr>
          <a:xfrm>
            <a:off x="252000" y="959222"/>
            <a:ext cx="11628452" cy="646331"/>
          </a:xfrm>
        </p:spPr>
        <p:txBody>
          <a:bodyPr/>
          <a:lstStyle/>
          <a:p>
            <a:r>
              <a:rPr lang="en-GB"/>
              <a:t>Electrical isolation for gas appliances</a:t>
            </a:r>
          </a:p>
        </p:txBody>
      </p:sp>
      <p:sp>
        <p:nvSpPr>
          <p:cNvPr id="6" name="Content Placeholder 5">
            <a:extLst>
              <a:ext uri="{FF2B5EF4-FFF2-40B4-BE49-F238E27FC236}">
                <a16:creationId xmlns:a16="http://schemas.microsoft.com/office/drawing/2014/main" id="{949752DD-857F-E6D7-DBCA-CE2A950DD201}"/>
              </a:ext>
            </a:extLst>
          </p:cNvPr>
          <p:cNvSpPr>
            <a:spLocks noGrp="1"/>
          </p:cNvSpPr>
          <p:nvPr>
            <p:ph sz="quarter" idx="10"/>
          </p:nvPr>
        </p:nvSpPr>
        <p:spPr>
          <a:xfrm>
            <a:off x="359999" y="1800000"/>
            <a:ext cx="11391733" cy="4140000"/>
          </a:xfrm>
        </p:spPr>
        <p:txBody>
          <a:bodyPr/>
          <a:lstStyle/>
          <a:p>
            <a:r>
              <a:rPr lang="en-GB" sz="2400" dirty="0">
                <a:solidFill>
                  <a:srgbClr val="000000"/>
                </a:solidFill>
                <a:effectLst/>
                <a:latin typeface="Arial" panose="020B0604020202020204" pitchFamily="34" charset="0"/>
              </a:rPr>
              <a:t>Modern gas appliances include electrical parts that need safe isolation when decommissioned to avoid shock or damage. </a:t>
            </a:r>
          </a:p>
          <a:p>
            <a:r>
              <a:rPr lang="en-GB" sz="2400" dirty="0">
                <a:solidFill>
                  <a:srgbClr val="000000"/>
                </a:solidFill>
                <a:effectLst/>
                <a:latin typeface="Arial" panose="020B0604020202020204" pitchFamily="34" charset="0"/>
              </a:rPr>
              <a:t>The level of isolation varies by appliance; for example, fan-assisted boilers require full electrical isolation to stop the fan from operating and drawing gas through a faulty valve.</a:t>
            </a:r>
            <a:endParaRPr lang="en-GB" dirty="0"/>
          </a:p>
        </p:txBody>
      </p:sp>
    </p:spTree>
    <p:extLst>
      <p:ext uri="{BB962C8B-B14F-4D97-AF65-F5344CB8AC3E}">
        <p14:creationId xmlns:p14="http://schemas.microsoft.com/office/powerpoint/2010/main" val="18232455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600BAB-9AEE-040F-B6A4-01A9AAC5DF4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85F0FBD-1E91-670A-6563-7F7FCFFB5072}"/>
              </a:ext>
            </a:extLst>
          </p:cNvPr>
          <p:cNvSpPr>
            <a:spLocks noGrp="1"/>
          </p:cNvSpPr>
          <p:nvPr>
            <p:ph type="title"/>
          </p:nvPr>
        </p:nvSpPr>
        <p:spPr>
          <a:xfrm>
            <a:off x="252000" y="959222"/>
            <a:ext cx="11628452" cy="646331"/>
          </a:xfrm>
        </p:spPr>
        <p:txBody>
          <a:bodyPr/>
          <a:lstStyle/>
          <a:p>
            <a:r>
              <a:rPr lang="en-GB"/>
              <a:t>Electrical isolation for gas appliances</a:t>
            </a:r>
          </a:p>
        </p:txBody>
      </p:sp>
      <p:sp>
        <p:nvSpPr>
          <p:cNvPr id="6" name="Content Placeholder 5">
            <a:extLst>
              <a:ext uri="{FF2B5EF4-FFF2-40B4-BE49-F238E27FC236}">
                <a16:creationId xmlns:a16="http://schemas.microsoft.com/office/drawing/2014/main" id="{0C64C1A4-79C0-0FF9-8856-9A4AC7961112}"/>
              </a:ext>
            </a:extLst>
          </p:cNvPr>
          <p:cNvSpPr>
            <a:spLocks noGrp="1"/>
          </p:cNvSpPr>
          <p:nvPr>
            <p:ph sz="quarter" idx="10"/>
          </p:nvPr>
        </p:nvSpPr>
        <p:spPr>
          <a:xfrm>
            <a:off x="359999" y="1800000"/>
            <a:ext cx="11239333" cy="4140000"/>
          </a:xfrm>
        </p:spPr>
        <p:txBody>
          <a:bodyPr/>
          <a:lstStyle/>
          <a:p>
            <a:pPr marL="342900" indent="-342900">
              <a:buFont typeface="Arial" panose="020B0604020202020204" pitchFamily="34" charset="0"/>
              <a:buChar char="•"/>
            </a:pPr>
            <a:r>
              <a:rPr lang="en-GB" b="1" dirty="0"/>
              <a:t>Switch off at Fused Connection Unit (FCU) - </a:t>
            </a:r>
            <a:r>
              <a:rPr lang="en-GB" dirty="0"/>
              <a:t>Locate and turn off the dedicated FCU for the appliance, typically located adjacent to the appliance.</a:t>
            </a:r>
          </a:p>
          <a:p>
            <a:pPr marL="342900" indent="-342900">
              <a:buFont typeface="Arial" panose="020B0604020202020204" pitchFamily="34" charset="0"/>
              <a:buChar char="•"/>
            </a:pPr>
            <a:r>
              <a:rPr lang="en-GB" b="1" dirty="0"/>
              <a:t>Isolate at spur or consumer unit - </a:t>
            </a:r>
            <a:r>
              <a:rPr lang="en-GB" dirty="0"/>
              <a:t>For permanent decommissioning, isolate at the spur connection or main consumer unit and apply a lock-off device where possible.</a:t>
            </a:r>
          </a:p>
        </p:txBody>
      </p:sp>
    </p:spTree>
    <p:extLst>
      <p:ext uri="{BB962C8B-B14F-4D97-AF65-F5344CB8AC3E}">
        <p14:creationId xmlns:p14="http://schemas.microsoft.com/office/powerpoint/2010/main" val="32152005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152D95-647C-2E7C-D1A2-BE2E186A31C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38B9F125-60C0-EDBF-674E-0415BEB26079}"/>
              </a:ext>
            </a:extLst>
          </p:cNvPr>
          <p:cNvSpPr>
            <a:spLocks noGrp="1"/>
          </p:cNvSpPr>
          <p:nvPr>
            <p:ph type="title"/>
          </p:nvPr>
        </p:nvSpPr>
        <p:spPr>
          <a:xfrm>
            <a:off x="252000" y="959222"/>
            <a:ext cx="11628452" cy="646331"/>
          </a:xfrm>
        </p:spPr>
        <p:txBody>
          <a:bodyPr/>
          <a:lstStyle/>
          <a:p>
            <a:r>
              <a:rPr lang="en-GB"/>
              <a:t>Electrical isolation for gas appliances</a:t>
            </a:r>
          </a:p>
        </p:txBody>
      </p:sp>
      <p:sp>
        <p:nvSpPr>
          <p:cNvPr id="6" name="Content Placeholder 5">
            <a:extLst>
              <a:ext uri="{FF2B5EF4-FFF2-40B4-BE49-F238E27FC236}">
                <a16:creationId xmlns:a16="http://schemas.microsoft.com/office/drawing/2014/main" id="{3EB7A089-08D2-C8E3-A633-048B58578837}"/>
              </a:ext>
            </a:extLst>
          </p:cNvPr>
          <p:cNvSpPr>
            <a:spLocks noGrp="1"/>
          </p:cNvSpPr>
          <p:nvPr>
            <p:ph sz="quarter" idx="10"/>
          </p:nvPr>
        </p:nvSpPr>
        <p:spPr>
          <a:xfrm>
            <a:off x="360000" y="1800000"/>
            <a:ext cx="11247800" cy="4140000"/>
          </a:xfrm>
        </p:spPr>
        <p:txBody>
          <a:bodyPr/>
          <a:lstStyle/>
          <a:p>
            <a:pPr marL="342900" indent="-342900">
              <a:buFont typeface="Arial" panose="020B0604020202020204" pitchFamily="34" charset="0"/>
              <a:buChar char="•"/>
            </a:pPr>
            <a:r>
              <a:rPr lang="en-GB" b="1" dirty="0">
                <a:ea typeface="ＭＳ Ｐゴシック"/>
              </a:rPr>
              <a:t>Verify dead circuit - </a:t>
            </a:r>
            <a:r>
              <a:rPr lang="en-GB" dirty="0">
                <a:ea typeface="ＭＳ Ｐゴシック"/>
              </a:rPr>
              <a:t>Use a calibrated voltage tester or multimeter to confirm zero voltage at all relevant terminals before proceeding with further work.</a:t>
            </a:r>
          </a:p>
          <a:p>
            <a:pPr marL="342900" indent="-342900">
              <a:buFont typeface="Arial" panose="020B0604020202020204" pitchFamily="34" charset="0"/>
              <a:buChar char="•"/>
            </a:pPr>
            <a:r>
              <a:rPr lang="en-GB" b="1" dirty="0"/>
              <a:t>Apply warning label - </a:t>
            </a:r>
            <a:r>
              <a:rPr lang="en-GB" dirty="0"/>
              <a:t>Attach appropriate electrical isolation warning to the FCU and note in documentation that the electrical supply has been isolated.</a:t>
            </a:r>
          </a:p>
        </p:txBody>
      </p:sp>
    </p:spTree>
    <p:extLst>
      <p:ext uri="{BB962C8B-B14F-4D97-AF65-F5344CB8AC3E}">
        <p14:creationId xmlns:p14="http://schemas.microsoft.com/office/powerpoint/2010/main" val="40193062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0403E5-185D-7A31-B8D9-F48E9DC854E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1DF7B19-E288-2F24-2D87-8CE3A75FA199}"/>
              </a:ext>
            </a:extLst>
          </p:cNvPr>
          <p:cNvSpPr>
            <a:spLocks noGrp="1"/>
          </p:cNvSpPr>
          <p:nvPr>
            <p:ph type="title"/>
          </p:nvPr>
        </p:nvSpPr>
        <p:spPr>
          <a:xfrm>
            <a:off x="252000" y="900538"/>
            <a:ext cx="11628452" cy="646331"/>
          </a:xfrm>
        </p:spPr>
        <p:txBody>
          <a:bodyPr/>
          <a:lstStyle/>
          <a:p>
            <a:r>
              <a:rPr lang="en-GB" dirty="0"/>
              <a:t>Legal duties and standards</a:t>
            </a:r>
          </a:p>
        </p:txBody>
      </p:sp>
      <p:sp>
        <p:nvSpPr>
          <p:cNvPr id="6" name="Content Placeholder 5">
            <a:extLst>
              <a:ext uri="{FF2B5EF4-FFF2-40B4-BE49-F238E27FC236}">
                <a16:creationId xmlns:a16="http://schemas.microsoft.com/office/drawing/2014/main" id="{98B17959-66DB-4EE1-B01B-6AE2E1A3E9C1}"/>
              </a:ext>
            </a:extLst>
          </p:cNvPr>
          <p:cNvSpPr>
            <a:spLocks noGrp="1"/>
          </p:cNvSpPr>
          <p:nvPr>
            <p:ph sz="quarter" idx="10"/>
          </p:nvPr>
        </p:nvSpPr>
        <p:spPr>
          <a:xfrm>
            <a:off x="360000" y="1800000"/>
            <a:ext cx="10384200" cy="4140000"/>
          </a:xfrm>
        </p:spPr>
        <p:txBody>
          <a:bodyPr/>
          <a:lstStyle/>
          <a:p>
            <a:endParaRPr lang="en-GB"/>
          </a:p>
          <a:p>
            <a:endParaRPr lang="en-GB"/>
          </a:p>
        </p:txBody>
      </p:sp>
      <p:graphicFrame>
        <p:nvGraphicFramePr>
          <p:cNvPr id="2" name="Table 1">
            <a:extLst>
              <a:ext uri="{FF2B5EF4-FFF2-40B4-BE49-F238E27FC236}">
                <a16:creationId xmlns:a16="http://schemas.microsoft.com/office/drawing/2014/main" id="{3D6E6F1A-430F-41A7-1529-873BE7738DFE}"/>
              </a:ext>
            </a:extLst>
          </p:cNvPr>
          <p:cNvGraphicFramePr>
            <a:graphicFrameLocks noGrp="1"/>
          </p:cNvGraphicFramePr>
          <p:nvPr>
            <p:extLst>
              <p:ext uri="{D42A27DB-BD31-4B8C-83A1-F6EECF244321}">
                <p14:modId xmlns:p14="http://schemas.microsoft.com/office/powerpoint/2010/main" val="2375874129"/>
              </p:ext>
            </p:extLst>
          </p:nvPr>
        </p:nvGraphicFramePr>
        <p:xfrm>
          <a:off x="252000" y="1652953"/>
          <a:ext cx="11493686" cy="4248928"/>
        </p:xfrm>
        <a:graphic>
          <a:graphicData uri="http://schemas.openxmlformats.org/drawingml/2006/table">
            <a:tbl>
              <a:tblPr>
                <a:tableStyleId>{8A107856-5554-42FB-B03E-39F5DBC370BA}</a:tableStyleId>
              </a:tblPr>
              <a:tblGrid>
                <a:gridCol w="3677743">
                  <a:extLst>
                    <a:ext uri="{9D8B030D-6E8A-4147-A177-3AD203B41FA5}">
                      <a16:colId xmlns:a16="http://schemas.microsoft.com/office/drawing/2014/main" val="2168564438"/>
                    </a:ext>
                  </a:extLst>
                </a:gridCol>
                <a:gridCol w="7815943">
                  <a:extLst>
                    <a:ext uri="{9D8B030D-6E8A-4147-A177-3AD203B41FA5}">
                      <a16:colId xmlns:a16="http://schemas.microsoft.com/office/drawing/2014/main" val="564713205"/>
                    </a:ext>
                  </a:extLst>
                </a:gridCol>
              </a:tblGrid>
              <a:tr h="239858">
                <a:tc>
                  <a:txBody>
                    <a:bodyPr/>
                    <a:lstStyle/>
                    <a:p>
                      <a:pPr>
                        <a:buNone/>
                      </a:pPr>
                      <a:r>
                        <a:rPr lang="en-GB" sz="1600" b="1"/>
                        <a:t>Regulation/Standard</a:t>
                      </a:r>
                      <a:endParaRPr lang="en-GB" sz="1600"/>
                    </a:p>
                  </a:txBody>
                  <a:tcPr marL="59788" marR="59788" marT="29894" marB="29894" anchor="ctr"/>
                </a:tc>
                <a:tc>
                  <a:txBody>
                    <a:bodyPr/>
                    <a:lstStyle/>
                    <a:p>
                      <a:pPr>
                        <a:buNone/>
                      </a:pPr>
                      <a:r>
                        <a:rPr lang="en-GB" sz="1600" b="1"/>
                        <a:t>Requirements</a:t>
                      </a:r>
                      <a:endParaRPr lang="en-GB" sz="1600"/>
                    </a:p>
                  </a:txBody>
                  <a:tcPr marL="59788" marR="59788" marT="29894" marB="29894" anchor="ctr"/>
                </a:tc>
                <a:extLst>
                  <a:ext uri="{0D108BD9-81ED-4DB2-BD59-A6C34878D82A}">
                    <a16:rowId xmlns:a16="http://schemas.microsoft.com/office/drawing/2014/main" val="1485618597"/>
                  </a:ext>
                </a:extLst>
              </a:tr>
              <a:tr h="780068">
                <a:tc>
                  <a:txBody>
                    <a:bodyPr/>
                    <a:lstStyle/>
                    <a:p>
                      <a:pPr>
                        <a:buNone/>
                      </a:pPr>
                      <a:r>
                        <a:rPr lang="en-GB" sz="1600"/>
                        <a:t>GSIUR Regulation 34</a:t>
                      </a:r>
                    </a:p>
                  </a:txBody>
                  <a:tcPr marL="59788" marR="59788" marT="29894" marB="29894" anchor="ctr"/>
                </a:tc>
                <a:tc>
                  <a:txBody>
                    <a:bodyPr/>
                    <a:lstStyle/>
                    <a:p>
                      <a:pPr>
                        <a:buNone/>
                      </a:pPr>
                      <a:r>
                        <a:rPr lang="en-GB" sz="1600"/>
                        <a:t>Requires a competent person to take all reasonable steps to prevent the use of any gas fitting known or suspected to be unsafe. This forms the legal basis for mandatory decommissioning of unsafe appliances.</a:t>
                      </a:r>
                    </a:p>
                  </a:txBody>
                  <a:tcPr marL="59788" marR="59788" marT="29894" marB="29894" anchor="ctr"/>
                </a:tc>
                <a:extLst>
                  <a:ext uri="{0D108BD9-81ED-4DB2-BD59-A6C34878D82A}">
                    <a16:rowId xmlns:a16="http://schemas.microsoft.com/office/drawing/2014/main" val="3704490977"/>
                  </a:ext>
                </a:extLst>
              </a:tr>
              <a:tr h="780068">
                <a:tc>
                  <a:txBody>
                    <a:bodyPr/>
                    <a:lstStyle/>
                    <a:p>
                      <a:pPr>
                        <a:buNone/>
                      </a:pPr>
                      <a:r>
                        <a:rPr lang="en-GB" sz="1600"/>
                        <a:t>IGEM/G/11</a:t>
                      </a:r>
                    </a:p>
                  </a:txBody>
                  <a:tcPr marL="59788" marR="59788" marT="29894" marB="29894" anchor="ctr"/>
                </a:tc>
                <a:tc>
                  <a:txBody>
                    <a:bodyPr/>
                    <a:lstStyle/>
                    <a:p>
                      <a:pPr>
                        <a:buNone/>
                      </a:pPr>
                      <a:r>
                        <a:rPr lang="en-GB" sz="1600"/>
                        <a:t>Provides detailed technical standards for gas installation pipework on industrial and commercial premises, including specific procedures for decommissioning various system types.</a:t>
                      </a:r>
                    </a:p>
                  </a:txBody>
                  <a:tcPr marL="59788" marR="59788" marT="29894" marB="29894" anchor="ctr"/>
                </a:tc>
                <a:extLst>
                  <a:ext uri="{0D108BD9-81ED-4DB2-BD59-A6C34878D82A}">
                    <a16:rowId xmlns:a16="http://schemas.microsoft.com/office/drawing/2014/main" val="2298804019"/>
                  </a:ext>
                </a:extLst>
              </a:tr>
              <a:tr h="780068">
                <a:tc>
                  <a:txBody>
                    <a:bodyPr/>
                    <a:lstStyle/>
                    <a:p>
                      <a:pPr>
                        <a:buNone/>
                      </a:pPr>
                      <a:r>
                        <a:rPr lang="en-GB" sz="1600"/>
                        <a:t>HSE Guidance</a:t>
                      </a:r>
                    </a:p>
                  </a:txBody>
                  <a:tcPr marL="59788" marR="59788" marT="29894" marB="29894" anchor="ctr"/>
                </a:tc>
                <a:tc>
                  <a:txBody>
                    <a:bodyPr/>
                    <a:lstStyle/>
                    <a:p>
                      <a:pPr>
                        <a:buNone/>
                      </a:pPr>
                      <a:r>
                        <a:rPr lang="en-GB" sz="1600" dirty="0"/>
                        <a:t>Offers approved guidance on interpretation of the regulations, documentation requirements, and notification procedures. Engineers must maintain comprehensive records of all decommissioning work.</a:t>
                      </a:r>
                    </a:p>
                  </a:txBody>
                  <a:tcPr marL="59788" marR="59788" marT="29894" marB="29894" anchor="ctr"/>
                </a:tc>
                <a:extLst>
                  <a:ext uri="{0D108BD9-81ED-4DB2-BD59-A6C34878D82A}">
                    <a16:rowId xmlns:a16="http://schemas.microsoft.com/office/drawing/2014/main" val="566109663"/>
                  </a:ext>
                </a:extLst>
              </a:tr>
              <a:tr h="780068">
                <a:tc>
                  <a:txBody>
                    <a:bodyPr/>
                    <a:lstStyle/>
                    <a:p>
                      <a:pPr>
                        <a:buNone/>
                      </a:pPr>
                      <a:r>
                        <a:rPr lang="en-GB" sz="1600"/>
                        <a:t>Manufacturer's Instructions (MI)</a:t>
                      </a:r>
                    </a:p>
                  </a:txBody>
                  <a:tcPr marL="59788" marR="59788" marT="29894" marB="29894" anchor="ctr"/>
                </a:tc>
                <a:tc>
                  <a:txBody>
                    <a:bodyPr/>
                    <a:lstStyle/>
                    <a:p>
                      <a:pPr>
                        <a:buNone/>
                      </a:pPr>
                      <a:r>
                        <a:rPr lang="en-GB" sz="1600"/>
                        <a:t>Contains appliance-specific isolation and decommissioning guidance that may supplement or expand upon general industry standards, particularly for complex or specialised equipment.</a:t>
                      </a:r>
                    </a:p>
                  </a:txBody>
                  <a:tcPr marL="59788" marR="59788" marT="29894" marB="29894" anchor="ctr"/>
                </a:tc>
                <a:extLst>
                  <a:ext uri="{0D108BD9-81ED-4DB2-BD59-A6C34878D82A}">
                    <a16:rowId xmlns:a16="http://schemas.microsoft.com/office/drawing/2014/main" val="682387671"/>
                  </a:ext>
                </a:extLst>
              </a:tr>
              <a:tr h="780068">
                <a:tc>
                  <a:txBody>
                    <a:bodyPr/>
                    <a:lstStyle/>
                    <a:p>
                      <a:pPr>
                        <a:buNone/>
                      </a:pPr>
                      <a:r>
                        <a:rPr lang="en-GB" sz="1600"/>
                        <a:t>Gas Industry Unsafe Situations Procedure (GIUSP)</a:t>
                      </a:r>
                    </a:p>
                  </a:txBody>
                  <a:tcPr marL="59788" marR="59788" marT="29894" marB="29894" anchor="ctr"/>
                </a:tc>
                <a:tc>
                  <a:txBody>
                    <a:bodyPr/>
                    <a:lstStyle/>
                    <a:p>
                      <a:pPr>
                        <a:buNone/>
                      </a:pPr>
                      <a:r>
                        <a:rPr lang="en-GB" sz="1600" dirty="0"/>
                        <a:t>Classifies unsafe situations and prescribes appropriate actions for AR (At Risk) and ID (Immediately Dangerous) scenarios, including decommissioning requirements.</a:t>
                      </a:r>
                    </a:p>
                  </a:txBody>
                  <a:tcPr marL="59788" marR="59788" marT="29894" marB="29894" anchor="ctr"/>
                </a:tc>
                <a:extLst>
                  <a:ext uri="{0D108BD9-81ED-4DB2-BD59-A6C34878D82A}">
                    <a16:rowId xmlns:a16="http://schemas.microsoft.com/office/drawing/2014/main" val="2207943223"/>
                  </a:ext>
                </a:extLst>
              </a:tr>
            </a:tbl>
          </a:graphicData>
        </a:graphic>
      </p:graphicFrame>
    </p:spTree>
    <p:extLst>
      <p:ext uri="{BB962C8B-B14F-4D97-AF65-F5344CB8AC3E}">
        <p14:creationId xmlns:p14="http://schemas.microsoft.com/office/powerpoint/2010/main" val="8544776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Starter</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a:xfrm>
            <a:off x="359173" y="1605553"/>
            <a:ext cx="11316360" cy="4140000"/>
          </a:xfrm>
        </p:spPr>
        <p:txBody>
          <a:bodyPr/>
          <a:lstStyle/>
          <a:p>
            <a:r>
              <a:rPr lang="en-GB" b="1" dirty="0"/>
              <a:t>Scenario:</a:t>
            </a:r>
            <a:br>
              <a:rPr lang="en-GB" dirty="0"/>
            </a:br>
            <a:r>
              <a:rPr lang="en-GB" dirty="0"/>
              <a:t>Charlie visits a customer with a 25-year-old open-flued boiler. It shows signs of corrosion around the heat exchanger, and CO readings are above acceptable limits. The customer refuses to replace it.</a:t>
            </a:r>
          </a:p>
          <a:p>
            <a:br>
              <a:rPr lang="en-GB" b="1" dirty="0"/>
            </a:br>
            <a:r>
              <a:rPr lang="en-GB" b="1" dirty="0"/>
              <a:t>Questions:</a:t>
            </a:r>
            <a:endParaRPr lang="en-GB" dirty="0"/>
          </a:p>
          <a:p>
            <a:pPr marL="342900" lvl="0" indent="-342900">
              <a:buFont typeface="Arial" panose="020B0604020202020204" pitchFamily="34" charset="0"/>
              <a:buChar char="•"/>
            </a:pPr>
            <a:r>
              <a:rPr lang="en-GB" dirty="0"/>
              <a:t>What action should Charlie take?</a:t>
            </a:r>
          </a:p>
          <a:p>
            <a:pPr marL="342900" lvl="0" indent="-342900">
              <a:buFont typeface="Arial" panose="020B0604020202020204" pitchFamily="34" charset="0"/>
              <a:buChar char="•"/>
            </a:pPr>
            <a:r>
              <a:rPr lang="en-GB" dirty="0"/>
              <a:t>Is this an installation, servicing, or decommissioning job?</a:t>
            </a:r>
          </a:p>
          <a:p>
            <a:pPr marL="342900" lvl="0" indent="-342900">
              <a:buFont typeface="Arial" panose="020B0604020202020204" pitchFamily="34" charset="0"/>
              <a:buChar char="•"/>
            </a:pPr>
            <a:r>
              <a:rPr lang="en-GB" dirty="0"/>
              <a:t>What legal responsibilities are involved?</a:t>
            </a:r>
          </a:p>
          <a:p>
            <a:endParaRPr lang="en-GB" dirty="0"/>
          </a:p>
        </p:txBody>
      </p:sp>
    </p:spTree>
    <p:extLst>
      <p:ext uri="{BB962C8B-B14F-4D97-AF65-F5344CB8AC3E}">
        <p14:creationId xmlns:p14="http://schemas.microsoft.com/office/powerpoint/2010/main" val="280848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CA895-EAF0-1EFB-98F6-D51A573E8DC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C1E32EE-F5D7-030E-CCC5-7793223E6D1E}"/>
              </a:ext>
            </a:extLst>
          </p:cNvPr>
          <p:cNvSpPr>
            <a:spLocks noGrp="1"/>
          </p:cNvSpPr>
          <p:nvPr>
            <p:ph type="title"/>
          </p:nvPr>
        </p:nvSpPr>
        <p:spPr>
          <a:xfrm>
            <a:off x="252000" y="959222"/>
            <a:ext cx="11628452" cy="646331"/>
          </a:xfrm>
        </p:spPr>
        <p:txBody>
          <a:bodyPr/>
          <a:lstStyle/>
          <a:p>
            <a:r>
              <a:rPr lang="en-GB"/>
              <a:t>Purging considerations during decommissioning</a:t>
            </a:r>
          </a:p>
        </p:txBody>
      </p:sp>
      <p:sp>
        <p:nvSpPr>
          <p:cNvPr id="6" name="Content Placeholder 5">
            <a:extLst>
              <a:ext uri="{FF2B5EF4-FFF2-40B4-BE49-F238E27FC236}">
                <a16:creationId xmlns:a16="http://schemas.microsoft.com/office/drawing/2014/main" id="{CCFA7C6C-0187-6308-1257-C8F1EBBB2803}"/>
              </a:ext>
            </a:extLst>
          </p:cNvPr>
          <p:cNvSpPr>
            <a:spLocks noGrp="1"/>
          </p:cNvSpPr>
          <p:nvPr>
            <p:ph sz="quarter" idx="10"/>
          </p:nvPr>
        </p:nvSpPr>
        <p:spPr>
          <a:xfrm>
            <a:off x="359999" y="1800000"/>
            <a:ext cx="11417134" cy="4140000"/>
          </a:xfrm>
        </p:spPr>
        <p:txBody>
          <a:bodyPr/>
          <a:lstStyle/>
          <a:p>
            <a:r>
              <a:rPr lang="en-GB" dirty="0"/>
              <a:t>Purging is the process of removing gas from pipework and appliances during decommissioning to eliminate explosion risks. </a:t>
            </a:r>
          </a:p>
          <a:p>
            <a:r>
              <a:rPr lang="en-GB" dirty="0"/>
              <a:t>The purging method depends on pipe volume and installation type.</a:t>
            </a:r>
          </a:p>
          <a:p>
            <a:r>
              <a:rPr lang="en-GB" b="1" dirty="0"/>
              <a:t>Never purge to atmosphere in:</a:t>
            </a:r>
          </a:p>
          <a:p>
            <a:r>
              <a:rPr lang="en-GB" dirty="0"/>
              <a:t>Confined spaces, areas with poor ventilation, near ignition sources, or where gas could accumulate. Always follow IGEM/UP/1B for domestic purging and IGEM/UP/1 for larger installations.</a:t>
            </a:r>
          </a:p>
          <a:p>
            <a:endParaRPr lang="en-GB" dirty="0"/>
          </a:p>
        </p:txBody>
      </p:sp>
    </p:spTree>
    <p:extLst>
      <p:ext uri="{BB962C8B-B14F-4D97-AF65-F5344CB8AC3E}">
        <p14:creationId xmlns:p14="http://schemas.microsoft.com/office/powerpoint/2010/main" val="264315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9183BE-7A22-0EB2-2B42-DB08D532E3F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0CD5BBB-3F3E-C7B8-028B-52CD6D4FCF62}"/>
              </a:ext>
            </a:extLst>
          </p:cNvPr>
          <p:cNvSpPr>
            <a:spLocks noGrp="1"/>
          </p:cNvSpPr>
          <p:nvPr>
            <p:ph type="title"/>
          </p:nvPr>
        </p:nvSpPr>
        <p:spPr>
          <a:xfrm>
            <a:off x="252000" y="959222"/>
            <a:ext cx="11628452" cy="646331"/>
          </a:xfrm>
        </p:spPr>
        <p:txBody>
          <a:bodyPr/>
          <a:lstStyle/>
          <a:p>
            <a:r>
              <a:rPr lang="en-GB"/>
              <a:t>Purging considerations during decommissioning</a:t>
            </a:r>
          </a:p>
        </p:txBody>
      </p:sp>
      <p:sp>
        <p:nvSpPr>
          <p:cNvPr id="6" name="Content Placeholder 5">
            <a:extLst>
              <a:ext uri="{FF2B5EF4-FFF2-40B4-BE49-F238E27FC236}">
                <a16:creationId xmlns:a16="http://schemas.microsoft.com/office/drawing/2014/main" id="{8240F481-FB98-C4DE-3BD8-C5F1CF483B78}"/>
              </a:ext>
            </a:extLst>
          </p:cNvPr>
          <p:cNvSpPr>
            <a:spLocks noGrp="1"/>
          </p:cNvSpPr>
          <p:nvPr>
            <p:ph sz="quarter" idx="10"/>
          </p:nvPr>
        </p:nvSpPr>
        <p:spPr>
          <a:xfrm>
            <a:off x="359999" y="1800000"/>
            <a:ext cx="9818143" cy="4140000"/>
          </a:xfrm>
        </p:spPr>
        <p:txBody>
          <a:bodyPr/>
          <a:lstStyle/>
          <a:p>
            <a:r>
              <a:rPr lang="en-GB" b="1" dirty="0"/>
              <a:t>Small domestic installations</a:t>
            </a:r>
          </a:p>
          <a:p>
            <a:r>
              <a:rPr lang="en-GB" dirty="0"/>
              <a:t>For typical domestic installations with relatively small gas volumes:</a:t>
            </a:r>
          </a:p>
          <a:p>
            <a:pPr marL="342900" indent="-342900">
              <a:buFont typeface="Arial" panose="020B0604020202020204" pitchFamily="34" charset="0"/>
              <a:buChar char="•"/>
            </a:pPr>
            <a:r>
              <a:rPr lang="en-GB" dirty="0"/>
              <a:t>Natural ventilation is usually sufficient.</a:t>
            </a:r>
          </a:p>
          <a:p>
            <a:pPr marL="342900" indent="-342900">
              <a:buFont typeface="Arial" panose="020B0604020202020204" pitchFamily="34" charset="0"/>
              <a:buChar char="•"/>
            </a:pPr>
            <a:r>
              <a:rPr lang="en-GB" dirty="0"/>
              <a:t>Disconnect the appliance after isolation.</a:t>
            </a:r>
          </a:p>
          <a:p>
            <a:pPr marL="342900" indent="-342900">
              <a:buFont typeface="Arial" panose="020B0604020202020204" pitchFamily="34" charset="0"/>
              <a:buChar char="•"/>
            </a:pPr>
            <a:r>
              <a:rPr lang="en-GB" dirty="0"/>
              <a:t>Allow gas to safely dissipate into a well-ventilated area.</a:t>
            </a:r>
          </a:p>
          <a:p>
            <a:pPr marL="342900" indent="-342900">
              <a:buFont typeface="Arial" panose="020B0604020202020204" pitchFamily="34" charset="0"/>
              <a:buChar char="•"/>
            </a:pPr>
            <a:r>
              <a:rPr lang="en-GB" dirty="0"/>
              <a:t>Avoid ignition sources during the process.</a:t>
            </a:r>
          </a:p>
          <a:p>
            <a:pPr marL="342900" indent="-342900">
              <a:buFont typeface="Arial" panose="020B0604020202020204" pitchFamily="34" charset="0"/>
              <a:buChar char="•"/>
            </a:pPr>
            <a:r>
              <a:rPr lang="en-GB" dirty="0"/>
              <a:t>Check with the electronic gas detector before completing work.</a:t>
            </a:r>
          </a:p>
          <a:p>
            <a:endParaRPr lang="en-GB" dirty="0"/>
          </a:p>
        </p:txBody>
      </p:sp>
    </p:spTree>
    <p:extLst>
      <p:ext uri="{BB962C8B-B14F-4D97-AF65-F5344CB8AC3E}">
        <p14:creationId xmlns:p14="http://schemas.microsoft.com/office/powerpoint/2010/main" val="5759253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D17DC-0058-2FB4-7F4C-5D8F21A6C68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49506BD-3CB9-9FF2-D2D2-C79188E6CE7C}"/>
              </a:ext>
            </a:extLst>
          </p:cNvPr>
          <p:cNvSpPr>
            <a:spLocks noGrp="1"/>
          </p:cNvSpPr>
          <p:nvPr>
            <p:ph type="title"/>
          </p:nvPr>
        </p:nvSpPr>
        <p:spPr>
          <a:xfrm>
            <a:off x="252000" y="959222"/>
            <a:ext cx="11628452" cy="646331"/>
          </a:xfrm>
        </p:spPr>
        <p:txBody>
          <a:bodyPr/>
          <a:lstStyle/>
          <a:p>
            <a:r>
              <a:rPr lang="en-GB"/>
              <a:t>Purging considerations during decommissioning</a:t>
            </a:r>
          </a:p>
        </p:txBody>
      </p:sp>
      <p:sp>
        <p:nvSpPr>
          <p:cNvPr id="6" name="Content Placeholder 5">
            <a:extLst>
              <a:ext uri="{FF2B5EF4-FFF2-40B4-BE49-F238E27FC236}">
                <a16:creationId xmlns:a16="http://schemas.microsoft.com/office/drawing/2014/main" id="{E6C6C780-78EF-777E-8528-4C777CBCB063}"/>
              </a:ext>
            </a:extLst>
          </p:cNvPr>
          <p:cNvSpPr>
            <a:spLocks noGrp="1"/>
          </p:cNvSpPr>
          <p:nvPr>
            <p:ph sz="quarter" idx="10"/>
          </p:nvPr>
        </p:nvSpPr>
        <p:spPr>
          <a:xfrm>
            <a:off x="359173" y="1605553"/>
            <a:ext cx="9818143" cy="4140000"/>
          </a:xfrm>
        </p:spPr>
        <p:txBody>
          <a:bodyPr/>
          <a:lstStyle/>
          <a:p>
            <a:r>
              <a:rPr lang="en-GB" b="1" dirty="0"/>
              <a:t>Larger commercial/industrial installations</a:t>
            </a:r>
          </a:p>
          <a:p>
            <a:r>
              <a:rPr lang="en-GB" dirty="0"/>
              <a:t>For installations with larger pipe volumes or in sensitive locations:</a:t>
            </a:r>
          </a:p>
          <a:p>
            <a:pPr marL="342900" indent="-342900">
              <a:buFont typeface="Arial" panose="020B0604020202020204" pitchFamily="34" charset="0"/>
              <a:buChar char="•"/>
            </a:pPr>
            <a:r>
              <a:rPr lang="en-GB" dirty="0"/>
              <a:t>Formal purging procedure required.</a:t>
            </a:r>
          </a:p>
          <a:p>
            <a:pPr marL="342900" indent="-342900">
              <a:buFont typeface="Arial" panose="020B0604020202020204" pitchFamily="34" charset="0"/>
              <a:buChar char="•"/>
            </a:pPr>
            <a:r>
              <a:rPr lang="en-GB" dirty="0"/>
              <a:t>May need controlled purging with nitrogen.</a:t>
            </a:r>
          </a:p>
          <a:p>
            <a:pPr marL="342900" indent="-342900">
              <a:buFont typeface="Arial" panose="020B0604020202020204" pitchFamily="34" charset="0"/>
              <a:buChar char="•"/>
            </a:pPr>
            <a:r>
              <a:rPr lang="en-GB" dirty="0"/>
              <a:t>Calculate gas volume to determine method.</a:t>
            </a:r>
          </a:p>
          <a:p>
            <a:pPr marL="342900" indent="-342900">
              <a:buFont typeface="Arial" panose="020B0604020202020204" pitchFamily="34" charset="0"/>
              <a:buChar char="•"/>
            </a:pPr>
            <a:r>
              <a:rPr lang="en-GB" dirty="0"/>
              <a:t>Consider temporary vent pipes to safe locations.</a:t>
            </a:r>
          </a:p>
          <a:p>
            <a:pPr marL="342900" indent="-342900">
              <a:buFont typeface="Arial" panose="020B0604020202020204" pitchFamily="34" charset="0"/>
              <a:buChar char="•"/>
            </a:pPr>
            <a:r>
              <a:rPr lang="en-GB" dirty="0"/>
              <a:t>Continuous gas monitoring throughout.</a:t>
            </a:r>
          </a:p>
          <a:p>
            <a:pPr marL="342900" indent="-342900">
              <a:buFont typeface="Arial" panose="020B0604020202020204" pitchFamily="34" charset="0"/>
              <a:buChar char="•"/>
            </a:pPr>
            <a:r>
              <a:rPr lang="en-GB" dirty="0"/>
              <a:t>May require a specific purging team for complex sites.</a:t>
            </a:r>
          </a:p>
          <a:p>
            <a:endParaRPr lang="en-GB" dirty="0"/>
          </a:p>
        </p:txBody>
      </p:sp>
    </p:spTree>
    <p:extLst>
      <p:ext uri="{BB962C8B-B14F-4D97-AF65-F5344CB8AC3E}">
        <p14:creationId xmlns:p14="http://schemas.microsoft.com/office/powerpoint/2010/main" val="9194694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729460-3A92-295A-3CB5-3630B85F273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BCDE4C8-C476-023D-A76A-1E5F8636BAAA}"/>
              </a:ext>
            </a:extLst>
          </p:cNvPr>
          <p:cNvSpPr>
            <a:spLocks noGrp="1"/>
          </p:cNvSpPr>
          <p:nvPr>
            <p:ph type="title"/>
          </p:nvPr>
        </p:nvSpPr>
        <p:spPr>
          <a:xfrm>
            <a:off x="252000" y="959222"/>
            <a:ext cx="11628452" cy="646331"/>
          </a:xfrm>
        </p:spPr>
        <p:txBody>
          <a:bodyPr/>
          <a:lstStyle/>
          <a:p>
            <a:r>
              <a:rPr lang="en-GB"/>
              <a:t>Purging considerations during decommissioning</a:t>
            </a:r>
          </a:p>
        </p:txBody>
      </p:sp>
      <p:sp>
        <p:nvSpPr>
          <p:cNvPr id="6" name="Content Placeholder 5">
            <a:extLst>
              <a:ext uri="{FF2B5EF4-FFF2-40B4-BE49-F238E27FC236}">
                <a16:creationId xmlns:a16="http://schemas.microsoft.com/office/drawing/2014/main" id="{3455770A-657F-8A6B-5179-CF562D60557C}"/>
              </a:ext>
            </a:extLst>
          </p:cNvPr>
          <p:cNvSpPr>
            <a:spLocks noGrp="1"/>
          </p:cNvSpPr>
          <p:nvPr>
            <p:ph sz="quarter" idx="10"/>
          </p:nvPr>
        </p:nvSpPr>
        <p:spPr>
          <a:xfrm>
            <a:off x="359999" y="1800000"/>
            <a:ext cx="10754315" cy="4140000"/>
          </a:xfrm>
        </p:spPr>
        <p:txBody>
          <a:bodyPr/>
          <a:lstStyle/>
          <a:p>
            <a:r>
              <a:rPr lang="en-GB" b="1" dirty="0"/>
              <a:t>Small domestic - 0.6 m3</a:t>
            </a:r>
          </a:p>
          <a:p>
            <a:r>
              <a:rPr lang="en-GB" dirty="0"/>
              <a:t>Typical maximum gas volume in a domestic installation requiring only natural ventilation purging.</a:t>
            </a:r>
          </a:p>
          <a:p>
            <a:r>
              <a:rPr lang="en-GB" b="1" dirty="0"/>
              <a:t>Lower explosive limit – 5%</a:t>
            </a:r>
          </a:p>
          <a:p>
            <a:r>
              <a:rPr lang="en-GB" dirty="0"/>
              <a:t>Concentration of gas in the air above which an explosion risk exists during purging operations.</a:t>
            </a:r>
          </a:p>
          <a:p>
            <a:r>
              <a:rPr lang="en-GB" b="1" dirty="0"/>
              <a:t>Minimum ventilation – 30Min</a:t>
            </a:r>
          </a:p>
          <a:p>
            <a:r>
              <a:rPr lang="en-GB" dirty="0"/>
              <a:t>Typical minimum ventilation time after purging before declaring the area safe.</a:t>
            </a:r>
          </a:p>
          <a:p>
            <a:endParaRPr lang="en-GB" dirty="0"/>
          </a:p>
        </p:txBody>
      </p:sp>
    </p:spTree>
    <p:extLst>
      <p:ext uri="{BB962C8B-B14F-4D97-AF65-F5344CB8AC3E}">
        <p14:creationId xmlns:p14="http://schemas.microsoft.com/office/powerpoint/2010/main" val="27316208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A64E5-0E9C-76CF-C7C0-C8DE63A86EB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850E1FE-26AE-B54E-E02D-183C54F367BA}"/>
              </a:ext>
            </a:extLst>
          </p:cNvPr>
          <p:cNvSpPr>
            <a:spLocks noGrp="1"/>
          </p:cNvSpPr>
          <p:nvPr>
            <p:ph type="title"/>
          </p:nvPr>
        </p:nvSpPr>
        <p:spPr>
          <a:xfrm>
            <a:off x="252000" y="959222"/>
            <a:ext cx="11628452" cy="646331"/>
          </a:xfrm>
        </p:spPr>
        <p:txBody>
          <a:bodyPr/>
          <a:lstStyle/>
          <a:p>
            <a:r>
              <a:rPr lang="en-GB"/>
              <a:t>Documentation and reporting requirements</a:t>
            </a:r>
          </a:p>
        </p:txBody>
      </p:sp>
      <p:sp>
        <p:nvSpPr>
          <p:cNvPr id="6" name="Content Placeholder 5">
            <a:extLst>
              <a:ext uri="{FF2B5EF4-FFF2-40B4-BE49-F238E27FC236}">
                <a16:creationId xmlns:a16="http://schemas.microsoft.com/office/drawing/2014/main" id="{78DB1814-DD30-E7C8-92D4-247CCD6A360C}"/>
              </a:ext>
            </a:extLst>
          </p:cNvPr>
          <p:cNvSpPr>
            <a:spLocks noGrp="1"/>
          </p:cNvSpPr>
          <p:nvPr>
            <p:ph sz="quarter" idx="10"/>
          </p:nvPr>
        </p:nvSpPr>
        <p:spPr>
          <a:xfrm>
            <a:off x="359999" y="1800000"/>
            <a:ext cx="11281668" cy="4140000"/>
          </a:xfrm>
        </p:spPr>
        <p:txBody>
          <a:bodyPr/>
          <a:lstStyle/>
          <a:p>
            <a:r>
              <a:rPr lang="en-GB" dirty="0"/>
              <a:t>Proper documentation is a critical component of the decommissioning process, providing legal protection for the engineer and essential safety information for property owners and future workers.</a:t>
            </a:r>
          </a:p>
          <a:p>
            <a:endParaRPr lang="en-GB" dirty="0"/>
          </a:p>
          <a:p>
            <a:endParaRPr lang="en-GB" dirty="0"/>
          </a:p>
        </p:txBody>
      </p:sp>
    </p:spTree>
    <p:extLst>
      <p:ext uri="{BB962C8B-B14F-4D97-AF65-F5344CB8AC3E}">
        <p14:creationId xmlns:p14="http://schemas.microsoft.com/office/powerpoint/2010/main" val="1446647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BC9D4F-9781-5671-2A54-2AE77DD7C196}"/>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B759CF5-8A7B-AF9C-5182-E4D44348033A}"/>
              </a:ext>
            </a:extLst>
          </p:cNvPr>
          <p:cNvSpPr>
            <a:spLocks noGrp="1"/>
          </p:cNvSpPr>
          <p:nvPr>
            <p:ph type="title"/>
          </p:nvPr>
        </p:nvSpPr>
        <p:spPr>
          <a:xfrm>
            <a:off x="252000" y="959222"/>
            <a:ext cx="11628452" cy="646331"/>
          </a:xfrm>
        </p:spPr>
        <p:txBody>
          <a:bodyPr/>
          <a:lstStyle/>
          <a:p>
            <a:r>
              <a:rPr lang="en-GB"/>
              <a:t>Documentation and reporting requirements</a:t>
            </a:r>
          </a:p>
        </p:txBody>
      </p:sp>
      <p:sp>
        <p:nvSpPr>
          <p:cNvPr id="6" name="Content Placeholder 5">
            <a:extLst>
              <a:ext uri="{FF2B5EF4-FFF2-40B4-BE49-F238E27FC236}">
                <a16:creationId xmlns:a16="http://schemas.microsoft.com/office/drawing/2014/main" id="{73D73E5E-6A03-585C-FF89-514556ED6CFC}"/>
              </a:ext>
            </a:extLst>
          </p:cNvPr>
          <p:cNvSpPr>
            <a:spLocks noGrp="1"/>
          </p:cNvSpPr>
          <p:nvPr>
            <p:ph sz="quarter" idx="10"/>
          </p:nvPr>
        </p:nvSpPr>
        <p:spPr>
          <a:xfrm>
            <a:off x="359999" y="1800000"/>
            <a:ext cx="9818143" cy="4140000"/>
          </a:xfrm>
        </p:spPr>
        <p:txBody>
          <a:bodyPr/>
          <a:lstStyle/>
          <a:p>
            <a:r>
              <a:rPr lang="en-GB" b="1" dirty="0"/>
              <a:t>Warning notice</a:t>
            </a:r>
          </a:p>
          <a:p>
            <a:pPr marL="342900" indent="-342900">
              <a:buFont typeface="Arial" panose="020B0604020202020204" pitchFamily="34" charset="0"/>
              <a:buChar char="•"/>
            </a:pPr>
            <a:r>
              <a:rPr lang="en-GB" dirty="0"/>
              <a:t>Clearly state that the appliance/system is decommissioned.</a:t>
            </a:r>
          </a:p>
          <a:p>
            <a:pPr marL="342900" indent="-342900">
              <a:buFont typeface="Arial" panose="020B0604020202020204" pitchFamily="34" charset="0"/>
              <a:buChar char="•"/>
            </a:pPr>
            <a:r>
              <a:rPr lang="en-GB" dirty="0"/>
              <a:t>Specify reason for decommissioning (unsafe, redundant, etc.).</a:t>
            </a:r>
          </a:p>
          <a:p>
            <a:pPr marL="342900" indent="-342900">
              <a:buFont typeface="Arial" panose="020B0604020202020204" pitchFamily="34" charset="0"/>
              <a:buChar char="•"/>
            </a:pPr>
            <a:r>
              <a:rPr lang="en-GB" dirty="0"/>
              <a:t>Include date of decommissioning.</a:t>
            </a:r>
          </a:p>
          <a:p>
            <a:pPr marL="342900" indent="-342900">
              <a:buFont typeface="Arial" panose="020B0604020202020204" pitchFamily="34" charset="0"/>
              <a:buChar char="•"/>
            </a:pPr>
            <a:r>
              <a:rPr lang="en-GB" dirty="0"/>
              <a:t>Provide Gas Safe registration details.</a:t>
            </a:r>
          </a:p>
          <a:p>
            <a:pPr marL="342900" indent="-342900">
              <a:buFont typeface="Arial" panose="020B0604020202020204" pitchFamily="34" charset="0"/>
              <a:buChar char="•"/>
            </a:pPr>
            <a:r>
              <a:rPr lang="en-GB" dirty="0"/>
              <a:t>Attach securely to appliance/isolation valve.</a:t>
            </a:r>
          </a:p>
          <a:p>
            <a:pPr marL="342900" indent="-342900">
              <a:buFont typeface="Arial" panose="020B0604020202020204" pitchFamily="34" charset="0"/>
              <a:buChar char="•"/>
            </a:pPr>
            <a:r>
              <a:rPr lang="en-GB" dirty="0"/>
              <a:t>Use weatherproof labels for external installations.</a:t>
            </a:r>
          </a:p>
          <a:p>
            <a:endParaRPr lang="en-GB" dirty="0"/>
          </a:p>
        </p:txBody>
      </p:sp>
    </p:spTree>
    <p:extLst>
      <p:ext uri="{BB962C8B-B14F-4D97-AF65-F5344CB8AC3E}">
        <p14:creationId xmlns:p14="http://schemas.microsoft.com/office/powerpoint/2010/main" val="20219335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D77CE1-16BD-1F01-3C5C-8A249E76799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CE9723D-C64A-C657-7192-C20AA6481C64}"/>
              </a:ext>
            </a:extLst>
          </p:cNvPr>
          <p:cNvSpPr>
            <a:spLocks noGrp="1"/>
          </p:cNvSpPr>
          <p:nvPr>
            <p:ph type="title"/>
          </p:nvPr>
        </p:nvSpPr>
        <p:spPr>
          <a:xfrm>
            <a:off x="252000" y="959222"/>
            <a:ext cx="11628452" cy="646331"/>
          </a:xfrm>
        </p:spPr>
        <p:txBody>
          <a:bodyPr/>
          <a:lstStyle/>
          <a:p>
            <a:r>
              <a:rPr lang="en-GB"/>
              <a:t>Documentation and reporting requirements</a:t>
            </a:r>
          </a:p>
        </p:txBody>
      </p:sp>
      <p:sp>
        <p:nvSpPr>
          <p:cNvPr id="6" name="Content Placeholder 5">
            <a:extLst>
              <a:ext uri="{FF2B5EF4-FFF2-40B4-BE49-F238E27FC236}">
                <a16:creationId xmlns:a16="http://schemas.microsoft.com/office/drawing/2014/main" id="{C153810E-1B3E-05C3-BD26-40F2F31A3375}"/>
              </a:ext>
            </a:extLst>
          </p:cNvPr>
          <p:cNvSpPr>
            <a:spLocks noGrp="1"/>
          </p:cNvSpPr>
          <p:nvPr>
            <p:ph sz="quarter" idx="10"/>
          </p:nvPr>
        </p:nvSpPr>
        <p:spPr>
          <a:xfrm>
            <a:off x="359999" y="1800000"/>
            <a:ext cx="9818143" cy="4140000"/>
          </a:xfrm>
        </p:spPr>
        <p:txBody>
          <a:bodyPr/>
          <a:lstStyle/>
          <a:p>
            <a:r>
              <a:rPr lang="en-GB" b="1" dirty="0"/>
              <a:t>Documentation for customer</a:t>
            </a:r>
          </a:p>
          <a:p>
            <a:pPr marL="342900" indent="-342900">
              <a:buFont typeface="Arial" panose="020B0604020202020204" pitchFamily="34" charset="0"/>
              <a:buChar char="•"/>
            </a:pPr>
            <a:r>
              <a:rPr lang="en-GB" dirty="0"/>
              <a:t>Detailed explanation of work carried out.</a:t>
            </a:r>
          </a:p>
          <a:p>
            <a:pPr marL="342900" indent="-342900">
              <a:buFont typeface="Arial" panose="020B0604020202020204" pitchFamily="34" charset="0"/>
              <a:buChar char="•"/>
            </a:pPr>
            <a:r>
              <a:rPr lang="en-GB" dirty="0"/>
              <a:t>Reason for decommissioning in plain language.</a:t>
            </a:r>
          </a:p>
          <a:p>
            <a:pPr marL="342900" indent="-342900">
              <a:buFont typeface="Arial" panose="020B0604020202020204" pitchFamily="34" charset="0"/>
              <a:buChar char="•"/>
            </a:pPr>
            <a:r>
              <a:rPr lang="en-GB" dirty="0"/>
              <a:t>Safety implications and recommendations.</a:t>
            </a:r>
          </a:p>
          <a:p>
            <a:pPr marL="342900" indent="-342900">
              <a:buFont typeface="Arial" panose="020B0604020202020204" pitchFamily="34" charset="0"/>
              <a:buChar char="•"/>
            </a:pPr>
            <a:r>
              <a:rPr lang="en-GB" dirty="0"/>
              <a:t>Copy of any test results or readings.</a:t>
            </a:r>
          </a:p>
          <a:p>
            <a:pPr marL="342900" indent="-342900">
              <a:buFont typeface="Arial" panose="020B0604020202020204" pitchFamily="34" charset="0"/>
              <a:buChar char="•"/>
            </a:pPr>
            <a:r>
              <a:rPr lang="en-GB" dirty="0"/>
              <a:t>Future requirements for recommissioning.</a:t>
            </a:r>
          </a:p>
          <a:p>
            <a:pPr marL="342900" indent="-342900">
              <a:buFont typeface="Arial" panose="020B0604020202020204" pitchFamily="34" charset="0"/>
              <a:buChar char="•"/>
            </a:pPr>
            <a:r>
              <a:rPr lang="en-GB" dirty="0"/>
              <a:t>Signed acknowledgement from the responsible person.</a:t>
            </a:r>
          </a:p>
          <a:p>
            <a:endParaRPr lang="en-GB" dirty="0"/>
          </a:p>
        </p:txBody>
      </p:sp>
    </p:spTree>
    <p:extLst>
      <p:ext uri="{BB962C8B-B14F-4D97-AF65-F5344CB8AC3E}">
        <p14:creationId xmlns:p14="http://schemas.microsoft.com/office/powerpoint/2010/main" val="34662513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A1648-B891-C9B5-161A-EB3C153D1BF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F36A8B9-058F-9966-A7D1-8E708F958D85}"/>
              </a:ext>
            </a:extLst>
          </p:cNvPr>
          <p:cNvSpPr>
            <a:spLocks noGrp="1"/>
          </p:cNvSpPr>
          <p:nvPr>
            <p:ph type="title"/>
          </p:nvPr>
        </p:nvSpPr>
        <p:spPr>
          <a:xfrm>
            <a:off x="252000" y="959222"/>
            <a:ext cx="11628452" cy="646331"/>
          </a:xfrm>
        </p:spPr>
        <p:txBody>
          <a:bodyPr/>
          <a:lstStyle/>
          <a:p>
            <a:r>
              <a:rPr lang="en-GB"/>
              <a:t>Documentation and reporting requirements</a:t>
            </a:r>
          </a:p>
        </p:txBody>
      </p:sp>
      <p:sp>
        <p:nvSpPr>
          <p:cNvPr id="6" name="Content Placeholder 5">
            <a:extLst>
              <a:ext uri="{FF2B5EF4-FFF2-40B4-BE49-F238E27FC236}">
                <a16:creationId xmlns:a16="http://schemas.microsoft.com/office/drawing/2014/main" id="{8F940FBF-90DB-D518-F880-EA72D9D58EC8}"/>
              </a:ext>
            </a:extLst>
          </p:cNvPr>
          <p:cNvSpPr>
            <a:spLocks noGrp="1"/>
          </p:cNvSpPr>
          <p:nvPr>
            <p:ph sz="quarter" idx="10"/>
          </p:nvPr>
        </p:nvSpPr>
        <p:spPr>
          <a:xfrm>
            <a:off x="359999" y="1800000"/>
            <a:ext cx="9818143" cy="4140000"/>
          </a:xfrm>
        </p:spPr>
        <p:txBody>
          <a:bodyPr/>
          <a:lstStyle/>
          <a:p>
            <a:r>
              <a:rPr lang="en-GB" b="1" dirty="0"/>
              <a:t>Engineer's records</a:t>
            </a:r>
          </a:p>
          <a:p>
            <a:pPr marL="342900" indent="-342900">
              <a:buFont typeface="Arial" panose="020B0604020202020204" pitchFamily="34" charset="0"/>
              <a:buChar char="•"/>
            </a:pPr>
            <a:r>
              <a:rPr lang="en-GB" dirty="0"/>
              <a:t>Comprehensive job sheet with all actions taken.</a:t>
            </a:r>
          </a:p>
          <a:p>
            <a:pPr marL="342900" indent="-342900">
              <a:buFont typeface="Arial" panose="020B0604020202020204" pitchFamily="34" charset="0"/>
              <a:buChar char="•"/>
            </a:pPr>
            <a:r>
              <a:rPr lang="en-GB" dirty="0"/>
              <a:t>Photographic evidence where appropriate.</a:t>
            </a:r>
          </a:p>
          <a:p>
            <a:pPr marL="342900" indent="-342900">
              <a:buFont typeface="Arial" panose="020B0604020202020204" pitchFamily="34" charset="0"/>
              <a:buChar char="•"/>
            </a:pPr>
            <a:r>
              <a:rPr lang="en-GB" dirty="0"/>
              <a:t>Gas tightness test results for the remaining system.</a:t>
            </a:r>
          </a:p>
          <a:p>
            <a:pPr marL="342900" indent="-342900">
              <a:buFont typeface="Arial" panose="020B0604020202020204" pitchFamily="34" charset="0"/>
              <a:buChar char="•"/>
            </a:pPr>
            <a:r>
              <a:rPr lang="en-GB" dirty="0"/>
              <a:t>Details of components removed or capped.</a:t>
            </a:r>
          </a:p>
          <a:p>
            <a:pPr marL="342900" indent="-342900">
              <a:buFont typeface="Arial" panose="020B0604020202020204" pitchFamily="34" charset="0"/>
              <a:buChar char="•"/>
            </a:pPr>
            <a:r>
              <a:rPr lang="en-GB" dirty="0"/>
              <a:t>Risk assessment documentation.</a:t>
            </a:r>
          </a:p>
          <a:p>
            <a:pPr marL="342900" indent="-342900">
              <a:buFont typeface="Arial" panose="020B0604020202020204" pitchFamily="34" charset="0"/>
              <a:buChar char="•"/>
            </a:pPr>
            <a:r>
              <a:rPr lang="en-GB" dirty="0"/>
              <a:t>Copy of warning notice and customer information.</a:t>
            </a:r>
          </a:p>
          <a:p>
            <a:endParaRPr lang="en-GB" dirty="0"/>
          </a:p>
          <a:p>
            <a:endParaRPr lang="en-GB" dirty="0"/>
          </a:p>
        </p:txBody>
      </p:sp>
    </p:spTree>
    <p:extLst>
      <p:ext uri="{BB962C8B-B14F-4D97-AF65-F5344CB8AC3E}">
        <p14:creationId xmlns:p14="http://schemas.microsoft.com/office/powerpoint/2010/main" val="27792760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FDD4B7-C2ED-892F-E2CF-60626883A3A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B35AF5C-44AC-803A-32EF-94697FD2DAD2}"/>
              </a:ext>
            </a:extLst>
          </p:cNvPr>
          <p:cNvSpPr>
            <a:spLocks noGrp="1"/>
          </p:cNvSpPr>
          <p:nvPr>
            <p:ph type="title"/>
          </p:nvPr>
        </p:nvSpPr>
        <p:spPr>
          <a:xfrm>
            <a:off x="252000" y="959222"/>
            <a:ext cx="11628452" cy="646331"/>
          </a:xfrm>
        </p:spPr>
        <p:txBody>
          <a:bodyPr/>
          <a:lstStyle/>
          <a:p>
            <a:r>
              <a:rPr lang="en-GB"/>
              <a:t>Documentation and reporting requirements</a:t>
            </a:r>
          </a:p>
        </p:txBody>
      </p:sp>
      <p:sp>
        <p:nvSpPr>
          <p:cNvPr id="6" name="Content Placeholder 5">
            <a:extLst>
              <a:ext uri="{FF2B5EF4-FFF2-40B4-BE49-F238E27FC236}">
                <a16:creationId xmlns:a16="http://schemas.microsoft.com/office/drawing/2014/main" id="{2C19265B-6E1B-5C30-44D5-C23FE657A604}"/>
              </a:ext>
            </a:extLst>
          </p:cNvPr>
          <p:cNvSpPr>
            <a:spLocks noGrp="1"/>
          </p:cNvSpPr>
          <p:nvPr>
            <p:ph sz="quarter" idx="10"/>
          </p:nvPr>
        </p:nvSpPr>
        <p:spPr>
          <a:xfrm>
            <a:off x="359999" y="1800000"/>
            <a:ext cx="11374801" cy="4140000"/>
          </a:xfrm>
        </p:spPr>
        <p:txBody>
          <a:bodyPr/>
          <a:lstStyle/>
          <a:p>
            <a:r>
              <a:rPr lang="en-GB" b="1" dirty="0"/>
              <a:t>Notification requirements</a:t>
            </a:r>
          </a:p>
          <a:p>
            <a:pPr marL="342900" indent="-342900">
              <a:buFont typeface="Arial" panose="020B0604020202020204" pitchFamily="34" charset="0"/>
              <a:buChar char="•"/>
            </a:pPr>
            <a:r>
              <a:rPr lang="en-GB" dirty="0"/>
              <a:t>In certain circumstances, additional notifications are required:</a:t>
            </a:r>
          </a:p>
          <a:p>
            <a:pPr marL="342900" indent="-342900">
              <a:buFont typeface="Arial" panose="020B0604020202020204" pitchFamily="34" charset="0"/>
              <a:buChar char="•"/>
            </a:pPr>
            <a:r>
              <a:rPr lang="en-GB" dirty="0"/>
              <a:t>Immediately dangerous situations must be reported to the Gas Emergency Service Provider if isolation is refused.</a:t>
            </a:r>
          </a:p>
          <a:p>
            <a:pPr marL="342900" indent="-342900">
              <a:buFont typeface="Arial" panose="020B0604020202020204" pitchFamily="34" charset="0"/>
              <a:buChar char="•"/>
            </a:pPr>
            <a:r>
              <a:rPr lang="en-GB" dirty="0"/>
              <a:t>Landlord properties require notification to the property owner.</a:t>
            </a:r>
          </a:p>
          <a:p>
            <a:pPr marL="342900" indent="-342900">
              <a:buFont typeface="Arial" panose="020B0604020202020204" pitchFamily="34" charset="0"/>
              <a:buChar char="•"/>
            </a:pPr>
            <a:r>
              <a:rPr lang="en-GB" dirty="0"/>
              <a:t>Commercial premises may require updates to gas safety logbooks.</a:t>
            </a:r>
          </a:p>
          <a:p>
            <a:pPr marL="342900" indent="-342900">
              <a:buFont typeface="Arial" panose="020B0604020202020204" pitchFamily="34" charset="0"/>
              <a:buChar char="•"/>
            </a:pPr>
            <a:r>
              <a:rPr lang="en-GB" dirty="0"/>
              <a:t>Shared flue systems may require notification to other users.</a:t>
            </a:r>
          </a:p>
          <a:p>
            <a:endParaRPr lang="en-GB" dirty="0"/>
          </a:p>
          <a:p>
            <a:endParaRPr lang="en-GB" dirty="0"/>
          </a:p>
        </p:txBody>
      </p:sp>
    </p:spTree>
    <p:extLst>
      <p:ext uri="{BB962C8B-B14F-4D97-AF65-F5344CB8AC3E}">
        <p14:creationId xmlns:p14="http://schemas.microsoft.com/office/powerpoint/2010/main" val="18822774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991449-FDAA-ECE0-E7DF-29DFFE8C9B5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2BAD5B6-FD5D-DB7B-8F5F-BC9014CFDE3C}"/>
              </a:ext>
            </a:extLst>
          </p:cNvPr>
          <p:cNvSpPr>
            <a:spLocks noGrp="1"/>
          </p:cNvSpPr>
          <p:nvPr>
            <p:ph type="title"/>
          </p:nvPr>
        </p:nvSpPr>
        <p:spPr>
          <a:xfrm>
            <a:off x="252000" y="959222"/>
            <a:ext cx="11628452" cy="646331"/>
          </a:xfrm>
        </p:spPr>
        <p:txBody>
          <a:bodyPr/>
          <a:lstStyle/>
          <a:p>
            <a:r>
              <a:rPr lang="en-GB"/>
              <a:t>Physical disconnection methods</a:t>
            </a:r>
          </a:p>
        </p:txBody>
      </p:sp>
      <p:sp>
        <p:nvSpPr>
          <p:cNvPr id="6" name="Content Placeholder 5">
            <a:extLst>
              <a:ext uri="{FF2B5EF4-FFF2-40B4-BE49-F238E27FC236}">
                <a16:creationId xmlns:a16="http://schemas.microsoft.com/office/drawing/2014/main" id="{C6157CBF-1473-E2E5-4971-2C384618FF14}"/>
              </a:ext>
            </a:extLst>
          </p:cNvPr>
          <p:cNvSpPr>
            <a:spLocks noGrp="1"/>
          </p:cNvSpPr>
          <p:nvPr>
            <p:ph sz="quarter" idx="10"/>
          </p:nvPr>
        </p:nvSpPr>
        <p:spPr>
          <a:xfrm>
            <a:off x="359173" y="1605553"/>
            <a:ext cx="11171601" cy="4140000"/>
          </a:xfrm>
        </p:spPr>
        <p:txBody>
          <a:bodyPr/>
          <a:lstStyle/>
          <a:p>
            <a:r>
              <a:rPr lang="en-GB" sz="2200" dirty="0"/>
              <a:t>After isolation, physical disconnection and sealing of gas pipes are essential to ensure permanent safety. </a:t>
            </a:r>
          </a:p>
          <a:p>
            <a:r>
              <a:rPr lang="en-GB" sz="2200" dirty="0"/>
              <a:t>The method chosen depends on pipe material, location, and whether future reconnection is anticipated.</a:t>
            </a:r>
          </a:p>
          <a:p>
            <a:r>
              <a:rPr lang="en-GB" sz="2200" b="1" dirty="0"/>
              <a:t>Temporary capping methods</a:t>
            </a:r>
          </a:p>
          <a:p>
            <a:r>
              <a:rPr lang="en-GB" sz="2200" dirty="0"/>
              <a:t>Suitable when reconnection is planned within a reasonable timeframe:</a:t>
            </a:r>
          </a:p>
          <a:p>
            <a:r>
              <a:rPr lang="en-GB" sz="2200" b="1" dirty="0"/>
              <a:t>Compression caps:</a:t>
            </a:r>
            <a:r>
              <a:rPr lang="en-GB" sz="2200" dirty="0"/>
              <a:t> Used on copper or steel pipes with an appropriate olive and nut.</a:t>
            </a:r>
          </a:p>
          <a:p>
            <a:r>
              <a:rPr lang="en-GB" sz="2200" b="1" dirty="0">
                <a:ea typeface="ＭＳ Ｐゴシック"/>
              </a:rPr>
              <a:t>Blanking plugs:</a:t>
            </a:r>
            <a:r>
              <a:rPr lang="en-GB" sz="2200" dirty="0">
                <a:ea typeface="ＭＳ Ｐゴシック"/>
              </a:rPr>
              <a:t> Used on threaded connections like BSP fittings.</a:t>
            </a:r>
            <a:endParaRPr lang="en-GB" sz="2200" dirty="0"/>
          </a:p>
          <a:p>
            <a:r>
              <a:rPr lang="en-GB" sz="2200" b="1" dirty="0">
                <a:ea typeface="ＭＳ Ｐゴシック"/>
              </a:rPr>
              <a:t>Isolation valves:</a:t>
            </a:r>
            <a:r>
              <a:rPr lang="en-GB" sz="2200" dirty="0">
                <a:ea typeface="ＭＳ Ｐゴシック"/>
              </a:rPr>
              <a:t> Closed, locked, and labelled (not a permanent solution).</a:t>
            </a:r>
            <a:endParaRPr lang="en-GB" sz="2200" dirty="0"/>
          </a:p>
          <a:p>
            <a:endParaRPr lang="en-GB" sz="2200" dirty="0"/>
          </a:p>
          <a:p>
            <a:endParaRPr lang="en-GB" sz="2200" dirty="0"/>
          </a:p>
          <a:p>
            <a:endParaRPr lang="en-GB" sz="2200" dirty="0"/>
          </a:p>
          <a:p>
            <a:endParaRPr lang="en-GB" sz="2200" dirty="0"/>
          </a:p>
          <a:p>
            <a:endParaRPr lang="en-GB" sz="2200" dirty="0"/>
          </a:p>
        </p:txBody>
      </p:sp>
    </p:spTree>
    <p:extLst>
      <p:ext uri="{BB962C8B-B14F-4D97-AF65-F5344CB8AC3E}">
        <p14:creationId xmlns:p14="http://schemas.microsoft.com/office/powerpoint/2010/main" val="2780509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a:xfrm>
            <a:off x="359999" y="1800000"/>
            <a:ext cx="11002267" cy="4140000"/>
          </a:xfrm>
        </p:spPr>
        <p:txBody>
          <a:bodyPr/>
          <a:lstStyle/>
          <a:p>
            <a:r>
              <a:rPr lang="en-GB" dirty="0"/>
              <a:t>By the end of this session, you should be able to:</a:t>
            </a:r>
          </a:p>
          <a:p>
            <a:pPr marL="342900" lvl="0" indent="-342900">
              <a:buFont typeface="Arial" panose="020B0604020202020204" pitchFamily="34" charset="0"/>
              <a:buChar char="•"/>
            </a:pPr>
            <a:r>
              <a:rPr lang="en-GB" b="1" dirty="0"/>
              <a:t>Explain</a:t>
            </a:r>
            <a:r>
              <a:rPr lang="en-GB" dirty="0"/>
              <a:t> when and why gas systems or appliances should be decommissioned.</a:t>
            </a:r>
          </a:p>
          <a:p>
            <a:pPr marL="342900" lvl="0" indent="-342900">
              <a:buFont typeface="Arial" panose="020B0604020202020204" pitchFamily="34" charset="0"/>
              <a:buChar char="•"/>
            </a:pPr>
            <a:r>
              <a:rPr lang="en-GB" b="1" dirty="0"/>
              <a:t>Describe</a:t>
            </a:r>
            <a:r>
              <a:rPr lang="en-GB" dirty="0"/>
              <a:t> the process of planning and preparing a decommissioning task.</a:t>
            </a:r>
          </a:p>
          <a:p>
            <a:pPr marL="342900" lvl="0" indent="-342900">
              <a:buFont typeface="Arial" panose="020B0604020202020204" pitchFamily="34" charset="0"/>
              <a:buChar char="•"/>
            </a:pPr>
            <a:r>
              <a:rPr lang="en-GB" b="1" dirty="0"/>
              <a:t>Identify</a:t>
            </a:r>
            <a:r>
              <a:rPr lang="en-GB" dirty="0"/>
              <a:t> relevant safety standards and legal duties.</a:t>
            </a:r>
          </a:p>
          <a:p>
            <a:pPr marL="342900" lvl="0" indent="-342900">
              <a:buFont typeface="Arial" panose="020B0604020202020204" pitchFamily="34" charset="0"/>
              <a:buChar char="•"/>
            </a:pPr>
            <a:r>
              <a:rPr lang="en-GB" b="1" dirty="0"/>
              <a:t>Carry out</a:t>
            </a:r>
            <a:r>
              <a:rPr lang="en-GB" dirty="0"/>
              <a:t> isolation procedures in accordance with MI and IGEM/G/11.</a:t>
            </a:r>
          </a:p>
          <a:p>
            <a:endParaRPr lang="en-GB" dirty="0"/>
          </a:p>
        </p:txBody>
      </p:sp>
    </p:spTree>
    <p:extLst>
      <p:ext uri="{BB962C8B-B14F-4D97-AF65-F5344CB8AC3E}">
        <p14:creationId xmlns:p14="http://schemas.microsoft.com/office/powerpoint/2010/main" val="3661908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091FA-68ED-9DE9-64A9-A6A7B1D3DE1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9BE75CC-6394-6262-3DBC-29F890D264DD}"/>
              </a:ext>
            </a:extLst>
          </p:cNvPr>
          <p:cNvSpPr>
            <a:spLocks noGrp="1"/>
          </p:cNvSpPr>
          <p:nvPr>
            <p:ph type="title"/>
          </p:nvPr>
        </p:nvSpPr>
        <p:spPr>
          <a:xfrm>
            <a:off x="252000" y="959222"/>
            <a:ext cx="11628452" cy="646331"/>
          </a:xfrm>
        </p:spPr>
        <p:txBody>
          <a:bodyPr/>
          <a:lstStyle/>
          <a:p>
            <a:r>
              <a:rPr lang="en-GB"/>
              <a:t>Physical disconnection methods</a:t>
            </a:r>
          </a:p>
        </p:txBody>
      </p:sp>
      <p:sp>
        <p:nvSpPr>
          <p:cNvPr id="6" name="Content Placeholder 5">
            <a:extLst>
              <a:ext uri="{FF2B5EF4-FFF2-40B4-BE49-F238E27FC236}">
                <a16:creationId xmlns:a16="http://schemas.microsoft.com/office/drawing/2014/main" id="{CB6411E3-90A4-EFAF-3179-485959B535D7}"/>
              </a:ext>
            </a:extLst>
          </p:cNvPr>
          <p:cNvSpPr>
            <a:spLocks noGrp="1"/>
          </p:cNvSpPr>
          <p:nvPr>
            <p:ph sz="quarter" idx="10"/>
          </p:nvPr>
        </p:nvSpPr>
        <p:spPr>
          <a:xfrm>
            <a:off x="359999" y="1800000"/>
            <a:ext cx="9818143" cy="4140000"/>
          </a:xfrm>
        </p:spPr>
        <p:txBody>
          <a:bodyPr/>
          <a:lstStyle/>
          <a:p>
            <a:r>
              <a:rPr lang="en-GB" b="1"/>
              <a:t>Permanent sealing methods </a:t>
            </a:r>
          </a:p>
          <a:p>
            <a:r>
              <a:rPr lang="en-GB"/>
              <a:t>Required when pipework is being permanently decommissioned:</a:t>
            </a:r>
          </a:p>
          <a:p>
            <a:pPr marL="342900" indent="-342900">
              <a:buFont typeface="Arial" panose="020B0604020202020204" pitchFamily="34" charset="0"/>
              <a:buChar char="•"/>
            </a:pPr>
            <a:r>
              <a:rPr lang="en-GB" b="1"/>
              <a:t>Soldered caps:</a:t>
            </a:r>
            <a:r>
              <a:rPr lang="en-GB"/>
              <a:t> For permanent copper pipe termination</a:t>
            </a:r>
          </a:p>
          <a:p>
            <a:pPr marL="342900" indent="-342900">
              <a:buFont typeface="Arial" panose="020B0604020202020204" pitchFamily="34" charset="0"/>
              <a:buChar char="•"/>
            </a:pPr>
            <a:r>
              <a:rPr lang="en-GB" b="1"/>
              <a:t>Welded caps:</a:t>
            </a:r>
            <a:r>
              <a:rPr lang="en-GB"/>
              <a:t> For steel pipes in industrial settings</a:t>
            </a:r>
          </a:p>
          <a:p>
            <a:pPr marL="342900" indent="-342900">
              <a:buFont typeface="Arial" panose="020B0604020202020204" pitchFamily="34" charset="0"/>
              <a:buChar char="•"/>
            </a:pPr>
            <a:r>
              <a:rPr lang="en-GB" b="1"/>
              <a:t>Cut and sealed:</a:t>
            </a:r>
            <a:r>
              <a:rPr lang="en-GB"/>
              <a:t> Removing the section and installing a permanent end cap</a:t>
            </a:r>
          </a:p>
          <a:p>
            <a:pPr marL="342900" indent="-342900">
              <a:buFont typeface="Arial" panose="020B0604020202020204" pitchFamily="34" charset="0"/>
              <a:buChar char="•"/>
            </a:pPr>
            <a:r>
              <a:rPr lang="en-GB" b="1"/>
              <a:t>Plugged and sealed:</a:t>
            </a:r>
            <a:r>
              <a:rPr lang="en-GB"/>
              <a:t> Threaded connections filled and sealed</a:t>
            </a:r>
          </a:p>
          <a:p>
            <a:endParaRPr lang="en-GB"/>
          </a:p>
          <a:p>
            <a:endParaRPr lang="en-GB"/>
          </a:p>
          <a:p>
            <a:endParaRPr lang="en-GB"/>
          </a:p>
        </p:txBody>
      </p:sp>
    </p:spTree>
    <p:extLst>
      <p:ext uri="{BB962C8B-B14F-4D97-AF65-F5344CB8AC3E}">
        <p14:creationId xmlns:p14="http://schemas.microsoft.com/office/powerpoint/2010/main" val="39879577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8B828-E915-313C-A2E3-775153A8669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2BE55D6-4605-3B77-5AC5-ACF321C24D1F}"/>
              </a:ext>
            </a:extLst>
          </p:cNvPr>
          <p:cNvSpPr>
            <a:spLocks noGrp="1"/>
          </p:cNvSpPr>
          <p:nvPr>
            <p:ph type="title"/>
          </p:nvPr>
        </p:nvSpPr>
        <p:spPr>
          <a:xfrm>
            <a:off x="252000" y="904792"/>
            <a:ext cx="11628452" cy="646331"/>
          </a:xfrm>
        </p:spPr>
        <p:txBody>
          <a:bodyPr/>
          <a:lstStyle/>
          <a:p>
            <a:r>
              <a:rPr lang="en-GB"/>
              <a:t>Key takeaways</a:t>
            </a:r>
          </a:p>
        </p:txBody>
      </p:sp>
      <p:sp>
        <p:nvSpPr>
          <p:cNvPr id="6" name="Content Placeholder 5">
            <a:extLst>
              <a:ext uri="{FF2B5EF4-FFF2-40B4-BE49-F238E27FC236}">
                <a16:creationId xmlns:a16="http://schemas.microsoft.com/office/drawing/2014/main" id="{BC59AEBE-0306-53E5-68A4-CBBA8BE84B28}"/>
              </a:ext>
            </a:extLst>
          </p:cNvPr>
          <p:cNvSpPr>
            <a:spLocks noGrp="1"/>
          </p:cNvSpPr>
          <p:nvPr>
            <p:ph sz="quarter" idx="10"/>
          </p:nvPr>
        </p:nvSpPr>
        <p:spPr>
          <a:xfrm>
            <a:off x="359999" y="1614938"/>
            <a:ext cx="11520453" cy="4140000"/>
          </a:xfrm>
        </p:spPr>
        <p:txBody>
          <a:bodyPr/>
          <a:lstStyle/>
          <a:p>
            <a:pPr marL="0" indent="0" algn="l" rtl="0" eaLnBrk="1" hangingPunct="1">
              <a:lnSpc>
                <a:spcPct val="110000"/>
              </a:lnSpc>
              <a:spcAft>
                <a:spcPts val="1200"/>
              </a:spcAft>
              <a:buNone/>
            </a:pPr>
            <a:r>
              <a:rPr lang="en-GB" sz="2400" b="1" dirty="0">
                <a:solidFill>
                  <a:srgbClr val="000000"/>
                </a:solidFill>
                <a:effectLst/>
                <a:latin typeface="Arial" panose="020B0604020202020204" pitchFamily="34" charset="0"/>
              </a:rPr>
              <a:t>Fundamental principles of decommissioning</a:t>
            </a:r>
            <a:endParaRPr lang="en-GB" sz="2400" dirty="0">
              <a:solidFill>
                <a:srgbClr val="000000"/>
              </a:solidFill>
              <a:effectLst/>
              <a:latin typeface="Arial" panose="020B0604020202020204" pitchFamily="34" charset="0"/>
            </a:endParaRPr>
          </a:p>
          <a:p>
            <a:pPr marL="0" indent="0" algn="l" rtl="0" eaLnBrk="1" hangingPunct="1">
              <a:lnSpc>
                <a:spcPct val="110000"/>
              </a:lnSpc>
              <a:spcAft>
                <a:spcPts val="1200"/>
              </a:spcAft>
              <a:buNone/>
            </a:pPr>
            <a:r>
              <a:rPr lang="en-GB" sz="2400" dirty="0">
                <a:solidFill>
                  <a:srgbClr val="000000"/>
                </a:solidFill>
                <a:effectLst/>
                <a:latin typeface="Arial" panose="020B0604020202020204" pitchFamily="34" charset="0"/>
              </a:rPr>
              <a:t>Decommissioning is a critical safety process requiring careful planning, execution, and documentation to eliminate risks from unsafe or outdated gas installations. </a:t>
            </a:r>
          </a:p>
          <a:p>
            <a:pPr marL="0" indent="0" algn="l" rtl="0" eaLnBrk="1" hangingPunct="1">
              <a:lnSpc>
                <a:spcPct val="110000"/>
              </a:lnSpc>
              <a:spcAft>
                <a:spcPts val="1200"/>
              </a:spcAft>
              <a:buNone/>
            </a:pPr>
            <a:r>
              <a:rPr lang="en-GB" sz="2400" dirty="0">
                <a:solidFill>
                  <a:srgbClr val="000000"/>
                </a:solidFill>
                <a:effectLst/>
                <a:latin typeface="Arial" panose="020B0604020202020204" pitchFamily="34" charset="0"/>
              </a:rPr>
              <a:t>It follows a structured approach prioritising safety and legal compliance. </a:t>
            </a:r>
          </a:p>
          <a:p>
            <a:pPr marL="0" indent="0" algn="l" rtl="0" eaLnBrk="1" hangingPunct="1">
              <a:lnSpc>
                <a:spcPct val="110000"/>
              </a:lnSpc>
              <a:spcAft>
                <a:spcPts val="1200"/>
              </a:spcAft>
              <a:buNone/>
            </a:pPr>
            <a:r>
              <a:rPr lang="en-GB" sz="2400" dirty="0">
                <a:solidFill>
                  <a:srgbClr val="000000"/>
                </a:solidFill>
                <a:effectLst/>
                <a:latin typeface="Arial" panose="020B0604020202020204" pitchFamily="34" charset="0"/>
              </a:rPr>
              <a:t>Although sometimes part of larger projects, it demands the same rigorous standards.</a:t>
            </a:r>
            <a:endParaRPr lang="en-GB" dirty="0"/>
          </a:p>
        </p:txBody>
      </p:sp>
    </p:spTree>
    <p:extLst>
      <p:ext uri="{BB962C8B-B14F-4D97-AF65-F5344CB8AC3E}">
        <p14:creationId xmlns:p14="http://schemas.microsoft.com/office/powerpoint/2010/main" val="19380366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59999" y="1800000"/>
            <a:ext cx="11264733" cy="4140000"/>
          </a:xfrm>
        </p:spPr>
        <p:txBody>
          <a:bodyPr/>
          <a:lstStyle/>
          <a:p>
            <a:r>
              <a:rPr lang="en-GB" dirty="0"/>
              <a:t>You should now be able to:</a:t>
            </a:r>
          </a:p>
          <a:p>
            <a:pPr marL="342900" lvl="0" indent="-342900">
              <a:buFont typeface="Arial" panose="020B0604020202020204" pitchFamily="34" charset="0"/>
              <a:buChar char="•"/>
            </a:pPr>
            <a:r>
              <a:rPr lang="en-GB" b="1" dirty="0"/>
              <a:t>Explain</a:t>
            </a:r>
            <a:r>
              <a:rPr lang="en-GB" dirty="0"/>
              <a:t> when and why gas systems or appliances should be decommissioned.</a:t>
            </a:r>
          </a:p>
          <a:p>
            <a:pPr marL="342900" lvl="0" indent="-342900">
              <a:buFont typeface="Arial" panose="020B0604020202020204" pitchFamily="34" charset="0"/>
              <a:buChar char="•"/>
            </a:pPr>
            <a:r>
              <a:rPr lang="en-GB" b="1" dirty="0"/>
              <a:t>Describe</a:t>
            </a:r>
            <a:r>
              <a:rPr lang="en-GB" dirty="0"/>
              <a:t> the process of planning and preparing a decommissioning task.</a:t>
            </a:r>
          </a:p>
          <a:p>
            <a:pPr marL="342900" lvl="0" indent="-342900">
              <a:buFont typeface="Arial" panose="020B0604020202020204" pitchFamily="34" charset="0"/>
              <a:buChar char="•"/>
            </a:pPr>
            <a:r>
              <a:rPr lang="en-GB" b="1" dirty="0"/>
              <a:t>Identify</a:t>
            </a:r>
            <a:r>
              <a:rPr lang="en-GB" dirty="0"/>
              <a:t> relevant safety standards and legal duties.</a:t>
            </a:r>
          </a:p>
          <a:p>
            <a:pPr marL="342900" lvl="0" indent="-342900">
              <a:buFont typeface="Arial" panose="020B0604020202020204" pitchFamily="34" charset="0"/>
              <a:buChar char="•"/>
            </a:pPr>
            <a:r>
              <a:rPr lang="en-GB" b="1" dirty="0"/>
              <a:t>Carry out</a:t>
            </a:r>
            <a:r>
              <a:rPr lang="en-GB" dirty="0"/>
              <a:t> isolation procedures in accordance with MI and IGEM/G/11.</a:t>
            </a: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307547"/>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1">
            <a:extLst>
              <a:ext uri="{FF2B5EF4-FFF2-40B4-BE49-F238E27FC236}">
                <a16:creationId xmlns:a16="http://schemas.microsoft.com/office/drawing/2014/main" id="{E3AD70AF-1EBD-E3AC-0642-8C05C6A187DE}"/>
              </a:ext>
            </a:extLst>
          </p:cNvPr>
          <p:cNvSpPr txBox="1"/>
          <p:nvPr/>
        </p:nvSpPr>
        <p:spPr>
          <a:xfrm>
            <a:off x="467358" y="3571368"/>
            <a:ext cx="11304908" cy="2062103"/>
          </a:xfrm>
          <a:prstGeom prst="rect">
            <a:avLst/>
          </a:prstGeom>
          <a:noFill/>
        </p:spPr>
        <p:txBody>
          <a:bodyPr wrap="square" lIns="91440" tIns="45720" rIns="91440" bIns="45720" anchor="t">
            <a:spAutoFit/>
          </a:bodyPr>
          <a:lstStyle/>
          <a:p>
            <a:r>
              <a:rPr lang="en-GB" sz="1800" b="0" i="0" dirty="0">
                <a:solidFill>
                  <a:srgbClr val="000000"/>
                </a:solidFill>
                <a:effectLst/>
                <a:latin typeface="inherit"/>
                <a:ea typeface="ＭＳ Ｐゴシック"/>
              </a:rPr>
              <a:t>Copyright in this </a:t>
            </a:r>
            <a:r>
              <a:rPr lang="en-GB" sz="1800" dirty="0">
                <a:solidFill>
                  <a:srgbClr val="000000"/>
                </a:solidFill>
                <a:latin typeface="inherit"/>
                <a:ea typeface="ＭＳ Ｐゴシック"/>
              </a:rPr>
              <a:t>document</a:t>
            </a:r>
            <a:r>
              <a:rPr lang="en-GB" sz="1800" b="0" i="0" dirty="0">
                <a:solidFill>
                  <a:srgbClr val="000000"/>
                </a:solidFill>
                <a:effectLst/>
                <a:latin typeface="inherit"/>
                <a:ea typeface="ＭＳ Ｐゴシック"/>
              </a:rPr>
              <a:t> belongs to and is used under licence from the Department for Education, © 2025.</a:t>
            </a:r>
            <a:endParaRPr lang="en-GB" sz="1800" b="0" i="0" dirty="0">
              <a:solidFill>
                <a:srgbClr val="242424"/>
              </a:solidFill>
              <a:effectLst/>
              <a:latin typeface="Aptos" panose="020B0004020202020204" pitchFamily="34" charset="0"/>
              <a:ea typeface="ＭＳ Ｐゴシック"/>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ea typeface="ＭＳ Ｐゴシック"/>
              </a:rPr>
              <a:t>WJEC operates in England under the name </a:t>
            </a:r>
            <a:r>
              <a:rPr lang="en-US" altLang="en-US" sz="1800" dirty="0" err="1">
                <a:solidFill>
                  <a:srgbClr val="000000"/>
                </a:solidFill>
                <a:latin typeface="inherit"/>
                <a:ea typeface="ＭＳ Ｐゴシック"/>
              </a:rPr>
              <a:t>Eduqas</a:t>
            </a:r>
            <a:r>
              <a:rPr lang="en-US" altLang="en-US" sz="1800" dirty="0">
                <a:solidFill>
                  <a:srgbClr val="000000"/>
                </a:solidFill>
                <a:latin typeface="inherit"/>
                <a:ea typeface="ＭＳ Ｐゴシック"/>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4F4FC-432D-D9FF-84BF-8F13E885E8C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25BB2EF-C6EF-DE4C-4F55-C7A46988100D}"/>
              </a:ext>
            </a:extLst>
          </p:cNvPr>
          <p:cNvSpPr>
            <a:spLocks noGrp="1"/>
          </p:cNvSpPr>
          <p:nvPr>
            <p:ph type="title"/>
          </p:nvPr>
        </p:nvSpPr>
        <p:spPr>
          <a:xfrm>
            <a:off x="252000" y="959222"/>
            <a:ext cx="11628452" cy="646331"/>
          </a:xfrm>
        </p:spPr>
        <p:txBody>
          <a:bodyPr/>
          <a:lstStyle/>
          <a:p>
            <a:r>
              <a:rPr lang="en-GB"/>
              <a:t>What is decommissioning?</a:t>
            </a:r>
          </a:p>
        </p:txBody>
      </p:sp>
      <p:sp>
        <p:nvSpPr>
          <p:cNvPr id="6" name="Content Placeholder 5">
            <a:extLst>
              <a:ext uri="{FF2B5EF4-FFF2-40B4-BE49-F238E27FC236}">
                <a16:creationId xmlns:a16="http://schemas.microsoft.com/office/drawing/2014/main" id="{9E12931C-27DA-551E-A19D-E0026B9AA3DA}"/>
              </a:ext>
            </a:extLst>
          </p:cNvPr>
          <p:cNvSpPr>
            <a:spLocks noGrp="1"/>
          </p:cNvSpPr>
          <p:nvPr>
            <p:ph sz="quarter" idx="10"/>
          </p:nvPr>
        </p:nvSpPr>
        <p:spPr>
          <a:xfrm>
            <a:off x="360000" y="1800000"/>
            <a:ext cx="11129267" cy="4140000"/>
          </a:xfrm>
        </p:spPr>
        <p:txBody>
          <a:bodyPr/>
          <a:lstStyle/>
          <a:p>
            <a:r>
              <a:rPr lang="en-GB" sz="2400" dirty="0">
                <a:solidFill>
                  <a:srgbClr val="000000"/>
                </a:solidFill>
                <a:effectLst/>
                <a:latin typeface="Arial" panose="020B0604020202020204" pitchFamily="34" charset="0"/>
              </a:rPr>
              <a:t>Decommissioning in gas engineering is the safe, permanent removal of a gas system or appliance to prevent hazards. </a:t>
            </a:r>
          </a:p>
          <a:p>
            <a:r>
              <a:rPr lang="en-GB" sz="2400" dirty="0">
                <a:solidFill>
                  <a:srgbClr val="000000"/>
                </a:solidFill>
                <a:effectLst/>
                <a:latin typeface="Arial" panose="020B0604020202020204" pitchFamily="34" charset="0"/>
              </a:rPr>
              <a:t>Unlike temporary isolation, it creates a lasting safety barrier, requiring a qualified Gas Safe engineer to reconnect the system if needed.</a:t>
            </a:r>
            <a:endParaRPr lang="en-GB" dirty="0"/>
          </a:p>
        </p:txBody>
      </p:sp>
    </p:spTree>
    <p:extLst>
      <p:ext uri="{BB962C8B-B14F-4D97-AF65-F5344CB8AC3E}">
        <p14:creationId xmlns:p14="http://schemas.microsoft.com/office/powerpoint/2010/main" val="4173707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ADD65-70FB-8672-446A-39956BD5E2D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83C4C2C-BFEE-C79C-CB03-657271742796}"/>
              </a:ext>
            </a:extLst>
          </p:cNvPr>
          <p:cNvSpPr>
            <a:spLocks noGrp="1"/>
          </p:cNvSpPr>
          <p:nvPr>
            <p:ph type="title"/>
          </p:nvPr>
        </p:nvSpPr>
        <p:spPr>
          <a:xfrm>
            <a:off x="252000" y="959222"/>
            <a:ext cx="11628452" cy="646331"/>
          </a:xfrm>
        </p:spPr>
        <p:txBody>
          <a:bodyPr/>
          <a:lstStyle/>
          <a:p>
            <a:r>
              <a:rPr lang="en-GB"/>
              <a:t>What is decommissioning?</a:t>
            </a:r>
          </a:p>
        </p:txBody>
      </p:sp>
      <p:sp>
        <p:nvSpPr>
          <p:cNvPr id="6" name="Content Placeholder 5">
            <a:extLst>
              <a:ext uri="{FF2B5EF4-FFF2-40B4-BE49-F238E27FC236}">
                <a16:creationId xmlns:a16="http://schemas.microsoft.com/office/drawing/2014/main" id="{134DBE30-E8F2-8BFB-83D6-F55F0FDA16E7}"/>
              </a:ext>
            </a:extLst>
          </p:cNvPr>
          <p:cNvSpPr>
            <a:spLocks noGrp="1"/>
          </p:cNvSpPr>
          <p:nvPr>
            <p:ph sz="quarter" idx="10"/>
          </p:nvPr>
        </p:nvSpPr>
        <p:spPr>
          <a:xfrm>
            <a:off x="360000" y="1800000"/>
            <a:ext cx="11520452" cy="4140000"/>
          </a:xfrm>
        </p:spPr>
        <p:txBody>
          <a:bodyPr/>
          <a:lstStyle/>
          <a:p>
            <a:r>
              <a:rPr lang="en-GB" b="1" dirty="0"/>
              <a:t>Core elements of decommissioning</a:t>
            </a:r>
          </a:p>
          <a:p>
            <a:pPr marL="342900" indent="-342900">
              <a:buFont typeface="Arial" panose="020B0604020202020204" pitchFamily="34" charset="0"/>
              <a:buChar char="•"/>
            </a:pPr>
            <a:r>
              <a:rPr lang="en-GB" dirty="0"/>
              <a:t>Making the gas system or appliance permanently safe.</a:t>
            </a:r>
          </a:p>
          <a:p>
            <a:pPr marL="342900" indent="-342900">
              <a:buFont typeface="Arial" panose="020B0604020202020204" pitchFamily="34" charset="0"/>
              <a:buChar char="•"/>
            </a:pPr>
            <a:r>
              <a:rPr lang="en-GB" dirty="0"/>
              <a:t>Ensuring no gas can re-enter without deliberate reconnection.</a:t>
            </a:r>
          </a:p>
          <a:p>
            <a:pPr marL="342900" indent="-342900">
              <a:buFont typeface="Arial" panose="020B0604020202020204" pitchFamily="34" charset="0"/>
              <a:buChar char="•"/>
            </a:pPr>
            <a:r>
              <a:rPr lang="en-GB" dirty="0"/>
              <a:t>Preventing unauthorised use or tampering.</a:t>
            </a:r>
          </a:p>
          <a:p>
            <a:pPr marL="342900" indent="-342900">
              <a:buFont typeface="Arial" panose="020B0604020202020204" pitchFamily="34" charset="0"/>
              <a:buChar char="•"/>
            </a:pPr>
            <a:r>
              <a:rPr lang="en-GB" dirty="0"/>
              <a:t>Creating a documented record of decommissioned status.</a:t>
            </a:r>
          </a:p>
          <a:p>
            <a:pPr marL="342900" indent="-342900">
              <a:buFont typeface="Arial" panose="020B0604020202020204" pitchFamily="34" charset="0"/>
              <a:buChar char="•"/>
            </a:pPr>
            <a:r>
              <a:rPr lang="en-GB" dirty="0"/>
              <a:t>Communicating clearly with the responsible person.</a:t>
            </a:r>
          </a:p>
        </p:txBody>
      </p:sp>
    </p:spTree>
    <p:extLst>
      <p:ext uri="{BB962C8B-B14F-4D97-AF65-F5344CB8AC3E}">
        <p14:creationId xmlns:p14="http://schemas.microsoft.com/office/powerpoint/2010/main" val="36772146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9DD6C7-A591-D52A-A5F0-EEED7974E50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89E90CF-2AF5-7725-3F91-7954374E70A8}"/>
              </a:ext>
            </a:extLst>
          </p:cNvPr>
          <p:cNvSpPr>
            <a:spLocks noGrp="1"/>
          </p:cNvSpPr>
          <p:nvPr>
            <p:ph type="title"/>
          </p:nvPr>
        </p:nvSpPr>
        <p:spPr>
          <a:xfrm>
            <a:off x="252000" y="959222"/>
            <a:ext cx="11628452" cy="646331"/>
          </a:xfrm>
        </p:spPr>
        <p:txBody>
          <a:bodyPr/>
          <a:lstStyle/>
          <a:p>
            <a:r>
              <a:rPr lang="en-GB"/>
              <a:t>What is decommissioning?</a:t>
            </a:r>
          </a:p>
        </p:txBody>
      </p:sp>
      <p:sp>
        <p:nvSpPr>
          <p:cNvPr id="6" name="Content Placeholder 5">
            <a:extLst>
              <a:ext uri="{FF2B5EF4-FFF2-40B4-BE49-F238E27FC236}">
                <a16:creationId xmlns:a16="http://schemas.microsoft.com/office/drawing/2014/main" id="{3E7CEF20-0591-DB33-5946-B04A71ADA393}"/>
              </a:ext>
            </a:extLst>
          </p:cNvPr>
          <p:cNvSpPr>
            <a:spLocks noGrp="1"/>
          </p:cNvSpPr>
          <p:nvPr>
            <p:ph sz="quarter" idx="10"/>
          </p:nvPr>
        </p:nvSpPr>
        <p:spPr>
          <a:xfrm>
            <a:off x="360000" y="1800000"/>
            <a:ext cx="11520452" cy="4140000"/>
          </a:xfrm>
        </p:spPr>
        <p:txBody>
          <a:bodyPr/>
          <a:lstStyle/>
          <a:p>
            <a:r>
              <a:rPr lang="en-GB" b="1" dirty="0"/>
              <a:t>Decommissioning may involve:</a:t>
            </a:r>
          </a:p>
          <a:p>
            <a:pPr marL="342900" indent="-342900">
              <a:buFont typeface="Arial" panose="020B0604020202020204" pitchFamily="34" charset="0"/>
              <a:buChar char="•"/>
            </a:pPr>
            <a:r>
              <a:rPr lang="en-GB" dirty="0"/>
              <a:t>Physical disconnection from the gas supply.</a:t>
            </a:r>
          </a:p>
          <a:p>
            <a:pPr marL="342900" indent="-342900">
              <a:buFont typeface="Arial" panose="020B0604020202020204" pitchFamily="34" charset="0"/>
              <a:buChar char="•"/>
            </a:pPr>
            <a:r>
              <a:rPr lang="en-GB" dirty="0"/>
              <a:t>Purging or venting residual gas from pipework.</a:t>
            </a:r>
          </a:p>
          <a:p>
            <a:pPr marL="342900" indent="-342900">
              <a:buFont typeface="Arial" panose="020B0604020202020204" pitchFamily="34" charset="0"/>
              <a:buChar char="•"/>
            </a:pPr>
            <a:r>
              <a:rPr lang="en-GB" dirty="0"/>
              <a:t>Capping, plugging or sealing open pipe ends.</a:t>
            </a:r>
          </a:p>
          <a:p>
            <a:pPr marL="342900" indent="-342900">
              <a:buFont typeface="Arial" panose="020B0604020202020204" pitchFamily="34" charset="0"/>
              <a:buChar char="•"/>
            </a:pPr>
            <a:r>
              <a:rPr lang="en-GB" dirty="0"/>
              <a:t>Applying appropriate warning labels.</a:t>
            </a:r>
          </a:p>
          <a:p>
            <a:pPr marL="342900" indent="-342900">
              <a:buFont typeface="Arial" panose="020B0604020202020204" pitchFamily="34" charset="0"/>
              <a:buChar char="•"/>
            </a:pPr>
            <a:r>
              <a:rPr lang="en-GB" dirty="0"/>
              <a:t>Formal documentation and notification.</a:t>
            </a:r>
          </a:p>
          <a:p>
            <a:pPr marL="342900" indent="-342900">
              <a:buFont typeface="Arial" panose="020B0604020202020204" pitchFamily="34" charset="0"/>
              <a:buChar char="•"/>
            </a:pPr>
            <a:r>
              <a:rPr lang="en-GB" dirty="0"/>
              <a:t>Electrical isolation where applicable.</a:t>
            </a:r>
          </a:p>
        </p:txBody>
      </p:sp>
    </p:spTree>
    <p:extLst>
      <p:ext uri="{BB962C8B-B14F-4D97-AF65-F5344CB8AC3E}">
        <p14:creationId xmlns:p14="http://schemas.microsoft.com/office/powerpoint/2010/main" val="4310486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8831D-CF76-BD9A-9790-593F14BA6A9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B86D9FC-15BF-234B-D4ED-761D8FC828EC}"/>
              </a:ext>
            </a:extLst>
          </p:cNvPr>
          <p:cNvSpPr>
            <a:spLocks noGrp="1"/>
          </p:cNvSpPr>
          <p:nvPr>
            <p:ph type="title"/>
          </p:nvPr>
        </p:nvSpPr>
        <p:spPr>
          <a:xfrm>
            <a:off x="252000" y="959222"/>
            <a:ext cx="11628452" cy="646331"/>
          </a:xfrm>
        </p:spPr>
        <p:txBody>
          <a:bodyPr/>
          <a:lstStyle/>
          <a:p>
            <a:r>
              <a:rPr lang="en-GB"/>
              <a:t>When is decommissioning required?</a:t>
            </a:r>
          </a:p>
        </p:txBody>
      </p:sp>
      <p:sp>
        <p:nvSpPr>
          <p:cNvPr id="6" name="Content Placeholder 5">
            <a:extLst>
              <a:ext uri="{FF2B5EF4-FFF2-40B4-BE49-F238E27FC236}">
                <a16:creationId xmlns:a16="http://schemas.microsoft.com/office/drawing/2014/main" id="{E2D4F51F-36F4-5BFE-D2BD-C31DCF88771C}"/>
              </a:ext>
            </a:extLst>
          </p:cNvPr>
          <p:cNvSpPr>
            <a:spLocks noGrp="1"/>
          </p:cNvSpPr>
          <p:nvPr>
            <p:ph sz="quarter" idx="10"/>
          </p:nvPr>
        </p:nvSpPr>
        <p:spPr>
          <a:xfrm>
            <a:off x="360000" y="1800000"/>
            <a:ext cx="11357867" cy="4140000"/>
          </a:xfrm>
        </p:spPr>
        <p:txBody>
          <a:bodyPr/>
          <a:lstStyle/>
          <a:p>
            <a:r>
              <a:rPr lang="en-GB" dirty="0"/>
              <a:t>Gas engineers must recognise situations requiring decommissioning to ensure safety and legal compliance. </a:t>
            </a:r>
          </a:p>
          <a:p>
            <a:r>
              <a:rPr lang="en-GB" dirty="0"/>
              <a:t>These circumstances range from emergency scenarios to planned system upgrades.</a:t>
            </a:r>
          </a:p>
          <a:p>
            <a:endParaRPr lang="en-GB" dirty="0"/>
          </a:p>
          <a:p>
            <a:endParaRPr lang="en-GB" dirty="0"/>
          </a:p>
        </p:txBody>
      </p:sp>
    </p:spTree>
    <p:extLst>
      <p:ext uri="{BB962C8B-B14F-4D97-AF65-F5344CB8AC3E}">
        <p14:creationId xmlns:p14="http://schemas.microsoft.com/office/powerpoint/2010/main" val="32201433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492F8-7336-6B24-422C-78EBF25B8BB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D4BF7C6-5109-5326-5EF8-C22D52D99279}"/>
              </a:ext>
            </a:extLst>
          </p:cNvPr>
          <p:cNvSpPr>
            <a:spLocks noGrp="1"/>
          </p:cNvSpPr>
          <p:nvPr>
            <p:ph type="title"/>
          </p:nvPr>
        </p:nvSpPr>
        <p:spPr>
          <a:xfrm>
            <a:off x="252000" y="959222"/>
            <a:ext cx="11628452" cy="646331"/>
          </a:xfrm>
        </p:spPr>
        <p:txBody>
          <a:bodyPr/>
          <a:lstStyle/>
          <a:p>
            <a:r>
              <a:rPr lang="en-GB"/>
              <a:t>When is decommissioning required?</a:t>
            </a:r>
          </a:p>
        </p:txBody>
      </p:sp>
      <p:graphicFrame>
        <p:nvGraphicFramePr>
          <p:cNvPr id="4" name="Table 3">
            <a:extLst>
              <a:ext uri="{FF2B5EF4-FFF2-40B4-BE49-F238E27FC236}">
                <a16:creationId xmlns:a16="http://schemas.microsoft.com/office/drawing/2014/main" id="{8D0E30E9-A26F-37B1-B530-C01A4A8E094B}"/>
              </a:ext>
            </a:extLst>
          </p:cNvPr>
          <p:cNvGraphicFramePr>
            <a:graphicFrameLocks noGrp="1"/>
          </p:cNvGraphicFramePr>
          <p:nvPr>
            <p:extLst>
              <p:ext uri="{D42A27DB-BD31-4B8C-83A1-F6EECF244321}">
                <p14:modId xmlns:p14="http://schemas.microsoft.com/office/powerpoint/2010/main" val="1259025774"/>
              </p:ext>
            </p:extLst>
          </p:nvPr>
        </p:nvGraphicFramePr>
        <p:xfrm>
          <a:off x="424543" y="1652436"/>
          <a:ext cx="11000904" cy="4367861"/>
        </p:xfrm>
        <a:graphic>
          <a:graphicData uri="http://schemas.openxmlformats.org/drawingml/2006/table">
            <a:tbl>
              <a:tblPr>
                <a:tableStyleId>{8A107856-5554-42FB-B03E-39F5DBC370BA}</a:tableStyleId>
              </a:tblPr>
              <a:tblGrid>
                <a:gridCol w="2750226">
                  <a:extLst>
                    <a:ext uri="{9D8B030D-6E8A-4147-A177-3AD203B41FA5}">
                      <a16:colId xmlns:a16="http://schemas.microsoft.com/office/drawing/2014/main" val="3404804109"/>
                    </a:ext>
                  </a:extLst>
                </a:gridCol>
                <a:gridCol w="2750226">
                  <a:extLst>
                    <a:ext uri="{9D8B030D-6E8A-4147-A177-3AD203B41FA5}">
                      <a16:colId xmlns:a16="http://schemas.microsoft.com/office/drawing/2014/main" val="2955330453"/>
                    </a:ext>
                  </a:extLst>
                </a:gridCol>
                <a:gridCol w="1945376">
                  <a:extLst>
                    <a:ext uri="{9D8B030D-6E8A-4147-A177-3AD203B41FA5}">
                      <a16:colId xmlns:a16="http://schemas.microsoft.com/office/drawing/2014/main" val="3021761764"/>
                    </a:ext>
                  </a:extLst>
                </a:gridCol>
                <a:gridCol w="3555076">
                  <a:extLst>
                    <a:ext uri="{9D8B030D-6E8A-4147-A177-3AD203B41FA5}">
                      <a16:colId xmlns:a16="http://schemas.microsoft.com/office/drawing/2014/main" val="1216947407"/>
                    </a:ext>
                  </a:extLst>
                </a:gridCol>
              </a:tblGrid>
              <a:tr h="337834">
                <a:tc>
                  <a:txBody>
                    <a:bodyPr/>
                    <a:lstStyle/>
                    <a:p>
                      <a:pPr>
                        <a:buNone/>
                      </a:pPr>
                      <a:r>
                        <a:rPr lang="en-GB" sz="1800" b="1" dirty="0"/>
                        <a:t>Situation</a:t>
                      </a:r>
                      <a:endParaRPr lang="en-GB" sz="1800" dirty="0"/>
                    </a:p>
                  </a:txBody>
                  <a:tcPr marL="84210" marR="84210" marT="42105" marB="42105" anchor="ctr"/>
                </a:tc>
                <a:tc>
                  <a:txBody>
                    <a:bodyPr/>
                    <a:lstStyle/>
                    <a:p>
                      <a:pPr>
                        <a:buNone/>
                      </a:pPr>
                      <a:r>
                        <a:rPr lang="en-GB" sz="1800" b="1"/>
                        <a:t>Reason</a:t>
                      </a:r>
                      <a:endParaRPr lang="en-GB" sz="1800"/>
                    </a:p>
                  </a:txBody>
                  <a:tcPr marL="84210" marR="84210" marT="42105" marB="42105" anchor="ctr"/>
                </a:tc>
                <a:tc>
                  <a:txBody>
                    <a:bodyPr/>
                    <a:lstStyle/>
                    <a:p>
                      <a:pPr>
                        <a:buNone/>
                      </a:pPr>
                      <a:r>
                        <a:rPr lang="en-GB" sz="1800" b="1"/>
                        <a:t>Classification</a:t>
                      </a:r>
                      <a:endParaRPr lang="en-GB" sz="1800"/>
                    </a:p>
                  </a:txBody>
                  <a:tcPr marL="84210" marR="84210" marT="42105" marB="42105" anchor="ctr"/>
                </a:tc>
                <a:tc>
                  <a:txBody>
                    <a:bodyPr/>
                    <a:lstStyle/>
                    <a:p>
                      <a:pPr>
                        <a:buNone/>
                      </a:pPr>
                      <a:r>
                        <a:rPr lang="en-GB" sz="1800" b="1" dirty="0"/>
                        <a:t>Response required</a:t>
                      </a:r>
                      <a:endParaRPr lang="en-GB" sz="1800" dirty="0"/>
                    </a:p>
                  </a:txBody>
                  <a:tcPr marL="84210" marR="84210" marT="42105" marB="42105" anchor="ctr"/>
                </a:tc>
                <a:extLst>
                  <a:ext uri="{0D108BD9-81ED-4DB2-BD59-A6C34878D82A}">
                    <a16:rowId xmlns:a16="http://schemas.microsoft.com/office/drawing/2014/main" val="1171507140"/>
                  </a:ext>
                </a:extLst>
              </a:tr>
              <a:tr h="591457">
                <a:tc>
                  <a:txBody>
                    <a:bodyPr/>
                    <a:lstStyle/>
                    <a:p>
                      <a:pPr>
                        <a:buNone/>
                      </a:pPr>
                      <a:r>
                        <a:rPr lang="en-GB" sz="1800" dirty="0"/>
                        <a:t>Unsafe appliance (ID)</a:t>
                      </a:r>
                    </a:p>
                  </a:txBody>
                  <a:tcPr marL="84210" marR="84210" marT="42105" marB="42105" anchor="ctr"/>
                </a:tc>
                <a:tc>
                  <a:txBody>
                    <a:bodyPr/>
                    <a:lstStyle/>
                    <a:p>
                      <a:pPr>
                        <a:buNone/>
                      </a:pPr>
                      <a:r>
                        <a:rPr lang="en-GB" sz="1800"/>
                        <a:t>Immediate danger scenario</a:t>
                      </a:r>
                    </a:p>
                  </a:txBody>
                  <a:tcPr marL="84210" marR="84210" marT="42105" marB="42105" anchor="ctr"/>
                </a:tc>
                <a:tc>
                  <a:txBody>
                    <a:bodyPr/>
                    <a:lstStyle/>
                    <a:p>
                      <a:pPr>
                        <a:buNone/>
                      </a:pPr>
                      <a:r>
                        <a:rPr lang="en-GB" sz="1800"/>
                        <a:t>Emergency</a:t>
                      </a:r>
                    </a:p>
                  </a:txBody>
                  <a:tcPr marL="84210" marR="84210" marT="42105" marB="42105" anchor="ctr"/>
                </a:tc>
                <a:tc>
                  <a:txBody>
                    <a:bodyPr/>
                    <a:lstStyle/>
                    <a:p>
                      <a:pPr>
                        <a:buNone/>
                      </a:pPr>
                      <a:r>
                        <a:rPr lang="en-GB" sz="1800"/>
                        <a:t>Immediate disconnection, with or without permission</a:t>
                      </a:r>
                    </a:p>
                  </a:txBody>
                  <a:tcPr marL="84210" marR="84210" marT="42105" marB="42105" anchor="ctr"/>
                </a:tc>
                <a:extLst>
                  <a:ext uri="{0D108BD9-81ED-4DB2-BD59-A6C34878D82A}">
                    <a16:rowId xmlns:a16="http://schemas.microsoft.com/office/drawing/2014/main" val="3657394391"/>
                  </a:ext>
                </a:extLst>
              </a:tr>
              <a:tr h="591457">
                <a:tc>
                  <a:txBody>
                    <a:bodyPr/>
                    <a:lstStyle/>
                    <a:p>
                      <a:pPr>
                        <a:buNone/>
                      </a:pPr>
                      <a:r>
                        <a:rPr lang="en-GB" sz="1800"/>
                        <a:t>Unsafe appliance (AR)</a:t>
                      </a:r>
                    </a:p>
                  </a:txBody>
                  <a:tcPr marL="84210" marR="84210" marT="42105" marB="42105" anchor="ctr"/>
                </a:tc>
                <a:tc>
                  <a:txBody>
                    <a:bodyPr/>
                    <a:lstStyle/>
                    <a:p>
                      <a:pPr>
                        <a:buNone/>
                      </a:pPr>
                      <a:r>
                        <a:rPr lang="en-GB" sz="1800"/>
                        <a:t>At-risk scenario</a:t>
                      </a:r>
                    </a:p>
                  </a:txBody>
                  <a:tcPr marL="84210" marR="84210" marT="42105" marB="42105" anchor="ctr"/>
                </a:tc>
                <a:tc>
                  <a:txBody>
                    <a:bodyPr/>
                    <a:lstStyle/>
                    <a:p>
                      <a:pPr>
                        <a:buNone/>
                      </a:pPr>
                      <a:r>
                        <a:rPr lang="en-GB" sz="1800"/>
                        <a:t>Urgent</a:t>
                      </a:r>
                    </a:p>
                  </a:txBody>
                  <a:tcPr marL="84210" marR="84210" marT="42105" marB="42105" anchor="ctr"/>
                </a:tc>
                <a:tc>
                  <a:txBody>
                    <a:bodyPr/>
                    <a:lstStyle/>
                    <a:p>
                      <a:pPr>
                        <a:buNone/>
                      </a:pPr>
                      <a:r>
                        <a:rPr lang="en-GB" sz="1800"/>
                        <a:t>Isolation with warning, customer notification</a:t>
                      </a:r>
                    </a:p>
                  </a:txBody>
                  <a:tcPr marL="84210" marR="84210" marT="42105" marB="42105" anchor="ctr"/>
                </a:tc>
                <a:extLst>
                  <a:ext uri="{0D108BD9-81ED-4DB2-BD59-A6C34878D82A}">
                    <a16:rowId xmlns:a16="http://schemas.microsoft.com/office/drawing/2014/main" val="3477886205"/>
                  </a:ext>
                </a:extLst>
              </a:tr>
              <a:tr h="845081">
                <a:tc>
                  <a:txBody>
                    <a:bodyPr/>
                    <a:lstStyle/>
                    <a:p>
                      <a:pPr>
                        <a:buNone/>
                      </a:pPr>
                      <a:r>
                        <a:rPr lang="en-GB" sz="1800"/>
                        <a:t>End-of-life boiler/system</a:t>
                      </a:r>
                    </a:p>
                  </a:txBody>
                  <a:tcPr marL="84210" marR="84210" marT="42105" marB="42105" anchor="ctr"/>
                </a:tc>
                <a:tc>
                  <a:txBody>
                    <a:bodyPr/>
                    <a:lstStyle/>
                    <a:p>
                      <a:pPr>
                        <a:buNone/>
                      </a:pPr>
                      <a:r>
                        <a:rPr lang="en-GB" sz="1800"/>
                        <a:t>Scheduled upgrade or replacement</a:t>
                      </a:r>
                    </a:p>
                  </a:txBody>
                  <a:tcPr marL="84210" marR="84210" marT="42105" marB="42105" anchor="ctr"/>
                </a:tc>
                <a:tc>
                  <a:txBody>
                    <a:bodyPr/>
                    <a:lstStyle/>
                    <a:p>
                      <a:pPr>
                        <a:buNone/>
                      </a:pPr>
                      <a:r>
                        <a:rPr lang="en-GB" sz="1800" dirty="0"/>
                        <a:t>Planned</a:t>
                      </a:r>
                    </a:p>
                  </a:txBody>
                  <a:tcPr marL="84210" marR="84210" marT="42105" marB="42105" anchor="ctr"/>
                </a:tc>
                <a:tc>
                  <a:txBody>
                    <a:bodyPr/>
                    <a:lstStyle/>
                    <a:p>
                      <a:pPr>
                        <a:buNone/>
                      </a:pPr>
                      <a:r>
                        <a:rPr lang="en-GB" sz="1800"/>
                        <a:t>Coordinated decommissioning with replacement</a:t>
                      </a:r>
                    </a:p>
                  </a:txBody>
                  <a:tcPr marL="84210" marR="84210" marT="42105" marB="42105" anchor="ctr"/>
                </a:tc>
                <a:extLst>
                  <a:ext uri="{0D108BD9-81ED-4DB2-BD59-A6C34878D82A}">
                    <a16:rowId xmlns:a16="http://schemas.microsoft.com/office/drawing/2014/main" val="863241767"/>
                  </a:ext>
                </a:extLst>
              </a:tr>
              <a:tr h="591457">
                <a:tc>
                  <a:txBody>
                    <a:bodyPr/>
                    <a:lstStyle/>
                    <a:p>
                      <a:pPr>
                        <a:buNone/>
                      </a:pPr>
                      <a:r>
                        <a:rPr lang="en-GB" sz="1800"/>
                        <a:t>Redundant installation</a:t>
                      </a:r>
                    </a:p>
                  </a:txBody>
                  <a:tcPr marL="84210" marR="84210" marT="42105" marB="42105" anchor="ctr"/>
                </a:tc>
                <a:tc>
                  <a:txBody>
                    <a:bodyPr/>
                    <a:lstStyle/>
                    <a:p>
                      <a:pPr>
                        <a:buNone/>
                      </a:pPr>
                      <a:r>
                        <a:rPr lang="en-GB" sz="1800"/>
                        <a:t>No longer required but still connected</a:t>
                      </a:r>
                    </a:p>
                  </a:txBody>
                  <a:tcPr marL="84210" marR="84210" marT="42105" marB="42105" anchor="ctr"/>
                </a:tc>
                <a:tc>
                  <a:txBody>
                    <a:bodyPr/>
                    <a:lstStyle/>
                    <a:p>
                      <a:pPr>
                        <a:buNone/>
                      </a:pPr>
                      <a:r>
                        <a:rPr lang="en-GB" sz="1800" dirty="0"/>
                        <a:t>Preventative</a:t>
                      </a:r>
                    </a:p>
                  </a:txBody>
                  <a:tcPr marL="84210" marR="84210" marT="42105" marB="42105" anchor="ctr"/>
                </a:tc>
                <a:tc>
                  <a:txBody>
                    <a:bodyPr/>
                    <a:lstStyle/>
                    <a:p>
                      <a:pPr>
                        <a:buNone/>
                      </a:pPr>
                      <a:r>
                        <a:rPr lang="en-GB" sz="1800"/>
                        <a:t>Permanent isolation to prevent future risk</a:t>
                      </a:r>
                    </a:p>
                  </a:txBody>
                  <a:tcPr marL="84210" marR="84210" marT="42105" marB="42105" anchor="ctr"/>
                </a:tc>
                <a:extLst>
                  <a:ext uri="{0D108BD9-81ED-4DB2-BD59-A6C34878D82A}">
                    <a16:rowId xmlns:a16="http://schemas.microsoft.com/office/drawing/2014/main" val="2307568217"/>
                  </a:ext>
                </a:extLst>
              </a:tr>
              <a:tr h="591457">
                <a:tc>
                  <a:txBody>
                    <a:bodyPr/>
                    <a:lstStyle/>
                    <a:p>
                      <a:pPr>
                        <a:buNone/>
                      </a:pPr>
                      <a:r>
                        <a:rPr lang="en-GB" sz="1800"/>
                        <a:t>Gas leak on unused section</a:t>
                      </a:r>
                    </a:p>
                  </a:txBody>
                  <a:tcPr marL="84210" marR="84210" marT="42105" marB="42105" anchor="ctr"/>
                </a:tc>
                <a:tc>
                  <a:txBody>
                    <a:bodyPr/>
                    <a:lstStyle/>
                    <a:p>
                      <a:pPr>
                        <a:buNone/>
                      </a:pPr>
                      <a:r>
                        <a:rPr lang="en-GB" sz="1800"/>
                        <a:t>To prevent future leaks or tampering</a:t>
                      </a:r>
                    </a:p>
                  </a:txBody>
                  <a:tcPr marL="84210" marR="84210" marT="42105" marB="42105" anchor="ctr"/>
                </a:tc>
                <a:tc>
                  <a:txBody>
                    <a:bodyPr/>
                    <a:lstStyle/>
                    <a:p>
                      <a:pPr>
                        <a:buNone/>
                      </a:pPr>
                      <a:r>
                        <a:rPr lang="en-GB" sz="1800" dirty="0"/>
                        <a:t>Remedial</a:t>
                      </a:r>
                    </a:p>
                  </a:txBody>
                  <a:tcPr marL="84210" marR="84210" marT="42105" marB="42105" anchor="ctr"/>
                </a:tc>
                <a:tc>
                  <a:txBody>
                    <a:bodyPr/>
                    <a:lstStyle/>
                    <a:p>
                      <a:pPr>
                        <a:buNone/>
                      </a:pPr>
                      <a:r>
                        <a:rPr lang="en-GB" sz="1800"/>
                        <a:t>Section isolation and sealing</a:t>
                      </a:r>
                    </a:p>
                  </a:txBody>
                  <a:tcPr marL="84210" marR="84210" marT="42105" marB="42105" anchor="ctr"/>
                </a:tc>
                <a:extLst>
                  <a:ext uri="{0D108BD9-81ED-4DB2-BD59-A6C34878D82A}">
                    <a16:rowId xmlns:a16="http://schemas.microsoft.com/office/drawing/2014/main" val="1774060103"/>
                  </a:ext>
                </a:extLst>
              </a:tr>
              <a:tr h="591457">
                <a:tc>
                  <a:txBody>
                    <a:bodyPr/>
                    <a:lstStyle/>
                    <a:p>
                      <a:pPr>
                        <a:buNone/>
                      </a:pPr>
                      <a:r>
                        <a:rPr lang="en-GB" sz="1800"/>
                        <a:t>Appliance moved/removed</a:t>
                      </a:r>
                    </a:p>
                  </a:txBody>
                  <a:tcPr marL="84210" marR="84210" marT="42105" marB="42105" anchor="ctr"/>
                </a:tc>
                <a:tc>
                  <a:txBody>
                    <a:bodyPr/>
                    <a:lstStyle/>
                    <a:p>
                      <a:pPr>
                        <a:buNone/>
                      </a:pPr>
                      <a:r>
                        <a:rPr lang="en-GB" sz="1800"/>
                        <a:t>Renovation or reinstallation</a:t>
                      </a:r>
                    </a:p>
                  </a:txBody>
                  <a:tcPr marL="84210" marR="84210" marT="42105" marB="42105" anchor="ctr"/>
                </a:tc>
                <a:tc>
                  <a:txBody>
                    <a:bodyPr/>
                    <a:lstStyle/>
                    <a:p>
                      <a:pPr>
                        <a:buNone/>
                      </a:pPr>
                      <a:r>
                        <a:rPr lang="en-GB" sz="1800" dirty="0"/>
                        <a:t>Transitional</a:t>
                      </a:r>
                    </a:p>
                  </a:txBody>
                  <a:tcPr marL="84210" marR="84210" marT="42105" marB="42105" anchor="ctr"/>
                </a:tc>
                <a:tc>
                  <a:txBody>
                    <a:bodyPr/>
                    <a:lstStyle/>
                    <a:p>
                      <a:pPr>
                        <a:buNone/>
                      </a:pPr>
                      <a:r>
                        <a:rPr lang="en-GB" sz="1800" dirty="0"/>
                        <a:t>Temporary caps with future plan</a:t>
                      </a:r>
                    </a:p>
                  </a:txBody>
                  <a:tcPr marL="84210" marR="84210" marT="42105" marB="42105" anchor="ctr"/>
                </a:tc>
                <a:extLst>
                  <a:ext uri="{0D108BD9-81ED-4DB2-BD59-A6C34878D82A}">
                    <a16:rowId xmlns:a16="http://schemas.microsoft.com/office/drawing/2014/main" val="2594851864"/>
                  </a:ext>
                </a:extLst>
              </a:tr>
            </a:tbl>
          </a:graphicData>
        </a:graphic>
      </p:graphicFrame>
    </p:spTree>
    <p:extLst>
      <p:ext uri="{BB962C8B-B14F-4D97-AF65-F5344CB8AC3E}">
        <p14:creationId xmlns:p14="http://schemas.microsoft.com/office/powerpoint/2010/main" val="5201399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75F12D-57F2-E2B0-2C65-E7D597BF8E5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514E675A-E1DA-B4C7-D486-6849BAEA13EE}"/>
              </a:ext>
            </a:extLst>
          </p:cNvPr>
          <p:cNvSpPr>
            <a:spLocks noGrp="1"/>
          </p:cNvSpPr>
          <p:nvPr>
            <p:ph type="title"/>
          </p:nvPr>
        </p:nvSpPr>
        <p:spPr>
          <a:xfrm>
            <a:off x="252000" y="900538"/>
            <a:ext cx="11628452" cy="646331"/>
          </a:xfrm>
        </p:spPr>
        <p:txBody>
          <a:bodyPr/>
          <a:lstStyle/>
          <a:p>
            <a:r>
              <a:rPr lang="en-GB" dirty="0"/>
              <a:t>When is decommissioning required?</a:t>
            </a:r>
          </a:p>
        </p:txBody>
      </p:sp>
      <p:sp>
        <p:nvSpPr>
          <p:cNvPr id="6" name="Content Placeholder 5">
            <a:extLst>
              <a:ext uri="{FF2B5EF4-FFF2-40B4-BE49-F238E27FC236}">
                <a16:creationId xmlns:a16="http://schemas.microsoft.com/office/drawing/2014/main" id="{82647BBD-A009-EAC4-F110-25EED006E656}"/>
              </a:ext>
            </a:extLst>
          </p:cNvPr>
          <p:cNvSpPr>
            <a:spLocks noGrp="1"/>
          </p:cNvSpPr>
          <p:nvPr>
            <p:ph sz="quarter" idx="10"/>
          </p:nvPr>
        </p:nvSpPr>
        <p:spPr>
          <a:xfrm>
            <a:off x="359586" y="1622200"/>
            <a:ext cx="11520452" cy="4140000"/>
          </a:xfrm>
        </p:spPr>
        <p:txBody>
          <a:bodyPr/>
          <a:lstStyle/>
          <a:p>
            <a:r>
              <a:rPr lang="en-GB" dirty="0"/>
              <a:t>All decommissioning work must follow </a:t>
            </a:r>
            <a:r>
              <a:rPr lang="en-GB" b="1" dirty="0"/>
              <a:t>GSIUR Regulation 34</a:t>
            </a:r>
            <a:r>
              <a:rPr lang="en-GB" dirty="0"/>
              <a:t> which requires that "Any person who knows or has reason to suspect that any gas fitting is dangerous must take all reasonable steps to cause the gas supply to be shut off." Additionally, the industry standard </a:t>
            </a:r>
            <a:r>
              <a:rPr lang="en-GB" b="1" dirty="0"/>
              <a:t>IGEM/G/11</a:t>
            </a:r>
            <a:r>
              <a:rPr lang="en-GB" dirty="0"/>
              <a:t> provides detailed procedures for safe decommissioning.</a:t>
            </a:r>
          </a:p>
          <a:p>
            <a:r>
              <a:rPr lang="en-GB" b="1" dirty="0"/>
              <a:t>Critical safety note</a:t>
            </a:r>
          </a:p>
          <a:p>
            <a:r>
              <a:rPr lang="en-GB" dirty="0"/>
              <a:t>Failure to properly decommission an unsafe gas appliance or system could result in serious safety risks, including carbon monoxide poisoning, gas leaks, fire, or explosion. It may also constitute a breach of the Gas Safety (Installation and Use) Regulations, potentially leading to prosecution.</a:t>
            </a:r>
          </a:p>
          <a:p>
            <a:endParaRPr lang="en-GB" dirty="0"/>
          </a:p>
          <a:p>
            <a:endParaRPr lang="en-GB" dirty="0"/>
          </a:p>
        </p:txBody>
      </p:sp>
    </p:spTree>
    <p:extLst>
      <p:ext uri="{BB962C8B-B14F-4D97-AF65-F5344CB8AC3E}">
        <p14:creationId xmlns:p14="http://schemas.microsoft.com/office/powerpoint/2010/main" val="175377512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6f930148186a8a3d9c5bc00b37c8558">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ef8fa4cbc806802382e5c5506b25357a"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041F6D-BBDE-4B15-9860-57A05AB8973C}">
  <ds:schemaRefs>
    <ds:schemaRef ds:uri="http://purl.org/dc/elements/1.1/"/>
    <ds:schemaRef ds:uri="http://purl.org/dc/dcmitype/"/>
    <ds:schemaRef ds:uri="http://schemas.openxmlformats.org/package/2006/metadata/core-properties"/>
    <ds:schemaRef ds:uri="01e15224-84b2-4570-bdea-a67bb94d0921"/>
    <ds:schemaRef ds:uri="http://www.w3.org/XML/1998/namespace"/>
    <ds:schemaRef ds:uri="http://schemas.microsoft.com/office/2006/documentManagement/types"/>
    <ds:schemaRef ds:uri="http://schemas.microsoft.com/office/2006/metadata/properties"/>
    <ds:schemaRef ds:uri="http://schemas.microsoft.com/office/infopath/2007/PartnerControls"/>
    <ds:schemaRef ds:uri="7c04300a-231c-4281-9146-a98f6f4a7aff"/>
    <ds:schemaRef ds:uri="http://purl.org/dc/terms/"/>
  </ds:schemaRefs>
</ds:datastoreItem>
</file>

<file path=customXml/itemProps2.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3.xml><?xml version="1.0" encoding="utf-8"?>
<ds:datastoreItem xmlns:ds="http://schemas.openxmlformats.org/officeDocument/2006/customXml" ds:itemID="{B765C151-DC9D-4424-84B1-9B432ECCEF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04300a-231c-4281-9146-a98f6f4a7aff"/>
    <ds:schemaRef ds:uri="01e15224-84b2-4570-bdea-a67bb94d092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0</TotalTime>
  <Words>2079</Words>
  <Application>Microsoft Office PowerPoint</Application>
  <PresentationFormat>Custom</PresentationFormat>
  <Paragraphs>221</Paragraphs>
  <Slides>33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ＭＳ Ｐゴシック</vt:lpstr>
      <vt:lpstr>Aptos</vt:lpstr>
      <vt:lpstr>Arial</vt:lpstr>
      <vt:lpstr>inherit</vt:lpstr>
      <vt:lpstr>Lucida Grande</vt:lpstr>
      <vt:lpstr>1_Default Design</vt:lpstr>
      <vt:lpstr>PowerPoint Presentation</vt:lpstr>
      <vt:lpstr>Starter</vt:lpstr>
      <vt:lpstr>Objective</vt:lpstr>
      <vt:lpstr>What is decommissioning?</vt:lpstr>
      <vt:lpstr>What is decommissioning?</vt:lpstr>
      <vt:lpstr>What is decommissioning?</vt:lpstr>
      <vt:lpstr>When is decommissioning required?</vt:lpstr>
      <vt:lpstr>When is decommissioning required?</vt:lpstr>
      <vt:lpstr>When is decommissioning required?</vt:lpstr>
      <vt:lpstr>Planning for safe decommissioning</vt:lpstr>
      <vt:lpstr>Planning for safe decommissioning</vt:lpstr>
      <vt:lpstr>Gas isolation procedures</vt:lpstr>
      <vt:lpstr>Gas isolation procedures</vt:lpstr>
      <vt:lpstr>Gas isolation procedures</vt:lpstr>
      <vt:lpstr>Gas isolation procedures</vt:lpstr>
      <vt:lpstr>Electrical isolation for gas appliances</vt:lpstr>
      <vt:lpstr>Electrical isolation for gas appliances</vt:lpstr>
      <vt:lpstr>Electrical isolation for gas appliances</vt:lpstr>
      <vt:lpstr>Legal duties and standards</vt:lpstr>
      <vt:lpstr>Purging considerations during decommissioning</vt:lpstr>
      <vt:lpstr>Purging considerations during decommissioning</vt:lpstr>
      <vt:lpstr>Purging considerations during decommissioning</vt:lpstr>
      <vt:lpstr>Purging considerations during decommissioning</vt:lpstr>
      <vt:lpstr>Documentation and reporting requirements</vt:lpstr>
      <vt:lpstr>Documentation and reporting requirements</vt:lpstr>
      <vt:lpstr>Documentation and reporting requirements</vt:lpstr>
      <vt:lpstr>Documentation and reporting requirements</vt:lpstr>
      <vt:lpstr>Documentation and reporting requirements</vt:lpstr>
      <vt:lpstr>Physical disconnection methods</vt:lpstr>
      <vt:lpstr>Physical disconnection methods</vt:lpstr>
      <vt:lpstr>Key takeaways</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1</cp:revision>
  <dcterms:created xsi:type="dcterms:W3CDTF">2025-04-15T10:44:23Z</dcterms:created>
  <dcterms:modified xsi:type="dcterms:W3CDTF">2025-12-12T11:29:20Z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0x010100CDD05C0E7E0E414EB79F81A23986EA6A</vt:lpwstr>
  </property>
  <property fmtid="{D5CDD505-2E9C-101B-9397-08002B2CF9AE}" pid="3" name="MediaServiceImageTags">
    <vt:lpwstr/>
  </property>
  <property fmtid="{D5CDD505-2E9C-101B-9397-08002B2CF9AE}" pid="4" name="MSIP_Label_8330bda6-d095-477b-8893-df3ed8791773_SetDate">
    <vt:lpwstr>2025-12-04T10:28:24Z</vt:lpwstr>
  </property>
  <property fmtid="{D5CDD505-2E9C-101B-9397-08002B2CF9AE}" pid="5" name="MSIP_Label_8330bda6-d095-477b-8893-df3ed8791773_Enabled">
    <vt:lpwstr>true</vt:lpwstr>
  </property>
  <property fmtid="{D5CDD505-2E9C-101B-9397-08002B2CF9AE}" pid="6" name="MSIP_Label_8330bda6-d095-477b-8893-df3ed8791773_ActionId">
    <vt:lpwstr>67747e4f-68ff-4118-8e40-8fdcf3164da0</vt:lpwstr>
  </property>
  <property fmtid="{D5CDD505-2E9C-101B-9397-08002B2CF9AE}" pid="7" name="MSIP_Label_8330bda6-d095-477b-8893-df3ed8791773_Name">
    <vt:lpwstr>8330bda6-d095-477b-8893-df3ed8791773</vt:lpwstr>
  </property>
  <property fmtid="{D5CDD505-2E9C-101B-9397-08002B2CF9AE}" pid="8" name="MSIP_Label_8330bda6-d095-477b-8893-df3ed8791773_ContentBits">
    <vt:lpwstr>0</vt:lpwstr>
  </property>
  <property fmtid="{D5CDD505-2E9C-101B-9397-08002B2CF9AE}" pid="9" name="MSIP_Label_8330bda6-d095-477b-8893-df3ed8791773_Method">
    <vt:lpwstr>Privileged</vt:lpwstr>
  </property>
  <property fmtid="{D5CDD505-2E9C-101B-9397-08002B2CF9AE}" pid="10" name="MSIP_Label_8330bda6-d095-477b-8893-df3ed8791773_Tag">
    <vt:lpwstr>10, 0, 1, 2</vt:lpwstr>
  </property>
  <property fmtid="{D5CDD505-2E9C-101B-9397-08002B2CF9AE}" pid="11" name="MSIP_Label_8330bda6-d095-477b-8893-df3ed8791773_SiteId">
    <vt:lpwstr>b6d3492e-0aa1-4a60-840d-b706a96e670d</vt:lpwstr>
  </property>
</Properties>
</file>