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92_315709F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2" r:id="rId5"/>
  </p:sldMasterIdLst>
  <p:notesMasterIdLst>
    <p:notesMasterId r:id="rId34"/>
  </p:notesMasterIdLst>
  <p:handoutMasterIdLst>
    <p:handoutMasterId r:id="rId35"/>
  </p:handoutMasterIdLst>
  <p:sldIdLst>
    <p:sldId id="256" r:id="rId6"/>
    <p:sldId id="361" r:id="rId7"/>
    <p:sldId id="492" r:id="rId8"/>
    <p:sldId id="368" r:id="rId9"/>
    <p:sldId id="474" r:id="rId10"/>
    <p:sldId id="470" r:id="rId11"/>
    <p:sldId id="471" r:id="rId12"/>
    <p:sldId id="349" r:id="rId13"/>
    <p:sldId id="366" r:id="rId14"/>
    <p:sldId id="370" r:id="rId15"/>
    <p:sldId id="362" r:id="rId16"/>
    <p:sldId id="380" r:id="rId17"/>
    <p:sldId id="388" r:id="rId18"/>
    <p:sldId id="477" r:id="rId19"/>
    <p:sldId id="479" r:id="rId20"/>
    <p:sldId id="483" r:id="rId21"/>
    <p:sldId id="364" r:id="rId22"/>
    <p:sldId id="480" r:id="rId23"/>
    <p:sldId id="481" r:id="rId24"/>
    <p:sldId id="491" r:id="rId25"/>
    <p:sldId id="482" r:id="rId26"/>
    <p:sldId id="484" r:id="rId27"/>
    <p:sldId id="485" r:id="rId28"/>
    <p:sldId id="488" r:id="rId29"/>
    <p:sldId id="489" r:id="rId30"/>
    <p:sldId id="490" r:id="rId31"/>
    <p:sldId id="402" r:id="rId32"/>
    <p:sldId id="267" r:id="rId33"/>
  </p:sldIdLst>
  <p:sldSz cx="9144000" cy="6858000" type="screen4x3"/>
  <p:notesSz cx="6858000" cy="9144000"/>
  <p:custDataLst>
    <p:tags r:id="rId3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BC10BB-16D0-9C03-AAB0-9F1B4B9B65EE}" name="Hazell, Danielle" initials="DH" userId="S::danielle.hazell@wjec.co.uk::16322be0-50ef-46ff-b0c0-d304bc10d5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4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Simon Topliss" initials="ST" lastIdx="4" clrIdx="1">
    <p:extLst>
      <p:ext uri="{19B8F6BF-5375-455C-9EA6-DF929625EA0E}">
        <p15:presenceInfo xmlns:p15="http://schemas.microsoft.com/office/powerpoint/2012/main" userId="S::stopliss@lcb.ac.uk::6df3080d-b44e-45ec-8575-d458a98a5f5c" providerId="AD"/>
      </p:ext>
    </p:extLst>
  </p:cmAuthor>
  <p:cmAuthor id="3" name="Anwen Roberts" initials="AR" lastIdx="33" clrIdx="2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4" name="Bonita Searle-Barnes" initials="BSB" lastIdx="1" clrIdx="3">
    <p:extLst>
      <p:ext uri="{19B8F6BF-5375-455C-9EA6-DF929625EA0E}">
        <p15:presenceInfo xmlns:p15="http://schemas.microsoft.com/office/powerpoint/2012/main" userId="S::Bonita.Searle-Barnes@eal.org.uk::e782127f-826a-4a83-a372-afedaa2e0d4f" providerId="AD"/>
      </p:ext>
    </p:extLst>
  </p:cmAuthor>
  <p:cmAuthor id="5" name="robert6p" initials="r" lastIdx="2" clrIdx="4">
    <p:extLst>
      <p:ext uri="{19B8F6BF-5375-455C-9EA6-DF929625EA0E}">
        <p15:presenceInfo xmlns:p15="http://schemas.microsoft.com/office/powerpoint/2012/main" userId="robert6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FFEAAE"/>
    <a:srgbClr val="0077E3"/>
    <a:srgbClr val="D81E05"/>
    <a:srgbClr val="000000"/>
    <a:srgbClr val="E30613"/>
    <a:srgbClr val="D9D9D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0038A-D721-4F3B-A58D-EE100D537F85}" v="2" dt="2026-01-19T12:37:22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6-01-19T14:19:47.842" v="5" actId="478"/>
      <pc:docMkLst>
        <pc:docMk/>
      </pc:docMkLst>
      <pc:sldChg chg="addSp delSp modSp mod">
        <pc:chgData name="Hazell, Danielle" userId="16322be0-50ef-46ff-b0c0-d304bc10d5d2" providerId="ADAL" clId="{E6D12E1F-DF63-450C-A9ED-E72C5F6C045B}" dt="2026-01-19T12:37:22.711" v="4"/>
        <pc:sldMkLst>
          <pc:docMk/>
          <pc:sldMk cId="0" sldId="267"/>
        </pc:sldMkLst>
        <pc:spChg chg="add del mod">
          <ac:chgData name="Hazell, Danielle" userId="16322be0-50ef-46ff-b0c0-d304bc10d5d2" providerId="ADAL" clId="{E6D12E1F-DF63-450C-A9ED-E72C5F6C045B}" dt="2026-01-19T12:37:21.581" v="3" actId="478"/>
          <ac:spMkLst>
            <pc:docMk/>
            <pc:sldMk cId="0" sldId="267"/>
            <ac:spMk id="3" creationId="{4E547122-5471-1E17-0B69-1B3477FD7773}"/>
          </ac:spMkLst>
        </pc:spChg>
        <pc:spChg chg="add mod">
          <ac:chgData name="Hazell, Danielle" userId="16322be0-50ef-46ff-b0c0-d304bc10d5d2" providerId="ADAL" clId="{E6D12E1F-DF63-450C-A9ED-E72C5F6C045B}" dt="2026-01-19T12:37:22.711" v="4"/>
          <ac:spMkLst>
            <pc:docMk/>
            <pc:sldMk cId="0" sldId="267"/>
            <ac:spMk id="4" creationId="{E19C5F94-A085-7801-BEEB-C4095C5EA585}"/>
          </ac:spMkLst>
        </pc:spChg>
        <pc:spChg chg="del">
          <ac:chgData name="Hazell, Danielle" userId="16322be0-50ef-46ff-b0c0-d304bc10d5d2" providerId="ADAL" clId="{E6D12E1F-DF63-450C-A9ED-E72C5F6C045B}" dt="2026-01-19T12:37:20.257" v="2" actId="478"/>
          <ac:spMkLst>
            <pc:docMk/>
            <pc:sldMk cId="0" sldId="267"/>
            <ac:spMk id="18434" creationId="{00000000-0000-0000-0000-000000000000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6-01-19T14:19:47.842" v="5" actId="478"/>
        <pc:sldMasterMkLst>
          <pc:docMk/>
          <pc:sldMasterMk cId="3336506430" sldId="2147483662"/>
        </pc:sldMasterMkLst>
        <pc:spChg chg="del">
          <ac:chgData name="Hazell, Danielle" userId="16322be0-50ef-46ff-b0c0-d304bc10d5d2" providerId="ADAL" clId="{E6D12E1F-DF63-450C-A9ED-E72C5F6C045B}" dt="2026-01-19T12:35:01.163" v="0" actId="478"/>
          <ac:spMkLst>
            <pc:docMk/>
            <pc:sldMasterMk cId="3336506430" sldId="2147483662"/>
            <ac:spMk id="4" creationId="{5916F1C5-F287-D4A0-2A3F-DE0065B2F2AB}"/>
          </ac:spMkLst>
        </pc:spChg>
        <pc:spChg chg="add mod">
          <ac:chgData name="Hazell, Danielle" userId="16322be0-50ef-46ff-b0c0-d304bc10d5d2" providerId="ADAL" clId="{E6D12E1F-DF63-450C-A9ED-E72C5F6C045B}" dt="2026-01-19T12:35:01.718" v="1"/>
          <ac:spMkLst>
            <pc:docMk/>
            <pc:sldMasterMk cId="3336506430" sldId="2147483662"/>
            <ac:spMk id="5" creationId="{02606CE3-C2BA-E7F5-50FC-F704CE144FA8}"/>
          </ac:spMkLst>
        </pc:spChg>
        <pc:spChg chg="add mod">
          <ac:chgData name="Hazell, Danielle" userId="16322be0-50ef-46ff-b0c0-d304bc10d5d2" providerId="ADAL" clId="{E6D12E1F-DF63-450C-A9ED-E72C5F6C045B}" dt="2026-01-19T12:35:01.718" v="1"/>
          <ac:spMkLst>
            <pc:docMk/>
            <pc:sldMasterMk cId="3336506430" sldId="2147483662"/>
            <ac:spMk id="10" creationId="{50E22E7B-01CC-C4A0-9E9F-45B093B44CE1}"/>
          </ac:spMkLst>
        </pc:spChg>
        <pc:spChg chg="add mod">
          <ac:chgData name="Hazell, Danielle" userId="16322be0-50ef-46ff-b0c0-d304bc10d5d2" providerId="ADAL" clId="{E6D12E1F-DF63-450C-A9ED-E72C5F6C045B}" dt="2026-01-19T12:35:01.718" v="1"/>
          <ac:spMkLst>
            <pc:docMk/>
            <pc:sldMasterMk cId="3336506430" sldId="2147483662"/>
            <ac:spMk id="11" creationId="{A12DFA9C-16B6-09EC-4B6C-40ACE56DCF0D}"/>
          </ac:spMkLst>
        </pc:spChg>
        <pc:spChg chg="mod">
          <ac:chgData name="Hazell, Danielle" userId="16322be0-50ef-46ff-b0c0-d304bc10d5d2" providerId="ADAL" clId="{E6D12E1F-DF63-450C-A9ED-E72C5F6C045B}" dt="2026-01-19T12:35:01.718" v="1"/>
          <ac:spMkLst>
            <pc:docMk/>
            <pc:sldMasterMk cId="3336506430" sldId="2147483662"/>
            <ac:spMk id="14" creationId="{3F6862F9-5402-4088-2034-A8B667A4968C}"/>
          </ac:spMkLst>
        </pc:spChg>
        <pc:spChg chg="mod">
          <ac:chgData name="Hazell, Danielle" userId="16322be0-50ef-46ff-b0c0-d304bc10d5d2" providerId="ADAL" clId="{E6D12E1F-DF63-450C-A9ED-E72C5F6C045B}" dt="2026-01-19T12:35:01.718" v="1"/>
          <ac:spMkLst>
            <pc:docMk/>
            <pc:sldMasterMk cId="3336506430" sldId="2147483662"/>
            <ac:spMk id="17" creationId="{C9FE5C45-A832-3395-3CFA-EEBF354607F4}"/>
          </ac:spMkLst>
        </pc:spChg>
        <pc:spChg chg="del mod topLvl">
          <ac:chgData name="Hazell, Danielle" userId="16322be0-50ef-46ff-b0c0-d304bc10d5d2" providerId="ADAL" clId="{E6D12E1F-DF63-450C-A9ED-E72C5F6C045B}" dt="2026-01-19T14:19:47.842" v="5" actId="478"/>
          <ac:spMkLst>
            <pc:docMk/>
            <pc:sldMasterMk cId="3336506430" sldId="2147483662"/>
            <ac:spMk id="19" creationId="{05ECBAFC-C866-508A-5531-7D1931C76B7C}"/>
          </ac:spMkLst>
        </pc:spChg>
        <pc:spChg chg="del">
          <ac:chgData name="Hazell, Danielle" userId="16322be0-50ef-46ff-b0c0-d304bc10d5d2" providerId="ADAL" clId="{E6D12E1F-DF63-450C-A9ED-E72C5F6C045B}" dt="2026-01-19T12:35:01.163" v="0" actId="478"/>
          <ac:spMkLst>
            <pc:docMk/>
            <pc:sldMasterMk cId="3336506430" sldId="2147483662"/>
            <ac:spMk id="1027" creationId="{00000000-0000-0000-0000-000000000000}"/>
          </ac:spMkLst>
        </pc:spChg>
        <pc:spChg chg="del">
          <ac:chgData name="Hazell, Danielle" userId="16322be0-50ef-46ff-b0c0-d304bc10d5d2" providerId="ADAL" clId="{E6D12E1F-DF63-450C-A9ED-E72C5F6C045B}" dt="2026-01-19T12:35:01.163" v="0" actId="478"/>
          <ac:spMkLst>
            <pc:docMk/>
            <pc:sldMasterMk cId="3336506430" sldId="2147483662"/>
            <ac:spMk id="1035" creationId="{00000000-0000-0000-0000-000000000000}"/>
          </ac:spMkLst>
        </pc:spChg>
        <pc:spChg chg="del">
          <ac:chgData name="Hazell, Danielle" userId="16322be0-50ef-46ff-b0c0-d304bc10d5d2" providerId="ADAL" clId="{E6D12E1F-DF63-450C-A9ED-E72C5F6C045B}" dt="2026-01-19T12:35:01.163" v="0" actId="478"/>
          <ac:spMkLst>
            <pc:docMk/>
            <pc:sldMasterMk cId="3336506430" sldId="2147483662"/>
            <ac:spMk id="1036" creationId="{00000000-0000-0000-0000-000000000000}"/>
          </ac:spMkLst>
        </pc:spChg>
        <pc:grpChg chg="del">
          <ac:chgData name="Hazell, Danielle" userId="16322be0-50ef-46ff-b0c0-d304bc10d5d2" providerId="ADAL" clId="{E6D12E1F-DF63-450C-A9ED-E72C5F6C045B}" dt="2026-01-19T12:35:01.163" v="0" actId="478"/>
          <ac:grpSpMkLst>
            <pc:docMk/>
            <pc:sldMasterMk cId="3336506430" sldId="2147483662"/>
            <ac:grpSpMk id="2" creationId="{52DBD7D1-8783-19AC-AC0F-54A40F658278}"/>
          </ac:grpSpMkLst>
        </pc:grpChg>
        <pc:grpChg chg="del">
          <ac:chgData name="Hazell, Danielle" userId="16322be0-50ef-46ff-b0c0-d304bc10d5d2" providerId="ADAL" clId="{E6D12E1F-DF63-450C-A9ED-E72C5F6C045B}" dt="2026-01-19T12:35:01.163" v="0" actId="478"/>
          <ac:grpSpMkLst>
            <pc:docMk/>
            <pc:sldMasterMk cId="3336506430" sldId="2147483662"/>
            <ac:grpSpMk id="3" creationId="{F8D270CD-A239-F6C6-DC37-331F04EA5BDB}"/>
          </ac:grpSpMkLst>
        </pc:grpChg>
        <pc:grpChg chg="del">
          <ac:chgData name="Hazell, Danielle" userId="16322be0-50ef-46ff-b0c0-d304bc10d5d2" providerId="ADAL" clId="{E6D12E1F-DF63-450C-A9ED-E72C5F6C045B}" dt="2026-01-19T14:19:47.842" v="5" actId="478"/>
          <ac:grpSpMkLst>
            <pc:docMk/>
            <pc:sldMasterMk cId="3336506430" sldId="2147483662"/>
            <ac:grpSpMk id="18" creationId="{A290E908-F9EE-179C-EDEA-04EFF5E5DF18}"/>
          </ac:grpSpMkLst>
        </pc:grpChg>
        <pc:picChg chg="mod">
          <ac:chgData name="Hazell, Danielle" userId="16322be0-50ef-46ff-b0c0-d304bc10d5d2" providerId="ADAL" clId="{E6D12E1F-DF63-450C-A9ED-E72C5F6C045B}" dt="2026-01-19T12:35:01.718" v="1"/>
          <ac:picMkLst>
            <pc:docMk/>
            <pc:sldMasterMk cId="3336506430" sldId="2147483662"/>
            <ac:picMk id="15" creationId="{CBDFE00D-E53E-9335-BE0A-55C033312419}"/>
          </ac:picMkLst>
        </pc:picChg>
        <pc:picChg chg="mod">
          <ac:chgData name="Hazell, Danielle" userId="16322be0-50ef-46ff-b0c0-d304bc10d5d2" providerId="ADAL" clId="{E6D12E1F-DF63-450C-A9ED-E72C5F6C045B}" dt="2026-01-19T12:35:01.718" v="1"/>
          <ac:picMkLst>
            <pc:docMk/>
            <pc:sldMasterMk cId="3336506430" sldId="2147483662"/>
            <ac:picMk id="16" creationId="{E6F9234B-1255-9525-B278-C98EE5F55046}"/>
          </ac:picMkLst>
        </pc:picChg>
        <pc:picChg chg="mod topLvl">
          <ac:chgData name="Hazell, Danielle" userId="16322be0-50ef-46ff-b0c0-d304bc10d5d2" providerId="ADAL" clId="{E6D12E1F-DF63-450C-A9ED-E72C5F6C045B}" dt="2026-01-19T14:19:47.842" v="5" actId="478"/>
          <ac:picMkLst>
            <pc:docMk/>
            <pc:sldMasterMk cId="3336506430" sldId="2147483662"/>
            <ac:picMk id="20" creationId="{F06D23C1-95EA-0DE7-E22C-196292391D8B}"/>
          </ac:picMkLst>
        </pc:picChg>
        <pc:picChg chg="add mod">
          <ac:chgData name="Hazell, Danielle" userId="16322be0-50ef-46ff-b0c0-d304bc10d5d2" providerId="ADAL" clId="{E6D12E1F-DF63-450C-A9ED-E72C5F6C045B}" dt="2026-01-19T12:35:01.718" v="1"/>
          <ac:picMkLst>
            <pc:docMk/>
            <pc:sldMasterMk cId="3336506430" sldId="2147483662"/>
            <ac:picMk id="21" creationId="{8CD1F0ED-6D48-2F27-84CB-72578D6B616B}"/>
          </ac:picMkLst>
        </pc:picChg>
      </pc:sldMasterChg>
    </pc:docChg>
  </pc:docChgLst>
</pc:chgInfo>
</file>

<file path=ppt/comments/modernComment_192_315709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B859D2-844C-455F-8AC7-455498F7747C}" authorId="{1ABC10BB-16D0-9C03-AAB0-9F1B4B9B65EE}" created="2025-06-13T12:11:20.743">
    <pc:sldMkLst xmlns:pc="http://schemas.microsoft.com/office/powerpoint/2013/main/command">
      <pc:docMk/>
      <pc:sldMk cId="827787774" sldId="402"/>
    </pc:sldMkLst>
    <p188:txBody>
      <a:bodyPr/>
      <a:lstStyle/>
      <a:p>
        <a:r>
          <a:rPr lang="en-GB"/>
          <a:t>COPYRIGHT
https://www.istockphoto.com/vector/electric-circuit-diagram-gm1314226131-402506630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8b2pv4/revision/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D34E8-F293-4E16-86DD-060E017392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0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fld id="{4EB9A72A-0F06-4943-9764-3EB57FCCDB7A}" type="slidenum">
              <a:rPr lang="en-US" b="1" smtClean="0">
                <a:solidFill>
                  <a:srgbClr val="FFFFFF"/>
                </a:solidFill>
                <a:latin typeface="Trebuchet MS" pitchFamily="34" charset="0"/>
              </a:rPr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b="1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fld id="{4EB9A72A-0F06-4943-9764-3EB57FCCDB7A}" type="slidenum">
              <a:rPr lang="en-US" b="1" smtClean="0">
                <a:solidFill>
                  <a:srgbClr val="FFFFFF"/>
                </a:solidFill>
                <a:latin typeface="Trebuchet MS" pitchFamily="34" charset="0"/>
              </a:rPr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b="1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76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>
                <a:latin typeface="Arial" panose="020B0604020202020204" pitchFamily="34" charset="0"/>
              </a:rPr>
              <a:t>Speaker notes</a:t>
            </a:r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Efficiency is expressed as a percentage, and it indicates the relationship between the amount of power that goes in and the amount of power produced. This allows us to compare machines for efficiency. If a machine has a lower percentage rating it is said to be less efficient and therefore has more losses.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1EEB4E49-0CE5-480C-8113-E5D8AC5A1DE8}" type="slidenum">
              <a:rPr lang="en-US" altLang="en-US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50000"/>
                </a:spcBef>
              </a:pPr>
              <a:t>25</a:t>
            </a:fld>
            <a:endParaRPr lang="en-US" altLang="en-US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8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D34E8-F293-4E16-86DD-060E017392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5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D34E8-F293-4E16-86DD-060E017392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D34E8-F293-4E16-86DD-060E017392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3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D69A96C7-E56D-4A5E-AC50-CF5B69E335ED}" type="slidenum">
              <a:rPr lang="en-US" altLang="en-US" smtClean="0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50000"/>
                </a:spcBef>
              </a:pPr>
              <a:t>8</a:t>
            </a:fld>
            <a:endParaRPr lang="en-US" altLang="en-US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more on Ohms Law see </a:t>
            </a:r>
            <a:r>
              <a:rPr lang="en-US">
                <a:hlinkClick r:id="rId3"/>
              </a:rPr>
              <a:t>Ohm's Law and resistance - Ohm's Law - National 5 Physics Revision - BBC Bitesize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3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E1C0D-0947-4267-B733-CCCFC44A0889}" type="slidenum">
              <a:rPr lang="en-US" smtClean="0">
                <a:latin typeface="Trebuchet MS" pitchFamily="34" charset="0"/>
              </a:rPr>
              <a:pPr/>
              <a:t>10</a:t>
            </a:fld>
            <a:endParaRPr 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https://www.allaboutcircuits.com/textbook/direct-current/chpt-5/simple-parallel-circuits/</a:t>
            </a:r>
          </a:p>
          <a:p>
            <a:endParaRPr lang="en-US"/>
          </a:p>
          <a:p>
            <a:r>
              <a:rPr lang="en-US"/>
              <a:t>https://www.allaboutcircuits.com/textbook/direct-current/chpt-5/simple-series-circuits/#:~:text=Current%3A%20The%20amount%20of%20current,of%20the%20individual%20voltage%20drops.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2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7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18488" cy="382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D359-9172-4F90-960C-1DB5C5EF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5232-C42B-4264-B303-87BA811C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C0F-5D57-4097-883E-59DAE68FB1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73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D359-9172-4F90-960C-1DB5C5EF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  <a:prstGeom prst="rect">
            <a:avLst/>
          </a:prstGeom>
        </p:spPr>
        <p:txBody>
          <a:bodyPr/>
          <a:lstStyle>
            <a:lvl2pPr>
              <a:buClr>
                <a:srgbClr val="FC4421"/>
              </a:buClr>
              <a:defRPr/>
            </a:lvl2pPr>
            <a:lvl4pPr>
              <a:buClr>
                <a:srgbClr val="FC442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8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18488" cy="382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42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5232-C42B-4264-B303-87BA811C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C0F-5D57-4097-883E-59DAE68FB1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93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10080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512000"/>
            <a:ext cx="82296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2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rgbClr val="0077E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0077E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0077E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02606CE3-C2BA-E7F5-50FC-F704CE144FA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" name="Title Placeholder 10">
            <a:extLst>
              <a:ext uri="{FF2B5EF4-FFF2-40B4-BE49-F238E27FC236}">
                <a16:creationId xmlns:a16="http://schemas.microsoft.com/office/drawing/2014/main" id="{50E22E7B-01CC-C4A0-9E9F-45B093B44C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080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12DFA9C-16B6-09EC-4B6C-40ACE56DCF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12000"/>
            <a:ext cx="82296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9BB8A-79EF-8AA1-0749-31DC7D5C4469}"/>
              </a:ext>
            </a:extLst>
          </p:cNvPr>
          <p:cNvGrpSpPr/>
          <p:nvPr userDrawn="1"/>
        </p:nvGrpSpPr>
        <p:grpSpPr>
          <a:xfrm>
            <a:off x="0" y="142499"/>
            <a:ext cx="9144001" cy="931981"/>
            <a:chOff x="0" y="142499"/>
            <a:chExt cx="9144001" cy="931981"/>
          </a:xfrm>
        </p:grpSpPr>
        <p:sp>
          <p:nvSpPr>
            <p:cNvPr id="14" name="Graphic 26">
              <a:extLst>
                <a:ext uri="{FF2B5EF4-FFF2-40B4-BE49-F238E27FC236}">
                  <a16:creationId xmlns:a16="http://schemas.microsoft.com/office/drawing/2014/main" id="{3F6862F9-5402-4088-2034-A8B667A496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779034"/>
              <a:ext cx="9144001" cy="45719"/>
            </a:xfrm>
            <a:custGeom>
              <a:avLst/>
              <a:gdLst/>
              <a:ahLst/>
              <a:cxnLst/>
              <a:rect l="l" t="t" r="r" b="b"/>
              <a:pathLst>
                <a:path w="15119985" h="127000">
                  <a:moveTo>
                    <a:pt x="0" y="0"/>
                  </a:moveTo>
                  <a:lnTo>
                    <a:pt x="0" y="127000"/>
                  </a:lnTo>
                  <a:lnTo>
                    <a:pt x="15119985" y="127000"/>
                  </a:lnTo>
                  <a:lnTo>
                    <a:pt x="15119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" name="Picture 14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BDFE00D-E53E-9335-BE0A-55C0333124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42499"/>
              <a:ext cx="2347471" cy="456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 red arrow pointing up&#10;&#10;AI-generated content may be incorrect.">
              <a:extLst>
                <a:ext uri="{FF2B5EF4-FFF2-40B4-BE49-F238E27FC236}">
                  <a16:creationId xmlns:a16="http://schemas.microsoft.com/office/drawing/2014/main" id="{E6F9234B-1255-9525-B278-C98EE5F55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1" y="171020"/>
              <a:ext cx="567690" cy="438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C9FE5C45-A832-3395-3CFA-EEBF354607F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5380" y="483587"/>
              <a:ext cx="6312079" cy="5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300"/>
                </a:lnSpc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 Level Technical Qualification in  </a:t>
              </a:r>
              <a:r>
                <a:rPr lang="en-US" sz="1100" b="1" i="1" dirty="0">
                  <a:solidFill>
                    <a:srgbClr val="FC4421"/>
                  </a:solidFill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Building Services Engineering for Construction (Level 3)</a:t>
              </a:r>
            </a:p>
          </p:txBody>
        </p:sp>
      </p:grpSp>
      <p:pic>
        <p:nvPicPr>
          <p:cNvPr id="20" name="Picture 19" descr="A purple and white logo&#10;&#10;AI-generated content may be incorrect.">
            <a:extLst>
              <a:ext uri="{FF2B5EF4-FFF2-40B4-BE49-F238E27FC236}">
                <a16:creationId xmlns:a16="http://schemas.microsoft.com/office/drawing/2014/main" id="{F06D23C1-95EA-0DE7-E22C-196292391D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21288"/>
            <a:ext cx="2463930" cy="44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CD1F0ED-6D48-2F27-84CB-72578D6B61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4" y="99645"/>
            <a:ext cx="2128520" cy="348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5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FC442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1" fontAlgn="base" hangingPunct="1">
        <a:lnSpc>
          <a:spcPts val="2400"/>
        </a:lnSpc>
        <a:spcBef>
          <a:spcPts val="500"/>
        </a:spcBef>
        <a:spcAft>
          <a:spcPts val="500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1" fontAlgn="base" hangingPunct="1">
        <a:lnSpc>
          <a:spcPts val="2000"/>
        </a:lnSpc>
        <a:spcBef>
          <a:spcPts val="500"/>
        </a:spcBef>
        <a:spcAft>
          <a:spcPts val="500"/>
        </a:spcAft>
        <a:buClr>
          <a:srgbClr val="FC4421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1" fontAlgn="base" hangingPunct="1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2_315709FE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532362"/>
            <a:ext cx="8153400" cy="2514600"/>
          </a:xfrm>
        </p:spPr>
        <p:txBody>
          <a:bodyPr anchor="t"/>
          <a:lstStyle/>
          <a:p>
            <a:r>
              <a:rPr lang="en-GB">
                <a:solidFill>
                  <a:schemeClr val="tx1"/>
                </a:solidFill>
              </a:rPr>
              <a:t>2.5 Electricity principles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PowerPoint 5: Electrical theory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int </a:t>
            </a:r>
            <a:r>
              <a:rPr sz="6600" err="1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entation</a:t>
            </a:r>
            <a:endParaRPr sz="6600">
              <a:solidFill>
                <a:schemeClr val="bg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457200" y="1788868"/>
            <a:ext cx="80010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/>
          <a:p>
            <a:r>
              <a:rPr lang="en-GB" sz="2400" b="1"/>
              <a:t>2. Construction science principles</a:t>
            </a:r>
            <a:endParaRPr lang="en-GB" sz="2400"/>
          </a:p>
          <a:p>
            <a:endParaRPr lang="en-GB"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Ohm’s law triangle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161960" cy="357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61960" cy="357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spAutoFit/>
          </a:bodyPr>
          <a:lstStyle/>
          <a:p>
            <a:endParaRPr lang="en-US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0"/>
            <a:ext cx="161960" cy="357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spAutoFit/>
          </a:bodyPr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0" y="0"/>
            <a:ext cx="161960" cy="357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6FF255-62B2-5345-AF6C-DBD2F9AA6C79}"/>
              </a:ext>
            </a:extLst>
          </p:cNvPr>
          <p:cNvSpPr/>
          <p:nvPr/>
        </p:nvSpPr>
        <p:spPr>
          <a:xfrm>
            <a:off x="381966" y="1423306"/>
            <a:ext cx="85825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The relationship between voltage (V), resistance (R) and current (I) is defined by Ohm’s law and can be show as a simple formula. To help transpose this formula it can be placed into a triangle. To determine a property of a circuit (eg voltage), cover over the V in the triangle with the associated </a:t>
            </a:r>
            <a:r>
              <a:rPr lang="en-US"/>
              <a:t>÷, </a:t>
            </a:r>
            <a:r>
              <a:rPr lang="en-GB"/>
              <a:t>and you are left with I × 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D6445-2DF9-479B-9484-6BB789004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862" y="3212976"/>
            <a:ext cx="3315163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Voltage, current and resistance: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338000"/>
          </a:xfrm>
        </p:spPr>
        <p:txBody>
          <a:bodyPr/>
          <a:lstStyle/>
          <a:p>
            <a:r>
              <a:rPr lang="en-GB" b="1"/>
              <a:t>Current</a:t>
            </a:r>
            <a:r>
              <a:rPr lang="en-GB"/>
              <a:t> – the amount of </a:t>
            </a:r>
            <a:r>
              <a:rPr lang="en-GB" b="1"/>
              <a:t>current</a:t>
            </a:r>
            <a:r>
              <a:rPr lang="en-GB"/>
              <a:t> is the same through any component in a </a:t>
            </a:r>
            <a:r>
              <a:rPr lang="en-GB" b="1"/>
              <a:t>series circuit</a:t>
            </a:r>
            <a:r>
              <a:rPr lang="en-GB"/>
              <a:t>. 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The total </a:t>
            </a:r>
            <a:r>
              <a:rPr lang="en-GB" b="1"/>
              <a:t>resistance</a:t>
            </a:r>
            <a:r>
              <a:rPr lang="en-GB"/>
              <a:t> of any </a:t>
            </a:r>
            <a:r>
              <a:rPr lang="en-GB" b="1"/>
              <a:t>series circuit</a:t>
            </a:r>
            <a:r>
              <a:rPr lang="en-GB"/>
              <a:t> is equal to the sum of the individual </a:t>
            </a:r>
            <a:r>
              <a:rPr lang="en-GB" b="1"/>
              <a:t>resistances</a:t>
            </a:r>
            <a:r>
              <a:rPr lang="en-GB"/>
              <a:t>. 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The supply </a:t>
            </a:r>
            <a:r>
              <a:rPr lang="en-GB" b="1"/>
              <a:t>voltage</a:t>
            </a:r>
            <a:r>
              <a:rPr lang="en-GB"/>
              <a:t> in a </a:t>
            </a:r>
            <a:r>
              <a:rPr lang="en-GB" b="1"/>
              <a:t>series circuit</a:t>
            </a:r>
            <a:r>
              <a:rPr lang="en-GB"/>
              <a:t> is equal to the sum of the individual </a:t>
            </a:r>
            <a:r>
              <a:rPr lang="en-GB" b="1"/>
              <a:t>voltage</a:t>
            </a:r>
            <a:r>
              <a:rPr lang="en-GB"/>
              <a:t> drop.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72400" cy="432048"/>
          </a:xfrm>
        </p:spPr>
        <p:txBody>
          <a:bodyPr/>
          <a:lstStyle/>
          <a:p>
            <a:r>
              <a:rPr lang="en-GB"/>
              <a:t>Resistors in series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D1064-9EB0-5146-84DA-CE1A9F6BCB26}"/>
              </a:ext>
            </a:extLst>
          </p:cNvPr>
          <p:cNvSpPr/>
          <p:nvPr/>
        </p:nvSpPr>
        <p:spPr>
          <a:xfrm>
            <a:off x="467543" y="1634897"/>
            <a:ext cx="6774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In the ‘old fashioned’ way of wiring Christmas lights, if one filiment failed, every light went out.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55DF8-FF5C-45A4-8192-3C47DAC2D882}"/>
              </a:ext>
            </a:extLst>
          </p:cNvPr>
          <p:cNvSpPr txBox="1"/>
          <p:nvPr/>
        </p:nvSpPr>
        <p:spPr>
          <a:xfrm>
            <a:off x="5076056" y="3573016"/>
            <a:ext cx="2571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A series circuit of lights is shown here.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DD95BED-E371-89B1-B389-D007F973C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7" y="2492896"/>
            <a:ext cx="4680779" cy="2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0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70055"/>
            <a:ext cx="7772400" cy="432048"/>
          </a:xfrm>
        </p:spPr>
        <p:txBody>
          <a:bodyPr/>
          <a:lstStyle/>
          <a:p>
            <a:r>
              <a:rPr lang="en-GB"/>
              <a:t>Resistors in series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115" y="1670481"/>
            <a:ext cx="779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 series, current is common to all resistors. Unless the resistors are equal, the majority voltage will develop across the biggest resistor.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28D2D-E286-0FC1-7830-31A91463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8" y="3283289"/>
            <a:ext cx="7055224" cy="19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2431" y="1065213"/>
            <a:ext cx="8218488" cy="465137"/>
          </a:xfrm>
        </p:spPr>
        <p:txBody>
          <a:bodyPr/>
          <a:lstStyle/>
          <a:p>
            <a:pPr eaLnBrk="1" hangingPunct="1"/>
            <a:r>
              <a:rPr lang="en-GB"/>
              <a:t>Resistors in series: total resistance</a:t>
            </a:r>
            <a:br>
              <a:rPr lang="en-GB" altLang="en-US" sz="2000" b="0">
                <a:solidFill>
                  <a:schemeClr val="tx1"/>
                </a:solidFill>
                <a:latin typeface="+mn-lt"/>
              </a:rPr>
            </a:br>
            <a:endParaRPr lang="en-GB" altLang="en-US" sz="20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02431" y="2412125"/>
            <a:ext cx="5521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Total resistance (RT) = 4 + 6</a:t>
            </a:r>
          </a:p>
          <a:p>
            <a:pPr eaLnBrk="1" hangingPunct="1"/>
            <a:r>
              <a:rPr lang="en-GB" altLang="en-US">
                <a:latin typeface="+mn-lt"/>
              </a:rPr>
              <a:t>			     = 10 Ω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935" y="1609635"/>
            <a:ext cx="7824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/>
              <a:t>The total resistance for the circuit shown here is calculated as:</a:t>
            </a:r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D05CD1-170E-18CF-FE91-A541316E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12976"/>
            <a:ext cx="4930567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2431" y="1065213"/>
            <a:ext cx="8218488" cy="465137"/>
          </a:xfrm>
        </p:spPr>
        <p:txBody>
          <a:bodyPr/>
          <a:lstStyle/>
          <a:p>
            <a:pPr eaLnBrk="1" hangingPunct="1"/>
            <a:r>
              <a:rPr lang="en-GB"/>
              <a:t>Resistors in series: volt drop</a:t>
            </a:r>
            <a:endParaRPr lang="en-GB" altLang="en-US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570712" y="3293813"/>
            <a:ext cx="1326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RT = 10</a:t>
            </a:r>
            <a:r>
              <a:rPr lang="el-GR" altLang="en-US">
                <a:latin typeface="+mn-lt"/>
              </a:rPr>
              <a:t>Ω</a:t>
            </a:r>
            <a:endParaRPr lang="en-GB" altLang="en-US">
              <a:latin typeface="+mn-lt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572000" y="5089934"/>
            <a:ext cx="1992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VD R2 = 23 x 6</a:t>
            </a:r>
          </a:p>
          <a:p>
            <a:pPr eaLnBrk="1" hangingPunct="1"/>
            <a:r>
              <a:rPr lang="en-GB" altLang="en-US">
                <a:latin typeface="+mn-lt"/>
              </a:rPr>
              <a:t>= 138V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936" y="1609635"/>
            <a:ext cx="782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800"/>
              <a:t>The drawing shows how to calculate the volt drop across each resistor the circuit.</a:t>
            </a:r>
            <a:endParaRPr lang="en-GB" sz="180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89954" y="5084901"/>
            <a:ext cx="1951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VD R1 = 23 x 4</a:t>
            </a:r>
          </a:p>
          <a:p>
            <a:pPr eaLnBrk="1" hangingPunct="1"/>
            <a:r>
              <a:rPr lang="en-GB" altLang="en-US">
                <a:latin typeface="+mn-lt"/>
              </a:rPr>
              <a:t>= 92V</a:t>
            </a:r>
          </a:p>
        </p:txBody>
      </p:sp>
      <p:sp>
        <p:nvSpPr>
          <p:cNvPr id="2" name="Rectangle 1"/>
          <p:cNvSpPr/>
          <p:nvPr/>
        </p:nvSpPr>
        <p:spPr>
          <a:xfrm>
            <a:off x="6570712" y="3726311"/>
            <a:ext cx="1058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>
                <a:latin typeface="+mn-lt"/>
              </a:rPr>
              <a:t>I = 23 A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89954" y="4605987"/>
            <a:ext cx="1542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VD = I x R1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20448" y="4674583"/>
            <a:ext cx="1500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VD = I x R2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4978F-4FAB-33F3-75E4-974483506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52013"/>
            <a:ext cx="4930567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Resistors in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34148"/>
            <a:ext cx="7787208" cy="3983084"/>
          </a:xfrm>
        </p:spPr>
        <p:txBody>
          <a:bodyPr/>
          <a:lstStyle/>
          <a:p>
            <a:r>
              <a:rPr lang="en-US"/>
              <a:t>In a parallel circuit the voltage is equal across all components.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/>
              <a:t>The total circuit current is equal to the sum of all the individual branch currents.</a:t>
            </a:r>
            <a:r>
              <a:rPr lang="en-GB"/>
              <a:t> 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Individual resistances diminish to equal a smaller total resistance rather than adding together to make the total.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In other words, the total resistance is always less than the smallest value.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This has implications when measuring a given point in a circuit. </a:t>
            </a:r>
          </a:p>
        </p:txBody>
      </p:sp>
    </p:spTree>
    <p:extLst>
      <p:ext uri="{BB962C8B-B14F-4D97-AF65-F5344CB8AC3E}">
        <p14:creationId xmlns:p14="http://schemas.microsoft.com/office/powerpoint/2010/main" val="16914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7499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/>
              <a:t>In a parallel circuit:</a:t>
            </a:r>
          </a:p>
          <a:p>
            <a:pPr>
              <a:spcAft>
                <a:spcPts val="400"/>
              </a:spcAft>
            </a:pPr>
            <a:endParaRPr lang="en-GB"/>
          </a:p>
          <a:p>
            <a:pPr marL="342900" indent="-342900">
              <a:spcAft>
                <a:spcPts val="400"/>
              </a:spcAft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Voltage is the same and common to all resistors.</a:t>
            </a:r>
          </a:p>
          <a:p>
            <a:pPr marL="342900" indent="-342900">
              <a:spcAft>
                <a:spcPts val="400"/>
              </a:spcAft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Current divides through separate branches.</a:t>
            </a:r>
          </a:p>
          <a:p>
            <a:pPr marL="342900" indent="-342900">
              <a:spcAft>
                <a:spcPts val="400"/>
              </a:spcAft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The total is always less than the smallest value.</a:t>
            </a:r>
          </a:p>
          <a:p>
            <a:pPr marL="342900" indent="-342900">
              <a:spcAft>
                <a:spcPts val="400"/>
              </a:spcAft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Unless resistors are all equal, the majority of the current will flow throught the branch with least resistance.</a:t>
            </a:r>
          </a:p>
          <a:p>
            <a:pPr>
              <a:spcAft>
                <a:spcPts val="400"/>
              </a:spcAft>
            </a:pPr>
            <a:r>
              <a:rPr lang="en-GB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20EAEB-7D47-BC40-AF75-04C9A52C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Resistors in parallel</a:t>
            </a:r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70BC275-6335-9C6C-5361-6B8EAE29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933056"/>
            <a:ext cx="4464496" cy="20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1097761"/>
            <a:ext cx="8229600" cy="473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Calculating resistances in parallel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2876627" y="3692450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40V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4188445"/>
            <a:ext cx="8291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 cannot just add the resistor values in a parallel circuit to calculate resistance, and the required equations are complex. Therefore. the easiest method is to use a calculator with mathematical functions.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5400" y="1866900"/>
            <a:ext cx="3780656" cy="1994148"/>
            <a:chOff x="1295400" y="1866900"/>
            <a:chExt cx="4572000" cy="2552700"/>
          </a:xfrm>
        </p:grpSpPr>
        <p:sp>
          <p:nvSpPr>
            <p:cNvPr id="6147" name="Line 4"/>
            <p:cNvSpPr>
              <a:spLocks noChangeShapeType="1"/>
            </p:cNvSpPr>
            <p:nvPr/>
          </p:nvSpPr>
          <p:spPr bwMode="auto">
            <a:xfrm>
              <a:off x="1295400" y="22860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" name="Rectangle 5"/>
            <p:cNvSpPr>
              <a:spLocks noChangeArrowheads="1"/>
            </p:cNvSpPr>
            <p:nvPr/>
          </p:nvSpPr>
          <p:spPr bwMode="auto">
            <a:xfrm>
              <a:off x="2915816" y="1866900"/>
              <a:ext cx="1328513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R1  12</a:t>
              </a:r>
              <a:r>
                <a:rPr lang="el-GR" altLang="en-US"/>
                <a:t>Ω</a:t>
              </a:r>
              <a:endParaRPr lang="en-GB" altLang="en-US"/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2946674" y="2857500"/>
              <a:ext cx="1297655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R2    6</a:t>
              </a:r>
              <a:r>
                <a:rPr lang="el-GR" altLang="en-US"/>
                <a:t>Ω</a:t>
              </a:r>
              <a:endParaRPr lang="en-GB" altLang="en-US"/>
            </a:p>
          </p:txBody>
        </p:sp>
        <p:sp>
          <p:nvSpPr>
            <p:cNvPr id="6151" name="Line 11"/>
            <p:cNvSpPr>
              <a:spLocks noChangeShapeType="1"/>
            </p:cNvSpPr>
            <p:nvPr/>
          </p:nvSpPr>
          <p:spPr bwMode="auto">
            <a:xfrm>
              <a:off x="4244329" y="3200400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" name="Line 12"/>
            <p:cNvSpPr>
              <a:spLocks noChangeShapeType="1"/>
            </p:cNvSpPr>
            <p:nvPr/>
          </p:nvSpPr>
          <p:spPr bwMode="auto">
            <a:xfrm>
              <a:off x="1295400" y="2286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Line 13"/>
            <p:cNvSpPr>
              <a:spLocks noChangeShapeType="1"/>
            </p:cNvSpPr>
            <p:nvPr/>
          </p:nvSpPr>
          <p:spPr bwMode="auto">
            <a:xfrm flipH="1">
              <a:off x="1295400" y="32004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>
              <a:off x="5867400" y="22098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H="1">
              <a:off x="1295400" y="4419600"/>
              <a:ext cx="1849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246984" y="44196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244328" y="2238375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066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24520"/>
            <a:ext cx="8229600" cy="473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/>
              <a:t>Look for the </a:t>
            </a:r>
            <a:r>
              <a:rPr lang="en-GB">
                <a:latin typeface="Comic Sans MS" panose="030F0702030302020204" pitchFamily="66" charset="0"/>
              </a:rPr>
              <a:t>X</a:t>
            </a:r>
            <a:r>
              <a:rPr lang="en-GB"/>
              <a:t>ˉ¹ or 1/x function</a:t>
            </a:r>
            <a:endParaRPr lang="en-GB" altLang="en-US"/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2504686" y="3759726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40V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5400" y="1866900"/>
            <a:ext cx="2948929" cy="2062103"/>
            <a:chOff x="1295400" y="1866900"/>
            <a:chExt cx="4572000" cy="2552700"/>
          </a:xfrm>
        </p:grpSpPr>
        <p:sp>
          <p:nvSpPr>
            <p:cNvPr id="6147" name="Line 4"/>
            <p:cNvSpPr>
              <a:spLocks noChangeShapeType="1"/>
            </p:cNvSpPr>
            <p:nvPr/>
          </p:nvSpPr>
          <p:spPr bwMode="auto">
            <a:xfrm>
              <a:off x="1295400" y="22860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" name="Rectangle 5"/>
            <p:cNvSpPr>
              <a:spLocks noChangeArrowheads="1"/>
            </p:cNvSpPr>
            <p:nvPr/>
          </p:nvSpPr>
          <p:spPr bwMode="auto">
            <a:xfrm>
              <a:off x="2915816" y="1866900"/>
              <a:ext cx="1328513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R1  12</a:t>
              </a:r>
              <a:r>
                <a:rPr lang="el-GR" altLang="en-US" sz="1400"/>
                <a:t>Ω</a:t>
              </a:r>
              <a:endParaRPr lang="en-GB" altLang="en-US" sz="1400"/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2946674" y="2857500"/>
              <a:ext cx="1297655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R2  6</a:t>
              </a:r>
              <a:r>
                <a:rPr lang="el-GR" altLang="en-US" sz="1400"/>
                <a:t>Ω</a:t>
              </a:r>
              <a:endParaRPr lang="en-GB" altLang="en-US" sz="1400"/>
            </a:p>
          </p:txBody>
        </p:sp>
        <p:sp>
          <p:nvSpPr>
            <p:cNvPr id="6151" name="Line 11"/>
            <p:cNvSpPr>
              <a:spLocks noChangeShapeType="1"/>
            </p:cNvSpPr>
            <p:nvPr/>
          </p:nvSpPr>
          <p:spPr bwMode="auto">
            <a:xfrm>
              <a:off x="4244329" y="3200400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" name="Line 12"/>
            <p:cNvSpPr>
              <a:spLocks noChangeShapeType="1"/>
            </p:cNvSpPr>
            <p:nvPr/>
          </p:nvSpPr>
          <p:spPr bwMode="auto">
            <a:xfrm>
              <a:off x="1295400" y="2286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Line 13"/>
            <p:cNvSpPr>
              <a:spLocks noChangeShapeType="1"/>
            </p:cNvSpPr>
            <p:nvPr/>
          </p:nvSpPr>
          <p:spPr bwMode="auto">
            <a:xfrm flipH="1">
              <a:off x="1295400" y="32004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>
              <a:off x="5867400" y="22098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H="1">
              <a:off x="1295400" y="4419600"/>
              <a:ext cx="1849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246984" y="44196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244328" y="2238375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46271" y="4206001"/>
            <a:ext cx="63841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+mn-lt"/>
              </a:rPr>
              <a:t>Enter the value of each resistor followed by Xˉ¹:</a:t>
            </a:r>
          </a:p>
          <a:p>
            <a:pPr eaLnBrk="1" hangingPunct="1"/>
            <a:endParaRPr lang="en-GB" altLang="en-US" sz="1800">
              <a:latin typeface="+mn-lt"/>
            </a:endParaRPr>
          </a:p>
          <a:p>
            <a:pPr eaLnBrk="1" hangingPunct="1"/>
            <a:r>
              <a:rPr lang="en-GB" altLang="en-US" sz="1800">
                <a:latin typeface="+mn-lt"/>
              </a:rPr>
              <a:t>RT = 12 </a:t>
            </a:r>
            <a:r>
              <a:rPr lang="en-GB" sz="1800">
                <a:latin typeface="+mn-lt"/>
              </a:rPr>
              <a:t>Xˉ¹ + 6 Xˉ¹</a:t>
            </a:r>
          </a:p>
          <a:p>
            <a:pPr eaLnBrk="1" hangingPunct="1"/>
            <a:r>
              <a:rPr lang="en-GB" sz="1800">
                <a:latin typeface="+mn-lt"/>
              </a:rPr>
              <a:t>RT = 0.25, then press Xˉ¹ one more time: RT = 4</a:t>
            </a:r>
            <a:r>
              <a:rPr lang="el-GR" sz="1800">
                <a:latin typeface="+mn-lt"/>
              </a:rPr>
              <a:t>Ω</a:t>
            </a:r>
            <a:endParaRPr lang="en-GB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1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8DB5-BB43-4B64-9D89-5CD0FFA1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82588"/>
          </a:xfrm>
        </p:spPr>
        <p:txBody>
          <a:bodyPr/>
          <a:lstStyle/>
          <a:p>
            <a:r>
              <a:rPr lang="en-GB"/>
              <a:t>Units of measurement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EA36-06F9-4CC8-9AC5-6025C48AB1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8075240" cy="5013344"/>
          </a:xfrm>
        </p:spPr>
        <p:txBody>
          <a:bodyPr/>
          <a:lstStyle/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/>
              <a:t>The base SI unit of amperes (A) –  often shortened to ‘amp’, measures is the </a:t>
            </a:r>
            <a:r>
              <a:rPr lang="en-US" b="1"/>
              <a:t>flow</a:t>
            </a:r>
            <a:r>
              <a:rPr lang="en-US"/>
              <a:t> of electrons and therefore electrical current (I). For example, standard lighting circuits typically draw about 5A, whereas typical socket outlets are rated at 13A.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/>
              <a:t>Volt (V)</a:t>
            </a:r>
            <a:r>
              <a:rPr lang="en-US" b="0" i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derived unit for </a:t>
            </a:r>
            <a:r>
              <a:rPr lang="en-US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 potential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 potential difference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(voltage) and </a:t>
            </a:r>
            <a:r>
              <a:rPr lang="en-US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electromotive force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(generator or battery output).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Voltage can be thought of as ‘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0316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611560" y="1116827"/>
            <a:ext cx="8229600" cy="473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/>
              <a:t>Given RT = 4</a:t>
            </a:r>
            <a:r>
              <a:rPr lang="el-GR" altLang="en-US"/>
              <a:t>Ω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2503025" y="3728948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40V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320762" y="2944118"/>
            <a:ext cx="28372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I = </a:t>
            </a:r>
            <a:r>
              <a:rPr lang="en-GB" altLang="en-US" u="sng">
                <a:latin typeface="+mn-lt"/>
              </a:rPr>
              <a:t>V</a:t>
            </a:r>
          </a:p>
          <a:p>
            <a:pPr eaLnBrk="1" hangingPunct="1"/>
            <a:r>
              <a:rPr lang="en-GB" altLang="en-US">
                <a:latin typeface="+mn-lt"/>
              </a:rPr>
              <a:t>     R</a:t>
            </a:r>
          </a:p>
          <a:p>
            <a:pPr eaLnBrk="1" hangingPunct="1"/>
            <a:endParaRPr lang="en-GB" altLang="en-US">
              <a:latin typeface="+mn-lt"/>
            </a:endParaRPr>
          </a:p>
          <a:p>
            <a:pPr eaLnBrk="1" hangingPunct="1"/>
            <a:r>
              <a:rPr lang="en-GB" altLang="en-US">
                <a:latin typeface="+mn-lt"/>
              </a:rPr>
              <a:t>I = </a:t>
            </a:r>
            <a:r>
              <a:rPr lang="en-GB" altLang="en-US" u="sng">
                <a:latin typeface="+mn-lt"/>
              </a:rPr>
              <a:t>40</a:t>
            </a:r>
          </a:p>
          <a:p>
            <a:pPr eaLnBrk="1" hangingPunct="1"/>
            <a:r>
              <a:rPr lang="en-GB" altLang="en-US">
                <a:latin typeface="+mn-lt"/>
              </a:rPr>
              <a:t>      4 </a:t>
            </a:r>
          </a:p>
          <a:p>
            <a:pPr eaLnBrk="1" hangingPunct="1"/>
            <a:endParaRPr lang="en-GB" altLang="en-US">
              <a:latin typeface="+mn-lt"/>
            </a:endParaRPr>
          </a:p>
          <a:p>
            <a:pPr eaLnBrk="1" hangingPunct="1"/>
            <a:r>
              <a:rPr lang="en-GB" altLang="en-US">
                <a:latin typeface="+mn-lt"/>
              </a:rPr>
              <a:t>I = 10A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320762" y="2140662"/>
            <a:ext cx="2669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Given RT = 4</a:t>
            </a:r>
            <a:r>
              <a:rPr lang="el-GR" altLang="en-US">
                <a:latin typeface="+mn-lt"/>
              </a:rPr>
              <a:t>Ω</a:t>
            </a:r>
            <a:r>
              <a:rPr lang="en-GB" altLang="en-US">
                <a:latin typeface="+mn-lt"/>
              </a:rPr>
              <a:t>, then,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7F8C54-24F5-B048-8828-A51A9D97083B}"/>
              </a:ext>
            </a:extLst>
          </p:cNvPr>
          <p:cNvGrpSpPr/>
          <p:nvPr/>
        </p:nvGrpSpPr>
        <p:grpSpPr>
          <a:xfrm>
            <a:off x="1295400" y="1866900"/>
            <a:ext cx="2948929" cy="2062103"/>
            <a:chOff x="1295400" y="1866900"/>
            <a:chExt cx="4572000" cy="2552700"/>
          </a:xfrm>
        </p:grpSpPr>
        <p:sp>
          <p:nvSpPr>
            <p:cNvPr id="20" name="Line 4">
              <a:extLst>
                <a:ext uri="{FF2B5EF4-FFF2-40B4-BE49-F238E27FC236}">
                  <a16:creationId xmlns:a16="http://schemas.microsoft.com/office/drawing/2014/main" id="{0C7DBE3E-BC4E-A941-942D-E3EC381C0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2860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F8E237F5-AB20-0540-9AF3-DAFD3294C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1866900"/>
              <a:ext cx="1328513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R1  12</a:t>
              </a:r>
              <a:r>
                <a:rPr lang="el-GR" altLang="en-US" sz="1400"/>
                <a:t>Ω</a:t>
              </a:r>
              <a:endParaRPr lang="en-GB" altLang="en-US" sz="1400"/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3DDA9A0A-154C-E24E-BD43-C5FD21024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674" y="2857500"/>
              <a:ext cx="1297655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R2  6</a:t>
              </a:r>
              <a:r>
                <a:rPr lang="el-GR" altLang="en-US" sz="1400"/>
                <a:t>Ω</a:t>
              </a:r>
              <a:endParaRPr lang="en-GB" altLang="en-US" sz="1400"/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818C41D6-0D26-3F44-B58C-CFA558114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329" y="3200400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C4ECCA98-D2B2-A54B-A0F4-EBCBF80E1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286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AC7505DB-3279-D446-AB43-FE914637A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32004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D7652282-437F-EB45-B896-371DBA792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22098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4FC0B771-2CCA-204E-AAEF-0280438CD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419600"/>
              <a:ext cx="1849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13">
              <a:extLst>
                <a:ext uri="{FF2B5EF4-FFF2-40B4-BE49-F238E27FC236}">
                  <a16:creationId xmlns:a16="http://schemas.microsoft.com/office/drawing/2014/main" id="{F3B520F5-4168-3B41-9257-517C2DC9E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6984" y="44196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4B5FFC44-FF6A-8E4F-AA68-888DE6934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328" y="2238375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53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32613"/>
            <a:ext cx="8229600" cy="473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/>
              <a:t>To calculate the current through each branch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883982" y="2166982"/>
            <a:ext cx="33123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IR1 = </a:t>
            </a:r>
            <a:r>
              <a:rPr lang="en-GB" altLang="en-US" u="sng">
                <a:latin typeface="+mn-lt"/>
              </a:rPr>
              <a:t>40</a:t>
            </a:r>
            <a:r>
              <a:rPr lang="en-GB" altLang="en-US">
                <a:latin typeface="+mn-lt"/>
              </a:rPr>
              <a:t> = 10A</a:t>
            </a:r>
          </a:p>
          <a:p>
            <a:pPr eaLnBrk="1" hangingPunct="1"/>
            <a:r>
              <a:rPr lang="en-GB" altLang="en-US">
                <a:latin typeface="+mn-lt"/>
              </a:rPr>
              <a:t>           6</a:t>
            </a:r>
          </a:p>
          <a:p>
            <a:pPr eaLnBrk="1" hangingPunct="1"/>
            <a:endParaRPr lang="en-GB" altLang="en-US">
              <a:latin typeface="+mn-lt"/>
            </a:endParaRPr>
          </a:p>
          <a:p>
            <a:pPr eaLnBrk="1" hangingPunct="1"/>
            <a:r>
              <a:rPr lang="en-GB" altLang="en-US">
                <a:latin typeface="+mn-lt"/>
              </a:rPr>
              <a:t>IR2 = </a:t>
            </a:r>
            <a:r>
              <a:rPr lang="en-GB" altLang="en-US" u="sng">
                <a:latin typeface="+mn-lt"/>
              </a:rPr>
              <a:t>40</a:t>
            </a:r>
            <a:r>
              <a:rPr lang="en-GB" altLang="en-US">
                <a:latin typeface="+mn-lt"/>
              </a:rPr>
              <a:t> = 6.67A</a:t>
            </a:r>
          </a:p>
          <a:p>
            <a:pPr eaLnBrk="1" hangingPunct="1"/>
            <a:r>
              <a:rPr lang="en-GB" altLang="en-US">
                <a:latin typeface="+mn-lt"/>
              </a:rPr>
              <a:t>           6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E97C9C-0CF7-B24F-830E-398D83665CFA}"/>
              </a:ext>
            </a:extLst>
          </p:cNvPr>
          <p:cNvGrpSpPr/>
          <p:nvPr/>
        </p:nvGrpSpPr>
        <p:grpSpPr>
          <a:xfrm>
            <a:off x="1295400" y="1866900"/>
            <a:ext cx="2948929" cy="2062103"/>
            <a:chOff x="1295400" y="1866900"/>
            <a:chExt cx="4572000" cy="2552700"/>
          </a:xfrm>
        </p:grpSpPr>
        <p:sp>
          <p:nvSpPr>
            <p:cNvPr id="19" name="Line 4">
              <a:extLst>
                <a:ext uri="{FF2B5EF4-FFF2-40B4-BE49-F238E27FC236}">
                  <a16:creationId xmlns:a16="http://schemas.microsoft.com/office/drawing/2014/main" id="{9DAB7733-0358-C54B-ABC8-649055E76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2860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E8D1839C-DFF2-6E40-8290-9E4A59952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1866900"/>
              <a:ext cx="1328513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R1  12</a:t>
              </a:r>
              <a:r>
                <a:rPr lang="el-GR" altLang="en-US" sz="1400"/>
                <a:t>Ω</a:t>
              </a:r>
              <a:endParaRPr lang="en-GB" altLang="en-US" sz="1400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C36027FC-827B-724D-B06F-BD9F4BB32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674" y="2857500"/>
              <a:ext cx="1297655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R2  6</a:t>
              </a:r>
              <a:r>
                <a:rPr lang="el-GR" altLang="en-US" sz="1400"/>
                <a:t>Ω</a:t>
              </a:r>
              <a:endParaRPr lang="en-GB" altLang="en-US" sz="1400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9AE96D40-A409-F047-BB04-F8FEBB243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329" y="3200400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CAB43AFF-AD2A-AA46-8DC9-48D9AA1DE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286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6FA45E9A-7263-1647-A86D-8006074AF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32004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39E2F533-4D6A-2F4A-A088-387DF50AD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22098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8E2EE851-4B25-CD40-ACEC-C2FCC5728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419600"/>
              <a:ext cx="1849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49181BA7-8165-A843-859A-CA67CDBBF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6984" y="4419600"/>
              <a:ext cx="1620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D8C267EB-696C-2A43-B9E0-CD85CD1FF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328" y="2238375"/>
              <a:ext cx="1623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id="{79650C07-3B79-2244-BAD2-33EDEE802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25" y="3759726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40V</a:t>
            </a:r>
          </a:p>
        </p:txBody>
      </p:sp>
    </p:spTree>
    <p:extLst>
      <p:ext uri="{BB962C8B-B14F-4D97-AF65-F5344CB8AC3E}">
        <p14:creationId xmlns:p14="http://schemas.microsoft.com/office/powerpoint/2010/main" val="24795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772400" cy="745976"/>
          </a:xfrm>
        </p:spPr>
        <p:txBody>
          <a:bodyPr/>
          <a:lstStyle/>
          <a:p>
            <a:r>
              <a:rPr lang="en-GB">
                <a:latin typeface="Arial" pitchFamily="34" charset="0"/>
              </a:rPr>
              <a:t>The power triangle</a:t>
            </a: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69AF0096-5E79-6549-B8CF-CF0EFF29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154" y="2842846"/>
            <a:ext cx="4523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Like the Ohm’s law triangle, the power triangle helps you to remember how to calculate I (current).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BB5B-E8E3-4458-B3CC-E6A6DA5D7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0971"/>
            <a:ext cx="3315163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97360"/>
            <a:ext cx="7772400" cy="745976"/>
          </a:xfrm>
        </p:spPr>
        <p:txBody>
          <a:bodyPr/>
          <a:lstStyle/>
          <a:p>
            <a:r>
              <a:rPr lang="en-GB">
                <a:latin typeface="Arial" pitchFamily="34" charset="0"/>
              </a:rPr>
              <a:t>Using the power triangle</a:t>
            </a: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4491038" y="-255588"/>
            <a:ext cx="1619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56" tIns="40028" rIns="80056" bIns="40028" anchor="ctr">
            <a:spAutoFit/>
          </a:bodyPr>
          <a:lstStyle/>
          <a:p>
            <a:pPr algn="ctr" defTabSz="800100"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2679883"/>
            <a:ext cx="1178208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4400">
                <a:latin typeface="+mn-lt"/>
                <a:cs typeface="Times New Roman" panose="02020603050405020304" pitchFamily="18" charset="0"/>
              </a:rPr>
              <a:t>I</a:t>
            </a:r>
            <a:r>
              <a:rPr lang="en-GB" sz="4400">
                <a:latin typeface="+mn-lt"/>
              </a:rPr>
              <a:t> = </a:t>
            </a:r>
            <a:r>
              <a:rPr lang="en-GB" sz="4400" u="sng">
                <a:latin typeface="+mn-lt"/>
              </a:rPr>
              <a:t>P</a:t>
            </a:r>
          </a:p>
          <a:p>
            <a:r>
              <a:rPr lang="en-GB" sz="4400">
                <a:latin typeface="+mn-lt"/>
              </a:rPr>
              <a:t>     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A4E32-9B54-473D-8DF8-8B29FB79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80971"/>
            <a:ext cx="3315163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4474"/>
            <a:ext cx="8074057" cy="502318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Calculating energy</a:t>
            </a:r>
            <a:endParaRPr lang="en-GB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37468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+mn-lt"/>
              </a:rPr>
              <a:t>How much energy is produced over a period of 5 minutes?</a:t>
            </a:r>
          </a:p>
          <a:p>
            <a:endParaRPr lang="en-GB">
              <a:latin typeface="+mn-lt"/>
            </a:endParaRPr>
          </a:p>
          <a:p>
            <a:r>
              <a:rPr lang="en-GB">
                <a:latin typeface="+mn-lt"/>
              </a:rPr>
              <a:t>Formula for energy:</a:t>
            </a:r>
          </a:p>
          <a:p>
            <a:endParaRPr lang="en-GB">
              <a:latin typeface="+mn-lt"/>
            </a:endParaRPr>
          </a:p>
          <a:p>
            <a:r>
              <a:rPr lang="en-GB">
                <a:latin typeface="+mn-lt"/>
              </a:rPr>
              <a:t>E = V x I x time in seconds </a:t>
            </a:r>
          </a:p>
          <a:p>
            <a:endParaRPr lang="en-GB" u="sng">
              <a:latin typeface="+mn-lt"/>
              <a:hlinkClick r:id="rId2" action="ppaction://hlinksldjump"/>
            </a:endParaRPr>
          </a:p>
          <a:p>
            <a:r>
              <a:rPr lang="en-GB">
                <a:latin typeface="+mn-lt"/>
              </a:rPr>
              <a:t>E = 24 x 2 x 5 (min) x 60 (secs)</a:t>
            </a:r>
          </a:p>
          <a:p>
            <a:endParaRPr lang="en-GB">
              <a:latin typeface="+mn-lt"/>
            </a:endParaRPr>
          </a:p>
          <a:p>
            <a:r>
              <a:rPr lang="en-GB">
                <a:latin typeface="+mn-lt"/>
              </a:rPr>
              <a:t>E = 14400J or 14.4kJ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9482BA-385A-0FE5-9278-3F2C7D91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03" y="2276872"/>
            <a:ext cx="4001753" cy="21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>
          <a:xfrm>
            <a:off x="462756" y="1124744"/>
            <a:ext cx="8218488" cy="382588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Calculating efficiency</a:t>
            </a:r>
          </a:p>
        </p:txBody>
      </p:sp>
      <p:graphicFrame>
        <p:nvGraphicFramePr>
          <p:cNvPr id="921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24949"/>
              </p:ext>
            </p:extLst>
          </p:nvPr>
        </p:nvGraphicFramePr>
        <p:xfrm>
          <a:off x="1043608" y="2879390"/>
          <a:ext cx="6032649" cy="109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700" imgH="419100" progId="Equation.3">
                  <p:embed/>
                </p:oleObj>
              </mc:Choice>
              <mc:Fallback>
                <p:oleObj name="Equation" r:id="rId3" imgW="2298700" imgH="419100" progId="Equation.3">
                  <p:embed/>
                  <p:pic>
                    <p:nvPicPr>
                      <p:cNvPr id="921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879390"/>
                        <a:ext cx="6032649" cy="1099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389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55" y="1105456"/>
            <a:ext cx="7772400" cy="429262"/>
          </a:xfrm>
        </p:spPr>
        <p:txBody>
          <a:bodyPr/>
          <a:lstStyle/>
          <a:p>
            <a:r>
              <a:rPr lang="en-GB"/>
              <a:t>Efficiency: calculation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55" y="1682600"/>
            <a:ext cx="7772400" cy="3810000"/>
          </a:xfrm>
        </p:spPr>
        <p:txBody>
          <a:bodyPr/>
          <a:lstStyle/>
          <a:p>
            <a:r>
              <a:rPr lang="en-GB"/>
              <a:t>To calculate the efficiency of a motor if its accepts 3kW of input power but produces 2kW:</a:t>
            </a:r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03301" y="3756800"/>
            <a:ext cx="417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Eff = </a:t>
            </a:r>
            <a:r>
              <a:rPr lang="en-GB" sz="2400" u="sng"/>
              <a:t>2000 x 100</a:t>
            </a:r>
          </a:p>
          <a:p>
            <a:r>
              <a:rPr lang="en-GB" sz="2400"/>
              <a:t>             3000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239" y="4735679"/>
            <a:ext cx="190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Eff = 66.6%</a:t>
            </a:r>
            <a:r>
              <a:rPr lang="en-GB" sz="3600"/>
              <a:t> 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4EAD2B0-565F-43E1-87C3-DD12755C6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104873"/>
              </p:ext>
            </p:extLst>
          </p:nvPr>
        </p:nvGraphicFramePr>
        <p:xfrm>
          <a:off x="2267744" y="2518101"/>
          <a:ext cx="5024538" cy="91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419100" progId="Equation.3">
                  <p:embed/>
                </p:oleObj>
              </mc:Choice>
              <mc:Fallback>
                <p:oleObj name="Equation" r:id="rId2" imgW="2298700" imgH="419100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74EAD2B0-565F-43E1-87C3-DD12755C61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518101"/>
                        <a:ext cx="5024538" cy="915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0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9189"/>
            <a:ext cx="7772400" cy="443698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Ammeters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8942" y="1412776"/>
            <a:ext cx="824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n-lt"/>
              </a:rPr>
              <a:t>Ammeters measure current (amps). </a:t>
            </a:r>
            <a:r>
              <a:rPr lang="en-GB" altLang="en-US" sz="2000">
                <a:solidFill>
                  <a:schemeClr val="tx2"/>
                </a:solidFill>
                <a:latin typeface="+mn-lt"/>
              </a:rPr>
              <a:t>In a circuit it is critically important that the ammeter is</a:t>
            </a:r>
            <a:r>
              <a:rPr lang="en-GB" altLang="en-US" sz="2000" b="1">
                <a:solidFill>
                  <a:schemeClr val="tx2"/>
                </a:solidFill>
                <a:latin typeface="+mn-lt"/>
              </a:rPr>
              <a:t> connected in series</a:t>
            </a:r>
            <a:r>
              <a:rPr lang="en-GB" altLang="en-US" sz="200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12292" name="Text Box 24"/>
          <p:cNvSpPr txBox="1">
            <a:spLocks noChangeArrowheads="1"/>
          </p:cNvSpPr>
          <p:nvPr/>
        </p:nvSpPr>
        <p:spPr bwMode="auto">
          <a:xfrm>
            <a:off x="508942" y="3578423"/>
            <a:ext cx="8077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2"/>
                </a:solidFill>
                <a:latin typeface="+mn-lt"/>
              </a:rPr>
              <a:t>In other words, the ammeter is connected within the circuit, and the circuit current flows through it, very much like water flowing through a water meter. 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2"/>
                </a:solidFill>
                <a:latin typeface="+mn-lt"/>
              </a:rPr>
              <a:t>If an ammeter is connected in parallel, then the circuit current could take an alternative route through the ammeter and could possibly destroy it.</a:t>
            </a:r>
          </a:p>
        </p:txBody>
      </p:sp>
      <p:pic>
        <p:nvPicPr>
          <p:cNvPr id="1026" name="Picture 2" descr="A diagram of a meter and a wire&#10;&#10;AI-generated content may be incorrect.">
            <a:extLst>
              <a:ext uri="{FF2B5EF4-FFF2-40B4-BE49-F238E27FC236}">
                <a16:creationId xmlns:a16="http://schemas.microsoft.com/office/drawing/2014/main" id="{5182ABDE-1FE5-FB5B-952C-BCF527B7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2329870"/>
            <a:ext cx="3611893" cy="9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C5F94-A085-7801-BEEB-C4095C5EA58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57200" y="1628800"/>
            <a:ext cx="8229600" cy="424800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r>
              <a:rPr sz="6000" dirty="0">
                <a:solidFill>
                  <a:srgbClr val="FC4421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  <a:p>
            <a:r>
              <a:rPr lang="en-GB" sz="1400" dirty="0"/>
              <a:t>Copyright in this document belongs to and is used under licence from the Department for Education, © 2025.</a:t>
            </a:r>
          </a:p>
          <a:p>
            <a:r>
              <a:rPr lang="en-GB" sz="1400" dirty="0"/>
              <a:t> ‘T-LEVELS’ and ‘T Level’ are registered trademarks of the Department for Education.</a:t>
            </a:r>
          </a:p>
          <a:p>
            <a:r>
              <a:rPr lang="en-GB" sz="1400" dirty="0"/>
              <a:t> WJEC is authorised by the Department for Education to develop and deliver this T Level Technical Qualification.</a:t>
            </a:r>
          </a:p>
          <a:p>
            <a:r>
              <a:rPr lang="en-GB" sz="1400" dirty="0"/>
              <a:t> </a:t>
            </a:r>
            <a:r>
              <a:rPr lang="en-US" sz="1400" dirty="0"/>
              <a:t>WJEC operates in England under the name Eduqas which is a registered trademark of WJEC.</a:t>
            </a:r>
            <a:endParaRPr lang="en-GB" sz="1400" dirty="0"/>
          </a:p>
          <a:p>
            <a:pPr marL="0" indent="0" algn="ctr" eaLnBrk="1" hangingPunct="1">
              <a:lnSpc>
                <a:spcPct val="100000"/>
              </a:lnSpc>
            </a:pPr>
            <a:endParaRPr sz="6000" dirty="0">
              <a:solidFill>
                <a:srgbClr val="FC442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01B7-DC8E-6E4E-91B7-926A87D2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Units of measurement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F8EF8-3199-FB4A-83C2-6B643CC07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/>
              <a:t>An </a:t>
            </a:r>
            <a:r>
              <a:rPr lang="en-US" b="1"/>
              <a:t>ohm</a:t>
            </a:r>
            <a:r>
              <a:rPr lang="en-US"/>
              <a:t> (</a:t>
            </a:r>
            <a:r>
              <a:rPr lang="el-GR"/>
              <a:t>Ω</a:t>
            </a:r>
            <a:r>
              <a:rPr lang="en-GB"/>
              <a:t>)</a:t>
            </a:r>
            <a:r>
              <a:rPr lang="en-US"/>
              <a:t> is the derived unit of electrical </a:t>
            </a:r>
            <a:r>
              <a:rPr lang="en-US" b="1"/>
              <a:t>resistance</a:t>
            </a:r>
            <a:r>
              <a:rPr lang="en-US"/>
              <a:t>.</a:t>
            </a:r>
            <a:endParaRPr lang="en-GB"/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A watt (W) is an SI unit of power used to measure the </a:t>
            </a:r>
            <a:r>
              <a:rPr lang="en-GB" b="1"/>
              <a:t>rate of energy transfer</a:t>
            </a:r>
            <a:r>
              <a:rPr lang="en-GB"/>
              <a:t>.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A coulomb is the derived unit of electrical </a:t>
            </a:r>
            <a:r>
              <a:rPr lang="en-GB" b="1"/>
              <a:t>charge</a:t>
            </a:r>
            <a:r>
              <a:rPr lang="en-GB"/>
              <a:t>.</a:t>
            </a:r>
            <a:endParaRPr lang="en-GB" b="1"/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A joule is the SI unit for </a:t>
            </a:r>
            <a:r>
              <a:rPr lang="en-GB" b="1"/>
              <a:t>energy over time</a:t>
            </a:r>
            <a:r>
              <a:rPr lang="en-GB"/>
              <a:t> (ie the amount of electrical power used over time).</a:t>
            </a: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1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8692-D504-4189-A75D-35AE95C2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921C-1D03-4C23-AFF1-8556C1FA1A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en-US" b="0" i="0">
                <a:effectLst/>
              </a:rPr>
              <a:t>All </a:t>
            </a:r>
            <a:r>
              <a:rPr lang="en-US" b="1" i="0">
                <a:effectLst/>
              </a:rPr>
              <a:t>conductors</a:t>
            </a:r>
            <a:r>
              <a:rPr lang="en-US" b="0" i="0">
                <a:effectLst/>
              </a:rPr>
              <a:t> show some opposition to electrical </a:t>
            </a:r>
            <a:r>
              <a:rPr lang="en-US" b="1" i="0">
                <a:effectLst/>
              </a:rPr>
              <a:t>current</a:t>
            </a:r>
            <a:r>
              <a:rPr lang="en-US" b="0" i="0">
                <a:effectLst/>
              </a:rPr>
              <a:t>. This opposition to current is called </a:t>
            </a:r>
            <a:r>
              <a:rPr lang="en-US" b="1" i="0">
                <a:effectLst/>
              </a:rPr>
              <a:t>resistance</a:t>
            </a:r>
            <a:r>
              <a:rPr lang="en-US" b="0" i="0">
                <a:effectLst/>
              </a:rPr>
              <a:t>. There are several factors that affect the resistance of a conductor such as:</a:t>
            </a:r>
          </a:p>
          <a:p>
            <a:pPr marL="342900" indent="-342900" algn="l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 b="1"/>
              <a:t>m</a:t>
            </a:r>
            <a:r>
              <a:rPr lang="en-US" b="1" i="0">
                <a:effectLst/>
              </a:rPr>
              <a:t>aterial</a:t>
            </a:r>
            <a:r>
              <a:rPr lang="en-US" b="0" i="0">
                <a:effectLst/>
              </a:rPr>
              <a:t> – copper is a better conductor than steel as it has a lower resistance, although silver is the best conductor of all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 b="1"/>
              <a:t>thickness</a:t>
            </a:r>
            <a:r>
              <a:rPr lang="en-US"/>
              <a:t> – wires with smaller diameters have greater resistance</a:t>
            </a:r>
          </a:p>
          <a:p>
            <a:pPr marL="342900" indent="-342900" algn="l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length</a:t>
            </a:r>
            <a:r>
              <a:rPr lang="en-US" b="0" i="0">
                <a:effectLst/>
              </a:rPr>
              <a:t> – the longer the wire, the greater the resistance</a:t>
            </a:r>
          </a:p>
          <a:p>
            <a:pPr marL="342900" indent="-342900" algn="l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temperature</a:t>
            </a:r>
            <a:r>
              <a:rPr lang="en-US" b="0" i="0">
                <a:effectLst/>
              </a:rPr>
              <a:t> – heating a wire increases its resistance.</a:t>
            </a:r>
          </a:p>
          <a:p>
            <a:pPr algn="l"/>
            <a:r>
              <a:rPr lang="en-US" b="0" i="0">
                <a:effectLst/>
              </a:rPr>
              <a:t>The two main ways of increasing the current in an electrical circuit are by increasing the voltage or by decreasing the resistance.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0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+mn-lt"/>
              </a:rPr>
              <a:t>Conductivity and resistivity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796"/>
            <a:ext cx="8229600" cy="3672408"/>
          </a:xfrm>
        </p:spPr>
        <p:txBody>
          <a:bodyPr/>
          <a:lstStyle/>
          <a:p>
            <a:pPr eaLnBrk="1" hangingPunct="1"/>
            <a:r>
              <a:rPr lang="en-GB" b="1"/>
              <a:t>Electrical conductivity</a:t>
            </a:r>
            <a:r>
              <a:rPr lang="en-GB"/>
              <a:t> is a measure of a material’s ability to conduct electricity – </a:t>
            </a:r>
            <a:r>
              <a:rPr lang="en-GB" b="1"/>
              <a:t>current flow</a:t>
            </a:r>
            <a:r>
              <a:rPr lang="en-GB"/>
              <a:t>.</a:t>
            </a:r>
          </a:p>
          <a:p>
            <a:pPr eaLnBrk="1" hangingPunct="1"/>
            <a:r>
              <a:rPr lang="en-GB" b="1"/>
              <a:t>Resistance</a:t>
            </a:r>
            <a:r>
              <a:rPr lang="en-GB"/>
              <a:t> is in opposition to current flow.</a:t>
            </a:r>
          </a:p>
          <a:p>
            <a:pPr eaLnBrk="1" hangingPunct="1"/>
            <a:r>
              <a:rPr lang="en-GB" b="1"/>
              <a:t>Resistivity</a:t>
            </a:r>
            <a:r>
              <a:rPr lang="en-GB"/>
              <a:t> relates to the conductor material, and is a constant value for a given conductor, measured in ohms/meter (</a:t>
            </a:r>
            <a:r>
              <a:rPr lang="el-GR"/>
              <a:t>Ω/</a:t>
            </a:r>
            <a:r>
              <a:rPr lang="en-GB"/>
              <a:t>m).</a:t>
            </a:r>
          </a:p>
          <a:p>
            <a:pPr eaLnBrk="1" hangingPunct="1"/>
            <a:r>
              <a:rPr lang="en-GB"/>
              <a:t>Think of it in these terms:</a:t>
            </a:r>
          </a:p>
          <a:p>
            <a:pPr algn="ctr" eaLnBrk="1" hangingPunct="1"/>
            <a:r>
              <a:rPr lang="en-GB" b="1"/>
              <a:t>Conductors resist very little,</a:t>
            </a:r>
          </a:p>
          <a:p>
            <a:pPr algn="ctr" eaLnBrk="1" hangingPunct="1"/>
            <a:r>
              <a:rPr lang="en-GB" b="1"/>
              <a:t>while insulators resist a lot.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032696"/>
            <a:ext cx="7772400" cy="768375"/>
          </a:xfrm>
        </p:spPr>
        <p:txBody>
          <a:bodyPr/>
          <a:lstStyle/>
          <a:p>
            <a:r>
              <a:rPr lang="en-GB"/>
              <a:t>Formula for resistance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671228"/>
            <a:ext cx="7772400" cy="3810000"/>
          </a:xfrm>
        </p:spPr>
        <p:txBody>
          <a:bodyPr/>
          <a:lstStyle/>
          <a:p>
            <a:r>
              <a:rPr lang="en-GB"/>
              <a:t>The resistance formula shown here is very important because it shows that: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resistance is </a:t>
            </a:r>
            <a:r>
              <a:rPr lang="en-GB" b="1"/>
              <a:t>directly proportional</a:t>
            </a:r>
            <a:r>
              <a:rPr lang="en-GB"/>
              <a:t> to length</a:t>
            </a:r>
          </a:p>
          <a:p>
            <a:pPr marL="342900" indent="-342900">
              <a:buClr>
                <a:srgbClr val="FC4421"/>
              </a:buClr>
              <a:buFont typeface="Arial" panose="020B0604020202020204" pitchFamily="34" charset="0"/>
              <a:buChar char="•"/>
            </a:pPr>
            <a:r>
              <a:rPr lang="en-GB"/>
              <a:t>resistance is </a:t>
            </a:r>
            <a:r>
              <a:rPr lang="en-GB" b="1"/>
              <a:t>indirectly proportional</a:t>
            </a:r>
            <a:r>
              <a:rPr lang="en-GB"/>
              <a:t> to area.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96284" y="3550783"/>
            <a:ext cx="1952740" cy="15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394418" y="3662834"/>
            <a:ext cx="0" cy="82616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764230" y="3662834"/>
            <a:ext cx="0" cy="82616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764230" y="4688163"/>
            <a:ext cx="0" cy="745501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0317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358254" y="4671441"/>
            <a:ext cx="2055" cy="678772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0317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960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2521" y="1135057"/>
            <a:ext cx="7772400" cy="576064"/>
          </a:xfrm>
        </p:spPr>
        <p:txBody>
          <a:bodyPr/>
          <a:lstStyle/>
          <a:p>
            <a:r>
              <a:rPr lang="en-GB"/>
              <a:t>Formula for resistance</a:t>
            </a:r>
            <a:br>
              <a:rPr lang="en-GB"/>
            </a:br>
            <a:endParaRPr lang="en-GB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75346" y="2060848"/>
            <a:ext cx="4238657" cy="3810000"/>
          </a:xfrm>
        </p:spPr>
        <p:txBody>
          <a:bodyPr/>
          <a:lstStyle/>
          <a:p>
            <a:pPr>
              <a:defRPr/>
            </a:pPr>
            <a:r>
              <a:rPr sz="2400">
                <a:solidFill>
                  <a:srgbClr val="D81E05"/>
                </a:solidFill>
              </a:rPr>
              <a:t>Increasing the length</a:t>
            </a:r>
          </a:p>
          <a:p>
            <a:pPr marL="0" indent="0">
              <a:buNone/>
              <a:defRPr/>
            </a:pPr>
            <a:r>
              <a:rPr sz="2400" b="1">
                <a:solidFill>
                  <a:srgbClr val="D81E05"/>
                </a:solidFill>
              </a:rPr>
              <a:t>increases </a:t>
            </a:r>
            <a:r>
              <a:rPr sz="2400">
                <a:solidFill>
                  <a:srgbClr val="D81E05"/>
                </a:solidFill>
              </a:rPr>
              <a:t>the resistance</a:t>
            </a:r>
            <a:r>
              <a:rPr sz="3422">
                <a:solidFill>
                  <a:srgbClr val="D81E05"/>
                </a:solidFill>
              </a:rPr>
              <a:t> </a:t>
            </a:r>
            <a:r>
              <a:rPr sz="3422" b="1">
                <a:solidFill>
                  <a:srgbClr val="FF0000"/>
                </a:solidFill>
              </a:rPr>
              <a:t> </a:t>
            </a:r>
            <a:endParaRPr sz="3422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sz="3422" b="1"/>
          </a:p>
          <a:p>
            <a:pPr>
              <a:defRPr/>
            </a:pPr>
            <a:r>
              <a:rPr sz="2400">
                <a:solidFill>
                  <a:srgbClr val="003171"/>
                </a:solidFill>
              </a:rPr>
              <a:t>Increasing the area (size)</a:t>
            </a:r>
          </a:p>
          <a:p>
            <a:pPr marL="0" indent="0">
              <a:buNone/>
              <a:defRPr/>
            </a:pPr>
            <a:r>
              <a:rPr sz="2400" b="1">
                <a:solidFill>
                  <a:srgbClr val="003171"/>
                </a:solidFill>
              </a:rPr>
              <a:t>decreases </a:t>
            </a:r>
            <a:r>
              <a:rPr sz="2400">
                <a:solidFill>
                  <a:srgbClr val="003171"/>
                </a:solidFill>
              </a:rPr>
              <a:t>the resistance</a:t>
            </a:r>
            <a:r>
              <a:rPr sz="3422">
                <a:solidFill>
                  <a:srgbClr val="003171"/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sz="3422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08609" y="1808239"/>
            <a:ext cx="2566080" cy="19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956376" y="1711121"/>
            <a:ext cx="0" cy="111650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949606" y="1711121"/>
            <a:ext cx="7800" cy="111650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968027" y="3198245"/>
            <a:ext cx="0" cy="992226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0317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956376" y="3175097"/>
            <a:ext cx="0" cy="992225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0317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88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7772400" cy="333851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Calculating circuit resistance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62865" y="1628800"/>
            <a:ext cx="8141583" cy="4248472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When calculating the resistance of a circuit, it is important that its length, size and resistivity are in the same unit.</a:t>
            </a:r>
          </a:p>
          <a:p>
            <a:r>
              <a:rPr lang="en-GB"/>
              <a:t>However, although length and resistivity tend to be represented in metres (m), the sizing of electrical cables tends to come in mm² (cross-sectional area).</a:t>
            </a:r>
          </a:p>
          <a:p>
            <a:r>
              <a:rPr lang="en-GB"/>
              <a:t>As m² = m x m (with each metre = 1000mm), in total there is a six decimal place difference. In other words, when we convert, we divide our cable size in mm² by 1,000,000. </a:t>
            </a:r>
            <a:r>
              <a:rPr altLang="en-US"/>
              <a:t>In general, it is easier to attach </a:t>
            </a:r>
            <a:r>
              <a:rPr lang="en-GB" altLang="en-US"/>
              <a:t>a ‘magic number’: </a:t>
            </a:r>
            <a:r>
              <a:rPr lang="en-GB" altLang="en-US" b="1"/>
              <a:t>10ˉ⁶</a:t>
            </a:r>
            <a:r>
              <a:rPr lang="en-GB" altLang="en-US"/>
              <a:t>.</a:t>
            </a:r>
          </a:p>
          <a:p>
            <a:r>
              <a:rPr lang="en-GB" altLang="en-US"/>
              <a:t>Therefore, when converting a 1.5mm² cable it becomes 1.5 x 10ˉ⁶m.</a:t>
            </a:r>
            <a:endParaRPr altLang="en-US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4479635" y="-62795"/>
            <a:ext cx="184731" cy="51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18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738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479635" y="-62795"/>
            <a:ext cx="184731" cy="51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18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738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479635" y="-62795"/>
            <a:ext cx="184731" cy="51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18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738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479635" y="-62795"/>
            <a:ext cx="184731" cy="51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18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184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738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/>
              <a:t>Ohm’s law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C68696-6FE6-5041-B1A2-0717CB7894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3898777" cy="424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Ohm’s law states that voltage (V) = current (I) x resistance (R)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/>
              <a:t>V = IR </a:t>
            </a:r>
            <a:r>
              <a:rPr lang="en-US"/>
              <a:t> </a:t>
            </a:r>
          </a:p>
          <a:p>
            <a:pPr algn="l"/>
            <a:r>
              <a:rPr lang="en-US" b="0" i="0">
                <a:solidFill>
                  <a:srgbClr val="231F20"/>
                </a:solidFill>
                <a:effectLst/>
              </a:rPr>
              <a:t>The symbol for resistance is R. Resistance is measured in ohms (Ω).</a:t>
            </a:r>
          </a:p>
          <a:p>
            <a:pPr algn="l"/>
            <a:r>
              <a:rPr lang="en-US" b="0" i="0">
                <a:solidFill>
                  <a:srgbClr val="231F20"/>
                </a:solidFill>
                <a:effectLst/>
              </a:rPr>
              <a:t>The symbol for </a:t>
            </a:r>
            <a:r>
              <a:rPr lang="en-US" b="1" i="0">
                <a:solidFill>
                  <a:srgbClr val="231F20"/>
                </a:solidFill>
                <a:effectLst/>
              </a:rPr>
              <a:t>voltage</a:t>
            </a:r>
            <a:r>
              <a:rPr lang="en-US" b="0" i="0">
                <a:solidFill>
                  <a:srgbClr val="231F20"/>
                </a:solidFill>
                <a:effectLst/>
              </a:rPr>
              <a:t> is V, it is measured in volts (V).</a:t>
            </a:r>
          </a:p>
          <a:p>
            <a:pPr algn="l"/>
            <a:r>
              <a:rPr lang="en-US" b="0" i="0">
                <a:solidFill>
                  <a:srgbClr val="231F20"/>
                </a:solidFill>
                <a:effectLst/>
              </a:rPr>
              <a:t>The symbol for current is I, it is measured in amperes (A).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F913F-3B7B-4FFC-9093-7BFA8D0D4A70}"/>
              </a:ext>
            </a:extLst>
          </p:cNvPr>
          <p:cNvSpPr txBox="1"/>
          <p:nvPr/>
        </p:nvSpPr>
        <p:spPr>
          <a:xfrm>
            <a:off x="5374432" y="1390588"/>
            <a:ext cx="3312368" cy="4093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/>
              <a:t>Example</a:t>
            </a:r>
          </a:p>
          <a:p>
            <a:endParaRPr lang="en-GB" b="1"/>
          </a:p>
          <a:p>
            <a:r>
              <a:rPr lang="en-US" b="0" i="0">
                <a:solidFill>
                  <a:srgbClr val="231F20"/>
                </a:solidFill>
                <a:effectLst/>
              </a:rPr>
              <a:t>A </a:t>
            </a:r>
            <a:r>
              <a:rPr lang="en-US">
                <a:solidFill>
                  <a:srgbClr val="231F20"/>
                </a:solidFill>
              </a:rPr>
              <a:t>torch uses a 3V battery</a:t>
            </a:r>
            <a:r>
              <a:rPr lang="en-US" b="1">
                <a:solidFill>
                  <a:srgbClr val="231F20"/>
                </a:solidFill>
              </a:rPr>
              <a:t> </a:t>
            </a:r>
            <a:r>
              <a:rPr lang="en-US">
                <a:solidFill>
                  <a:srgbClr val="231F20"/>
                </a:solidFill>
              </a:rPr>
              <a:t>which</a:t>
            </a:r>
            <a:r>
              <a:rPr lang="en-US" b="1">
                <a:solidFill>
                  <a:srgbClr val="231F20"/>
                </a:solidFill>
              </a:rPr>
              <a:t> </a:t>
            </a:r>
            <a:r>
              <a:rPr lang="en-US" b="0" i="0">
                <a:solidFill>
                  <a:srgbClr val="231F20"/>
                </a:solidFill>
                <a:effectLst/>
              </a:rPr>
              <a:t>takes a current of 0.3A. </a:t>
            </a:r>
          </a:p>
          <a:p>
            <a:r>
              <a:rPr lang="en-US" b="0" i="0">
                <a:solidFill>
                  <a:srgbClr val="231F20"/>
                </a:solidFill>
                <a:effectLst/>
              </a:rPr>
              <a:t>Calculate the resistance.</a:t>
            </a:r>
          </a:p>
          <a:p>
            <a:endParaRPr lang="en-US" b="0" i="0">
              <a:solidFill>
                <a:srgbClr val="231F20"/>
              </a:solidFill>
              <a:effectLst/>
            </a:endParaRPr>
          </a:p>
          <a:p>
            <a:r>
              <a:rPr lang="en-US">
                <a:solidFill>
                  <a:srgbClr val="231F20"/>
                </a:solidFill>
              </a:rPr>
              <a:t>V = IR</a:t>
            </a:r>
          </a:p>
          <a:p>
            <a:r>
              <a:rPr lang="en-US">
                <a:solidFill>
                  <a:srgbClr val="231F20"/>
                </a:solidFill>
              </a:rPr>
              <a:t>3 = 0.3 x R</a:t>
            </a:r>
          </a:p>
          <a:p>
            <a:r>
              <a:rPr lang="en-US">
                <a:solidFill>
                  <a:srgbClr val="231F20"/>
                </a:solidFill>
              </a:rPr>
              <a:t>R = 3/0.3</a:t>
            </a:r>
          </a:p>
          <a:p>
            <a:r>
              <a:rPr lang="en-US">
                <a:solidFill>
                  <a:srgbClr val="231F20"/>
                </a:solidFill>
              </a:rPr>
              <a:t>R = 10 </a:t>
            </a:r>
            <a:r>
              <a:rPr lang="en-US" b="0" i="0">
                <a:solidFill>
                  <a:srgbClr val="231F20"/>
                </a:solidFill>
                <a:effectLst/>
              </a:rPr>
              <a:t>Ω</a:t>
            </a:r>
          </a:p>
          <a:p>
            <a:endParaRPr lang="en-US">
              <a:solidFill>
                <a:srgbClr val="231F20"/>
              </a:solidFill>
            </a:endParaRPr>
          </a:p>
          <a:p>
            <a:endParaRPr lang="en-US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01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B3D66-4524-41A5-9F0D-DE7CDA7C6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4D87F-AC50-41CB-992C-892B9046A3A4}">
  <ds:schemaRefs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1e15224-84b2-4570-bdea-a67bb94d0921"/>
    <ds:schemaRef ds:uri="7c04300a-231c-4281-9146-a98f6f4a7af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F2DC75-2DA9-442B-85D4-F82F1AB8F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1639</Words>
  <Application>Microsoft Office PowerPoint</Application>
  <PresentationFormat>On-screen Show (4:3)</PresentationFormat>
  <Paragraphs>182</Paragraphs>
  <Slides>28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Comic Sans MS</vt:lpstr>
      <vt:lpstr>Lucida Grande</vt:lpstr>
      <vt:lpstr>Roboto</vt:lpstr>
      <vt:lpstr>Trebuchet MS</vt:lpstr>
      <vt:lpstr>1_Default Design</vt:lpstr>
      <vt:lpstr>2_Default Design</vt:lpstr>
      <vt:lpstr>Equation</vt:lpstr>
      <vt:lpstr>2.5 Electricity principles   PowerPoint 5: Electrical theory</vt:lpstr>
      <vt:lpstr>Units of measurement revisited</vt:lpstr>
      <vt:lpstr>Units of measurement revisited</vt:lpstr>
      <vt:lpstr>Resistance</vt:lpstr>
      <vt:lpstr>Conductivity and resistivity</vt:lpstr>
      <vt:lpstr>Formula for resistance</vt:lpstr>
      <vt:lpstr>Formula for resistance </vt:lpstr>
      <vt:lpstr>Calculating circuit resistance</vt:lpstr>
      <vt:lpstr>Ohm’s law</vt:lpstr>
      <vt:lpstr>Ohm’s law triangle</vt:lpstr>
      <vt:lpstr>Voltage, current and resistance: in series</vt:lpstr>
      <vt:lpstr>Resistors in series</vt:lpstr>
      <vt:lpstr>Resistors in series</vt:lpstr>
      <vt:lpstr>Resistors in series: total resistance </vt:lpstr>
      <vt:lpstr>Resistors in series: volt drop</vt:lpstr>
      <vt:lpstr>Resistors in parallel</vt:lpstr>
      <vt:lpstr>Resistors in parallel</vt:lpstr>
      <vt:lpstr>Calculating resistances in parallel</vt:lpstr>
      <vt:lpstr>Look for the Xˉ¹ or 1/x function</vt:lpstr>
      <vt:lpstr>Given RT = 4Ω</vt:lpstr>
      <vt:lpstr>To calculate the current through each branch</vt:lpstr>
      <vt:lpstr>The power triangle</vt:lpstr>
      <vt:lpstr>Using the power triangle</vt:lpstr>
      <vt:lpstr>Calculating energy</vt:lpstr>
      <vt:lpstr>Calculating efficiency</vt:lpstr>
      <vt:lpstr>Efficiency: calculation example</vt:lpstr>
      <vt:lpstr>Ammeters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Hazell, Danielle</cp:lastModifiedBy>
  <cp:revision>16</cp:revision>
  <dcterms:created xsi:type="dcterms:W3CDTF">2013-05-28T00:38:54Z</dcterms:created>
  <dcterms:modified xsi:type="dcterms:W3CDTF">2026-01-19T14:19:50Z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SIP_Label_8330bda6-d095-477b-8893-df3ed8791773_Enabled">
    <vt:lpwstr>true</vt:lpwstr>
  </property>
  <property fmtid="{D5CDD505-2E9C-101B-9397-08002B2CF9AE}" pid="4" name="MSIP_Label_8330bda6-d095-477b-8893-df3ed8791773_SetDate">
    <vt:lpwstr>2025-04-29T16:29:23Z</vt:lpwstr>
  </property>
  <property fmtid="{D5CDD505-2E9C-101B-9397-08002B2CF9AE}" pid="5" name="MSIP_Label_8330bda6-d095-477b-8893-df3ed8791773_Method">
    <vt:lpwstr>Privileged</vt:lpwstr>
  </property>
  <property fmtid="{D5CDD505-2E9C-101B-9397-08002B2CF9AE}" pid="6" name="MSIP_Label_8330bda6-d095-477b-8893-df3ed8791773_Name">
    <vt:lpwstr>8330bda6-d095-477b-8893-df3ed8791773</vt:lpwstr>
  </property>
  <property fmtid="{D5CDD505-2E9C-101B-9397-08002B2CF9AE}" pid="7" name="MSIP_Label_8330bda6-d095-477b-8893-df3ed8791773_SiteId">
    <vt:lpwstr>b6d3492e-0aa1-4a60-840d-b706a96e670d</vt:lpwstr>
  </property>
  <property fmtid="{D5CDD505-2E9C-101B-9397-08002B2CF9AE}" pid="8" name="MSIP_Label_8330bda6-d095-477b-8893-df3ed8791773_ActionId">
    <vt:lpwstr>7dc8e983-cf0d-4c6c-adaa-a25f12861f15</vt:lpwstr>
  </property>
  <property fmtid="{D5CDD505-2E9C-101B-9397-08002B2CF9AE}" pid="9" name="MSIP_Label_8330bda6-d095-477b-8893-df3ed8791773_ContentBits">
    <vt:lpwstr>0</vt:lpwstr>
  </property>
  <property fmtid="{D5CDD505-2E9C-101B-9397-08002B2CF9AE}" pid="10" name="MSIP_Label_8330bda6-d095-477b-8893-df3ed8791773_Tag">
    <vt:lpwstr>10, 0, 1, 1</vt:lpwstr>
  </property>
  <property fmtid="{D5CDD505-2E9C-101B-9397-08002B2CF9AE}" pid="11" name="MediaServiceImageTags">
    <vt:lpwstr/>
  </property>
</Properties>
</file>