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notesMasterIdLst>
    <p:notesMasterId r:id="rId46"/>
  </p:notesMasterIdLst>
  <p:sldIdLst>
    <p:sldId id="256" r:id="rId2"/>
    <p:sldId id="267" r:id="rId3"/>
    <p:sldId id="266" r:id="rId4"/>
    <p:sldId id="286" r:id="rId5"/>
    <p:sldId id="265" r:id="rId6"/>
    <p:sldId id="296" r:id="rId7"/>
    <p:sldId id="270" r:id="rId8"/>
    <p:sldId id="268" r:id="rId9"/>
    <p:sldId id="269" r:id="rId10"/>
    <p:sldId id="258" r:id="rId11"/>
    <p:sldId id="271" r:id="rId12"/>
    <p:sldId id="273" r:id="rId13"/>
    <p:sldId id="272" r:id="rId14"/>
    <p:sldId id="259" r:id="rId15"/>
    <p:sldId id="275" r:id="rId16"/>
    <p:sldId id="276" r:id="rId17"/>
    <p:sldId id="260" r:id="rId18"/>
    <p:sldId id="277" r:id="rId19"/>
    <p:sldId id="278" r:id="rId20"/>
    <p:sldId id="279" r:id="rId21"/>
    <p:sldId id="261" r:id="rId22"/>
    <p:sldId id="281" r:id="rId23"/>
    <p:sldId id="280" r:id="rId24"/>
    <p:sldId id="282" r:id="rId25"/>
    <p:sldId id="262" r:id="rId26"/>
    <p:sldId id="283" r:id="rId27"/>
    <p:sldId id="284" r:id="rId28"/>
    <p:sldId id="285" r:id="rId29"/>
    <p:sldId id="263" r:id="rId30"/>
    <p:sldId id="287" r:id="rId31"/>
    <p:sldId id="288" r:id="rId32"/>
    <p:sldId id="289" r:id="rId33"/>
    <p:sldId id="290" r:id="rId34"/>
    <p:sldId id="291" r:id="rId35"/>
    <p:sldId id="264" r:id="rId36"/>
    <p:sldId id="292" r:id="rId37"/>
    <p:sldId id="294" r:id="rId38"/>
    <p:sldId id="293" r:id="rId39"/>
    <p:sldId id="295" r:id="rId40"/>
    <p:sldId id="274" r:id="rId41"/>
    <p:sldId id="297" r:id="rId42"/>
    <p:sldId id="298" r:id="rId43"/>
    <p:sldId id="299" r:id="rId44"/>
    <p:sldId id="257" r:id="rId4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2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2106"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6EA6684-C1E8-4FA6-80F5-034A28C54446}" type="datetimeFigureOut">
              <a:rPr lang="en-GB" smtClean="0"/>
              <a:t>22/06/2016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ED54EAC-D3EE-4AEC-A0A5-4F8923C59F43}" type="slidenum">
              <a:rPr lang="en-GB" smtClean="0"/>
              <a:t>‹#›</a:t>
            </a:fld>
            <a:endParaRPr lang="en-GB"/>
          </a:p>
        </p:txBody>
      </p:sp>
    </p:spTree>
    <p:extLst>
      <p:ext uri="{BB962C8B-B14F-4D97-AF65-F5344CB8AC3E}">
        <p14:creationId xmlns:p14="http://schemas.microsoft.com/office/powerpoint/2010/main" val="41575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12" name="Date Placeholder 11"/>
          <p:cNvSpPr>
            <a:spLocks noGrp="1"/>
          </p:cNvSpPr>
          <p:nvPr>
            <p:ph type="dt" sz="half" idx="10"/>
          </p:nvPr>
        </p:nvSpPr>
        <p:spPr/>
        <p:txBody>
          <a:bodyPr/>
          <a:lstStyle/>
          <a:p>
            <a:fld id="{59C6A56C-DE89-43FE-BD27-9C7FA1F61DB4}" type="datetime1">
              <a:rPr lang="en-US" smtClean="0"/>
              <a:t>6/22/2016</a:t>
            </a:fld>
            <a:endParaRPr lang="en-US"/>
          </a:p>
        </p:txBody>
      </p:sp>
      <p:sp>
        <p:nvSpPr>
          <p:cNvPr id="13" name="Footer Placeholder 12"/>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14" name="Slide Number Placeholder 13"/>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13244134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3D33E2C-3C19-4DD4-9365-15316B61E0B8}" type="datetime1">
              <a:rPr lang="en-US" smtClean="0"/>
              <a:t>6/22/2016</a:t>
            </a:fld>
            <a:endParaRPr lang="en-US"/>
          </a:p>
        </p:txBody>
      </p:sp>
      <p:sp>
        <p:nvSpPr>
          <p:cNvPr id="5" name="Footer Placeholder 4"/>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6" name="Slide Number Placeholder 5"/>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7156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fld id="{1C2324F5-AADC-4C2E-8111-D458C46BE758}" type="datetime1">
              <a:rPr lang="en-US" smtClean="0"/>
              <a:t>6/22/2016</a:t>
            </a:fld>
            <a:endParaRPr lang="en-US"/>
          </a:p>
        </p:txBody>
      </p:sp>
      <p:sp>
        <p:nvSpPr>
          <p:cNvPr id="5" name="Footer Placeholder 4"/>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6" name="Slide Number Placeholder 5"/>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1690193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fld id="{57D08579-C386-4AEC-A8B4-9C3A909C70F0}" type="datetime1">
              <a:rPr lang="en-US" smtClean="0"/>
              <a:t>6/22/2016</a:t>
            </a:fld>
            <a:endParaRPr lang="en-US"/>
          </a:p>
        </p:txBody>
      </p:sp>
      <p:sp>
        <p:nvSpPr>
          <p:cNvPr id="5" name="Footer Placeholder 4"/>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6" name="Slide Number Placeholder 5"/>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2079795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7DE97D11-2EBD-4F72-9031-59FD101556BD}" type="datetime1">
              <a:rPr lang="en-US" smtClean="0"/>
              <a:t>6/22/2016</a:t>
            </a:fld>
            <a:endParaRPr lang="en-US"/>
          </a:p>
        </p:txBody>
      </p:sp>
      <p:sp>
        <p:nvSpPr>
          <p:cNvPr id="5" name="Footer Placeholder 4"/>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6" name="Slide Number Placeholder 5"/>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92322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F3A281E3-7D24-4E8B-9ACB-71A0AC955980}" type="datetime1">
              <a:rPr lang="en-US" smtClean="0"/>
              <a:t>6/22/2016</a:t>
            </a:fld>
            <a:endParaRPr lang="en-US"/>
          </a:p>
        </p:txBody>
      </p:sp>
      <p:sp>
        <p:nvSpPr>
          <p:cNvPr id="6" name="Footer Placeholder 5"/>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7" name="Slide Number Placeholder 6"/>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1039639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F3063FB6-405F-4666-92D9-C9E3A7F266E4}" type="datetime1">
              <a:rPr lang="en-US" smtClean="0"/>
              <a:t>6/22/2016</a:t>
            </a:fld>
            <a:endParaRPr lang="en-US"/>
          </a:p>
        </p:txBody>
      </p:sp>
      <p:sp>
        <p:nvSpPr>
          <p:cNvPr id="8" name="Footer Placeholder 7"/>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9" name="Slide Number Placeholder 8"/>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204573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90727F2F-0A05-4D71-8628-2F3B74F28FCA}" type="datetime1">
              <a:rPr lang="en-US" smtClean="0"/>
              <a:t>6/22/2016</a:t>
            </a:fld>
            <a:endParaRPr lang="en-US"/>
          </a:p>
        </p:txBody>
      </p:sp>
      <p:sp>
        <p:nvSpPr>
          <p:cNvPr id="4" name="Footer Placeholder 3"/>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5" name="Slide Number Placeholder 4"/>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88431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7AEA8-4503-4708-B42A-95BC4AC0EAA2}" type="datetime1">
              <a:rPr lang="en-US" smtClean="0"/>
              <a:t>6/22/2016</a:t>
            </a:fld>
            <a:endParaRPr lang="en-US"/>
          </a:p>
        </p:txBody>
      </p:sp>
      <p:sp>
        <p:nvSpPr>
          <p:cNvPr id="3" name="Footer Placeholder 2"/>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4" name="Slide Number Placeholder 3"/>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3656382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3F75A6DB-AE62-4B08-954A-936BD3239DF7}" type="datetime1">
              <a:rPr lang="en-US" smtClean="0"/>
              <a:t>6/22/2016</a:t>
            </a:fld>
            <a:endParaRPr lang="en-US"/>
          </a:p>
        </p:txBody>
      </p:sp>
      <p:sp>
        <p:nvSpPr>
          <p:cNvPr id="6" name="Footer Placeholder 5"/>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7" name="Slide Number Placeholder 6"/>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3754176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38C44B0C-9B80-4EF4-9B00-76743874747A}" type="datetime1">
              <a:rPr lang="en-US" smtClean="0"/>
              <a:t>6/22/2016</a:t>
            </a:fld>
            <a:endParaRPr lang="en-US"/>
          </a:p>
        </p:txBody>
      </p:sp>
      <p:sp>
        <p:nvSpPr>
          <p:cNvPr id="6" name="Footer Placeholder 5"/>
          <p:cNvSpPr>
            <a:spLocks noGrp="1"/>
          </p:cNvSpPr>
          <p:nvPr>
            <p:ph type="ftr" sz="quarter" idx="11"/>
          </p:nvPr>
        </p:nvSpPr>
        <p:spPr/>
        <p:txBody>
          <a:bodyPr/>
          <a:lstStyle>
            <a:lvl1pPr>
              <a:defRPr lang="en-GB" sz="1100" smtClean="0">
                <a:effectLst/>
              </a:defRPr>
            </a:lvl1pPr>
          </a:lstStyle>
          <a:p>
            <a:r>
              <a:rPr lang="en-GB" dirty="0" smtClean="0"/>
              <a:t>© WJEC CBAC Ltd 2016</a:t>
            </a:r>
            <a:endParaRPr lang="en-GB" dirty="0"/>
          </a:p>
        </p:txBody>
      </p:sp>
      <p:sp>
        <p:nvSpPr>
          <p:cNvPr id="7" name="Slide Number Placeholder 6"/>
          <p:cNvSpPr>
            <a:spLocks noGrp="1"/>
          </p:cNvSpPr>
          <p:nvPr>
            <p:ph type="sldNum" sz="quarter" idx="12"/>
          </p:nvPr>
        </p:nvSpPr>
        <p:spPr/>
        <p:txBody>
          <a:bodyPr/>
          <a:lstStyle/>
          <a:p>
            <a:fld id="{51A3C75B-1837-234F-B49F-A0E97A1E3BFA}" type="slidenum">
              <a:rPr lang="en-US" smtClean="0"/>
              <a:t>‹#›</a:t>
            </a:fld>
            <a:endParaRPr lang="en-US"/>
          </a:p>
        </p:txBody>
      </p:sp>
    </p:spTree>
    <p:extLst>
      <p:ext uri="{BB962C8B-B14F-4D97-AF65-F5344CB8AC3E}">
        <p14:creationId xmlns:p14="http://schemas.microsoft.com/office/powerpoint/2010/main" val="1988844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76D13-8B83-4C9B-AF63-DE12AD451A47}" type="datetime1">
              <a:rPr lang="en-US" smtClean="0"/>
              <a:t>6/22/2016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lang="en-GB" sz="1100" smtClean="0">
                <a:effectLst/>
              </a:defRPr>
            </a:lvl1pPr>
          </a:lstStyle>
          <a:p>
            <a:r>
              <a:rPr lang="en-GB" dirty="0" smtClean="0"/>
              <a:t>© WJEC CBAC Ltd 2016</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A3C75B-1837-234F-B49F-A0E97A1E3BFA}" type="slidenum">
              <a:rPr lang="en-US" smtClean="0"/>
              <a:t>‹#›</a:t>
            </a:fld>
            <a:endParaRPr lang="en-US"/>
          </a:p>
        </p:txBody>
      </p:sp>
      <p:pic>
        <p:nvPicPr>
          <p:cNvPr id="7" name="Picture 2" descr="WJEC_Logo_RG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892956" y="74612"/>
            <a:ext cx="623888"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userDrawn="1"/>
        </p:nvSpPr>
        <p:spPr>
          <a:xfrm>
            <a:off x="9526" y="0"/>
            <a:ext cx="6684238" cy="765175"/>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9" name="Title 1"/>
          <p:cNvSpPr txBox="1">
            <a:spLocks/>
          </p:cNvSpPr>
          <p:nvPr userDrawn="1"/>
        </p:nvSpPr>
        <p:spPr>
          <a:xfrm>
            <a:off x="250825" y="174625"/>
            <a:ext cx="7561263" cy="517525"/>
          </a:xfrm>
          <a:prstGeom prst="rect">
            <a:avLst/>
          </a:prstGeom>
        </p:spPr>
        <p:txBody>
          <a:bodyPr>
            <a:normAutofit/>
          </a:bodyPr>
          <a:lstStyle>
            <a:lvl1pPr algn="l" defTabSz="914400" rtl="0" eaLnBrk="1" latinLnBrk="0" hangingPunct="1">
              <a:spcBef>
                <a:spcPct val="0"/>
              </a:spcBef>
              <a:buNone/>
              <a:defRPr sz="2400" kern="1200">
                <a:solidFill>
                  <a:schemeClr val="bg1"/>
                </a:solidFill>
                <a:latin typeface="+mj-lt"/>
                <a:ea typeface="+mj-ea"/>
                <a:cs typeface="+mj-cs"/>
              </a:defRPr>
            </a:lvl1pPr>
          </a:lstStyle>
          <a:p>
            <a:pPr fontAlgn="auto">
              <a:spcAft>
                <a:spcPts val="0"/>
              </a:spcAft>
              <a:defRPr/>
            </a:pPr>
            <a:r>
              <a:rPr lang="en-US" sz="2000" dirty="0" smtClean="0">
                <a:latin typeface="Gotham Rounded Bold" pitchFamily="50" charset="0"/>
              </a:rPr>
              <a:t>Planetary Boundaries</a:t>
            </a:r>
            <a:endParaRPr lang="en-GB" sz="2000" dirty="0" smtClean="0">
              <a:latin typeface="Gotham Rounded Bold" pitchFamily="50" charset="0"/>
            </a:endParaRPr>
          </a:p>
        </p:txBody>
      </p:sp>
      <p:pic>
        <p:nvPicPr>
          <p:cNvPr id="10" name="Picture 13" descr="Eduqas_Part-of_Logo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812087" y="128587"/>
            <a:ext cx="109537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93813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ec.europa.eu/health/scientific_committees/opinions_layman/nanomaterials/en/glossary/mno/nanometre.htm"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stockholmresilience.org/planetaryboundaries" TargetMode="External"/><Relationship Id="rId2" Type="http://schemas.openxmlformats.org/officeDocument/2006/relationships/hyperlink" Target="http://www.ted.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4455" y="1947809"/>
            <a:ext cx="7389164" cy="1470025"/>
          </a:xfrm>
        </p:spPr>
        <p:txBody>
          <a:bodyPr>
            <a:normAutofit fontScale="90000"/>
          </a:bodyPr>
          <a:lstStyle/>
          <a:p>
            <a:r>
              <a:rPr lang="en-US" sz="4800" dirty="0" smtClean="0"/>
              <a:t> </a:t>
            </a:r>
            <a:r>
              <a:rPr lang="en-US" sz="4800" b="1" dirty="0" smtClean="0">
                <a:latin typeface="Gotham Rounded Bold" pitchFamily="50" charset="0"/>
              </a:rPr>
              <a:t>Planetary Boundaries </a:t>
            </a:r>
            <a:endParaRPr lang="en-US" sz="4800" b="1" dirty="0">
              <a:latin typeface="Gotham Rounded Bold" pitchFamily="50" charset="0"/>
            </a:endParaRPr>
          </a:p>
        </p:txBody>
      </p:sp>
      <p:sp>
        <p:nvSpPr>
          <p:cNvPr id="3" name="Subtitle 2"/>
          <p:cNvSpPr>
            <a:spLocks noGrp="1"/>
          </p:cNvSpPr>
          <p:nvPr>
            <p:ph type="subTitle" idx="1"/>
          </p:nvPr>
        </p:nvSpPr>
        <p:spPr>
          <a:xfrm>
            <a:off x="1248809" y="3820470"/>
            <a:ext cx="6400800" cy="1250415"/>
          </a:xfrm>
        </p:spPr>
        <p:txBody>
          <a:bodyPr>
            <a:normAutofit fontScale="85000" lnSpcReduction="10000"/>
          </a:bodyPr>
          <a:lstStyle/>
          <a:p>
            <a:r>
              <a:rPr lang="en-US" dirty="0" smtClean="0">
                <a:latin typeface="Arial" panose="020B0604020202020204" pitchFamily="34" charset="0"/>
                <a:cs typeface="Arial" panose="020B0604020202020204" pitchFamily="34" charset="0"/>
              </a:rPr>
              <a:t>‘A safe operating space for humanity’</a:t>
            </a:r>
          </a:p>
          <a:p>
            <a:r>
              <a:rPr lang="en-US" dirty="0" err="1" smtClean="0">
                <a:latin typeface="Arial" panose="020B0604020202020204" pitchFamily="34" charset="0"/>
                <a:cs typeface="Arial" panose="020B0604020202020204" pitchFamily="34" charset="0"/>
              </a:rPr>
              <a:t>Rockstr</a:t>
            </a:r>
            <a:r>
              <a:rPr lang="en-GB" dirty="0" err="1" smtClean="0">
                <a:latin typeface="Arial" panose="020B0604020202020204" pitchFamily="34" charset="0"/>
                <a:cs typeface="Arial" panose="020B0604020202020204" pitchFamily="34" charset="0"/>
              </a:rPr>
              <a:t>öm</a:t>
            </a:r>
            <a:r>
              <a:rPr lang="en-GB" dirty="0" smtClean="0">
                <a:latin typeface="Arial" panose="020B0604020202020204" pitchFamily="34" charset="0"/>
                <a:cs typeface="Arial" panose="020B0604020202020204" pitchFamily="34" charset="0"/>
              </a:rPr>
              <a:t> 2009 </a:t>
            </a:r>
            <a:endParaRPr lang="en-US" dirty="0">
              <a:latin typeface="Arial" panose="020B0604020202020204" pitchFamily="34" charset="0"/>
              <a:cs typeface="Arial" panose="020B0604020202020204" pitchFamily="34" charset="0"/>
            </a:endParaRPr>
          </a:p>
        </p:txBody>
      </p:sp>
      <p:sp>
        <p:nvSpPr>
          <p:cNvPr id="4" name="TextBox 3"/>
          <p:cNvSpPr txBox="1"/>
          <p:nvPr/>
        </p:nvSpPr>
        <p:spPr>
          <a:xfrm>
            <a:off x="6677559" y="2317644"/>
            <a:ext cx="184666" cy="369332"/>
          </a:xfrm>
          <a:prstGeom prst="rect">
            <a:avLst/>
          </a:prstGeom>
          <a:noFill/>
        </p:spPr>
        <p:txBody>
          <a:bodyPr wrap="none" rtlCol="0">
            <a:spAutoFit/>
          </a:bodyPr>
          <a:lstStyle/>
          <a:p>
            <a:endParaRPr lang="en-US"/>
          </a:p>
        </p:txBody>
      </p:sp>
      <p:sp>
        <p:nvSpPr>
          <p:cNvPr id="5" name="Footer Placeholder 4"/>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4122226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6274" y="2130425"/>
            <a:ext cx="8114978" cy="1470025"/>
          </a:xfrm>
        </p:spPr>
        <p:txBody>
          <a:bodyPr/>
          <a:lstStyle/>
          <a:p>
            <a:r>
              <a:rPr lang="en-US" dirty="0" smtClean="0">
                <a:latin typeface="Gotham Rounded Bold" pitchFamily="50" charset="0"/>
              </a:rPr>
              <a:t>The  Biosphere Integrity Boundary</a:t>
            </a:r>
            <a:endParaRPr lang="en-US" dirty="0">
              <a:latin typeface="Gotham Rounded Bold" pitchFamily="50" charset="0"/>
            </a:endParaRPr>
          </a:p>
        </p:txBody>
      </p:sp>
      <p:sp>
        <p:nvSpPr>
          <p:cNvPr id="3" name="Subtitle 2"/>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A ‘core boundary’</a:t>
            </a:r>
          </a:p>
          <a:p>
            <a:endParaRPr lang="en-US" dirty="0"/>
          </a:p>
        </p:txBody>
      </p:sp>
      <p:sp>
        <p:nvSpPr>
          <p:cNvPr id="4" name="TextBox 3"/>
          <p:cNvSpPr txBox="1"/>
          <p:nvPr/>
        </p:nvSpPr>
        <p:spPr>
          <a:xfrm rot="1784490">
            <a:off x="4211801" y="1838038"/>
            <a:ext cx="3656372" cy="584776"/>
          </a:xfrm>
          <a:prstGeom prst="rect">
            <a:avLst/>
          </a:prstGeom>
          <a:noFill/>
          <a:ln w="38100" cmpd="sng">
            <a:solidFill>
              <a:srgbClr val="FF0000"/>
            </a:solidFill>
          </a:ln>
        </p:spPr>
        <p:txBody>
          <a:bodyPr wrap="square" rtlCol="0">
            <a:spAutoFit/>
          </a:bodyPr>
          <a:lstStyle/>
          <a:p>
            <a:pPr algn="ctr"/>
            <a:r>
              <a:rPr lang="en-US" sz="3200" dirty="0" smtClean="0">
                <a:solidFill>
                  <a:srgbClr val="FF6600"/>
                </a:solidFill>
              </a:rPr>
              <a:t>C  R  O  S  S  E  D</a:t>
            </a:r>
            <a:endParaRPr lang="en-US" sz="3200" dirty="0">
              <a:solidFill>
                <a:srgbClr val="FF6600"/>
              </a:solidFill>
            </a:endParaRPr>
          </a:p>
        </p:txBody>
      </p:sp>
      <p:sp>
        <p:nvSpPr>
          <p:cNvPr id="5" name="Footer Placeholder 4"/>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77059335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9884"/>
            <a:ext cx="8229600" cy="621437"/>
          </a:xfrm>
        </p:spPr>
        <p:txBody>
          <a:bodyPr>
            <a:normAutofit/>
          </a:bodyPr>
          <a:lstStyle/>
          <a:p>
            <a:r>
              <a:rPr lang="en-US" sz="2800" dirty="0" smtClean="0">
                <a:latin typeface="Gotham Rounded Bold" pitchFamily="50" charset="0"/>
              </a:rPr>
              <a:t>The route to biodiversity loss</a:t>
            </a:r>
            <a:endParaRPr lang="en-US" sz="2800" dirty="0">
              <a:latin typeface="Gotham Rounded Bold" pitchFamily="50" charset="0"/>
            </a:endParaRPr>
          </a:p>
        </p:txBody>
      </p:sp>
      <p:sp>
        <p:nvSpPr>
          <p:cNvPr id="3" name="Content Placeholder 2"/>
          <p:cNvSpPr>
            <a:spLocks noGrp="1"/>
          </p:cNvSpPr>
          <p:nvPr>
            <p:ph idx="1"/>
          </p:nvPr>
        </p:nvSpPr>
        <p:spPr>
          <a:xfrm>
            <a:off x="235679" y="1859238"/>
            <a:ext cx="8733199" cy="4525963"/>
          </a:xfrm>
        </p:spPr>
        <p:txBody>
          <a:bodyPr>
            <a:normAutofit/>
          </a:bodyPr>
          <a:lstStyle/>
          <a:p>
            <a:r>
              <a:rPr lang="en-US" sz="2400" dirty="0" smtClean="0">
                <a:latin typeface="Arial" panose="020B0604020202020204" pitchFamily="34" charset="0"/>
                <a:cs typeface="Arial" panose="020B0604020202020204" pitchFamily="34" charset="0"/>
              </a:rPr>
              <a:t>Habitat destruction has occurred in many ecosystems e.g. tundra, coral reefs, tropical rain forests.</a:t>
            </a:r>
          </a:p>
          <a:p>
            <a:endParaRPr lang="en-US" sz="2400" dirty="0" smtClean="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t>
            </a:r>
            <a:r>
              <a:rPr lang="en-US" sz="2400" dirty="0" smtClean="0">
                <a:latin typeface="Arial" panose="020B0604020202020204" pitchFamily="34" charset="0"/>
                <a:cs typeface="Arial" panose="020B0604020202020204" pitchFamily="34" charset="0"/>
              </a:rPr>
              <a:t>opulations of living organisms are reduced.</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If too few individuals in a species remain, the survival of the species may be under threat, and it may become extinct.</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Species interact so entire communities come under threat.</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972719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08513"/>
            <a:ext cx="8229600" cy="783374"/>
          </a:xfrm>
        </p:spPr>
        <p:txBody>
          <a:bodyPr>
            <a:normAutofit/>
          </a:bodyPr>
          <a:lstStyle/>
          <a:p>
            <a:r>
              <a:rPr lang="en-US" sz="2800" dirty="0" smtClean="0">
                <a:latin typeface="Gotham Rounded Bold" pitchFamily="50" charset="0"/>
              </a:rPr>
              <a:t>Defining the boundary</a:t>
            </a:r>
            <a:endParaRPr lang="en-US" sz="2800" dirty="0">
              <a:latin typeface="Gotham Rounded Bold" pitchFamily="50"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48804045"/>
              </p:ext>
            </p:extLst>
          </p:nvPr>
        </p:nvGraphicFramePr>
        <p:xfrm>
          <a:off x="2021543" y="2418335"/>
          <a:ext cx="4917881" cy="2026920"/>
        </p:xfrm>
        <a:graphic>
          <a:graphicData uri="http://schemas.openxmlformats.org/drawingml/2006/table">
            <a:tbl>
              <a:tblPr firstRow="1" bandRow="1">
                <a:tableStyleId>{2D5ABB26-0587-4C30-8999-92F81FD0307C}</a:tableStyleId>
              </a:tblPr>
              <a:tblGrid>
                <a:gridCol w="2024271"/>
                <a:gridCol w="2893610"/>
              </a:tblGrid>
              <a:tr h="855173">
                <a:tc>
                  <a:txBody>
                    <a:bodyPr/>
                    <a:lstStyle/>
                    <a:p>
                      <a:pPr algn="ctr"/>
                      <a:r>
                        <a:rPr lang="en-US" dirty="0" smtClean="0">
                          <a:latin typeface="Arial" panose="020B0604020202020204" pitchFamily="34" charset="0"/>
                          <a:cs typeface="Arial" panose="020B0604020202020204" pitchFamily="34" charset="0"/>
                        </a:rPr>
                        <a:t>Level of extinction</a:t>
                      </a:r>
                      <a:endParaRPr lang="en-US" dirty="0">
                        <a:latin typeface="Arial" panose="020B0604020202020204" pitchFamily="34" charset="0"/>
                        <a:cs typeface="Arial" panose="020B0604020202020204" pitchFamily="34" charset="0"/>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latin typeface="Arial" panose="020B0604020202020204" pitchFamily="34" charset="0"/>
                          <a:cs typeface="Arial" panose="020B0604020202020204" pitchFamily="34" charset="0"/>
                        </a:rPr>
                        <a:t>Number of species </a:t>
                      </a:r>
                    </a:p>
                    <a:p>
                      <a:pPr algn="ctr"/>
                      <a:r>
                        <a:rPr lang="en-US" dirty="0" smtClean="0">
                          <a:latin typeface="Arial" panose="020B0604020202020204" pitchFamily="34" charset="0"/>
                          <a:cs typeface="Arial" panose="020B0604020202020204" pitchFamily="34" charset="0"/>
                        </a:rPr>
                        <a:t>per million species per year</a:t>
                      </a:r>
                      <a:endParaRPr lang="en-US" dirty="0">
                        <a:latin typeface="Arial" panose="020B0604020202020204" pitchFamily="34" charset="0"/>
                        <a:cs typeface="Arial" panose="020B0604020202020204" pitchFamily="34" charset="0"/>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latin typeface="Arial" panose="020B0604020202020204" pitchFamily="34" charset="0"/>
                          <a:cs typeface="Arial" panose="020B0604020202020204" pitchFamily="34" charset="0"/>
                        </a:rPr>
                        <a:t>Background</a:t>
                      </a:r>
                      <a:endParaRPr lang="en-US"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latin typeface="Arial" panose="020B0604020202020204" pitchFamily="34" charset="0"/>
                          <a:cs typeface="Arial" panose="020B0604020202020204" pitchFamily="34" charset="0"/>
                        </a:rPr>
                        <a:t>1</a:t>
                      </a:r>
                      <a:endParaRPr lang="en-US"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latin typeface="Arial" panose="020B0604020202020204" pitchFamily="34" charset="0"/>
                          <a:cs typeface="Arial" panose="020B0604020202020204" pitchFamily="34" charset="0"/>
                        </a:rPr>
                        <a:t>Current</a:t>
                      </a:r>
                      <a:endParaRPr lang="en-US"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latin typeface="Arial" panose="020B0604020202020204" pitchFamily="34" charset="0"/>
                          <a:cs typeface="Arial" panose="020B0604020202020204" pitchFamily="34" charset="0"/>
                        </a:rPr>
                        <a:t>100</a:t>
                      </a:r>
                      <a:endParaRPr lang="en-US"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latin typeface="Arial" panose="020B0604020202020204" pitchFamily="34" charset="0"/>
                          <a:cs typeface="Arial" panose="020B0604020202020204" pitchFamily="34" charset="0"/>
                        </a:rPr>
                        <a:t>Boundary</a:t>
                      </a:r>
                      <a:endParaRPr lang="en-US"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latin typeface="Arial" panose="020B0604020202020204" pitchFamily="34" charset="0"/>
                          <a:cs typeface="Arial" panose="020B0604020202020204" pitchFamily="34" charset="0"/>
                        </a:rPr>
                        <a:t>10</a:t>
                      </a:r>
                      <a:endParaRPr lang="en-US"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5" name="Content Placeholder 4"/>
          <p:cNvSpPr>
            <a:spLocks noGrp="1"/>
          </p:cNvSpPr>
          <p:nvPr>
            <p:ph idx="1"/>
          </p:nvPr>
        </p:nvSpPr>
        <p:spPr/>
        <p:txBody>
          <a:bodyPr/>
          <a:lstStyle/>
          <a:p>
            <a:pPr marL="0" indent="0">
              <a:buNone/>
            </a:pPr>
            <a:r>
              <a:rPr lang="en-US" dirty="0" smtClean="0"/>
              <a:t>.</a:t>
            </a:r>
            <a:endParaRPr lang="en-US" dirty="0"/>
          </a:p>
        </p:txBody>
      </p:sp>
      <p:sp>
        <p:nvSpPr>
          <p:cNvPr id="3" name="Footer Placeholder 2"/>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921836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8295"/>
            <a:ext cx="8229600" cy="613129"/>
          </a:xfrm>
        </p:spPr>
        <p:txBody>
          <a:bodyPr>
            <a:normAutofit/>
          </a:bodyPr>
          <a:lstStyle/>
          <a:p>
            <a:r>
              <a:rPr lang="en-US" sz="2800" dirty="0" smtClean="0">
                <a:latin typeface="Gotham Rounded Bold" pitchFamily="50" charset="0"/>
              </a:rPr>
              <a:t>Some ways to protect species</a:t>
            </a:r>
            <a:endParaRPr lang="en-US" sz="2800" dirty="0">
              <a:latin typeface="Gotham Rounded Bold" pitchFamily="50" charset="0"/>
            </a:endParaRPr>
          </a:p>
        </p:txBody>
      </p:sp>
      <p:sp>
        <p:nvSpPr>
          <p:cNvPr id="3" name="Content Placeholder 2"/>
          <p:cNvSpPr>
            <a:spLocks noGrp="1"/>
          </p:cNvSpPr>
          <p:nvPr>
            <p:ph idx="1"/>
          </p:nvPr>
        </p:nvSpPr>
        <p:spPr>
          <a:xfrm>
            <a:off x="457200" y="1830387"/>
            <a:ext cx="8229600" cy="4525963"/>
          </a:xfrm>
        </p:spPr>
        <p:txBody>
          <a:bodyPr>
            <a:normAutofit/>
          </a:bodyPr>
          <a:lstStyle/>
          <a:p>
            <a:r>
              <a:rPr lang="en-US" sz="2400" dirty="0" smtClean="0">
                <a:latin typeface="Arial" panose="020B0604020202020204" pitchFamily="34" charset="0"/>
                <a:cs typeface="Arial" panose="020B0604020202020204" pitchFamily="34" charset="0"/>
              </a:rPr>
              <a:t>Monitor </a:t>
            </a:r>
            <a:r>
              <a:rPr lang="en-US" sz="2400" dirty="0">
                <a:latin typeface="Arial" panose="020B0604020202020204" pitchFamily="34" charset="0"/>
                <a:cs typeface="Arial" panose="020B0604020202020204" pitchFamily="34" charset="0"/>
              </a:rPr>
              <a:t>biodiversity </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Species conservation e.g. seed banks, sperm banks</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Prohibit international trade in endangered species and their products e.g. ivory</a:t>
            </a:r>
          </a:p>
          <a:p>
            <a:r>
              <a:rPr lang="en-US" sz="2400" dirty="0" smtClean="0">
                <a:latin typeface="Arial" panose="020B0604020202020204" pitchFamily="34" charset="0"/>
                <a:cs typeface="Arial" panose="020B0604020202020204" pitchFamily="34" charset="0"/>
              </a:rPr>
              <a:t>Limit fishing when fish are spawning</a:t>
            </a:r>
          </a:p>
          <a:p>
            <a:r>
              <a:rPr lang="en-US" sz="2400" dirty="0" smtClean="0">
                <a:latin typeface="Arial" panose="020B0604020202020204" pitchFamily="34" charset="0"/>
                <a:cs typeface="Arial" panose="020B0604020202020204" pitchFamily="34" charset="0"/>
              </a:rPr>
              <a:t>Limit logging </a:t>
            </a:r>
          </a:p>
          <a:p>
            <a:r>
              <a:rPr lang="en-US" sz="2400" dirty="0" smtClean="0">
                <a:latin typeface="Arial" panose="020B0604020202020204" pitchFamily="34" charset="0"/>
                <a:cs typeface="Arial" panose="020B0604020202020204" pitchFamily="34" charset="0"/>
              </a:rPr>
              <a:t>Limit the use of agricultural chemicals e.g. fertilisers, pesticides</a:t>
            </a:r>
          </a:p>
          <a:p>
            <a:r>
              <a:rPr lang="en-US" sz="2400" dirty="0">
                <a:latin typeface="Arial" panose="020B0604020202020204" pitchFamily="34" charset="0"/>
                <a:cs typeface="Arial" panose="020B0604020202020204" pitchFamily="34" charset="0"/>
              </a:rPr>
              <a:t>I</a:t>
            </a:r>
            <a:r>
              <a:rPr lang="en-US" sz="2400" dirty="0" smtClean="0">
                <a:latin typeface="Arial" panose="020B0604020202020204" pitchFamily="34" charset="0"/>
                <a:cs typeface="Arial" panose="020B0604020202020204" pitchFamily="34" charset="0"/>
              </a:rPr>
              <a:t>ncrease </a:t>
            </a:r>
            <a:r>
              <a:rPr lang="en-US" sz="2400" dirty="0">
                <a:latin typeface="Arial" panose="020B0604020202020204" pitchFamily="34" charset="0"/>
                <a:cs typeface="Arial" panose="020B0604020202020204" pitchFamily="34" charset="0"/>
              </a:rPr>
              <a:t>public </a:t>
            </a:r>
            <a:r>
              <a:rPr lang="en-US" sz="2400" dirty="0" smtClean="0">
                <a:latin typeface="Arial" panose="020B0604020202020204" pitchFamily="34" charset="0"/>
                <a:cs typeface="Arial" panose="020B0604020202020204" pitchFamily="34" charset="0"/>
              </a:rPr>
              <a:t>awareness</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8978352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054" y="2719656"/>
            <a:ext cx="7772400" cy="1470025"/>
          </a:xfrm>
        </p:spPr>
        <p:txBody>
          <a:bodyPr>
            <a:normAutofit/>
          </a:bodyPr>
          <a:lstStyle/>
          <a:p>
            <a:r>
              <a:rPr lang="en-US" dirty="0" smtClean="0">
                <a:latin typeface="Gotham Rounded Bold" pitchFamily="50" charset="0"/>
              </a:rPr>
              <a:t>The  Land System  Change Boundary</a:t>
            </a:r>
            <a:endParaRPr lang="en-US" dirty="0">
              <a:latin typeface="Gotham Rounded Bold" pitchFamily="50" charset="0"/>
            </a:endParaRPr>
          </a:p>
        </p:txBody>
      </p:sp>
      <p:sp>
        <p:nvSpPr>
          <p:cNvPr id="3" name="Subtitle 2"/>
          <p:cNvSpPr>
            <a:spLocks noGrp="1"/>
          </p:cNvSpPr>
          <p:nvPr>
            <p:ph type="subTitle" idx="1"/>
          </p:nvPr>
        </p:nvSpPr>
        <p:spPr>
          <a:xfrm rot="1635583">
            <a:off x="3054583" y="1856911"/>
            <a:ext cx="5211114" cy="560498"/>
          </a:xfrm>
          <a:ln w="38100" cmpd="sng">
            <a:solidFill>
              <a:srgbClr val="FF0000"/>
            </a:solidFill>
          </a:ln>
        </p:spPr>
        <p:txBody>
          <a:bodyPr>
            <a:normAutofit lnSpcReduction="10000"/>
          </a:bodyPr>
          <a:lstStyle/>
          <a:p>
            <a:r>
              <a:rPr lang="en-US" dirty="0">
                <a:solidFill>
                  <a:srgbClr val="FF6600"/>
                </a:solidFill>
              </a:rPr>
              <a:t>C  R  O  S  S  E  D</a:t>
            </a: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6115359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301" y="861133"/>
            <a:ext cx="8229600" cy="603682"/>
          </a:xfrm>
        </p:spPr>
        <p:txBody>
          <a:bodyPr>
            <a:normAutofit/>
          </a:bodyPr>
          <a:lstStyle/>
          <a:p>
            <a:r>
              <a:rPr lang="en-US" sz="2800" dirty="0" smtClean="0">
                <a:latin typeface="Gotham Rounded Bold" pitchFamily="50" charset="0"/>
              </a:rPr>
              <a:t>The problem</a:t>
            </a:r>
            <a:endParaRPr lang="en-US" sz="2800" dirty="0">
              <a:latin typeface="Gotham Rounded Bold" pitchFamily="50" charset="0"/>
            </a:endParaRPr>
          </a:p>
        </p:txBody>
      </p:sp>
      <p:sp>
        <p:nvSpPr>
          <p:cNvPr id="3" name="Content Placeholder 2"/>
          <p:cNvSpPr>
            <a:spLocks noGrp="1"/>
          </p:cNvSpPr>
          <p:nvPr>
            <p:ph idx="1"/>
          </p:nvPr>
        </p:nvSpPr>
        <p:spPr/>
        <p:txBody>
          <a:bodyPr>
            <a:normAutofit/>
          </a:bodyPr>
          <a:lstStyle/>
          <a:p>
            <a:r>
              <a:rPr lang="en-US" sz="2400" dirty="0" smtClean="0">
                <a:latin typeface="Arial" panose="020B0604020202020204" pitchFamily="34" charset="0"/>
                <a:cs typeface="Arial" panose="020B0604020202020204" pitchFamily="34" charset="0"/>
              </a:rPr>
              <a:t>Natural ecosystems, including rain forests, have been used for urban development, raising livestock and farming, including growing biofuel crops.</a:t>
            </a:r>
          </a:p>
          <a:p>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Pollutants derived from agriculture and other human activities further degrade the remaining land.</a:t>
            </a:r>
          </a:p>
          <a:p>
            <a:pPr marL="0" indent="0">
              <a:buNone/>
            </a:pPr>
            <a:r>
              <a:rPr lang="en-US" sz="2400" dirty="0" smtClean="0">
                <a:latin typeface="Arial" panose="020B0604020202020204" pitchFamily="34" charset="0"/>
                <a:cs typeface="Arial" panose="020B0604020202020204" pitchFamily="34" charset="0"/>
              </a:rPr>
              <a:t> </a:t>
            </a:r>
          </a:p>
          <a:p>
            <a:r>
              <a:rPr lang="en-US" sz="2400" dirty="0" smtClean="0">
                <a:latin typeface="Arial" panose="020B0604020202020204" pitchFamily="34" charset="0"/>
                <a:cs typeface="Arial" panose="020B0604020202020204" pitchFamily="34" charset="0"/>
              </a:rPr>
              <a:t>The production of biofuel crops and crops grown for export means that not enough food may be produced for local use.</a:t>
            </a:r>
          </a:p>
          <a:p>
            <a:endParaRPr lang="en-US" dirty="0" smtClean="0"/>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4068141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5974"/>
            <a:ext cx="8229600" cy="843948"/>
          </a:xfrm>
        </p:spPr>
        <p:txBody>
          <a:bodyPr>
            <a:noAutofit/>
          </a:bodyPr>
          <a:lstStyle/>
          <a:p>
            <a:r>
              <a:rPr lang="en-US" sz="2800" dirty="0" smtClean="0">
                <a:latin typeface="Gotham Rounded Bold" pitchFamily="50" charset="0"/>
              </a:rPr>
              <a:t>The boundary and how to live within it</a:t>
            </a:r>
            <a:endParaRPr lang="en-US" sz="2800" dirty="0">
              <a:latin typeface="Gotham Rounded Bold" pitchFamily="50" charset="0"/>
            </a:endParaRPr>
          </a:p>
        </p:txBody>
      </p:sp>
      <p:sp>
        <p:nvSpPr>
          <p:cNvPr id="3" name="Content Placeholder 2"/>
          <p:cNvSpPr>
            <a:spLocks noGrp="1"/>
          </p:cNvSpPr>
          <p:nvPr>
            <p:ph idx="1"/>
          </p:nvPr>
        </p:nvSpPr>
        <p:spPr>
          <a:xfrm>
            <a:off x="457200" y="1819922"/>
            <a:ext cx="8229600" cy="3865467"/>
          </a:xfrm>
        </p:spPr>
        <p:txBody>
          <a:bodyPr>
            <a:normAutofit/>
          </a:bodyPr>
          <a:lstStyle/>
          <a:p>
            <a:pPr marL="0" indent="0">
              <a:buNone/>
            </a:pPr>
            <a:endParaRPr lang="en-US" sz="800" dirty="0" smtClean="0"/>
          </a:p>
          <a:p>
            <a:r>
              <a:rPr lang="en-US" sz="2400" dirty="0" smtClean="0">
                <a:latin typeface="Arial" panose="020B0604020202020204" pitchFamily="34" charset="0"/>
                <a:cs typeface="Arial" panose="020B0604020202020204" pitchFamily="34" charset="0"/>
              </a:rPr>
              <a:t>No more than 15% of </a:t>
            </a:r>
            <a:r>
              <a:rPr lang="en-US" sz="2400" dirty="0">
                <a:latin typeface="Arial" panose="020B0604020202020204" pitchFamily="34" charset="0"/>
                <a:cs typeface="Arial" panose="020B0604020202020204" pitchFamily="34" charset="0"/>
              </a:rPr>
              <a:t>i</a:t>
            </a:r>
            <a:r>
              <a:rPr lang="en-US" sz="2400" dirty="0" smtClean="0">
                <a:latin typeface="Arial" panose="020B0604020202020204" pitchFamily="34" charset="0"/>
                <a:cs typeface="Arial" panose="020B0604020202020204" pitchFamily="34" charset="0"/>
              </a:rPr>
              <a:t>ce free land should be used for crop growing and human habitation.</a:t>
            </a:r>
          </a:p>
          <a:p>
            <a:pPr marL="0" indent="0">
              <a:buNone/>
            </a:pPr>
            <a:endParaRPr lang="en-US" sz="6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F</a:t>
            </a:r>
            <a:r>
              <a:rPr lang="en-US" sz="2400" dirty="0" smtClean="0">
                <a:latin typeface="Arial" panose="020B0604020202020204" pitchFamily="34" charset="0"/>
                <a:cs typeface="Arial" panose="020B0604020202020204" pitchFamily="34" charset="0"/>
              </a:rPr>
              <a:t>arming </a:t>
            </a:r>
            <a:r>
              <a:rPr lang="en-US" sz="2400" dirty="0">
                <a:latin typeface="Arial" panose="020B0604020202020204" pitchFamily="34" charset="0"/>
                <a:cs typeface="Arial" panose="020B0604020202020204" pitchFamily="34" charset="0"/>
              </a:rPr>
              <a:t>should be concentrated </a:t>
            </a:r>
            <a:r>
              <a:rPr lang="en-US" sz="2400" dirty="0" smtClean="0">
                <a:latin typeface="Arial" panose="020B0604020202020204" pitchFamily="34" charset="0"/>
                <a:cs typeface="Arial" panose="020B0604020202020204" pitchFamily="34" charset="0"/>
              </a:rPr>
              <a:t>in </a:t>
            </a:r>
            <a:r>
              <a:rPr lang="en-US" sz="2400" dirty="0">
                <a:latin typeface="Arial" panose="020B0604020202020204" pitchFamily="34" charset="0"/>
                <a:cs typeface="Arial" panose="020B0604020202020204" pitchFamily="34" charset="0"/>
              </a:rPr>
              <a:t>the most productive areas. </a:t>
            </a:r>
            <a:endParaRPr lang="en-US" sz="2400" dirty="0" smtClean="0">
              <a:latin typeface="Arial" panose="020B0604020202020204" pitchFamily="34" charset="0"/>
              <a:cs typeface="Arial" panose="020B0604020202020204" pitchFamily="34" charset="0"/>
            </a:endParaRPr>
          </a:p>
          <a:p>
            <a:pPr marL="0" indent="0">
              <a:buNone/>
            </a:pPr>
            <a:endParaRPr lang="en-US" sz="6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People should eat less meat to reduce </a:t>
            </a:r>
            <a:r>
              <a:rPr lang="en-US" sz="2400" dirty="0">
                <a:latin typeface="Arial" panose="020B0604020202020204" pitchFamily="34" charset="0"/>
                <a:cs typeface="Arial" panose="020B0604020202020204" pitchFamily="34" charset="0"/>
              </a:rPr>
              <a:t>the </a:t>
            </a:r>
            <a:r>
              <a:rPr lang="en-US" sz="2400" dirty="0" smtClean="0">
                <a:latin typeface="Arial" panose="020B0604020202020204" pitchFamily="34" charset="0"/>
                <a:cs typeface="Arial" panose="020B0604020202020204" pitchFamily="34" charset="0"/>
              </a:rPr>
              <a:t>area </a:t>
            </a:r>
            <a:r>
              <a:rPr lang="en-US" sz="2400" dirty="0">
                <a:latin typeface="Arial" panose="020B0604020202020204" pitchFamily="34" charset="0"/>
                <a:cs typeface="Arial" panose="020B0604020202020204" pitchFamily="34" charset="0"/>
              </a:rPr>
              <a:t>under </a:t>
            </a:r>
            <a:r>
              <a:rPr lang="en-US" sz="2400" dirty="0" smtClean="0">
                <a:latin typeface="Arial" panose="020B0604020202020204" pitchFamily="34" charset="0"/>
                <a:cs typeface="Arial" panose="020B0604020202020204" pitchFamily="34" charset="0"/>
              </a:rPr>
              <a:t>cultivation.</a:t>
            </a:r>
          </a:p>
          <a:p>
            <a:pPr marL="0" indent="0">
              <a:buNone/>
            </a:pPr>
            <a:endParaRPr lang="en-US" sz="8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More efficient crop plants should be grown.</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724910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65437"/>
            <a:ext cx="7772400" cy="1470025"/>
          </a:xfrm>
        </p:spPr>
        <p:txBody>
          <a:bodyPr>
            <a:normAutofit/>
          </a:bodyPr>
          <a:lstStyle/>
          <a:p>
            <a:r>
              <a:rPr lang="en-US" dirty="0" smtClean="0">
                <a:latin typeface="Gotham Rounded Bold" pitchFamily="50" charset="0"/>
              </a:rPr>
              <a:t>The  Biogeochemical Flows Boundary</a:t>
            </a:r>
            <a:endParaRPr lang="en-US" dirty="0">
              <a:latin typeface="Gotham Rounded Bold" pitchFamily="50" charset="0"/>
            </a:endParaRPr>
          </a:p>
        </p:txBody>
      </p:sp>
      <p:sp>
        <p:nvSpPr>
          <p:cNvPr id="3" name="Subtitle 2"/>
          <p:cNvSpPr>
            <a:spLocks noGrp="1"/>
          </p:cNvSpPr>
          <p:nvPr>
            <p:ph type="subTitle" idx="1"/>
          </p:nvPr>
        </p:nvSpPr>
        <p:spPr>
          <a:xfrm rot="1523726">
            <a:off x="2615461" y="2183976"/>
            <a:ext cx="5148840" cy="670524"/>
          </a:xfrm>
          <a:ln w="38100" cmpd="sng">
            <a:solidFill>
              <a:srgbClr val="FF0000"/>
            </a:solidFill>
          </a:ln>
        </p:spPr>
        <p:txBody>
          <a:bodyPr/>
          <a:lstStyle/>
          <a:p>
            <a:r>
              <a:rPr lang="en-US" dirty="0">
                <a:solidFill>
                  <a:srgbClr val="FF6600"/>
                </a:solidFill>
              </a:rPr>
              <a:t>C  R  O  S  S  E  D</a:t>
            </a: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83312404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503" y="1468305"/>
            <a:ext cx="8039256" cy="1143000"/>
          </a:xfrm>
        </p:spPr>
        <p:txBody>
          <a:bodyPr>
            <a:noAutofit/>
          </a:bodyPr>
          <a:lstStyle/>
          <a:p>
            <a:pPr marL="0" indent="0" algn="l"/>
            <a:r>
              <a:rPr lang="en-US" sz="2800" dirty="0">
                <a:latin typeface="Gotham Rounded Bold" pitchFamily="50" charset="0"/>
              </a:rPr>
              <a:t>The balance of chemical elements maintained by </a:t>
            </a:r>
            <a:r>
              <a:rPr lang="en-US" sz="2800" dirty="0" smtClean="0">
                <a:latin typeface="Gotham Rounded Bold" pitchFamily="50" charset="0"/>
              </a:rPr>
              <a:t>natural </a:t>
            </a:r>
            <a:r>
              <a:rPr lang="en-US" sz="2800" dirty="0">
                <a:latin typeface="Gotham Rounded Bold" pitchFamily="50" charset="0"/>
              </a:rPr>
              <a:t>cycles has been </a:t>
            </a:r>
            <a:r>
              <a:rPr lang="en-US" sz="2800" dirty="0" smtClean="0">
                <a:latin typeface="Gotham Rounded Bold" pitchFamily="50" charset="0"/>
              </a:rPr>
              <a:t>disrupted: </a:t>
            </a:r>
            <a:endParaRPr lang="en-US" sz="2800" dirty="0">
              <a:latin typeface="Gotham Rounded Bold" pitchFamily="50" charset="0"/>
            </a:endParaRPr>
          </a:p>
        </p:txBody>
      </p:sp>
      <p:sp>
        <p:nvSpPr>
          <p:cNvPr id="3" name="Content Placeholder 2"/>
          <p:cNvSpPr>
            <a:spLocks noGrp="1"/>
          </p:cNvSpPr>
          <p:nvPr>
            <p:ph idx="1"/>
          </p:nvPr>
        </p:nvSpPr>
        <p:spPr>
          <a:xfrm>
            <a:off x="457200" y="3023933"/>
            <a:ext cx="8229600" cy="2133994"/>
          </a:xfrm>
        </p:spPr>
        <p:txBody>
          <a:bodyPr/>
          <a:lstStyle/>
          <a:p>
            <a:r>
              <a:rPr lang="en-US" sz="2400" dirty="0" smtClean="0">
                <a:latin typeface="Arial" panose="020B0604020202020204" pitchFamily="34" charset="0"/>
                <a:cs typeface="Arial" panose="020B0604020202020204" pitchFamily="34" charset="0"/>
              </a:rPr>
              <a:t>Fertilisers use - atmospheric nitrogen is fixed in the Haber process and phosphorus is extracted from rocks. </a:t>
            </a:r>
          </a:p>
          <a:p>
            <a:pPr marL="0" indent="0">
              <a:buNone/>
            </a:pPr>
            <a:endParaRPr lang="en-US" sz="8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Agricultural nitrogen fixation</a:t>
            </a:r>
          </a:p>
          <a:p>
            <a:pPr marL="0" indent="0">
              <a:buNone/>
            </a:pPr>
            <a:endParaRPr lang="en-US" sz="8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Combustion of fossil fuels and biomass </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810505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9272"/>
            <a:ext cx="8229600" cy="630884"/>
          </a:xfrm>
        </p:spPr>
        <p:txBody>
          <a:bodyPr>
            <a:normAutofit/>
          </a:bodyPr>
          <a:lstStyle/>
          <a:p>
            <a:r>
              <a:rPr lang="en-US" sz="3200" dirty="0" smtClean="0">
                <a:latin typeface="Gotham Rounded Bold" pitchFamily="50" charset="0"/>
              </a:rPr>
              <a:t>Some </a:t>
            </a:r>
            <a:r>
              <a:rPr lang="en-US" sz="2800" dirty="0" smtClean="0">
                <a:latin typeface="Gotham Rounded Bold" pitchFamily="50" charset="0"/>
              </a:rPr>
              <a:t>consequences</a:t>
            </a:r>
            <a:endParaRPr lang="en-US" sz="3200" dirty="0">
              <a:latin typeface="Gotham Rounded Bold" pitchFamily="50" charset="0"/>
            </a:endParaRPr>
          </a:p>
        </p:txBody>
      </p:sp>
      <p:sp>
        <p:nvSpPr>
          <p:cNvPr id="3" name="Content Placeholder 2"/>
          <p:cNvSpPr>
            <a:spLocks noGrp="1"/>
          </p:cNvSpPr>
          <p:nvPr>
            <p:ph idx="1"/>
          </p:nvPr>
        </p:nvSpPr>
        <p:spPr>
          <a:xfrm>
            <a:off x="457200" y="2416946"/>
            <a:ext cx="8229600" cy="3113843"/>
          </a:xfrm>
        </p:spPr>
        <p:txBody>
          <a:bodyPr>
            <a:normAutofit lnSpcReduction="10000"/>
          </a:bodyPr>
          <a:lstStyle/>
          <a:p>
            <a:r>
              <a:rPr lang="en-US" sz="2400" dirty="0" smtClean="0">
                <a:latin typeface="Arial" panose="020B0604020202020204" pitchFamily="34" charset="0"/>
                <a:cs typeface="Arial" panose="020B0604020202020204" pitchFamily="34" charset="0"/>
              </a:rPr>
              <a:t>Eutrophication from nitrate and phosphate run-off into bodies of water: algal blooms and anoxic zones are a direct threat to biodiversity.</a:t>
            </a:r>
          </a:p>
          <a:p>
            <a:pPr marL="0" indent="0">
              <a:buNone/>
            </a:pPr>
            <a:endParaRPr lang="en-US" sz="2400" dirty="0" smtClean="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a:t>
            </a:r>
            <a:r>
              <a:rPr lang="en-US" sz="2400" dirty="0" smtClean="0">
                <a:latin typeface="Arial" panose="020B0604020202020204" pitchFamily="34" charset="0"/>
                <a:cs typeface="Arial" panose="020B0604020202020204" pitchFamily="34" charset="0"/>
              </a:rPr>
              <a:t>cidification as excess carbon dioxide dissolves in seas, lakes and rivers: effects on aquatic organisms include the disruption of gas exchange in fish and the softening of the shells of Molluscs and exoskeletons of Arthropods.</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02103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081" y="847862"/>
            <a:ext cx="8393838" cy="668132"/>
          </a:xfrm>
        </p:spPr>
        <p:txBody>
          <a:bodyPr>
            <a:noAutofit/>
          </a:bodyPr>
          <a:lstStyle/>
          <a:p>
            <a:r>
              <a:rPr lang="en-US" sz="2000" b="1" cap="all" dirty="0" smtClean="0">
                <a:latin typeface="Gotham Rounded Bold" pitchFamily="50" charset="0"/>
                <a:cs typeface="Arial" panose="020B0604020202020204" pitchFamily="34" charset="0"/>
              </a:rPr>
              <a:t>The concept of planetary boundaries</a:t>
            </a:r>
            <a:endParaRPr lang="en-US" sz="2000" b="1" cap="all" dirty="0">
              <a:latin typeface="Gotham Rounded Bold" pitchFamily="50" charset="0"/>
              <a:cs typeface="Arial" panose="020B0604020202020204" pitchFamily="34" charset="0"/>
            </a:endParaRPr>
          </a:p>
        </p:txBody>
      </p:sp>
      <p:sp>
        <p:nvSpPr>
          <p:cNvPr id="3" name="Content Placeholder 2"/>
          <p:cNvSpPr>
            <a:spLocks noGrp="1"/>
          </p:cNvSpPr>
          <p:nvPr>
            <p:ph idx="1"/>
          </p:nvPr>
        </p:nvSpPr>
        <p:spPr>
          <a:xfrm>
            <a:off x="457200" y="1641048"/>
            <a:ext cx="8229600" cy="4867498"/>
          </a:xfrm>
        </p:spPr>
        <p:txBody>
          <a:bodyPr>
            <a:normAutofit fontScale="92500" lnSpcReduction="10000"/>
          </a:bodyPr>
          <a:lstStyle/>
          <a:p>
            <a:r>
              <a:rPr lang="en-US" sz="2600" dirty="0">
                <a:latin typeface="Arial" panose="020B0604020202020204" pitchFamily="34" charset="0"/>
                <a:cs typeface="Arial" panose="020B0604020202020204" pitchFamily="34" charset="0"/>
              </a:rPr>
              <a:t>Nine global processes </a:t>
            </a:r>
            <a:r>
              <a:rPr lang="en-US" sz="2600" dirty="0" smtClean="0">
                <a:latin typeface="Arial" panose="020B0604020202020204" pitchFamily="34" charset="0"/>
                <a:cs typeface="Arial" panose="020B0604020202020204" pitchFamily="34" charset="0"/>
              </a:rPr>
              <a:t>regulate </a:t>
            </a:r>
            <a:r>
              <a:rPr lang="en-US" sz="2600" dirty="0">
                <a:latin typeface="Arial" panose="020B0604020202020204" pitchFamily="34" charset="0"/>
                <a:cs typeface="Arial" panose="020B0604020202020204" pitchFamily="34" charset="0"/>
              </a:rPr>
              <a:t>the stability of </a:t>
            </a:r>
            <a:r>
              <a:rPr lang="en-US" sz="2600" dirty="0" smtClean="0">
                <a:latin typeface="Arial" panose="020B0604020202020204" pitchFamily="34" charset="0"/>
                <a:cs typeface="Arial" panose="020B0604020202020204" pitchFamily="34" charset="0"/>
              </a:rPr>
              <a:t>the land, atmosphere </a:t>
            </a:r>
            <a:r>
              <a:rPr lang="en-US" sz="2600" dirty="0">
                <a:latin typeface="Arial" panose="020B0604020202020204" pitchFamily="34" charset="0"/>
                <a:cs typeface="Arial" panose="020B0604020202020204" pitchFamily="34" charset="0"/>
              </a:rPr>
              <a:t>and sea. </a:t>
            </a:r>
            <a:endParaRPr lang="en-US" sz="2600" dirty="0" smtClean="0">
              <a:latin typeface="Arial" panose="020B0604020202020204" pitchFamily="34" charset="0"/>
              <a:cs typeface="Arial" panose="020B0604020202020204" pitchFamily="34" charset="0"/>
            </a:endParaRPr>
          </a:p>
          <a:p>
            <a:pPr marL="0" indent="0">
              <a:buNone/>
            </a:pPr>
            <a:endParaRPr lang="en-US"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A tipping point in any may be reached, when a change in a process does not give a linear response. A </a:t>
            </a:r>
            <a:r>
              <a:rPr lang="en-US" sz="2600" dirty="0">
                <a:latin typeface="Arial" panose="020B0604020202020204" pitchFamily="34" charset="0"/>
                <a:cs typeface="Arial" panose="020B0604020202020204" pitchFamily="34" charset="0"/>
              </a:rPr>
              <a:t>small change </a:t>
            </a:r>
            <a:r>
              <a:rPr lang="en-US" sz="2600" dirty="0" smtClean="0">
                <a:latin typeface="Arial" panose="020B0604020202020204" pitchFamily="34" charset="0"/>
                <a:cs typeface="Arial" panose="020B0604020202020204" pitchFamily="34" charset="0"/>
              </a:rPr>
              <a:t>may have </a:t>
            </a:r>
            <a:r>
              <a:rPr lang="en-US" sz="2600" dirty="0">
                <a:latin typeface="Arial" panose="020B0604020202020204" pitchFamily="34" charset="0"/>
                <a:cs typeface="Arial" panose="020B0604020202020204" pitchFamily="34" charset="0"/>
              </a:rPr>
              <a:t>a </a:t>
            </a:r>
            <a:r>
              <a:rPr lang="en-US" sz="2600" dirty="0" smtClean="0">
                <a:latin typeface="Arial" panose="020B0604020202020204" pitchFamily="34" charset="0"/>
                <a:cs typeface="Arial" panose="020B0604020202020204" pitchFamily="34" charset="0"/>
              </a:rPr>
              <a:t>large </a:t>
            </a:r>
            <a:r>
              <a:rPr lang="en-US" sz="2600" dirty="0">
                <a:latin typeface="Arial" panose="020B0604020202020204" pitchFamily="34" charset="0"/>
                <a:cs typeface="Arial" panose="020B0604020202020204" pitchFamily="34" charset="0"/>
              </a:rPr>
              <a:t>and unpredictable effect on the environment. </a:t>
            </a:r>
            <a:endParaRPr lang="en-US" sz="2600" dirty="0" smtClean="0">
              <a:latin typeface="Arial" panose="020B0604020202020204" pitchFamily="34" charset="0"/>
              <a:cs typeface="Arial" panose="020B0604020202020204" pitchFamily="34" charset="0"/>
            </a:endParaRPr>
          </a:p>
          <a:p>
            <a:pPr marL="0" indent="0">
              <a:buNone/>
            </a:pPr>
            <a:endParaRPr lang="en-US"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Estimates for upper and lower values for the processes have been made, between which the response to change is gradual. </a:t>
            </a:r>
            <a:r>
              <a:rPr lang="en-US" sz="2600" dirty="0">
                <a:latin typeface="Arial" panose="020B0604020202020204" pitchFamily="34" charset="0"/>
                <a:cs typeface="Arial" panose="020B0604020202020204" pitchFamily="34" charset="0"/>
              </a:rPr>
              <a:t>Exceeding these limits is likely to </a:t>
            </a:r>
            <a:r>
              <a:rPr lang="en-US" sz="2600" dirty="0" smtClean="0">
                <a:latin typeface="Arial" panose="020B0604020202020204" pitchFamily="34" charset="0"/>
                <a:cs typeface="Arial" panose="020B0604020202020204" pitchFamily="34" charset="0"/>
              </a:rPr>
              <a:t>produce sudden, catastrophic changes </a:t>
            </a:r>
            <a:r>
              <a:rPr lang="en-US" sz="2600" dirty="0">
                <a:latin typeface="Arial" panose="020B0604020202020204" pitchFamily="34" charset="0"/>
                <a:cs typeface="Arial" panose="020B0604020202020204" pitchFamily="34" charset="0"/>
              </a:rPr>
              <a:t>to </a:t>
            </a:r>
            <a:r>
              <a:rPr lang="en-US" sz="2600" dirty="0" smtClean="0">
                <a:latin typeface="Arial" panose="020B0604020202020204" pitchFamily="34" charset="0"/>
                <a:cs typeface="Arial" panose="020B0604020202020204" pitchFamily="34" charset="0"/>
              </a:rPr>
              <a:t>the environment. </a:t>
            </a:r>
            <a:endParaRPr lang="en-US" sz="2600" dirty="0">
              <a:latin typeface="Arial" panose="020B0604020202020204" pitchFamily="34" charset="0"/>
              <a:cs typeface="Arial" panose="020B0604020202020204" pitchFamily="34" charset="0"/>
            </a:endParaRP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798431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221" y="1072684"/>
            <a:ext cx="8229600" cy="784263"/>
          </a:xfrm>
        </p:spPr>
        <p:txBody>
          <a:bodyPr>
            <a:normAutofit/>
          </a:bodyPr>
          <a:lstStyle/>
          <a:p>
            <a:r>
              <a:rPr lang="en-US" sz="2800" dirty="0" smtClean="0">
                <a:latin typeface="Gotham Rounded Bold" pitchFamily="50" charset="0"/>
              </a:rPr>
              <a:t>The boundary</a:t>
            </a:r>
            <a:endParaRPr lang="en-US" sz="2800" dirty="0">
              <a:latin typeface="Gotham Rounded Bold" pitchFamily="50" charset="0"/>
            </a:endParaRPr>
          </a:p>
        </p:txBody>
      </p:sp>
      <p:sp>
        <p:nvSpPr>
          <p:cNvPr id="3" name="Content Placeholder 2"/>
          <p:cNvSpPr>
            <a:spLocks noGrp="1"/>
          </p:cNvSpPr>
          <p:nvPr>
            <p:ph idx="1"/>
          </p:nvPr>
        </p:nvSpPr>
        <p:spPr>
          <a:xfrm>
            <a:off x="720129" y="2068025"/>
            <a:ext cx="7869045" cy="3768354"/>
          </a:xfrm>
        </p:spPr>
        <p:txBody>
          <a:bodyPr>
            <a:normAutofit/>
          </a:bodyPr>
          <a:lstStyle/>
          <a:p>
            <a:pPr marL="0" indent="0">
              <a:buNone/>
            </a:pPr>
            <a:r>
              <a:rPr lang="en-US" sz="2400" dirty="0" smtClean="0">
                <a:latin typeface="Arial" panose="020B0604020202020204" pitchFamily="34" charset="0"/>
                <a:cs typeface="Arial" panose="020B0604020202020204" pitchFamily="34" charset="0"/>
              </a:rPr>
              <a:t>No more than 62 million tonnes of nitrogen should be added to ecosystems each year, to prevent </a:t>
            </a:r>
            <a:r>
              <a:rPr lang="en-US" sz="2400" dirty="0">
                <a:latin typeface="Arial" panose="020B0604020202020204" pitchFamily="34" charset="0"/>
                <a:cs typeface="Arial" panose="020B0604020202020204" pitchFamily="34" charset="0"/>
              </a:rPr>
              <a:t>disruption of the </a:t>
            </a:r>
            <a:r>
              <a:rPr lang="en-US" sz="2400" dirty="0" smtClean="0">
                <a:latin typeface="Arial" panose="020B0604020202020204" pitchFamily="34" charset="0"/>
                <a:cs typeface="Arial" panose="020B0604020202020204" pitchFamily="34" charset="0"/>
              </a:rPr>
              <a:t>global nitrogen cycle. Currently we add 150 million tonnes. </a:t>
            </a:r>
          </a:p>
          <a:p>
            <a:pPr marL="0" indent="0">
              <a:buNone/>
            </a:pPr>
            <a:endParaRPr lang="en-US" dirty="0" smtClean="0">
              <a:latin typeface="Arial" panose="020B0604020202020204" pitchFamily="34" charset="0"/>
              <a:cs typeface="Arial" panose="020B0604020202020204" pitchFamily="34" charset="0"/>
            </a:endParaRPr>
          </a:p>
          <a:p>
            <a:pPr marL="0" indent="0">
              <a:buNone/>
            </a:pPr>
            <a:endParaRPr lang="en-US" sz="800" dirty="0" smtClean="0">
              <a:latin typeface="Arial" panose="020B0604020202020204" pitchFamily="34" charset="0"/>
              <a:cs typeface="Arial" panose="020B0604020202020204" pitchFamily="34" charset="0"/>
            </a:endParaRPr>
          </a:p>
          <a:p>
            <a:pPr marL="0" indent="0">
              <a:spcBef>
                <a:spcPts val="0"/>
              </a:spcBef>
              <a:buNone/>
            </a:pPr>
            <a:r>
              <a:rPr lang="en-US" sz="2400" dirty="0" smtClean="0">
                <a:latin typeface="Arial" panose="020B0604020202020204" pitchFamily="34" charset="0"/>
                <a:cs typeface="Arial" panose="020B0604020202020204" pitchFamily="34" charset="0"/>
              </a:rPr>
              <a:t>Boundaries are defined for other elements </a:t>
            </a:r>
          </a:p>
          <a:p>
            <a:pPr marL="0" indent="0">
              <a:spcBef>
                <a:spcPts val="0"/>
              </a:spcBef>
              <a:buNone/>
            </a:pPr>
            <a:r>
              <a:rPr lang="en-US" sz="2400" dirty="0" smtClean="0">
                <a:latin typeface="Arial" panose="020B0604020202020204" pitchFamily="34" charset="0"/>
                <a:cs typeface="Arial" panose="020B0604020202020204" pitchFamily="34" charset="0"/>
              </a:rPr>
              <a:t>e.g. phosphorus</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in the context of their biogeochemical cycles.</a:t>
            </a:r>
          </a:p>
          <a:p>
            <a:pPr marL="0" indent="0">
              <a:buNone/>
            </a:pPr>
            <a:endParaRPr lang="en-US"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0635249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588" y="2772033"/>
            <a:ext cx="7772400" cy="1470025"/>
          </a:xfrm>
        </p:spPr>
        <p:txBody>
          <a:bodyPr/>
          <a:lstStyle/>
          <a:p>
            <a:r>
              <a:rPr lang="en-US" dirty="0" smtClean="0">
                <a:latin typeface="Gotham Rounded Bold" pitchFamily="50" charset="0"/>
              </a:rPr>
              <a:t>The  Stratospheric Ozone Boundary</a:t>
            </a:r>
            <a:endParaRPr lang="en-US" dirty="0">
              <a:latin typeface="Gotham Rounded Bold" pitchFamily="50" charset="0"/>
            </a:endParaRPr>
          </a:p>
        </p:txBody>
      </p:sp>
      <p:sp>
        <p:nvSpPr>
          <p:cNvPr id="3" name="Subtitle 2"/>
          <p:cNvSpPr>
            <a:spLocks noGrp="1"/>
          </p:cNvSpPr>
          <p:nvPr>
            <p:ph type="subTitle" idx="1"/>
          </p:nvPr>
        </p:nvSpPr>
        <p:spPr>
          <a:xfrm rot="1655291">
            <a:off x="2527907" y="1758438"/>
            <a:ext cx="5666010" cy="666452"/>
          </a:xfrm>
          <a:ln w="38100" cmpd="sng">
            <a:solidFill>
              <a:srgbClr val="008000"/>
            </a:solidFill>
          </a:ln>
        </p:spPr>
        <p:txBody>
          <a:bodyPr/>
          <a:lstStyle/>
          <a:p>
            <a:r>
              <a:rPr lang="en-US" dirty="0" smtClean="0">
                <a:solidFill>
                  <a:srgbClr val="008000"/>
                </a:solidFill>
              </a:rPr>
              <a:t>A   V   O   I   D   E   D</a:t>
            </a:r>
            <a:endParaRPr lang="en-US" dirty="0">
              <a:solidFill>
                <a:srgbClr val="008000"/>
              </a:solidFill>
            </a:endParaRP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50317691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9810"/>
            <a:ext cx="8229600" cy="600892"/>
          </a:xfrm>
        </p:spPr>
        <p:txBody>
          <a:bodyPr>
            <a:normAutofit/>
          </a:bodyPr>
          <a:lstStyle/>
          <a:p>
            <a:r>
              <a:rPr lang="en-US" sz="2800" dirty="0" smtClean="0">
                <a:latin typeface="Gotham Rounded Bold" pitchFamily="50" charset="0"/>
              </a:rPr>
              <a:t>The problem</a:t>
            </a:r>
            <a:endParaRPr lang="en-US" sz="2800" dirty="0">
              <a:latin typeface="Gotham Rounded Bold" pitchFamily="50" charset="0"/>
            </a:endParaRPr>
          </a:p>
        </p:txBody>
      </p:sp>
      <p:sp>
        <p:nvSpPr>
          <p:cNvPr id="3" name="Content Placeholder 2"/>
          <p:cNvSpPr>
            <a:spLocks noGrp="1"/>
          </p:cNvSpPr>
          <p:nvPr>
            <p:ph idx="1"/>
          </p:nvPr>
        </p:nvSpPr>
        <p:spPr>
          <a:xfrm>
            <a:off x="447583" y="2274904"/>
            <a:ext cx="8411592" cy="2865268"/>
          </a:xfrm>
        </p:spPr>
        <p:txBody>
          <a:bodyPr>
            <a:normAutofit/>
          </a:bodyPr>
          <a:lstStyle/>
          <a:p>
            <a:r>
              <a:rPr lang="en-US" sz="2400" dirty="0" smtClean="0">
                <a:latin typeface="Arial" panose="020B0604020202020204" pitchFamily="34" charset="0"/>
                <a:cs typeface="Arial" panose="020B0604020202020204" pitchFamily="34" charset="0"/>
              </a:rPr>
              <a:t>By 1970, the concentration of ozone in the stratosphere had decreased so much that in spring, a ‘hole’ in the ozone layer could be detected over Antarctica.</a:t>
            </a:r>
          </a:p>
          <a:p>
            <a:r>
              <a:rPr lang="en-US" sz="2400" dirty="0" smtClean="0">
                <a:latin typeface="Arial" panose="020B0604020202020204" pitchFamily="34" charset="0"/>
                <a:cs typeface="Arial" panose="020B0604020202020204" pitchFamily="34" charset="0"/>
              </a:rPr>
              <a:t>As ozone absorbs ultra-violet light, much more </a:t>
            </a:r>
            <a:r>
              <a:rPr lang="en-US" sz="2400" dirty="0" err="1" smtClean="0">
                <a:latin typeface="Arial" panose="020B0604020202020204" pitchFamily="34" charset="0"/>
                <a:cs typeface="Arial" panose="020B0604020202020204" pitchFamily="34" charset="0"/>
              </a:rPr>
              <a:t>uv</a:t>
            </a:r>
            <a:r>
              <a:rPr lang="en-US" sz="2400" dirty="0" smtClean="0">
                <a:latin typeface="Arial" panose="020B0604020202020204" pitchFamily="34" charset="0"/>
                <a:cs typeface="Arial" panose="020B0604020202020204" pitchFamily="34" charset="0"/>
              </a:rPr>
              <a:t> was penetrating the atmosphere than in the past.</a:t>
            </a:r>
          </a:p>
          <a:p>
            <a:r>
              <a:rPr lang="en-US" sz="2400" dirty="0" smtClean="0">
                <a:latin typeface="Arial" panose="020B0604020202020204" pitchFamily="34" charset="0"/>
                <a:cs typeface="Arial" panose="020B0604020202020204" pitchFamily="34" charset="0"/>
              </a:rPr>
              <a:t>Ultra-violet light generates mutations in DNA and cause damage to living organisms.</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554308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54097"/>
            <a:ext cx="8229600" cy="708738"/>
          </a:xfrm>
        </p:spPr>
        <p:txBody>
          <a:bodyPr>
            <a:normAutofit/>
          </a:bodyPr>
          <a:lstStyle/>
          <a:p>
            <a:r>
              <a:rPr lang="en-US" sz="2800" dirty="0" smtClean="0">
                <a:latin typeface="Gotham Rounded Bold" pitchFamily="50" charset="0"/>
              </a:rPr>
              <a:t>The Montreal Protocols (1987)</a:t>
            </a:r>
            <a:endParaRPr lang="en-US" sz="2800" dirty="0">
              <a:latin typeface="Gotham Rounded Bold" pitchFamily="50" charset="0"/>
            </a:endParaRPr>
          </a:p>
        </p:txBody>
      </p:sp>
      <p:sp>
        <p:nvSpPr>
          <p:cNvPr id="3" name="Content Placeholder 2"/>
          <p:cNvSpPr>
            <a:spLocks noGrp="1"/>
          </p:cNvSpPr>
          <p:nvPr>
            <p:ph idx="1"/>
          </p:nvPr>
        </p:nvSpPr>
        <p:spPr>
          <a:xfrm>
            <a:off x="457200" y="2281091"/>
            <a:ext cx="8229600" cy="3820728"/>
          </a:xfrm>
        </p:spPr>
        <p:txBody>
          <a:bodyPr/>
          <a:lstStyle/>
          <a:p>
            <a:pPr marL="0" indent="0">
              <a:buNone/>
            </a:pPr>
            <a:r>
              <a:rPr lang="en-US" sz="2400" dirty="0" smtClean="0">
                <a:latin typeface="Arial" panose="020B0604020202020204" pitchFamily="34" charset="0"/>
                <a:cs typeface="Arial" panose="020B0604020202020204" pitchFamily="34" charset="0"/>
              </a:rPr>
              <a:t>By international agreement, the manufacture and use of chlorinated and brominated hydrocarbons, which are </a:t>
            </a:r>
            <a:r>
              <a:rPr lang="en-US" sz="2400" dirty="0">
                <a:latin typeface="Arial" panose="020B0604020202020204" pitchFamily="34" charset="0"/>
                <a:cs typeface="Arial" panose="020B0604020202020204" pitchFamily="34" charset="0"/>
              </a:rPr>
              <a:t>ozone-</a:t>
            </a:r>
            <a:r>
              <a:rPr lang="en-US" sz="2400" dirty="0" smtClean="0">
                <a:latin typeface="Arial" panose="020B0604020202020204" pitchFamily="34" charset="0"/>
                <a:cs typeface="Arial" panose="020B0604020202020204" pitchFamily="34" charset="0"/>
              </a:rPr>
              <a:t>destroying, was </a:t>
            </a:r>
            <a:r>
              <a:rPr lang="en-US" sz="2400" dirty="0">
                <a:latin typeface="Arial" panose="020B0604020202020204" pitchFamily="34" charset="0"/>
                <a:cs typeface="Arial" panose="020B0604020202020204" pitchFamily="34" charset="0"/>
              </a:rPr>
              <a:t>to be phased </a:t>
            </a:r>
            <a:r>
              <a:rPr lang="en-US" sz="2400" dirty="0" smtClean="0">
                <a:latin typeface="Arial" panose="020B0604020202020204" pitchFamily="34" charset="0"/>
                <a:cs typeface="Arial" panose="020B0604020202020204" pitchFamily="34" charset="0"/>
              </a:rPr>
              <a:t>out.</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The stratospheric ozone boundary is the only one that has been avoided by deliberate action.</a:t>
            </a:r>
          </a:p>
          <a:p>
            <a:pPr marL="0" indent="0">
              <a:buNone/>
            </a:pPr>
            <a:endParaRPr lang="en-US" dirty="0"/>
          </a:p>
          <a:p>
            <a:pPr marL="0" indent="0">
              <a:buNone/>
            </a:pPr>
            <a:endParaRPr lang="en-US" dirty="0" smtClean="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7069322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7766"/>
            <a:ext cx="8229600" cy="529871"/>
          </a:xfrm>
        </p:spPr>
        <p:txBody>
          <a:bodyPr>
            <a:normAutofit/>
          </a:bodyPr>
          <a:lstStyle/>
          <a:p>
            <a:r>
              <a:rPr lang="en-US" sz="2800" dirty="0" smtClean="0">
                <a:latin typeface="Gotham Rounded Bold" pitchFamily="50" charset="0"/>
              </a:rPr>
              <a:t>The boundary</a:t>
            </a:r>
            <a:endParaRPr lang="en-US" sz="2800" dirty="0">
              <a:latin typeface="Gotham Rounded Bold" pitchFamily="50" charset="0"/>
            </a:endParaRPr>
          </a:p>
        </p:txBody>
      </p:sp>
      <p:sp>
        <p:nvSpPr>
          <p:cNvPr id="3" name="Content Placeholder 2"/>
          <p:cNvSpPr>
            <a:spLocks noGrp="1"/>
          </p:cNvSpPr>
          <p:nvPr>
            <p:ph idx="1"/>
          </p:nvPr>
        </p:nvSpPr>
        <p:spPr>
          <a:xfrm>
            <a:off x="457200" y="1613294"/>
            <a:ext cx="8229600" cy="4986099"/>
          </a:xfrm>
        </p:spPr>
        <p:txBody>
          <a:bodyPr>
            <a:normAutofit/>
          </a:bodyPr>
          <a:lstStyle/>
          <a:p>
            <a:r>
              <a:rPr lang="en-US" sz="2600" dirty="0" smtClean="0">
                <a:latin typeface="Arial" panose="020B0604020202020204" pitchFamily="34" charset="0"/>
                <a:cs typeface="Arial" panose="020B0604020202020204" pitchFamily="34" charset="0"/>
              </a:rPr>
              <a:t>The thickness of the ozone layer is measured in Dobson units.</a:t>
            </a:r>
          </a:p>
          <a:p>
            <a:pPr marL="0" indent="0">
              <a:buNone/>
            </a:pPr>
            <a:endParaRPr lang="en-US" sz="38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The thickness of the ozone layer should be at least 276 Dobson units.</a:t>
            </a:r>
          </a:p>
          <a:p>
            <a:endParaRPr lang="en-US" sz="38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In 2016, the thickness is approximately </a:t>
            </a:r>
          </a:p>
          <a:p>
            <a:pPr marL="0" indent="0">
              <a:buNone/>
            </a:pPr>
            <a:r>
              <a:rPr lang="en-US" sz="2400" dirty="0" smtClean="0">
                <a:latin typeface="Arial" panose="020B0604020202020204" pitchFamily="34" charset="0"/>
                <a:cs typeface="Arial" panose="020B0604020202020204" pitchFamily="34" charset="0"/>
              </a:rPr>
              <a:t>   300 </a:t>
            </a:r>
            <a:r>
              <a:rPr lang="en-US" sz="2400" dirty="0">
                <a:latin typeface="Arial" panose="020B0604020202020204" pitchFamily="34" charset="0"/>
                <a:cs typeface="Arial" panose="020B0604020202020204" pitchFamily="34" charset="0"/>
              </a:rPr>
              <a:t>Dobson units.</a:t>
            </a:r>
          </a:p>
          <a:p>
            <a:pPr marL="0" indent="0">
              <a:buNone/>
            </a:pPr>
            <a:r>
              <a:rPr lang="en-US" dirty="0" smtClean="0">
                <a:latin typeface="Arial" panose="020B0604020202020204" pitchFamily="34" charset="0"/>
                <a:cs typeface="Arial" panose="020B0604020202020204" pitchFamily="34" charset="0"/>
              </a:rPr>
              <a:t> </a:t>
            </a: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0945939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4962"/>
            <a:ext cx="7772400" cy="1470025"/>
          </a:xfrm>
        </p:spPr>
        <p:txBody>
          <a:bodyPr/>
          <a:lstStyle/>
          <a:p>
            <a:r>
              <a:rPr lang="en-US" dirty="0" smtClean="0">
                <a:latin typeface="Gotham Rounded Bold" pitchFamily="50" charset="0"/>
              </a:rPr>
              <a:t>The  Ocean Acidification Boundary</a:t>
            </a:r>
            <a:endParaRPr lang="en-US" dirty="0">
              <a:latin typeface="Gotham Rounded Bold" pitchFamily="50" charset="0"/>
            </a:endParaRPr>
          </a:p>
        </p:txBody>
      </p:sp>
      <p:sp>
        <p:nvSpPr>
          <p:cNvPr id="3" name="Subtitle 2"/>
          <p:cNvSpPr>
            <a:spLocks noGrp="1"/>
          </p:cNvSpPr>
          <p:nvPr>
            <p:ph type="subTitle" idx="1"/>
          </p:nvPr>
        </p:nvSpPr>
        <p:spPr>
          <a:xfrm rot="1876821">
            <a:off x="2160386" y="1638252"/>
            <a:ext cx="5716759" cy="762182"/>
          </a:xfrm>
          <a:ln w="38100" cmpd="sng">
            <a:solidFill>
              <a:srgbClr val="3366FF"/>
            </a:solidFill>
          </a:ln>
        </p:spPr>
        <p:txBody>
          <a:bodyPr/>
          <a:lstStyle/>
          <a:p>
            <a:r>
              <a:rPr lang="en-US" dirty="0" smtClean="0">
                <a:solidFill>
                  <a:srgbClr val="3366FF"/>
                </a:solidFill>
              </a:rPr>
              <a:t>A  V  O  I  D  A  B  L  E</a:t>
            </a:r>
            <a:endParaRPr lang="en-US" dirty="0">
              <a:solidFill>
                <a:srgbClr val="3366FF"/>
              </a:solidFill>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9537986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6542"/>
            <a:ext cx="8229600" cy="645281"/>
          </a:xfrm>
        </p:spPr>
        <p:txBody>
          <a:bodyPr>
            <a:normAutofit/>
          </a:bodyPr>
          <a:lstStyle/>
          <a:p>
            <a:r>
              <a:rPr lang="en-US" sz="2800" dirty="0" smtClean="0">
                <a:latin typeface="Gotham Rounded Bold" pitchFamily="50" charset="0"/>
              </a:rPr>
              <a:t>The problem</a:t>
            </a:r>
            <a:endParaRPr lang="en-US" sz="2800" dirty="0">
              <a:latin typeface="Gotham Rounded Bold" pitchFamily="50" charset="0"/>
            </a:endParaRPr>
          </a:p>
        </p:txBody>
      </p:sp>
      <p:sp>
        <p:nvSpPr>
          <p:cNvPr id="3" name="Content Placeholder 2"/>
          <p:cNvSpPr>
            <a:spLocks noGrp="1"/>
          </p:cNvSpPr>
          <p:nvPr>
            <p:ph idx="1"/>
          </p:nvPr>
        </p:nvSpPr>
        <p:spPr>
          <a:xfrm>
            <a:off x="457200" y="2424714"/>
            <a:ext cx="8229600" cy="2519039"/>
          </a:xfrm>
        </p:spPr>
        <p:txBody>
          <a:bodyPr/>
          <a:lstStyle/>
          <a:p>
            <a:r>
              <a:rPr lang="en-US" sz="2400" dirty="0" smtClean="0">
                <a:latin typeface="Arial" panose="020B0604020202020204" pitchFamily="34" charset="0"/>
                <a:cs typeface="Arial" panose="020B0604020202020204" pitchFamily="34" charset="0"/>
              </a:rPr>
              <a:t>Atmospheric carbon dioxide dissolves in bodies of water such as the oceans, and decreases their </a:t>
            </a:r>
            <a:r>
              <a:rPr lang="en-US" sz="2400" dirty="0" err="1" smtClean="0">
                <a:latin typeface="Arial" panose="020B0604020202020204" pitchFamily="34" charset="0"/>
                <a:cs typeface="Arial" panose="020B0604020202020204" pitchFamily="34" charset="0"/>
              </a:rPr>
              <a:t>pH.</a:t>
            </a:r>
            <a:endParaRPr lang="en-US" sz="2400" dirty="0" smtClean="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Before the advent of industry, the pH of the oceans was 8.16 but it is now about 8.03. This means that H</a:t>
            </a:r>
            <a:r>
              <a:rPr lang="en-US" sz="2400" baseline="30000"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ions are 30 times as concentrated.</a:t>
            </a:r>
          </a:p>
          <a:p>
            <a:endParaRPr lang="en-US" dirty="0"/>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773006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7767"/>
            <a:ext cx="8229600" cy="529870"/>
          </a:xfrm>
        </p:spPr>
        <p:txBody>
          <a:bodyPr>
            <a:normAutofit/>
          </a:bodyPr>
          <a:lstStyle/>
          <a:p>
            <a:r>
              <a:rPr lang="en-US" sz="2800" dirty="0" smtClean="0">
                <a:latin typeface="Gotham Rounded Bold" pitchFamily="50" charset="0"/>
              </a:rPr>
              <a:t>Some effects of lowered pH</a:t>
            </a:r>
            <a:endParaRPr lang="en-US" sz="2800" dirty="0">
              <a:latin typeface="Gotham Rounded Bold" pitchFamily="50" charset="0"/>
            </a:endParaRPr>
          </a:p>
        </p:txBody>
      </p:sp>
      <p:sp>
        <p:nvSpPr>
          <p:cNvPr id="3" name="Content Placeholder 2"/>
          <p:cNvSpPr>
            <a:spLocks noGrp="1"/>
          </p:cNvSpPr>
          <p:nvPr>
            <p:ph idx="1"/>
          </p:nvPr>
        </p:nvSpPr>
        <p:spPr>
          <a:xfrm>
            <a:off x="457200" y="1809705"/>
            <a:ext cx="8229600" cy="4525963"/>
          </a:xfrm>
        </p:spPr>
        <p:txBody>
          <a:bodyPr>
            <a:normAutofit fontScale="77500" lnSpcReduction="20000"/>
          </a:bodyPr>
          <a:lstStyle/>
          <a:p>
            <a:r>
              <a:rPr lang="en-US" sz="3100" dirty="0" smtClean="0">
                <a:latin typeface="Arial" panose="020B0604020202020204" pitchFamily="34" charset="0"/>
                <a:cs typeface="Arial" panose="020B0604020202020204" pitchFamily="34" charset="0"/>
              </a:rPr>
              <a:t>Absorbing excess H</a:t>
            </a:r>
            <a:r>
              <a:rPr lang="en-US" sz="3100" baseline="30000" dirty="0" smtClean="0">
                <a:latin typeface="Arial" panose="020B0604020202020204" pitchFamily="34" charset="0"/>
                <a:cs typeface="Arial" panose="020B0604020202020204" pitchFamily="34" charset="0"/>
              </a:rPr>
              <a:t>+</a:t>
            </a:r>
            <a:r>
              <a:rPr lang="en-US" sz="3100" dirty="0" smtClean="0">
                <a:latin typeface="Arial" panose="020B0604020202020204" pitchFamily="34" charset="0"/>
                <a:cs typeface="Arial" panose="020B0604020202020204" pitchFamily="34" charset="0"/>
              </a:rPr>
              <a:t> ions decreases the </a:t>
            </a:r>
            <a:r>
              <a:rPr lang="en-US" sz="3100" dirty="0">
                <a:latin typeface="Arial" panose="020B0604020202020204" pitchFamily="34" charset="0"/>
                <a:cs typeface="Arial" panose="020B0604020202020204" pitchFamily="34" charset="0"/>
              </a:rPr>
              <a:t>internal pH </a:t>
            </a:r>
            <a:r>
              <a:rPr lang="en-US" sz="3100" dirty="0" smtClean="0">
                <a:latin typeface="Arial" panose="020B0604020202020204" pitchFamily="34" charset="0"/>
                <a:cs typeface="Arial" panose="020B0604020202020204" pitchFamily="34" charset="0"/>
              </a:rPr>
              <a:t>of phytoplankton. </a:t>
            </a:r>
            <a:r>
              <a:rPr lang="en-US" sz="3100" dirty="0">
                <a:latin typeface="Arial" panose="020B0604020202020204" pitchFamily="34" charset="0"/>
                <a:cs typeface="Arial" panose="020B0604020202020204" pitchFamily="34" charset="0"/>
              </a:rPr>
              <a:t>T</a:t>
            </a:r>
            <a:r>
              <a:rPr lang="en-US" sz="3100" dirty="0" smtClean="0">
                <a:latin typeface="Arial" panose="020B0604020202020204" pitchFamily="34" charset="0"/>
                <a:cs typeface="Arial" panose="020B0604020202020204" pitchFamily="34" charset="0"/>
              </a:rPr>
              <a:t>heir ability to perform enzyme-mediated reactions e.g. </a:t>
            </a:r>
            <a:r>
              <a:rPr lang="en-US" sz="3100" dirty="0">
                <a:latin typeface="Arial" panose="020B0604020202020204" pitchFamily="34" charset="0"/>
                <a:cs typeface="Arial" panose="020B0604020202020204" pitchFamily="34" charset="0"/>
              </a:rPr>
              <a:t>photosynthesis </a:t>
            </a:r>
            <a:r>
              <a:rPr lang="en-US" sz="3100" dirty="0" smtClean="0">
                <a:latin typeface="Arial" panose="020B0604020202020204" pitchFamily="34" charset="0"/>
                <a:cs typeface="Arial" panose="020B0604020202020204" pitchFamily="34" charset="0"/>
              </a:rPr>
              <a:t>is compromised. So less oxygen is produced and less carbon dioxide is removed from the water.</a:t>
            </a:r>
          </a:p>
          <a:p>
            <a:endParaRPr lang="en-US" sz="3100" dirty="0" smtClean="0">
              <a:latin typeface="Arial" panose="020B0604020202020204" pitchFamily="34" charset="0"/>
              <a:cs typeface="Arial" panose="020B0604020202020204" pitchFamily="34" charset="0"/>
            </a:endParaRPr>
          </a:p>
          <a:p>
            <a:r>
              <a:rPr lang="en-US" sz="3100" dirty="0" smtClean="0">
                <a:latin typeface="Arial" panose="020B0604020202020204" pitchFamily="34" charset="0"/>
                <a:cs typeface="Arial" panose="020B0604020202020204" pitchFamily="34" charset="0"/>
              </a:rPr>
              <a:t>Gas exchange in fish is less efficient.</a:t>
            </a:r>
          </a:p>
          <a:p>
            <a:endParaRPr lang="en-US" sz="3100" dirty="0" smtClean="0">
              <a:latin typeface="Arial" panose="020B0604020202020204" pitchFamily="34" charset="0"/>
              <a:cs typeface="Arial" panose="020B0604020202020204" pitchFamily="34" charset="0"/>
            </a:endParaRPr>
          </a:p>
          <a:p>
            <a:r>
              <a:rPr lang="en-US" sz="3100" dirty="0" smtClean="0">
                <a:latin typeface="Arial" panose="020B0604020202020204" pitchFamily="34" charset="0"/>
                <a:cs typeface="Arial" panose="020B0604020202020204" pitchFamily="34" charset="0"/>
              </a:rPr>
              <a:t>Calcium leaches out of the calcium carbonate skeletons of corals, out </a:t>
            </a:r>
            <a:r>
              <a:rPr lang="en-US" sz="3100" dirty="0">
                <a:latin typeface="Arial" panose="020B0604020202020204" pitchFamily="34" charset="0"/>
                <a:cs typeface="Arial" panose="020B0604020202020204" pitchFamily="34" charset="0"/>
              </a:rPr>
              <a:t>of the shells of </a:t>
            </a:r>
            <a:r>
              <a:rPr lang="en-US" sz="3100" dirty="0" smtClean="0">
                <a:latin typeface="Arial" panose="020B0604020202020204" pitchFamily="34" charset="0"/>
                <a:cs typeface="Arial" panose="020B0604020202020204" pitchFamily="34" charset="0"/>
              </a:rPr>
              <a:t>Molluscs and out of the exoskeletons </a:t>
            </a:r>
            <a:r>
              <a:rPr lang="en-US" sz="3100" dirty="0">
                <a:latin typeface="Arial" panose="020B0604020202020204" pitchFamily="34" charset="0"/>
                <a:cs typeface="Arial" panose="020B0604020202020204" pitchFamily="34" charset="0"/>
              </a:rPr>
              <a:t>of </a:t>
            </a:r>
            <a:r>
              <a:rPr lang="en-US" sz="3100" dirty="0" smtClean="0">
                <a:latin typeface="Arial" panose="020B0604020202020204" pitchFamily="34" charset="0"/>
                <a:cs typeface="Arial" panose="020B0604020202020204" pitchFamily="34" charset="0"/>
              </a:rPr>
              <a:t>Arthropods. Even if the organisms survive this, they become more susceptible to predators. </a:t>
            </a: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9142851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2256"/>
            <a:ext cx="8229600" cy="565381"/>
          </a:xfrm>
        </p:spPr>
        <p:txBody>
          <a:bodyPr>
            <a:normAutofit/>
          </a:bodyPr>
          <a:lstStyle/>
          <a:p>
            <a:r>
              <a:rPr lang="en-US" sz="2800" dirty="0" smtClean="0">
                <a:latin typeface="Gotham Rounded Bold" pitchFamily="50" charset="0"/>
              </a:rPr>
              <a:t>The boundary</a:t>
            </a:r>
            <a:endParaRPr lang="en-US" sz="2800" dirty="0">
              <a:latin typeface="Gotham Rounded Bold" pitchFamily="50" charset="0"/>
            </a:endParaRPr>
          </a:p>
        </p:txBody>
      </p:sp>
      <p:sp>
        <p:nvSpPr>
          <p:cNvPr id="3" name="Content Placeholder 2"/>
          <p:cNvSpPr>
            <a:spLocks noGrp="1"/>
          </p:cNvSpPr>
          <p:nvPr>
            <p:ph idx="1"/>
          </p:nvPr>
        </p:nvSpPr>
        <p:spPr>
          <a:xfrm>
            <a:off x="457200" y="1600200"/>
            <a:ext cx="8229600" cy="4815876"/>
          </a:xfrm>
        </p:spPr>
        <p:txBody>
          <a:bodyPr>
            <a:normAutofit fontScale="92500" lnSpcReduction="20000"/>
          </a:bodyPr>
          <a:lstStyle/>
          <a:p>
            <a:r>
              <a:rPr lang="en-US" sz="2600" dirty="0" smtClean="0">
                <a:latin typeface="Arial" panose="020B0604020202020204" pitchFamily="34" charset="0"/>
                <a:cs typeface="Arial" panose="020B0604020202020204" pitchFamily="34" charset="0"/>
              </a:rPr>
              <a:t>The boundary is defined in terms of the ‘saturation ratio’ of aragonite, a form of calcium carbonate. The saturation ratio describes how much aragonite is present in surface waters compared with a saturated solution.</a:t>
            </a:r>
          </a:p>
          <a:p>
            <a:pPr marL="0" indent="0">
              <a:buNone/>
            </a:pP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Current levels are very close to the proposed boundary. Preventing a large increase in atmospheric carbon dioxide is likely to prevent this boundary being permanently crossed.  </a:t>
            </a:r>
          </a:p>
        </p:txBody>
      </p:sp>
      <p:graphicFrame>
        <p:nvGraphicFramePr>
          <p:cNvPr id="4" name="Table 3"/>
          <p:cNvGraphicFramePr>
            <a:graphicFrameLocks noGrp="1"/>
          </p:cNvGraphicFramePr>
          <p:nvPr>
            <p:extLst>
              <p:ext uri="{D42A27DB-BD31-4B8C-83A1-F6EECF244321}">
                <p14:modId xmlns:p14="http://schemas.microsoft.com/office/powerpoint/2010/main" val="677167601"/>
              </p:ext>
            </p:extLst>
          </p:nvPr>
        </p:nvGraphicFramePr>
        <p:xfrm>
          <a:off x="816963" y="2864464"/>
          <a:ext cx="7169921" cy="2003813"/>
        </p:xfrm>
        <a:graphic>
          <a:graphicData uri="http://schemas.openxmlformats.org/drawingml/2006/table">
            <a:tbl>
              <a:tblPr firstRow="1" bandRow="1">
                <a:tableStyleId>{2D5ABB26-0587-4C30-8999-92F81FD0307C}</a:tableStyleId>
              </a:tblPr>
              <a:tblGrid>
                <a:gridCol w="3425250"/>
                <a:gridCol w="3744671"/>
              </a:tblGrid>
              <a:tr h="520453">
                <a:tc>
                  <a:txBody>
                    <a:bodyPr/>
                    <a:lstStyle/>
                    <a:p>
                      <a:pPr algn="ctr"/>
                      <a:r>
                        <a:rPr lang="en-US" sz="2000" dirty="0" smtClean="0"/>
                        <a:t>SOLUTION</a:t>
                      </a:r>
                      <a:endParaRPr lang="en-US" sz="2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smtClean="0"/>
                        <a:t>ARAGONITE SATURATION RATIO</a:t>
                      </a:r>
                      <a:endParaRPr lang="en-US" sz="2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A saturated solution of aragonite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1 : 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Pre-industrial oceans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3.4 : 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Current oceans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2.9 : 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lang="en-US" dirty="0" smtClean="0"/>
                        <a:t>Proposed</a:t>
                      </a:r>
                      <a:r>
                        <a:rPr lang="en-US" baseline="0" dirty="0" smtClean="0"/>
                        <a:t> average b</a:t>
                      </a:r>
                      <a:r>
                        <a:rPr lang="en-US" dirty="0" smtClean="0"/>
                        <a:t>oundary</a:t>
                      </a:r>
                      <a:r>
                        <a:rPr lang="en-US" baseline="0" dirty="0" smtClean="0"/>
                        <a:t> </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t>2.75 : 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5" name="Footer Placeholder 4"/>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6045063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7961" y="2221674"/>
            <a:ext cx="7772400" cy="1470025"/>
          </a:xfrm>
        </p:spPr>
        <p:txBody>
          <a:bodyPr/>
          <a:lstStyle/>
          <a:p>
            <a:r>
              <a:rPr lang="en-US" dirty="0" smtClean="0">
                <a:latin typeface="Gotham Rounded Bold" pitchFamily="50" charset="0"/>
              </a:rPr>
              <a:t>The  Fresh Water Use Boundary</a:t>
            </a:r>
            <a:endParaRPr lang="en-US" dirty="0">
              <a:latin typeface="Gotham Rounded Bold" pitchFamily="50" charset="0"/>
            </a:endParaRPr>
          </a:p>
        </p:txBody>
      </p:sp>
      <p:sp>
        <p:nvSpPr>
          <p:cNvPr id="3" name="Subtitle 2"/>
          <p:cNvSpPr>
            <a:spLocks noGrp="1"/>
          </p:cNvSpPr>
          <p:nvPr>
            <p:ph type="subTitle" idx="1"/>
          </p:nvPr>
        </p:nvSpPr>
        <p:spPr>
          <a:xfrm rot="1639961">
            <a:off x="2775770" y="1568557"/>
            <a:ext cx="5389428" cy="749088"/>
          </a:xfrm>
          <a:ln w="38100" cmpd="sng">
            <a:solidFill>
              <a:srgbClr val="3366FF"/>
            </a:solidFill>
          </a:ln>
        </p:spPr>
        <p:txBody>
          <a:bodyPr/>
          <a:lstStyle/>
          <a:p>
            <a:r>
              <a:rPr lang="en-US" dirty="0">
                <a:solidFill>
                  <a:srgbClr val="3366FF"/>
                </a:solidFill>
              </a:rPr>
              <a:t>A  V  O  I  D  A  B  L  E</a:t>
            </a: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4109466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056" y="1065319"/>
            <a:ext cx="8229600" cy="672125"/>
          </a:xfrm>
        </p:spPr>
        <p:txBody>
          <a:bodyPr>
            <a:normAutofit/>
          </a:bodyPr>
          <a:lstStyle/>
          <a:p>
            <a:r>
              <a:rPr lang="en-US" sz="2400" b="1" dirty="0" smtClean="0">
                <a:latin typeface="Gotham Rounded Bold" pitchFamily="50" charset="0"/>
                <a:cs typeface="Arial" panose="020B0604020202020204" pitchFamily="34" charset="0"/>
              </a:rPr>
              <a:t>Boundary status in 2016</a:t>
            </a:r>
            <a:endParaRPr lang="en-US" sz="2400" b="1" dirty="0">
              <a:latin typeface="Gotham Rounded Bold" pitchFamily="50"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9731746"/>
              </p:ext>
            </p:extLst>
          </p:nvPr>
        </p:nvGraphicFramePr>
        <p:xfrm>
          <a:off x="301144" y="1966833"/>
          <a:ext cx="8235656" cy="3858593"/>
        </p:xfrm>
        <a:graphic>
          <a:graphicData uri="http://schemas.openxmlformats.org/drawingml/2006/table">
            <a:tbl>
              <a:tblPr firstRow="1" bandRow="1">
                <a:tableStyleId>{2D5ABB26-0587-4C30-8999-92F81FD0307C}</a:tableStyleId>
              </a:tblPr>
              <a:tblGrid>
                <a:gridCol w="3337479"/>
                <a:gridCol w="1067452"/>
                <a:gridCol w="1337694"/>
                <a:gridCol w="1391742"/>
                <a:gridCol w="1101289"/>
              </a:tblGrid>
              <a:tr h="521033">
                <a:tc>
                  <a:txBody>
                    <a:bodyPr/>
                    <a:lstStyle/>
                    <a:p>
                      <a:pPr algn="ctr">
                        <a:spcAft>
                          <a:spcPts val="0"/>
                        </a:spcAft>
                      </a:pPr>
                      <a:r>
                        <a:rPr lang="en-GB" sz="1800" cap="all" dirty="0">
                          <a:effectLst/>
                          <a:latin typeface="Arial" panose="020B0604020202020204" pitchFamily="34" charset="0"/>
                          <a:ea typeface="ＭＳ 明朝"/>
                          <a:cs typeface="Arial" panose="020B0604020202020204" pitchFamily="34" charset="0"/>
                        </a:rPr>
                        <a:t>Boundary</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1400" cap="all" dirty="0">
                          <a:effectLst/>
                          <a:latin typeface="Arial" panose="020B0604020202020204" pitchFamily="34" charset="0"/>
                          <a:ea typeface="ＭＳ 明朝"/>
                          <a:cs typeface="Arial" panose="020B0604020202020204" pitchFamily="34" charset="0"/>
                        </a:rPr>
                        <a:t>Crossed</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1400" cap="all" dirty="0">
                          <a:effectLst/>
                          <a:latin typeface="Arial" panose="020B0604020202020204" pitchFamily="34" charset="0"/>
                          <a:ea typeface="ＭＳ 明朝"/>
                          <a:cs typeface="Arial" panose="020B0604020202020204" pitchFamily="34" charset="0"/>
                        </a:rPr>
                        <a:t>Avoidable</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1400" cap="all" dirty="0">
                          <a:effectLst/>
                          <a:latin typeface="Arial" panose="020B0604020202020204" pitchFamily="34" charset="0"/>
                          <a:ea typeface="ＭＳ 明朝"/>
                          <a:cs typeface="Arial" panose="020B0604020202020204" pitchFamily="34" charset="0"/>
                        </a:rPr>
                        <a:t>Not quantified</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1400" cap="all" dirty="0">
                          <a:effectLst/>
                          <a:latin typeface="Arial" panose="020B0604020202020204" pitchFamily="34" charset="0"/>
                          <a:ea typeface="ＭＳ 明朝"/>
                          <a:cs typeface="Arial" panose="020B0604020202020204" pitchFamily="34" charset="0"/>
                        </a:rPr>
                        <a:t>Avoided</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Climate change</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Lucida Grande"/>
                          <a:ea typeface="ＭＳ 明朝"/>
                          <a:cs typeface="Times New Roman"/>
                        </a:rPr>
                        <a:t>✓</a:t>
                      </a:r>
                      <a:endParaRPr lang="en-GB" sz="2000" dirty="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Biosphere integrity</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Lucida Grande"/>
                          <a:ea typeface="ＭＳ 明朝"/>
                          <a:cs typeface="Times New Roman"/>
                        </a:rPr>
                        <a:t>✓</a:t>
                      </a:r>
                      <a:endParaRPr lang="en-GB" sz="2000" dirty="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a:effectLst/>
                          <a:latin typeface="Arial" panose="020B0604020202020204" pitchFamily="34" charset="0"/>
                          <a:ea typeface="ＭＳ 明朝"/>
                          <a:cs typeface="Arial" panose="020B0604020202020204" pitchFamily="34" charset="0"/>
                        </a:rPr>
                        <a:t>Land system change</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Biogeochemical flows</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 </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Stratospheric ozone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Ocean acidification</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Fresh water use</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 </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a:effectLst/>
                          <a:latin typeface="Arial" panose="020B0604020202020204" pitchFamily="34" charset="0"/>
                          <a:ea typeface="ＭＳ 明朝"/>
                          <a:cs typeface="Arial" panose="020B0604020202020204" pitchFamily="34" charset="0"/>
                        </a:rPr>
                        <a:t>Aerosols</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l">
                        <a:spcAft>
                          <a:spcPts val="0"/>
                        </a:spcAft>
                      </a:pPr>
                      <a:r>
                        <a:rPr lang="en-GB" sz="2000" dirty="0" smtClean="0">
                          <a:effectLst/>
                          <a:latin typeface="Arial" panose="020B0604020202020204" pitchFamily="34" charset="0"/>
                          <a:ea typeface="ＭＳ 明朝"/>
                          <a:cs typeface="Arial" panose="020B0604020202020204" pitchFamily="34" charset="0"/>
                        </a:rPr>
                        <a:t>Introduction</a:t>
                      </a:r>
                      <a:r>
                        <a:rPr lang="en-GB" sz="2000" baseline="0" dirty="0" smtClean="0">
                          <a:effectLst/>
                          <a:latin typeface="Arial" panose="020B0604020202020204" pitchFamily="34" charset="0"/>
                          <a:ea typeface="ＭＳ 明朝"/>
                          <a:cs typeface="Arial" panose="020B0604020202020204" pitchFamily="34" charset="0"/>
                        </a:rPr>
                        <a:t> of n</a:t>
                      </a:r>
                      <a:r>
                        <a:rPr lang="en-GB" sz="2000" dirty="0" smtClean="0">
                          <a:effectLst/>
                          <a:latin typeface="Arial" panose="020B0604020202020204" pitchFamily="34" charset="0"/>
                          <a:ea typeface="ＭＳ 明朝"/>
                          <a:cs typeface="Arial" panose="020B0604020202020204" pitchFamily="34" charset="0"/>
                        </a:rPr>
                        <a:t>ovel </a:t>
                      </a:r>
                      <a:r>
                        <a:rPr lang="en-GB" sz="2000" dirty="0">
                          <a:effectLst/>
                          <a:latin typeface="Arial" panose="020B0604020202020204" pitchFamily="34" charset="0"/>
                          <a:ea typeface="ＭＳ 明朝"/>
                          <a:cs typeface="Arial" panose="020B0604020202020204" pitchFamily="34" charset="0"/>
                        </a:rPr>
                        <a:t>entities</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a:effectLst/>
                          <a:latin typeface="Lucida Grande"/>
                          <a:ea typeface="ＭＳ 明朝"/>
                          <a:cs typeface="Times New Roman"/>
                        </a:rPr>
                        <a:t>✓</a:t>
                      </a:r>
                      <a:endParaRPr lang="en-GB" sz="2000">
                        <a:effectLst/>
                        <a:latin typeface="Calibri"/>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n-GB" sz="2000" dirty="0">
                          <a:effectLst/>
                          <a:latin typeface="Calibri"/>
                          <a:ea typeface="ＭＳ 明朝"/>
                          <a:cs typeface="Times New Roman"/>
                        </a:rPr>
                        <a:t> </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Footer Placeholder 2"/>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2207568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7172"/>
            <a:ext cx="8229600" cy="693028"/>
          </a:xfrm>
        </p:spPr>
        <p:txBody>
          <a:bodyPr>
            <a:normAutofit/>
          </a:bodyPr>
          <a:lstStyle/>
          <a:p>
            <a:r>
              <a:rPr lang="en-US" sz="2800" dirty="0" smtClean="0">
                <a:latin typeface="Gotham Rounded Bold" pitchFamily="50" charset="0"/>
              </a:rPr>
              <a:t>The fundamental problem</a:t>
            </a:r>
            <a:endParaRPr lang="en-US" sz="2800" dirty="0">
              <a:latin typeface="Gotham Rounded Bold" pitchFamily="50" charset="0"/>
            </a:endParaRPr>
          </a:p>
        </p:txBody>
      </p:sp>
      <p:sp>
        <p:nvSpPr>
          <p:cNvPr id="3" name="Content Placeholder 2"/>
          <p:cNvSpPr>
            <a:spLocks noGrp="1"/>
          </p:cNvSpPr>
          <p:nvPr>
            <p:ph idx="1"/>
          </p:nvPr>
        </p:nvSpPr>
        <p:spPr>
          <a:xfrm>
            <a:off x="457200" y="1830387"/>
            <a:ext cx="8229600" cy="4525963"/>
          </a:xfrm>
        </p:spPr>
        <p:txBody>
          <a:bodyPr>
            <a:normAutofit/>
          </a:bodyPr>
          <a:lstStyle/>
          <a:p>
            <a:r>
              <a:rPr lang="en-US" sz="2400" dirty="0" smtClean="0">
                <a:latin typeface="Arial" panose="020B0604020202020204" pitchFamily="34" charset="0"/>
                <a:cs typeface="Arial" panose="020B0604020202020204" pitchFamily="34" charset="0"/>
              </a:rPr>
              <a:t>Only 2.5% of the water on Earth is fresh, and 61% of that is frozen.</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Not all available fresh water is drinkable as it may contain toxic ions or dust.</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Fresh water is not uniformly distributed around the world so some places have very little.</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1861813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441" y="1162974"/>
            <a:ext cx="8433118" cy="567585"/>
          </a:xfrm>
        </p:spPr>
        <p:txBody>
          <a:bodyPr>
            <a:noAutofit/>
          </a:bodyPr>
          <a:lstStyle/>
          <a:p>
            <a:r>
              <a:rPr lang="en-US" sz="2400" dirty="0" smtClean="0">
                <a:latin typeface="Gotham Rounded Bold" pitchFamily="50" charset="0"/>
              </a:rPr>
              <a:t>Human activity further reduces water availability:</a:t>
            </a:r>
            <a:endParaRPr lang="en-US" sz="2400" dirty="0">
              <a:latin typeface="Gotham Rounded Bold" pitchFamily="50" charset="0"/>
            </a:endParaRPr>
          </a:p>
        </p:txBody>
      </p:sp>
      <p:sp>
        <p:nvSpPr>
          <p:cNvPr id="3" name="Content Placeholder 2"/>
          <p:cNvSpPr>
            <a:spLocks noGrp="1"/>
          </p:cNvSpPr>
          <p:nvPr>
            <p:ph idx="1"/>
          </p:nvPr>
        </p:nvSpPr>
        <p:spPr>
          <a:xfrm>
            <a:off x="457200" y="2123962"/>
            <a:ext cx="8229600" cy="4069516"/>
          </a:xfrm>
        </p:spPr>
        <p:txBody>
          <a:bodyPr>
            <a:noAutofit/>
          </a:bodyPr>
          <a:lstStyle/>
          <a:p>
            <a:r>
              <a:rPr lang="en-US" sz="2400" dirty="0" smtClean="0">
                <a:latin typeface="Arial" panose="020B0604020202020204" pitchFamily="34" charset="0"/>
                <a:cs typeface="Arial" panose="020B0604020202020204" pitchFamily="34" charset="0"/>
              </a:rPr>
              <a:t>Increased use e.g. irrigating crops, daily life</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Climate change</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Pollution</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Change in land use e.g. draining wetlands, deforestation</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Increased human population and longer life spans</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9992419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1687"/>
            <a:ext cx="8229600" cy="666395"/>
          </a:xfrm>
        </p:spPr>
        <p:txBody>
          <a:bodyPr>
            <a:normAutofit/>
          </a:bodyPr>
          <a:lstStyle/>
          <a:p>
            <a:r>
              <a:rPr lang="en-US" sz="2800" dirty="0" smtClean="0">
                <a:latin typeface="Gotham Rounded Bold" pitchFamily="50" charset="0"/>
              </a:rPr>
              <a:t>Some consequences</a:t>
            </a:r>
            <a:endParaRPr lang="en-US" sz="2800" dirty="0">
              <a:latin typeface="Gotham Rounded Bold" pitchFamily="50" charset="0"/>
            </a:endParaRPr>
          </a:p>
        </p:txBody>
      </p:sp>
      <p:sp>
        <p:nvSpPr>
          <p:cNvPr id="3" name="Content Placeholder 2"/>
          <p:cNvSpPr>
            <a:spLocks noGrp="1"/>
          </p:cNvSpPr>
          <p:nvPr>
            <p:ph idx="1"/>
          </p:nvPr>
        </p:nvSpPr>
        <p:spPr>
          <a:xfrm>
            <a:off x="457200" y="1800094"/>
            <a:ext cx="8229600" cy="4445760"/>
          </a:xfrm>
        </p:spPr>
        <p:txBody>
          <a:bodyPr>
            <a:normAutofit/>
          </a:bodyPr>
          <a:lstStyle/>
          <a:p>
            <a:r>
              <a:rPr lang="en-US" sz="2400" dirty="0" smtClean="0">
                <a:latin typeface="Arial" panose="020B0604020202020204" pitchFamily="34" charset="0"/>
                <a:cs typeface="Arial" panose="020B0604020202020204" pitchFamily="34" charset="0"/>
              </a:rPr>
              <a:t>Desertification</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Rives may fail to reach the sea</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Fisheries are destroyed</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The loss of bodies of water gives a wider area more extreme temperatures and makes it more arid e.g. following the drying of the Aral Sea.</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9881338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8388"/>
            <a:ext cx="8229600" cy="760690"/>
          </a:xfrm>
        </p:spPr>
        <p:txBody>
          <a:bodyPr>
            <a:normAutofit/>
          </a:bodyPr>
          <a:lstStyle/>
          <a:p>
            <a:r>
              <a:rPr lang="en-US" sz="2800" dirty="0" smtClean="0">
                <a:latin typeface="Gotham Rounded Bold" pitchFamily="50" charset="0"/>
              </a:rPr>
              <a:t>But:</a:t>
            </a:r>
            <a:endParaRPr lang="en-US" sz="2800" dirty="0">
              <a:latin typeface="Gotham Rounded Bold" pitchFamily="50" charset="0"/>
            </a:endParaRPr>
          </a:p>
        </p:txBody>
      </p:sp>
      <p:sp>
        <p:nvSpPr>
          <p:cNvPr id="3" name="Content Placeholder 2"/>
          <p:cNvSpPr>
            <a:spLocks noGrp="1"/>
          </p:cNvSpPr>
          <p:nvPr>
            <p:ph idx="1"/>
          </p:nvPr>
        </p:nvSpPr>
        <p:spPr/>
        <p:txBody>
          <a:bodyPr>
            <a:normAutofit/>
          </a:bodyPr>
          <a:lstStyle/>
          <a:p>
            <a:r>
              <a:rPr lang="en-US" sz="2400" dirty="0" smtClean="0">
                <a:latin typeface="Arial" panose="020B0604020202020204" pitchFamily="34" charset="0"/>
                <a:cs typeface="Arial" panose="020B0604020202020204" pitchFamily="34" charset="0"/>
              </a:rPr>
              <a:t>We continue to pump yet more water out of rivers.</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We pump ‘fossil water’ from underground sources.</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7001492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336"/>
            <a:ext cx="8229600" cy="716302"/>
          </a:xfrm>
        </p:spPr>
        <p:txBody>
          <a:bodyPr>
            <a:normAutofit/>
          </a:bodyPr>
          <a:lstStyle/>
          <a:p>
            <a:r>
              <a:rPr lang="en-US" sz="2400" dirty="0" smtClean="0">
                <a:latin typeface="Gotham Rounded Bold" pitchFamily="50" charset="0"/>
              </a:rPr>
              <a:t>The </a:t>
            </a:r>
            <a:r>
              <a:rPr lang="en-US" sz="2800" dirty="0" smtClean="0">
                <a:latin typeface="Gotham Rounded Bold" pitchFamily="50" charset="0"/>
              </a:rPr>
              <a:t>boundary</a:t>
            </a:r>
            <a:endParaRPr lang="en-US" sz="2400" dirty="0">
              <a:latin typeface="Gotham Rounded Bold" pitchFamily="50" charset="0"/>
            </a:endParaRPr>
          </a:p>
        </p:txBody>
      </p:sp>
      <p:sp>
        <p:nvSpPr>
          <p:cNvPr id="3" name="Content Placeholder 2"/>
          <p:cNvSpPr>
            <a:spLocks noGrp="1"/>
          </p:cNvSpPr>
          <p:nvPr>
            <p:ph idx="1"/>
          </p:nvPr>
        </p:nvSpPr>
        <p:spPr>
          <a:xfrm>
            <a:off x="457200" y="1600201"/>
            <a:ext cx="8229600" cy="5025380"/>
          </a:xfrm>
        </p:spPr>
        <p:txBody>
          <a:bodyPr>
            <a:normAutofit/>
          </a:bodyPr>
          <a:lstStyle/>
          <a:p>
            <a:r>
              <a:rPr lang="en-US" sz="2400" dirty="0" smtClean="0">
                <a:latin typeface="Arial" panose="020B0604020202020204" pitchFamily="34" charset="0"/>
                <a:cs typeface="Arial" panose="020B0604020202020204" pitchFamily="34" charset="0"/>
              </a:rPr>
              <a:t>We should limit the volume of water we take from rivers to 4000 km</a:t>
            </a:r>
            <a:r>
              <a:rPr lang="en-US" sz="2400" baseline="30000" dirty="0" smtClean="0">
                <a:latin typeface="Arial" panose="020B0604020202020204" pitchFamily="34" charset="0"/>
                <a:cs typeface="Arial" panose="020B0604020202020204" pitchFamily="34" charset="0"/>
              </a:rPr>
              <a:t>3</a:t>
            </a:r>
            <a:r>
              <a:rPr lang="en-US" sz="2400" dirty="0" smtClean="0">
                <a:latin typeface="Arial" panose="020B0604020202020204" pitchFamily="34" charset="0"/>
                <a:cs typeface="Arial" panose="020B0604020202020204" pitchFamily="34" charset="0"/>
              </a:rPr>
              <a:t> y</a:t>
            </a:r>
            <a:r>
              <a:rPr lang="en-US" sz="2400" baseline="30000" dirty="0" smtClean="0">
                <a:latin typeface="Arial" panose="020B0604020202020204" pitchFamily="34" charset="0"/>
                <a:cs typeface="Arial" panose="020B0604020202020204" pitchFamily="34" charset="0"/>
              </a:rPr>
              <a:t>-1</a:t>
            </a:r>
            <a:r>
              <a:rPr lang="en-US" sz="2400" dirty="0" smtClean="0">
                <a:latin typeface="Arial" panose="020B0604020202020204" pitchFamily="34" charset="0"/>
                <a:cs typeface="Arial" panose="020B0604020202020204" pitchFamily="34" charset="0"/>
              </a:rPr>
              <a:t>.</a:t>
            </a:r>
          </a:p>
          <a:p>
            <a:pPr marL="0" indent="0">
              <a:buNone/>
            </a:pPr>
            <a:endParaRPr lang="en-US" sz="6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Current use:   2600 </a:t>
            </a:r>
            <a:r>
              <a:rPr lang="en-US" sz="2400" dirty="0">
                <a:latin typeface="Arial" panose="020B0604020202020204" pitchFamily="34" charset="0"/>
                <a:cs typeface="Arial" panose="020B0604020202020204" pitchFamily="34" charset="0"/>
              </a:rPr>
              <a:t>km</a:t>
            </a:r>
            <a:r>
              <a:rPr lang="en-US" sz="2400" baseline="30000" dirty="0">
                <a:latin typeface="Arial" panose="020B0604020202020204" pitchFamily="34" charset="0"/>
                <a:cs typeface="Arial" panose="020B0604020202020204" pitchFamily="34" charset="0"/>
              </a:rPr>
              <a:t>3</a:t>
            </a:r>
            <a:r>
              <a:rPr lang="en-US" sz="2400" dirty="0">
                <a:latin typeface="Arial" panose="020B0604020202020204" pitchFamily="34" charset="0"/>
                <a:cs typeface="Arial" panose="020B0604020202020204" pitchFamily="34" charset="0"/>
              </a:rPr>
              <a:t> y</a:t>
            </a:r>
            <a:r>
              <a:rPr lang="en-US" sz="2400" baseline="30000" dirty="0">
                <a:latin typeface="Arial" panose="020B0604020202020204" pitchFamily="34" charset="0"/>
                <a:cs typeface="Arial" panose="020B0604020202020204" pitchFamily="34" charset="0"/>
              </a:rPr>
              <a:t>-</a:t>
            </a:r>
            <a:r>
              <a:rPr lang="en-US" sz="2400" baseline="30000" dirty="0" smtClean="0">
                <a:latin typeface="Arial" panose="020B0604020202020204" pitchFamily="34" charset="0"/>
                <a:cs typeface="Arial" panose="020B0604020202020204" pitchFamily="34" charset="0"/>
              </a:rPr>
              <a:t>1</a:t>
            </a:r>
            <a:r>
              <a:rPr lang="en-US" sz="2400" dirty="0" smtClean="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marL="0" indent="0">
              <a:buNone/>
            </a:pPr>
            <a:r>
              <a:rPr lang="en-US" dirty="0"/>
              <a:t> </a:t>
            </a:r>
            <a:r>
              <a:rPr lang="en-US" dirty="0" smtClean="0"/>
              <a:t>   </a:t>
            </a:r>
          </a:p>
          <a:p>
            <a:pPr marL="0" indent="0">
              <a:buNone/>
            </a:pPr>
            <a:r>
              <a:rPr lang="en-US" sz="2400" dirty="0" smtClean="0">
                <a:latin typeface="Arial" panose="020B0604020202020204" pitchFamily="34" charset="0"/>
                <a:cs typeface="Arial" panose="020B0604020202020204" pitchFamily="34" charset="0"/>
              </a:rPr>
              <a:t>This boundary is avoidable if we:</a:t>
            </a:r>
            <a:endParaRPr lang="en-US" dirty="0"/>
          </a:p>
        </p:txBody>
      </p:sp>
      <p:sp>
        <p:nvSpPr>
          <p:cNvPr id="4" name="TextBox 3"/>
          <p:cNvSpPr txBox="1"/>
          <p:nvPr/>
        </p:nvSpPr>
        <p:spPr>
          <a:xfrm>
            <a:off x="1531909" y="4265307"/>
            <a:ext cx="6193109" cy="1323439"/>
          </a:xfrm>
          <a:prstGeom prst="rect">
            <a:avLst/>
          </a:prstGeom>
          <a:noFill/>
        </p:spPr>
        <p:txBody>
          <a:bodyPr wrap="square" rtlCol="0">
            <a:spAutoFit/>
          </a:bodyPr>
          <a:lstStyle/>
          <a:p>
            <a:pPr marL="285750" indent="-285750">
              <a:buFont typeface="Wingdings" charset="2"/>
              <a:buChar char="Ø"/>
            </a:pPr>
            <a:r>
              <a:rPr lang="en-US" sz="2000" dirty="0">
                <a:latin typeface="Arial" panose="020B0604020202020204" pitchFamily="34" charset="0"/>
                <a:cs typeface="Arial" panose="020B0604020202020204" pitchFamily="34" charset="0"/>
              </a:rPr>
              <a:t>Stop </a:t>
            </a:r>
            <a:r>
              <a:rPr lang="en-US" sz="2000" dirty="0" smtClean="0">
                <a:latin typeface="Arial" panose="020B0604020202020204" pitchFamily="34" charset="0"/>
                <a:cs typeface="Arial" panose="020B0604020202020204" pitchFamily="34" charset="0"/>
              </a:rPr>
              <a:t>irrigating </a:t>
            </a:r>
            <a:r>
              <a:rPr lang="en-US" sz="2000" dirty="0">
                <a:latin typeface="Arial" panose="020B0604020202020204" pitchFamily="34" charset="0"/>
                <a:cs typeface="Arial" panose="020B0604020202020204" pitchFamily="34" charset="0"/>
              </a:rPr>
              <a:t>non-food crops e.g. </a:t>
            </a:r>
            <a:r>
              <a:rPr lang="en-US" sz="2000" dirty="0" smtClean="0">
                <a:latin typeface="Arial" panose="020B0604020202020204" pitchFamily="34" charset="0"/>
                <a:cs typeface="Arial" panose="020B0604020202020204" pitchFamily="34" charset="0"/>
              </a:rPr>
              <a:t>biofuels</a:t>
            </a:r>
          </a:p>
          <a:p>
            <a:pPr marL="285750" indent="-285750">
              <a:buFont typeface="Wingdings" charset="2"/>
              <a:buChar char="Ø"/>
            </a:pPr>
            <a:r>
              <a:rPr lang="en-US" sz="2000" dirty="0">
                <a:latin typeface="Arial" panose="020B0604020202020204" pitchFamily="34" charset="0"/>
                <a:cs typeface="Arial" panose="020B0604020202020204" pitchFamily="34" charset="0"/>
              </a:rPr>
              <a:t>U</a:t>
            </a:r>
            <a:r>
              <a:rPr lang="en-US" sz="2000" dirty="0" smtClean="0">
                <a:latin typeface="Arial" panose="020B0604020202020204" pitchFamily="34" charset="0"/>
                <a:cs typeface="Arial" panose="020B0604020202020204" pitchFamily="34" charset="0"/>
              </a:rPr>
              <a:t>se </a:t>
            </a:r>
            <a:r>
              <a:rPr lang="en-US" sz="2000" dirty="0">
                <a:latin typeface="Arial" panose="020B0604020202020204" pitchFamily="34" charset="0"/>
                <a:cs typeface="Arial" panose="020B0604020202020204" pitchFamily="34" charset="0"/>
              </a:rPr>
              <a:t>drip irrigation for food </a:t>
            </a:r>
            <a:r>
              <a:rPr lang="en-US" sz="2000" dirty="0" smtClean="0">
                <a:latin typeface="Arial" panose="020B0604020202020204" pitchFamily="34" charset="0"/>
                <a:cs typeface="Arial" panose="020B0604020202020204" pitchFamily="34" charset="0"/>
              </a:rPr>
              <a:t>crops</a:t>
            </a:r>
          </a:p>
          <a:p>
            <a:pPr marL="285750" indent="-285750">
              <a:buFont typeface="Wingdings" charset="2"/>
              <a:buChar char="Ø"/>
            </a:pPr>
            <a:r>
              <a:rPr lang="en-US" sz="2000" dirty="0" smtClean="0">
                <a:latin typeface="Arial" panose="020B0604020202020204" pitchFamily="34" charset="0"/>
                <a:cs typeface="Arial" panose="020B0604020202020204" pitchFamily="34" charset="0"/>
              </a:rPr>
              <a:t>Apply </a:t>
            </a:r>
            <a:r>
              <a:rPr lang="en-US" sz="2000" dirty="0">
                <a:latin typeface="Arial" panose="020B0604020202020204" pitchFamily="34" charset="0"/>
                <a:cs typeface="Arial" panose="020B0604020202020204" pitchFamily="34" charset="0"/>
              </a:rPr>
              <a:t>the 3Rs i.e. reduce, reuse, </a:t>
            </a:r>
            <a:r>
              <a:rPr lang="en-US" sz="2000" dirty="0" smtClean="0">
                <a:latin typeface="Arial" panose="020B0604020202020204" pitchFamily="34" charset="0"/>
                <a:cs typeface="Arial" panose="020B0604020202020204" pitchFamily="34" charset="0"/>
              </a:rPr>
              <a:t>recycle</a:t>
            </a:r>
          </a:p>
          <a:p>
            <a:pPr marL="285750" indent="-285750">
              <a:buFont typeface="Wingdings" charset="2"/>
              <a:buChar char="Ø"/>
            </a:pPr>
            <a:r>
              <a:rPr lang="en-US" sz="2000" dirty="0" smtClean="0">
                <a:latin typeface="Arial" panose="020B0604020202020204" pitchFamily="34" charset="0"/>
                <a:cs typeface="Arial" panose="020B0604020202020204" pitchFamily="34" charset="0"/>
              </a:rPr>
              <a:t>Use </a:t>
            </a:r>
            <a:r>
              <a:rPr lang="en-US" sz="2000" dirty="0">
                <a:latin typeface="Arial" panose="020B0604020202020204" pitchFamily="34" charset="0"/>
                <a:cs typeface="Arial" panose="020B0604020202020204" pitchFamily="34" charset="0"/>
              </a:rPr>
              <a:t>desalinated water</a:t>
            </a:r>
          </a:p>
        </p:txBody>
      </p:sp>
      <p:sp>
        <p:nvSpPr>
          <p:cNvPr id="5" name="Footer Placeholder 4"/>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4920270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217059"/>
            <a:ext cx="7772400" cy="1470025"/>
          </a:xfrm>
        </p:spPr>
        <p:txBody>
          <a:bodyPr/>
          <a:lstStyle/>
          <a:p>
            <a:r>
              <a:rPr lang="en-US" dirty="0" smtClean="0">
                <a:latin typeface="Gotham Rounded Bold" pitchFamily="50" charset="0"/>
              </a:rPr>
              <a:t>The  Atmospheric </a:t>
            </a:r>
            <a:r>
              <a:rPr lang="en-US" dirty="0">
                <a:latin typeface="Gotham Rounded Bold" pitchFamily="50" charset="0"/>
              </a:rPr>
              <a:t>A</a:t>
            </a:r>
            <a:r>
              <a:rPr lang="en-US" dirty="0" smtClean="0">
                <a:latin typeface="Gotham Rounded Bold" pitchFamily="50" charset="0"/>
              </a:rPr>
              <a:t>erosol Loading Boundary</a:t>
            </a:r>
            <a:endParaRPr lang="en-US" dirty="0">
              <a:latin typeface="Gotham Rounded Bold" pitchFamily="50" charset="0"/>
            </a:endParaRPr>
          </a:p>
        </p:txBody>
      </p:sp>
      <p:sp>
        <p:nvSpPr>
          <p:cNvPr id="3" name="Subtitle 2"/>
          <p:cNvSpPr>
            <a:spLocks noGrp="1"/>
          </p:cNvSpPr>
          <p:nvPr>
            <p:ph type="subTitle" idx="1"/>
          </p:nvPr>
        </p:nvSpPr>
        <p:spPr>
          <a:xfrm rot="1702428">
            <a:off x="2810987" y="1963821"/>
            <a:ext cx="5663440" cy="683618"/>
          </a:xfrm>
          <a:ln w="38100" cmpd="sng">
            <a:solidFill>
              <a:schemeClr val="bg1">
                <a:lumMod val="50000"/>
              </a:schemeClr>
            </a:solidFill>
          </a:ln>
        </p:spPr>
        <p:txBody>
          <a:bodyPr/>
          <a:lstStyle/>
          <a:p>
            <a:r>
              <a:rPr lang="en-US" dirty="0" smtClean="0"/>
              <a:t>N O T   Q U A N T I F I E D</a:t>
            </a:r>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10415601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3898"/>
            <a:ext cx="8229600" cy="716302"/>
          </a:xfrm>
        </p:spPr>
        <p:txBody>
          <a:bodyPr>
            <a:normAutofit/>
          </a:bodyPr>
          <a:lstStyle/>
          <a:p>
            <a:r>
              <a:rPr lang="en-US" sz="2800" dirty="0" smtClean="0">
                <a:latin typeface="Gotham Rounded Bold" pitchFamily="50" charset="0"/>
              </a:rPr>
              <a:t>The problem</a:t>
            </a:r>
            <a:endParaRPr lang="en-US" sz="2800" dirty="0">
              <a:latin typeface="Gotham Rounded Bold" pitchFamily="50" charset="0"/>
            </a:endParaRPr>
          </a:p>
        </p:txBody>
      </p:sp>
      <p:sp>
        <p:nvSpPr>
          <p:cNvPr id="3" name="Content Placeholder 2"/>
          <p:cNvSpPr>
            <a:spLocks noGrp="1"/>
          </p:cNvSpPr>
          <p:nvPr>
            <p:ph idx="1"/>
          </p:nvPr>
        </p:nvSpPr>
        <p:spPr/>
        <p:txBody>
          <a:bodyPr>
            <a:noAutofit/>
          </a:bodyPr>
          <a:lstStyle/>
          <a:p>
            <a:r>
              <a:rPr lang="en-US" sz="2400" dirty="0" smtClean="0">
                <a:latin typeface="Arial" panose="020B0604020202020204" pitchFamily="34" charset="0"/>
                <a:cs typeface="Arial" panose="020B0604020202020204" pitchFamily="34" charset="0"/>
              </a:rPr>
              <a:t>The atmosphere contains minute particles. </a:t>
            </a:r>
            <a:r>
              <a:rPr lang="en-US" sz="2400" dirty="0">
                <a:latin typeface="Arial" panose="020B0604020202020204" pitchFamily="34" charset="0"/>
                <a:cs typeface="Arial" panose="020B0604020202020204" pitchFamily="34" charset="0"/>
              </a:rPr>
              <a:t>Some are natural e.g. the ash from volcanoes, but </a:t>
            </a:r>
            <a:r>
              <a:rPr lang="en-US" sz="2400" dirty="0" smtClean="0">
                <a:latin typeface="Arial" panose="020B0604020202020204" pitchFamily="34" charset="0"/>
                <a:cs typeface="Arial" panose="020B0604020202020204" pitchFamily="34" charset="0"/>
              </a:rPr>
              <a:t>others are put there by human activity. </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Their effect depends upon their physical and chemical nature. </a:t>
            </a:r>
          </a:p>
          <a:p>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They are so varied that their effects have not been quantified, but they are estimated to cause 800 000 premature deaths each year.</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1096070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8990"/>
            <a:ext cx="8229600" cy="618647"/>
          </a:xfrm>
        </p:spPr>
        <p:txBody>
          <a:bodyPr>
            <a:normAutofit/>
          </a:bodyPr>
          <a:lstStyle/>
          <a:p>
            <a:r>
              <a:rPr lang="en-US" sz="2800" dirty="0" smtClean="0">
                <a:latin typeface="Gotham Rounded Bold" pitchFamily="50" charset="0"/>
              </a:rPr>
              <a:t>Some examples</a:t>
            </a:r>
            <a:endParaRPr lang="en-US" sz="2800" dirty="0">
              <a:latin typeface="Gotham Rounded Bold" pitchFamily="50" charset="0"/>
            </a:endParaRPr>
          </a:p>
        </p:txBody>
      </p:sp>
      <p:sp>
        <p:nvSpPr>
          <p:cNvPr id="3" name="Content Placeholder 2"/>
          <p:cNvSpPr>
            <a:spLocks noGrp="1"/>
          </p:cNvSpPr>
          <p:nvPr>
            <p:ph idx="1"/>
          </p:nvPr>
        </p:nvSpPr>
        <p:spPr/>
        <p:txBody>
          <a:bodyPr>
            <a:noAutofit/>
          </a:bodyPr>
          <a:lstStyle/>
          <a:p>
            <a:r>
              <a:rPr lang="en-US" sz="2400" dirty="0" smtClean="0">
                <a:latin typeface="Arial" panose="020B0604020202020204" pitchFamily="34" charset="0"/>
                <a:cs typeface="Arial" panose="020B0604020202020204" pitchFamily="34" charset="0"/>
              </a:rPr>
              <a:t>Soot absorbs heat and contributes to global warming.</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Sulphates reflect heat and have a cooling effect.</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Particles from diesel engines are inhaled and lodge in the lungs, increasing the risk of lung cancer, or, if small enough, pass into blood capillaries and increase the risk of cardio-vascular disease.</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2616645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3999"/>
            <a:ext cx="8229600" cy="796201"/>
          </a:xfrm>
        </p:spPr>
        <p:txBody>
          <a:bodyPr>
            <a:normAutofit/>
          </a:bodyPr>
          <a:lstStyle/>
          <a:p>
            <a:r>
              <a:rPr lang="en-US" sz="2800" dirty="0" smtClean="0">
                <a:latin typeface="Gotham Rounded Bold" pitchFamily="50" charset="0"/>
              </a:rPr>
              <a:t>Some consequences</a:t>
            </a:r>
            <a:endParaRPr lang="en-US" sz="2800" dirty="0">
              <a:latin typeface="Gotham Rounded Bold" pitchFamily="50" charset="0"/>
            </a:endParaRPr>
          </a:p>
        </p:txBody>
      </p:sp>
      <p:sp>
        <p:nvSpPr>
          <p:cNvPr id="3" name="Content Placeholder 2"/>
          <p:cNvSpPr>
            <a:spLocks noGrp="1"/>
          </p:cNvSpPr>
          <p:nvPr>
            <p:ph idx="1"/>
          </p:nvPr>
        </p:nvSpPr>
        <p:spPr/>
        <p:txBody>
          <a:bodyPr>
            <a:normAutofit fontScale="85000" lnSpcReduction="20000"/>
          </a:bodyPr>
          <a:lstStyle/>
          <a:p>
            <a:pPr lvl="0"/>
            <a:r>
              <a:rPr lang="en-US" sz="2800" dirty="0" smtClean="0">
                <a:latin typeface="Arial" panose="020B0604020202020204" pitchFamily="34" charset="0"/>
                <a:cs typeface="Arial" panose="020B0604020202020204" pitchFamily="34" charset="0"/>
              </a:rPr>
              <a:t>The </a:t>
            </a:r>
            <a:r>
              <a:rPr lang="en-US" sz="2800" dirty="0">
                <a:latin typeface="Arial" panose="020B0604020202020204" pitchFamily="34" charset="0"/>
                <a:cs typeface="Arial" panose="020B0604020202020204" pitchFamily="34" charset="0"/>
              </a:rPr>
              <a:t>‘Asian Brown Cloud’ over India comes from coal power stations, wood burning stoves and heavy industry. It blocks about 10% of the sunlight, lowering the temperature, evaporation rates and rainfall, disrupting the monsoon, increasing floods and droughts</a:t>
            </a:r>
            <a:r>
              <a:rPr lang="en-US" sz="2800" dirty="0" smtClean="0">
                <a:latin typeface="Arial" panose="020B0604020202020204" pitchFamily="34" charset="0"/>
                <a:cs typeface="Arial" panose="020B0604020202020204" pitchFamily="34" charset="0"/>
              </a:rPr>
              <a:t>.</a:t>
            </a:r>
          </a:p>
          <a:p>
            <a:pPr lvl="0"/>
            <a:endParaRPr lang="en-GB" sz="2800" dirty="0">
              <a:latin typeface="Arial" panose="020B0604020202020204" pitchFamily="34" charset="0"/>
              <a:cs typeface="Arial" panose="020B0604020202020204" pitchFamily="34" charset="0"/>
            </a:endParaRPr>
          </a:p>
          <a:p>
            <a:pPr lvl="0"/>
            <a:r>
              <a:rPr lang="en-US" sz="2800" dirty="0" smtClean="0">
                <a:latin typeface="Arial" panose="020B0604020202020204" pitchFamily="34" charset="0"/>
                <a:cs typeface="Arial" panose="020B0604020202020204" pitchFamily="34" charset="0"/>
              </a:rPr>
              <a:t>The extreme drought </a:t>
            </a:r>
            <a:r>
              <a:rPr lang="en-US" sz="2800" dirty="0">
                <a:latin typeface="Arial" panose="020B0604020202020204" pitchFamily="34" charset="0"/>
                <a:cs typeface="Arial" panose="020B0604020202020204" pitchFamily="34" charset="0"/>
              </a:rPr>
              <a:t>in the Sahel in the 1970s and1980s is linked to pollution from Europe and America reducing moisture in the air </a:t>
            </a:r>
            <a:r>
              <a:rPr lang="en-US" sz="2800" dirty="0" smtClean="0">
                <a:latin typeface="Arial" panose="020B0604020202020204" pitchFamily="34" charset="0"/>
                <a:cs typeface="Arial" panose="020B0604020202020204" pitchFamily="34" charset="0"/>
              </a:rPr>
              <a:t>that moves </a:t>
            </a:r>
            <a:r>
              <a:rPr lang="en-US" sz="2800" dirty="0">
                <a:latin typeface="Arial" panose="020B0604020202020204" pitchFamily="34" charset="0"/>
                <a:cs typeface="Arial" panose="020B0604020202020204" pitchFamily="34" charset="0"/>
              </a:rPr>
              <a:t>over Africa. </a:t>
            </a:r>
            <a:endParaRPr lang="en-US" sz="2800" dirty="0" smtClean="0">
              <a:latin typeface="Arial" panose="020B0604020202020204" pitchFamily="34" charset="0"/>
              <a:cs typeface="Arial" panose="020B0604020202020204" pitchFamily="34" charset="0"/>
            </a:endParaRPr>
          </a:p>
          <a:p>
            <a:pPr marL="0" lvl="0" indent="0">
              <a:buNone/>
            </a:pPr>
            <a:endParaRPr lang="en-GB"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Soot</a:t>
            </a:r>
            <a:r>
              <a:rPr lang="en-US" sz="2800" dirty="0">
                <a:latin typeface="Arial" panose="020B0604020202020204" pitchFamily="34" charset="0"/>
                <a:cs typeface="Arial" panose="020B0604020202020204" pitchFamily="34" charset="0"/>
              </a:rPr>
              <a:t>, especially from burning felled trees after deforestation, accumulates in the atmosphere, largely over the poles. It falls and darkens the ice sheets, which reflect less heat and melt more quickly.</a:t>
            </a:r>
            <a:endParaRPr lang="en-GB" sz="2800" dirty="0">
              <a:latin typeface="Arial" panose="020B0604020202020204" pitchFamily="34" charset="0"/>
              <a:cs typeface="Arial" panose="020B0604020202020204" pitchFamily="34" charset="0"/>
            </a:endParaRP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41519918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6138"/>
            <a:ext cx="8229600" cy="1143000"/>
          </a:xfrm>
        </p:spPr>
        <p:txBody>
          <a:bodyPr>
            <a:normAutofit/>
          </a:bodyPr>
          <a:lstStyle/>
          <a:p>
            <a:r>
              <a:rPr lang="en-US" sz="2800" dirty="0" smtClean="0">
                <a:latin typeface="Gotham Rounded Bold" pitchFamily="50" charset="0"/>
              </a:rPr>
              <a:t>The boundary</a:t>
            </a:r>
            <a:endParaRPr lang="en-US" sz="2800" dirty="0">
              <a:latin typeface="Gotham Rounded Bold" pitchFamily="50" charset="0"/>
            </a:endParaRPr>
          </a:p>
        </p:txBody>
      </p:sp>
      <p:sp>
        <p:nvSpPr>
          <p:cNvPr id="3" name="Content Placeholder 2"/>
          <p:cNvSpPr>
            <a:spLocks noGrp="1"/>
          </p:cNvSpPr>
          <p:nvPr>
            <p:ph idx="1"/>
          </p:nvPr>
        </p:nvSpPr>
        <p:spPr>
          <a:xfrm>
            <a:off x="457200" y="2281090"/>
            <a:ext cx="8229600" cy="1738779"/>
          </a:xfrm>
        </p:spPr>
        <p:txBody>
          <a:bodyPr>
            <a:normAutofit/>
          </a:bodyPr>
          <a:lstStyle/>
          <a:p>
            <a:pPr marL="0" indent="0">
              <a:buNone/>
            </a:pPr>
            <a:r>
              <a:rPr lang="en-US" sz="2400" dirty="0">
                <a:latin typeface="Arial" panose="020B0604020202020204" pitchFamily="34" charset="0"/>
                <a:cs typeface="Arial" panose="020B0604020202020204" pitchFamily="34" charset="0"/>
              </a:rPr>
              <a:t>T</a:t>
            </a:r>
            <a:r>
              <a:rPr lang="en-US" sz="2400" dirty="0" smtClean="0">
                <a:latin typeface="Arial" panose="020B0604020202020204" pitchFamily="34" charset="0"/>
                <a:cs typeface="Arial" panose="020B0604020202020204" pitchFamily="34" charset="0"/>
              </a:rPr>
              <a:t>he effects of atmospheric particulates are so variable that it is not </a:t>
            </a:r>
            <a:r>
              <a:rPr lang="en-US" sz="2400" dirty="0">
                <a:latin typeface="Arial" panose="020B0604020202020204" pitchFamily="34" charset="0"/>
                <a:cs typeface="Arial" panose="020B0604020202020204" pitchFamily="34" charset="0"/>
              </a:rPr>
              <a:t>currently possible to determine </a:t>
            </a:r>
            <a:r>
              <a:rPr lang="en-US" sz="2400" dirty="0" smtClean="0">
                <a:latin typeface="Arial" panose="020B0604020202020204" pitchFamily="34" charset="0"/>
                <a:cs typeface="Arial" panose="020B0604020202020204" pitchFamily="34" charset="0"/>
              </a:rPr>
              <a:t>safe limits .</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692621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6" y="814330"/>
            <a:ext cx="8926837" cy="513140"/>
          </a:xfrm>
        </p:spPr>
        <p:txBody>
          <a:bodyPr>
            <a:noAutofit/>
          </a:bodyPr>
          <a:lstStyle/>
          <a:p>
            <a:r>
              <a:rPr lang="en-US" sz="1600" b="1" dirty="0" smtClean="0">
                <a:latin typeface="Gotham Rounded Bold" pitchFamily="50" charset="0"/>
                <a:cs typeface="Arial" panose="020B0604020202020204" pitchFamily="34" charset="0"/>
              </a:rPr>
              <a:t>The status of planetary boundaries is generally shown as a circular graph:</a:t>
            </a:r>
            <a:endParaRPr lang="en-US" sz="1600" b="1" dirty="0">
              <a:latin typeface="Gotham Rounded Bold" pitchFamily="50" charset="0"/>
              <a:cs typeface="Arial" panose="020B0604020202020204" pitchFamily="34" charset="0"/>
            </a:endParaRPr>
          </a:p>
        </p:txBody>
      </p:sp>
      <p:sp>
        <p:nvSpPr>
          <p:cNvPr id="3" name="Content Placeholder 2"/>
          <p:cNvSpPr>
            <a:spLocks noGrp="1"/>
          </p:cNvSpPr>
          <p:nvPr>
            <p:ph idx="1"/>
          </p:nvPr>
        </p:nvSpPr>
        <p:spPr>
          <a:xfrm>
            <a:off x="457200" y="1327470"/>
            <a:ext cx="8229600" cy="4798693"/>
          </a:xfrm>
        </p:spPr>
        <p:txBody>
          <a:bodyPr/>
          <a:lstStyle/>
          <a:p>
            <a:pPr marL="0" indent="0">
              <a:buNone/>
            </a:pPr>
            <a:r>
              <a:rPr lang="en-US" dirty="0"/>
              <a:t> </a:t>
            </a:r>
          </a:p>
          <a:p>
            <a:pPr marL="0" indent="0">
              <a:buNone/>
            </a:pPr>
            <a:r>
              <a:rPr lang="en-US" dirty="0"/>
              <a:t> </a:t>
            </a:r>
          </a:p>
          <a:p>
            <a:pPr marL="0" indent="0">
              <a:buNone/>
            </a:pPr>
            <a:r>
              <a:rPr lang="en-US" dirty="0"/>
              <a:t> </a:t>
            </a:r>
          </a:p>
          <a:p>
            <a:pPr marL="0" indent="0">
              <a:buNone/>
            </a:pPr>
            <a:endParaRPr lang="en-US" dirty="0"/>
          </a:p>
        </p:txBody>
      </p:sp>
      <p:pic>
        <p:nvPicPr>
          <p:cNvPr id="1027" name="Picture 3" descr="C:\Users\thomach\Desktop\Planetary-Boundaries\planetary-boundari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234" y="1327470"/>
            <a:ext cx="5282213" cy="50288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thomach\Desktop\Planetary-Boundaries\ke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4160" y="4243912"/>
            <a:ext cx="2352675" cy="196215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2045636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98183"/>
            <a:ext cx="7772400" cy="1218095"/>
          </a:xfrm>
        </p:spPr>
        <p:txBody>
          <a:bodyPr>
            <a:normAutofit fontScale="90000"/>
          </a:bodyPr>
          <a:lstStyle/>
          <a:p>
            <a:r>
              <a:rPr lang="en-US" dirty="0" smtClean="0">
                <a:latin typeface="Gotham Rounded Bold" pitchFamily="50" charset="0"/>
              </a:rPr>
              <a:t>The  Introduction of </a:t>
            </a:r>
            <a:br>
              <a:rPr lang="en-US" dirty="0" smtClean="0">
                <a:latin typeface="Gotham Rounded Bold" pitchFamily="50" charset="0"/>
              </a:rPr>
            </a:br>
            <a:r>
              <a:rPr lang="en-US" dirty="0" smtClean="0">
                <a:latin typeface="Gotham Rounded Bold" pitchFamily="50" charset="0"/>
              </a:rPr>
              <a:t>Novel Entities Boundary</a:t>
            </a:r>
            <a:endParaRPr lang="en-US" dirty="0">
              <a:latin typeface="Gotham Rounded Bold" pitchFamily="50" charset="0"/>
            </a:endParaRPr>
          </a:p>
        </p:txBody>
      </p:sp>
      <p:sp>
        <p:nvSpPr>
          <p:cNvPr id="3" name="Subtitle 2"/>
          <p:cNvSpPr>
            <a:spLocks noGrp="1"/>
          </p:cNvSpPr>
          <p:nvPr>
            <p:ph type="subTitle" idx="1"/>
          </p:nvPr>
        </p:nvSpPr>
        <p:spPr>
          <a:xfrm rot="1702428">
            <a:off x="2693148" y="2228027"/>
            <a:ext cx="5663440" cy="683618"/>
          </a:xfrm>
          <a:ln w="38100" cmpd="sng">
            <a:solidFill>
              <a:schemeClr val="bg1">
                <a:lumMod val="50000"/>
              </a:schemeClr>
            </a:solidFill>
          </a:ln>
        </p:spPr>
        <p:txBody>
          <a:bodyPr/>
          <a:lstStyle/>
          <a:p>
            <a:r>
              <a:rPr lang="en-US" dirty="0" smtClean="0"/>
              <a:t>N O T   Q U A N T I F I E D</a:t>
            </a:r>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83564712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79" y="909063"/>
            <a:ext cx="8811758" cy="520242"/>
          </a:xfrm>
        </p:spPr>
        <p:txBody>
          <a:bodyPr>
            <a:normAutofit fontScale="90000"/>
          </a:bodyPr>
          <a:lstStyle/>
          <a:p>
            <a:r>
              <a:rPr lang="en-US" dirty="0" smtClean="0"/>
              <a:t>                      </a:t>
            </a:r>
            <a:br>
              <a:rPr lang="en-US" dirty="0" smtClean="0"/>
            </a:br>
            <a:r>
              <a:rPr lang="en-US" sz="3100" dirty="0" smtClean="0">
                <a:latin typeface="Gotham Rounded Bold" pitchFamily="50" charset="0"/>
              </a:rPr>
              <a:t>The problem</a:t>
            </a:r>
            <a:br>
              <a:rPr lang="en-US" sz="3100" dirty="0" smtClean="0">
                <a:latin typeface="Gotham Rounded Bold" pitchFamily="50" charset="0"/>
              </a:rPr>
            </a:br>
            <a:r>
              <a:rPr lang="en-US" sz="3100" dirty="0" smtClean="0">
                <a:latin typeface="Gotham Rounded Bold" pitchFamily="50" charset="0"/>
              </a:rPr>
              <a:t/>
            </a:r>
            <a:br>
              <a:rPr lang="en-US" sz="3100" dirty="0" smtClean="0">
                <a:latin typeface="Gotham Rounded Bold" pitchFamily="50" charset="0"/>
              </a:rPr>
            </a:br>
            <a:endParaRPr lang="en-US" sz="3100" dirty="0">
              <a:latin typeface="Gotham Rounded Bold" pitchFamily="50" charset="0"/>
            </a:endParaRPr>
          </a:p>
        </p:txBody>
      </p:sp>
      <p:sp>
        <p:nvSpPr>
          <p:cNvPr id="3" name="Content Placeholder 2"/>
          <p:cNvSpPr>
            <a:spLocks noGrp="1"/>
          </p:cNvSpPr>
          <p:nvPr>
            <p:ph idx="1"/>
          </p:nvPr>
        </p:nvSpPr>
        <p:spPr>
          <a:xfrm>
            <a:off x="457200" y="1361778"/>
            <a:ext cx="8229600" cy="4844794"/>
          </a:xfrm>
        </p:spPr>
        <p:txBody>
          <a:bodyPr>
            <a:noAutofit/>
          </a:bodyPr>
          <a:lstStyle/>
          <a:p>
            <a:pPr marL="0" indent="0">
              <a:buNone/>
            </a:pPr>
            <a:r>
              <a:rPr lang="en-US" sz="2400" dirty="0">
                <a:latin typeface="Arial" panose="020B0604020202020204" pitchFamily="34" charset="0"/>
                <a:cs typeface="Arial" panose="020B0604020202020204" pitchFamily="34" charset="0"/>
              </a:rPr>
              <a:t>Novel entities may be persistent and have irreversible effects. They include:</a:t>
            </a:r>
            <a:endParaRPr lang="en-US" sz="2400" dirty="0" smtClean="0">
              <a:latin typeface="Arial" panose="020B0604020202020204" pitchFamily="34" charset="0"/>
              <a:cs typeface="Arial" panose="020B0604020202020204" pitchFamily="34" charset="0"/>
            </a:endParaRPr>
          </a:p>
          <a:p>
            <a:pPr marL="0" indent="0">
              <a:buNone/>
            </a:pPr>
            <a:endParaRPr lang="en-US" sz="800" dirty="0"/>
          </a:p>
          <a:p>
            <a:r>
              <a:rPr lang="en-US" sz="2400" dirty="0" smtClean="0">
                <a:latin typeface="Arial" panose="020B0604020202020204" pitchFamily="34" charset="0"/>
                <a:cs typeface="Arial" panose="020B0604020202020204" pitchFamily="34" charset="0"/>
              </a:rPr>
              <a:t>synthetic </a:t>
            </a:r>
            <a:r>
              <a:rPr lang="en-US" sz="2400" dirty="0">
                <a:latin typeface="Arial" panose="020B0604020202020204" pitchFamily="34" charset="0"/>
                <a:cs typeface="Arial" panose="020B0604020202020204" pitchFamily="34" charset="0"/>
              </a:rPr>
              <a:t>organic </a:t>
            </a:r>
            <a:r>
              <a:rPr lang="en-US" sz="2400" dirty="0" smtClean="0">
                <a:latin typeface="Arial" panose="020B0604020202020204" pitchFamily="34" charset="0"/>
                <a:cs typeface="Arial" panose="020B0604020202020204" pitchFamily="34" charset="0"/>
              </a:rPr>
              <a:t>pollutants e.g. DDT, PCBs</a:t>
            </a:r>
          </a:p>
          <a:p>
            <a:endParaRPr lang="en-US" sz="800" dirty="0" smtClean="0"/>
          </a:p>
          <a:p>
            <a:r>
              <a:rPr lang="en-US" sz="2400" dirty="0" smtClean="0">
                <a:latin typeface="Arial" panose="020B0604020202020204" pitchFamily="34" charset="0"/>
                <a:cs typeface="Arial" panose="020B0604020202020204" pitchFamily="34" charset="0"/>
              </a:rPr>
              <a:t>radioactive materials e.g. </a:t>
            </a:r>
            <a:r>
              <a:rPr lang="en-US" sz="2400" baseline="30000" dirty="0" smtClean="0">
                <a:latin typeface="Arial" panose="020B0604020202020204" pitchFamily="34" charset="0"/>
                <a:cs typeface="Arial" panose="020B0604020202020204" pitchFamily="34" charset="0"/>
              </a:rPr>
              <a:t>131</a:t>
            </a:r>
            <a:r>
              <a:rPr lang="en-US" sz="2400" dirty="0" smtClean="0">
                <a:latin typeface="Arial" panose="020B0604020202020204" pitchFamily="34" charset="0"/>
                <a:cs typeface="Arial" panose="020B0604020202020204" pitchFamily="34" charset="0"/>
              </a:rPr>
              <a:t>I, </a:t>
            </a:r>
            <a:r>
              <a:rPr lang="en-US" sz="2400" baseline="30000" dirty="0" smtClean="0">
                <a:latin typeface="Arial" panose="020B0604020202020204" pitchFamily="34" charset="0"/>
                <a:cs typeface="Arial" panose="020B0604020202020204" pitchFamily="34" charset="0"/>
              </a:rPr>
              <a:t>32</a:t>
            </a:r>
            <a:r>
              <a:rPr lang="en-US" sz="2400" dirty="0" smtClean="0">
                <a:latin typeface="Arial" panose="020B0604020202020204" pitchFamily="34" charset="0"/>
                <a:cs typeface="Arial" panose="020B0604020202020204" pitchFamily="34" charset="0"/>
              </a:rPr>
              <a:t>P, </a:t>
            </a:r>
            <a:r>
              <a:rPr lang="en-US" sz="2400" baseline="30000" dirty="0" smtClean="0">
                <a:latin typeface="Arial" panose="020B0604020202020204" pitchFamily="34" charset="0"/>
                <a:cs typeface="Arial" panose="020B0604020202020204" pitchFamily="34" charset="0"/>
              </a:rPr>
              <a:t>14</a:t>
            </a:r>
            <a:r>
              <a:rPr lang="en-US" sz="2400" dirty="0" smtClean="0">
                <a:latin typeface="Arial" panose="020B0604020202020204" pitchFamily="34" charset="0"/>
                <a:cs typeface="Arial" panose="020B0604020202020204" pitchFamily="34" charset="0"/>
              </a:rPr>
              <a:t>C, </a:t>
            </a:r>
            <a:r>
              <a:rPr lang="en-US" sz="2400" baseline="30000" dirty="0" smtClean="0">
                <a:latin typeface="Arial" panose="020B0604020202020204" pitchFamily="34" charset="0"/>
                <a:cs typeface="Arial" panose="020B0604020202020204" pitchFamily="34" charset="0"/>
              </a:rPr>
              <a:t>90</a:t>
            </a:r>
            <a:r>
              <a:rPr lang="en-US" sz="2400" dirty="0" smtClean="0">
                <a:latin typeface="Arial" panose="020B0604020202020204" pitchFamily="34" charset="0"/>
                <a:cs typeface="Arial" panose="020B0604020202020204" pitchFamily="34" charset="0"/>
              </a:rPr>
              <a:t>Sr</a:t>
            </a:r>
          </a:p>
          <a:p>
            <a:endParaRPr lang="en-US" sz="800" dirty="0"/>
          </a:p>
          <a:p>
            <a:r>
              <a:rPr lang="en-US" sz="2400" dirty="0" smtClean="0">
                <a:latin typeface="Arial" panose="020B0604020202020204" pitchFamily="34" charset="0"/>
                <a:cs typeface="Arial" panose="020B0604020202020204" pitchFamily="34" charset="0"/>
              </a:rPr>
              <a:t>genetically </a:t>
            </a:r>
            <a:r>
              <a:rPr lang="en-US" sz="2400" dirty="0">
                <a:latin typeface="Arial" panose="020B0604020202020204" pitchFamily="34" charset="0"/>
                <a:cs typeface="Arial" panose="020B0604020202020204" pitchFamily="34" charset="0"/>
              </a:rPr>
              <a:t>modified </a:t>
            </a:r>
            <a:r>
              <a:rPr lang="en-US" sz="2400" dirty="0" smtClean="0">
                <a:latin typeface="Arial" panose="020B0604020202020204" pitchFamily="34" charset="0"/>
                <a:cs typeface="Arial" panose="020B0604020202020204" pitchFamily="34" charset="0"/>
              </a:rPr>
              <a:t>organisms</a:t>
            </a:r>
          </a:p>
          <a:p>
            <a:endParaRPr lang="en-US" sz="800" dirty="0"/>
          </a:p>
          <a:p>
            <a:r>
              <a:rPr lang="en-US" sz="2400" dirty="0" smtClean="0">
                <a:latin typeface="Arial" panose="020B0604020202020204" pitchFamily="34" charset="0"/>
                <a:cs typeface="Arial" panose="020B0604020202020204" pitchFamily="34" charset="0"/>
              </a:rPr>
              <a:t>nanomaterials i.e. particles with at least one dimension no bigger than 100 nm e.g. coatings </a:t>
            </a:r>
            <a:r>
              <a:rPr lang="en-US" sz="2400" dirty="0">
                <a:latin typeface="Arial" panose="020B0604020202020204" pitchFamily="34" charset="0"/>
                <a:cs typeface="Arial" panose="020B0604020202020204" pitchFamily="34" charset="0"/>
              </a:rPr>
              <a:t>on computer </a:t>
            </a:r>
            <a:r>
              <a:rPr lang="en-US" sz="2400" dirty="0" smtClean="0">
                <a:latin typeface="Arial" panose="020B0604020202020204" pitchFamily="34" charset="0"/>
                <a:cs typeface="Arial" panose="020B0604020202020204" pitchFamily="34" charset="0"/>
              </a:rPr>
              <a:t>chips, self</a:t>
            </a:r>
            <a:r>
              <a:rPr lang="en-US" sz="2400" dirty="0">
                <a:latin typeface="Arial" panose="020B0604020202020204" pitchFamily="34" charset="0"/>
                <a:cs typeface="Arial" panose="020B0604020202020204" pitchFamily="34" charset="0"/>
              </a:rPr>
              <a:t>-cleaning </a:t>
            </a:r>
            <a:r>
              <a:rPr lang="en-US" sz="2400" dirty="0" smtClean="0">
                <a:latin typeface="Arial" panose="020B0604020202020204" pitchFamily="34" charset="0"/>
                <a:cs typeface="Arial" panose="020B0604020202020204" pitchFamily="34" charset="0"/>
              </a:rPr>
              <a:t>textiles, antimicrobial </a:t>
            </a:r>
            <a:r>
              <a:rPr lang="en-US" sz="2400" dirty="0">
                <a:latin typeface="Arial" panose="020B0604020202020204" pitchFamily="34" charset="0"/>
                <a:cs typeface="Arial" panose="020B0604020202020204" pitchFamily="34" charset="0"/>
              </a:rPr>
              <a:t>silver nanoparticles in </a:t>
            </a:r>
            <a:r>
              <a:rPr lang="en-US" sz="2400" dirty="0" smtClean="0">
                <a:latin typeface="Arial" panose="020B0604020202020204" pitchFamily="34" charset="0"/>
                <a:cs typeface="Arial" panose="020B0604020202020204" pitchFamily="34" charset="0"/>
              </a:rPr>
              <a:t>socks</a:t>
            </a:r>
          </a:p>
          <a:p>
            <a:pPr marL="0" indent="0">
              <a:buNone/>
            </a:pPr>
            <a:endParaRPr lang="en-US" sz="800" dirty="0" smtClean="0"/>
          </a:p>
          <a:p>
            <a:r>
              <a:rPr lang="en-US" sz="2400" dirty="0" smtClean="0">
                <a:latin typeface="Arial" panose="020B0604020202020204" pitchFamily="34" charset="0"/>
                <a:cs typeface="Arial" panose="020B0604020202020204" pitchFamily="34" charset="0"/>
              </a:rPr>
              <a:t>micro</a:t>
            </a:r>
            <a:r>
              <a:rPr lang="en-US" sz="2400" dirty="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plastics e.g. plastic beads in cosmetics</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6862596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676" y="665825"/>
            <a:ext cx="7398751" cy="682860"/>
          </a:xfrm>
        </p:spPr>
        <p:txBody>
          <a:bodyPr>
            <a:normAutofit fontScale="90000"/>
          </a:bodyPr>
          <a:lstStyle/>
          <a:p>
            <a:pPr algn="l"/>
            <a:r>
              <a:rPr lang="en-US" sz="2800" dirty="0">
                <a:hlinkClick r:id="rId2"/>
              </a:rPr>
              <a:t/>
            </a:r>
            <a:br>
              <a:rPr lang="en-US" sz="2800" dirty="0">
                <a:hlinkClick r:id="rId2"/>
              </a:rPr>
            </a:br>
            <a:r>
              <a:rPr lang="en-US" sz="2700" dirty="0" smtClean="0">
                <a:latin typeface="Gotham Rounded Bold" pitchFamily="50" charset="0"/>
              </a:rPr>
              <a:t>Some novel entities are useful e.g.:</a:t>
            </a:r>
            <a:br>
              <a:rPr lang="en-US" sz="2700" dirty="0" smtClean="0">
                <a:latin typeface="Gotham Rounded Bold" pitchFamily="50" charset="0"/>
              </a:rPr>
            </a:br>
            <a:endParaRPr lang="en-US" sz="2700" dirty="0">
              <a:latin typeface="Gotham Rounded Bold" pitchFamily="50" charset="0"/>
            </a:endParaRPr>
          </a:p>
        </p:txBody>
      </p:sp>
      <p:sp>
        <p:nvSpPr>
          <p:cNvPr id="3" name="Content Placeholder 2"/>
          <p:cNvSpPr>
            <a:spLocks noGrp="1"/>
          </p:cNvSpPr>
          <p:nvPr>
            <p:ph idx="1"/>
          </p:nvPr>
        </p:nvSpPr>
        <p:spPr>
          <a:xfrm>
            <a:off x="659573" y="1320041"/>
            <a:ext cx="7922481" cy="5036309"/>
          </a:xfrm>
        </p:spPr>
        <p:txBody>
          <a:bodyPr>
            <a:normAutofit/>
          </a:bodyPr>
          <a:lstStyle/>
          <a:p>
            <a:r>
              <a:rPr lang="en-US" sz="2400" dirty="0" smtClean="0">
                <a:latin typeface="Arial" panose="020B0604020202020204" pitchFamily="34" charset="0"/>
                <a:cs typeface="Arial" panose="020B0604020202020204" pitchFamily="34" charset="0"/>
              </a:rPr>
              <a:t>Nanoparticles  </a:t>
            </a:r>
          </a:p>
          <a:p>
            <a:endParaRPr lang="en-US" dirty="0"/>
          </a:p>
          <a:p>
            <a:endParaRPr lang="en-US" dirty="0" smtClean="0"/>
          </a:p>
          <a:p>
            <a:endParaRPr lang="en-US" dirty="0"/>
          </a:p>
          <a:p>
            <a:endParaRPr lang="en-US" dirty="0" smtClean="0"/>
          </a:p>
          <a:p>
            <a:r>
              <a:rPr lang="en-US" sz="2400" dirty="0" smtClean="0">
                <a:latin typeface="Arial" panose="020B0604020202020204" pitchFamily="34" charset="0"/>
                <a:cs typeface="Arial" panose="020B0604020202020204" pitchFamily="34" charset="0"/>
              </a:rPr>
              <a:t>Genetically modified organisms are recognised as being part of the solution to many problems e.g. those associated with world food shortages, drug manufacture, cleaning up pollution</a:t>
            </a:r>
          </a:p>
          <a:p>
            <a:pPr marL="0" indent="0">
              <a:buNone/>
            </a:pPr>
            <a:endParaRPr lang="en-US" dirty="0" smtClean="0"/>
          </a:p>
          <a:p>
            <a:endParaRPr lang="en-US" dirty="0"/>
          </a:p>
          <a:p>
            <a:endParaRPr lang="en-US" dirty="0" smtClean="0"/>
          </a:p>
          <a:p>
            <a:endParaRPr lang="en-US" dirty="0" smtClean="0"/>
          </a:p>
          <a:p>
            <a:endParaRPr lang="en-US" dirty="0" smtClean="0"/>
          </a:p>
        </p:txBody>
      </p:sp>
      <p:sp>
        <p:nvSpPr>
          <p:cNvPr id="5" name="TextBox 4"/>
          <p:cNvSpPr txBox="1"/>
          <p:nvPr/>
        </p:nvSpPr>
        <p:spPr>
          <a:xfrm>
            <a:off x="1284776" y="1820076"/>
            <a:ext cx="7513889" cy="2031325"/>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thin </a:t>
            </a:r>
            <a:r>
              <a:rPr lang="en-US" dirty="0">
                <a:latin typeface="Arial" panose="020B0604020202020204" pitchFamily="34" charset="0"/>
                <a:cs typeface="Arial" panose="020B0604020202020204" pitchFamily="34" charset="0"/>
              </a:rPr>
              <a:t>films or surface coatings on computer chips </a:t>
            </a:r>
            <a:endParaRPr lang="en-GB"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self</a:t>
            </a:r>
            <a:r>
              <a:rPr lang="en-US" dirty="0">
                <a:latin typeface="Arial" panose="020B0604020202020204" pitchFamily="34" charset="0"/>
                <a:cs typeface="Arial" panose="020B0604020202020204" pitchFamily="34" charset="0"/>
              </a:rPr>
              <a:t>-cleaning textile surfaces </a:t>
            </a:r>
            <a:endParaRPr lang="en-GB"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protective </a:t>
            </a:r>
            <a:r>
              <a:rPr lang="en-US" dirty="0">
                <a:latin typeface="Arial" panose="020B0604020202020204" pitchFamily="34" charset="0"/>
                <a:cs typeface="Arial" panose="020B0604020202020204" pitchFamily="34" charset="0"/>
              </a:rPr>
              <a:t>insulating clothing</a:t>
            </a:r>
            <a:endParaRPr lang="en-GB"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antimicrobial </a:t>
            </a:r>
            <a:r>
              <a:rPr lang="en-US" dirty="0">
                <a:latin typeface="Arial" panose="020B0604020202020204" pitchFamily="34" charset="0"/>
                <a:cs typeface="Arial" panose="020B0604020202020204" pitchFamily="34" charset="0"/>
              </a:rPr>
              <a:t>silver nanoparticles in </a:t>
            </a:r>
            <a:r>
              <a:rPr lang="en-US" dirty="0" smtClean="0">
                <a:latin typeface="Arial" panose="020B0604020202020204" pitchFamily="34" charset="0"/>
                <a:cs typeface="Arial" panose="020B0604020202020204" pitchFamily="34" charset="0"/>
              </a:rPr>
              <a:t>socks</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health </a:t>
            </a:r>
            <a:r>
              <a:rPr lang="en-US" dirty="0">
                <a:latin typeface="Arial" panose="020B0604020202020204" pitchFamily="34" charset="0"/>
                <a:cs typeface="Arial" panose="020B0604020202020204" pitchFamily="34" charset="0"/>
              </a:rPr>
              <a:t>and health care advances e.g. targeted methods drug </a:t>
            </a:r>
            <a:r>
              <a:rPr lang="en-US" dirty="0" smtClean="0">
                <a:latin typeface="Arial" panose="020B0604020202020204" pitchFamily="34" charset="0"/>
                <a:cs typeface="Arial" panose="020B0604020202020204" pitchFamily="34" charset="0"/>
              </a:rPr>
              <a:t>delivery</a:t>
            </a:r>
            <a:r>
              <a:rPr lang="en-US" dirty="0">
                <a:latin typeface="Arial" panose="020B0604020202020204" pitchFamily="34" charset="0"/>
                <a:cs typeface="Arial" panose="020B0604020202020204" pitchFamily="34" charset="0"/>
              </a:rPr>
              <a:t>, new cancer therapies, early detection of diseases</a:t>
            </a:r>
          </a:p>
          <a:p>
            <a:endParaRPr lang="en-US" dirty="0"/>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3981686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6746"/>
            <a:ext cx="8229600" cy="600891"/>
          </a:xfrm>
        </p:spPr>
        <p:txBody>
          <a:bodyPr>
            <a:normAutofit/>
          </a:bodyPr>
          <a:lstStyle/>
          <a:p>
            <a:r>
              <a:rPr lang="en-US" sz="2800" dirty="0" smtClean="0">
                <a:latin typeface="Gotham Rounded Bold" pitchFamily="50" charset="0"/>
              </a:rPr>
              <a:t>The boundary</a:t>
            </a:r>
            <a:endParaRPr lang="en-US" sz="2800" dirty="0">
              <a:latin typeface="Gotham Rounded Bold" pitchFamily="50" charset="0"/>
            </a:endParaRPr>
          </a:p>
        </p:txBody>
      </p:sp>
      <p:sp>
        <p:nvSpPr>
          <p:cNvPr id="3" name="Content Placeholder 2"/>
          <p:cNvSpPr>
            <a:spLocks noGrp="1"/>
          </p:cNvSpPr>
          <p:nvPr>
            <p:ph idx="1"/>
          </p:nvPr>
        </p:nvSpPr>
        <p:spPr>
          <a:xfrm>
            <a:off x="457200" y="1600200"/>
            <a:ext cx="8472398" cy="4881347"/>
          </a:xfrm>
        </p:spPr>
        <p:txBody>
          <a:bodyPr>
            <a:normAutofit/>
          </a:bodyPr>
          <a:lstStyle/>
          <a:p>
            <a:r>
              <a:rPr lang="en-US" sz="2400" dirty="0" smtClean="0">
                <a:latin typeface="Arial" panose="020B0604020202020204" pitchFamily="34" charset="0"/>
                <a:cs typeface="Arial" panose="020B0604020202020204" pitchFamily="34" charset="0"/>
              </a:rPr>
              <a:t>Some novel entities are already controlled e.g. the use of DDT is banned.</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But of the estimated 100 000 manufactured chemicals and other entities, few have been properly assessed. </a:t>
            </a:r>
          </a:p>
          <a:p>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It is </a:t>
            </a:r>
            <a:r>
              <a:rPr lang="en-US" sz="2400" dirty="0">
                <a:latin typeface="Arial" panose="020B0604020202020204" pitchFamily="34" charset="0"/>
                <a:cs typeface="Arial" panose="020B0604020202020204" pitchFamily="34" charset="0"/>
              </a:rPr>
              <a:t>widely agreed that </a:t>
            </a:r>
            <a:r>
              <a:rPr lang="en-US" sz="2400" dirty="0" smtClean="0">
                <a:latin typeface="Arial" panose="020B0604020202020204" pitchFamily="34" charset="0"/>
                <a:cs typeface="Arial" panose="020B0604020202020204" pitchFamily="34" charset="0"/>
              </a:rPr>
              <a:t>a defined boundary </a:t>
            </a:r>
            <a:r>
              <a:rPr lang="en-US" sz="2400" dirty="0">
                <a:latin typeface="Arial" panose="020B0604020202020204" pitchFamily="34" charset="0"/>
                <a:cs typeface="Arial" panose="020B0604020202020204" pitchFamily="34" charset="0"/>
              </a:rPr>
              <a:t>would be </a:t>
            </a:r>
            <a:r>
              <a:rPr lang="en-US" sz="2400" dirty="0" smtClean="0">
                <a:latin typeface="Arial" panose="020B0604020202020204" pitchFamily="34" charset="0"/>
                <a:cs typeface="Arial" panose="020B0604020202020204" pitchFamily="34" charset="0"/>
              </a:rPr>
              <a:t>useful but it is not yet possible to establish one.</a:t>
            </a:r>
            <a:endParaRPr lang="en-US" sz="24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6531992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200" dirty="0"/>
              <a:t> </a:t>
            </a:r>
            <a:r>
              <a:rPr lang="en-GB" sz="1200" dirty="0"/>
              <a:t/>
            </a:r>
            <a:br>
              <a:rPr lang="en-GB" sz="1200" dirty="0"/>
            </a:br>
            <a:endParaRPr lang="en-US" sz="1200" dirty="0"/>
          </a:p>
        </p:txBody>
      </p:sp>
      <p:sp>
        <p:nvSpPr>
          <p:cNvPr id="3" name="Content Placeholder 2"/>
          <p:cNvSpPr>
            <a:spLocks noGrp="1"/>
          </p:cNvSpPr>
          <p:nvPr>
            <p:ph idx="1"/>
          </p:nvPr>
        </p:nvSpPr>
        <p:spPr>
          <a:xfrm>
            <a:off x="457200" y="789562"/>
            <a:ext cx="8229600" cy="5735545"/>
          </a:xfrm>
        </p:spPr>
        <p:txBody>
          <a:bodyPr>
            <a:normAutofit fontScale="40000" lnSpcReduction="20000"/>
          </a:bodyPr>
          <a:lstStyle/>
          <a:p>
            <a:pPr marL="0" indent="0" algn="ctr">
              <a:buNone/>
            </a:pPr>
            <a:r>
              <a:rPr lang="en-US" sz="3600" dirty="0" smtClean="0"/>
              <a:t> </a:t>
            </a:r>
            <a:r>
              <a:rPr lang="en-GB" sz="3600" dirty="0" smtClean="0"/>
              <a:t/>
            </a:r>
            <a:br>
              <a:rPr lang="en-GB" sz="3600" dirty="0" smtClean="0"/>
            </a:br>
            <a:r>
              <a:rPr lang="en-GB" sz="8600" dirty="0" smtClean="0">
                <a:latin typeface="Gotham Rounded Bold" pitchFamily="50" charset="0"/>
              </a:rPr>
              <a:t>SOME USEFUL RESOURCES</a:t>
            </a:r>
            <a:r>
              <a:rPr lang="en-US" sz="8600" dirty="0" smtClean="0">
                <a:latin typeface="Gotham Rounded Bold" pitchFamily="50" charset="0"/>
              </a:rPr>
              <a:t> </a:t>
            </a:r>
            <a:r>
              <a:rPr lang="en-GB" sz="8600" dirty="0" smtClean="0">
                <a:latin typeface="Gotham Rounded Bold" pitchFamily="50" charset="0"/>
              </a:rPr>
              <a:t/>
            </a:r>
            <a:br>
              <a:rPr lang="en-GB" sz="8600" dirty="0" smtClean="0">
                <a:latin typeface="Gotham Rounded Bold" pitchFamily="50" charset="0"/>
              </a:rPr>
            </a:br>
            <a:endParaRPr lang="en-GB" sz="8600" dirty="0" smtClean="0">
              <a:latin typeface="Gotham Rounded Bold" pitchFamily="50" charset="0"/>
            </a:endParaRPr>
          </a:p>
          <a:p>
            <a:pPr marL="0" indent="0">
              <a:buNone/>
            </a:pPr>
            <a:r>
              <a:rPr lang="en-GB" sz="5000" dirty="0" smtClean="0">
                <a:latin typeface="Arial" panose="020B0604020202020204" pitchFamily="34" charset="0"/>
                <a:cs typeface="Arial" panose="020B0604020202020204" pitchFamily="34" charset="0"/>
              </a:rPr>
              <a:t>A TALK:</a:t>
            </a:r>
          </a:p>
          <a:p>
            <a:pPr marL="0" indent="0">
              <a:lnSpc>
                <a:spcPct val="120000"/>
              </a:lnSpc>
              <a:spcBef>
                <a:spcPts val="0"/>
              </a:spcBef>
              <a:buNone/>
            </a:pPr>
            <a:r>
              <a:rPr lang="en-US" sz="4000" dirty="0" smtClean="0">
                <a:latin typeface="Arial" panose="020B0604020202020204" pitchFamily="34" charset="0"/>
                <a:cs typeface="Arial" panose="020B0604020202020204" pitchFamily="34" charset="0"/>
                <a:hlinkClick r:id="rId2"/>
              </a:rPr>
              <a:t>www.ted.com</a:t>
            </a:r>
            <a:r>
              <a:rPr lang="en-GB" sz="4000" dirty="0" smtClean="0">
                <a:latin typeface="Arial" panose="020B0604020202020204" pitchFamily="34" charset="0"/>
                <a:cs typeface="Arial" panose="020B0604020202020204" pitchFamily="34" charset="0"/>
              </a:rPr>
              <a:t/>
            </a:r>
            <a:br>
              <a:rPr lang="en-GB" sz="4000" dirty="0" smtClean="0">
                <a:latin typeface="Arial" panose="020B0604020202020204" pitchFamily="34" charset="0"/>
                <a:cs typeface="Arial" panose="020B0604020202020204" pitchFamily="34" charset="0"/>
              </a:rPr>
            </a:br>
            <a:r>
              <a:rPr lang="en-US" sz="4000" dirty="0" smtClean="0">
                <a:latin typeface="Arial" panose="020B0604020202020204" pitchFamily="34" charset="0"/>
                <a:cs typeface="Arial" panose="020B0604020202020204" pitchFamily="34" charset="0"/>
              </a:rPr>
              <a:t>Johan Rockstr</a:t>
            </a:r>
            <a:r>
              <a:rPr lang="en-GB" sz="4000" dirty="0" err="1" smtClean="0">
                <a:latin typeface="Arial" panose="020B0604020202020204" pitchFamily="34" charset="0"/>
                <a:cs typeface="Arial" panose="020B0604020202020204" pitchFamily="34" charset="0"/>
              </a:rPr>
              <a:t>ö</a:t>
            </a:r>
            <a:r>
              <a:rPr lang="en-US" sz="4000" dirty="0" smtClean="0">
                <a:latin typeface="Arial" panose="020B0604020202020204" pitchFamily="34" charset="0"/>
                <a:cs typeface="Arial" panose="020B0604020202020204" pitchFamily="34" charset="0"/>
              </a:rPr>
              <a:t>m (2010)</a:t>
            </a:r>
          </a:p>
          <a:p>
            <a:pPr marL="0" indent="0">
              <a:lnSpc>
                <a:spcPct val="120000"/>
              </a:lnSpc>
              <a:spcBef>
                <a:spcPts val="0"/>
              </a:spcBef>
              <a:buNone/>
            </a:pPr>
            <a:r>
              <a:rPr lang="en-GB" sz="4000" dirty="0" smtClean="0">
                <a:solidFill>
                  <a:srgbClr val="000000"/>
                </a:solidFill>
                <a:latin typeface="Arial" panose="020B0604020202020204" pitchFamily="34" charset="0"/>
                <a:cs typeface="Arial" panose="020B0604020202020204" pitchFamily="34" charset="0"/>
              </a:rPr>
              <a:t>Let the environment guide our development</a:t>
            </a:r>
            <a:r>
              <a:rPr lang="en-US" sz="4000" dirty="0" smtClean="0">
                <a:latin typeface="Arial" panose="020B0604020202020204" pitchFamily="34" charset="0"/>
                <a:cs typeface="Arial" panose="020B0604020202020204" pitchFamily="34" charset="0"/>
              </a:rPr>
              <a:t> </a:t>
            </a:r>
          </a:p>
          <a:p>
            <a:pPr marL="0" indent="0">
              <a:buNone/>
            </a:pPr>
            <a:r>
              <a:rPr lang="en-US" sz="3000" dirty="0" smtClean="0">
                <a:latin typeface="Arial" panose="020B0604020202020204" pitchFamily="34" charset="0"/>
                <a:cs typeface="Arial" panose="020B0604020202020204" pitchFamily="34" charset="0"/>
              </a:rPr>
              <a:t> </a:t>
            </a:r>
            <a:r>
              <a:rPr lang="en-GB" sz="3000" dirty="0" smtClean="0">
                <a:latin typeface="Arial" panose="020B0604020202020204" pitchFamily="34" charset="0"/>
                <a:cs typeface="Arial" panose="020B0604020202020204" pitchFamily="34" charset="0"/>
              </a:rPr>
              <a:t/>
            </a:r>
            <a:br>
              <a:rPr lang="en-GB" sz="3000" dirty="0" smtClean="0">
                <a:latin typeface="Arial" panose="020B0604020202020204" pitchFamily="34" charset="0"/>
                <a:cs typeface="Arial" panose="020B0604020202020204" pitchFamily="34" charset="0"/>
              </a:rPr>
            </a:br>
            <a:r>
              <a:rPr lang="en-GB" sz="6000" dirty="0" smtClean="0">
                <a:latin typeface="Arial" panose="020B0604020202020204" pitchFamily="34" charset="0"/>
                <a:cs typeface="Arial" panose="020B0604020202020204" pitchFamily="34" charset="0"/>
              </a:rPr>
              <a:t>A WEBSITE:</a:t>
            </a:r>
          </a:p>
          <a:p>
            <a:pPr marL="0" indent="0">
              <a:buNone/>
            </a:pPr>
            <a:r>
              <a:rPr lang="en-US" sz="4000" dirty="0" smtClean="0">
                <a:latin typeface="Arial" panose="020B0604020202020204" pitchFamily="34" charset="0"/>
                <a:cs typeface="Arial" panose="020B0604020202020204" pitchFamily="34" charset="0"/>
                <a:hlinkClick r:id="rId3"/>
              </a:rPr>
              <a:t>www.stockholmresilience.org/planetaryboundaries</a:t>
            </a:r>
            <a:endParaRPr lang="en-US" sz="4000" dirty="0" smtClean="0">
              <a:latin typeface="Arial" panose="020B0604020202020204" pitchFamily="34" charset="0"/>
              <a:cs typeface="Arial" panose="020B0604020202020204" pitchFamily="34" charset="0"/>
            </a:endParaRPr>
          </a:p>
          <a:p>
            <a:pPr marL="0" indent="0">
              <a:buNone/>
            </a:pPr>
            <a:r>
              <a:rPr lang="en-US" sz="4000" dirty="0" smtClean="0">
                <a:latin typeface="Arial" panose="020B0604020202020204" pitchFamily="34" charset="0"/>
                <a:cs typeface="Arial" panose="020B0604020202020204" pitchFamily="34" charset="0"/>
              </a:rPr>
              <a:t>Includes </a:t>
            </a:r>
            <a:r>
              <a:rPr lang="en-US" sz="4000" dirty="0" err="1" smtClean="0">
                <a:latin typeface="Arial" panose="020B0604020202020204" pitchFamily="34" charset="0"/>
                <a:cs typeface="Arial" panose="020B0604020202020204" pitchFamily="34" charset="0"/>
              </a:rPr>
              <a:t>Rockstr</a:t>
            </a:r>
            <a:r>
              <a:rPr lang="en-GB" sz="4000" dirty="0" err="1" smtClean="0">
                <a:latin typeface="Arial" panose="020B0604020202020204" pitchFamily="34" charset="0"/>
                <a:cs typeface="Arial" panose="020B0604020202020204" pitchFamily="34" charset="0"/>
              </a:rPr>
              <a:t>ö</a:t>
            </a:r>
            <a:r>
              <a:rPr lang="en-US" sz="4000" dirty="0" smtClean="0">
                <a:latin typeface="Arial" panose="020B0604020202020204" pitchFamily="34" charset="0"/>
                <a:cs typeface="Arial" panose="020B0604020202020204" pitchFamily="34" charset="0"/>
              </a:rPr>
              <a:t>m’s talk during the ‘Earth’s Safe Operating Space for Humanity: From concept to action’ seminar, Stockholm,  January 2016</a:t>
            </a:r>
            <a:r>
              <a:rPr lang="en-GB" sz="4000" dirty="0" smtClean="0">
                <a:latin typeface="Arial" panose="020B0604020202020204" pitchFamily="34" charset="0"/>
                <a:cs typeface="Arial" panose="020B0604020202020204" pitchFamily="34" charset="0"/>
              </a:rPr>
              <a:t/>
            </a:r>
            <a:br>
              <a:rPr lang="en-GB" sz="4000" dirty="0" smtClean="0">
                <a:latin typeface="Arial" panose="020B0604020202020204" pitchFamily="34" charset="0"/>
                <a:cs typeface="Arial" panose="020B0604020202020204" pitchFamily="34" charset="0"/>
              </a:rPr>
            </a:br>
            <a:endParaRPr lang="en-GB" sz="4000" dirty="0">
              <a:latin typeface="Arial" panose="020B0604020202020204" pitchFamily="34" charset="0"/>
              <a:cs typeface="Arial" panose="020B0604020202020204" pitchFamily="34" charset="0"/>
            </a:endParaRPr>
          </a:p>
          <a:p>
            <a:pPr marL="0" indent="0">
              <a:buNone/>
            </a:pPr>
            <a:r>
              <a:rPr lang="en-GB" sz="6000" dirty="0" smtClean="0">
                <a:latin typeface="Arial" panose="020B0604020202020204" pitchFamily="34" charset="0"/>
                <a:cs typeface="Arial" panose="020B0604020202020204" pitchFamily="34" charset="0"/>
              </a:rPr>
              <a:t>AN ARTICLE:</a:t>
            </a:r>
          </a:p>
          <a:p>
            <a:pPr marL="0" indent="0">
              <a:buNone/>
            </a:pPr>
            <a:r>
              <a:rPr lang="en-US" sz="4000" dirty="0" smtClean="0">
                <a:latin typeface="Arial" panose="020B0604020202020204" pitchFamily="34" charset="0"/>
                <a:cs typeface="Arial" panose="020B0604020202020204" pitchFamily="34" charset="0"/>
              </a:rPr>
              <a:t>Earth’s Nine Lives </a:t>
            </a:r>
          </a:p>
          <a:p>
            <a:pPr marL="0" indent="0">
              <a:buNone/>
            </a:pPr>
            <a:r>
              <a:rPr lang="en-US" sz="4000" dirty="0" smtClean="0">
                <a:latin typeface="Arial" panose="020B0604020202020204" pitchFamily="34" charset="0"/>
                <a:cs typeface="Arial" panose="020B0604020202020204" pitchFamily="34" charset="0"/>
              </a:rPr>
              <a:t>Fred Pearce </a:t>
            </a:r>
          </a:p>
          <a:p>
            <a:pPr marL="0" indent="0">
              <a:buNone/>
            </a:pPr>
            <a:r>
              <a:rPr lang="en-US" sz="4000" dirty="0" err="1" smtClean="0">
                <a:latin typeface="Arial" panose="020B0604020202020204" pitchFamily="34" charset="0"/>
                <a:cs typeface="Arial" panose="020B0604020202020204" pitchFamily="34" charset="0"/>
              </a:rPr>
              <a:t>NewScientist</a:t>
            </a:r>
            <a:r>
              <a:rPr lang="en-US" sz="4000" dirty="0" smtClean="0">
                <a:latin typeface="Arial" panose="020B0604020202020204" pitchFamily="34" charset="0"/>
                <a:cs typeface="Arial" panose="020B0604020202020204" pitchFamily="34" charset="0"/>
              </a:rPr>
              <a:t>  February 2010</a:t>
            </a:r>
            <a:r>
              <a:rPr lang="en-GB" sz="3000" dirty="0" smtClean="0">
                <a:latin typeface="Arial" panose="020B0604020202020204" pitchFamily="34" charset="0"/>
                <a:cs typeface="Arial" panose="020B0604020202020204" pitchFamily="34" charset="0"/>
              </a:rPr>
              <a:t/>
            </a:r>
            <a:br>
              <a:rPr lang="en-GB" sz="3000" dirty="0" smtClean="0">
                <a:latin typeface="Arial" panose="020B0604020202020204" pitchFamily="34" charset="0"/>
                <a:cs typeface="Arial" panose="020B0604020202020204" pitchFamily="34" charset="0"/>
              </a:rPr>
            </a:br>
            <a:endParaRPr lang="en-GB" sz="3000" dirty="0" smtClean="0">
              <a:latin typeface="Arial" panose="020B0604020202020204" pitchFamily="34" charset="0"/>
              <a:cs typeface="Arial" panose="020B0604020202020204" pitchFamily="34" charset="0"/>
            </a:endParaRPr>
          </a:p>
          <a:p>
            <a:pPr marL="0" indent="0">
              <a:buNone/>
            </a:pPr>
            <a:r>
              <a:rPr lang="en-GB" sz="3000" dirty="0" smtClean="0">
                <a:latin typeface="Arial" panose="020B0604020202020204" pitchFamily="34" charset="0"/>
                <a:cs typeface="Arial" panose="020B0604020202020204" pitchFamily="34" charset="0"/>
              </a:rPr>
              <a:t> </a:t>
            </a:r>
            <a:br>
              <a:rPr lang="en-GB" sz="3000" dirty="0" smtClean="0">
                <a:latin typeface="Arial" panose="020B0604020202020204" pitchFamily="34" charset="0"/>
                <a:cs typeface="Arial" panose="020B0604020202020204" pitchFamily="34" charset="0"/>
              </a:rPr>
            </a:br>
            <a:r>
              <a:rPr lang="en-GB" sz="6000" dirty="0" smtClean="0">
                <a:latin typeface="Arial" panose="020B0604020202020204" pitchFamily="34" charset="0"/>
                <a:cs typeface="Arial" panose="020B0604020202020204" pitchFamily="34" charset="0"/>
              </a:rPr>
              <a:t>A THINK-TANK:</a:t>
            </a:r>
            <a:br>
              <a:rPr lang="en-GB" sz="6000" dirty="0" smtClean="0">
                <a:latin typeface="Arial" panose="020B0604020202020204" pitchFamily="34" charset="0"/>
                <a:cs typeface="Arial" panose="020B0604020202020204" pitchFamily="34" charset="0"/>
              </a:rPr>
            </a:br>
            <a:r>
              <a:rPr lang="en-GB" sz="4000" dirty="0" smtClean="0">
                <a:latin typeface="Arial" panose="020B0604020202020204" pitchFamily="34" charset="0"/>
                <a:cs typeface="Arial" panose="020B0604020202020204" pitchFamily="34" charset="0"/>
              </a:rPr>
              <a:t>Planetary Boundaries Initiative </a:t>
            </a:r>
            <a:br>
              <a:rPr lang="en-GB" sz="4000" dirty="0" smtClean="0">
                <a:latin typeface="Arial" panose="020B0604020202020204" pitchFamily="34" charset="0"/>
                <a:cs typeface="Arial" panose="020B0604020202020204" pitchFamily="34" charset="0"/>
              </a:rPr>
            </a:br>
            <a:r>
              <a:rPr lang="en-US" sz="4000" dirty="0" err="1" smtClean="0">
                <a:latin typeface="Arial" panose="020B0604020202020204" pitchFamily="34" charset="0"/>
                <a:cs typeface="Arial" panose="020B0604020202020204" pitchFamily="34" charset="0"/>
              </a:rPr>
              <a:t>planetaryboundariesinitiative.org</a:t>
            </a:r>
            <a:endParaRPr lang="en-US" sz="4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496720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Gotham Rounded Bold" pitchFamily="50" charset="0"/>
                <a:cs typeface="Arial" panose="020B0604020202020204" pitchFamily="34" charset="0"/>
              </a:rPr>
              <a:t>The  Climate Change Boundary</a:t>
            </a:r>
            <a:endParaRPr lang="en-US" dirty="0">
              <a:latin typeface="Gotham Rounded Bold" pitchFamily="50" charset="0"/>
              <a:cs typeface="Arial" panose="020B0604020202020204" pitchFamily="34" charset="0"/>
            </a:endParaRPr>
          </a:p>
        </p:txBody>
      </p:sp>
      <p:sp>
        <p:nvSpPr>
          <p:cNvPr id="3" name="Subtitle 2"/>
          <p:cNvSpPr>
            <a:spLocks noGrp="1"/>
          </p:cNvSpPr>
          <p:nvPr>
            <p:ph type="subTitle" idx="1"/>
          </p:nvPr>
        </p:nvSpPr>
        <p:spPr>
          <a:xfrm>
            <a:off x="1371600" y="3886200"/>
            <a:ext cx="6400800" cy="945498"/>
          </a:xfrm>
        </p:spPr>
        <p:txBody>
          <a:bodyPr/>
          <a:lstStyle/>
          <a:p>
            <a:r>
              <a:rPr lang="en-US" dirty="0" smtClean="0">
                <a:latin typeface="Arial" panose="020B0604020202020204" pitchFamily="34" charset="0"/>
                <a:cs typeface="Arial" panose="020B0604020202020204" pitchFamily="34" charset="0"/>
              </a:rPr>
              <a:t>A ‘core boundary’</a:t>
            </a:r>
            <a:endParaRPr lang="en-US" dirty="0">
              <a:latin typeface="Arial" panose="020B0604020202020204" pitchFamily="34" charset="0"/>
              <a:cs typeface="Arial" panose="020B0604020202020204" pitchFamily="34" charset="0"/>
            </a:endParaRPr>
          </a:p>
        </p:txBody>
      </p:sp>
      <p:sp>
        <p:nvSpPr>
          <p:cNvPr id="4" name="TextBox 3"/>
          <p:cNvSpPr txBox="1"/>
          <p:nvPr/>
        </p:nvSpPr>
        <p:spPr>
          <a:xfrm>
            <a:off x="6677559" y="2317644"/>
            <a:ext cx="184666" cy="369332"/>
          </a:xfrm>
          <a:prstGeom prst="rect">
            <a:avLst/>
          </a:prstGeom>
          <a:noFill/>
        </p:spPr>
        <p:txBody>
          <a:bodyPr wrap="none" rtlCol="0">
            <a:spAutoFit/>
          </a:bodyPr>
          <a:lstStyle/>
          <a:p>
            <a:endParaRPr lang="en-US"/>
          </a:p>
        </p:txBody>
      </p:sp>
      <p:sp>
        <p:nvSpPr>
          <p:cNvPr id="10" name="TextBox 9"/>
          <p:cNvSpPr txBox="1"/>
          <p:nvPr/>
        </p:nvSpPr>
        <p:spPr>
          <a:xfrm rot="1784490">
            <a:off x="4143490" y="1838037"/>
            <a:ext cx="3656372" cy="584776"/>
          </a:xfrm>
          <a:prstGeom prst="rect">
            <a:avLst/>
          </a:prstGeom>
          <a:noFill/>
          <a:ln w="38100" cmpd="sng">
            <a:solidFill>
              <a:srgbClr val="FF0000"/>
            </a:solidFill>
          </a:ln>
        </p:spPr>
        <p:txBody>
          <a:bodyPr wrap="square" rtlCol="0">
            <a:spAutoFit/>
          </a:bodyPr>
          <a:lstStyle/>
          <a:p>
            <a:pPr algn="ctr"/>
            <a:r>
              <a:rPr lang="en-US" sz="3200" dirty="0" smtClean="0">
                <a:solidFill>
                  <a:srgbClr val="FF6600"/>
                </a:solidFill>
              </a:rPr>
              <a:t>C  R  O  S  S  E  D</a:t>
            </a:r>
            <a:endParaRPr lang="en-US" sz="3200" dirty="0">
              <a:solidFill>
                <a:srgbClr val="FF6600"/>
              </a:solidFill>
            </a:endParaRPr>
          </a:p>
        </p:txBody>
      </p:sp>
      <p:sp>
        <p:nvSpPr>
          <p:cNvPr id="5" name="Footer Placeholder 4"/>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95481495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3227"/>
            <a:ext cx="8229600" cy="585928"/>
          </a:xfrm>
        </p:spPr>
        <p:txBody>
          <a:bodyPr>
            <a:normAutofit/>
          </a:bodyPr>
          <a:lstStyle/>
          <a:p>
            <a:r>
              <a:rPr lang="en-US" sz="2800" dirty="0" smtClean="0">
                <a:latin typeface="Gotham Rounded Bold" pitchFamily="50" charset="0"/>
                <a:cs typeface="Arial" panose="020B0604020202020204" pitchFamily="34" charset="0"/>
              </a:rPr>
              <a:t>The problem</a:t>
            </a:r>
            <a:endParaRPr lang="en-US" sz="2800" dirty="0">
              <a:latin typeface="Gotham Rounded Bold" pitchFamily="50" charset="0"/>
              <a:cs typeface="Arial" panose="020B0604020202020204" pitchFamily="34" charset="0"/>
            </a:endParaRPr>
          </a:p>
        </p:txBody>
      </p:sp>
      <p:sp>
        <p:nvSpPr>
          <p:cNvPr id="3" name="Content Placeholder 2"/>
          <p:cNvSpPr>
            <a:spLocks noGrp="1"/>
          </p:cNvSpPr>
          <p:nvPr>
            <p:ph idx="1"/>
          </p:nvPr>
        </p:nvSpPr>
        <p:spPr>
          <a:xfrm>
            <a:off x="177553" y="1389155"/>
            <a:ext cx="8824404" cy="4976137"/>
          </a:xfrm>
        </p:spPr>
        <p:txBody>
          <a:bodyPr>
            <a:noAutofit/>
          </a:bodyPr>
          <a:lstStyle/>
          <a:p>
            <a:r>
              <a:rPr lang="en-US" sz="2000" dirty="0">
                <a:latin typeface="Arial" panose="020B0604020202020204" pitchFamily="34" charset="0"/>
                <a:cs typeface="Arial" panose="020B0604020202020204" pitchFamily="34" charset="0"/>
              </a:rPr>
              <a:t>The Earth’s temperature is largely controlled by greenhouse gases in the atmosphere. </a:t>
            </a:r>
            <a:endParaRPr lang="en-US" sz="2000" dirty="0" smtClean="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Evidence shows that </a:t>
            </a:r>
            <a:r>
              <a:rPr lang="en-US" sz="2000" dirty="0">
                <a:latin typeface="Arial" panose="020B0604020202020204" pitchFamily="34" charset="0"/>
                <a:cs typeface="Arial" panose="020B0604020202020204" pitchFamily="34" charset="0"/>
              </a:rPr>
              <a:t>periods of </a:t>
            </a:r>
            <a:r>
              <a:rPr lang="en-US" sz="2000" dirty="0" smtClean="0">
                <a:latin typeface="Arial" panose="020B0604020202020204" pitchFamily="34" charset="0"/>
                <a:cs typeface="Arial" panose="020B0604020202020204" pitchFamily="34" charset="0"/>
              </a:rPr>
              <a:t>higher </a:t>
            </a:r>
            <a:r>
              <a:rPr lang="en-US" sz="2000" dirty="0">
                <a:latin typeface="Arial" panose="020B0604020202020204" pitchFamily="34" charset="0"/>
                <a:cs typeface="Arial" panose="020B0604020202020204" pitchFamily="34" charset="0"/>
              </a:rPr>
              <a:t>atmospheric carbon dioxide are correlated with higher average global temperature</a:t>
            </a:r>
            <a:r>
              <a:rPr lang="en-US" sz="2000" dirty="0" smtClean="0">
                <a:latin typeface="Arial" panose="020B0604020202020204" pitchFamily="34" charset="0"/>
                <a:cs typeface="Arial" panose="020B0604020202020204" pitchFamily="34" charset="0"/>
              </a:rPr>
              <a:t>.</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Atmospheric temperature affects wind patterns, ocean currents, rainfall and </a:t>
            </a:r>
            <a:r>
              <a:rPr lang="en-US" sz="2000" dirty="0" smtClean="0">
                <a:latin typeface="Arial" panose="020B0604020202020204" pitchFamily="34" charset="0"/>
                <a:cs typeface="Arial" panose="020B0604020202020204" pitchFamily="34" charset="0"/>
              </a:rPr>
              <a:t>other precipitation.</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Positive feedback occurs e.g. warmer seas melt polar ice; the sea is less reflective than ice so more heat is absorbed so the sea gets even warmer. </a:t>
            </a:r>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Thermal expansion and </a:t>
            </a:r>
            <a:r>
              <a:rPr lang="en-US" sz="2000" dirty="0" smtClean="0">
                <a:latin typeface="Arial" panose="020B0604020202020204" pitchFamily="34" charset="0"/>
                <a:cs typeface="Arial" panose="020B0604020202020204" pitchFamily="34" charset="0"/>
              </a:rPr>
              <a:t>melted </a:t>
            </a:r>
            <a:r>
              <a:rPr lang="en-US" sz="2000" dirty="0">
                <a:latin typeface="Arial" panose="020B0604020202020204" pitchFamily="34" charset="0"/>
                <a:cs typeface="Arial" panose="020B0604020202020204" pitchFamily="34" charset="0"/>
              </a:rPr>
              <a:t>ice running off land </a:t>
            </a:r>
            <a:r>
              <a:rPr lang="en-US" sz="2000" dirty="0" smtClean="0">
                <a:latin typeface="Arial" panose="020B0604020202020204" pitchFamily="34" charset="0"/>
                <a:cs typeface="Arial" panose="020B0604020202020204" pitchFamily="34" charset="0"/>
              </a:rPr>
              <a:t>raise </a:t>
            </a:r>
            <a:r>
              <a:rPr lang="en-US" sz="2000" dirty="0">
                <a:latin typeface="Arial" panose="020B0604020202020204" pitchFamily="34" charset="0"/>
                <a:cs typeface="Arial" panose="020B0604020202020204" pitchFamily="34" charset="0"/>
              </a:rPr>
              <a:t>the average sea </a:t>
            </a:r>
            <a:r>
              <a:rPr lang="en-US" sz="2000" dirty="0" smtClean="0">
                <a:latin typeface="Arial" panose="020B0604020202020204" pitchFamily="34" charset="0"/>
                <a:cs typeface="Arial" panose="020B0604020202020204" pitchFamily="34" charset="0"/>
              </a:rPr>
              <a:t>level. Without </a:t>
            </a:r>
            <a:r>
              <a:rPr lang="en-US" sz="2000" dirty="0">
                <a:latin typeface="Arial" panose="020B0604020202020204" pitchFamily="34" charset="0"/>
                <a:cs typeface="Arial" panose="020B0604020202020204" pitchFamily="34" charset="0"/>
              </a:rPr>
              <a:t>significant action, a rise of up to 7 m is predicted by 2100</a:t>
            </a:r>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3406858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6086"/>
            <a:ext cx="8229600" cy="824925"/>
          </a:xfrm>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457200" y="1600200"/>
            <a:ext cx="45719" cy="193683"/>
          </a:xfrm>
        </p:spPr>
        <p:txBody>
          <a:bodyPr>
            <a:normAutofit fontScale="25000" lnSpcReduction="20000"/>
          </a:bodyPr>
          <a:lstStyle/>
          <a:p>
            <a:r>
              <a:rPr lang="en-US" dirty="0" smtClean="0"/>
              <a: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10230996"/>
              </p:ext>
            </p:extLst>
          </p:nvPr>
        </p:nvGraphicFramePr>
        <p:xfrm>
          <a:off x="856437" y="2506416"/>
          <a:ext cx="6397418" cy="2677160"/>
        </p:xfrm>
        <a:graphic>
          <a:graphicData uri="http://schemas.openxmlformats.org/drawingml/2006/table">
            <a:tbl>
              <a:tblPr firstRow="1" bandRow="1">
                <a:tableStyleId>{2D5ABB26-0587-4C30-8999-92F81FD0307C}</a:tableStyleId>
              </a:tblPr>
              <a:tblGrid>
                <a:gridCol w="1906432"/>
                <a:gridCol w="4490986"/>
              </a:tblGrid>
              <a:tr h="705829">
                <a:tc>
                  <a:txBody>
                    <a:bodyPr/>
                    <a:lstStyle/>
                    <a:p>
                      <a:pPr algn="ctr"/>
                      <a:r>
                        <a:rPr lang="en-US" sz="2400" cap="small" dirty="0" smtClean="0">
                          <a:latin typeface="Arial" panose="020B0604020202020204" pitchFamily="34" charset="0"/>
                          <a:cs typeface="Arial" panose="020B0604020202020204" pitchFamily="34" charset="0"/>
                        </a:rPr>
                        <a:t>Date</a:t>
                      </a:r>
                      <a:endParaRPr lang="en-US" sz="2400" cap="small" dirty="0">
                        <a:latin typeface="Arial" panose="020B0604020202020204" pitchFamily="34" charset="0"/>
                        <a:cs typeface="Arial" panose="020B0604020202020204" pitchFamily="34" charset="0"/>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cap="small" dirty="0" smtClean="0">
                          <a:latin typeface="Arial" panose="020B0604020202020204" pitchFamily="34" charset="0"/>
                          <a:cs typeface="Arial" panose="020B0604020202020204" pitchFamily="34" charset="0"/>
                        </a:rPr>
                        <a:t>Approximate carbon dioxide concentration </a:t>
                      </a:r>
                      <a:r>
                        <a:rPr lang="en-US" sz="2400" dirty="0" smtClean="0">
                          <a:latin typeface="Arial" panose="020B0604020202020204" pitchFamily="34" charset="0"/>
                          <a:cs typeface="Arial" panose="020B0604020202020204" pitchFamily="34" charset="0"/>
                        </a:rPr>
                        <a:t>/  ppm</a:t>
                      </a:r>
                      <a:endParaRPr lang="en-US" sz="2400" dirty="0">
                        <a:latin typeface="Arial" panose="020B0604020202020204" pitchFamily="34" charset="0"/>
                        <a:cs typeface="Arial" panose="020B0604020202020204" pitchFamily="34" charset="0"/>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600" dirty="0" smtClean="0">
                          <a:latin typeface="Arial" panose="020B0604020202020204" pitchFamily="34" charset="0"/>
                          <a:cs typeface="Arial" panose="020B0604020202020204" pitchFamily="34" charset="0"/>
                        </a:rPr>
                        <a:t>1600</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smtClean="0">
                          <a:latin typeface="Arial" panose="020B0604020202020204" pitchFamily="34" charset="0"/>
                          <a:cs typeface="Arial" panose="020B0604020202020204" pitchFamily="34" charset="0"/>
                        </a:rPr>
                        <a:t>280</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600" dirty="0" smtClean="0">
                          <a:latin typeface="Arial" panose="020B0604020202020204" pitchFamily="34" charset="0"/>
                          <a:cs typeface="Arial" panose="020B0604020202020204" pitchFamily="34" charset="0"/>
                        </a:rPr>
                        <a:t>1915</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smtClean="0">
                          <a:latin typeface="Arial" panose="020B0604020202020204" pitchFamily="34" charset="0"/>
                          <a:cs typeface="Arial" panose="020B0604020202020204" pitchFamily="34" charset="0"/>
                        </a:rPr>
                        <a:t>300</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600" dirty="0" smtClean="0">
                          <a:latin typeface="Arial" panose="020B0604020202020204" pitchFamily="34" charset="0"/>
                          <a:cs typeface="Arial" panose="020B0604020202020204" pitchFamily="34" charset="0"/>
                        </a:rPr>
                        <a:t>1988</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smtClean="0">
                          <a:latin typeface="Arial" panose="020B0604020202020204" pitchFamily="34" charset="0"/>
                          <a:cs typeface="Arial" panose="020B0604020202020204" pitchFamily="34" charset="0"/>
                        </a:rPr>
                        <a:t>350</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600" dirty="0" smtClean="0">
                          <a:latin typeface="Arial" panose="020B0604020202020204" pitchFamily="34" charset="0"/>
                          <a:cs typeface="Arial" panose="020B0604020202020204" pitchFamily="34" charset="0"/>
                        </a:rPr>
                        <a:t>2015</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smtClean="0">
                          <a:latin typeface="Arial" panose="020B0604020202020204" pitchFamily="34" charset="0"/>
                          <a:cs typeface="Arial" panose="020B0604020202020204" pitchFamily="34" charset="0"/>
                        </a:rPr>
                        <a:t>400</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600" dirty="0" smtClean="0">
                          <a:latin typeface="Arial" panose="020B0604020202020204" pitchFamily="34" charset="0"/>
                          <a:cs typeface="Arial" panose="020B0604020202020204" pitchFamily="34" charset="0"/>
                        </a:rPr>
                        <a:t>16 June 2016</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smtClean="0">
                          <a:latin typeface="Arial" panose="020B0604020202020204" pitchFamily="34" charset="0"/>
                          <a:cs typeface="Arial" panose="020B0604020202020204" pitchFamily="34" charset="0"/>
                        </a:rPr>
                        <a:t>407.65</a:t>
                      </a:r>
                      <a:endParaRPr lang="en-US" sz="1600" dirty="0">
                        <a:latin typeface="Arial" panose="020B0604020202020204" pitchFamily="34" charset="0"/>
                        <a:cs typeface="Arial" panose="020B0604020202020204" pitchFamily="34" charset="0"/>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6" name="Rectangle 5"/>
          <p:cNvSpPr/>
          <p:nvPr/>
        </p:nvSpPr>
        <p:spPr>
          <a:xfrm>
            <a:off x="502919" y="1061591"/>
            <a:ext cx="7909389" cy="1077218"/>
          </a:xfrm>
          <a:prstGeom prst="rect">
            <a:avLst/>
          </a:prstGeom>
        </p:spPr>
        <p:txBody>
          <a:bodyPr wrap="square">
            <a:spAutoFit/>
          </a:bodyPr>
          <a:lstStyle/>
          <a:p>
            <a:pPr algn="ctr"/>
            <a:r>
              <a:rPr lang="en-US" sz="2400" dirty="0" smtClean="0">
                <a:latin typeface="Gotham Rounded Bold" pitchFamily="50" charset="0"/>
              </a:rPr>
              <a:t>The boundary for atmospheric carbon dioxide:  </a:t>
            </a:r>
            <a:r>
              <a:rPr lang="en-US" sz="4000" dirty="0" smtClean="0">
                <a:latin typeface="Gotham Rounded Bold" pitchFamily="50" charset="0"/>
              </a:rPr>
              <a:t>350 ppm</a:t>
            </a:r>
            <a:endParaRPr lang="en-US" sz="4000" dirty="0">
              <a:latin typeface="Gotham Rounded Bold" pitchFamily="50" charset="0"/>
            </a:endParaRPr>
          </a:p>
        </p:txBody>
      </p:sp>
      <p:sp>
        <p:nvSpPr>
          <p:cNvPr id="5" name="Left Arrow 4"/>
          <p:cNvSpPr/>
          <p:nvPr/>
        </p:nvSpPr>
        <p:spPr>
          <a:xfrm>
            <a:off x="6324330" y="4288295"/>
            <a:ext cx="1152013" cy="222599"/>
          </a:xfrm>
          <a:prstGeom prst="leftArrow">
            <a:avLst>
              <a:gd name="adj1" fmla="val 50000"/>
              <a:gd name="adj2" fmla="val 124070"/>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7476342" y="4137715"/>
            <a:ext cx="1531816" cy="738664"/>
          </a:xfrm>
          <a:prstGeom prst="rect">
            <a:avLst/>
          </a:prstGeom>
          <a:noFill/>
        </p:spPr>
        <p:txBody>
          <a:bodyPr wrap="square" rtlCol="0">
            <a:spAutoFit/>
          </a:bodyPr>
          <a:lstStyle/>
          <a:p>
            <a:r>
              <a:rPr lang="en-US" sz="1400" b="1" dirty="0" smtClean="0">
                <a:solidFill>
                  <a:srgbClr val="FF0000"/>
                </a:solidFill>
                <a:latin typeface="Arial" panose="020B0604020202020204" pitchFamily="34" charset="0"/>
                <a:cs typeface="Arial" panose="020B0604020202020204" pitchFamily="34" charset="0"/>
              </a:rPr>
              <a:t>Boundary crossed</a:t>
            </a:r>
          </a:p>
          <a:p>
            <a:r>
              <a:rPr lang="en-US" sz="1400" b="1" dirty="0" smtClean="0">
                <a:solidFill>
                  <a:srgbClr val="FF0000"/>
                </a:solidFill>
                <a:latin typeface="Arial" panose="020B0604020202020204" pitchFamily="34" charset="0"/>
                <a:cs typeface="Arial" panose="020B0604020202020204" pitchFamily="34" charset="0"/>
              </a:rPr>
              <a:t> in 1988</a:t>
            </a:r>
            <a:endParaRPr lang="en-US" sz="1400" b="1" dirty="0">
              <a:solidFill>
                <a:srgbClr val="FF0000"/>
              </a:solidFill>
              <a:latin typeface="Arial" panose="020B0604020202020204" pitchFamily="34" charset="0"/>
              <a:cs typeface="Arial" panose="020B0604020202020204" pitchFamily="34" charset="0"/>
            </a:endParaRPr>
          </a:p>
        </p:txBody>
      </p:sp>
      <p:sp>
        <p:nvSpPr>
          <p:cNvPr id="8" name="Footer Placeholder 7"/>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1645584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822" y="966579"/>
            <a:ext cx="7831220" cy="601508"/>
          </a:xfrm>
        </p:spPr>
        <p:txBody>
          <a:bodyPr>
            <a:normAutofit/>
          </a:bodyPr>
          <a:lstStyle/>
          <a:p>
            <a:r>
              <a:rPr lang="en-US" sz="2800" dirty="0" smtClean="0">
                <a:latin typeface="Gotham Rounded Bold" pitchFamily="50" charset="0"/>
              </a:rPr>
              <a:t>Combatting climate change</a:t>
            </a:r>
            <a:endParaRPr lang="en-US" sz="2800" dirty="0">
              <a:latin typeface="Gotham Rounded Bold" pitchFamily="50" charset="0"/>
            </a:endParaRPr>
          </a:p>
        </p:txBody>
      </p:sp>
      <p:sp>
        <p:nvSpPr>
          <p:cNvPr id="3" name="Content Placeholder 2"/>
          <p:cNvSpPr>
            <a:spLocks noGrp="1"/>
          </p:cNvSpPr>
          <p:nvPr>
            <p:ph idx="1"/>
          </p:nvPr>
        </p:nvSpPr>
        <p:spPr>
          <a:xfrm>
            <a:off x="604253" y="1267333"/>
            <a:ext cx="8229600" cy="5043991"/>
          </a:xfrm>
        </p:spPr>
        <p:txBody>
          <a:bodyPr>
            <a:normAutofit fontScale="92500" lnSpcReduction="10000"/>
          </a:bodyPr>
          <a:lstStyle/>
          <a:p>
            <a:endParaRPr lang="en-US" sz="4500" dirty="0" smtClean="0"/>
          </a:p>
          <a:p>
            <a:r>
              <a:rPr lang="en-US" sz="2600" dirty="0" smtClean="0">
                <a:latin typeface="Arial" panose="020B0604020202020204" pitchFamily="34" charset="0"/>
                <a:cs typeface="Arial" panose="020B0604020202020204" pitchFamily="34" charset="0"/>
              </a:rPr>
              <a:t>International agreements</a:t>
            </a:r>
          </a:p>
          <a:p>
            <a:endParaRPr lang="en-US" sz="2200" dirty="0">
              <a:latin typeface="Arial" panose="020B0604020202020204" pitchFamily="34" charset="0"/>
              <a:cs typeface="Arial" panose="020B0604020202020204" pitchFamily="34" charset="0"/>
            </a:endParaRPr>
          </a:p>
          <a:p>
            <a:endParaRPr lang="en-US" sz="2200" dirty="0" smtClean="0">
              <a:latin typeface="Arial" panose="020B0604020202020204" pitchFamily="34" charset="0"/>
              <a:cs typeface="Arial" panose="020B0604020202020204" pitchFamily="34" charset="0"/>
            </a:endParaRPr>
          </a:p>
          <a:p>
            <a:endParaRPr lang="en-US" sz="2200" dirty="0">
              <a:latin typeface="Arial" panose="020B0604020202020204" pitchFamily="34" charset="0"/>
              <a:cs typeface="Arial" panose="020B0604020202020204" pitchFamily="34" charset="0"/>
            </a:endParaRPr>
          </a:p>
          <a:p>
            <a:endParaRPr lang="en-US" sz="2200" dirty="0" smtClean="0">
              <a:latin typeface="Arial" panose="020B0604020202020204" pitchFamily="34" charset="0"/>
              <a:cs typeface="Arial" panose="020B0604020202020204" pitchFamily="34" charset="0"/>
            </a:endParaRPr>
          </a:p>
          <a:p>
            <a:endParaRPr lang="en-US" sz="2200" dirty="0" smtClean="0">
              <a:latin typeface="Arial" panose="020B0604020202020204" pitchFamily="34" charset="0"/>
              <a:cs typeface="Arial" panose="020B0604020202020204" pitchFamily="34" charset="0"/>
            </a:endParaRPr>
          </a:p>
          <a:p>
            <a:pPr marL="0" indent="0">
              <a:buNone/>
            </a:pP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a:t>
            </a:r>
            <a:r>
              <a:rPr lang="en-US" sz="2600" dirty="0" smtClean="0">
                <a:latin typeface="Arial" panose="020B0604020202020204" pitchFamily="34" charset="0"/>
                <a:cs typeface="Arial" panose="020B0604020202020204" pitchFamily="34" charset="0"/>
              </a:rPr>
              <a:t>  </a:t>
            </a:r>
          </a:p>
          <a:p>
            <a:pPr marL="0" indent="0">
              <a:buNone/>
            </a:pPr>
            <a:endParaRPr lang="en-US" sz="2600" dirty="0" smtClean="0">
              <a:latin typeface="Arial" panose="020B0604020202020204" pitchFamily="34" charset="0"/>
              <a:cs typeface="Arial" panose="020B0604020202020204" pitchFamily="34" charset="0"/>
            </a:endParaRPr>
          </a:p>
          <a:p>
            <a:r>
              <a:rPr lang="en-US" sz="2600" dirty="0" smtClean="0">
                <a:latin typeface="Arial" panose="020B0604020202020204" pitchFamily="34" charset="0"/>
                <a:cs typeface="Arial" panose="020B0604020202020204" pitchFamily="34" charset="0"/>
              </a:rPr>
              <a:t>Most people accept that the biofuel industry has a role in the reduction of fossil </a:t>
            </a:r>
            <a:r>
              <a:rPr lang="en-US" sz="2600" dirty="0">
                <a:latin typeface="Arial" panose="020B0604020202020204" pitchFamily="34" charset="0"/>
                <a:cs typeface="Arial" panose="020B0604020202020204" pitchFamily="34" charset="0"/>
              </a:rPr>
              <a:t>fuel combustion </a:t>
            </a:r>
            <a:r>
              <a:rPr lang="en-US" sz="2600" dirty="0" smtClean="0">
                <a:latin typeface="Arial" panose="020B0604020202020204" pitchFamily="34" charset="0"/>
                <a:cs typeface="Arial" panose="020B0604020202020204" pitchFamily="34" charset="0"/>
              </a:rPr>
              <a:t>and that renewable resources should provide a greater proportion of the energy we use.</a:t>
            </a:r>
            <a:endParaRPr lang="en-US" sz="2600" dirty="0">
              <a:latin typeface="Arial" panose="020B0604020202020204" pitchFamily="34" charset="0"/>
              <a:cs typeface="Arial" panose="020B0604020202020204" pitchFamily="34" charset="0"/>
            </a:endParaRPr>
          </a:p>
          <a:p>
            <a:endParaRPr lang="en-US" dirty="0"/>
          </a:p>
        </p:txBody>
      </p:sp>
      <p:sp>
        <p:nvSpPr>
          <p:cNvPr id="4" name="TextBox 3"/>
          <p:cNvSpPr txBox="1"/>
          <p:nvPr/>
        </p:nvSpPr>
        <p:spPr>
          <a:xfrm>
            <a:off x="1150077" y="2614250"/>
            <a:ext cx="7500470" cy="1862048"/>
          </a:xfrm>
          <a:prstGeom prst="rect">
            <a:avLst/>
          </a:prstGeom>
          <a:noFill/>
        </p:spPr>
        <p:txBody>
          <a:bodyPr wrap="square" rtlCol="0">
            <a:spAutoFit/>
          </a:bodyPr>
          <a:lstStyle/>
          <a:p>
            <a:pPr marL="285750" indent="-285750">
              <a:buFont typeface="Wingdings" charset="2"/>
              <a:buChar char="Ø"/>
            </a:pPr>
            <a:r>
              <a:rPr lang="en-US" dirty="0">
                <a:latin typeface="Arial" panose="020B0604020202020204" pitchFamily="34" charset="0"/>
                <a:cs typeface="Arial" panose="020B0604020202020204" pitchFamily="34" charset="0"/>
              </a:rPr>
              <a:t>The Kyoto Protocol, agreed by 84 countries in 1997, was the first      of many major international agreement to address global warming. It set targets for reducing the greenhouse gases in the </a:t>
            </a:r>
            <a:r>
              <a:rPr lang="en-US" dirty="0" smtClean="0">
                <a:latin typeface="Arial" panose="020B0604020202020204" pitchFamily="34" charset="0"/>
                <a:cs typeface="Arial" panose="020B0604020202020204" pitchFamily="34" charset="0"/>
              </a:rPr>
              <a:t>atmosphere. </a:t>
            </a:r>
            <a:r>
              <a:rPr lang="en-US" dirty="0">
                <a:latin typeface="Arial" panose="020B0604020202020204" pitchFamily="34" charset="0"/>
                <a:cs typeface="Arial" panose="020B0604020202020204" pitchFamily="34" charset="0"/>
              </a:rPr>
              <a:t>S</a:t>
            </a:r>
            <a:r>
              <a:rPr lang="en-US" dirty="0" smtClean="0">
                <a:latin typeface="Arial" panose="020B0604020202020204" pitchFamily="34" charset="0"/>
                <a:cs typeface="Arial" panose="020B0604020202020204" pitchFamily="34" charset="0"/>
              </a:rPr>
              <a:t>ome </a:t>
            </a:r>
            <a:r>
              <a:rPr lang="en-US" dirty="0">
                <a:latin typeface="Arial" panose="020B0604020202020204" pitchFamily="34" charset="0"/>
                <a:cs typeface="Arial" panose="020B0604020202020204" pitchFamily="34" charset="0"/>
              </a:rPr>
              <a:t>major polluters did not sign the </a:t>
            </a:r>
            <a:r>
              <a:rPr lang="en-US" dirty="0" smtClean="0">
                <a:latin typeface="Arial" panose="020B0604020202020204" pitchFamily="34" charset="0"/>
                <a:cs typeface="Arial" panose="020B0604020202020204" pitchFamily="34" charset="0"/>
              </a:rPr>
              <a:t>agreement</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endParaRPr lang="en-US" sz="700" dirty="0" smtClean="0">
              <a:latin typeface="Arial" panose="020B0604020202020204" pitchFamily="34" charset="0"/>
              <a:cs typeface="Arial" panose="020B0604020202020204" pitchFamily="34" charset="0"/>
            </a:endParaRPr>
          </a:p>
          <a:p>
            <a:pPr marL="285750" indent="-285750">
              <a:buFont typeface="Wingdings" charset="2"/>
              <a:buChar char="Ø"/>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COP21 meeting in Paris in 2015, which, by April 2016 had been agreed by 174 </a:t>
            </a:r>
            <a:r>
              <a:rPr lang="en-US" dirty="0" smtClean="0">
                <a:latin typeface="Arial" panose="020B0604020202020204" pitchFamily="34" charset="0"/>
                <a:cs typeface="Arial" panose="020B0604020202020204" pitchFamily="34" charset="0"/>
              </a:rPr>
              <a:t>countries, </a:t>
            </a:r>
            <a:r>
              <a:rPr lang="en-US" dirty="0">
                <a:latin typeface="Arial" panose="020B0604020202020204" pitchFamily="34" charset="0"/>
                <a:cs typeface="Arial" panose="020B0604020202020204" pitchFamily="34" charset="0"/>
              </a:rPr>
              <a:t>made further resolutions. </a:t>
            </a:r>
            <a:endParaRPr lang="en-US" dirty="0" smtClean="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06034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1989"/>
            <a:ext cx="8229600" cy="1143000"/>
          </a:xfrm>
        </p:spPr>
        <p:txBody>
          <a:bodyPr>
            <a:noAutofit/>
          </a:bodyPr>
          <a:lstStyle/>
          <a:p>
            <a:r>
              <a:rPr lang="en-US" sz="2800" dirty="0" smtClean="0">
                <a:latin typeface="Gotham Rounded Bold" pitchFamily="50" charset="0"/>
              </a:rPr>
              <a:t>COP21 – the Paris agreement of 2015</a:t>
            </a:r>
            <a:endParaRPr lang="en-US" sz="2800" dirty="0">
              <a:latin typeface="Gotham Rounded Bold" pitchFamily="50" charset="0"/>
            </a:endParaRPr>
          </a:p>
        </p:txBody>
      </p:sp>
      <p:sp>
        <p:nvSpPr>
          <p:cNvPr id="3" name="Content Placeholder 2"/>
          <p:cNvSpPr>
            <a:spLocks noGrp="1"/>
          </p:cNvSpPr>
          <p:nvPr>
            <p:ph idx="1"/>
          </p:nvPr>
        </p:nvSpPr>
        <p:spPr>
          <a:xfrm>
            <a:off x="457200" y="1766086"/>
            <a:ext cx="8229600" cy="4213551"/>
          </a:xfrm>
        </p:spPr>
        <p:txBody>
          <a:bodyPr>
            <a:normAutofit/>
          </a:bodyPr>
          <a:lstStyle/>
          <a:p>
            <a:pPr marL="0" indent="0">
              <a:buNone/>
            </a:pPr>
            <a:r>
              <a:rPr lang="en-US" sz="2000" dirty="0" smtClean="0">
                <a:latin typeface="Arial" panose="020B0604020202020204" pitchFamily="34" charset="0"/>
                <a:cs typeface="Arial" panose="020B0604020202020204" pitchFamily="34" charset="0"/>
              </a:rPr>
              <a:t>174 countries have made an agreement to combat climate change. They have undertaken to:</a:t>
            </a:r>
          </a:p>
          <a:p>
            <a:pPr marL="0" indent="0">
              <a:buNone/>
            </a:pPr>
            <a:endParaRPr lang="en-US" sz="700" dirty="0" smtClean="0">
              <a:latin typeface="Arial" panose="020B0604020202020204" pitchFamily="34" charset="0"/>
              <a:cs typeface="Arial" panose="020B0604020202020204" pitchFamily="34" charset="0"/>
            </a:endParaRPr>
          </a:p>
          <a:p>
            <a:pPr marL="0" indent="0">
              <a:buNone/>
            </a:pPr>
            <a:endParaRPr lang="en-US" sz="7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K</a:t>
            </a:r>
            <a:r>
              <a:rPr lang="en-US" sz="2000" dirty="0" smtClean="0">
                <a:latin typeface="Arial" panose="020B0604020202020204" pitchFamily="34" charset="0"/>
                <a:cs typeface="Arial" panose="020B0604020202020204" pitchFamily="34" charset="0"/>
              </a:rPr>
              <a:t>eep </a:t>
            </a:r>
            <a:r>
              <a:rPr lang="en-US" sz="2000" dirty="0">
                <a:latin typeface="Arial" panose="020B0604020202020204" pitchFamily="34" charset="0"/>
                <a:cs typeface="Arial" panose="020B0604020202020204" pitchFamily="34" charset="0"/>
              </a:rPr>
              <a:t>global temperatures </a:t>
            </a:r>
            <a:r>
              <a:rPr lang="en-US" sz="2000" dirty="0" smtClean="0">
                <a:latin typeface="Arial" panose="020B0604020202020204" pitchFamily="34" charset="0"/>
                <a:cs typeface="Arial" panose="020B0604020202020204" pitchFamily="34" charset="0"/>
              </a:rPr>
              <a:t>‘well below’ 2.0</a:t>
            </a:r>
            <a:r>
              <a:rPr lang="en-US" sz="2000" baseline="30000" dirty="0" smtClean="0">
                <a:latin typeface="Arial" panose="020B0604020202020204" pitchFamily="34" charset="0"/>
                <a:cs typeface="Arial" panose="020B0604020202020204" pitchFamily="34" charset="0"/>
              </a:rPr>
              <a:t>o</a:t>
            </a:r>
            <a:r>
              <a:rPr lang="en-US" sz="2000" dirty="0" smtClean="0">
                <a:latin typeface="Arial" panose="020B0604020202020204" pitchFamily="34" charset="0"/>
                <a:cs typeface="Arial" panose="020B0604020202020204" pitchFamily="34" charset="0"/>
              </a:rPr>
              <a:t>C above </a:t>
            </a:r>
            <a:r>
              <a:rPr lang="en-US" sz="2000" dirty="0">
                <a:latin typeface="Arial" panose="020B0604020202020204" pitchFamily="34" charset="0"/>
                <a:cs typeface="Arial" panose="020B0604020202020204" pitchFamily="34" charset="0"/>
              </a:rPr>
              <a:t>pre-industrial times and </a:t>
            </a:r>
            <a:r>
              <a:rPr lang="en-US" sz="2000" dirty="0" smtClean="0">
                <a:latin typeface="Arial" panose="020B0604020202020204" pitchFamily="34" charset="0"/>
                <a:cs typeface="Arial" panose="020B0604020202020204" pitchFamily="34" charset="0"/>
              </a:rPr>
              <a:t>‘to endeavour </a:t>
            </a:r>
            <a:r>
              <a:rPr lang="en-US" sz="2000" dirty="0">
                <a:latin typeface="Arial" panose="020B0604020202020204" pitchFamily="34" charset="0"/>
                <a:cs typeface="Arial" panose="020B0604020202020204" pitchFamily="34" charset="0"/>
              </a:rPr>
              <a:t>to </a:t>
            </a:r>
            <a:r>
              <a:rPr lang="en-US" sz="2000" dirty="0" smtClean="0">
                <a:latin typeface="Arial" panose="020B0604020202020204" pitchFamily="34" charset="0"/>
                <a:cs typeface="Arial" panose="020B0604020202020204" pitchFamily="34" charset="0"/>
              </a:rPr>
              <a:t>limit’ </a:t>
            </a:r>
            <a:r>
              <a:rPr lang="en-US" sz="2000" dirty="0">
                <a:latin typeface="Arial" panose="020B0604020202020204" pitchFamily="34" charset="0"/>
                <a:cs typeface="Arial" panose="020B0604020202020204" pitchFamily="34" charset="0"/>
              </a:rPr>
              <a:t>them </a:t>
            </a:r>
            <a:r>
              <a:rPr lang="en-US" sz="2000" dirty="0" smtClean="0">
                <a:latin typeface="Arial" panose="020B0604020202020204" pitchFamily="34" charset="0"/>
                <a:cs typeface="Arial" panose="020B0604020202020204" pitchFamily="34" charset="0"/>
              </a:rPr>
              <a:t>to 1.5</a:t>
            </a:r>
            <a:r>
              <a:rPr lang="en-US" sz="2000" baseline="30000" dirty="0" smtClean="0">
                <a:latin typeface="Arial" panose="020B0604020202020204" pitchFamily="34" charset="0"/>
                <a:cs typeface="Arial" panose="020B0604020202020204" pitchFamily="34" charset="0"/>
              </a:rPr>
              <a:t>o</a:t>
            </a:r>
            <a:r>
              <a:rPr lang="en-US" sz="2000" dirty="0" smtClean="0">
                <a:latin typeface="Arial" panose="020B0604020202020204" pitchFamily="34" charset="0"/>
                <a:cs typeface="Arial" panose="020B0604020202020204" pitchFamily="34" charset="0"/>
              </a:rPr>
              <a:t>C</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L</a:t>
            </a:r>
            <a:r>
              <a:rPr lang="en-US" sz="2000" dirty="0" smtClean="0">
                <a:latin typeface="Arial" panose="020B0604020202020204" pitchFamily="34" charset="0"/>
                <a:cs typeface="Arial" panose="020B0604020202020204" pitchFamily="34" charset="0"/>
              </a:rPr>
              <a:t>imit greenhouse gas emission </a:t>
            </a:r>
            <a:r>
              <a:rPr lang="en-US" sz="2000" dirty="0">
                <a:latin typeface="Arial" panose="020B0604020202020204" pitchFamily="34" charset="0"/>
                <a:cs typeface="Arial" panose="020B0604020202020204" pitchFamily="34" charset="0"/>
              </a:rPr>
              <a:t>by human activity to </a:t>
            </a:r>
            <a:r>
              <a:rPr lang="en-US" sz="2000" dirty="0" smtClean="0">
                <a:latin typeface="Arial" panose="020B0604020202020204" pitchFamily="34" charset="0"/>
                <a:cs typeface="Arial" panose="020B0604020202020204" pitchFamily="34" charset="0"/>
              </a:rPr>
              <a:t>what can be naturally absorbed, to start between </a:t>
            </a:r>
            <a:r>
              <a:rPr lang="en-US" sz="2000" dirty="0">
                <a:latin typeface="Arial" panose="020B0604020202020204" pitchFamily="34" charset="0"/>
                <a:cs typeface="Arial" panose="020B0604020202020204" pitchFamily="34" charset="0"/>
              </a:rPr>
              <a:t>2050 and 2100</a:t>
            </a:r>
          </a:p>
          <a:p>
            <a:r>
              <a:rPr lang="en-US" sz="2000" dirty="0">
                <a:latin typeface="Arial" panose="020B0604020202020204" pitchFamily="34" charset="0"/>
                <a:cs typeface="Arial" panose="020B0604020202020204" pitchFamily="34" charset="0"/>
              </a:rPr>
              <a:t>R</a:t>
            </a:r>
            <a:r>
              <a:rPr lang="en-US" sz="2000" dirty="0" smtClean="0">
                <a:latin typeface="Arial" panose="020B0604020202020204" pitchFamily="34" charset="0"/>
                <a:cs typeface="Arial" panose="020B0604020202020204" pitchFamily="34" charset="0"/>
              </a:rPr>
              <a:t>eview </a:t>
            </a:r>
            <a:r>
              <a:rPr lang="en-US" sz="2000" dirty="0">
                <a:latin typeface="Arial" panose="020B0604020202020204" pitchFamily="34" charset="0"/>
                <a:cs typeface="Arial" panose="020B0604020202020204" pitchFamily="34" charset="0"/>
              </a:rPr>
              <a:t>each country's </a:t>
            </a:r>
            <a:r>
              <a:rPr lang="en-US" sz="2000" dirty="0" smtClean="0">
                <a:latin typeface="Arial" panose="020B0604020202020204" pitchFamily="34" charset="0"/>
                <a:cs typeface="Arial" panose="020B0604020202020204" pitchFamily="34" charset="0"/>
              </a:rPr>
              <a:t>achievements every </a:t>
            </a:r>
            <a:r>
              <a:rPr lang="en-US" sz="2000" dirty="0">
                <a:latin typeface="Arial" panose="020B0604020202020204" pitchFamily="34" charset="0"/>
                <a:cs typeface="Arial" panose="020B0604020202020204" pitchFamily="34" charset="0"/>
              </a:rPr>
              <a:t>five years </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For </a:t>
            </a:r>
            <a:r>
              <a:rPr lang="en-US" sz="2000" dirty="0">
                <a:latin typeface="Arial" panose="020B0604020202020204" pitchFamily="34" charset="0"/>
                <a:cs typeface="Arial" panose="020B0604020202020204" pitchFamily="34" charset="0"/>
              </a:rPr>
              <a:t>rich countries to help poorer nations </a:t>
            </a:r>
            <a:r>
              <a:rPr lang="en-US" sz="2000" dirty="0" smtClean="0">
                <a:latin typeface="Arial" panose="020B0604020202020204" pitchFamily="34" charset="0"/>
                <a:cs typeface="Arial" panose="020B0604020202020204" pitchFamily="34" charset="0"/>
              </a:rPr>
              <a:t>to </a:t>
            </a:r>
            <a:r>
              <a:rPr lang="en-US" sz="2000" dirty="0">
                <a:latin typeface="Arial" panose="020B0604020202020204" pitchFamily="34" charset="0"/>
                <a:cs typeface="Arial" panose="020B0604020202020204" pitchFamily="34" charset="0"/>
              </a:rPr>
              <a:t>adapt to climate change and switch to renewable energy.</a:t>
            </a:r>
          </a:p>
        </p:txBody>
      </p:sp>
      <p:sp>
        <p:nvSpPr>
          <p:cNvPr id="4" name="Footer Placeholder 3"/>
          <p:cNvSpPr>
            <a:spLocks noGrp="1"/>
          </p:cNvSpPr>
          <p:nvPr>
            <p:ph type="ftr" sz="quarter" idx="11"/>
          </p:nvPr>
        </p:nvSpPr>
        <p:spPr/>
        <p:txBody>
          <a:bodyPr/>
          <a:lstStyle/>
          <a:p>
            <a:r>
              <a:rPr lang="en-GB" dirty="0">
                <a:solidFill>
                  <a:srgbClr val="00B0F0"/>
                </a:solidFill>
                <a:latin typeface="Gotham Rounded Bold" pitchFamily="50" charset="0"/>
              </a:rPr>
              <a:t>© WJEC CBAC Ltd 2016</a:t>
            </a:r>
          </a:p>
        </p:txBody>
      </p:sp>
    </p:spTree>
    <p:extLst>
      <p:ext uri="{BB962C8B-B14F-4D97-AF65-F5344CB8AC3E}">
        <p14:creationId xmlns:p14="http://schemas.microsoft.com/office/powerpoint/2010/main" val="22852895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720</TotalTime>
  <Words>2316</Words>
  <Application>Microsoft Office PowerPoint</Application>
  <PresentationFormat>On-screen Show (4:3)</PresentationFormat>
  <Paragraphs>383</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 Planetary Boundaries </vt:lpstr>
      <vt:lpstr>The concept of planetary boundaries</vt:lpstr>
      <vt:lpstr>Boundary status in 2016</vt:lpstr>
      <vt:lpstr>The status of planetary boundaries is generally shown as a circular graph:</vt:lpstr>
      <vt:lpstr>The  Climate Change Boundary</vt:lpstr>
      <vt:lpstr>The problem</vt:lpstr>
      <vt:lpstr> </vt:lpstr>
      <vt:lpstr>Combatting climate change</vt:lpstr>
      <vt:lpstr>COP21 – the Paris agreement of 2015</vt:lpstr>
      <vt:lpstr>The  Biosphere Integrity Boundary</vt:lpstr>
      <vt:lpstr>The route to biodiversity loss</vt:lpstr>
      <vt:lpstr>Defining the boundary</vt:lpstr>
      <vt:lpstr>Some ways to protect species</vt:lpstr>
      <vt:lpstr>The  Land System  Change Boundary</vt:lpstr>
      <vt:lpstr>The problem</vt:lpstr>
      <vt:lpstr>The boundary and how to live within it</vt:lpstr>
      <vt:lpstr>The  Biogeochemical Flows Boundary</vt:lpstr>
      <vt:lpstr>The balance of chemical elements maintained by natural cycles has been disrupted: </vt:lpstr>
      <vt:lpstr>Some consequences</vt:lpstr>
      <vt:lpstr>The boundary</vt:lpstr>
      <vt:lpstr>The  Stratospheric Ozone Boundary</vt:lpstr>
      <vt:lpstr>The problem</vt:lpstr>
      <vt:lpstr>The Montreal Protocols (1987)</vt:lpstr>
      <vt:lpstr>The boundary</vt:lpstr>
      <vt:lpstr>The  Ocean Acidification Boundary</vt:lpstr>
      <vt:lpstr>The problem</vt:lpstr>
      <vt:lpstr>Some effects of lowered pH</vt:lpstr>
      <vt:lpstr>The boundary</vt:lpstr>
      <vt:lpstr>The  Fresh Water Use Boundary</vt:lpstr>
      <vt:lpstr>The fundamental problem</vt:lpstr>
      <vt:lpstr>Human activity further reduces water availability:</vt:lpstr>
      <vt:lpstr>Some consequences</vt:lpstr>
      <vt:lpstr>But:</vt:lpstr>
      <vt:lpstr>The boundary</vt:lpstr>
      <vt:lpstr>The  Atmospheric Aerosol Loading Boundary</vt:lpstr>
      <vt:lpstr>The problem</vt:lpstr>
      <vt:lpstr>Some examples</vt:lpstr>
      <vt:lpstr>Some consequences</vt:lpstr>
      <vt:lpstr>The boundary</vt:lpstr>
      <vt:lpstr>The  Introduction of  Novel Entities Boundary</vt:lpstr>
      <vt:lpstr>                       The problem  </vt:lpstr>
      <vt:lpstr> Some novel entities are useful e.g.: </vt:lpstr>
      <vt:lpstr>The boundary</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Climate Change Boundary</dc:title>
  <dc:creator>Marianne Izen</dc:creator>
  <cp:lastModifiedBy>Blount, Melanie</cp:lastModifiedBy>
  <cp:revision>98</cp:revision>
  <cp:lastPrinted>2016-06-22T09:25:36Z</cp:lastPrinted>
  <dcterms:created xsi:type="dcterms:W3CDTF">2016-06-17T07:58:35Z</dcterms:created>
  <dcterms:modified xsi:type="dcterms:W3CDTF">2016-06-22T13:24:04Z</dcterms:modified>
</cp:coreProperties>
</file>