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sldIdLst>
    <p:sldId id="265" r:id="rId5"/>
    <p:sldId id="440" r:id="rId6"/>
    <p:sldId id="442" r:id="rId7"/>
    <p:sldId id="441" r:id="rId8"/>
    <p:sldId id="471" r:id="rId9"/>
    <p:sldId id="444" r:id="rId10"/>
    <p:sldId id="448" r:id="rId11"/>
    <p:sldId id="447" r:id="rId12"/>
    <p:sldId id="451" r:id="rId13"/>
    <p:sldId id="449" r:id="rId14"/>
    <p:sldId id="456" r:id="rId15"/>
    <p:sldId id="445" r:id="rId16"/>
    <p:sldId id="457" r:id="rId17"/>
    <p:sldId id="452" r:id="rId18"/>
    <p:sldId id="453" r:id="rId19"/>
    <p:sldId id="454" r:id="rId20"/>
    <p:sldId id="455" r:id="rId21"/>
    <p:sldId id="446" r:id="rId22"/>
    <p:sldId id="458" r:id="rId23"/>
    <p:sldId id="459" r:id="rId24"/>
    <p:sldId id="460" r:id="rId25"/>
    <p:sldId id="461" r:id="rId26"/>
    <p:sldId id="462" r:id="rId27"/>
    <p:sldId id="463" r:id="rId28"/>
    <p:sldId id="464" r:id="rId29"/>
    <p:sldId id="470" r:id="rId30"/>
    <p:sldId id="466" r:id="rId31"/>
    <p:sldId id="465" r:id="rId32"/>
    <p:sldId id="467" r:id="rId33"/>
    <p:sldId id="468" r:id="rId34"/>
    <p:sldId id="469" r:id="rId35"/>
    <p:sldId id="472"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Gotham Rounded Book" pitchFamily="50" charset="0"/>
      <p:regular r:id="rId42"/>
      <p:bold r:id="rId43"/>
      <p:italic r:id="rId44"/>
      <p:boldItalic r:id="rId45"/>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63B74-C5FC-4329-BE0F-D01D3F970A25}" v="21" dt="2022-10-03T17:00:48.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2338" autoAdjust="0"/>
  </p:normalViewPr>
  <p:slideViewPr>
    <p:cSldViewPr snapToGrid="0" snapToObjects="1">
      <p:cViewPr varScale="1">
        <p:scale>
          <a:sx n="65" d="100"/>
          <a:sy n="65" d="100"/>
        </p:scale>
        <p:origin x="1332" y="60"/>
      </p:cViewPr>
      <p:guideLst>
        <p:guide orient="horz" pos="2160"/>
        <p:guide pos="2880"/>
      </p:guideLst>
    </p:cSldViewPr>
  </p:slideViewPr>
  <p:outlineViewPr>
    <p:cViewPr>
      <p:scale>
        <a:sx n="33" d="100"/>
        <a:sy n="33" d="100"/>
      </p:scale>
      <p:origin x="0" y="-12280"/>
    </p:cViewPr>
  </p:outlineViewPr>
  <p:notesTextViewPr>
    <p:cViewPr>
      <p:scale>
        <a:sx n="100" d="100"/>
        <a:sy n="100" d="100"/>
      </p:scale>
      <p:origin x="0" y="0"/>
    </p:cViewPr>
  </p:notesTextViewPr>
  <p:sorterViewPr>
    <p:cViewPr>
      <p:scale>
        <a:sx n="100" d="100"/>
        <a:sy n="100" d="100"/>
      </p:scale>
      <p:origin x="0" y="-6928"/>
    </p:cViewPr>
  </p:sorterViewPr>
  <p:notesViewPr>
    <p:cSldViewPr snapToGrid="0" snapToObject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D8D63B74-C5FC-4329-BE0F-D01D3F970A25}"/>
    <pc:docChg chg="custSel modSld">
      <pc:chgData name="Jones, Nia" userId="c8e4cf6e-6852-4dab-8bdb-a66f4fdc7c7a" providerId="ADAL" clId="{D8D63B74-C5FC-4329-BE0F-D01D3F970A25}" dt="2022-10-03T17:00:48.786" v="31" actId="478"/>
      <pc:docMkLst>
        <pc:docMk/>
      </pc:docMkLst>
      <pc:sldChg chg="delSp mod delAnim">
        <pc:chgData name="Jones, Nia" userId="c8e4cf6e-6852-4dab-8bdb-a66f4fdc7c7a" providerId="ADAL" clId="{D8D63B74-C5FC-4329-BE0F-D01D3F970A25}" dt="2022-10-03T16:59:38.016" v="0" actId="478"/>
        <pc:sldMkLst>
          <pc:docMk/>
          <pc:sldMk cId="3939293872" sldId="265"/>
        </pc:sldMkLst>
        <pc:picChg chg="del">
          <ac:chgData name="Jones, Nia" userId="c8e4cf6e-6852-4dab-8bdb-a66f4fdc7c7a" providerId="ADAL" clId="{D8D63B74-C5FC-4329-BE0F-D01D3F970A25}" dt="2022-10-03T16:59:38.016" v="0" actId="478"/>
          <ac:picMkLst>
            <pc:docMk/>
            <pc:sldMk cId="3939293872" sldId="265"/>
            <ac:picMk id="3" creationId="{349289E5-1A33-4959-BAF0-188DDE7B847A}"/>
          </ac:picMkLst>
        </pc:picChg>
      </pc:sldChg>
      <pc:sldChg chg="delSp mod delAnim">
        <pc:chgData name="Jones, Nia" userId="c8e4cf6e-6852-4dab-8bdb-a66f4fdc7c7a" providerId="ADAL" clId="{D8D63B74-C5FC-4329-BE0F-D01D3F970A25}" dt="2022-10-03T16:59:41.491" v="1" actId="478"/>
        <pc:sldMkLst>
          <pc:docMk/>
          <pc:sldMk cId="1400671624" sldId="440"/>
        </pc:sldMkLst>
        <pc:picChg chg="del">
          <ac:chgData name="Jones, Nia" userId="c8e4cf6e-6852-4dab-8bdb-a66f4fdc7c7a" providerId="ADAL" clId="{D8D63B74-C5FC-4329-BE0F-D01D3F970A25}" dt="2022-10-03T16:59:41.491" v="1" actId="478"/>
          <ac:picMkLst>
            <pc:docMk/>
            <pc:sldMk cId="1400671624" sldId="440"/>
            <ac:picMk id="2" creationId="{15FCE53A-C3C3-4DBA-9E8F-01DA9F73429E}"/>
          </ac:picMkLst>
        </pc:picChg>
      </pc:sldChg>
      <pc:sldChg chg="delSp mod delAnim">
        <pc:chgData name="Jones, Nia" userId="c8e4cf6e-6852-4dab-8bdb-a66f4fdc7c7a" providerId="ADAL" clId="{D8D63B74-C5FC-4329-BE0F-D01D3F970A25}" dt="2022-10-03T16:59:46.302" v="3" actId="478"/>
        <pc:sldMkLst>
          <pc:docMk/>
          <pc:sldMk cId="2784502773" sldId="441"/>
        </pc:sldMkLst>
        <pc:picChg chg="del">
          <ac:chgData name="Jones, Nia" userId="c8e4cf6e-6852-4dab-8bdb-a66f4fdc7c7a" providerId="ADAL" clId="{D8D63B74-C5FC-4329-BE0F-D01D3F970A25}" dt="2022-10-03T16:59:46.302" v="3" actId="478"/>
          <ac:picMkLst>
            <pc:docMk/>
            <pc:sldMk cId="2784502773" sldId="441"/>
            <ac:picMk id="2" creationId="{51C9D6E6-0821-45C3-99E5-12FCD8E5F017}"/>
          </ac:picMkLst>
        </pc:picChg>
      </pc:sldChg>
      <pc:sldChg chg="delSp mod delAnim">
        <pc:chgData name="Jones, Nia" userId="c8e4cf6e-6852-4dab-8bdb-a66f4fdc7c7a" providerId="ADAL" clId="{D8D63B74-C5FC-4329-BE0F-D01D3F970A25}" dt="2022-10-03T16:59:44.313" v="2" actId="478"/>
        <pc:sldMkLst>
          <pc:docMk/>
          <pc:sldMk cId="843239361" sldId="442"/>
        </pc:sldMkLst>
        <pc:picChg chg="del">
          <ac:chgData name="Jones, Nia" userId="c8e4cf6e-6852-4dab-8bdb-a66f4fdc7c7a" providerId="ADAL" clId="{D8D63B74-C5FC-4329-BE0F-D01D3F970A25}" dt="2022-10-03T16:59:44.313" v="2" actId="478"/>
          <ac:picMkLst>
            <pc:docMk/>
            <pc:sldMk cId="843239361" sldId="442"/>
            <ac:picMk id="2" creationId="{9882DB08-AE0A-4D25-A953-62CC7DD2CFA7}"/>
          </ac:picMkLst>
        </pc:picChg>
      </pc:sldChg>
      <pc:sldChg chg="delSp mod delAnim">
        <pc:chgData name="Jones, Nia" userId="c8e4cf6e-6852-4dab-8bdb-a66f4fdc7c7a" providerId="ADAL" clId="{D8D63B74-C5FC-4329-BE0F-D01D3F970A25}" dt="2022-10-03T16:59:50.561" v="5" actId="478"/>
        <pc:sldMkLst>
          <pc:docMk/>
          <pc:sldMk cId="3180331699" sldId="444"/>
        </pc:sldMkLst>
        <pc:picChg chg="del">
          <ac:chgData name="Jones, Nia" userId="c8e4cf6e-6852-4dab-8bdb-a66f4fdc7c7a" providerId="ADAL" clId="{D8D63B74-C5FC-4329-BE0F-D01D3F970A25}" dt="2022-10-03T16:59:50.561" v="5" actId="478"/>
          <ac:picMkLst>
            <pc:docMk/>
            <pc:sldMk cId="3180331699" sldId="444"/>
            <ac:picMk id="2" creationId="{ED81332E-4291-4E48-A530-B2C9843C3270}"/>
          </ac:picMkLst>
        </pc:picChg>
      </pc:sldChg>
      <pc:sldChg chg="delSp mod delAnim">
        <pc:chgData name="Jones, Nia" userId="c8e4cf6e-6852-4dab-8bdb-a66f4fdc7c7a" providerId="ADAL" clId="{D8D63B74-C5FC-4329-BE0F-D01D3F970A25}" dt="2022-10-03T17:00:03.617" v="11" actId="478"/>
        <pc:sldMkLst>
          <pc:docMk/>
          <pc:sldMk cId="642165038" sldId="445"/>
        </pc:sldMkLst>
        <pc:picChg chg="del">
          <ac:chgData name="Jones, Nia" userId="c8e4cf6e-6852-4dab-8bdb-a66f4fdc7c7a" providerId="ADAL" clId="{D8D63B74-C5FC-4329-BE0F-D01D3F970A25}" dt="2022-10-03T17:00:03.617" v="11" actId="478"/>
          <ac:picMkLst>
            <pc:docMk/>
            <pc:sldMk cId="642165038" sldId="445"/>
            <ac:picMk id="2" creationId="{7ACEBD0A-2D5E-41BE-9323-5F0C68121FEB}"/>
          </ac:picMkLst>
        </pc:picChg>
      </pc:sldChg>
      <pc:sldChg chg="delSp mod delAnim">
        <pc:chgData name="Jones, Nia" userId="c8e4cf6e-6852-4dab-8bdb-a66f4fdc7c7a" providerId="ADAL" clId="{D8D63B74-C5FC-4329-BE0F-D01D3F970A25}" dt="2022-10-03T17:00:18.179" v="17" actId="478"/>
        <pc:sldMkLst>
          <pc:docMk/>
          <pc:sldMk cId="3905791612" sldId="446"/>
        </pc:sldMkLst>
        <pc:picChg chg="del">
          <ac:chgData name="Jones, Nia" userId="c8e4cf6e-6852-4dab-8bdb-a66f4fdc7c7a" providerId="ADAL" clId="{D8D63B74-C5FC-4329-BE0F-D01D3F970A25}" dt="2022-10-03T17:00:18.179" v="17" actId="478"/>
          <ac:picMkLst>
            <pc:docMk/>
            <pc:sldMk cId="3905791612" sldId="446"/>
            <ac:picMk id="2" creationId="{BF149AAB-7C99-43CF-979C-E49D7B53F2A8}"/>
          </ac:picMkLst>
        </pc:picChg>
      </pc:sldChg>
      <pc:sldChg chg="delSp mod delAnim">
        <pc:chgData name="Jones, Nia" userId="c8e4cf6e-6852-4dab-8bdb-a66f4fdc7c7a" providerId="ADAL" clId="{D8D63B74-C5FC-4329-BE0F-D01D3F970A25}" dt="2022-10-03T16:59:55.018" v="7" actId="478"/>
        <pc:sldMkLst>
          <pc:docMk/>
          <pc:sldMk cId="3544008508" sldId="447"/>
        </pc:sldMkLst>
        <pc:picChg chg="del">
          <ac:chgData name="Jones, Nia" userId="c8e4cf6e-6852-4dab-8bdb-a66f4fdc7c7a" providerId="ADAL" clId="{D8D63B74-C5FC-4329-BE0F-D01D3F970A25}" dt="2022-10-03T16:59:55.018" v="7" actId="478"/>
          <ac:picMkLst>
            <pc:docMk/>
            <pc:sldMk cId="3544008508" sldId="447"/>
            <ac:picMk id="2" creationId="{B6E54760-0418-49E6-8F81-CB00939C9D0C}"/>
          </ac:picMkLst>
        </pc:picChg>
      </pc:sldChg>
      <pc:sldChg chg="delSp mod delAnim">
        <pc:chgData name="Jones, Nia" userId="c8e4cf6e-6852-4dab-8bdb-a66f4fdc7c7a" providerId="ADAL" clId="{D8D63B74-C5FC-4329-BE0F-D01D3F970A25}" dt="2022-10-03T16:59:52.929" v="6" actId="478"/>
        <pc:sldMkLst>
          <pc:docMk/>
          <pc:sldMk cId="846204820" sldId="448"/>
        </pc:sldMkLst>
        <pc:picChg chg="del">
          <ac:chgData name="Jones, Nia" userId="c8e4cf6e-6852-4dab-8bdb-a66f4fdc7c7a" providerId="ADAL" clId="{D8D63B74-C5FC-4329-BE0F-D01D3F970A25}" dt="2022-10-03T16:59:52.929" v="6" actId="478"/>
          <ac:picMkLst>
            <pc:docMk/>
            <pc:sldMk cId="846204820" sldId="448"/>
            <ac:picMk id="3" creationId="{DC9FEA3C-98F4-45BD-B179-0F5379713875}"/>
          </ac:picMkLst>
        </pc:picChg>
      </pc:sldChg>
      <pc:sldChg chg="delSp mod delAnim">
        <pc:chgData name="Jones, Nia" userId="c8e4cf6e-6852-4dab-8bdb-a66f4fdc7c7a" providerId="ADAL" clId="{D8D63B74-C5FC-4329-BE0F-D01D3F970A25}" dt="2022-10-03T16:59:59.393" v="9" actId="478"/>
        <pc:sldMkLst>
          <pc:docMk/>
          <pc:sldMk cId="3319039962" sldId="449"/>
        </pc:sldMkLst>
        <pc:picChg chg="del">
          <ac:chgData name="Jones, Nia" userId="c8e4cf6e-6852-4dab-8bdb-a66f4fdc7c7a" providerId="ADAL" clId="{D8D63B74-C5FC-4329-BE0F-D01D3F970A25}" dt="2022-10-03T16:59:59.393" v="9" actId="478"/>
          <ac:picMkLst>
            <pc:docMk/>
            <pc:sldMk cId="3319039962" sldId="449"/>
            <ac:picMk id="6" creationId="{6E2639BE-DF32-4AD3-A35C-A6D384FDB15E}"/>
          </ac:picMkLst>
        </pc:picChg>
      </pc:sldChg>
      <pc:sldChg chg="delSp mod delAnim">
        <pc:chgData name="Jones, Nia" userId="c8e4cf6e-6852-4dab-8bdb-a66f4fdc7c7a" providerId="ADAL" clId="{D8D63B74-C5FC-4329-BE0F-D01D3F970A25}" dt="2022-10-03T16:59:57.117" v="8" actId="478"/>
        <pc:sldMkLst>
          <pc:docMk/>
          <pc:sldMk cId="85560258" sldId="451"/>
        </pc:sldMkLst>
        <pc:picChg chg="del">
          <ac:chgData name="Jones, Nia" userId="c8e4cf6e-6852-4dab-8bdb-a66f4fdc7c7a" providerId="ADAL" clId="{D8D63B74-C5FC-4329-BE0F-D01D3F970A25}" dt="2022-10-03T16:59:57.117" v="8" actId="478"/>
          <ac:picMkLst>
            <pc:docMk/>
            <pc:sldMk cId="85560258" sldId="451"/>
            <ac:picMk id="3" creationId="{35AB400A-1FA2-4DC2-AC26-4D46777F182E}"/>
          </ac:picMkLst>
        </pc:picChg>
      </pc:sldChg>
      <pc:sldChg chg="delSp mod delAnim">
        <pc:chgData name="Jones, Nia" userId="c8e4cf6e-6852-4dab-8bdb-a66f4fdc7c7a" providerId="ADAL" clId="{D8D63B74-C5FC-4329-BE0F-D01D3F970A25}" dt="2022-10-03T17:00:09.277" v="13" actId="478"/>
        <pc:sldMkLst>
          <pc:docMk/>
          <pc:sldMk cId="2755033745" sldId="452"/>
        </pc:sldMkLst>
        <pc:picChg chg="del">
          <ac:chgData name="Jones, Nia" userId="c8e4cf6e-6852-4dab-8bdb-a66f4fdc7c7a" providerId="ADAL" clId="{D8D63B74-C5FC-4329-BE0F-D01D3F970A25}" dt="2022-10-03T17:00:09.277" v="13" actId="478"/>
          <ac:picMkLst>
            <pc:docMk/>
            <pc:sldMk cId="2755033745" sldId="452"/>
            <ac:picMk id="2" creationId="{1AEAC9CA-2A78-48B6-BD33-158EE22A30D5}"/>
          </ac:picMkLst>
        </pc:picChg>
      </pc:sldChg>
      <pc:sldChg chg="delSp mod delAnim">
        <pc:chgData name="Jones, Nia" userId="c8e4cf6e-6852-4dab-8bdb-a66f4fdc7c7a" providerId="ADAL" clId="{D8D63B74-C5FC-4329-BE0F-D01D3F970A25}" dt="2022-10-03T17:00:11.487" v="14" actId="478"/>
        <pc:sldMkLst>
          <pc:docMk/>
          <pc:sldMk cId="2518209972" sldId="453"/>
        </pc:sldMkLst>
        <pc:picChg chg="del">
          <ac:chgData name="Jones, Nia" userId="c8e4cf6e-6852-4dab-8bdb-a66f4fdc7c7a" providerId="ADAL" clId="{D8D63B74-C5FC-4329-BE0F-D01D3F970A25}" dt="2022-10-03T17:00:11.487" v="14" actId="478"/>
          <ac:picMkLst>
            <pc:docMk/>
            <pc:sldMk cId="2518209972" sldId="453"/>
            <ac:picMk id="3" creationId="{79E32A98-A406-4FB0-9BB5-CF0451178346}"/>
          </ac:picMkLst>
        </pc:picChg>
      </pc:sldChg>
      <pc:sldChg chg="delSp mod delAnim">
        <pc:chgData name="Jones, Nia" userId="c8e4cf6e-6852-4dab-8bdb-a66f4fdc7c7a" providerId="ADAL" clId="{D8D63B74-C5FC-4329-BE0F-D01D3F970A25}" dt="2022-10-03T17:00:13.324" v="15" actId="478"/>
        <pc:sldMkLst>
          <pc:docMk/>
          <pc:sldMk cId="4168882207" sldId="454"/>
        </pc:sldMkLst>
        <pc:picChg chg="del">
          <ac:chgData name="Jones, Nia" userId="c8e4cf6e-6852-4dab-8bdb-a66f4fdc7c7a" providerId="ADAL" clId="{D8D63B74-C5FC-4329-BE0F-D01D3F970A25}" dt="2022-10-03T17:00:13.324" v="15" actId="478"/>
          <ac:picMkLst>
            <pc:docMk/>
            <pc:sldMk cId="4168882207" sldId="454"/>
            <ac:picMk id="2" creationId="{7AB2E645-F73D-4B9B-9D25-F855BA3E3573}"/>
          </ac:picMkLst>
        </pc:picChg>
      </pc:sldChg>
      <pc:sldChg chg="delSp mod delAnim">
        <pc:chgData name="Jones, Nia" userId="c8e4cf6e-6852-4dab-8bdb-a66f4fdc7c7a" providerId="ADAL" clId="{D8D63B74-C5FC-4329-BE0F-D01D3F970A25}" dt="2022-10-03T17:00:15.697" v="16" actId="478"/>
        <pc:sldMkLst>
          <pc:docMk/>
          <pc:sldMk cId="2342138834" sldId="455"/>
        </pc:sldMkLst>
        <pc:picChg chg="del">
          <ac:chgData name="Jones, Nia" userId="c8e4cf6e-6852-4dab-8bdb-a66f4fdc7c7a" providerId="ADAL" clId="{D8D63B74-C5FC-4329-BE0F-D01D3F970A25}" dt="2022-10-03T17:00:15.697" v="16" actId="478"/>
          <ac:picMkLst>
            <pc:docMk/>
            <pc:sldMk cId="2342138834" sldId="455"/>
            <ac:picMk id="2" creationId="{3422AC44-76C4-4198-8FEC-9E5278713490}"/>
          </ac:picMkLst>
        </pc:picChg>
      </pc:sldChg>
      <pc:sldChg chg="delSp mod delAnim">
        <pc:chgData name="Jones, Nia" userId="c8e4cf6e-6852-4dab-8bdb-a66f4fdc7c7a" providerId="ADAL" clId="{D8D63B74-C5FC-4329-BE0F-D01D3F970A25}" dt="2022-10-03T17:00:01.359" v="10" actId="478"/>
        <pc:sldMkLst>
          <pc:docMk/>
          <pc:sldMk cId="3812456968" sldId="456"/>
        </pc:sldMkLst>
        <pc:picChg chg="del">
          <ac:chgData name="Jones, Nia" userId="c8e4cf6e-6852-4dab-8bdb-a66f4fdc7c7a" providerId="ADAL" clId="{D8D63B74-C5FC-4329-BE0F-D01D3F970A25}" dt="2022-10-03T17:00:01.359" v="10" actId="478"/>
          <ac:picMkLst>
            <pc:docMk/>
            <pc:sldMk cId="3812456968" sldId="456"/>
            <ac:picMk id="2" creationId="{B66C4A73-9CDF-47C1-9C2F-6D2015E98F33}"/>
          </ac:picMkLst>
        </pc:picChg>
      </pc:sldChg>
      <pc:sldChg chg="delSp mod delAnim">
        <pc:chgData name="Jones, Nia" userId="c8e4cf6e-6852-4dab-8bdb-a66f4fdc7c7a" providerId="ADAL" clId="{D8D63B74-C5FC-4329-BE0F-D01D3F970A25}" dt="2022-10-03T17:00:05.790" v="12" actId="478"/>
        <pc:sldMkLst>
          <pc:docMk/>
          <pc:sldMk cId="1945553113" sldId="457"/>
        </pc:sldMkLst>
        <pc:picChg chg="del">
          <ac:chgData name="Jones, Nia" userId="c8e4cf6e-6852-4dab-8bdb-a66f4fdc7c7a" providerId="ADAL" clId="{D8D63B74-C5FC-4329-BE0F-D01D3F970A25}" dt="2022-10-03T17:00:05.790" v="12" actId="478"/>
          <ac:picMkLst>
            <pc:docMk/>
            <pc:sldMk cId="1945553113" sldId="457"/>
            <ac:picMk id="2" creationId="{979ACF34-7DEC-4403-9467-FBF3DD2B33C1}"/>
          </ac:picMkLst>
        </pc:picChg>
      </pc:sldChg>
      <pc:sldChg chg="delSp mod delAnim">
        <pc:chgData name="Jones, Nia" userId="c8e4cf6e-6852-4dab-8bdb-a66f4fdc7c7a" providerId="ADAL" clId="{D8D63B74-C5FC-4329-BE0F-D01D3F970A25}" dt="2022-10-03T17:00:20.405" v="18" actId="478"/>
        <pc:sldMkLst>
          <pc:docMk/>
          <pc:sldMk cId="3024204287" sldId="458"/>
        </pc:sldMkLst>
        <pc:picChg chg="del">
          <ac:chgData name="Jones, Nia" userId="c8e4cf6e-6852-4dab-8bdb-a66f4fdc7c7a" providerId="ADAL" clId="{D8D63B74-C5FC-4329-BE0F-D01D3F970A25}" dt="2022-10-03T17:00:20.405" v="18" actId="478"/>
          <ac:picMkLst>
            <pc:docMk/>
            <pc:sldMk cId="3024204287" sldId="458"/>
            <ac:picMk id="2" creationId="{436FFF1A-9953-4B9A-A88D-114DB7D5E63E}"/>
          </ac:picMkLst>
        </pc:picChg>
      </pc:sldChg>
      <pc:sldChg chg="delSp mod delAnim">
        <pc:chgData name="Jones, Nia" userId="c8e4cf6e-6852-4dab-8bdb-a66f4fdc7c7a" providerId="ADAL" clId="{D8D63B74-C5FC-4329-BE0F-D01D3F970A25}" dt="2022-10-03T17:00:22.539" v="19" actId="478"/>
        <pc:sldMkLst>
          <pc:docMk/>
          <pc:sldMk cId="4166322090" sldId="459"/>
        </pc:sldMkLst>
        <pc:picChg chg="del">
          <ac:chgData name="Jones, Nia" userId="c8e4cf6e-6852-4dab-8bdb-a66f4fdc7c7a" providerId="ADAL" clId="{D8D63B74-C5FC-4329-BE0F-D01D3F970A25}" dt="2022-10-03T17:00:22.539" v="19" actId="478"/>
          <ac:picMkLst>
            <pc:docMk/>
            <pc:sldMk cId="4166322090" sldId="459"/>
            <ac:picMk id="2" creationId="{97998F1D-725D-40E1-9625-23E126315EC5}"/>
          </ac:picMkLst>
        </pc:picChg>
      </pc:sldChg>
      <pc:sldChg chg="delSp mod delAnim">
        <pc:chgData name="Jones, Nia" userId="c8e4cf6e-6852-4dab-8bdb-a66f4fdc7c7a" providerId="ADAL" clId="{D8D63B74-C5FC-4329-BE0F-D01D3F970A25}" dt="2022-10-03T17:00:24.989" v="20" actId="478"/>
        <pc:sldMkLst>
          <pc:docMk/>
          <pc:sldMk cId="2711889452" sldId="460"/>
        </pc:sldMkLst>
        <pc:picChg chg="del">
          <ac:chgData name="Jones, Nia" userId="c8e4cf6e-6852-4dab-8bdb-a66f4fdc7c7a" providerId="ADAL" clId="{D8D63B74-C5FC-4329-BE0F-D01D3F970A25}" dt="2022-10-03T17:00:24.989" v="20" actId="478"/>
          <ac:picMkLst>
            <pc:docMk/>
            <pc:sldMk cId="2711889452" sldId="460"/>
            <ac:picMk id="2" creationId="{93446551-3245-4D7A-9BE7-70987261AAEE}"/>
          </ac:picMkLst>
        </pc:picChg>
      </pc:sldChg>
      <pc:sldChg chg="delSp mod delAnim">
        <pc:chgData name="Jones, Nia" userId="c8e4cf6e-6852-4dab-8bdb-a66f4fdc7c7a" providerId="ADAL" clId="{D8D63B74-C5FC-4329-BE0F-D01D3F970A25}" dt="2022-10-03T17:00:27.614" v="21" actId="478"/>
        <pc:sldMkLst>
          <pc:docMk/>
          <pc:sldMk cId="616946448" sldId="461"/>
        </pc:sldMkLst>
        <pc:picChg chg="del">
          <ac:chgData name="Jones, Nia" userId="c8e4cf6e-6852-4dab-8bdb-a66f4fdc7c7a" providerId="ADAL" clId="{D8D63B74-C5FC-4329-BE0F-D01D3F970A25}" dt="2022-10-03T17:00:27.614" v="21" actId="478"/>
          <ac:picMkLst>
            <pc:docMk/>
            <pc:sldMk cId="616946448" sldId="461"/>
            <ac:picMk id="4" creationId="{2DE8C61C-077C-4808-B578-F3CB0EC1CBAA}"/>
          </ac:picMkLst>
        </pc:picChg>
      </pc:sldChg>
      <pc:sldChg chg="delSp mod delAnim">
        <pc:chgData name="Jones, Nia" userId="c8e4cf6e-6852-4dab-8bdb-a66f4fdc7c7a" providerId="ADAL" clId="{D8D63B74-C5FC-4329-BE0F-D01D3F970A25}" dt="2022-10-03T17:00:29.617" v="22" actId="478"/>
        <pc:sldMkLst>
          <pc:docMk/>
          <pc:sldMk cId="2111916528" sldId="462"/>
        </pc:sldMkLst>
        <pc:picChg chg="del">
          <ac:chgData name="Jones, Nia" userId="c8e4cf6e-6852-4dab-8bdb-a66f4fdc7c7a" providerId="ADAL" clId="{D8D63B74-C5FC-4329-BE0F-D01D3F970A25}" dt="2022-10-03T17:00:29.617" v="22" actId="478"/>
          <ac:picMkLst>
            <pc:docMk/>
            <pc:sldMk cId="2111916528" sldId="462"/>
            <ac:picMk id="2" creationId="{BBB2585E-0F85-4850-A197-82A1A93219E6}"/>
          </ac:picMkLst>
        </pc:picChg>
      </pc:sldChg>
      <pc:sldChg chg="delSp mod delAnim">
        <pc:chgData name="Jones, Nia" userId="c8e4cf6e-6852-4dab-8bdb-a66f4fdc7c7a" providerId="ADAL" clId="{D8D63B74-C5FC-4329-BE0F-D01D3F970A25}" dt="2022-10-03T17:00:31.464" v="23" actId="478"/>
        <pc:sldMkLst>
          <pc:docMk/>
          <pc:sldMk cId="2934188795" sldId="463"/>
        </pc:sldMkLst>
        <pc:picChg chg="del">
          <ac:chgData name="Jones, Nia" userId="c8e4cf6e-6852-4dab-8bdb-a66f4fdc7c7a" providerId="ADAL" clId="{D8D63B74-C5FC-4329-BE0F-D01D3F970A25}" dt="2022-10-03T17:00:31.464" v="23" actId="478"/>
          <ac:picMkLst>
            <pc:docMk/>
            <pc:sldMk cId="2934188795" sldId="463"/>
            <ac:picMk id="2" creationId="{6C42400E-BCA2-4F66-8B73-E0265AA82370}"/>
          </ac:picMkLst>
        </pc:picChg>
      </pc:sldChg>
      <pc:sldChg chg="delSp mod delAnim">
        <pc:chgData name="Jones, Nia" userId="c8e4cf6e-6852-4dab-8bdb-a66f4fdc7c7a" providerId="ADAL" clId="{D8D63B74-C5FC-4329-BE0F-D01D3F970A25}" dt="2022-10-03T17:00:33.396" v="24" actId="478"/>
        <pc:sldMkLst>
          <pc:docMk/>
          <pc:sldMk cId="3916227415" sldId="464"/>
        </pc:sldMkLst>
        <pc:picChg chg="del">
          <ac:chgData name="Jones, Nia" userId="c8e4cf6e-6852-4dab-8bdb-a66f4fdc7c7a" providerId="ADAL" clId="{D8D63B74-C5FC-4329-BE0F-D01D3F970A25}" dt="2022-10-03T17:00:33.396" v="24" actId="478"/>
          <ac:picMkLst>
            <pc:docMk/>
            <pc:sldMk cId="3916227415" sldId="464"/>
            <ac:picMk id="2" creationId="{A98F7FDA-2CC3-4485-9DD2-76A5DEFAC31B}"/>
          </ac:picMkLst>
        </pc:picChg>
      </pc:sldChg>
      <pc:sldChg chg="delSp mod delAnim">
        <pc:chgData name="Jones, Nia" userId="c8e4cf6e-6852-4dab-8bdb-a66f4fdc7c7a" providerId="ADAL" clId="{D8D63B74-C5FC-4329-BE0F-D01D3F970A25}" dt="2022-10-03T17:00:39.862" v="27" actId="478"/>
        <pc:sldMkLst>
          <pc:docMk/>
          <pc:sldMk cId="1236342013" sldId="465"/>
        </pc:sldMkLst>
        <pc:picChg chg="del">
          <ac:chgData name="Jones, Nia" userId="c8e4cf6e-6852-4dab-8bdb-a66f4fdc7c7a" providerId="ADAL" clId="{D8D63B74-C5FC-4329-BE0F-D01D3F970A25}" dt="2022-10-03T17:00:39.862" v="27" actId="478"/>
          <ac:picMkLst>
            <pc:docMk/>
            <pc:sldMk cId="1236342013" sldId="465"/>
            <ac:picMk id="3" creationId="{31088586-08AF-4495-BB07-2C4B6B11DACC}"/>
          </ac:picMkLst>
        </pc:picChg>
      </pc:sldChg>
      <pc:sldChg chg="delSp mod delAnim">
        <pc:chgData name="Jones, Nia" userId="c8e4cf6e-6852-4dab-8bdb-a66f4fdc7c7a" providerId="ADAL" clId="{D8D63B74-C5FC-4329-BE0F-D01D3F970A25}" dt="2022-10-03T17:00:38.173" v="26" actId="478"/>
        <pc:sldMkLst>
          <pc:docMk/>
          <pc:sldMk cId="1321314145" sldId="466"/>
        </pc:sldMkLst>
        <pc:picChg chg="del">
          <ac:chgData name="Jones, Nia" userId="c8e4cf6e-6852-4dab-8bdb-a66f4fdc7c7a" providerId="ADAL" clId="{D8D63B74-C5FC-4329-BE0F-D01D3F970A25}" dt="2022-10-03T17:00:38.173" v="26" actId="478"/>
          <ac:picMkLst>
            <pc:docMk/>
            <pc:sldMk cId="1321314145" sldId="466"/>
            <ac:picMk id="2" creationId="{08A44B6C-617B-4632-B39D-EE58A2CC3891}"/>
          </ac:picMkLst>
        </pc:picChg>
      </pc:sldChg>
      <pc:sldChg chg="delSp mod delAnim">
        <pc:chgData name="Jones, Nia" userId="c8e4cf6e-6852-4dab-8bdb-a66f4fdc7c7a" providerId="ADAL" clId="{D8D63B74-C5FC-4329-BE0F-D01D3F970A25}" dt="2022-10-03T17:00:41.998" v="28" actId="478"/>
        <pc:sldMkLst>
          <pc:docMk/>
          <pc:sldMk cId="3441723612" sldId="467"/>
        </pc:sldMkLst>
        <pc:picChg chg="del">
          <ac:chgData name="Jones, Nia" userId="c8e4cf6e-6852-4dab-8bdb-a66f4fdc7c7a" providerId="ADAL" clId="{D8D63B74-C5FC-4329-BE0F-D01D3F970A25}" dt="2022-10-03T17:00:41.998" v="28" actId="478"/>
          <ac:picMkLst>
            <pc:docMk/>
            <pc:sldMk cId="3441723612" sldId="467"/>
            <ac:picMk id="2" creationId="{395A0AFC-A03F-4BCA-BCD8-3D1C032D6B7D}"/>
          </ac:picMkLst>
        </pc:picChg>
      </pc:sldChg>
      <pc:sldChg chg="delSp mod delAnim">
        <pc:chgData name="Jones, Nia" userId="c8e4cf6e-6852-4dab-8bdb-a66f4fdc7c7a" providerId="ADAL" clId="{D8D63B74-C5FC-4329-BE0F-D01D3F970A25}" dt="2022-10-03T17:00:44.593" v="29" actId="478"/>
        <pc:sldMkLst>
          <pc:docMk/>
          <pc:sldMk cId="3651911256" sldId="468"/>
        </pc:sldMkLst>
        <pc:picChg chg="del">
          <ac:chgData name="Jones, Nia" userId="c8e4cf6e-6852-4dab-8bdb-a66f4fdc7c7a" providerId="ADAL" clId="{D8D63B74-C5FC-4329-BE0F-D01D3F970A25}" dt="2022-10-03T17:00:44.593" v="29" actId="478"/>
          <ac:picMkLst>
            <pc:docMk/>
            <pc:sldMk cId="3651911256" sldId="468"/>
            <ac:picMk id="2" creationId="{783980E2-06B5-49FE-930C-4C37DF088D0D}"/>
          </ac:picMkLst>
        </pc:picChg>
      </pc:sldChg>
      <pc:sldChg chg="delSp mod delAnim">
        <pc:chgData name="Jones, Nia" userId="c8e4cf6e-6852-4dab-8bdb-a66f4fdc7c7a" providerId="ADAL" clId="{D8D63B74-C5FC-4329-BE0F-D01D3F970A25}" dt="2022-10-03T17:00:46.619" v="30" actId="478"/>
        <pc:sldMkLst>
          <pc:docMk/>
          <pc:sldMk cId="1808467477" sldId="469"/>
        </pc:sldMkLst>
        <pc:picChg chg="del">
          <ac:chgData name="Jones, Nia" userId="c8e4cf6e-6852-4dab-8bdb-a66f4fdc7c7a" providerId="ADAL" clId="{D8D63B74-C5FC-4329-BE0F-D01D3F970A25}" dt="2022-10-03T17:00:46.619" v="30" actId="478"/>
          <ac:picMkLst>
            <pc:docMk/>
            <pc:sldMk cId="1808467477" sldId="469"/>
            <ac:picMk id="3" creationId="{0338A9F3-AE8D-47A6-90FC-A39ABA8F4D1E}"/>
          </ac:picMkLst>
        </pc:picChg>
      </pc:sldChg>
      <pc:sldChg chg="delSp mod delAnim">
        <pc:chgData name="Jones, Nia" userId="c8e4cf6e-6852-4dab-8bdb-a66f4fdc7c7a" providerId="ADAL" clId="{D8D63B74-C5FC-4329-BE0F-D01D3F970A25}" dt="2022-10-03T17:00:36.053" v="25" actId="478"/>
        <pc:sldMkLst>
          <pc:docMk/>
          <pc:sldMk cId="123650275" sldId="470"/>
        </pc:sldMkLst>
        <pc:picChg chg="del">
          <ac:chgData name="Jones, Nia" userId="c8e4cf6e-6852-4dab-8bdb-a66f4fdc7c7a" providerId="ADAL" clId="{D8D63B74-C5FC-4329-BE0F-D01D3F970A25}" dt="2022-10-03T17:00:36.053" v="25" actId="478"/>
          <ac:picMkLst>
            <pc:docMk/>
            <pc:sldMk cId="123650275" sldId="470"/>
            <ac:picMk id="2" creationId="{3B2303BB-6B1E-4CC6-9B2C-8FFC5CDC0566}"/>
          </ac:picMkLst>
        </pc:picChg>
      </pc:sldChg>
      <pc:sldChg chg="delSp mod delAnim">
        <pc:chgData name="Jones, Nia" userId="c8e4cf6e-6852-4dab-8bdb-a66f4fdc7c7a" providerId="ADAL" clId="{D8D63B74-C5FC-4329-BE0F-D01D3F970A25}" dt="2022-10-03T16:59:48.337" v="4" actId="478"/>
        <pc:sldMkLst>
          <pc:docMk/>
          <pc:sldMk cId="1602170261" sldId="471"/>
        </pc:sldMkLst>
        <pc:picChg chg="del">
          <ac:chgData name="Jones, Nia" userId="c8e4cf6e-6852-4dab-8bdb-a66f4fdc7c7a" providerId="ADAL" clId="{D8D63B74-C5FC-4329-BE0F-D01D3F970A25}" dt="2022-10-03T16:59:48.337" v="4" actId="478"/>
          <ac:picMkLst>
            <pc:docMk/>
            <pc:sldMk cId="1602170261" sldId="471"/>
            <ac:picMk id="3" creationId="{9284E14E-060E-4063-8E4D-15127C6BC229}"/>
          </ac:picMkLst>
        </pc:picChg>
      </pc:sldChg>
      <pc:sldChg chg="delSp mod delAnim">
        <pc:chgData name="Jones, Nia" userId="c8e4cf6e-6852-4dab-8bdb-a66f4fdc7c7a" providerId="ADAL" clId="{D8D63B74-C5FC-4329-BE0F-D01D3F970A25}" dt="2022-10-03T17:00:48.786" v="31" actId="478"/>
        <pc:sldMkLst>
          <pc:docMk/>
          <pc:sldMk cId="1612241310" sldId="472"/>
        </pc:sldMkLst>
        <pc:picChg chg="del">
          <ac:chgData name="Jones, Nia" userId="c8e4cf6e-6852-4dab-8bdb-a66f4fdc7c7a" providerId="ADAL" clId="{D8D63B74-C5FC-4329-BE0F-D01D3F970A25}" dt="2022-10-03T17:00:48.786" v="31" actId="478"/>
          <ac:picMkLst>
            <pc:docMk/>
            <pc:sldMk cId="1612241310" sldId="472"/>
            <ac:picMk id="4" creationId="{4FEE7BEE-13CD-4745-8BFC-41B5463CB4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03/10/2022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Virtual Modelling</a:t>
            </a:r>
          </a:p>
          <a:p>
            <a:r>
              <a:rPr lang="en-US" dirty="0"/>
              <a:t>Virtual modelling is described in section 2.2.5 of the specification. The section is in three parts; part(a) refers to understanding the use of virtual modelling to produce project information, part (b) refers to an awareness of the importance of common methodologies with reference to collaboration and part (c) refers to the ability to produce  and render 2D and 3D models.</a:t>
            </a:r>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Ortho on will limit the model to 90-degree angles, which will be required most of the time. Object snap will help when combining or objects. Remember that the model is to be used to create a second 3D model – the wall layer is critical and needs to be completed without errors so that they can be developed as solid 3D objects with the required thickness and not as isolated surfaces.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282947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floor plans will be developed as a 2D wireframe with the view set to top. Most of the time zoom provided by the scroll wheel on the mouse will be adequate, although window zooms of a selected area are also useful and the pan control can be used to move the model within the viewing area.</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9242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2D model will be made up of objects, which will have reference points and properties. The slide illustrates a single line with end and mid points that can be used when placing the line and other objects in relation to the line. The properties of the line including length are also shown.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226792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existing objects is achieved with a simple mouse click. Groups of objects can be selected by specifying a window selection, as shown.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27592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AutoCads drafting tools, which are grouped into four sections so that objects can be created, hatched, blocked or grouped and modified. Most CAD packages will provide similar facilities.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254830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software will provide a range of powerful tools for modifying objects. The slide illustrates the use of the offset tool to offset a rectangle by 300mm to create and enclosed space.</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104106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is likely to use a range of text styles, which can be set up and saved as shown.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324865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dimensions will also need to be set up in terms of lines, arrows, text size, position, fit etc. Once a dimension is inserted other dimensions in the same run can be added using a follow-on command.</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236076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complete, save the 2D model and use one version as a base for the 3D model. Open the modelling toolbar, view the walls only and select an isometric view according to the required orientation.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253356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and extrude the walls having specified the required storey height.</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17102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the content for part (a) and describes the scope and level of understanding of virtual modelling expected, moving from the 2D representation of elements, traditionally in the form of plans and elevations, to a comprehensive 3D virtualization complete with object attributes and construction specifications.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182094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shading to aid viewing. It is easier to work with solid shapes than with the outlines of a wireframe. The orbit tool can be used to rotate the shaded model at any time.</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62743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walls above doorway openings, as shown.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37312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the wireframe and turn on the window layer to position window openings. Specify the sill heights and draw rectangles to create window openings..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1559845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Extrude or press the window rectangles inwards to create openings in the walls.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293036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by creating and positioning 3D window and door frames. There are several internet libraries where elements such as door sets can be downloaded and then imported into the model.</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723002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many 3D libraries of furniture and sanitary goods are available.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563787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what is meant by rendering. The ‘highly effective use of rendering’ is a requirement of the top band of the levels-based mark scheme for this unit. Decisions regarding the extent of the model to be rendered will be necessary. Will it be necessary to render all elevations? Are any internal views required?. When working on the model the rotate, zoom and pan facilities can be used. When presenting the model for assessment it is likely that only pre-selected views can be submitted.</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3869150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ceiling will be required for an internal view and lighting will need to be added to generate highlights and shadows. The type and use of lighting will vary according to the software being used.</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3379564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AutoCad</a:t>
            </a:r>
            <a:r>
              <a:rPr lang="en-US" dirty="0"/>
              <a:t> uses cameras to preview and fix perspective views.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3984611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rendering add surface finishes and textures. </a:t>
            </a:r>
            <a:r>
              <a:rPr lang="en-US" dirty="0" err="1"/>
              <a:t>AutoCad</a:t>
            </a:r>
            <a:r>
              <a:rPr lang="en-US" dirty="0"/>
              <a:t> provides an extensive library of surface finishes in the material browser available from the modelling toolbar.</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106187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confirms the scope of modelling skills expected, moving from 2D CAD work to the development of 3D images and creation of photorealistic outputs by rendering.</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3095995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lighting properties according to the facilities of the software being used and render. The final image may take some time to appear on the screen. Save the image and export it specifying a portable file type.</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1290838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views require a similar process and will benefit from the import of a realistic background, foreground and assets such as people and cars. Again, several online libraries are available for download of suitable assets.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31</a:t>
            </a:fld>
            <a:endParaRPr lang="en-GB"/>
          </a:p>
        </p:txBody>
      </p:sp>
    </p:spTree>
    <p:extLst>
      <p:ext uri="{BB962C8B-B14F-4D97-AF65-F5344CB8AC3E}">
        <p14:creationId xmlns:p14="http://schemas.microsoft.com/office/powerpoint/2010/main" val="66738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to deal with any questions arising at his stage.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92465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requirement describes the virtual modelling skills that are to be demonstrated in part (d) of the NEA. The assessment descriptor refers to modelling projects, common methodologies and virtual models. The actual assessment will need to be sensitive to the context of a single project carried out by an individual without scope for collaboration.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243375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band of the levels mark scheme for the modelling work indicates a maximum mark of 24 out of 80 or 30% of the unit. The band descriptions also refer to modelling projects, common methodologies and a range of models. The assessment will need to reflect that there will be only one project, that the range of models will be restricted by time constraints and that the scope of the project is likely to involve one 3D model developed from one 2D model.</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254365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modelling work will begin once the design work for part (c) of the NEA, which requires the production of a range of 2D and 3D sketches and drawings has been completed. The modelling work will need to start with the use of CAD software to produce floor plans. The screen shots in the following slides have been taken from </a:t>
            </a:r>
            <a:r>
              <a:rPr lang="en-US" dirty="0" err="1"/>
              <a:t>AutoCad</a:t>
            </a:r>
            <a:r>
              <a:rPr lang="en-US" dirty="0"/>
              <a:t> and have been used to illustrate a few basic rules to follow when producing a 2D model of this type. The slide states that the work should be carried at full size and be in millimeters.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316639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accurately</a:t>
            </a:r>
          </a:p>
          <a:p>
            <a:r>
              <a:rPr lang="en-US" dirty="0"/>
              <a:t>Using this type of software, it easier and quicker to work accurately than to approximate. The software will allow precise placement of objects and enable dimensions to be input with zero tolerance. In </a:t>
            </a:r>
            <a:r>
              <a:rPr lang="en-US" dirty="0" err="1"/>
              <a:t>AutoCad</a:t>
            </a:r>
            <a:r>
              <a:rPr lang="en-US" dirty="0"/>
              <a:t> the undo/redo buttons are at the top of the screen.</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001292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Layers must be used to group common objects and their properties. Layers for a model of this type will include walls, windows, doors, fixtures and fittings, text and dimensions as a minimum. Each layer should be designated a colour. The objects grouped in a layer can be displayed or hidden and be active or locked. Common properties will include line type and thickness, level of transparency, text and dimension styles.</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219310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tow images of the same model. Image 1 with wall, door, window, and text layers only. Image 2 with layers for fittings and dimensions also displayed.</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476776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03/10/2022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mailto:construction@wjec.co.uk" TargetMode="External"/><Relationship Id="rId5" Type="http://schemas.openxmlformats.org/officeDocument/2006/relationships/image" Target="../media/image4.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2"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648D29-90F5-4DB8-991C-B4E3ACD17A78}"/>
              </a:ext>
            </a:extLst>
          </p:cNvPr>
          <p:cNvSpPr txBox="1">
            <a:spLocks/>
          </p:cNvSpPr>
          <p:nvPr/>
        </p:nvSpPr>
        <p:spPr>
          <a:xfrm>
            <a:off x="339252" y="221670"/>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latin typeface="+mj-lt"/>
              </a:rPr>
              <a:t>Virtual Modelling</a:t>
            </a:r>
          </a:p>
          <a:p>
            <a:r>
              <a:rPr lang="en-US" sz="4400" dirty="0">
                <a:solidFill>
                  <a:schemeClr val="bg1"/>
                </a:solidFill>
                <a:latin typeface="+mj-lt"/>
              </a:rPr>
              <a:t>WJEC GCE Built Environment</a:t>
            </a:r>
          </a:p>
        </p:txBody>
      </p:sp>
    </p:spTree>
    <p:extLst>
      <p:ext uri="{BB962C8B-B14F-4D97-AF65-F5344CB8AC3E}">
        <p14:creationId xmlns:p14="http://schemas.microsoft.com/office/powerpoint/2010/main" val="3939293872"/>
      </p:ext>
    </p:extLst>
  </p:cSld>
  <p:clrMapOvr>
    <a:masterClrMapping/>
  </p:clrMapOvr>
  <mc:AlternateContent xmlns:mc="http://schemas.openxmlformats.org/markup-compatibility/2006">
    <mc:Choice xmlns:p14="http://schemas.microsoft.com/office/powerpoint/2010/main" Requires="p14">
      <p:transition spd="slow" p14:dur="2000" advTm="30394"/>
    </mc:Choice>
    <mc:Fallback>
      <p:transition spd="slow" advTm="303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609600" y="0"/>
            <a:ext cx="7205932" cy="9539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Producing the </a:t>
            </a:r>
          </a:p>
          <a:p>
            <a:pPr algn="ctr"/>
            <a:r>
              <a:rPr lang="en-GB" sz="3600" dirty="0">
                <a:solidFill>
                  <a:schemeClr val="bg1"/>
                </a:solidFill>
                <a:latin typeface="+mj-lt"/>
              </a:rPr>
              <a:t>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r>
              <a:rPr lang="en-US" sz="3600" dirty="0">
                <a:latin typeface="+mn-lt"/>
                <a:ea typeface="Cambria" panose="02040503050406030204" pitchFamily="18" charset="0"/>
                <a:cs typeface="Cambria" panose="02040503050406030204" pitchFamily="18" charset="0"/>
              </a:rPr>
              <a:t>Basic rules.</a:t>
            </a:r>
          </a:p>
          <a:p>
            <a:r>
              <a:rPr lang="en-US" sz="3600" dirty="0">
                <a:latin typeface="+mn-lt"/>
                <a:ea typeface="Cambria" panose="02040503050406030204" pitchFamily="18" charset="0"/>
                <a:cs typeface="Cambria" panose="02040503050406030204" pitchFamily="18" charset="0"/>
              </a:rPr>
              <a:t> </a:t>
            </a:r>
          </a:p>
          <a:p>
            <a:pPr marL="742950" indent="-742950">
              <a:buFont typeface="+mj-lt"/>
              <a:buAutoNum type="arabicPeriod" startAt="5"/>
            </a:pPr>
            <a:r>
              <a:rPr lang="en-US" sz="3600" dirty="0">
                <a:latin typeface="+mn-lt"/>
                <a:ea typeface="Cambria" panose="02040503050406030204" pitchFamily="18" charset="0"/>
                <a:cs typeface="Cambria" panose="02040503050406030204" pitchFamily="18" charset="0"/>
              </a:rPr>
              <a:t>Work with ortho on</a:t>
            </a:r>
          </a:p>
          <a:p>
            <a:pPr marL="742950" indent="-742950">
              <a:buFont typeface="+mj-lt"/>
              <a:buAutoNum type="arabicPeriod" startAt="5"/>
            </a:pPr>
            <a:r>
              <a:rPr lang="en-US" sz="3600" dirty="0">
                <a:latin typeface="+mn-lt"/>
                <a:ea typeface="Cambria" panose="02040503050406030204" pitchFamily="18" charset="0"/>
                <a:cs typeface="Cambria" panose="02040503050406030204" pitchFamily="18" charset="0"/>
              </a:rPr>
              <a:t>Use object snap</a:t>
            </a:r>
          </a:p>
          <a:p>
            <a:pPr marL="742950" indent="-742950">
              <a:buFont typeface="+mj-lt"/>
              <a:buAutoNum type="arabicPeriod" startAt="5"/>
            </a:pPr>
            <a:endParaRPr lang="en-US" sz="3600" dirty="0">
              <a:latin typeface="+mn-lt"/>
              <a:ea typeface="Cambria" panose="02040503050406030204" pitchFamily="18" charset="0"/>
              <a:cs typeface="Cambria" panose="02040503050406030204" pitchFamily="18" charset="0"/>
            </a:endParaRPr>
          </a:p>
          <a:p>
            <a:pPr marL="742950" indent="-742950">
              <a:buFont typeface="+mj-lt"/>
              <a:buAutoNum type="arabicPeriod" startAt="5"/>
            </a:pPr>
            <a:r>
              <a:rPr lang="en-US" sz="3600" dirty="0">
                <a:latin typeface="+mn-lt"/>
                <a:ea typeface="Cambria" panose="02040503050406030204" pitchFamily="18" charset="0"/>
                <a:cs typeface="Cambria" panose="02040503050406030204" pitchFamily="18" charset="0"/>
              </a:rPr>
              <a:t>Remember the 3D </a:t>
            </a:r>
          </a:p>
          <a:p>
            <a:pPr>
              <a:spcBef>
                <a:spcPts val="0"/>
              </a:spcBef>
            </a:pPr>
            <a:r>
              <a:rPr lang="en-US" sz="3600" dirty="0">
                <a:latin typeface="+mn-lt"/>
                <a:ea typeface="Cambria" panose="02040503050406030204" pitchFamily="18" charset="0"/>
                <a:cs typeface="Cambria" panose="02040503050406030204" pitchFamily="18" charset="0"/>
              </a:rPr>
              <a:t>	   model to follow</a:t>
            </a:r>
          </a:p>
          <a:p>
            <a:endParaRPr lang="en-US" sz="3600" dirty="0">
              <a:latin typeface="+mn-lt"/>
              <a:ea typeface="Cambria" panose="02040503050406030204" pitchFamily="18" charset="0"/>
              <a:cs typeface="Cambria" panose="02040503050406030204" pitchFamily="18" charset="0"/>
            </a:endParaRPr>
          </a:p>
        </p:txBody>
      </p:sp>
      <p:pic>
        <p:nvPicPr>
          <p:cNvPr id="4" name="Picture 3" descr="A screenshot of a computer screen&#10;&#10;Description automatically generated with medium confidence">
            <a:extLst>
              <a:ext uri="{FF2B5EF4-FFF2-40B4-BE49-F238E27FC236}">
                <a16:creationId xmlns:a16="http://schemas.microsoft.com/office/drawing/2014/main" id="{4C015FE8-C8F7-4C41-B578-60457103D3E3}"/>
              </a:ext>
            </a:extLst>
          </p:cNvPr>
          <p:cNvPicPr>
            <a:picLocks noChangeAspect="1"/>
          </p:cNvPicPr>
          <p:nvPr/>
        </p:nvPicPr>
        <p:blipFill>
          <a:blip r:embed="rId3"/>
          <a:stretch>
            <a:fillRect/>
          </a:stretch>
        </p:blipFill>
        <p:spPr>
          <a:xfrm>
            <a:off x="5014742" y="0"/>
            <a:ext cx="4259953" cy="6858000"/>
          </a:xfrm>
          <a:prstGeom prst="rect">
            <a:avLst/>
          </a:prstGeom>
        </p:spPr>
      </p:pic>
    </p:spTree>
    <p:extLst>
      <p:ext uri="{BB962C8B-B14F-4D97-AF65-F5344CB8AC3E}">
        <p14:creationId xmlns:p14="http://schemas.microsoft.com/office/powerpoint/2010/main" val="3319039962"/>
      </p:ext>
    </p:extLst>
  </p:cSld>
  <p:clrMapOvr>
    <a:masterClrMapping/>
  </p:clrMapOvr>
  <mc:AlternateContent xmlns:mc="http://schemas.openxmlformats.org/markup-compatibility/2006">
    <mc:Choice xmlns:p14="http://schemas.microsoft.com/office/powerpoint/2010/main" Requires="p14">
      <p:transition spd="slow" p14:dur="2000" advTm="25842"/>
    </mc:Choice>
    <mc:Fallback>
      <p:transition spd="slow" advTm="258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Viewing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545467" y="1449206"/>
            <a:ext cx="4572000" cy="5001680"/>
          </a:xfrm>
        </p:spPr>
        <p:txBody>
          <a:bodyPr>
            <a:normAutofit fontScale="92500" lnSpcReduction="20000"/>
          </a:bodyPr>
          <a:lstStyle/>
          <a:p>
            <a:r>
              <a:rPr lang="en-US" sz="3600" dirty="0">
                <a:latin typeface="+mn-lt"/>
                <a:ea typeface="Cambria" panose="02040503050406030204" pitchFamily="18" charset="0"/>
                <a:cs typeface="Cambria" panose="02040503050406030204" pitchFamily="18" charset="0"/>
              </a:rPr>
              <a:t>Set to top and </a:t>
            </a:r>
          </a:p>
          <a:p>
            <a:pPr>
              <a:spcBef>
                <a:spcPts val="0"/>
              </a:spcBef>
            </a:pPr>
            <a:r>
              <a:rPr lang="en-US" sz="3600" dirty="0">
                <a:latin typeface="+mn-lt"/>
                <a:ea typeface="Cambria" panose="02040503050406030204" pitchFamily="18" charset="0"/>
                <a:cs typeface="Cambria" panose="02040503050406030204" pitchFamily="18" charset="0"/>
              </a:rPr>
              <a:t>2D wireframe.</a:t>
            </a: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r>
              <a:rPr lang="en-US" sz="3600" dirty="0">
                <a:latin typeface="+mn-lt"/>
                <a:ea typeface="Cambria" panose="02040503050406030204" pitchFamily="18" charset="0"/>
                <a:cs typeface="Cambria" panose="02040503050406030204" pitchFamily="18" charset="0"/>
              </a:rPr>
              <a:t>Zoom with scroll wheel</a:t>
            </a:r>
          </a:p>
          <a:p>
            <a:pPr>
              <a:spcBef>
                <a:spcPts val="0"/>
              </a:spcBef>
            </a:pPr>
            <a:r>
              <a:rPr lang="en-US" sz="3600" dirty="0">
                <a:latin typeface="+mn-lt"/>
                <a:ea typeface="Cambria" panose="02040503050406030204" pitchFamily="18" charset="0"/>
                <a:cs typeface="Cambria" panose="02040503050406030204" pitchFamily="18" charset="0"/>
              </a:rPr>
              <a:t>or use select window  </a:t>
            </a:r>
          </a:p>
          <a:p>
            <a:pPr>
              <a:spcBef>
                <a:spcPts val="0"/>
              </a:spcBef>
            </a:pPr>
            <a:r>
              <a:rPr lang="en-US" sz="3600" dirty="0">
                <a:latin typeface="+mn-lt"/>
                <a:ea typeface="Cambria" panose="02040503050406030204" pitchFamily="18" charset="0"/>
                <a:cs typeface="Cambria" panose="02040503050406030204" pitchFamily="18" charset="0"/>
              </a:rPr>
              <a:t>Tool.</a:t>
            </a: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r>
              <a:rPr lang="en-US" sz="3600" dirty="0">
                <a:latin typeface="+mn-lt"/>
                <a:ea typeface="Cambria" panose="02040503050406030204" pitchFamily="18" charset="0"/>
                <a:cs typeface="Cambria" panose="02040503050406030204" pitchFamily="18" charset="0"/>
              </a:rPr>
              <a:t>Move by dragging</a:t>
            </a:r>
          </a:p>
          <a:p>
            <a:pPr>
              <a:spcBef>
                <a:spcPts val="0"/>
              </a:spcBef>
            </a:pPr>
            <a:r>
              <a:rPr lang="en-US" sz="3600" dirty="0">
                <a:latin typeface="+mn-lt"/>
                <a:ea typeface="Cambria" panose="02040503050406030204" pitchFamily="18" charset="0"/>
                <a:cs typeface="Cambria" panose="02040503050406030204" pitchFamily="18" charset="0"/>
              </a:rPr>
              <a:t>using pan tool</a:t>
            </a:r>
          </a:p>
        </p:txBody>
      </p:sp>
      <p:pic>
        <p:nvPicPr>
          <p:cNvPr id="3" name="Picture 2" descr="Graphical user interface, application&#10;&#10;Description automatically generated">
            <a:extLst>
              <a:ext uri="{FF2B5EF4-FFF2-40B4-BE49-F238E27FC236}">
                <a16:creationId xmlns:a16="http://schemas.microsoft.com/office/drawing/2014/main" id="{830A3974-4568-4C94-ACCE-BCCBF4B0538C}"/>
              </a:ext>
            </a:extLst>
          </p:cNvPr>
          <p:cNvPicPr>
            <a:picLocks noChangeAspect="1"/>
          </p:cNvPicPr>
          <p:nvPr/>
        </p:nvPicPr>
        <p:blipFill rotWithShape="1">
          <a:blip r:embed="rId3"/>
          <a:srcRect l="35552"/>
          <a:stretch/>
        </p:blipFill>
        <p:spPr>
          <a:xfrm>
            <a:off x="10492" y="1449206"/>
            <a:ext cx="4395537" cy="4534133"/>
          </a:xfrm>
          <a:prstGeom prst="rect">
            <a:avLst/>
          </a:prstGeom>
        </p:spPr>
      </p:pic>
      <p:pic>
        <p:nvPicPr>
          <p:cNvPr id="6" name="Picture 5">
            <a:extLst>
              <a:ext uri="{FF2B5EF4-FFF2-40B4-BE49-F238E27FC236}">
                <a16:creationId xmlns:a16="http://schemas.microsoft.com/office/drawing/2014/main" id="{EAA3A11A-458D-4ED3-AD43-309923854D6C}"/>
              </a:ext>
            </a:extLst>
          </p:cNvPr>
          <p:cNvPicPr>
            <a:picLocks noChangeAspect="1"/>
          </p:cNvPicPr>
          <p:nvPr/>
        </p:nvPicPr>
        <p:blipFill rotWithShape="1">
          <a:blip r:embed="rId4"/>
          <a:srcRect l="69263" t="24759"/>
          <a:stretch/>
        </p:blipFill>
        <p:spPr>
          <a:xfrm>
            <a:off x="5493072" y="4046056"/>
            <a:ext cx="2995320" cy="880356"/>
          </a:xfrm>
          <a:prstGeom prst="rect">
            <a:avLst/>
          </a:prstGeom>
        </p:spPr>
      </p:pic>
      <p:cxnSp>
        <p:nvCxnSpPr>
          <p:cNvPr id="10" name="Connector: Curved 9">
            <a:extLst>
              <a:ext uri="{FF2B5EF4-FFF2-40B4-BE49-F238E27FC236}">
                <a16:creationId xmlns:a16="http://schemas.microsoft.com/office/drawing/2014/main" id="{ADE3455C-B375-450B-89C3-8A3E0A9B3E93}"/>
              </a:ext>
            </a:extLst>
          </p:cNvPr>
          <p:cNvCxnSpPr>
            <a:cxnSpLocks/>
            <a:endCxn id="6" idx="0"/>
          </p:cNvCxnSpPr>
          <p:nvPr/>
        </p:nvCxnSpPr>
        <p:spPr>
          <a:xfrm>
            <a:off x="5906646" y="3429000"/>
            <a:ext cx="1084086" cy="617056"/>
          </a:xfrm>
          <a:prstGeom prst="curvedConnector2">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3" name="Connector: Curved 12">
            <a:extLst>
              <a:ext uri="{FF2B5EF4-FFF2-40B4-BE49-F238E27FC236}">
                <a16:creationId xmlns:a16="http://schemas.microsoft.com/office/drawing/2014/main" id="{99D65026-4395-4A7B-9436-E4CD77E2F3B9}"/>
              </a:ext>
            </a:extLst>
          </p:cNvPr>
          <p:cNvCxnSpPr/>
          <p:nvPr/>
        </p:nvCxnSpPr>
        <p:spPr>
          <a:xfrm rot="5400000" flipH="1" flipV="1">
            <a:off x="6938394" y="4935308"/>
            <a:ext cx="1186750" cy="465221"/>
          </a:xfrm>
          <a:prstGeom prst="curvedConnector3">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7" name="Connector: Curved 16">
            <a:extLst>
              <a:ext uri="{FF2B5EF4-FFF2-40B4-BE49-F238E27FC236}">
                <a16:creationId xmlns:a16="http://schemas.microsoft.com/office/drawing/2014/main" id="{730CA4F0-CF12-43F7-A55C-5D7889F07D98}"/>
              </a:ext>
            </a:extLst>
          </p:cNvPr>
          <p:cNvCxnSpPr/>
          <p:nvPr/>
        </p:nvCxnSpPr>
        <p:spPr>
          <a:xfrm rot="10800000">
            <a:off x="1572127" y="2021306"/>
            <a:ext cx="3160295" cy="449179"/>
          </a:xfrm>
          <a:prstGeom prst="curvedConnector3">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12456968"/>
      </p:ext>
    </p:extLst>
  </p:cSld>
  <p:clrMapOvr>
    <a:masterClrMapping/>
  </p:clrMapOvr>
  <mc:AlternateContent xmlns:mc="http://schemas.openxmlformats.org/markup-compatibility/2006">
    <mc:Choice xmlns:p14="http://schemas.microsoft.com/office/powerpoint/2010/main" Requires="p14">
      <p:transition spd="slow" p14:dur="2000" advTm="19910"/>
    </mc:Choice>
    <mc:Fallback>
      <p:transition spd="slow" advTm="199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Components of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en-US" sz="3200" dirty="0">
                <a:latin typeface="+mn-lt"/>
                <a:ea typeface="Cambria" panose="02040503050406030204" pitchFamily="18" charset="0"/>
                <a:cs typeface="Cambria" panose="02040503050406030204" pitchFamily="18" charset="0"/>
              </a:rPr>
              <a:t>The model will be made up of Objects -  lines, rectangles and other geometric shapes</a:t>
            </a:r>
            <a:r>
              <a:rPr lang="en-US" sz="3600" dirty="0">
                <a:latin typeface="+mn-lt"/>
                <a:ea typeface="Cambria" panose="02040503050406030204" pitchFamily="18" charset="0"/>
                <a:cs typeface="Cambria" panose="02040503050406030204" pitchFamily="18" charset="0"/>
              </a:rPr>
              <a:t>.</a:t>
            </a:r>
          </a:p>
          <a:p>
            <a:endParaRPr lang="en-US" sz="3600" dirty="0">
              <a:latin typeface="+mn-lt"/>
              <a:ea typeface="Cambria" panose="02040503050406030204" pitchFamily="18" charset="0"/>
              <a:cs typeface="Cambria" panose="02040503050406030204" pitchFamily="18" charset="0"/>
            </a:endParaRPr>
          </a:p>
        </p:txBody>
      </p:sp>
      <p:pic>
        <p:nvPicPr>
          <p:cNvPr id="3" name="Picture 2" descr="A screen shot of a computer&#10;&#10;Description automatically generated with medium confidence">
            <a:extLst>
              <a:ext uri="{FF2B5EF4-FFF2-40B4-BE49-F238E27FC236}">
                <a16:creationId xmlns:a16="http://schemas.microsoft.com/office/drawing/2014/main" id="{3BB4B5F9-60E5-4EBD-A8A4-49A5F9F0C76A}"/>
              </a:ext>
            </a:extLst>
          </p:cNvPr>
          <p:cNvPicPr>
            <a:picLocks noChangeAspect="1"/>
          </p:cNvPicPr>
          <p:nvPr/>
        </p:nvPicPr>
        <p:blipFill rotWithShape="1">
          <a:blip r:embed="rId3"/>
          <a:srcRect l="5255" t="20460"/>
          <a:stretch/>
        </p:blipFill>
        <p:spPr>
          <a:xfrm>
            <a:off x="1282460" y="3093176"/>
            <a:ext cx="7020731" cy="3594342"/>
          </a:xfrm>
          <a:prstGeom prst="rect">
            <a:avLst/>
          </a:prstGeom>
        </p:spPr>
      </p:pic>
      <p:sp>
        <p:nvSpPr>
          <p:cNvPr id="4" name="Rectangle 3">
            <a:extLst>
              <a:ext uri="{FF2B5EF4-FFF2-40B4-BE49-F238E27FC236}">
                <a16:creationId xmlns:a16="http://schemas.microsoft.com/office/drawing/2014/main" id="{EBAABBA8-CE07-4BB9-AB12-3B14A238F20F}"/>
              </a:ext>
            </a:extLst>
          </p:cNvPr>
          <p:cNvSpPr/>
          <p:nvPr/>
        </p:nvSpPr>
        <p:spPr>
          <a:xfrm>
            <a:off x="4572000" y="5868399"/>
            <a:ext cx="1596326"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Length</a:t>
            </a:r>
            <a:endParaRPr lang="en-GB" sz="2800" dirty="0"/>
          </a:p>
        </p:txBody>
      </p:sp>
      <p:sp>
        <p:nvSpPr>
          <p:cNvPr id="5" name="Rectangle 4">
            <a:extLst>
              <a:ext uri="{FF2B5EF4-FFF2-40B4-BE49-F238E27FC236}">
                <a16:creationId xmlns:a16="http://schemas.microsoft.com/office/drawing/2014/main" id="{2BB500EC-84F3-41F2-B621-F02ABBC1DCEB}"/>
              </a:ext>
            </a:extLst>
          </p:cNvPr>
          <p:cNvSpPr/>
          <p:nvPr/>
        </p:nvSpPr>
        <p:spPr>
          <a:xfrm>
            <a:off x="1844297" y="4215538"/>
            <a:ext cx="3487119"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End points and mid point</a:t>
            </a:r>
            <a:endParaRPr lang="en-GB" sz="2400" dirty="0"/>
          </a:p>
        </p:txBody>
      </p:sp>
      <p:cxnSp>
        <p:nvCxnSpPr>
          <p:cNvPr id="7" name="Connector: Curved 6">
            <a:extLst>
              <a:ext uri="{FF2B5EF4-FFF2-40B4-BE49-F238E27FC236}">
                <a16:creationId xmlns:a16="http://schemas.microsoft.com/office/drawing/2014/main" id="{2F6B31B6-F47A-4DA2-9FA0-EBA6180593B7}"/>
              </a:ext>
            </a:extLst>
          </p:cNvPr>
          <p:cNvCxnSpPr/>
          <p:nvPr/>
        </p:nvCxnSpPr>
        <p:spPr>
          <a:xfrm>
            <a:off x="6416842" y="5868399"/>
            <a:ext cx="1588169" cy="681926"/>
          </a:xfrm>
          <a:prstGeom prst="curvedConnector3">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165038"/>
      </p:ext>
    </p:extLst>
  </p:cSld>
  <p:clrMapOvr>
    <a:masterClrMapping/>
  </p:clrMapOvr>
  <mc:AlternateContent xmlns:mc="http://schemas.openxmlformats.org/markup-compatibility/2006">
    <mc:Choice xmlns:p14="http://schemas.microsoft.com/office/powerpoint/2010/main" Requires="p14">
      <p:transition spd="slow" p14:dur="2000" advTm="19288"/>
    </mc:Choice>
    <mc:Fallback>
      <p:transition spd="slow" advTm="192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Selecting Existing Objects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893" y="1449207"/>
            <a:ext cx="9026765" cy="5001680"/>
          </a:xfrm>
        </p:spPr>
        <p:txBody>
          <a:bodyPr>
            <a:normAutofit/>
          </a:bodyPr>
          <a:lstStyle/>
          <a:p>
            <a:pPr>
              <a:spcBef>
                <a:spcPts val="0"/>
              </a:spcBef>
            </a:pPr>
            <a:r>
              <a:rPr lang="en-US" sz="3600" dirty="0">
                <a:latin typeface="+mn-lt"/>
                <a:ea typeface="Cambria" panose="02040503050406030204" pitchFamily="18" charset="0"/>
                <a:cs typeface="Cambria" panose="02040503050406030204" pitchFamily="18" charset="0"/>
              </a:rPr>
              <a:t>Click to select single </a:t>
            </a:r>
          </a:p>
          <a:p>
            <a:pPr>
              <a:spcBef>
                <a:spcPts val="0"/>
              </a:spcBef>
            </a:pPr>
            <a:r>
              <a:rPr lang="en-US" sz="3600" dirty="0">
                <a:latin typeface="+mn-lt"/>
                <a:ea typeface="Cambria" panose="02040503050406030204" pitchFamily="18" charset="0"/>
                <a:cs typeface="Cambria" panose="02040503050406030204" pitchFamily="18" charset="0"/>
              </a:rPr>
              <a:t>Objects.</a:t>
            </a: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r>
              <a:rPr lang="en-US" sz="3600" dirty="0">
                <a:latin typeface="+mn-lt"/>
                <a:ea typeface="Cambria" panose="02040503050406030204" pitchFamily="18" charset="0"/>
                <a:cs typeface="Cambria" panose="02040503050406030204" pitchFamily="18" charset="0"/>
              </a:rPr>
              <a:t>OR for multiple objects</a:t>
            </a:r>
          </a:p>
          <a:p>
            <a:pPr>
              <a:spcBef>
                <a:spcPts val="0"/>
              </a:spcBef>
            </a:pPr>
            <a:endParaRPr lang="en-US" sz="3600" dirty="0">
              <a:latin typeface="+mn-lt"/>
              <a:ea typeface="Cambria" panose="02040503050406030204" pitchFamily="18" charset="0"/>
              <a:cs typeface="Cambria" panose="02040503050406030204" pitchFamily="18" charset="0"/>
            </a:endParaRPr>
          </a:p>
          <a:p>
            <a:pPr>
              <a:spcBef>
                <a:spcPts val="0"/>
              </a:spcBef>
            </a:pPr>
            <a:r>
              <a:rPr lang="en-US" sz="3600" dirty="0">
                <a:latin typeface="+mn-lt"/>
                <a:ea typeface="Cambria" panose="02040503050406030204" pitchFamily="18" charset="0"/>
                <a:cs typeface="Cambria" panose="02040503050406030204" pitchFamily="18" charset="0"/>
              </a:rPr>
              <a:t>Select tool / click / ‘w’ /</a:t>
            </a:r>
          </a:p>
          <a:p>
            <a:pPr>
              <a:spcBef>
                <a:spcPts val="0"/>
              </a:spcBef>
            </a:pPr>
            <a:r>
              <a:rPr lang="en-US" sz="3600" dirty="0">
                <a:latin typeface="+mn-lt"/>
                <a:ea typeface="Cambria" panose="02040503050406030204" pitchFamily="18" charset="0"/>
                <a:cs typeface="Cambria" panose="02040503050406030204" pitchFamily="18" charset="0"/>
              </a:rPr>
              <a:t>Enter / Draw window /</a:t>
            </a:r>
          </a:p>
          <a:p>
            <a:pPr>
              <a:spcBef>
                <a:spcPts val="0"/>
              </a:spcBef>
            </a:pPr>
            <a:r>
              <a:rPr lang="en-US" sz="3600" dirty="0">
                <a:latin typeface="+mn-lt"/>
                <a:ea typeface="Cambria" panose="02040503050406030204" pitchFamily="18" charset="0"/>
                <a:cs typeface="Cambria" panose="02040503050406030204" pitchFamily="18" charset="0"/>
              </a:rPr>
              <a:t>Enter</a:t>
            </a:r>
          </a:p>
        </p:txBody>
      </p:sp>
      <p:pic>
        <p:nvPicPr>
          <p:cNvPr id="6" name="Picture 5" descr="Graphical user interface, application&#10;&#10;Description automatically generated">
            <a:extLst>
              <a:ext uri="{FF2B5EF4-FFF2-40B4-BE49-F238E27FC236}">
                <a16:creationId xmlns:a16="http://schemas.microsoft.com/office/drawing/2014/main" id="{AC88B490-FA9F-4579-88DF-2F69234F4510}"/>
              </a:ext>
            </a:extLst>
          </p:cNvPr>
          <p:cNvPicPr>
            <a:picLocks noChangeAspect="1"/>
          </p:cNvPicPr>
          <p:nvPr/>
        </p:nvPicPr>
        <p:blipFill rotWithShape="1">
          <a:blip r:embed="rId3"/>
          <a:srcRect r="42925"/>
          <a:stretch/>
        </p:blipFill>
        <p:spPr>
          <a:xfrm>
            <a:off x="4994277" y="2050612"/>
            <a:ext cx="3796798" cy="3911801"/>
          </a:xfrm>
          <a:prstGeom prst="rect">
            <a:avLst/>
          </a:prstGeom>
        </p:spPr>
      </p:pic>
    </p:spTree>
    <p:extLst>
      <p:ext uri="{BB962C8B-B14F-4D97-AF65-F5344CB8AC3E}">
        <p14:creationId xmlns:p14="http://schemas.microsoft.com/office/powerpoint/2010/main" val="1945553113"/>
      </p:ext>
    </p:extLst>
  </p:cSld>
  <p:clrMapOvr>
    <a:masterClrMapping/>
  </p:clrMapOvr>
  <mc:AlternateContent xmlns:mc="http://schemas.openxmlformats.org/markup-compatibility/2006" xmlns:p14="http://schemas.microsoft.com/office/powerpoint/2010/main">
    <mc:Choice Requires="p14">
      <p:transition spd="slow" p14:dur="2000" advTm="11028"/>
    </mc:Choice>
    <mc:Fallback xmlns="">
      <p:transition spd="slow" advTm="110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Creating and Editing Objects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355023" y="1207682"/>
            <a:ext cx="4204965" cy="5001680"/>
          </a:xfrm>
        </p:spPr>
        <p:txBody>
          <a:bodyPr>
            <a:normAutofit/>
          </a:bodyPr>
          <a:lstStyle/>
          <a:p>
            <a:r>
              <a:rPr lang="en-US" sz="3600" dirty="0">
                <a:latin typeface="+mn-lt"/>
                <a:ea typeface="Cambria" panose="02040503050406030204" pitchFamily="18" charset="0"/>
                <a:cs typeface="Cambria" panose="02040503050406030204" pitchFamily="18" charset="0"/>
              </a:rPr>
              <a:t>Objects can be</a:t>
            </a:r>
          </a:p>
        </p:txBody>
      </p:sp>
      <p:sp>
        <p:nvSpPr>
          <p:cNvPr id="4" name="Rectangle 3">
            <a:extLst>
              <a:ext uri="{FF2B5EF4-FFF2-40B4-BE49-F238E27FC236}">
                <a16:creationId xmlns:a16="http://schemas.microsoft.com/office/drawing/2014/main" id="{EBAABBA8-CE07-4BB9-AB12-3B14A238F20F}"/>
              </a:ext>
            </a:extLst>
          </p:cNvPr>
          <p:cNvSpPr/>
          <p:nvPr/>
        </p:nvSpPr>
        <p:spPr>
          <a:xfrm>
            <a:off x="4912962" y="2179803"/>
            <a:ext cx="2154265"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Created</a:t>
            </a:r>
            <a:endParaRPr lang="en-GB" sz="2800" dirty="0"/>
          </a:p>
        </p:txBody>
      </p:sp>
      <p:pic>
        <p:nvPicPr>
          <p:cNvPr id="6" name="Picture 5" descr="A picture containing text, parking, lined&#10;&#10;Description automatically generated">
            <a:extLst>
              <a:ext uri="{FF2B5EF4-FFF2-40B4-BE49-F238E27FC236}">
                <a16:creationId xmlns:a16="http://schemas.microsoft.com/office/drawing/2014/main" id="{1C50CB87-DE46-4DDD-B361-41189B2809AC}"/>
              </a:ext>
            </a:extLst>
          </p:cNvPr>
          <p:cNvPicPr>
            <a:picLocks noChangeAspect="1"/>
          </p:cNvPicPr>
          <p:nvPr/>
        </p:nvPicPr>
        <p:blipFill rotWithShape="1">
          <a:blip r:embed="rId3"/>
          <a:srcRect b="46893"/>
          <a:stretch/>
        </p:blipFill>
        <p:spPr>
          <a:xfrm>
            <a:off x="542435" y="1207698"/>
            <a:ext cx="3192651" cy="5673513"/>
          </a:xfrm>
          <a:prstGeom prst="rect">
            <a:avLst/>
          </a:prstGeom>
        </p:spPr>
      </p:pic>
      <p:sp>
        <p:nvSpPr>
          <p:cNvPr id="10" name="Rectangle 9">
            <a:extLst>
              <a:ext uri="{FF2B5EF4-FFF2-40B4-BE49-F238E27FC236}">
                <a16:creationId xmlns:a16="http://schemas.microsoft.com/office/drawing/2014/main" id="{C16D5B96-6AD4-41F6-8E81-06F853E99CDB}"/>
              </a:ext>
            </a:extLst>
          </p:cNvPr>
          <p:cNvSpPr/>
          <p:nvPr/>
        </p:nvSpPr>
        <p:spPr>
          <a:xfrm>
            <a:off x="4910382" y="4393474"/>
            <a:ext cx="2154265"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Blocked</a:t>
            </a:r>
            <a:endParaRPr lang="en-GB" sz="2800" dirty="0"/>
          </a:p>
        </p:txBody>
      </p:sp>
      <p:sp>
        <p:nvSpPr>
          <p:cNvPr id="11" name="Rectangle 10">
            <a:extLst>
              <a:ext uri="{FF2B5EF4-FFF2-40B4-BE49-F238E27FC236}">
                <a16:creationId xmlns:a16="http://schemas.microsoft.com/office/drawing/2014/main" id="{9A73BDFC-C680-4EB3-B16A-0C951EEBB7EC}"/>
              </a:ext>
            </a:extLst>
          </p:cNvPr>
          <p:cNvSpPr/>
          <p:nvPr/>
        </p:nvSpPr>
        <p:spPr>
          <a:xfrm>
            <a:off x="4861308" y="3259514"/>
            <a:ext cx="2154265"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Hatched</a:t>
            </a:r>
            <a:endParaRPr lang="en-GB" sz="2800" dirty="0"/>
          </a:p>
        </p:txBody>
      </p:sp>
      <p:sp>
        <p:nvSpPr>
          <p:cNvPr id="12" name="Rectangle 11">
            <a:extLst>
              <a:ext uri="{FF2B5EF4-FFF2-40B4-BE49-F238E27FC236}">
                <a16:creationId xmlns:a16="http://schemas.microsoft.com/office/drawing/2014/main" id="{5155F7F9-0991-4988-9C9A-AB1C74080400}"/>
              </a:ext>
            </a:extLst>
          </p:cNvPr>
          <p:cNvSpPr/>
          <p:nvPr/>
        </p:nvSpPr>
        <p:spPr>
          <a:xfrm>
            <a:off x="4907802" y="5754746"/>
            <a:ext cx="2154265" cy="6819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t>Modified</a:t>
            </a:r>
            <a:endParaRPr lang="en-GB" sz="2800" dirty="0"/>
          </a:p>
        </p:txBody>
      </p:sp>
      <p:cxnSp>
        <p:nvCxnSpPr>
          <p:cNvPr id="13" name="Straight Connector 12">
            <a:extLst>
              <a:ext uri="{FF2B5EF4-FFF2-40B4-BE49-F238E27FC236}">
                <a16:creationId xmlns:a16="http://schemas.microsoft.com/office/drawing/2014/main" id="{292192A9-A90F-4E34-AB0F-A0281E7BB48E}"/>
              </a:ext>
            </a:extLst>
          </p:cNvPr>
          <p:cNvCxnSpPr>
            <a:cxnSpLocks/>
          </p:cNvCxnSpPr>
          <p:nvPr/>
        </p:nvCxnSpPr>
        <p:spPr>
          <a:xfrm>
            <a:off x="2983832" y="2999874"/>
            <a:ext cx="479658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A68C4960-C074-4870-B3A9-60406636CDF2}"/>
              </a:ext>
            </a:extLst>
          </p:cNvPr>
          <p:cNvCxnSpPr>
            <a:cxnSpLocks/>
          </p:cNvCxnSpPr>
          <p:nvPr/>
        </p:nvCxnSpPr>
        <p:spPr>
          <a:xfrm>
            <a:off x="3007896" y="4098756"/>
            <a:ext cx="479658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BFA28887-7C8E-450E-9C60-CCA7C7850A2F}"/>
              </a:ext>
            </a:extLst>
          </p:cNvPr>
          <p:cNvCxnSpPr>
            <a:cxnSpLocks/>
          </p:cNvCxnSpPr>
          <p:nvPr/>
        </p:nvCxnSpPr>
        <p:spPr>
          <a:xfrm>
            <a:off x="3015918" y="5406188"/>
            <a:ext cx="4796589"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55033745"/>
      </p:ext>
    </p:extLst>
  </p:cSld>
  <p:clrMapOvr>
    <a:masterClrMapping/>
  </p:clrMapOvr>
  <mc:AlternateContent xmlns:mc="http://schemas.openxmlformats.org/markup-compatibility/2006">
    <mc:Choice xmlns:p14="http://schemas.microsoft.com/office/powerpoint/2010/main" Requires="p14">
      <p:transition spd="slow" p14:dur="2000" advTm="15985"/>
    </mc:Choice>
    <mc:Fallback>
      <p:transition spd="slow" advTm="159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Modify Tools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17235" y="1514329"/>
            <a:ext cx="9026765" cy="5001680"/>
          </a:xfrm>
        </p:spPr>
        <p:txBody>
          <a:bodyPr>
            <a:normAutofit/>
          </a:bodyPr>
          <a:lstStyle/>
          <a:p>
            <a:r>
              <a:rPr lang="en-US" sz="3600" dirty="0">
                <a:latin typeface="+mn-lt"/>
                <a:ea typeface="Cambria" panose="02040503050406030204" pitchFamily="18" charset="0"/>
                <a:cs typeface="Cambria" panose="02040503050406030204" pitchFamily="18" charset="0"/>
              </a:rPr>
              <a:t>Modify tools include:</a:t>
            </a:r>
          </a:p>
          <a:p>
            <a:r>
              <a:rPr lang="en-US" sz="3600" dirty="0">
                <a:latin typeface="+mn-lt"/>
                <a:ea typeface="Cambria" panose="02040503050406030204" pitchFamily="18" charset="0"/>
                <a:cs typeface="Cambria" panose="02040503050406030204" pitchFamily="18" charset="0"/>
              </a:rPr>
              <a:t>Move / Copy / Rotate / Scale / Mirror / Trim / Extend / Fillet / Explode / Erase / Offset - </a:t>
            </a:r>
          </a:p>
        </p:txBody>
      </p:sp>
      <p:pic>
        <p:nvPicPr>
          <p:cNvPr id="6" name="Picture 5" descr="Diagram, timeline&#10;&#10;Description automatically generated">
            <a:extLst>
              <a:ext uri="{FF2B5EF4-FFF2-40B4-BE49-F238E27FC236}">
                <a16:creationId xmlns:a16="http://schemas.microsoft.com/office/drawing/2014/main" id="{FF51426B-6B8D-4A63-A553-62B716774A60}"/>
              </a:ext>
            </a:extLst>
          </p:cNvPr>
          <p:cNvPicPr>
            <a:picLocks noChangeAspect="1"/>
          </p:cNvPicPr>
          <p:nvPr/>
        </p:nvPicPr>
        <p:blipFill rotWithShape="1">
          <a:blip r:embed="rId3"/>
          <a:srcRect r="26451" b="15609"/>
          <a:stretch/>
        </p:blipFill>
        <p:spPr>
          <a:xfrm>
            <a:off x="109817" y="3610464"/>
            <a:ext cx="4351042" cy="3101624"/>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2782C718-3926-4851-BB50-DABB5963ECAD}"/>
              </a:ext>
            </a:extLst>
          </p:cNvPr>
          <p:cNvPicPr>
            <a:picLocks noChangeAspect="1"/>
          </p:cNvPicPr>
          <p:nvPr/>
        </p:nvPicPr>
        <p:blipFill>
          <a:blip r:embed="rId4"/>
          <a:stretch>
            <a:fillRect/>
          </a:stretch>
        </p:blipFill>
        <p:spPr>
          <a:xfrm>
            <a:off x="4683142" y="3557460"/>
            <a:ext cx="4343623" cy="3289469"/>
          </a:xfrm>
          <a:prstGeom prst="rect">
            <a:avLst/>
          </a:prstGeom>
        </p:spPr>
      </p:pic>
    </p:spTree>
    <p:extLst>
      <p:ext uri="{BB962C8B-B14F-4D97-AF65-F5344CB8AC3E}">
        <p14:creationId xmlns:p14="http://schemas.microsoft.com/office/powerpoint/2010/main" val="2518209972"/>
      </p:ext>
    </p:extLst>
  </p:cSld>
  <p:clrMapOvr>
    <a:masterClrMapping/>
  </p:clrMapOvr>
  <mc:AlternateContent xmlns:mc="http://schemas.openxmlformats.org/markup-compatibility/2006">
    <mc:Choice xmlns:p14="http://schemas.microsoft.com/office/powerpoint/2010/main" Requires="p14">
      <p:transition spd="slow" p14:dur="2000" advTm="14429"/>
    </mc:Choice>
    <mc:Fallback>
      <p:transition spd="slow" advTm="1442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Text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17235" y="1514329"/>
            <a:ext cx="9026765" cy="5001680"/>
          </a:xfrm>
        </p:spPr>
        <p:txBody>
          <a:bodyPr>
            <a:normAutofit/>
          </a:bodyPr>
          <a:lstStyle/>
          <a:p>
            <a:r>
              <a:rPr lang="en-US" sz="2800" dirty="0">
                <a:latin typeface="+mn-lt"/>
                <a:ea typeface="Cambria" panose="02040503050406030204" pitchFamily="18" charset="0"/>
                <a:cs typeface="Cambria" panose="02040503050406030204" pitchFamily="18" charset="0"/>
              </a:rPr>
              <a:t>Use styles</a:t>
            </a:r>
          </a:p>
          <a:p>
            <a:endParaRPr lang="en-US" sz="3600" dirty="0">
              <a:latin typeface="+mn-lt"/>
              <a:ea typeface="Cambria" panose="02040503050406030204" pitchFamily="18" charset="0"/>
              <a:cs typeface="Cambria" panose="020405030504060302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C713F385-6A95-4C68-BAB4-23BD696AFF9B}"/>
              </a:ext>
            </a:extLst>
          </p:cNvPr>
          <p:cNvPicPr>
            <a:picLocks noChangeAspect="1"/>
          </p:cNvPicPr>
          <p:nvPr/>
        </p:nvPicPr>
        <p:blipFill>
          <a:blip r:embed="rId3"/>
          <a:stretch>
            <a:fillRect/>
          </a:stretch>
        </p:blipFill>
        <p:spPr>
          <a:xfrm>
            <a:off x="2509733" y="1887166"/>
            <a:ext cx="6463443" cy="4721522"/>
          </a:xfrm>
          <a:prstGeom prst="rect">
            <a:avLst/>
          </a:prstGeom>
        </p:spPr>
      </p:pic>
    </p:spTree>
    <p:extLst>
      <p:ext uri="{BB962C8B-B14F-4D97-AF65-F5344CB8AC3E}">
        <p14:creationId xmlns:p14="http://schemas.microsoft.com/office/powerpoint/2010/main" val="4168882207"/>
      </p:ext>
    </p:extLst>
  </p:cSld>
  <p:clrMapOvr>
    <a:masterClrMapping/>
  </p:clrMapOvr>
  <mc:AlternateContent xmlns:mc="http://schemas.openxmlformats.org/markup-compatibility/2006">
    <mc:Choice xmlns:p14="http://schemas.microsoft.com/office/powerpoint/2010/main" Requires="p14">
      <p:transition spd="slow" p14:dur="2000" advTm="7301"/>
    </mc:Choice>
    <mc:Fallback>
      <p:transition spd="slow" advTm="73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Dimensions: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17235" y="1514329"/>
            <a:ext cx="9026765" cy="5001680"/>
          </a:xfrm>
        </p:spPr>
        <p:txBody>
          <a:bodyPr>
            <a:normAutofit/>
          </a:bodyPr>
          <a:lstStyle/>
          <a:p>
            <a:r>
              <a:rPr lang="en-US" sz="3600" dirty="0">
                <a:latin typeface="+mn-lt"/>
                <a:ea typeface="Cambria" panose="02040503050406030204" pitchFamily="18" charset="0"/>
                <a:cs typeface="Cambria" panose="02040503050406030204" pitchFamily="18" charset="0"/>
              </a:rPr>
              <a:t>Set up</a:t>
            </a:r>
          </a:p>
          <a:p>
            <a:endParaRPr lang="en-US" sz="3600" dirty="0">
              <a:latin typeface="+mn-lt"/>
              <a:ea typeface="Cambria" panose="02040503050406030204" pitchFamily="18" charset="0"/>
              <a:cs typeface="Cambria" panose="02040503050406030204" pitchFamily="18" charset="0"/>
            </a:endParaRPr>
          </a:p>
        </p:txBody>
      </p:sp>
      <p:pic>
        <p:nvPicPr>
          <p:cNvPr id="4" name="Picture 3" descr="Graphical user interface&#10;&#10;Description automatically generated">
            <a:extLst>
              <a:ext uri="{FF2B5EF4-FFF2-40B4-BE49-F238E27FC236}">
                <a16:creationId xmlns:a16="http://schemas.microsoft.com/office/drawing/2014/main" id="{6B59C98D-A43E-4F65-BAA1-19104EDF73B8}"/>
              </a:ext>
            </a:extLst>
          </p:cNvPr>
          <p:cNvPicPr>
            <a:picLocks noChangeAspect="1"/>
          </p:cNvPicPr>
          <p:nvPr/>
        </p:nvPicPr>
        <p:blipFill rotWithShape="1">
          <a:blip r:embed="rId3"/>
          <a:srcRect l="27670" t="34657"/>
          <a:stretch/>
        </p:blipFill>
        <p:spPr>
          <a:xfrm>
            <a:off x="2509736" y="1514329"/>
            <a:ext cx="6796920" cy="5308309"/>
          </a:xfrm>
          <a:prstGeom prst="rect">
            <a:avLst/>
          </a:prstGeom>
        </p:spPr>
      </p:pic>
    </p:spTree>
    <p:extLst>
      <p:ext uri="{BB962C8B-B14F-4D97-AF65-F5344CB8AC3E}">
        <p14:creationId xmlns:p14="http://schemas.microsoft.com/office/powerpoint/2010/main" val="2342138834"/>
      </p:ext>
    </p:extLst>
  </p:cSld>
  <p:clrMapOvr>
    <a:masterClrMapping/>
  </p:clrMapOvr>
  <mc:AlternateContent xmlns:mc="http://schemas.openxmlformats.org/markup-compatibility/2006">
    <mc:Choice xmlns:p14="http://schemas.microsoft.com/office/powerpoint/2010/main" Requires="p14">
      <p:transition spd="slow" p14:dur="2000" advTm="15265"/>
    </mc:Choice>
    <mc:Fallback>
      <p:transition spd="slow" advTm="152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1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85981" y="1548645"/>
            <a:ext cx="8394428" cy="5001680"/>
          </a:xfrm>
        </p:spPr>
        <p:txBody>
          <a:bodyPr>
            <a:normAutofit/>
          </a:bodyPr>
          <a:lstStyle/>
          <a:p>
            <a:r>
              <a:rPr lang="en-US" sz="3200" dirty="0">
                <a:latin typeface="+mn-lt"/>
                <a:ea typeface="Cambria" panose="02040503050406030204" pitchFamily="18" charset="0"/>
                <a:cs typeface="Cambria" panose="02040503050406030204" pitchFamily="18" charset="0"/>
              </a:rPr>
              <a:t>Swap tools from drafting to modelling</a:t>
            </a:r>
          </a:p>
          <a:p>
            <a:r>
              <a:rPr lang="en-US" sz="3200" dirty="0">
                <a:latin typeface="+mn-lt"/>
                <a:ea typeface="Cambria" panose="02040503050406030204" pitchFamily="18" charset="0"/>
                <a:cs typeface="Cambria" panose="02040503050406030204" pitchFamily="18" charset="0"/>
              </a:rPr>
              <a:t>Turn off all layers except  walls.</a:t>
            </a:r>
          </a:p>
          <a:p>
            <a:r>
              <a:rPr lang="en-US" sz="3200" dirty="0">
                <a:latin typeface="+mn-lt"/>
                <a:ea typeface="Cambria" panose="02040503050406030204" pitchFamily="18" charset="0"/>
                <a:cs typeface="Cambria" panose="02040503050406030204" pitchFamily="18" charset="0"/>
              </a:rPr>
              <a:t>Change to isometric view</a:t>
            </a:r>
          </a:p>
          <a:p>
            <a:endParaRPr lang="en-US" sz="3600" dirty="0">
              <a:latin typeface="+mn-lt"/>
              <a:ea typeface="Cambria" panose="02040503050406030204" pitchFamily="18" charset="0"/>
              <a:cs typeface="Cambria" panose="02040503050406030204" pitchFamily="18" charset="0"/>
            </a:endParaRPr>
          </a:p>
        </p:txBody>
      </p:sp>
      <p:pic>
        <p:nvPicPr>
          <p:cNvPr id="3" name="Picture 2" descr="Graphical user interface&#10;&#10;Description automatically generated">
            <a:extLst>
              <a:ext uri="{FF2B5EF4-FFF2-40B4-BE49-F238E27FC236}">
                <a16:creationId xmlns:a16="http://schemas.microsoft.com/office/drawing/2014/main" id="{CB65E915-86D0-4C0F-92BD-55A738F98329}"/>
              </a:ext>
            </a:extLst>
          </p:cNvPr>
          <p:cNvPicPr>
            <a:picLocks noChangeAspect="1"/>
          </p:cNvPicPr>
          <p:nvPr/>
        </p:nvPicPr>
        <p:blipFill rotWithShape="1">
          <a:blip r:embed="rId3"/>
          <a:srcRect r="18996" b="8927"/>
          <a:stretch/>
        </p:blipFill>
        <p:spPr>
          <a:xfrm>
            <a:off x="7483810" y="356859"/>
            <a:ext cx="1660190" cy="624581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2DF4CE41-077C-4798-8A04-0564566560B7}"/>
              </a:ext>
            </a:extLst>
          </p:cNvPr>
          <p:cNvPicPr>
            <a:picLocks noChangeAspect="1"/>
          </p:cNvPicPr>
          <p:nvPr/>
        </p:nvPicPr>
        <p:blipFill>
          <a:blip r:embed="rId4"/>
          <a:stretch>
            <a:fillRect/>
          </a:stretch>
        </p:blipFill>
        <p:spPr>
          <a:xfrm>
            <a:off x="805535" y="3345514"/>
            <a:ext cx="5518150" cy="3175000"/>
          </a:xfrm>
          <a:prstGeom prst="rect">
            <a:avLst/>
          </a:prstGeom>
        </p:spPr>
      </p:pic>
    </p:spTree>
    <p:extLst>
      <p:ext uri="{BB962C8B-B14F-4D97-AF65-F5344CB8AC3E}">
        <p14:creationId xmlns:p14="http://schemas.microsoft.com/office/powerpoint/2010/main" val="3905791612"/>
      </p:ext>
    </p:extLst>
  </p:cSld>
  <p:clrMapOvr>
    <a:masterClrMapping/>
  </p:clrMapOvr>
  <mc:AlternateContent xmlns:mc="http://schemas.openxmlformats.org/markup-compatibility/2006">
    <mc:Choice xmlns:p14="http://schemas.microsoft.com/office/powerpoint/2010/main" Requires="p14">
      <p:transition spd="slow" p14:dur="2000" advTm="15172"/>
    </mc:Choice>
    <mc:Fallback>
      <p:transition spd="slow" advTm="151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2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169763" y="1548645"/>
            <a:ext cx="6410646" cy="5001680"/>
          </a:xfrm>
        </p:spPr>
        <p:txBody>
          <a:bodyPr>
            <a:normAutofit/>
          </a:bodyPr>
          <a:lstStyle/>
          <a:p>
            <a:r>
              <a:rPr lang="en-US" sz="3200" dirty="0">
                <a:latin typeface="+mn-lt"/>
                <a:ea typeface="Cambria" panose="02040503050406030204" pitchFamily="18" charset="0"/>
                <a:cs typeface="Cambria" panose="02040503050406030204" pitchFamily="18" charset="0"/>
              </a:rPr>
              <a:t>Extrude : Command press/pull / Enter ‘m’ for multiple selection / Select all walls / Enter height / Enter</a:t>
            </a:r>
          </a:p>
          <a:p>
            <a:endParaRPr lang="en-US" sz="3600" dirty="0">
              <a:latin typeface="+mn-lt"/>
              <a:ea typeface="Cambria" panose="02040503050406030204" pitchFamily="18" charset="0"/>
              <a:cs typeface="Cambria" panose="02040503050406030204" pitchFamily="18" charset="0"/>
            </a:endParaRPr>
          </a:p>
        </p:txBody>
      </p:sp>
      <p:pic>
        <p:nvPicPr>
          <p:cNvPr id="3" name="Picture 2" descr="Graphical user interface&#10;&#10;Description automatically generated">
            <a:extLst>
              <a:ext uri="{FF2B5EF4-FFF2-40B4-BE49-F238E27FC236}">
                <a16:creationId xmlns:a16="http://schemas.microsoft.com/office/drawing/2014/main" id="{CB65E915-86D0-4C0F-92BD-55A738F98329}"/>
              </a:ext>
            </a:extLst>
          </p:cNvPr>
          <p:cNvPicPr>
            <a:picLocks noChangeAspect="1"/>
          </p:cNvPicPr>
          <p:nvPr/>
        </p:nvPicPr>
        <p:blipFill rotWithShape="1">
          <a:blip r:embed="rId3"/>
          <a:srcRect r="18996" b="80345"/>
          <a:stretch/>
        </p:blipFill>
        <p:spPr>
          <a:xfrm>
            <a:off x="185981" y="2222622"/>
            <a:ext cx="1660190" cy="1347955"/>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972D8A90-DB3D-458F-B937-ECEEB725DD37}"/>
              </a:ext>
            </a:extLst>
          </p:cNvPr>
          <p:cNvPicPr>
            <a:picLocks noChangeAspect="1"/>
          </p:cNvPicPr>
          <p:nvPr/>
        </p:nvPicPr>
        <p:blipFill>
          <a:blip r:embed="rId4"/>
          <a:stretch>
            <a:fillRect/>
          </a:stretch>
        </p:blipFill>
        <p:spPr>
          <a:xfrm>
            <a:off x="2355743" y="3415364"/>
            <a:ext cx="4806950" cy="3105150"/>
          </a:xfrm>
          <a:prstGeom prst="rect">
            <a:avLst/>
          </a:prstGeom>
        </p:spPr>
      </p:pic>
      <p:cxnSp>
        <p:nvCxnSpPr>
          <p:cNvPr id="11" name="Connector: Curved 10">
            <a:extLst>
              <a:ext uri="{FF2B5EF4-FFF2-40B4-BE49-F238E27FC236}">
                <a16:creationId xmlns:a16="http://schemas.microsoft.com/office/drawing/2014/main" id="{06195A84-F968-404E-AE58-B9577FA1F3B1}"/>
              </a:ext>
            </a:extLst>
          </p:cNvPr>
          <p:cNvCxnSpPr/>
          <p:nvPr/>
        </p:nvCxnSpPr>
        <p:spPr>
          <a:xfrm rot="10800000" flipV="1">
            <a:off x="1487837" y="2045776"/>
            <a:ext cx="2510726" cy="588936"/>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3" name="Connector: Curved 12">
            <a:extLst>
              <a:ext uri="{FF2B5EF4-FFF2-40B4-BE49-F238E27FC236}">
                <a16:creationId xmlns:a16="http://schemas.microsoft.com/office/drawing/2014/main" id="{4B88CB57-5C83-4D47-9827-F7BF3C66D488}"/>
              </a:ext>
            </a:extLst>
          </p:cNvPr>
          <p:cNvCxnSpPr/>
          <p:nvPr/>
        </p:nvCxnSpPr>
        <p:spPr>
          <a:xfrm rot="16200000" flipH="1">
            <a:off x="5618136" y="3494867"/>
            <a:ext cx="1565329" cy="619932"/>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24204287"/>
      </p:ext>
    </p:extLst>
  </p:cSld>
  <p:clrMapOvr>
    <a:masterClrMapping/>
  </p:clrMapOvr>
  <mc:AlternateContent xmlns:mc="http://schemas.openxmlformats.org/markup-compatibility/2006" xmlns:p14="http://schemas.microsoft.com/office/powerpoint/2010/main">
    <mc:Choice Requires="p14">
      <p:transition spd="slow" p14:dur="2000" advTm="7022"/>
    </mc:Choice>
    <mc:Fallback xmlns="">
      <p:transition spd="slow" advTm="70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Understand virtual modelling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61189" y="1656928"/>
            <a:ext cx="8882811" cy="6185655"/>
          </a:xfrm>
        </p:spPr>
        <p:txBody>
          <a:bodyPr>
            <a:normAutofit/>
          </a:bodyPr>
          <a:lstStyle/>
          <a:p>
            <a:r>
              <a:rPr lang="en-US" sz="3200" b="1" dirty="0"/>
              <a:t>2D virtual modelling</a:t>
            </a:r>
            <a:r>
              <a:rPr lang="en-US" sz="3200" dirty="0"/>
              <a:t>: </a:t>
            </a:r>
          </a:p>
          <a:p>
            <a:r>
              <a:rPr lang="en-US" sz="2800" dirty="0"/>
              <a:t>Representation of elements including: </a:t>
            </a:r>
          </a:p>
          <a:p>
            <a:pPr>
              <a:spcBef>
                <a:spcPts val="0"/>
              </a:spcBef>
            </a:pPr>
            <a:r>
              <a:rPr lang="en-US" sz="2800" dirty="0"/>
              <a:t>• </a:t>
            </a:r>
            <a:r>
              <a:rPr lang="en-US" dirty="0"/>
              <a:t>architectural form and spatial arrangements </a:t>
            </a:r>
          </a:p>
          <a:p>
            <a:pPr>
              <a:spcBef>
                <a:spcPts val="0"/>
              </a:spcBef>
            </a:pPr>
            <a:r>
              <a:rPr lang="en-US" dirty="0"/>
              <a:t>• outline structural and services designs </a:t>
            </a:r>
          </a:p>
          <a:p>
            <a:pPr>
              <a:spcBef>
                <a:spcPts val="0"/>
              </a:spcBef>
            </a:pPr>
            <a:r>
              <a:rPr lang="en-US" dirty="0"/>
              <a:t>• outline site and landscape design.</a:t>
            </a:r>
          </a:p>
          <a:p>
            <a:pPr>
              <a:spcBef>
                <a:spcPts val="0"/>
              </a:spcBef>
            </a:pPr>
            <a:endParaRPr lang="en-US" sz="1400" dirty="0"/>
          </a:p>
          <a:p>
            <a:pPr>
              <a:spcBef>
                <a:spcPts val="0"/>
              </a:spcBef>
            </a:pPr>
            <a:r>
              <a:rPr lang="en-US" sz="3200" b="1" dirty="0"/>
              <a:t>3D virtual modelling</a:t>
            </a:r>
            <a:r>
              <a:rPr lang="en-US" sz="3200" dirty="0"/>
              <a:t>: </a:t>
            </a:r>
          </a:p>
          <a:p>
            <a:pPr>
              <a:spcBef>
                <a:spcPts val="0"/>
              </a:spcBef>
            </a:pPr>
            <a:r>
              <a:rPr lang="en-US" sz="2800" dirty="0"/>
              <a:t>Virtualisation developed from the 2D model to include:</a:t>
            </a:r>
          </a:p>
          <a:p>
            <a:pPr marL="177800" indent="-177800">
              <a:spcBef>
                <a:spcPts val="0"/>
              </a:spcBef>
              <a:buFont typeface="Arial" panose="020B0604020202020204" pitchFamily="34" charset="0"/>
              <a:buChar char="•"/>
            </a:pPr>
            <a:r>
              <a:rPr lang="en-US" sz="2800" dirty="0"/>
              <a:t> </a:t>
            </a:r>
            <a:r>
              <a:rPr lang="en-US" dirty="0"/>
              <a:t>objects with specifications and method statements attached. </a:t>
            </a:r>
          </a:p>
          <a:p>
            <a:pPr marL="266700" indent="-266700">
              <a:spcBef>
                <a:spcPts val="0"/>
              </a:spcBef>
            </a:pPr>
            <a:r>
              <a:rPr lang="en-US" dirty="0"/>
              <a:t>• all information necessary to allow the objects in the model to be manufactured and installed or constructed.</a:t>
            </a:r>
            <a:endParaRPr lang="en-GB" dirty="0">
              <a:latin typeface="+mn-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400671624"/>
      </p:ext>
    </p:extLst>
  </p:cSld>
  <p:clrMapOvr>
    <a:masterClrMapping/>
  </p:clrMapOvr>
  <mc:AlternateContent xmlns:mc="http://schemas.openxmlformats.org/markup-compatibility/2006">
    <mc:Choice xmlns:p14="http://schemas.microsoft.com/office/powerpoint/2010/main" Requires="p14">
      <p:transition spd="slow" p14:dur="2000" advTm="22185"/>
    </mc:Choice>
    <mc:Fallback>
      <p:transition spd="slow" advTm="2218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4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471959" y="1548645"/>
            <a:ext cx="4108450" cy="1880355"/>
          </a:xfrm>
        </p:spPr>
        <p:txBody>
          <a:bodyPr>
            <a:normAutofit/>
          </a:bodyPr>
          <a:lstStyle/>
          <a:p>
            <a:endParaRPr lang="en-US" sz="3600" dirty="0">
              <a:latin typeface="+mn-lt"/>
              <a:ea typeface="Cambria" panose="02040503050406030204" pitchFamily="18" charset="0"/>
              <a:cs typeface="Cambria" panose="02040503050406030204" pitchFamily="18" charset="0"/>
            </a:endParaRPr>
          </a:p>
          <a:p>
            <a:r>
              <a:rPr lang="en-US" sz="3600" dirty="0">
                <a:latin typeface="+mn-lt"/>
                <a:ea typeface="Cambria" panose="02040503050406030204" pitchFamily="18" charset="0"/>
                <a:cs typeface="Cambria" panose="02040503050406030204" pitchFamily="18" charset="0"/>
              </a:rPr>
              <a:t>Select shading mode</a:t>
            </a:r>
          </a:p>
        </p:txBody>
      </p:sp>
      <p:pic>
        <p:nvPicPr>
          <p:cNvPr id="5" name="Picture 4" descr="Graphical user interface, diagram, engineering drawing&#10;&#10;Description automatically generated">
            <a:extLst>
              <a:ext uri="{FF2B5EF4-FFF2-40B4-BE49-F238E27FC236}">
                <a16:creationId xmlns:a16="http://schemas.microsoft.com/office/drawing/2014/main" id="{6920D38C-A8E4-411D-B244-E92A1ED2438E}"/>
              </a:ext>
            </a:extLst>
          </p:cNvPr>
          <p:cNvPicPr>
            <a:picLocks noChangeAspect="1"/>
          </p:cNvPicPr>
          <p:nvPr/>
        </p:nvPicPr>
        <p:blipFill>
          <a:blip r:embed="rId3"/>
          <a:stretch>
            <a:fillRect/>
          </a:stretch>
        </p:blipFill>
        <p:spPr>
          <a:xfrm>
            <a:off x="162033" y="1338927"/>
            <a:ext cx="4108450" cy="304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53C058B-FC18-43D9-B1BE-B26ABFE2E55B}"/>
              </a:ext>
            </a:extLst>
          </p:cNvPr>
          <p:cNvPicPr>
            <a:picLocks noChangeAspect="1"/>
          </p:cNvPicPr>
          <p:nvPr/>
        </p:nvPicPr>
        <p:blipFill>
          <a:blip r:embed="rId4"/>
          <a:stretch>
            <a:fillRect/>
          </a:stretch>
        </p:blipFill>
        <p:spPr>
          <a:xfrm>
            <a:off x="4732845" y="3429000"/>
            <a:ext cx="3956050" cy="3117850"/>
          </a:xfrm>
          <a:prstGeom prst="rect">
            <a:avLst/>
          </a:prstGeom>
        </p:spPr>
      </p:pic>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191844"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Orbit to select perspective view</a:t>
            </a:r>
          </a:p>
        </p:txBody>
      </p:sp>
    </p:spTree>
    <p:extLst>
      <p:ext uri="{BB962C8B-B14F-4D97-AF65-F5344CB8AC3E}">
        <p14:creationId xmlns:p14="http://schemas.microsoft.com/office/powerpoint/2010/main" val="4166322090"/>
      </p:ext>
    </p:extLst>
  </p:cSld>
  <p:clrMapOvr>
    <a:masterClrMapping/>
  </p:clrMapOvr>
  <mc:AlternateContent xmlns:mc="http://schemas.openxmlformats.org/markup-compatibility/2006">
    <mc:Choice xmlns:p14="http://schemas.microsoft.com/office/powerpoint/2010/main" Requires="p14">
      <p:transition spd="slow" p14:dur="2000" advTm="12417"/>
    </mc:Choice>
    <mc:Fallback>
      <p:transition spd="slow" advTm="124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5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890075" y="1548645"/>
            <a:ext cx="4690334" cy="1880355"/>
          </a:xfrm>
        </p:spPr>
        <p:txBody>
          <a:bodyPr>
            <a:normAutofit/>
          </a:bodyPr>
          <a:lstStyle/>
          <a:p>
            <a:r>
              <a:rPr lang="en-US" sz="3600" dirty="0">
                <a:latin typeface="+mn-lt"/>
                <a:ea typeface="Cambria" panose="02040503050406030204" pitchFamily="18" charset="0"/>
                <a:cs typeface="Cambria" panose="02040503050406030204" pitchFamily="18" charset="0"/>
              </a:rPr>
              <a:t>Complete above doors</a:t>
            </a:r>
          </a:p>
          <a:p>
            <a:r>
              <a:rPr lang="en-US" sz="3600" dirty="0">
                <a:latin typeface="+mn-lt"/>
                <a:ea typeface="Cambria" panose="02040503050406030204" pitchFamily="18" charset="0"/>
                <a:cs typeface="Cambria" panose="02040503050406030204" pitchFamily="18" charset="0"/>
              </a:rPr>
              <a:t>Copy and move down upper edge</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191844"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a:p>
            <a:r>
              <a:rPr lang="en-US" sz="3600" dirty="0">
                <a:latin typeface="+mn-lt"/>
                <a:ea typeface="Cambria" panose="02040503050406030204" pitchFamily="18" charset="0"/>
                <a:cs typeface="Cambria" panose="02040503050406030204" pitchFamily="18" charset="0"/>
              </a:rPr>
              <a:t>Extrude (pull) wall above door.</a:t>
            </a:r>
          </a:p>
        </p:txBody>
      </p:sp>
      <p:pic>
        <p:nvPicPr>
          <p:cNvPr id="3" name="Picture 2" descr="Graphical user interface&#10;&#10;Description automatically generated">
            <a:extLst>
              <a:ext uri="{FF2B5EF4-FFF2-40B4-BE49-F238E27FC236}">
                <a16:creationId xmlns:a16="http://schemas.microsoft.com/office/drawing/2014/main" id="{9791DC4F-109A-45F9-8FEA-CFE3B3E138F7}"/>
              </a:ext>
            </a:extLst>
          </p:cNvPr>
          <p:cNvPicPr>
            <a:picLocks noChangeAspect="1"/>
          </p:cNvPicPr>
          <p:nvPr/>
        </p:nvPicPr>
        <p:blipFill rotWithShape="1">
          <a:blip r:embed="rId3"/>
          <a:srcRect r="25257"/>
          <a:stretch/>
        </p:blipFill>
        <p:spPr>
          <a:xfrm>
            <a:off x="145349" y="1384193"/>
            <a:ext cx="3623213" cy="331470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E889637-6C71-4BBB-873D-A63A08A0BAEC}"/>
              </a:ext>
            </a:extLst>
          </p:cNvPr>
          <p:cNvPicPr>
            <a:picLocks noChangeAspect="1"/>
          </p:cNvPicPr>
          <p:nvPr/>
        </p:nvPicPr>
        <p:blipFill>
          <a:blip r:embed="rId4"/>
          <a:stretch>
            <a:fillRect/>
          </a:stretch>
        </p:blipFill>
        <p:spPr>
          <a:xfrm>
            <a:off x="4088942" y="3317552"/>
            <a:ext cx="4292600" cy="3384550"/>
          </a:xfrm>
          <a:prstGeom prst="rect">
            <a:avLst/>
          </a:prstGeom>
        </p:spPr>
      </p:pic>
      <p:cxnSp>
        <p:nvCxnSpPr>
          <p:cNvPr id="14" name="Connector: Curved 13">
            <a:extLst>
              <a:ext uri="{FF2B5EF4-FFF2-40B4-BE49-F238E27FC236}">
                <a16:creationId xmlns:a16="http://schemas.microsoft.com/office/drawing/2014/main" id="{1FA86812-316F-4FBE-BA39-4016FBDE6355}"/>
              </a:ext>
            </a:extLst>
          </p:cNvPr>
          <p:cNvCxnSpPr/>
          <p:nvPr/>
        </p:nvCxnSpPr>
        <p:spPr>
          <a:xfrm rot="10800000" flipV="1">
            <a:off x="1565329" y="3041542"/>
            <a:ext cx="2324746" cy="910525"/>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6" name="Connector: Curved 15">
            <a:extLst>
              <a:ext uri="{FF2B5EF4-FFF2-40B4-BE49-F238E27FC236}">
                <a16:creationId xmlns:a16="http://schemas.microsoft.com/office/drawing/2014/main" id="{DBA7C9F2-8366-489D-9214-CEBBEEDFED60}"/>
              </a:ext>
            </a:extLst>
          </p:cNvPr>
          <p:cNvCxnSpPr/>
          <p:nvPr/>
        </p:nvCxnSpPr>
        <p:spPr>
          <a:xfrm rot="5400000" flipH="1" flipV="1">
            <a:off x="-61996" y="3704096"/>
            <a:ext cx="2014780" cy="991891"/>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8" name="Connector: Curved 17">
            <a:extLst>
              <a:ext uri="{FF2B5EF4-FFF2-40B4-BE49-F238E27FC236}">
                <a16:creationId xmlns:a16="http://schemas.microsoft.com/office/drawing/2014/main" id="{A9FB6818-D302-4098-BE7E-C835A3876BF9}"/>
              </a:ext>
            </a:extLst>
          </p:cNvPr>
          <p:cNvCxnSpPr/>
          <p:nvPr/>
        </p:nvCxnSpPr>
        <p:spPr>
          <a:xfrm flipV="1">
            <a:off x="3233939" y="5207432"/>
            <a:ext cx="2611033" cy="867904"/>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11889452"/>
      </p:ext>
    </p:extLst>
  </p:cSld>
  <p:clrMapOvr>
    <a:masterClrMapping/>
  </p:clrMapOvr>
  <mc:AlternateContent xmlns:mc="http://schemas.openxmlformats.org/markup-compatibility/2006" xmlns:p14="http://schemas.microsoft.com/office/powerpoint/2010/main">
    <mc:Choice Requires="p14">
      <p:transition spd="slow" p14:dur="2000" advTm="7021"/>
    </mc:Choice>
    <mc:Fallback xmlns="">
      <p:transition spd="slow" advTm="70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6</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704434" y="1548645"/>
            <a:ext cx="4108450" cy="1880355"/>
          </a:xfrm>
        </p:spPr>
        <p:txBody>
          <a:bodyPr>
            <a:normAutofit/>
          </a:bodyPr>
          <a:lstStyle/>
          <a:p>
            <a:r>
              <a:rPr lang="en-US" sz="3600" dirty="0">
                <a:latin typeface="+mn-lt"/>
                <a:ea typeface="Cambria" panose="02040503050406030204" pitchFamily="18" charset="0"/>
                <a:cs typeface="Cambria" panose="02040503050406030204" pitchFamily="18" charset="0"/>
              </a:rPr>
              <a:t>Wireframe view.</a:t>
            </a:r>
          </a:p>
          <a:p>
            <a:r>
              <a:rPr lang="en-US" sz="3600" dirty="0">
                <a:latin typeface="+mn-lt"/>
                <a:ea typeface="Cambria" panose="02040503050406030204" pitchFamily="18" charset="0"/>
                <a:cs typeface="Cambria" panose="02040503050406030204" pitchFamily="18" charset="0"/>
              </a:rPr>
              <a:t>Turn on window layer.</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191844"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Set sill height</a:t>
            </a:r>
          </a:p>
          <a:p>
            <a:r>
              <a:rPr lang="en-US" sz="3600" dirty="0">
                <a:latin typeface="+mn-lt"/>
                <a:ea typeface="Cambria" panose="02040503050406030204" pitchFamily="18" charset="0"/>
                <a:cs typeface="Cambria" panose="02040503050406030204" pitchFamily="18" charset="0"/>
              </a:rPr>
              <a:t>Add rectangle to outline window.</a:t>
            </a:r>
          </a:p>
        </p:txBody>
      </p:sp>
      <p:pic>
        <p:nvPicPr>
          <p:cNvPr id="3" name="Picture 2" descr="Diagram, engineering drawing&#10;&#10;Description automatically generated">
            <a:extLst>
              <a:ext uri="{FF2B5EF4-FFF2-40B4-BE49-F238E27FC236}">
                <a16:creationId xmlns:a16="http://schemas.microsoft.com/office/drawing/2014/main" id="{9BE86AF0-92DF-48BB-BC69-609F6B7DBF57}"/>
              </a:ext>
            </a:extLst>
          </p:cNvPr>
          <p:cNvPicPr>
            <a:picLocks noChangeAspect="1"/>
          </p:cNvPicPr>
          <p:nvPr/>
        </p:nvPicPr>
        <p:blipFill>
          <a:blip r:embed="rId3"/>
          <a:stretch>
            <a:fillRect/>
          </a:stretch>
        </p:blipFill>
        <p:spPr>
          <a:xfrm>
            <a:off x="191844" y="1420206"/>
            <a:ext cx="4381500" cy="2819400"/>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43D33906-CC38-4D43-B047-E0E0019EC291}"/>
              </a:ext>
            </a:extLst>
          </p:cNvPr>
          <p:cNvPicPr>
            <a:picLocks noChangeAspect="1"/>
          </p:cNvPicPr>
          <p:nvPr/>
        </p:nvPicPr>
        <p:blipFill>
          <a:blip r:embed="rId4"/>
          <a:stretch>
            <a:fillRect/>
          </a:stretch>
        </p:blipFill>
        <p:spPr>
          <a:xfrm>
            <a:off x="4729406" y="3701655"/>
            <a:ext cx="4222750" cy="2768600"/>
          </a:xfrm>
          <a:prstGeom prst="rect">
            <a:avLst/>
          </a:prstGeom>
        </p:spPr>
      </p:pic>
      <p:cxnSp>
        <p:nvCxnSpPr>
          <p:cNvPr id="11" name="Connector: Curved 10">
            <a:extLst>
              <a:ext uri="{FF2B5EF4-FFF2-40B4-BE49-F238E27FC236}">
                <a16:creationId xmlns:a16="http://schemas.microsoft.com/office/drawing/2014/main" id="{EA015B5B-1D9E-42E2-9FCA-0EEBA2E64676}"/>
              </a:ext>
            </a:extLst>
          </p:cNvPr>
          <p:cNvCxnSpPr/>
          <p:nvPr/>
        </p:nvCxnSpPr>
        <p:spPr>
          <a:xfrm rot="10800000">
            <a:off x="3611106" y="2829906"/>
            <a:ext cx="1580827" cy="599094"/>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4" name="Connector: Curved 13">
            <a:extLst>
              <a:ext uri="{FF2B5EF4-FFF2-40B4-BE49-F238E27FC236}">
                <a16:creationId xmlns:a16="http://schemas.microsoft.com/office/drawing/2014/main" id="{8D938690-EEE9-4829-A85C-53208EFBE227}"/>
              </a:ext>
            </a:extLst>
          </p:cNvPr>
          <p:cNvCxnSpPr/>
          <p:nvPr/>
        </p:nvCxnSpPr>
        <p:spPr>
          <a:xfrm>
            <a:off x="3611106" y="4804475"/>
            <a:ext cx="2216257" cy="898901"/>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16946448"/>
      </p:ext>
    </p:extLst>
  </p:cSld>
  <p:clrMapOvr>
    <a:masterClrMapping/>
  </p:clrMapOvr>
  <mc:AlternateContent xmlns:mc="http://schemas.openxmlformats.org/markup-compatibility/2006" xmlns:p14="http://schemas.microsoft.com/office/powerpoint/2010/main">
    <mc:Choice Requires="p14">
      <p:transition spd="slow" p14:dur="2000" advTm="11364"/>
    </mc:Choice>
    <mc:Fallback xmlns="">
      <p:transition spd="slow" advTm="113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7</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76346" y="1573368"/>
            <a:ext cx="4534008" cy="2068734"/>
          </a:xfrm>
        </p:spPr>
        <p:txBody>
          <a:bodyPr>
            <a:normAutofit/>
          </a:bodyPr>
          <a:lstStyle/>
          <a:p>
            <a:r>
              <a:rPr lang="en-US" sz="3600" dirty="0">
                <a:latin typeface="+mn-lt"/>
                <a:ea typeface="Cambria" panose="02040503050406030204" pitchFamily="18" charset="0"/>
                <a:cs typeface="Cambria" panose="02040503050406030204" pitchFamily="18" charset="0"/>
              </a:rPr>
              <a:t>Select window outline. </a:t>
            </a:r>
          </a:p>
          <a:p>
            <a:r>
              <a:rPr lang="en-US" sz="3600" dirty="0">
                <a:latin typeface="+mn-lt"/>
                <a:ea typeface="Cambria" panose="02040503050406030204" pitchFamily="18" charset="0"/>
                <a:cs typeface="Cambria" panose="02040503050406030204" pitchFamily="18" charset="0"/>
              </a:rPr>
              <a:t>Extrude (press) inwards </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pic>
        <p:nvPicPr>
          <p:cNvPr id="4" name="Picture 3" descr="A picture containing text, businesscard, clipart&#10;&#10;Description automatically generated">
            <a:extLst>
              <a:ext uri="{FF2B5EF4-FFF2-40B4-BE49-F238E27FC236}">
                <a16:creationId xmlns:a16="http://schemas.microsoft.com/office/drawing/2014/main" id="{84E5171F-8428-4F2D-BF92-F2B0D35C1BC9}"/>
              </a:ext>
            </a:extLst>
          </p:cNvPr>
          <p:cNvPicPr>
            <a:picLocks noChangeAspect="1"/>
          </p:cNvPicPr>
          <p:nvPr/>
        </p:nvPicPr>
        <p:blipFill rotWithShape="1">
          <a:blip r:embed="rId3"/>
          <a:srcRect r="13753"/>
          <a:stretch/>
        </p:blipFill>
        <p:spPr>
          <a:xfrm>
            <a:off x="4710354" y="1212850"/>
            <a:ext cx="4425197" cy="2806700"/>
          </a:xfrm>
          <a:prstGeom prst="rect">
            <a:avLst/>
          </a:prstGeom>
        </p:spPr>
      </p:pic>
      <p:pic>
        <p:nvPicPr>
          <p:cNvPr id="7" name="Picture 6" descr="Arrow&#10;&#10;Description automatically generated">
            <a:extLst>
              <a:ext uri="{FF2B5EF4-FFF2-40B4-BE49-F238E27FC236}">
                <a16:creationId xmlns:a16="http://schemas.microsoft.com/office/drawing/2014/main" id="{4FA7F6A4-B4C8-46A3-9781-C36AC61B6153}"/>
              </a:ext>
            </a:extLst>
          </p:cNvPr>
          <p:cNvPicPr>
            <a:picLocks noChangeAspect="1"/>
          </p:cNvPicPr>
          <p:nvPr/>
        </p:nvPicPr>
        <p:blipFill rotWithShape="1">
          <a:blip r:embed="rId4"/>
          <a:srcRect r="12483"/>
          <a:stretch/>
        </p:blipFill>
        <p:spPr>
          <a:xfrm>
            <a:off x="37212" y="4019550"/>
            <a:ext cx="4534788" cy="2838450"/>
          </a:xfrm>
          <a:prstGeom prst="rect">
            <a:avLst/>
          </a:prstGeom>
        </p:spPr>
      </p:pic>
      <p:sp>
        <p:nvSpPr>
          <p:cNvPr id="13" name="Content Placeholder 2">
            <a:extLst>
              <a:ext uri="{FF2B5EF4-FFF2-40B4-BE49-F238E27FC236}">
                <a16:creationId xmlns:a16="http://schemas.microsoft.com/office/drawing/2014/main" id="{9EB9755D-77B4-486B-AACE-B6A8F6570A91}"/>
              </a:ext>
            </a:extLst>
          </p:cNvPr>
          <p:cNvSpPr txBox="1">
            <a:spLocks/>
          </p:cNvSpPr>
          <p:nvPr/>
        </p:nvSpPr>
        <p:spPr>
          <a:xfrm>
            <a:off x="4710354" y="4427551"/>
            <a:ext cx="4534008" cy="2068734"/>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 Enter</a:t>
            </a:r>
          </a:p>
          <a:p>
            <a:r>
              <a:rPr lang="en-US" sz="3600" dirty="0">
                <a:latin typeface="+mn-lt"/>
                <a:ea typeface="Cambria" panose="02040503050406030204" pitchFamily="18" charset="0"/>
                <a:cs typeface="Cambria" panose="02040503050406030204" pitchFamily="18" charset="0"/>
              </a:rPr>
              <a:t>To form opening</a:t>
            </a:r>
          </a:p>
        </p:txBody>
      </p:sp>
      <p:cxnSp>
        <p:nvCxnSpPr>
          <p:cNvPr id="15" name="Connector: Curved 14">
            <a:extLst>
              <a:ext uri="{FF2B5EF4-FFF2-40B4-BE49-F238E27FC236}">
                <a16:creationId xmlns:a16="http://schemas.microsoft.com/office/drawing/2014/main" id="{8915D977-B24D-4144-A3F8-3372B856DA9A}"/>
              </a:ext>
            </a:extLst>
          </p:cNvPr>
          <p:cNvCxnSpPr/>
          <p:nvPr/>
        </p:nvCxnSpPr>
        <p:spPr>
          <a:xfrm flipV="1">
            <a:off x="3316637" y="1797803"/>
            <a:ext cx="2007422" cy="1394848"/>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17" name="Connector: Curved 16">
            <a:extLst>
              <a:ext uri="{FF2B5EF4-FFF2-40B4-BE49-F238E27FC236}">
                <a16:creationId xmlns:a16="http://schemas.microsoft.com/office/drawing/2014/main" id="{1DE571B2-7F88-4758-9A33-BAF0E1B0F5AE}"/>
              </a:ext>
            </a:extLst>
          </p:cNvPr>
          <p:cNvCxnSpPr/>
          <p:nvPr/>
        </p:nvCxnSpPr>
        <p:spPr>
          <a:xfrm rot="10800000">
            <a:off x="2712203" y="5438775"/>
            <a:ext cx="3130658" cy="404086"/>
          </a:xfrm>
          <a:prstGeom prst="curvedConnector3">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1916528"/>
      </p:ext>
    </p:extLst>
  </p:cSld>
  <p:clrMapOvr>
    <a:masterClrMapping/>
  </p:clrMapOvr>
  <mc:AlternateContent xmlns:mc="http://schemas.openxmlformats.org/markup-compatibility/2006" xmlns:p14="http://schemas.microsoft.com/office/powerpoint/2010/main">
    <mc:Choice Requires="p14">
      <p:transition spd="slow" p14:dur="2000" advTm="7775"/>
    </mc:Choice>
    <mc:Fallback xmlns="">
      <p:transition spd="slow" advTm="77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8</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4572000" y="1419905"/>
            <a:ext cx="4534008" cy="2068734"/>
          </a:xfrm>
        </p:spPr>
        <p:txBody>
          <a:bodyPr>
            <a:normAutofit/>
          </a:bodyPr>
          <a:lstStyle/>
          <a:p>
            <a:r>
              <a:rPr lang="en-US" sz="3600" dirty="0">
                <a:latin typeface="+mn-lt"/>
                <a:ea typeface="Cambria" panose="02040503050406030204" pitchFamily="18" charset="0"/>
                <a:cs typeface="Cambria" panose="02040503050406030204" pitchFamily="18" charset="0"/>
              </a:rPr>
              <a:t>Use drafting tools to produce frame.</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3" name="Content Placeholder 2">
            <a:extLst>
              <a:ext uri="{FF2B5EF4-FFF2-40B4-BE49-F238E27FC236}">
                <a16:creationId xmlns:a16="http://schemas.microsoft.com/office/drawing/2014/main" id="{9EB9755D-77B4-486B-AACE-B6A8F6570A91}"/>
              </a:ext>
            </a:extLst>
          </p:cNvPr>
          <p:cNvSpPr txBox="1">
            <a:spLocks/>
          </p:cNvSpPr>
          <p:nvPr/>
        </p:nvSpPr>
        <p:spPr>
          <a:xfrm>
            <a:off x="90320" y="3623001"/>
            <a:ext cx="4534008" cy="2068734"/>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Add glazing plane at midpoint of frame</a:t>
            </a:r>
          </a:p>
        </p:txBody>
      </p:sp>
      <p:pic>
        <p:nvPicPr>
          <p:cNvPr id="3" name="Picture 2" descr="A picture containing website&#10;&#10;Description automatically generated">
            <a:extLst>
              <a:ext uri="{FF2B5EF4-FFF2-40B4-BE49-F238E27FC236}">
                <a16:creationId xmlns:a16="http://schemas.microsoft.com/office/drawing/2014/main" id="{60AB199A-BED4-4221-BEAF-56627FA8CFFC}"/>
              </a:ext>
            </a:extLst>
          </p:cNvPr>
          <p:cNvPicPr>
            <a:picLocks noChangeAspect="1"/>
          </p:cNvPicPr>
          <p:nvPr/>
        </p:nvPicPr>
        <p:blipFill>
          <a:blip r:embed="rId3"/>
          <a:stretch>
            <a:fillRect/>
          </a:stretch>
        </p:blipFill>
        <p:spPr>
          <a:xfrm>
            <a:off x="27014" y="1278927"/>
            <a:ext cx="4356100" cy="2209712"/>
          </a:xfrm>
          <a:prstGeom prst="rect">
            <a:avLst/>
          </a:prstGeom>
        </p:spPr>
      </p:pic>
      <p:pic>
        <p:nvPicPr>
          <p:cNvPr id="6" name="Picture 5" descr="Graphical user interface, application, Word&#10;&#10;Description automatically generated">
            <a:extLst>
              <a:ext uri="{FF2B5EF4-FFF2-40B4-BE49-F238E27FC236}">
                <a16:creationId xmlns:a16="http://schemas.microsoft.com/office/drawing/2014/main" id="{817EBED8-A24C-4C20-A0F5-7B241B976316}"/>
              </a:ext>
            </a:extLst>
          </p:cNvPr>
          <p:cNvPicPr>
            <a:picLocks noChangeAspect="1"/>
          </p:cNvPicPr>
          <p:nvPr/>
        </p:nvPicPr>
        <p:blipFill rotWithShape="1">
          <a:blip r:embed="rId4"/>
          <a:srcRect t="21038" r="12131"/>
          <a:stretch/>
        </p:blipFill>
        <p:spPr>
          <a:xfrm>
            <a:off x="4567333" y="2599970"/>
            <a:ext cx="4359692" cy="2582650"/>
          </a:xfrm>
          <a:prstGeom prst="rect">
            <a:avLst/>
          </a:prstGeom>
        </p:spPr>
      </p:pic>
      <p:pic>
        <p:nvPicPr>
          <p:cNvPr id="11" name="Picture 10" descr="Chart, pie chart&#10;&#10;Description automatically generated">
            <a:extLst>
              <a:ext uri="{FF2B5EF4-FFF2-40B4-BE49-F238E27FC236}">
                <a16:creationId xmlns:a16="http://schemas.microsoft.com/office/drawing/2014/main" id="{8CF5FF6A-43AA-43D8-8F65-1B87B59CFC7A}"/>
              </a:ext>
            </a:extLst>
          </p:cNvPr>
          <p:cNvPicPr>
            <a:picLocks noChangeAspect="1"/>
          </p:cNvPicPr>
          <p:nvPr/>
        </p:nvPicPr>
        <p:blipFill rotWithShape="1">
          <a:blip r:embed="rId5"/>
          <a:srcRect t="26293" r="3668"/>
          <a:stretch/>
        </p:blipFill>
        <p:spPr>
          <a:xfrm>
            <a:off x="136375" y="4829549"/>
            <a:ext cx="4384904" cy="1993096"/>
          </a:xfrm>
          <a:prstGeom prst="rect">
            <a:avLst/>
          </a:prstGeom>
        </p:spPr>
      </p:pic>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8" name="Content Placeholder 2">
            <a:extLst>
              <a:ext uri="{FF2B5EF4-FFF2-40B4-BE49-F238E27FC236}">
                <a16:creationId xmlns:a16="http://schemas.microsoft.com/office/drawing/2014/main" id="{45F4F963-67A8-44F2-87B4-F36C105B4860}"/>
              </a:ext>
            </a:extLst>
          </p:cNvPr>
          <p:cNvSpPr txBox="1">
            <a:spLocks/>
          </p:cNvSpPr>
          <p:nvPr/>
        </p:nvSpPr>
        <p:spPr>
          <a:xfrm>
            <a:off x="4582243" y="5340731"/>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Set reference point. Copy window into wall</a:t>
            </a:r>
          </a:p>
        </p:txBody>
      </p:sp>
    </p:spTree>
    <p:extLst>
      <p:ext uri="{BB962C8B-B14F-4D97-AF65-F5344CB8AC3E}">
        <p14:creationId xmlns:p14="http://schemas.microsoft.com/office/powerpoint/2010/main" val="2934188795"/>
      </p:ext>
    </p:extLst>
  </p:cSld>
  <p:clrMapOvr>
    <a:masterClrMapping/>
  </p:clrMapOvr>
  <mc:AlternateContent xmlns:mc="http://schemas.openxmlformats.org/markup-compatibility/2006">
    <mc:Choice xmlns:p14="http://schemas.microsoft.com/office/powerpoint/2010/main" Requires="p14">
      <p:transition spd="slow" p14:dur="2000" advTm="13198"/>
    </mc:Choice>
    <mc:Fallback>
      <p:transition spd="slow" advTm="13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Producing the 3D Model 9</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36375" y="1360266"/>
            <a:ext cx="8558174" cy="2068734"/>
          </a:xfrm>
        </p:spPr>
        <p:txBody>
          <a:bodyPr>
            <a:normAutofit/>
          </a:bodyPr>
          <a:lstStyle/>
          <a:p>
            <a:r>
              <a:rPr lang="en-US" sz="3600" dirty="0">
                <a:latin typeface="+mn-lt"/>
                <a:ea typeface="Cambria" panose="02040503050406030204" pitchFamily="18" charset="0"/>
                <a:cs typeface="Cambria" panose="02040503050406030204" pitchFamily="18" charset="0"/>
              </a:rPr>
              <a:t>Repeat processes for all windows and doors.</a:t>
            </a:r>
          </a:p>
          <a:p>
            <a:r>
              <a:rPr lang="en-US" sz="3600" dirty="0">
                <a:latin typeface="+mn-lt"/>
                <a:ea typeface="Cambria" panose="02040503050406030204" pitchFamily="18" charset="0"/>
                <a:cs typeface="Cambria" panose="02040503050406030204" pitchFamily="18" charset="0"/>
              </a:rPr>
              <a:t>Add fixtures and fittings to suit. There are many libraries of CAD blocks available.</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pic>
        <p:nvPicPr>
          <p:cNvPr id="4" name="Picture 3" descr="Graphical user interface&#10;&#10;Description automatically generated">
            <a:extLst>
              <a:ext uri="{FF2B5EF4-FFF2-40B4-BE49-F238E27FC236}">
                <a16:creationId xmlns:a16="http://schemas.microsoft.com/office/drawing/2014/main" id="{8CD73123-E110-4FBA-886A-1684B744B1F0}"/>
              </a:ext>
            </a:extLst>
          </p:cNvPr>
          <p:cNvPicPr>
            <a:picLocks noChangeAspect="1"/>
          </p:cNvPicPr>
          <p:nvPr/>
        </p:nvPicPr>
        <p:blipFill>
          <a:blip r:embed="rId3"/>
          <a:stretch>
            <a:fillRect/>
          </a:stretch>
        </p:blipFill>
        <p:spPr>
          <a:xfrm>
            <a:off x="3382493" y="3173677"/>
            <a:ext cx="5544532" cy="3453211"/>
          </a:xfrm>
          <a:prstGeom prst="rect">
            <a:avLst/>
          </a:prstGeom>
        </p:spPr>
      </p:pic>
      <p:sp>
        <p:nvSpPr>
          <p:cNvPr id="14" name="Content Placeholder 2">
            <a:extLst>
              <a:ext uri="{FF2B5EF4-FFF2-40B4-BE49-F238E27FC236}">
                <a16:creationId xmlns:a16="http://schemas.microsoft.com/office/drawing/2014/main" id="{36C78098-F01B-40FF-AC09-206BFE67807C}"/>
              </a:ext>
            </a:extLst>
          </p:cNvPr>
          <p:cNvSpPr txBox="1">
            <a:spLocks/>
          </p:cNvSpPr>
          <p:nvPr/>
        </p:nvSpPr>
        <p:spPr>
          <a:xfrm>
            <a:off x="87731" y="3977715"/>
            <a:ext cx="3445885" cy="2068734"/>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latin typeface="+mn-lt"/>
                <a:ea typeface="Cambria" panose="02040503050406030204" pitchFamily="18" charset="0"/>
                <a:cs typeface="Cambria" panose="02040503050406030204" pitchFamily="18" charset="0"/>
              </a:rPr>
              <a:t>There are many libraries of CAD blocks available.</a:t>
            </a:r>
          </a:p>
        </p:txBody>
      </p:sp>
    </p:spTree>
    <p:extLst>
      <p:ext uri="{BB962C8B-B14F-4D97-AF65-F5344CB8AC3E}">
        <p14:creationId xmlns:p14="http://schemas.microsoft.com/office/powerpoint/2010/main" val="3916227415"/>
      </p:ext>
    </p:extLst>
  </p:cSld>
  <p:clrMapOvr>
    <a:masterClrMapping/>
  </p:clrMapOvr>
  <mc:AlternateContent xmlns:mc="http://schemas.openxmlformats.org/markup-compatibility/2006" xmlns:p14="http://schemas.microsoft.com/office/powerpoint/2010/main">
    <mc:Choice Requires="p14">
      <p:transition spd="slow" p14:dur="2000" advTm="7928"/>
    </mc:Choice>
    <mc:Fallback xmlns="">
      <p:transition spd="slow" advTm="7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Presenting the 3D Model</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36375" y="1360265"/>
            <a:ext cx="8558174" cy="5497735"/>
          </a:xfrm>
        </p:spPr>
        <p:txBody>
          <a:bodyPr>
            <a:normAutofit/>
          </a:bodyPr>
          <a:lstStyle/>
          <a:p>
            <a:r>
              <a:rPr lang="en-US" sz="3600" b="1" dirty="0">
                <a:latin typeface="+mn-lt"/>
                <a:ea typeface="Cambria" panose="02040503050406030204" pitchFamily="18" charset="0"/>
                <a:cs typeface="Cambria" panose="02040503050406030204" pitchFamily="18" charset="0"/>
              </a:rPr>
              <a:t>3D Rendering.</a:t>
            </a:r>
          </a:p>
          <a:p>
            <a:endParaRPr lang="en-US" sz="1600" b="1" dirty="0">
              <a:latin typeface="+mn-lt"/>
              <a:ea typeface="Cambria" panose="02040503050406030204" pitchFamily="18" charset="0"/>
              <a:cs typeface="Cambria" panose="02040503050406030204" pitchFamily="18" charset="0"/>
            </a:endParaRPr>
          </a:p>
          <a:p>
            <a:r>
              <a:rPr lang="en-US" dirty="0"/>
              <a:t>The use of 3D software to help create images that better explain concepts and designs. CAD software is used to create 3D models. Lights, textures and cameras are added to the base model and the model is then rendered which involves the 3D software computing all inputs to create a photorealistic image.</a:t>
            </a:r>
          </a:p>
          <a:p>
            <a:endParaRPr lang="en-US" dirty="0"/>
          </a:p>
          <a:p>
            <a:r>
              <a:rPr lang="en-US" dirty="0"/>
              <a:t>The rendered image can be rotated and viewed from various angles and the rendering will adapt accordingly with textures, lighting and shadows following the view angle.</a:t>
            </a:r>
          </a:p>
          <a:p>
            <a:endParaRPr lang="en-US" sz="3600" dirty="0">
              <a:latin typeface="+mn-lt"/>
              <a:ea typeface="Cambria" panose="02040503050406030204" pitchFamily="18" charset="0"/>
              <a:cs typeface="Cambria" panose="02040503050406030204" pitchFamily="18" charset="0"/>
            </a:endParaRP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23650275"/>
      </p:ext>
    </p:extLst>
  </p:cSld>
  <p:clrMapOvr>
    <a:masterClrMapping/>
  </p:clrMapOvr>
  <mc:AlternateContent xmlns:mc="http://schemas.openxmlformats.org/markup-compatibility/2006">
    <mc:Choice xmlns:p14="http://schemas.microsoft.com/office/powerpoint/2010/main" Requires="p14">
      <p:transition spd="slow" p14:dur="2000" advTm="32471"/>
    </mc:Choice>
    <mc:Fallback>
      <p:transition spd="slow" advTm="32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Presenting the 3D Model 1</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36373" y="1360265"/>
            <a:ext cx="8790651" cy="4007463"/>
          </a:xfrm>
        </p:spPr>
        <p:txBody>
          <a:bodyPr>
            <a:normAutofit/>
          </a:bodyPr>
          <a:lstStyle/>
          <a:p>
            <a:r>
              <a:rPr lang="en-US" sz="3600" dirty="0">
                <a:latin typeface="+mn-lt"/>
                <a:ea typeface="Cambria" panose="02040503050406030204" pitchFamily="18" charset="0"/>
                <a:cs typeface="Cambria" panose="02040503050406030204" pitchFamily="18" charset="0"/>
              </a:rPr>
              <a:t>For an internal view</a:t>
            </a:r>
            <a:r>
              <a:rPr lang="en-US" sz="3200" dirty="0">
                <a:latin typeface="+mn-lt"/>
                <a:ea typeface="Cambria" panose="02040503050406030204" pitchFamily="18" charset="0"/>
                <a:cs typeface="Cambria" panose="02040503050406030204" pitchFamily="18" charset="0"/>
              </a:rPr>
              <a:t>. </a:t>
            </a:r>
          </a:p>
          <a:p>
            <a:r>
              <a:rPr lang="en-US" sz="3200" dirty="0">
                <a:latin typeface="+mn-lt"/>
                <a:ea typeface="Cambria" panose="02040503050406030204" pitchFamily="18" charset="0"/>
                <a:cs typeface="Cambria" panose="02040503050406030204" pitchFamily="18" charset="0"/>
              </a:rPr>
              <a:t>Adding a ceiling – from the modelling toolbar.</a:t>
            </a:r>
          </a:p>
          <a:p>
            <a:r>
              <a:rPr lang="en-US" sz="3200" dirty="0">
                <a:latin typeface="+mn-lt"/>
                <a:ea typeface="Cambria" panose="02040503050406030204" pitchFamily="18" charset="0"/>
                <a:cs typeface="Cambria" panose="02040503050406030204" pitchFamily="18" charset="0"/>
              </a:rPr>
              <a:t>Add surface / draw / enter / thicken / input value.</a:t>
            </a:r>
          </a:p>
          <a:p>
            <a:r>
              <a:rPr lang="en-US" sz="3200" dirty="0">
                <a:latin typeface="+mn-lt"/>
                <a:ea typeface="Cambria" panose="02040503050406030204" pitchFamily="18" charset="0"/>
                <a:cs typeface="Cambria" panose="02040503050406030204" pitchFamily="18" charset="0"/>
              </a:rPr>
              <a:t>Add spotlights on ceiling (see software tutorial).</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DC70710F-C78D-4238-8E37-AE2A606DBB5A}"/>
              </a:ext>
            </a:extLst>
          </p:cNvPr>
          <p:cNvPicPr>
            <a:picLocks noChangeAspect="1"/>
          </p:cNvPicPr>
          <p:nvPr/>
        </p:nvPicPr>
        <p:blipFill>
          <a:blip r:embed="rId3"/>
          <a:stretch>
            <a:fillRect/>
          </a:stretch>
        </p:blipFill>
        <p:spPr>
          <a:xfrm>
            <a:off x="3470275" y="3793506"/>
            <a:ext cx="5169854" cy="3305794"/>
          </a:xfrm>
          <a:prstGeom prst="rect">
            <a:avLst/>
          </a:prstGeom>
        </p:spPr>
      </p:pic>
      <p:sp>
        <p:nvSpPr>
          <p:cNvPr id="11" name="Content Placeholder 2">
            <a:extLst>
              <a:ext uri="{FF2B5EF4-FFF2-40B4-BE49-F238E27FC236}">
                <a16:creationId xmlns:a16="http://schemas.microsoft.com/office/drawing/2014/main" id="{E4158602-7DBC-4C29-8ABD-0DFE01C9D0C9}"/>
              </a:ext>
            </a:extLst>
          </p:cNvPr>
          <p:cNvSpPr txBox="1">
            <a:spLocks/>
          </p:cNvSpPr>
          <p:nvPr/>
        </p:nvSpPr>
        <p:spPr>
          <a:xfrm>
            <a:off x="237973" y="4427401"/>
            <a:ext cx="2968735" cy="1372653"/>
          </a:xfrm>
          <a:prstGeom prst="rect">
            <a:avLst/>
          </a:prstGeom>
        </p:spPr>
        <p:txBody>
          <a:bodyPr vert="horz" lIns="91440" tIns="45720" rIns="91440" bIns="45720" rtlCol="0">
            <a:normAutofit fontScale="92500" lnSpcReduction="10000"/>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latin typeface="+mn-lt"/>
                <a:ea typeface="Cambria" panose="02040503050406030204" pitchFamily="18" charset="0"/>
                <a:cs typeface="Cambria" panose="02040503050406030204" pitchFamily="18" charset="0"/>
              </a:rPr>
              <a:t>Lights are used to add depth when rendering</a:t>
            </a:r>
          </a:p>
        </p:txBody>
      </p:sp>
    </p:spTree>
    <p:extLst>
      <p:ext uri="{BB962C8B-B14F-4D97-AF65-F5344CB8AC3E}">
        <p14:creationId xmlns:p14="http://schemas.microsoft.com/office/powerpoint/2010/main" val="1321314145"/>
      </p:ext>
    </p:extLst>
  </p:cSld>
  <p:clrMapOvr>
    <a:masterClrMapping/>
  </p:clrMapOvr>
  <mc:AlternateContent xmlns:mc="http://schemas.openxmlformats.org/markup-compatibility/2006">
    <mc:Choice xmlns:p14="http://schemas.microsoft.com/office/powerpoint/2010/main" Requires="p14">
      <p:transition spd="slow" p14:dur="2000" advTm="13732"/>
    </mc:Choice>
    <mc:Fallback>
      <p:transition spd="slow" advTm="13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Presenting the 3D Model 2</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136375" y="1360266"/>
            <a:ext cx="3688657" cy="2068734"/>
          </a:xfrm>
        </p:spPr>
        <p:txBody>
          <a:bodyPr>
            <a:normAutofit/>
          </a:bodyPr>
          <a:lstStyle/>
          <a:p>
            <a:r>
              <a:rPr lang="en-US" sz="3200" dirty="0">
                <a:latin typeface="+mn-lt"/>
                <a:ea typeface="Cambria" panose="02040503050406030204" pitchFamily="18" charset="0"/>
                <a:cs typeface="Cambria" panose="02040503050406030204" pitchFamily="18" charset="0"/>
              </a:rPr>
              <a:t>Hide the ceiling. </a:t>
            </a:r>
          </a:p>
          <a:p>
            <a:r>
              <a:rPr lang="en-US" sz="3200" dirty="0">
                <a:latin typeface="+mn-lt"/>
                <a:ea typeface="Cambria" panose="02040503050406030204" pitchFamily="18" charset="0"/>
                <a:cs typeface="Cambria" panose="02040503050406030204" pitchFamily="18" charset="0"/>
              </a:rPr>
              <a:t>Add a camera from the render panel. </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pic>
        <p:nvPicPr>
          <p:cNvPr id="6" name="Picture 5" descr="Graphical user interface&#10;&#10;Description automatically generated">
            <a:extLst>
              <a:ext uri="{FF2B5EF4-FFF2-40B4-BE49-F238E27FC236}">
                <a16:creationId xmlns:a16="http://schemas.microsoft.com/office/drawing/2014/main" id="{75CED9CC-B94B-4B58-9151-21B45AA6AE1F}"/>
              </a:ext>
            </a:extLst>
          </p:cNvPr>
          <p:cNvPicPr>
            <a:picLocks noChangeAspect="1"/>
          </p:cNvPicPr>
          <p:nvPr/>
        </p:nvPicPr>
        <p:blipFill>
          <a:blip r:embed="rId3"/>
          <a:stretch>
            <a:fillRect/>
          </a:stretch>
        </p:blipFill>
        <p:spPr>
          <a:xfrm>
            <a:off x="3967566" y="1285995"/>
            <a:ext cx="5176434" cy="2913111"/>
          </a:xfrm>
          <a:prstGeom prst="rect">
            <a:avLst/>
          </a:prstGeom>
        </p:spPr>
      </p:pic>
      <p:pic>
        <p:nvPicPr>
          <p:cNvPr id="10" name="Picture 9" descr="Diagram&#10;&#10;Description automatically generated">
            <a:extLst>
              <a:ext uri="{FF2B5EF4-FFF2-40B4-BE49-F238E27FC236}">
                <a16:creationId xmlns:a16="http://schemas.microsoft.com/office/drawing/2014/main" id="{CADF6D6F-BC65-409A-AF12-5188DE61D6E6}"/>
              </a:ext>
            </a:extLst>
          </p:cNvPr>
          <p:cNvPicPr>
            <a:picLocks noChangeAspect="1"/>
          </p:cNvPicPr>
          <p:nvPr/>
        </p:nvPicPr>
        <p:blipFill>
          <a:blip r:embed="rId4"/>
          <a:stretch>
            <a:fillRect/>
          </a:stretch>
        </p:blipFill>
        <p:spPr>
          <a:xfrm>
            <a:off x="82315" y="3450718"/>
            <a:ext cx="4588068" cy="2912348"/>
          </a:xfrm>
          <a:prstGeom prst="rect">
            <a:avLst/>
          </a:prstGeom>
        </p:spPr>
      </p:pic>
      <p:sp>
        <p:nvSpPr>
          <p:cNvPr id="15" name="Content Placeholder 2">
            <a:extLst>
              <a:ext uri="{FF2B5EF4-FFF2-40B4-BE49-F238E27FC236}">
                <a16:creationId xmlns:a16="http://schemas.microsoft.com/office/drawing/2014/main" id="{F628C1DB-C311-4A28-B72D-F7A5D69B240F}"/>
              </a:ext>
            </a:extLst>
          </p:cNvPr>
          <p:cNvSpPr txBox="1">
            <a:spLocks/>
          </p:cNvSpPr>
          <p:nvPr/>
        </p:nvSpPr>
        <p:spPr>
          <a:xfrm>
            <a:off x="4975075" y="4293966"/>
            <a:ext cx="3688657" cy="2068734"/>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latin typeface="+mn-lt"/>
                <a:ea typeface="Cambria" panose="02040503050406030204" pitchFamily="18" charset="0"/>
                <a:cs typeface="Cambria" panose="02040503050406030204" pitchFamily="18" charset="0"/>
              </a:rPr>
              <a:t>Use camera controls (zoom and pan) to select view and save </a:t>
            </a:r>
          </a:p>
        </p:txBody>
      </p:sp>
    </p:spTree>
    <p:extLst>
      <p:ext uri="{BB962C8B-B14F-4D97-AF65-F5344CB8AC3E}">
        <p14:creationId xmlns:p14="http://schemas.microsoft.com/office/powerpoint/2010/main" val="1236342013"/>
      </p:ext>
    </p:extLst>
  </p:cSld>
  <p:clrMapOvr>
    <a:masterClrMapping/>
  </p:clrMapOvr>
  <mc:AlternateContent xmlns:mc="http://schemas.openxmlformats.org/markup-compatibility/2006" xmlns:p14="http://schemas.microsoft.com/office/powerpoint/2010/main">
    <mc:Choice Requires="p14">
      <p:transition spd="slow" p14:dur="2000" advTm="6215"/>
    </mc:Choice>
    <mc:Fallback xmlns="">
      <p:transition spd="slow" advTm="621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Presenting 3</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85091" y="1411572"/>
            <a:ext cx="4285292" cy="2068734"/>
          </a:xfrm>
        </p:spPr>
        <p:txBody>
          <a:bodyPr>
            <a:normAutofit/>
          </a:bodyPr>
          <a:lstStyle/>
          <a:p>
            <a:r>
              <a:rPr lang="en-US" sz="3200" dirty="0">
                <a:latin typeface="+mn-lt"/>
                <a:ea typeface="Cambria" panose="02040503050406030204" pitchFamily="18" charset="0"/>
                <a:cs typeface="Cambria" panose="02040503050406030204" pitchFamily="18" charset="0"/>
              </a:rPr>
              <a:t> Add finishes</a:t>
            </a:r>
          </a:p>
          <a:p>
            <a:r>
              <a:rPr lang="en-US" sz="3200" dirty="0">
                <a:latin typeface="+mn-lt"/>
                <a:ea typeface="Cambria" panose="02040503050406030204" pitchFamily="18" charset="0"/>
                <a:cs typeface="Cambria" panose="02040503050406030204" pitchFamily="18" charset="0"/>
              </a:rPr>
              <a:t>modelling / visualize / material browser.</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5" name="Content Placeholder 2">
            <a:extLst>
              <a:ext uri="{FF2B5EF4-FFF2-40B4-BE49-F238E27FC236}">
                <a16:creationId xmlns:a16="http://schemas.microsoft.com/office/drawing/2014/main" id="{F628C1DB-C311-4A28-B72D-F7A5D69B240F}"/>
              </a:ext>
            </a:extLst>
          </p:cNvPr>
          <p:cNvSpPr txBox="1">
            <a:spLocks/>
          </p:cNvSpPr>
          <p:nvPr/>
        </p:nvSpPr>
        <p:spPr>
          <a:xfrm>
            <a:off x="4975075" y="4293966"/>
            <a:ext cx="3688657" cy="2068734"/>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latin typeface="+mn-lt"/>
                <a:ea typeface="Cambria" panose="02040503050406030204" pitchFamily="18" charset="0"/>
                <a:cs typeface="Cambria" panose="02040503050406030204" pitchFamily="18" charset="0"/>
              </a:rPr>
              <a:t>Use camera controls (zoom and pan) to select view and save </a:t>
            </a:r>
          </a:p>
        </p:txBody>
      </p:sp>
      <p:pic>
        <p:nvPicPr>
          <p:cNvPr id="5" name="Picture 4" descr="A picture containing text, computer&#10;&#10;Description automatically generated">
            <a:extLst>
              <a:ext uri="{FF2B5EF4-FFF2-40B4-BE49-F238E27FC236}">
                <a16:creationId xmlns:a16="http://schemas.microsoft.com/office/drawing/2014/main" id="{3EC4325A-4D69-486E-856F-BE9D708EE14E}"/>
              </a:ext>
            </a:extLst>
          </p:cNvPr>
          <p:cNvPicPr>
            <a:picLocks noChangeAspect="1"/>
          </p:cNvPicPr>
          <p:nvPr/>
        </p:nvPicPr>
        <p:blipFill>
          <a:blip r:embed="rId3"/>
          <a:stretch>
            <a:fillRect/>
          </a:stretch>
        </p:blipFill>
        <p:spPr>
          <a:xfrm>
            <a:off x="0" y="3746059"/>
            <a:ext cx="6515100" cy="3270250"/>
          </a:xfrm>
          <a:prstGeom prst="rect">
            <a:avLst/>
          </a:prstGeom>
        </p:spPr>
      </p:pic>
      <p:pic>
        <p:nvPicPr>
          <p:cNvPr id="11" name="Picture 10" descr="A screenshot of a computer&#10;&#10;Description automatically generated with medium confidence">
            <a:extLst>
              <a:ext uri="{FF2B5EF4-FFF2-40B4-BE49-F238E27FC236}">
                <a16:creationId xmlns:a16="http://schemas.microsoft.com/office/drawing/2014/main" id="{AD92D648-0F55-42FE-A48C-4CC7523A76BB}"/>
              </a:ext>
            </a:extLst>
          </p:cNvPr>
          <p:cNvPicPr>
            <a:picLocks noChangeAspect="1"/>
          </p:cNvPicPr>
          <p:nvPr/>
        </p:nvPicPr>
        <p:blipFill rotWithShape="1">
          <a:blip r:embed="rId4"/>
          <a:srcRect r="21588"/>
          <a:stretch/>
        </p:blipFill>
        <p:spPr>
          <a:xfrm>
            <a:off x="4947129" y="0"/>
            <a:ext cx="4285292" cy="6858000"/>
          </a:xfrm>
          <a:prstGeom prst="rect">
            <a:avLst/>
          </a:prstGeom>
        </p:spPr>
      </p:pic>
    </p:spTree>
    <p:extLst>
      <p:ext uri="{BB962C8B-B14F-4D97-AF65-F5344CB8AC3E}">
        <p14:creationId xmlns:p14="http://schemas.microsoft.com/office/powerpoint/2010/main" val="3441723612"/>
      </p:ext>
    </p:extLst>
  </p:cSld>
  <p:clrMapOvr>
    <a:masterClrMapping/>
  </p:clrMapOvr>
  <mc:AlternateContent xmlns:mc="http://schemas.openxmlformats.org/markup-compatibility/2006">
    <mc:Choice xmlns:p14="http://schemas.microsoft.com/office/powerpoint/2010/main" Requires="p14">
      <p:transition spd="slow" p14:dur="2000" advTm="12853"/>
    </mc:Choice>
    <mc:Fallback>
      <p:transition spd="slow" advTm="12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Use Virtual Modelling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449207"/>
            <a:ext cx="8039819" cy="5001680"/>
          </a:xfrm>
        </p:spPr>
        <p:txBody>
          <a:bodyPr>
            <a:normAutofit fontScale="92500"/>
          </a:bodyPr>
          <a:lstStyle/>
          <a:p>
            <a:r>
              <a:rPr lang="en-US" sz="3600" b="1" dirty="0"/>
              <a:t>Produce virtual models</a:t>
            </a:r>
          </a:p>
          <a:p>
            <a:r>
              <a:rPr lang="en-US" sz="3000" dirty="0"/>
              <a:t>Use of CAD software for the input and processing of building design information to output 2D and 3D images of the proposed building.</a:t>
            </a:r>
          </a:p>
          <a:p>
            <a:endParaRPr lang="en-US" sz="2200" dirty="0"/>
          </a:p>
          <a:p>
            <a:r>
              <a:rPr lang="en-US" sz="3600" b="1" dirty="0"/>
              <a:t>Render virtual models</a:t>
            </a:r>
          </a:p>
          <a:p>
            <a:r>
              <a:rPr lang="en-US" sz="3000" dirty="0"/>
              <a:t>Generating photorealistic digital images from a model. The model will contain objects in a strictly defined data structure; with details on geometry, viewpoint, textures, lighting, and shading.</a:t>
            </a:r>
            <a:endParaRPr lang="en-GB" sz="3000" dirty="0">
              <a:latin typeface="+mn-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843239361"/>
      </p:ext>
    </p:extLst>
  </p:cSld>
  <p:clrMapOvr>
    <a:masterClrMapping/>
  </p:clrMapOvr>
  <mc:AlternateContent xmlns:mc="http://schemas.openxmlformats.org/markup-compatibility/2006">
    <mc:Choice xmlns:p14="http://schemas.microsoft.com/office/powerpoint/2010/main" Requires="p14">
      <p:transition spd="slow" p14:dur="2000" advTm="13180"/>
    </mc:Choice>
    <mc:Fallback>
      <p:transition spd="slow" advTm="131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Presenting the 3D Model 4</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101895" y="1429186"/>
            <a:ext cx="3940505" cy="2068734"/>
          </a:xfrm>
        </p:spPr>
        <p:txBody>
          <a:bodyPr>
            <a:normAutofit/>
          </a:bodyPr>
          <a:lstStyle/>
          <a:p>
            <a:r>
              <a:rPr lang="en-US" sz="3200" dirty="0">
                <a:latin typeface="+mn-lt"/>
                <a:ea typeface="Cambria" panose="02040503050406030204" pitchFamily="18" charset="0"/>
                <a:cs typeface="Cambria" panose="02040503050406030204" pitchFamily="18" charset="0"/>
              </a:rPr>
              <a:t>Set lighting directions and intensities.  </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5" name="Content Placeholder 2">
            <a:extLst>
              <a:ext uri="{FF2B5EF4-FFF2-40B4-BE49-F238E27FC236}">
                <a16:creationId xmlns:a16="http://schemas.microsoft.com/office/drawing/2014/main" id="{F628C1DB-C311-4A28-B72D-F7A5D69B240F}"/>
              </a:ext>
            </a:extLst>
          </p:cNvPr>
          <p:cNvSpPr txBox="1">
            <a:spLocks/>
          </p:cNvSpPr>
          <p:nvPr/>
        </p:nvSpPr>
        <p:spPr>
          <a:xfrm>
            <a:off x="149438" y="5309745"/>
            <a:ext cx="3688657" cy="800586"/>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latin typeface="+mn-lt"/>
                <a:ea typeface="Cambria" panose="02040503050406030204" pitchFamily="18" charset="0"/>
                <a:cs typeface="Cambria" panose="02040503050406030204" pitchFamily="18" charset="0"/>
              </a:rPr>
              <a:t>Render and save </a:t>
            </a:r>
          </a:p>
        </p:txBody>
      </p:sp>
      <p:pic>
        <p:nvPicPr>
          <p:cNvPr id="3" name="Picture 2" descr="Graphical user interface&#10;&#10;Description automatically generated">
            <a:extLst>
              <a:ext uri="{FF2B5EF4-FFF2-40B4-BE49-F238E27FC236}">
                <a16:creationId xmlns:a16="http://schemas.microsoft.com/office/drawing/2014/main" id="{70063340-9837-481A-A20D-FCFDAB855EFC}"/>
              </a:ext>
            </a:extLst>
          </p:cNvPr>
          <p:cNvPicPr>
            <a:picLocks noChangeAspect="1"/>
          </p:cNvPicPr>
          <p:nvPr/>
        </p:nvPicPr>
        <p:blipFill>
          <a:blip r:embed="rId3"/>
          <a:stretch>
            <a:fillRect/>
          </a:stretch>
        </p:blipFill>
        <p:spPr>
          <a:xfrm>
            <a:off x="-1623" y="1250021"/>
            <a:ext cx="4794250" cy="343535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F8FB5835-9874-456D-B272-7A44855881F0}"/>
              </a:ext>
            </a:extLst>
          </p:cNvPr>
          <p:cNvPicPr>
            <a:picLocks noChangeAspect="1"/>
          </p:cNvPicPr>
          <p:nvPr/>
        </p:nvPicPr>
        <p:blipFill>
          <a:blip r:embed="rId4"/>
          <a:stretch>
            <a:fillRect/>
          </a:stretch>
        </p:blipFill>
        <p:spPr>
          <a:xfrm>
            <a:off x="3959557" y="3696845"/>
            <a:ext cx="5232400" cy="3225800"/>
          </a:xfrm>
          <a:prstGeom prst="rect">
            <a:avLst/>
          </a:prstGeom>
        </p:spPr>
      </p:pic>
    </p:spTree>
    <p:extLst>
      <p:ext uri="{BB962C8B-B14F-4D97-AF65-F5344CB8AC3E}">
        <p14:creationId xmlns:p14="http://schemas.microsoft.com/office/powerpoint/2010/main" val="3651911256"/>
      </p:ext>
    </p:extLst>
  </p:cSld>
  <p:clrMapOvr>
    <a:masterClrMapping/>
  </p:clrMapOvr>
  <mc:AlternateContent xmlns:mc="http://schemas.openxmlformats.org/markup-compatibility/2006">
    <mc:Choice xmlns:p14="http://schemas.microsoft.com/office/powerpoint/2010/main" Requires="p14">
      <p:transition spd="slow" p14:dur="2000" advTm="14526"/>
    </mc:Choice>
    <mc:Fallback>
      <p:transition spd="slow" advTm="1452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721093" y="337486"/>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Presenting the 3D Model 5</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0" y="1540707"/>
            <a:ext cx="4108450" cy="3827022"/>
          </a:xfrm>
        </p:spPr>
        <p:txBody>
          <a:bodyPr>
            <a:normAutofit fontScale="47500" lnSpcReduction="20000"/>
          </a:bodyPr>
          <a:lstStyle/>
          <a:p>
            <a:r>
              <a:rPr lang="en-US" sz="5100" dirty="0">
                <a:latin typeface="+mn-lt"/>
                <a:ea typeface="Cambria" panose="02040503050406030204" pitchFamily="18" charset="0"/>
                <a:cs typeface="Cambria" panose="02040503050406030204" pitchFamily="18" charset="0"/>
              </a:rPr>
              <a:t>See separate tutorials for :-</a:t>
            </a:r>
          </a:p>
          <a:p>
            <a:endParaRPr lang="en-US" sz="5100" dirty="0">
              <a:latin typeface="+mn-lt"/>
              <a:ea typeface="Cambria" panose="02040503050406030204" pitchFamily="18" charset="0"/>
              <a:cs typeface="Cambria" panose="02040503050406030204" pitchFamily="18" charset="0"/>
            </a:endParaRPr>
          </a:p>
          <a:p>
            <a:pPr marL="355600" indent="-355600">
              <a:buFont typeface="Arial" panose="020B0604020202020204" pitchFamily="34" charset="0"/>
              <a:buChar char="•"/>
            </a:pPr>
            <a:r>
              <a:rPr lang="en-US" sz="5100" dirty="0">
                <a:latin typeface="+mn-lt"/>
                <a:ea typeface="Cambria" panose="02040503050406030204" pitchFamily="18" charset="0"/>
                <a:cs typeface="Cambria" panose="02040503050406030204" pitchFamily="18" charset="0"/>
              </a:rPr>
              <a:t>Use of tapered extrusion for roof geometry.</a:t>
            </a:r>
          </a:p>
          <a:p>
            <a:pPr marL="355600" indent="-355600">
              <a:buFont typeface="Arial" panose="020B0604020202020204" pitchFamily="34" charset="0"/>
              <a:buChar char="•"/>
            </a:pPr>
            <a:r>
              <a:rPr lang="en-US" sz="5100" dirty="0">
                <a:latin typeface="+mn-lt"/>
                <a:ea typeface="Cambria" panose="02040503050406030204" pitchFamily="18" charset="0"/>
                <a:cs typeface="Cambria" panose="02040503050406030204" pitchFamily="18" charset="0"/>
              </a:rPr>
              <a:t>Adding materials and adjusting daylight angle.</a:t>
            </a:r>
          </a:p>
          <a:p>
            <a:pPr marL="355600" indent="-355600">
              <a:buFont typeface="Arial" panose="020B0604020202020204" pitchFamily="34" charset="0"/>
              <a:buChar char="•"/>
            </a:pPr>
            <a:r>
              <a:rPr lang="en-US" sz="5100" dirty="0">
                <a:latin typeface="+mn-lt"/>
                <a:ea typeface="Cambria" panose="02040503050406030204" pitchFamily="18" charset="0"/>
                <a:cs typeface="Cambria" panose="02040503050406030204" pitchFamily="18" charset="0"/>
              </a:rPr>
              <a:t>Importing assets (people, cars etc.)</a:t>
            </a:r>
          </a:p>
          <a:p>
            <a:pPr marL="355600" indent="-355600">
              <a:buFont typeface="Arial" panose="020B0604020202020204" pitchFamily="34" charset="0"/>
              <a:buChar char="•"/>
            </a:pPr>
            <a:r>
              <a:rPr lang="en-US" sz="5100" dirty="0">
                <a:latin typeface="+mn-lt"/>
                <a:ea typeface="Cambria" panose="02040503050406030204" pitchFamily="18" charset="0"/>
                <a:cs typeface="Cambria" panose="02040503050406030204" pitchFamily="18" charset="0"/>
              </a:rPr>
              <a:t>Importing of background and foreground</a:t>
            </a:r>
            <a:r>
              <a:rPr lang="en-US" sz="3200" dirty="0">
                <a:latin typeface="+mn-lt"/>
                <a:ea typeface="Cambria" panose="02040503050406030204" pitchFamily="18" charset="0"/>
                <a:cs typeface="Cambria" panose="02040503050406030204" pitchFamily="18" charset="0"/>
              </a:rPr>
              <a:t> </a:t>
            </a:r>
          </a:p>
        </p:txBody>
      </p:sp>
      <p:sp>
        <p:nvSpPr>
          <p:cNvPr id="12" name="Content Placeholder 2">
            <a:extLst>
              <a:ext uri="{FF2B5EF4-FFF2-40B4-BE49-F238E27FC236}">
                <a16:creationId xmlns:a16="http://schemas.microsoft.com/office/drawing/2014/main" id="{3BD9D064-405F-46DE-8B05-686A7099A38C}"/>
              </a:ext>
            </a:extLst>
          </p:cNvPr>
          <p:cNvSpPr txBox="1">
            <a:spLocks/>
          </p:cNvSpPr>
          <p:nvPr/>
        </p:nvSpPr>
        <p:spPr>
          <a:xfrm>
            <a:off x="5035550" y="4521741"/>
            <a:ext cx="4108450" cy="188035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sp>
        <p:nvSpPr>
          <p:cNvPr id="16" name="Content Placeholder 2">
            <a:extLst>
              <a:ext uri="{FF2B5EF4-FFF2-40B4-BE49-F238E27FC236}">
                <a16:creationId xmlns:a16="http://schemas.microsoft.com/office/drawing/2014/main" id="{59EEFFD4-0AAE-4D20-82E0-921173BB166B}"/>
              </a:ext>
            </a:extLst>
          </p:cNvPr>
          <p:cNvSpPr txBox="1">
            <a:spLocks/>
          </p:cNvSpPr>
          <p:nvPr/>
        </p:nvSpPr>
        <p:spPr>
          <a:xfrm>
            <a:off x="4670383" y="5367729"/>
            <a:ext cx="4534008" cy="1276789"/>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3600" dirty="0">
              <a:latin typeface="+mn-lt"/>
              <a:ea typeface="Cambria" panose="02040503050406030204" pitchFamily="18" charset="0"/>
              <a:cs typeface="Cambria" panose="02040503050406030204" pitchFamily="18" charset="0"/>
            </a:endParaRPr>
          </a:p>
        </p:txBody>
      </p:sp>
      <p:pic>
        <p:nvPicPr>
          <p:cNvPr id="5" name="Picture 4" descr="A dog sitting on grass in front of a house&#10;&#10;Description automatically generated with low confidence">
            <a:extLst>
              <a:ext uri="{FF2B5EF4-FFF2-40B4-BE49-F238E27FC236}">
                <a16:creationId xmlns:a16="http://schemas.microsoft.com/office/drawing/2014/main" id="{9FD5975B-639E-4D18-976F-6B3F523C0505}"/>
              </a:ext>
            </a:extLst>
          </p:cNvPr>
          <p:cNvPicPr>
            <a:picLocks noChangeAspect="1"/>
          </p:cNvPicPr>
          <p:nvPr/>
        </p:nvPicPr>
        <p:blipFill>
          <a:blip r:embed="rId3"/>
          <a:stretch>
            <a:fillRect/>
          </a:stretch>
        </p:blipFill>
        <p:spPr>
          <a:xfrm>
            <a:off x="4325426" y="1766978"/>
            <a:ext cx="4818574" cy="3324043"/>
          </a:xfrm>
          <a:prstGeom prst="rect">
            <a:avLst/>
          </a:prstGeom>
        </p:spPr>
      </p:pic>
    </p:spTree>
    <p:extLst>
      <p:ext uri="{BB962C8B-B14F-4D97-AF65-F5344CB8AC3E}">
        <p14:creationId xmlns:p14="http://schemas.microsoft.com/office/powerpoint/2010/main" val="1808467477"/>
      </p:ext>
    </p:extLst>
  </p:cSld>
  <p:clrMapOvr>
    <a:masterClrMapping/>
  </p:clrMapOvr>
  <mc:AlternateContent xmlns:mc="http://schemas.openxmlformats.org/markup-compatibility/2006">
    <mc:Choice xmlns:p14="http://schemas.microsoft.com/office/powerpoint/2010/main" Requires="p14">
      <p:transition spd="slow" p14:dur="2000" advTm="16417"/>
    </mc:Choice>
    <mc:Fallback>
      <p:transition spd="slow" advTm="1641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4"/>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800" b="0" i="0" u="none" strike="noStrike" kern="1100" cap="none" spc="-30" normalizeH="0" baseline="0" noProof="0">
                <a:ln>
                  <a:noFill/>
                </a:ln>
                <a:solidFill>
                  <a:prstClr val="white"/>
                </a:solidFill>
                <a:effectLst/>
                <a:uLnTx/>
                <a:uFillTx/>
                <a:latin typeface="Calibri"/>
                <a:ea typeface="ＭＳ Ｐゴシック" pitchFamily="1" charset="-128"/>
                <a:cs typeface="Arial" panose="020B0604020202020204" pitchFamily="34" charset="0"/>
              </a:rPr>
              <a:t>Any </a:t>
            </a:r>
            <a:r>
              <a:rPr kumimoji="0" lang="en-US" sz="4800" b="0" i="0" u="none" strike="noStrike" kern="1100" cap="none" spc="-3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Questions?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163045" cy="3508653"/>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rPr>
              <a:t>Subject Officer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rPr>
              <a:t>Allan Perry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hlinkClick r:id="rId6"/>
              </a:rPr>
              <a:t>construction@wjec.co.uk</a:t>
            </a: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rPr>
              <a:t>Subject Support Officer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rPr>
              <a:t>Andrew </a:t>
            </a:r>
            <a:r>
              <a:rPr kumimoji="0" lang="en-GB" sz="2400" b="1" i="0" u="none" strike="noStrike" kern="1200" cap="none" spc="0" normalizeH="0" baseline="0" noProof="0" dirty="0" err="1">
                <a:ln>
                  <a:noFill/>
                </a:ln>
                <a:solidFill>
                  <a:prstClr val="white"/>
                </a:solidFill>
                <a:effectLst/>
                <a:uLnTx/>
                <a:uFillTx/>
                <a:latin typeface="Calibri" pitchFamily="34" charset="0"/>
                <a:ea typeface="ＭＳ Ｐゴシック" pitchFamily="1" charset="-128"/>
                <a:cs typeface="+mn-cs"/>
              </a:rPr>
              <a:t>O’Regan</a:t>
            </a:r>
            <a:endParaRPr kumimoji="0" lang="en-GB" sz="24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hlinkClick r:id="rId6"/>
              </a:rPr>
              <a:t>construction@wjec.co.uk</a:t>
            </a:r>
            <a:r>
              <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@wjec_cbac | @cbac_wjec</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itchFamily="34" charset="0"/>
                <a:ea typeface="ＭＳ Ｐゴシック" pitchFamily="1" charset="-128"/>
                <a:cs typeface="+mn-cs"/>
              </a:rPr>
              <a:t>cbac.co.uk    | wjec.co.uk</a:t>
            </a:r>
          </a:p>
        </p:txBody>
      </p:sp>
    </p:spTree>
    <p:extLst>
      <p:ext uri="{BB962C8B-B14F-4D97-AF65-F5344CB8AC3E}">
        <p14:creationId xmlns:p14="http://schemas.microsoft.com/office/powerpoint/2010/main" val="1612241310"/>
      </p:ext>
    </p:extLst>
  </p:cSld>
  <p:clrMapOvr>
    <a:masterClrMapping/>
  </p:clrMapOvr>
  <mc:AlternateContent xmlns:mc="http://schemas.openxmlformats.org/markup-compatibility/2006">
    <mc:Choice xmlns:p14="http://schemas.microsoft.com/office/powerpoint/2010/main" Requires="p14">
      <p:transition spd="slow" p14:dur="2000" advTm="5559"/>
    </mc:Choice>
    <mc:Fallback>
      <p:transition spd="slow" advTm="555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 Virtual Modelling for the NEA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202358" cy="5001680"/>
          </a:xfrm>
        </p:spPr>
        <p:txBody>
          <a:bodyPr>
            <a:normAutofit fontScale="92500"/>
          </a:bodyPr>
          <a:lstStyle/>
          <a:p>
            <a:pPr>
              <a:spcBef>
                <a:spcPts val="0"/>
              </a:spcBef>
            </a:pPr>
            <a:r>
              <a:rPr lang="en-US" sz="3200" b="1" dirty="0"/>
              <a:t>The task requirement:</a:t>
            </a:r>
          </a:p>
          <a:p>
            <a:pPr>
              <a:spcBef>
                <a:spcPts val="0"/>
              </a:spcBef>
            </a:pPr>
            <a:r>
              <a:rPr lang="en-US" sz="3200" dirty="0"/>
              <a:t>To use virtual modelling design to produce 2D and 3D virtual modelling outputs for the (specified building) including rendering.</a:t>
            </a:r>
          </a:p>
          <a:p>
            <a:pPr>
              <a:spcBef>
                <a:spcPts val="0"/>
              </a:spcBef>
            </a:pPr>
            <a:endParaRPr lang="en-US" sz="3200" dirty="0"/>
          </a:p>
          <a:p>
            <a:r>
              <a:rPr lang="en-US" sz="3200" b="1" dirty="0"/>
              <a:t>The assessment descriptor</a:t>
            </a:r>
            <a:r>
              <a:rPr lang="en-US" sz="3000" b="1" dirty="0"/>
              <a:t>: </a:t>
            </a:r>
          </a:p>
          <a:p>
            <a:pPr>
              <a:spcBef>
                <a:spcPts val="0"/>
              </a:spcBef>
            </a:pPr>
            <a:r>
              <a:rPr lang="en-US" sz="3200" dirty="0"/>
              <a:t>Setting up virtual modelling projects using common methodologies and using virtual modelling design to produce 2D and 3D outputs including virtual models and rendering.</a:t>
            </a:r>
            <a:endParaRPr lang="en-GB" sz="3200" dirty="0"/>
          </a:p>
        </p:txBody>
      </p:sp>
    </p:spTree>
    <p:extLst>
      <p:ext uri="{BB962C8B-B14F-4D97-AF65-F5344CB8AC3E}">
        <p14:creationId xmlns:p14="http://schemas.microsoft.com/office/powerpoint/2010/main" val="2784502773"/>
      </p:ext>
    </p:extLst>
  </p:cSld>
  <p:clrMapOvr>
    <a:masterClrMapping/>
  </p:clrMapOvr>
  <mc:AlternateContent xmlns:mc="http://schemas.openxmlformats.org/markup-compatibility/2006">
    <mc:Choice xmlns:p14="http://schemas.microsoft.com/office/powerpoint/2010/main" Requires="p14">
      <p:transition spd="slow" p14:dur="2000" advTm="23913"/>
    </mc:Choice>
    <mc:Fallback>
      <p:transition spd="slow" advTm="239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 Virtual Modelling for the NEA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202358" cy="5001680"/>
          </a:xfrm>
        </p:spPr>
        <p:txBody>
          <a:bodyPr>
            <a:normAutofit fontScale="92500" lnSpcReduction="20000"/>
          </a:bodyPr>
          <a:lstStyle/>
          <a:p>
            <a:pPr algn="ctr">
              <a:spcBef>
                <a:spcPts val="0"/>
              </a:spcBef>
            </a:pPr>
            <a:r>
              <a:rPr lang="en-US" sz="3200" b="1" dirty="0"/>
              <a:t>21-24 marks</a:t>
            </a:r>
          </a:p>
          <a:p>
            <a:pPr algn="ctr">
              <a:spcBef>
                <a:spcPts val="0"/>
              </a:spcBef>
            </a:pPr>
            <a:r>
              <a:rPr lang="en-US" sz="3200" b="1" dirty="0"/>
              <a:t> </a:t>
            </a:r>
          </a:p>
          <a:p>
            <a:pPr>
              <a:spcBef>
                <a:spcPts val="0"/>
              </a:spcBef>
            </a:pPr>
            <a:r>
              <a:rPr lang="en-US" sz="3000" dirty="0"/>
              <a:t>Strong evidence of thorough and effective application of knowledge and understanding in the: </a:t>
            </a:r>
          </a:p>
          <a:p>
            <a:pPr>
              <a:spcBef>
                <a:spcPts val="0"/>
              </a:spcBef>
            </a:pPr>
            <a:r>
              <a:rPr lang="en-US" sz="3000" dirty="0"/>
              <a:t>• setting up of virtual modelling projects </a:t>
            </a:r>
          </a:p>
          <a:p>
            <a:pPr>
              <a:spcBef>
                <a:spcPts val="0"/>
              </a:spcBef>
            </a:pPr>
            <a:r>
              <a:rPr lang="en-US" sz="3000" dirty="0"/>
              <a:t>• use of common methodologies.</a:t>
            </a:r>
          </a:p>
          <a:p>
            <a:pPr>
              <a:spcBef>
                <a:spcPts val="0"/>
              </a:spcBef>
            </a:pPr>
            <a:endParaRPr lang="en-US" sz="3000" dirty="0"/>
          </a:p>
          <a:p>
            <a:pPr>
              <a:spcBef>
                <a:spcPts val="0"/>
              </a:spcBef>
            </a:pPr>
            <a:r>
              <a:rPr lang="en-US" sz="3000" dirty="0"/>
              <a:t>Excellent application of knowledge and understanding to produce high quality 2D and 3D virtual modelling outputs, which include: </a:t>
            </a:r>
          </a:p>
          <a:p>
            <a:pPr marL="273050" indent="-273050">
              <a:spcBef>
                <a:spcPts val="0"/>
              </a:spcBef>
            </a:pPr>
            <a:r>
              <a:rPr lang="en-US" sz="3000" dirty="0"/>
              <a:t>• a range of sophisticated and convincing models of proposals </a:t>
            </a:r>
          </a:p>
          <a:p>
            <a:pPr>
              <a:spcBef>
                <a:spcPts val="0"/>
              </a:spcBef>
            </a:pPr>
            <a:r>
              <a:rPr lang="en-US" sz="3000" dirty="0"/>
              <a:t>• highly effective use of rendering.</a:t>
            </a:r>
            <a:endParaRPr lang="en-GB" sz="3000" dirty="0"/>
          </a:p>
        </p:txBody>
      </p:sp>
    </p:spTree>
    <p:extLst>
      <p:ext uri="{BB962C8B-B14F-4D97-AF65-F5344CB8AC3E}">
        <p14:creationId xmlns:p14="http://schemas.microsoft.com/office/powerpoint/2010/main" val="1602170261"/>
      </p:ext>
    </p:extLst>
  </p:cSld>
  <p:clrMapOvr>
    <a:masterClrMapping/>
  </p:clrMapOvr>
  <mc:AlternateContent xmlns:mc="http://schemas.openxmlformats.org/markup-compatibility/2006">
    <mc:Choice xmlns:p14="http://schemas.microsoft.com/office/powerpoint/2010/main" Requires="p14">
      <p:transition spd="slow" p14:dur="2000" advTm="30675"/>
    </mc:Choice>
    <mc:Fallback>
      <p:transition spd="slow" advTm="306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Producing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52090" y="1685585"/>
            <a:ext cx="8039819" cy="5001680"/>
          </a:xfrm>
        </p:spPr>
        <p:txBody>
          <a:bodyPr>
            <a:normAutofit/>
          </a:bodyPr>
          <a:lstStyle/>
          <a:p>
            <a:r>
              <a:rPr lang="en-US" sz="3600" dirty="0">
                <a:latin typeface="+mn-lt"/>
                <a:ea typeface="Cambria" panose="02040503050406030204" pitchFamily="18" charset="0"/>
                <a:cs typeface="Cambria" panose="02040503050406030204" pitchFamily="18" charset="0"/>
              </a:rPr>
              <a:t>Basic rules</a:t>
            </a:r>
          </a:p>
          <a:p>
            <a:pPr marL="742950" indent="-742950">
              <a:buFont typeface="+mj-lt"/>
              <a:buAutoNum type="arabicPeriod"/>
            </a:pPr>
            <a:r>
              <a:rPr lang="en-US" sz="3600" b="1" dirty="0">
                <a:latin typeface="+mn-lt"/>
                <a:ea typeface="Cambria" panose="02040503050406030204" pitchFamily="18" charset="0"/>
                <a:cs typeface="Cambria" panose="02040503050406030204" pitchFamily="18" charset="0"/>
              </a:rPr>
              <a:t>Work at 1 : 1 not to scale</a:t>
            </a:r>
          </a:p>
          <a:p>
            <a:pPr marL="742950" indent="-742950">
              <a:buFont typeface="+mj-lt"/>
              <a:buAutoNum type="arabicPeriod"/>
            </a:pPr>
            <a:r>
              <a:rPr lang="en-US" sz="3600" b="1" dirty="0">
                <a:latin typeface="+mn-lt"/>
                <a:ea typeface="Cambria" panose="02040503050406030204" pitchFamily="18" charset="0"/>
                <a:cs typeface="Cambria" panose="02040503050406030204" pitchFamily="18" charset="0"/>
              </a:rPr>
              <a:t>Set the units required (mm)</a:t>
            </a:r>
          </a:p>
          <a:p>
            <a:endParaRPr lang="en-US" sz="3600" dirty="0">
              <a:latin typeface="+mn-lt"/>
              <a:ea typeface="Cambria" panose="02040503050406030204" pitchFamily="18" charset="0"/>
              <a:cs typeface="Cambria" panose="020405030504060302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B3109B71-849F-40DD-8F9C-4371F43F21A5}"/>
              </a:ext>
            </a:extLst>
          </p:cNvPr>
          <p:cNvPicPr>
            <a:picLocks noChangeAspect="1"/>
          </p:cNvPicPr>
          <p:nvPr/>
        </p:nvPicPr>
        <p:blipFill rotWithShape="1">
          <a:blip r:embed="rId3"/>
          <a:srcRect b="56836"/>
          <a:stretch/>
        </p:blipFill>
        <p:spPr>
          <a:xfrm>
            <a:off x="837126" y="3922122"/>
            <a:ext cx="7446744" cy="2528765"/>
          </a:xfrm>
          <a:prstGeom prst="rect">
            <a:avLst/>
          </a:prstGeom>
        </p:spPr>
      </p:pic>
    </p:spTree>
    <p:extLst>
      <p:ext uri="{BB962C8B-B14F-4D97-AF65-F5344CB8AC3E}">
        <p14:creationId xmlns:p14="http://schemas.microsoft.com/office/powerpoint/2010/main" val="3180331699"/>
      </p:ext>
    </p:extLst>
  </p:cSld>
  <p:clrMapOvr>
    <a:masterClrMapping/>
  </p:clrMapOvr>
  <mc:AlternateContent xmlns:mc="http://schemas.openxmlformats.org/markup-compatibility/2006">
    <mc:Choice xmlns:p14="http://schemas.microsoft.com/office/powerpoint/2010/main" Requires="p14">
      <p:transition spd="slow" p14:dur="2000" advTm="33331"/>
    </mc:Choice>
    <mc:Fallback>
      <p:transition spd="slow" advTm="333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Producing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867" y="1548645"/>
            <a:ext cx="8292541" cy="5001680"/>
          </a:xfrm>
        </p:spPr>
        <p:txBody>
          <a:bodyPr>
            <a:normAutofit/>
          </a:bodyPr>
          <a:lstStyle/>
          <a:p>
            <a:r>
              <a:rPr lang="en-US" sz="3600" dirty="0">
                <a:latin typeface="+mn-lt"/>
                <a:ea typeface="Cambria" panose="02040503050406030204" pitchFamily="18" charset="0"/>
                <a:cs typeface="Cambria" panose="02040503050406030204" pitchFamily="18" charset="0"/>
              </a:rPr>
              <a:t>Basic rules</a:t>
            </a:r>
          </a:p>
          <a:p>
            <a:pPr marL="541338" indent="-541338">
              <a:buFont typeface="+mj-lt"/>
              <a:buAutoNum type="arabicPeriod" startAt="3"/>
            </a:pPr>
            <a:r>
              <a:rPr lang="en-US" sz="3600" b="1" dirty="0">
                <a:latin typeface="+mn-lt"/>
                <a:ea typeface="Cambria" panose="02040503050406030204" pitchFamily="18" charset="0"/>
                <a:cs typeface="Cambria" panose="02040503050406030204" pitchFamily="18" charset="0"/>
              </a:rPr>
              <a:t>Work accurately.</a:t>
            </a:r>
          </a:p>
          <a:p>
            <a:r>
              <a:rPr lang="en-US" sz="3200" dirty="0">
                <a:latin typeface="+mn-lt"/>
                <a:ea typeface="Cambria" panose="02040503050406030204" pitchFamily="18" charset="0"/>
                <a:cs typeface="Cambria" panose="02040503050406030204" pitchFamily="18" charset="0"/>
              </a:rPr>
              <a:t>Select circle / Locate centre point / Enter / Type radius / Enter.</a:t>
            </a:r>
          </a:p>
          <a:p>
            <a:endParaRPr lang="en-US" sz="3200" dirty="0">
              <a:latin typeface="+mn-lt"/>
              <a:ea typeface="Cambria" panose="02040503050406030204" pitchFamily="18" charset="0"/>
              <a:cs typeface="Cambria" panose="02040503050406030204" pitchFamily="18" charset="0"/>
            </a:endParaRPr>
          </a:p>
          <a:p>
            <a:r>
              <a:rPr lang="en-US" sz="3200" dirty="0">
                <a:latin typeface="+mn-lt"/>
                <a:ea typeface="Cambria" panose="02040503050406030204" pitchFamily="18" charset="0"/>
                <a:cs typeface="Cambria" panose="02040503050406030204" pitchFamily="18" charset="0"/>
              </a:rPr>
              <a:t>Use Undo / Redo</a:t>
            </a:r>
          </a:p>
          <a:p>
            <a:endParaRPr lang="en-US" sz="3600" dirty="0">
              <a:latin typeface="+mn-lt"/>
              <a:ea typeface="Cambria" panose="02040503050406030204" pitchFamily="18" charset="0"/>
              <a:cs typeface="Cambria" panose="02040503050406030204" pitchFamily="18" charset="0"/>
            </a:endParaRPr>
          </a:p>
          <a:p>
            <a:endParaRPr lang="en-US" sz="3600" dirty="0">
              <a:latin typeface="+mn-lt"/>
              <a:ea typeface="Cambria" panose="02040503050406030204" pitchFamily="18" charset="0"/>
              <a:cs typeface="Cambria" panose="02040503050406030204" pitchFamily="18" charset="0"/>
            </a:endParaRPr>
          </a:p>
        </p:txBody>
      </p:sp>
      <p:pic>
        <p:nvPicPr>
          <p:cNvPr id="4" name="Picture 3" descr="Graphical user interface&#10;&#10;Description automatically generated">
            <a:extLst>
              <a:ext uri="{FF2B5EF4-FFF2-40B4-BE49-F238E27FC236}">
                <a16:creationId xmlns:a16="http://schemas.microsoft.com/office/drawing/2014/main" id="{BAAE8060-909C-40B6-B7EF-C6B4B4FBC733}"/>
              </a:ext>
            </a:extLst>
          </p:cNvPr>
          <p:cNvPicPr>
            <a:picLocks noChangeAspect="1"/>
          </p:cNvPicPr>
          <p:nvPr/>
        </p:nvPicPr>
        <p:blipFill rotWithShape="1">
          <a:blip r:embed="rId3"/>
          <a:srcRect t="12580" r="5258" b="17316"/>
          <a:stretch/>
        </p:blipFill>
        <p:spPr>
          <a:xfrm>
            <a:off x="3480588" y="3429000"/>
            <a:ext cx="5007804" cy="3165647"/>
          </a:xfrm>
          <a:prstGeom prst="rect">
            <a:avLst/>
          </a:prstGeom>
        </p:spPr>
      </p:pic>
      <p:pic>
        <p:nvPicPr>
          <p:cNvPr id="6" name="Picture 5">
            <a:extLst>
              <a:ext uri="{FF2B5EF4-FFF2-40B4-BE49-F238E27FC236}">
                <a16:creationId xmlns:a16="http://schemas.microsoft.com/office/drawing/2014/main" id="{8748A3B3-26FE-4A19-8A50-7F018C80666C}"/>
              </a:ext>
            </a:extLst>
          </p:cNvPr>
          <p:cNvPicPr>
            <a:picLocks noChangeAspect="1"/>
          </p:cNvPicPr>
          <p:nvPr/>
        </p:nvPicPr>
        <p:blipFill rotWithShape="1">
          <a:blip r:embed="rId4"/>
          <a:srcRect r="59582"/>
          <a:stretch/>
        </p:blipFill>
        <p:spPr>
          <a:xfrm>
            <a:off x="500789" y="5176832"/>
            <a:ext cx="3525778" cy="1329431"/>
          </a:xfrm>
          <a:prstGeom prst="rect">
            <a:avLst/>
          </a:prstGeom>
        </p:spPr>
      </p:pic>
      <p:cxnSp>
        <p:nvCxnSpPr>
          <p:cNvPr id="10" name="Connector: Curved 9">
            <a:extLst>
              <a:ext uri="{FF2B5EF4-FFF2-40B4-BE49-F238E27FC236}">
                <a16:creationId xmlns:a16="http://schemas.microsoft.com/office/drawing/2014/main" id="{19A921DA-F93C-4981-8FCB-5A52A73C45FA}"/>
              </a:ext>
            </a:extLst>
          </p:cNvPr>
          <p:cNvCxnSpPr>
            <a:cxnSpLocks/>
          </p:cNvCxnSpPr>
          <p:nvPr/>
        </p:nvCxnSpPr>
        <p:spPr>
          <a:xfrm rot="16200000" flipH="1">
            <a:off x="360950" y="5045244"/>
            <a:ext cx="866273" cy="657721"/>
          </a:xfrm>
          <a:prstGeom prst="curvedConnector3">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46204820"/>
      </p:ext>
    </p:extLst>
  </p:cSld>
  <p:clrMapOvr>
    <a:masterClrMapping/>
  </p:clrMapOvr>
  <mc:AlternateContent xmlns:mc="http://schemas.openxmlformats.org/markup-compatibility/2006">
    <mc:Choice xmlns:p14="http://schemas.microsoft.com/office/powerpoint/2010/main" Requires="p14">
      <p:transition spd="slow" p14:dur="2000" advTm="19451"/>
    </mc:Choice>
    <mc:Fallback>
      <p:transition spd="slow" advTm="194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Producing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742950" indent="-742950">
              <a:buFont typeface="+mj-lt"/>
              <a:buAutoNum type="arabicPeriod" startAt="4"/>
            </a:pPr>
            <a:r>
              <a:rPr lang="en-US" sz="3600" dirty="0">
                <a:latin typeface="+mn-lt"/>
                <a:ea typeface="Cambria" panose="02040503050406030204" pitchFamily="18" charset="0"/>
                <a:cs typeface="Cambria" panose="02040503050406030204" pitchFamily="18" charset="0"/>
              </a:rPr>
              <a:t>Use layers</a:t>
            </a:r>
          </a:p>
          <a:p>
            <a:pPr marL="571500" indent="-571500">
              <a:buFont typeface="Arial" panose="020B0604020202020204" pitchFamily="34" charset="0"/>
              <a:buChar char="•"/>
            </a:pPr>
            <a:endParaRPr lang="en-US" sz="3600" dirty="0">
              <a:latin typeface="+mn-lt"/>
              <a:ea typeface="Cambria" panose="02040503050406030204" pitchFamily="18" charset="0"/>
              <a:cs typeface="Cambria" panose="02040503050406030204" pitchFamily="18" charset="0"/>
            </a:endParaRPr>
          </a:p>
          <a:p>
            <a:endParaRPr lang="en-US" sz="3600" dirty="0">
              <a:latin typeface="+mn-lt"/>
              <a:ea typeface="Cambria" panose="02040503050406030204" pitchFamily="18" charset="0"/>
              <a:cs typeface="Cambria" panose="02040503050406030204" pitchFamily="18" charset="0"/>
            </a:endParaRPr>
          </a:p>
        </p:txBody>
      </p:sp>
      <p:pic>
        <p:nvPicPr>
          <p:cNvPr id="3" name="Picture 2" descr="A screenshot of a cell phone&#10;&#10;Description automatically generated with medium confidence">
            <a:extLst>
              <a:ext uri="{FF2B5EF4-FFF2-40B4-BE49-F238E27FC236}">
                <a16:creationId xmlns:a16="http://schemas.microsoft.com/office/drawing/2014/main" id="{FB5583CD-6609-4209-93F8-7F61A8BCFB6E}"/>
              </a:ext>
            </a:extLst>
          </p:cNvPr>
          <p:cNvPicPr>
            <a:picLocks noChangeAspect="1"/>
          </p:cNvPicPr>
          <p:nvPr/>
        </p:nvPicPr>
        <p:blipFill rotWithShape="1">
          <a:blip r:embed="rId3"/>
          <a:srcRect l="14959" t="38179" b="13970"/>
          <a:stretch/>
        </p:blipFill>
        <p:spPr>
          <a:xfrm>
            <a:off x="5368931" y="1477610"/>
            <a:ext cx="3119461" cy="5243188"/>
          </a:xfrm>
          <a:prstGeom prst="rect">
            <a:avLst/>
          </a:prstGeom>
        </p:spPr>
      </p:pic>
      <p:pic>
        <p:nvPicPr>
          <p:cNvPr id="5" name="Picture 4" descr="A screenshot of a cell phone&#10;&#10;Description automatically generated with medium confidence">
            <a:extLst>
              <a:ext uri="{FF2B5EF4-FFF2-40B4-BE49-F238E27FC236}">
                <a16:creationId xmlns:a16="http://schemas.microsoft.com/office/drawing/2014/main" id="{2E48DF58-A02D-4C66-B3A0-D7BFADFBA8D1}"/>
              </a:ext>
            </a:extLst>
          </p:cNvPr>
          <p:cNvPicPr>
            <a:picLocks noChangeAspect="1"/>
          </p:cNvPicPr>
          <p:nvPr/>
        </p:nvPicPr>
        <p:blipFill rotWithShape="1">
          <a:blip r:embed="rId3"/>
          <a:srcRect l="14013" t="3616" b="54902"/>
          <a:stretch/>
        </p:blipFill>
        <p:spPr>
          <a:xfrm>
            <a:off x="655608" y="2127630"/>
            <a:ext cx="3355138" cy="4593168"/>
          </a:xfrm>
          <a:prstGeom prst="rect">
            <a:avLst/>
          </a:prstGeom>
        </p:spPr>
      </p:pic>
    </p:spTree>
    <p:extLst>
      <p:ext uri="{BB962C8B-B14F-4D97-AF65-F5344CB8AC3E}">
        <p14:creationId xmlns:p14="http://schemas.microsoft.com/office/powerpoint/2010/main" val="3544008508"/>
      </p:ext>
    </p:extLst>
  </p:cSld>
  <p:clrMapOvr>
    <a:masterClrMapping/>
  </p:clrMapOvr>
  <mc:AlternateContent xmlns:mc="http://schemas.openxmlformats.org/markup-compatibility/2006">
    <mc:Choice xmlns:p14="http://schemas.microsoft.com/office/powerpoint/2010/main" Requires="p14">
      <p:transition spd="slow" p14:dur="2000" advTm="29708"/>
    </mc:Choice>
    <mc:Fallback>
      <p:transition spd="slow" advTm="297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282460" y="407113"/>
            <a:ext cx="720593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Producing the 2D Model :</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r>
              <a:rPr lang="en-US" sz="3600" dirty="0">
                <a:latin typeface="+mn-lt"/>
                <a:ea typeface="Cambria" panose="02040503050406030204" pitchFamily="18" charset="0"/>
                <a:cs typeface="Cambria" panose="02040503050406030204" pitchFamily="18" charset="0"/>
              </a:rPr>
              <a:t>Use of layers</a:t>
            </a:r>
          </a:p>
          <a:p>
            <a:r>
              <a:rPr lang="en-US" sz="3600" dirty="0">
                <a:latin typeface="+mn-lt"/>
                <a:ea typeface="Cambria" panose="02040503050406030204" pitchFamily="18" charset="0"/>
                <a:cs typeface="Cambria" panose="02040503050406030204" pitchFamily="18" charset="0"/>
              </a:rPr>
              <a:t>1.									2.</a:t>
            </a:r>
          </a:p>
          <a:p>
            <a:endParaRPr lang="en-US" sz="36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endParaRPr lang="en-US" sz="3600" dirty="0">
              <a:latin typeface="+mn-lt"/>
              <a:ea typeface="Cambria" panose="02040503050406030204" pitchFamily="18" charset="0"/>
              <a:cs typeface="Cambria" panose="02040503050406030204" pitchFamily="18" charset="0"/>
            </a:endParaRPr>
          </a:p>
          <a:p>
            <a:endParaRPr lang="en-US" sz="3600" dirty="0">
              <a:latin typeface="+mn-lt"/>
              <a:ea typeface="Cambria" panose="02040503050406030204" pitchFamily="18" charset="0"/>
              <a:cs typeface="Cambria" panose="02040503050406030204" pitchFamily="18" charset="0"/>
            </a:endParaRPr>
          </a:p>
        </p:txBody>
      </p:sp>
      <p:pic>
        <p:nvPicPr>
          <p:cNvPr id="7" name="Picture 6" descr="Diagram&#10;&#10;Description automatically generated">
            <a:extLst>
              <a:ext uri="{FF2B5EF4-FFF2-40B4-BE49-F238E27FC236}">
                <a16:creationId xmlns:a16="http://schemas.microsoft.com/office/drawing/2014/main" id="{2BC04168-8EBF-4401-802E-07CC4BE6219A}"/>
              </a:ext>
            </a:extLst>
          </p:cNvPr>
          <p:cNvPicPr>
            <a:picLocks noChangeAspect="1"/>
          </p:cNvPicPr>
          <p:nvPr/>
        </p:nvPicPr>
        <p:blipFill>
          <a:blip r:embed="rId3"/>
          <a:stretch>
            <a:fillRect/>
          </a:stretch>
        </p:blipFill>
        <p:spPr>
          <a:xfrm>
            <a:off x="356113" y="2848919"/>
            <a:ext cx="4063858" cy="3701406"/>
          </a:xfrm>
          <a:prstGeom prst="rect">
            <a:avLst/>
          </a:prstGeom>
        </p:spPr>
      </p:pic>
      <p:pic>
        <p:nvPicPr>
          <p:cNvPr id="11" name="Picture 10" descr="A picture containing text, circuit, electronics&#10;&#10;Description automatically generated">
            <a:extLst>
              <a:ext uri="{FF2B5EF4-FFF2-40B4-BE49-F238E27FC236}">
                <a16:creationId xmlns:a16="http://schemas.microsoft.com/office/drawing/2014/main" id="{B1CA70C0-B10F-498C-B4A6-2BA1F18D9186}"/>
              </a:ext>
            </a:extLst>
          </p:cNvPr>
          <p:cNvPicPr>
            <a:picLocks noChangeAspect="1"/>
          </p:cNvPicPr>
          <p:nvPr/>
        </p:nvPicPr>
        <p:blipFill>
          <a:blip r:embed="rId4"/>
          <a:stretch>
            <a:fillRect/>
          </a:stretch>
        </p:blipFill>
        <p:spPr>
          <a:xfrm>
            <a:off x="4604447" y="2848919"/>
            <a:ext cx="4057691" cy="3701406"/>
          </a:xfrm>
          <a:prstGeom prst="rect">
            <a:avLst/>
          </a:prstGeom>
        </p:spPr>
      </p:pic>
    </p:spTree>
    <p:extLst>
      <p:ext uri="{BB962C8B-B14F-4D97-AF65-F5344CB8AC3E}">
        <p14:creationId xmlns:p14="http://schemas.microsoft.com/office/powerpoint/2010/main" val="85560258"/>
      </p:ext>
    </p:extLst>
  </p:cSld>
  <p:clrMapOvr>
    <a:masterClrMapping/>
  </p:clrMapOvr>
  <mc:AlternateContent xmlns:mc="http://schemas.openxmlformats.org/markup-compatibility/2006">
    <mc:Choice xmlns:p14="http://schemas.microsoft.com/office/powerpoint/2010/main" Requires="p14">
      <p:transition spd="slow" p14:dur="2000" advTm="13292"/>
    </mc:Choice>
    <mc:Fallback>
      <p:transition spd="slow" advTm="13292"/>
    </mc:Fallback>
  </mc:AlternateContent>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QA xmlns="101960c9-2583-49a4-9434-4c0cad7b266a" xsi:nil="true"/>
    <SharedWithUsers xmlns="10ebebe9-ad9c-417c-96aa-6a2f5b72dbd6">
      <UserInfo>
        <DisplayName>Lewis, Joanna</DisplayName>
        <AccountId>49</AccountId>
        <AccountType/>
      </UserInfo>
      <UserInfo>
        <DisplayName>Owen, Geraint</DisplayName>
        <AccountId>14</AccountId>
        <AccountType/>
      </UserInfo>
    </SharedWithUsers>
    <lcf76f155ced4ddcb4097134ff3c332f xmlns="101960c9-2583-49a4-9434-4c0cad7b266a">
      <Terms xmlns="http://schemas.microsoft.com/office/infopath/2007/PartnerControls"/>
    </lcf76f155ced4ddcb4097134ff3c332f>
    <TaxCatchAll xmlns="10ebebe9-ad9c-417c-96aa-6a2f5b72db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DE5532-076C-4333-94CD-BB9A7BAC216D}">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10ebebe9-ad9c-417c-96aa-6a2f5b72dbd6"/>
    <ds:schemaRef ds:uri="101960c9-2583-49a4-9434-4c0cad7b266a"/>
    <ds:schemaRef ds:uri="http://www.w3.org/XML/1998/namespace"/>
    <ds:schemaRef ds:uri="http://purl.org/dc/dcmitype/"/>
  </ds:schemaRefs>
</ds:datastoreItem>
</file>

<file path=customXml/itemProps2.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3.xml><?xml version="1.0" encoding="utf-8"?>
<ds:datastoreItem xmlns:ds="http://schemas.openxmlformats.org/officeDocument/2006/customXml" ds:itemID="{DD5AF219-0303-4C5A-A576-728EB2D3C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1204</TotalTime>
  <Words>2408</Words>
  <Application>Microsoft Office PowerPoint</Application>
  <PresentationFormat>On-screen Show (4:3)</PresentationFormat>
  <Paragraphs>239</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Arial</vt:lpstr>
      <vt:lpstr>Gotham Rounded Book</vt:lpstr>
      <vt:lpstr>Bliss-Light</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69</cp:revision>
  <dcterms:created xsi:type="dcterms:W3CDTF">2017-04-04T10:58:38Z</dcterms:created>
  <dcterms:modified xsi:type="dcterms:W3CDTF">2022-10-03T17:00:51Z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