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 id="2147483661" r:id="rId6"/>
  </p:sldMasterIdLst>
  <p:notesMasterIdLst>
    <p:notesMasterId r:id="rId60"/>
  </p:notesMasterIdLst>
  <p:sldIdLst>
    <p:sldId id="265" r:id="rId7"/>
    <p:sldId id="448" r:id="rId8"/>
    <p:sldId id="465" r:id="rId9"/>
    <p:sldId id="460" r:id="rId10"/>
    <p:sldId id="478" r:id="rId11"/>
    <p:sldId id="553" r:id="rId12"/>
    <p:sldId id="535" r:id="rId13"/>
    <p:sldId id="439" r:id="rId14"/>
    <p:sldId id="519" r:id="rId15"/>
    <p:sldId id="440" r:id="rId16"/>
    <p:sldId id="558" r:id="rId17"/>
    <p:sldId id="508" r:id="rId18"/>
    <p:sldId id="569" r:id="rId19"/>
    <p:sldId id="570" r:id="rId20"/>
    <p:sldId id="573" r:id="rId21"/>
    <p:sldId id="575" r:id="rId22"/>
    <p:sldId id="576" r:id="rId23"/>
    <p:sldId id="577" r:id="rId24"/>
    <p:sldId id="578" r:id="rId25"/>
    <p:sldId id="579" r:id="rId26"/>
    <p:sldId id="580" r:id="rId27"/>
    <p:sldId id="571" r:id="rId28"/>
    <p:sldId id="572" r:id="rId29"/>
    <p:sldId id="581" r:id="rId30"/>
    <p:sldId id="582" r:id="rId31"/>
    <p:sldId id="583" r:id="rId32"/>
    <p:sldId id="584" r:id="rId33"/>
    <p:sldId id="585" r:id="rId34"/>
    <p:sldId id="586" r:id="rId35"/>
    <p:sldId id="587" r:id="rId36"/>
    <p:sldId id="593" r:id="rId37"/>
    <p:sldId id="592" r:id="rId38"/>
    <p:sldId id="589" r:id="rId39"/>
    <p:sldId id="594" r:id="rId40"/>
    <p:sldId id="590" r:id="rId41"/>
    <p:sldId id="599" r:id="rId42"/>
    <p:sldId id="600" r:id="rId43"/>
    <p:sldId id="601" r:id="rId44"/>
    <p:sldId id="591" r:id="rId45"/>
    <p:sldId id="595" r:id="rId46"/>
    <p:sldId id="602" r:id="rId47"/>
    <p:sldId id="603" r:id="rId48"/>
    <p:sldId id="604" r:id="rId49"/>
    <p:sldId id="596" r:id="rId50"/>
    <p:sldId id="597" r:id="rId51"/>
    <p:sldId id="605" r:id="rId52"/>
    <p:sldId id="606" r:id="rId53"/>
    <p:sldId id="598" r:id="rId54"/>
    <p:sldId id="565" r:id="rId55"/>
    <p:sldId id="567" r:id="rId56"/>
    <p:sldId id="607" r:id="rId57"/>
    <p:sldId id="568" r:id="rId58"/>
    <p:sldId id="420"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Gotham Rounded Book" pitchFamily="50" charset="0"/>
      <p:regular r:id="rId65"/>
      <p:bold r:id="rId66"/>
      <p:italic r:id="rId67"/>
      <p:boldItalic r:id="rId68"/>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7582C-6444-FF1B-2B7E-1E9D156891BA}" name="Samantha-Louise Baillie" initials="SLB" userId="af6e89d2542645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690A5-B04A-42AA-8AE5-DE8892E0D5CA}" v="1" dt="2022-09-21T15:17:23.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80" autoAdjust="0"/>
    <p:restoredTop sz="77608" autoAdjust="0"/>
  </p:normalViewPr>
  <p:slideViewPr>
    <p:cSldViewPr snapToGrid="0" snapToObjects="1">
      <p:cViewPr varScale="1">
        <p:scale>
          <a:sx n="65" d="100"/>
          <a:sy n="65" d="100"/>
        </p:scale>
        <p:origin x="1373"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6.fntdata"/><Relationship Id="rId74"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font" Target="fonts/font1.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7.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2.fntdata"/><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5DB690A5-B04A-42AA-8AE5-DE8892E0D5CA}"/>
    <pc:docChg chg="delSld">
      <pc:chgData name="Jones, Nia" userId="c8e4cf6e-6852-4dab-8bdb-a66f4fdc7c7a" providerId="ADAL" clId="{5DB690A5-B04A-42AA-8AE5-DE8892E0D5CA}" dt="2022-09-21T15:17:25.632" v="0" actId="47"/>
      <pc:docMkLst>
        <pc:docMk/>
      </pc:docMkLst>
      <pc:sldChg chg="del">
        <pc:chgData name="Jones, Nia" userId="c8e4cf6e-6852-4dab-8bdb-a66f4fdc7c7a" providerId="ADAL" clId="{5DB690A5-B04A-42AA-8AE5-DE8892E0D5CA}" dt="2022-09-21T15:17:25.632" v="0" actId="47"/>
        <pc:sldMkLst>
          <pc:docMk/>
          <pc:sldMk cId="4002078711" sldId="5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err="1"/>
              <a:t>Croeso</a:t>
            </a:r>
            <a:r>
              <a:rPr lang="en-US" b="0" dirty="0"/>
              <a:t> </a:t>
            </a:r>
            <a:r>
              <a:rPr lang="en-US" b="0" dirty="0" err="1"/>
              <a:t>i</a:t>
            </a:r>
            <a:r>
              <a:rPr lang="en-US" b="0" dirty="0"/>
              <a:t> </a:t>
            </a:r>
            <a:r>
              <a:rPr lang="en-US" b="0" dirty="0" err="1"/>
              <a:t>Arferion</a:t>
            </a:r>
            <a:r>
              <a:rPr lang="en-US" b="0" dirty="0"/>
              <a:t> </a:t>
            </a:r>
            <a:r>
              <a:rPr lang="en-US" b="0" dirty="0" err="1"/>
              <a:t>Adeiladu</a:t>
            </a:r>
            <a:r>
              <a:rPr lang="en-US" b="0" dirty="0"/>
              <a:t> </a:t>
            </a:r>
            <a:r>
              <a:rPr lang="en-US" b="0" dirty="0" err="1"/>
              <a:t>Uned</a:t>
            </a:r>
            <a:r>
              <a:rPr lang="en-US" b="0" dirty="0"/>
              <a:t> 4 y TAG </a:t>
            </a:r>
            <a:r>
              <a:rPr lang="en-US" b="0" dirty="0" err="1"/>
              <a:t>Amgylchedd</a:t>
            </a:r>
            <a:r>
              <a:rPr lang="en-US" b="0" dirty="0"/>
              <a:t> </a:t>
            </a:r>
            <a:r>
              <a:rPr lang="en-US" b="0" dirty="0" err="1"/>
              <a:t>Adeiledig</a:t>
            </a:r>
            <a:endParaRPr lang="en-GB" b="0"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Dangosir</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ddau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opsiwn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llwybr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sleid</a:t>
            </a:r>
            <a:r>
              <a:rPr lang="en-GB" sz="1800" dirty="0">
                <a:effectLst/>
                <a:latin typeface="Calibri" panose="020F0502020204030204" pitchFamily="34" charset="0"/>
                <a:ea typeface="Calibri" panose="020F0502020204030204" pitchFamily="34" charset="0"/>
                <a:cs typeface="Times New Roman" panose="02020603050405020304" pitchFamily="18" charset="0"/>
              </a:rPr>
              <a:t> hon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gyda'r</a:t>
            </a:r>
            <a:r>
              <a:rPr lang="en-GB" sz="1800" dirty="0">
                <a:effectLst/>
                <a:latin typeface="Calibri" panose="020F0502020204030204" pitchFamily="34" charset="0"/>
                <a:ea typeface="Calibri" panose="020F0502020204030204" pitchFamily="34" charset="0"/>
                <a:cs typeface="Times New Roman" panose="02020603050405020304" pitchFamily="18" charset="0"/>
              </a:rPr>
              <a:t> is-</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benawdau</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llwybr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cyntaf</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yw</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arolwg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adeiladu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eiddo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preswyl</a:t>
            </a:r>
            <a:r>
              <a:rPr lang="en-GB" sz="1800" dirty="0">
                <a:effectLst/>
                <a:latin typeface="Calibri" panose="020F0502020204030204" pitchFamily="34" charset="0"/>
                <a:ea typeface="Calibri" panose="020F0502020204030204" pitchFamily="34" charset="0"/>
                <a:cs typeface="Times New Roman" panose="02020603050405020304" pitchFamily="18" charset="0"/>
              </a:rPr>
              <a:t> neu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fasnachol</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fydd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cynnwys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cynllunio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cynnal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ac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adrodd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arolwg</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gynhelir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ail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lwybr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arolwg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sy'n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cynnwys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cyfrifo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lefelau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chyfuchliniau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ogystal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adrodd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gwaith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gynhaliwyd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mn-lt"/>
                <a:ea typeface="+mn-ea"/>
                <a:cs typeface="+mn-cs"/>
              </a:rPr>
              <a:t>Ar</a:t>
            </a:r>
            <a:r>
              <a:rPr lang="en-GB" sz="1200" dirty="0">
                <a:effectLst/>
                <a:latin typeface="+mn-lt"/>
                <a:ea typeface="+mn-ea"/>
                <a:cs typeface="+mn-cs"/>
              </a:rPr>
              <a:t> </a:t>
            </a:r>
            <a:r>
              <a:rPr lang="en-GB" sz="1200" dirty="0" err="1">
                <a:effectLst/>
                <a:latin typeface="+mn-lt"/>
                <a:ea typeface="+mn-ea"/>
                <a:cs typeface="+mn-cs"/>
              </a:rPr>
              <a:t>ôl</a:t>
            </a:r>
            <a:r>
              <a:rPr lang="en-GB" sz="1200" dirty="0">
                <a:effectLst/>
                <a:latin typeface="+mn-lt"/>
                <a:ea typeface="+mn-ea"/>
                <a:cs typeface="+mn-cs"/>
              </a:rPr>
              <a:t> </a:t>
            </a:r>
            <a:r>
              <a:rPr lang="en-GB" sz="1200" dirty="0" err="1">
                <a:effectLst/>
                <a:latin typeface="+mn-lt"/>
                <a:ea typeface="+mn-ea"/>
                <a:cs typeface="+mn-cs"/>
              </a:rPr>
              <a:t>cwblhau</a:t>
            </a:r>
            <a:r>
              <a:rPr lang="en-GB" sz="1200" dirty="0">
                <a:effectLst/>
                <a:latin typeface="+mn-lt"/>
                <a:ea typeface="+mn-ea"/>
                <a:cs typeface="+mn-cs"/>
              </a:rPr>
              <a:t> un </a:t>
            </a:r>
            <a:r>
              <a:rPr lang="en-GB" sz="1200" dirty="0" err="1">
                <a:effectLst/>
                <a:latin typeface="+mn-lt"/>
                <a:ea typeface="+mn-ea"/>
                <a:cs typeface="+mn-cs"/>
              </a:rPr>
              <a:t>o'r</a:t>
            </a:r>
            <a:r>
              <a:rPr lang="en-GB" sz="1200" dirty="0">
                <a:effectLst/>
                <a:latin typeface="+mn-lt"/>
                <a:ea typeface="+mn-ea"/>
                <a:cs typeface="+mn-cs"/>
              </a:rPr>
              <a:t> </a:t>
            </a:r>
            <a:r>
              <a:rPr lang="en-GB" sz="1200" dirty="0" err="1">
                <a:effectLst/>
                <a:latin typeface="+mn-lt"/>
                <a:ea typeface="+mn-ea"/>
                <a:cs typeface="+mn-cs"/>
              </a:rPr>
              <a:t>ddau</a:t>
            </a:r>
            <a:r>
              <a:rPr lang="en-GB" sz="1200" dirty="0">
                <a:effectLst/>
                <a:latin typeface="+mn-lt"/>
                <a:ea typeface="+mn-ea"/>
                <a:cs typeface="+mn-cs"/>
              </a:rPr>
              <a:t> </a:t>
            </a:r>
            <a:r>
              <a:rPr lang="en-GB" sz="1200" dirty="0" err="1">
                <a:effectLst/>
                <a:latin typeface="+mn-lt"/>
                <a:ea typeface="+mn-ea"/>
                <a:cs typeface="+mn-cs"/>
              </a:rPr>
              <a:t>lwybr</a:t>
            </a:r>
            <a:r>
              <a:rPr lang="en-GB" sz="1200" dirty="0">
                <a:effectLst/>
                <a:latin typeface="+mn-lt"/>
                <a:ea typeface="+mn-ea"/>
                <a:cs typeface="+mn-cs"/>
              </a:rPr>
              <a:t> </a:t>
            </a:r>
            <a:r>
              <a:rPr lang="en-GB" sz="1200" dirty="0" err="1">
                <a:effectLst/>
                <a:latin typeface="+mn-lt"/>
                <a:ea typeface="+mn-ea"/>
                <a:cs typeface="+mn-cs"/>
              </a:rPr>
              <a:t>bydd</a:t>
            </a:r>
            <a:r>
              <a:rPr lang="en-GB" sz="1200" dirty="0">
                <a:effectLst/>
                <a:latin typeface="+mn-lt"/>
                <a:ea typeface="+mn-ea"/>
                <a:cs typeface="+mn-cs"/>
              </a:rPr>
              <a:t> </a:t>
            </a:r>
            <a:r>
              <a:rPr lang="en-GB" sz="1200" dirty="0" err="1">
                <a:effectLst/>
                <a:latin typeface="+mn-lt"/>
                <a:ea typeface="+mn-ea"/>
                <a:cs typeface="+mn-cs"/>
              </a:rPr>
              <a:t>myfyrwyr</a:t>
            </a:r>
            <a:r>
              <a:rPr lang="en-GB" sz="1200" dirty="0">
                <a:effectLst/>
                <a:latin typeface="+mn-lt"/>
                <a:ea typeface="+mn-ea"/>
                <a:cs typeface="+mn-cs"/>
              </a:rPr>
              <a:t> </a:t>
            </a:r>
            <a:r>
              <a:rPr lang="en-GB" sz="1200" dirty="0" err="1">
                <a:effectLst/>
                <a:latin typeface="+mn-lt"/>
                <a:ea typeface="+mn-ea"/>
                <a:cs typeface="+mn-cs"/>
              </a:rPr>
              <a:t>yn</a:t>
            </a:r>
            <a:r>
              <a:rPr lang="en-GB" sz="1200" dirty="0">
                <a:effectLst/>
                <a:latin typeface="+mn-lt"/>
                <a:ea typeface="+mn-ea"/>
                <a:cs typeface="+mn-cs"/>
              </a:rPr>
              <a:t> </a:t>
            </a:r>
            <a:r>
              <a:rPr lang="en-GB" sz="1200" dirty="0" err="1">
                <a:effectLst/>
                <a:latin typeface="+mn-lt"/>
                <a:ea typeface="+mn-ea"/>
                <a:cs typeface="+mn-cs"/>
              </a:rPr>
              <a:t>astudio</a:t>
            </a:r>
            <a:r>
              <a:rPr lang="en-GB" sz="1200" dirty="0">
                <a:effectLst/>
                <a:latin typeface="+mn-lt"/>
                <a:ea typeface="+mn-ea"/>
                <a:cs typeface="+mn-cs"/>
              </a:rPr>
              <a:t> </a:t>
            </a:r>
            <a:r>
              <a:rPr lang="en-GB" sz="1200" dirty="0" err="1">
                <a:effectLst/>
                <a:latin typeface="+mn-lt"/>
                <a:ea typeface="+mn-ea"/>
                <a:cs typeface="+mn-cs"/>
              </a:rPr>
              <a:t>cynnwys</a:t>
            </a:r>
            <a:r>
              <a:rPr lang="en-GB" sz="1200" dirty="0">
                <a:effectLst/>
                <a:latin typeface="+mn-lt"/>
                <a:ea typeface="+mn-ea"/>
                <a:cs typeface="+mn-cs"/>
              </a:rPr>
              <a:t> </a:t>
            </a:r>
            <a:r>
              <a:rPr lang="en-GB" sz="1200" dirty="0" err="1">
                <a:effectLst/>
                <a:latin typeface="+mn-lt"/>
                <a:ea typeface="+mn-ea"/>
                <a:cs typeface="+mn-cs"/>
              </a:rPr>
              <a:t>ychwanegol</a:t>
            </a:r>
            <a:r>
              <a:rPr lang="en-GB" sz="1200" dirty="0">
                <a:effectLst/>
                <a:latin typeface="+mn-lt"/>
                <a:ea typeface="+mn-ea"/>
                <a:cs typeface="+mn-cs"/>
              </a:rPr>
              <a:t> </a:t>
            </a:r>
            <a:r>
              <a:rPr lang="en-GB" sz="1200" dirty="0" err="1">
                <a:effectLst/>
                <a:latin typeface="+mn-lt"/>
                <a:ea typeface="+mn-ea"/>
                <a:cs typeface="+mn-cs"/>
              </a:rPr>
              <a:t>ar</a:t>
            </a:r>
            <a:r>
              <a:rPr lang="en-GB" sz="1200" dirty="0">
                <a:effectLst/>
                <a:latin typeface="+mn-lt"/>
                <a:ea typeface="+mn-ea"/>
                <a:cs typeface="+mn-cs"/>
              </a:rPr>
              <a:t> </a:t>
            </a:r>
            <a:r>
              <a:rPr lang="en-GB" sz="1200" dirty="0" err="1">
                <a:effectLst/>
                <a:latin typeface="+mn-lt"/>
                <a:ea typeface="+mn-ea"/>
                <a:cs typeface="+mn-cs"/>
              </a:rPr>
              <a:t>uned</a:t>
            </a:r>
            <a:r>
              <a:rPr lang="en-GB" sz="1200" dirty="0">
                <a:effectLst/>
                <a:latin typeface="+mn-lt"/>
                <a:ea typeface="+mn-ea"/>
                <a:cs typeface="+mn-cs"/>
              </a:rPr>
              <a:t> 4 </a:t>
            </a:r>
            <a:r>
              <a:rPr lang="en-GB" sz="1200" dirty="0" err="1">
                <a:effectLst/>
                <a:latin typeface="+mn-lt"/>
                <a:ea typeface="+mn-ea"/>
                <a:cs typeface="+mn-cs"/>
              </a:rPr>
              <a:t>sy'n</a:t>
            </a:r>
            <a:r>
              <a:rPr lang="en-GB" sz="1200" dirty="0">
                <a:effectLst/>
                <a:latin typeface="+mn-lt"/>
                <a:ea typeface="+mn-ea"/>
                <a:cs typeface="+mn-cs"/>
              </a:rPr>
              <a:t> </a:t>
            </a:r>
            <a:r>
              <a:rPr lang="en-GB" sz="1200" dirty="0" err="1">
                <a:effectLst/>
                <a:latin typeface="+mn-lt"/>
                <a:ea typeface="+mn-ea"/>
                <a:cs typeface="+mn-cs"/>
              </a:rPr>
              <a:t>gyffredin</a:t>
            </a:r>
            <a:r>
              <a:rPr lang="en-GB" sz="1200" dirty="0">
                <a:effectLst/>
                <a:latin typeface="+mn-lt"/>
                <a:ea typeface="+mn-ea"/>
                <a:cs typeface="+mn-cs"/>
              </a:rPr>
              <a:t> </a:t>
            </a:r>
            <a:r>
              <a:rPr lang="en-GB" sz="1200" dirty="0" err="1">
                <a:effectLst/>
                <a:latin typeface="+mn-lt"/>
                <a:ea typeface="+mn-ea"/>
                <a:cs typeface="+mn-cs"/>
              </a:rPr>
              <a:t>i'r</a:t>
            </a:r>
            <a:r>
              <a:rPr lang="en-GB" sz="1200" dirty="0">
                <a:effectLst/>
                <a:latin typeface="+mn-lt"/>
                <a:ea typeface="+mn-ea"/>
                <a:cs typeface="+mn-cs"/>
              </a:rPr>
              <a:t> </a:t>
            </a:r>
            <a:r>
              <a:rPr lang="en-GB" sz="1200" dirty="0" err="1">
                <a:effectLst/>
                <a:latin typeface="+mn-lt"/>
                <a:ea typeface="+mn-ea"/>
                <a:cs typeface="+mn-cs"/>
              </a:rPr>
              <a:t>ddau</a:t>
            </a:r>
            <a:r>
              <a:rPr lang="en-GB" sz="1200" dirty="0">
                <a:effectLst/>
                <a:latin typeface="+mn-lt"/>
                <a:ea typeface="+mn-ea"/>
                <a:cs typeface="+mn-cs"/>
              </a:rPr>
              <a:t> </a:t>
            </a:r>
            <a:r>
              <a:rPr lang="en-GB" sz="1200" dirty="0" err="1">
                <a:effectLst/>
                <a:latin typeface="+mn-lt"/>
                <a:ea typeface="+mn-ea"/>
                <a:cs typeface="+mn-cs"/>
              </a:rPr>
              <a:t>ddull</a:t>
            </a:r>
            <a:r>
              <a:rPr lang="en-GB" sz="1200" dirty="0">
                <a:effectLst/>
                <a:latin typeface="+mn-lt"/>
                <a:ea typeface="+mn-ea"/>
                <a:cs typeface="+mn-cs"/>
              </a:rPr>
              <a:t> o </a:t>
            </a:r>
            <a:r>
              <a:rPr lang="en-GB" sz="1200" dirty="0" err="1">
                <a:effectLst/>
                <a:latin typeface="+mn-lt"/>
                <a:ea typeface="+mn-ea"/>
                <a:cs typeface="+mn-cs"/>
              </a:rPr>
              <a:t>dirfesur</a:t>
            </a:r>
            <a:r>
              <a:rPr lang="en-GB" sz="1200" dirty="0">
                <a:effectLst/>
                <a:latin typeface="+mn-lt"/>
                <a:ea typeface="+mn-ea"/>
                <a:cs typeface="+mn-cs"/>
              </a:rPr>
              <a:t>. </a:t>
            </a:r>
            <a:r>
              <a:rPr lang="en-GB" sz="1200" dirty="0" err="1">
                <a:effectLst/>
                <a:latin typeface="+mn-lt"/>
                <a:ea typeface="+mn-ea"/>
                <a:cs typeface="+mn-cs"/>
              </a:rPr>
              <a:t>Mae'r</a:t>
            </a:r>
            <a:r>
              <a:rPr lang="en-GB" sz="1200" dirty="0">
                <a:effectLst/>
                <a:latin typeface="+mn-lt"/>
                <a:ea typeface="+mn-ea"/>
                <a:cs typeface="+mn-cs"/>
              </a:rPr>
              <a:t> </a:t>
            </a:r>
            <a:r>
              <a:rPr lang="en-GB" sz="1200" dirty="0" err="1">
                <a:effectLst/>
                <a:latin typeface="+mn-lt"/>
                <a:ea typeface="+mn-ea"/>
                <a:cs typeface="+mn-cs"/>
              </a:rPr>
              <a:t>rhain</a:t>
            </a:r>
            <a:r>
              <a:rPr lang="en-GB" sz="1200" dirty="0">
                <a:effectLst/>
                <a:latin typeface="+mn-lt"/>
                <a:ea typeface="+mn-ea"/>
                <a:cs typeface="+mn-cs"/>
              </a:rPr>
              <a:t> </a:t>
            </a:r>
            <a:r>
              <a:rPr lang="en-GB" sz="1200" dirty="0" err="1">
                <a:effectLst/>
                <a:latin typeface="+mn-lt"/>
                <a:ea typeface="+mn-ea"/>
                <a:cs typeface="+mn-cs"/>
              </a:rPr>
              <a:t>wedi'u</a:t>
            </a:r>
            <a:r>
              <a:rPr lang="en-GB" sz="1200" dirty="0">
                <a:effectLst/>
                <a:latin typeface="+mn-lt"/>
                <a:ea typeface="+mn-ea"/>
                <a:cs typeface="+mn-cs"/>
              </a:rPr>
              <a:t> </a:t>
            </a:r>
            <a:r>
              <a:rPr lang="en-GB" sz="1200" dirty="0" err="1">
                <a:effectLst/>
                <a:latin typeface="+mn-lt"/>
                <a:ea typeface="+mn-ea"/>
                <a:cs typeface="+mn-cs"/>
              </a:rPr>
              <a:t>grwpio</a:t>
            </a:r>
            <a:r>
              <a:rPr lang="en-GB" sz="1200" dirty="0">
                <a:effectLst/>
                <a:latin typeface="+mn-lt"/>
                <a:ea typeface="+mn-ea"/>
                <a:cs typeface="+mn-cs"/>
              </a:rPr>
              <a:t> </a:t>
            </a:r>
            <a:r>
              <a:rPr lang="en-GB" sz="1200" dirty="0" err="1">
                <a:effectLst/>
                <a:latin typeface="+mn-lt"/>
                <a:ea typeface="+mn-ea"/>
                <a:cs typeface="+mn-cs"/>
              </a:rPr>
              <a:t>mewn</a:t>
            </a:r>
            <a:r>
              <a:rPr lang="en-GB" sz="1200" dirty="0">
                <a:effectLst/>
                <a:latin typeface="+mn-lt"/>
                <a:ea typeface="+mn-ea"/>
                <a:cs typeface="+mn-cs"/>
              </a:rPr>
              <a:t> </a:t>
            </a:r>
            <a:r>
              <a:rPr lang="en-GB" sz="1200" dirty="0" err="1">
                <a:effectLst/>
                <a:latin typeface="+mn-lt"/>
                <a:ea typeface="+mn-ea"/>
                <a:cs typeface="+mn-cs"/>
              </a:rPr>
              <a:t>pedair</a:t>
            </a:r>
            <a:r>
              <a:rPr lang="en-GB" sz="1200" dirty="0">
                <a:effectLst/>
                <a:latin typeface="+mn-lt"/>
                <a:ea typeface="+mn-ea"/>
                <a:cs typeface="+mn-cs"/>
              </a:rPr>
              <a:t> </a:t>
            </a:r>
            <a:r>
              <a:rPr lang="en-GB" sz="1200" dirty="0" err="1">
                <a:effectLst/>
                <a:latin typeface="+mn-lt"/>
                <a:ea typeface="+mn-ea"/>
                <a:cs typeface="+mn-cs"/>
              </a:rPr>
              <a:t>adran</a:t>
            </a:r>
            <a:r>
              <a:rPr lang="en-GB" sz="1200" dirty="0">
                <a:effectLst/>
                <a:latin typeface="+mn-lt"/>
                <a:ea typeface="+mn-ea"/>
                <a:cs typeface="+mn-cs"/>
              </a:rPr>
              <a:t> </a:t>
            </a:r>
            <a:r>
              <a:rPr lang="en-GB" sz="1200" dirty="0" err="1">
                <a:effectLst/>
                <a:latin typeface="+mn-lt"/>
                <a:ea typeface="+mn-ea"/>
                <a:cs typeface="+mn-cs"/>
              </a:rPr>
              <a:t>fel</a:t>
            </a:r>
            <a:r>
              <a:rPr lang="en-GB" sz="1200" dirty="0">
                <a:effectLst/>
                <a:latin typeface="+mn-lt"/>
                <a:ea typeface="+mn-ea"/>
                <a:cs typeface="+mn-cs"/>
              </a:rPr>
              <a:t> y </a:t>
            </a:r>
            <a:r>
              <a:rPr lang="en-GB" sz="1200" dirty="0" err="1">
                <a:effectLst/>
                <a:latin typeface="+mn-lt"/>
                <a:ea typeface="+mn-ea"/>
                <a:cs typeface="+mn-cs"/>
              </a:rPr>
              <a:t>dangosir</a:t>
            </a:r>
            <a:r>
              <a:rPr lang="en-GB" sz="1200" dirty="0">
                <a:effectLst/>
                <a:latin typeface="+mn-lt"/>
                <a:ea typeface="+mn-ea"/>
                <a:cs typeface="+mn-cs"/>
              </a:rPr>
              <a:t> </a:t>
            </a:r>
            <a:r>
              <a:rPr lang="en-GB" sz="1200" dirty="0" err="1">
                <a:effectLst/>
                <a:latin typeface="+mn-lt"/>
                <a:ea typeface="+mn-ea"/>
                <a:cs typeface="+mn-cs"/>
              </a:rPr>
              <a:t>ar</a:t>
            </a:r>
            <a:r>
              <a:rPr lang="en-GB" sz="1200" dirty="0">
                <a:effectLst/>
                <a:latin typeface="+mn-lt"/>
                <a:ea typeface="+mn-ea"/>
                <a:cs typeface="+mn-cs"/>
              </a:rPr>
              <a:t> y </a:t>
            </a:r>
            <a:r>
              <a:rPr lang="en-GB" sz="1200" dirty="0" err="1">
                <a:effectLst/>
                <a:latin typeface="+mn-lt"/>
                <a:ea typeface="+mn-ea"/>
                <a:cs typeface="+mn-cs"/>
              </a:rPr>
              <a:t>sleid</a:t>
            </a:r>
            <a:r>
              <a:rPr lang="en-GB" sz="1200" dirty="0">
                <a:effectLst/>
                <a:latin typeface="+mn-lt"/>
                <a:ea typeface="+mn-ea"/>
                <a:cs typeface="+mn-cs"/>
              </a:rPr>
              <a:t> </a:t>
            </a:r>
            <a:r>
              <a:rPr lang="en-GB" sz="1200" dirty="0" err="1">
                <a:effectLst/>
                <a:latin typeface="+mn-lt"/>
                <a:ea typeface="+mn-ea"/>
                <a:cs typeface="+mn-cs"/>
              </a:rPr>
              <a:t>gyda</a:t>
            </a:r>
            <a:r>
              <a:rPr lang="en-GB" sz="1200" dirty="0">
                <a:effectLst/>
                <a:latin typeface="+mn-lt"/>
                <a:ea typeface="+mn-ea"/>
                <a:cs typeface="+mn-cs"/>
              </a:rPr>
              <a:t> </a:t>
            </a:r>
            <a:r>
              <a:rPr lang="en-GB" sz="1200" dirty="0" err="1">
                <a:effectLst/>
                <a:latin typeface="+mn-lt"/>
                <a:ea typeface="+mn-ea"/>
                <a:cs typeface="+mn-cs"/>
              </a:rPr>
              <a:t>chyfanswm</a:t>
            </a:r>
            <a:r>
              <a:rPr lang="en-GB" sz="1200" dirty="0">
                <a:effectLst/>
                <a:latin typeface="+mn-lt"/>
                <a:ea typeface="+mn-ea"/>
                <a:cs typeface="+mn-cs"/>
              </a:rPr>
              <a:t> o 10 is-</a:t>
            </a:r>
            <a:r>
              <a:rPr lang="en-GB" sz="1200" dirty="0" err="1">
                <a:effectLst/>
                <a:latin typeface="+mn-lt"/>
                <a:ea typeface="+mn-ea"/>
                <a:cs typeface="+mn-cs"/>
              </a:rPr>
              <a:t>adran</a:t>
            </a:r>
            <a:r>
              <a:rPr lang="en-GB" sz="1200" dirty="0">
                <a:effectLst/>
                <a:latin typeface="+mn-lt"/>
                <a:ea typeface="+mn-ea"/>
                <a:cs typeface="+mn-cs"/>
              </a:rPr>
              <a:t>. </a:t>
            </a:r>
            <a:r>
              <a:rPr lang="en-GB" sz="1200" dirty="0" err="1">
                <a:effectLst/>
                <a:latin typeface="+mn-lt"/>
                <a:ea typeface="+mn-ea"/>
                <a:cs typeface="+mn-cs"/>
              </a:rPr>
              <a:t>Mae'r</a:t>
            </a:r>
            <a:r>
              <a:rPr lang="en-GB" sz="1200" dirty="0">
                <a:effectLst/>
                <a:latin typeface="+mn-lt"/>
                <a:ea typeface="+mn-ea"/>
                <a:cs typeface="+mn-cs"/>
              </a:rPr>
              <a:t> </a:t>
            </a:r>
            <a:r>
              <a:rPr lang="en-GB" sz="1200" dirty="0" err="1">
                <a:effectLst/>
                <a:latin typeface="+mn-lt"/>
                <a:ea typeface="+mn-ea"/>
                <a:cs typeface="+mn-cs"/>
              </a:rPr>
              <a:t>rhain</a:t>
            </a:r>
            <a:r>
              <a:rPr lang="en-GB" sz="1200" dirty="0">
                <a:effectLst/>
                <a:latin typeface="+mn-lt"/>
                <a:ea typeface="+mn-ea"/>
                <a:cs typeface="+mn-cs"/>
              </a:rPr>
              <a:t> </a:t>
            </a:r>
            <a:r>
              <a:rPr lang="en-GB" sz="1200" dirty="0" err="1">
                <a:effectLst/>
                <a:latin typeface="+mn-lt"/>
                <a:ea typeface="+mn-ea"/>
                <a:cs typeface="+mn-cs"/>
              </a:rPr>
              <a:t>yn</a:t>
            </a:r>
            <a:r>
              <a:rPr lang="en-GB" sz="1200" dirty="0">
                <a:effectLst/>
                <a:latin typeface="+mn-lt"/>
                <a:ea typeface="+mn-ea"/>
                <a:cs typeface="+mn-cs"/>
              </a:rPr>
              <a:t> </a:t>
            </a:r>
            <a:r>
              <a:rPr lang="en-GB" sz="1200" dirty="0" err="1">
                <a:effectLst/>
                <a:latin typeface="+mn-lt"/>
                <a:ea typeface="+mn-ea"/>
                <a:cs typeface="+mn-cs"/>
              </a:rPr>
              <a:t>cynnwys</a:t>
            </a:r>
            <a:r>
              <a:rPr lang="en-GB" sz="1200" dirty="0">
                <a:effectLst/>
                <a:latin typeface="+mn-lt"/>
                <a:ea typeface="+mn-ea"/>
                <a:cs typeface="+mn-cs"/>
              </a:rPr>
              <a:t> </a:t>
            </a:r>
            <a:r>
              <a:rPr lang="en-GB" sz="1200" dirty="0" err="1">
                <a:effectLst/>
                <a:latin typeface="+mn-lt"/>
                <a:ea typeface="+mn-ea"/>
                <a:cs typeface="+mn-cs"/>
              </a:rPr>
              <a:t>defnyddio</a:t>
            </a:r>
            <a:r>
              <a:rPr lang="en-GB" sz="1200" dirty="0">
                <a:effectLst/>
                <a:latin typeface="+mn-lt"/>
                <a:ea typeface="+mn-ea"/>
                <a:cs typeface="+mn-cs"/>
              </a:rPr>
              <a:t> </a:t>
            </a:r>
            <a:r>
              <a:rPr lang="en-GB" sz="1200" dirty="0" err="1">
                <a:effectLst/>
                <a:latin typeface="+mn-lt"/>
                <a:ea typeface="+mn-ea"/>
                <a:cs typeface="+mn-cs"/>
              </a:rPr>
              <a:t>canlyniadau'r</a:t>
            </a:r>
            <a:r>
              <a:rPr lang="en-GB" sz="1200" dirty="0">
                <a:effectLst/>
                <a:latin typeface="+mn-lt"/>
                <a:ea typeface="+mn-ea"/>
                <a:cs typeface="+mn-cs"/>
              </a:rPr>
              <a:t> </a:t>
            </a:r>
            <a:r>
              <a:rPr lang="en-GB" sz="1200" dirty="0" err="1">
                <a:effectLst/>
                <a:latin typeface="+mn-lt"/>
                <a:ea typeface="+mn-ea"/>
                <a:cs typeface="+mn-cs"/>
              </a:rPr>
              <a:t>tirfesuriad</a:t>
            </a:r>
            <a:r>
              <a:rPr lang="en-GB" sz="1200" dirty="0">
                <a:effectLst/>
                <a:latin typeface="+mn-lt"/>
                <a:ea typeface="+mn-ea"/>
                <a:cs typeface="+mn-cs"/>
              </a:rPr>
              <a:t> </a:t>
            </a:r>
            <a:r>
              <a:rPr lang="en-GB" sz="1200" dirty="0" err="1">
                <a:effectLst/>
                <a:latin typeface="+mn-lt"/>
                <a:ea typeface="+mn-ea"/>
                <a:cs typeface="+mn-cs"/>
              </a:rPr>
              <a:t>i</a:t>
            </a:r>
            <a:r>
              <a:rPr lang="en-GB" sz="1200" dirty="0">
                <a:effectLst/>
                <a:latin typeface="+mn-lt"/>
                <a:ea typeface="+mn-ea"/>
                <a:cs typeface="+mn-cs"/>
              </a:rPr>
              <a:t> </a:t>
            </a:r>
            <a:r>
              <a:rPr lang="en-GB" sz="1200" dirty="0" err="1">
                <a:effectLst/>
                <a:latin typeface="+mn-lt"/>
                <a:ea typeface="+mn-ea"/>
                <a:cs typeface="+mn-cs"/>
              </a:rPr>
              <a:t>ddylunio</a:t>
            </a:r>
            <a:r>
              <a:rPr lang="en-GB" sz="1200" dirty="0">
                <a:effectLst/>
                <a:latin typeface="+mn-lt"/>
                <a:ea typeface="+mn-ea"/>
                <a:cs typeface="+mn-cs"/>
              </a:rPr>
              <a:t> </a:t>
            </a:r>
            <a:r>
              <a:rPr lang="en-GB" sz="1200" dirty="0" err="1">
                <a:effectLst/>
                <a:latin typeface="+mn-lt"/>
                <a:ea typeface="+mn-ea"/>
                <a:cs typeface="+mn-cs"/>
              </a:rPr>
              <a:t>cysyniad</a:t>
            </a:r>
            <a:r>
              <a:rPr lang="en-GB" sz="1200" dirty="0">
                <a:effectLst/>
                <a:latin typeface="+mn-lt"/>
                <a:ea typeface="+mn-ea"/>
                <a:cs typeface="+mn-cs"/>
              </a:rPr>
              <a:t> </a:t>
            </a:r>
            <a:r>
              <a:rPr lang="en-GB" sz="1200" dirty="0" err="1">
                <a:effectLst/>
                <a:latin typeface="+mn-lt"/>
                <a:ea typeface="+mn-ea"/>
                <a:cs typeface="+mn-cs"/>
              </a:rPr>
              <a:t>ar</a:t>
            </a:r>
            <a:r>
              <a:rPr lang="en-GB" sz="1200" dirty="0">
                <a:effectLst/>
                <a:latin typeface="+mn-lt"/>
                <a:ea typeface="+mn-ea"/>
                <a:cs typeface="+mn-cs"/>
              </a:rPr>
              <a:t> </a:t>
            </a:r>
            <a:r>
              <a:rPr lang="en-GB" sz="1200" dirty="0" err="1">
                <a:effectLst/>
                <a:latin typeface="+mn-lt"/>
                <a:ea typeface="+mn-ea"/>
                <a:cs typeface="+mn-cs"/>
              </a:rPr>
              <a:t>gyfer</a:t>
            </a:r>
            <a:r>
              <a:rPr lang="en-GB" sz="1200" dirty="0">
                <a:effectLst/>
                <a:latin typeface="+mn-lt"/>
                <a:ea typeface="+mn-ea"/>
                <a:cs typeface="+mn-cs"/>
              </a:rPr>
              <a:t> </a:t>
            </a:r>
            <a:r>
              <a:rPr lang="en-GB" sz="1200" dirty="0" err="1">
                <a:effectLst/>
                <a:latin typeface="+mn-lt"/>
                <a:ea typeface="+mn-ea"/>
                <a:cs typeface="+mn-cs"/>
              </a:rPr>
              <a:t>yr</a:t>
            </a:r>
            <a:r>
              <a:rPr lang="en-GB" sz="1200" dirty="0">
                <a:effectLst/>
                <a:latin typeface="+mn-lt"/>
                <a:ea typeface="+mn-ea"/>
                <a:cs typeface="+mn-cs"/>
              </a:rPr>
              <a:t> </a:t>
            </a:r>
            <a:r>
              <a:rPr lang="en-GB" sz="1200" dirty="0" err="1">
                <a:effectLst/>
                <a:latin typeface="+mn-lt"/>
                <a:ea typeface="+mn-ea"/>
                <a:cs typeface="+mn-cs"/>
              </a:rPr>
              <a:t>adeilad</a:t>
            </a:r>
            <a:r>
              <a:rPr lang="en-GB" sz="1200" dirty="0">
                <a:effectLst/>
                <a:latin typeface="+mn-lt"/>
                <a:ea typeface="+mn-ea"/>
                <a:cs typeface="+mn-cs"/>
              </a:rPr>
              <a:t> </a:t>
            </a:r>
            <a:r>
              <a:rPr lang="en-GB" sz="1200" dirty="0" err="1">
                <a:effectLst/>
                <a:latin typeface="+mn-lt"/>
                <a:ea typeface="+mn-ea"/>
                <a:cs typeface="+mn-cs"/>
              </a:rPr>
              <a:t>neu'r</a:t>
            </a:r>
            <a:r>
              <a:rPr lang="en-GB" sz="1200" dirty="0">
                <a:effectLst/>
                <a:latin typeface="+mn-lt"/>
                <a:ea typeface="+mn-ea"/>
                <a:cs typeface="+mn-cs"/>
              </a:rPr>
              <a:t> </a:t>
            </a:r>
            <a:r>
              <a:rPr lang="en-GB" sz="1200" dirty="0" err="1">
                <a:effectLst/>
                <a:latin typeface="+mn-lt"/>
                <a:ea typeface="+mn-ea"/>
                <a:cs typeface="+mn-cs"/>
              </a:rPr>
              <a:t>tir</a:t>
            </a:r>
            <a:r>
              <a:rPr lang="en-GB" sz="1200" dirty="0">
                <a:effectLst/>
                <a:latin typeface="+mn-lt"/>
                <a:ea typeface="+mn-ea"/>
                <a:cs typeface="+mn-cs"/>
              </a:rPr>
              <a:t> a </a:t>
            </a:r>
            <a:r>
              <a:rPr lang="en-GB" sz="1200" dirty="0" err="1">
                <a:effectLst/>
                <a:latin typeface="+mn-lt"/>
                <a:ea typeface="+mn-ea"/>
                <a:cs typeface="+mn-cs"/>
              </a:rPr>
              <a:t>arolygwyd</a:t>
            </a:r>
            <a:r>
              <a:rPr lang="en-GB" sz="1200" dirty="0">
                <a:effectLst/>
                <a:latin typeface="+mn-lt"/>
                <a:ea typeface="+mn-ea"/>
                <a:cs typeface="+mn-cs"/>
              </a:rPr>
              <a:t> a </a:t>
            </a:r>
            <a:r>
              <a:rPr lang="en-GB" sz="1200" dirty="0" err="1">
                <a:effectLst/>
                <a:latin typeface="+mn-lt"/>
                <a:ea typeface="+mn-ea"/>
                <a:cs typeface="+mn-cs"/>
              </a:rPr>
              <a:t>chynllunio'r</a:t>
            </a:r>
            <a:r>
              <a:rPr lang="en-GB" sz="1200" dirty="0">
                <a:effectLst/>
                <a:latin typeface="+mn-lt"/>
                <a:ea typeface="+mn-ea"/>
                <a:cs typeface="+mn-cs"/>
              </a:rPr>
              <a:t> </a:t>
            </a:r>
            <a:r>
              <a:rPr lang="en-GB" sz="1200" dirty="0" err="1">
                <a:effectLst/>
                <a:latin typeface="+mn-lt"/>
                <a:ea typeface="+mn-ea"/>
                <a:cs typeface="+mn-cs"/>
              </a:rPr>
              <a:t>gweithgareddau</a:t>
            </a:r>
            <a:r>
              <a:rPr lang="en-GB" sz="1200" dirty="0">
                <a:effectLst/>
                <a:latin typeface="+mn-lt"/>
                <a:ea typeface="+mn-ea"/>
                <a:cs typeface="+mn-cs"/>
              </a:rPr>
              <a:t> </a:t>
            </a:r>
            <a:r>
              <a:rPr lang="en-GB" sz="1200" dirty="0" err="1">
                <a:effectLst/>
                <a:latin typeface="+mn-lt"/>
                <a:ea typeface="+mn-ea"/>
                <a:cs typeface="+mn-cs"/>
              </a:rPr>
              <a:t>adeiladu</a:t>
            </a:r>
            <a:r>
              <a:rPr lang="en-GB" sz="1200" dirty="0">
                <a:effectLst/>
                <a:latin typeface="+mn-lt"/>
                <a:ea typeface="+mn-ea"/>
                <a:cs typeface="+mn-cs"/>
              </a:rPr>
              <a:t> dan </a:t>
            </a:r>
            <a:r>
              <a:rPr lang="en-GB" sz="1200" dirty="0" err="1">
                <a:effectLst/>
                <a:latin typeface="+mn-lt"/>
                <a:ea typeface="+mn-ea"/>
                <a:cs typeface="+mn-cs"/>
              </a:rPr>
              <a:t>sylw</a:t>
            </a:r>
            <a:r>
              <a:rPr lang="en-GB" sz="1200" dirty="0">
                <a:effectLst/>
                <a:latin typeface="+mn-lt"/>
                <a:ea typeface="+mn-ea"/>
                <a:cs typeface="+mn-cs"/>
              </a:rPr>
              <a:t> </a:t>
            </a:r>
            <a:r>
              <a:rPr lang="en-GB" sz="1200" dirty="0" err="1">
                <a:effectLst/>
                <a:latin typeface="+mn-lt"/>
                <a:ea typeface="+mn-ea"/>
                <a:cs typeface="+mn-cs"/>
              </a:rPr>
              <a:t>yn</a:t>
            </a:r>
            <a:r>
              <a:rPr lang="en-GB" sz="1200" dirty="0">
                <a:effectLst/>
                <a:latin typeface="+mn-lt"/>
                <a:ea typeface="+mn-ea"/>
                <a:cs typeface="+mn-cs"/>
              </a:rPr>
              <a:t> </a:t>
            </a:r>
            <a:r>
              <a:rPr lang="en-GB" sz="1200" dirty="0" err="1">
                <a:effectLst/>
                <a:latin typeface="+mn-lt"/>
                <a:ea typeface="+mn-ea"/>
                <a:cs typeface="+mn-cs"/>
              </a:rPr>
              <a:t>ogystal</a:t>
            </a:r>
            <a:r>
              <a:rPr lang="en-GB" sz="1200" dirty="0">
                <a:effectLst/>
                <a:latin typeface="+mn-lt"/>
                <a:ea typeface="+mn-ea"/>
                <a:cs typeface="+mn-cs"/>
              </a:rPr>
              <a:t> </a:t>
            </a:r>
            <a:r>
              <a:rPr lang="en-GB" sz="1200" dirty="0" err="1">
                <a:effectLst/>
                <a:latin typeface="+mn-lt"/>
                <a:ea typeface="+mn-ea"/>
                <a:cs typeface="+mn-cs"/>
              </a:rPr>
              <a:t>â</a:t>
            </a:r>
            <a:r>
              <a:rPr lang="en-GB" sz="1200" dirty="0">
                <a:effectLst/>
                <a:latin typeface="+mn-lt"/>
                <a:ea typeface="+mn-ea"/>
                <a:cs typeface="+mn-cs"/>
              </a:rPr>
              <a:t> </a:t>
            </a:r>
            <a:r>
              <a:rPr lang="en-GB" sz="1200" dirty="0" err="1">
                <a:effectLst/>
                <a:latin typeface="+mn-lt"/>
                <a:ea typeface="+mn-ea"/>
                <a:cs typeface="+mn-cs"/>
              </a:rPr>
              <a:t>darparu</a:t>
            </a:r>
            <a:r>
              <a:rPr lang="en-GB" sz="1200" dirty="0">
                <a:effectLst/>
                <a:latin typeface="+mn-lt"/>
                <a:ea typeface="+mn-ea"/>
                <a:cs typeface="+mn-cs"/>
              </a:rPr>
              <a:t> </a:t>
            </a:r>
            <a:r>
              <a:rPr lang="en-GB" sz="1200" dirty="0" err="1">
                <a:effectLst/>
                <a:latin typeface="+mn-lt"/>
                <a:ea typeface="+mn-ea"/>
                <a:cs typeface="+mn-cs"/>
              </a:rPr>
              <a:t>costau</a:t>
            </a:r>
            <a:r>
              <a:rPr lang="en-GB" sz="1200" dirty="0">
                <a:effectLst/>
                <a:latin typeface="+mn-lt"/>
                <a:ea typeface="+mn-ea"/>
                <a:cs typeface="+mn-cs"/>
              </a:rPr>
              <a:t> </a:t>
            </a:r>
            <a:r>
              <a:rPr lang="en-GB" sz="1200" dirty="0" err="1">
                <a:effectLst/>
                <a:latin typeface="+mn-lt"/>
                <a:ea typeface="+mn-ea"/>
                <a:cs typeface="+mn-cs"/>
              </a:rPr>
              <a:t>ar</a:t>
            </a:r>
            <a:r>
              <a:rPr lang="en-GB" sz="1200" dirty="0">
                <a:effectLst/>
                <a:latin typeface="+mn-lt"/>
                <a:ea typeface="+mn-ea"/>
                <a:cs typeface="+mn-cs"/>
              </a:rPr>
              <a:t> </a:t>
            </a:r>
            <a:r>
              <a:rPr lang="en-GB" sz="1200" dirty="0" err="1">
                <a:effectLst/>
                <a:latin typeface="+mn-lt"/>
                <a:ea typeface="+mn-ea"/>
                <a:cs typeface="+mn-cs"/>
              </a:rPr>
              <a:t>gyfer</a:t>
            </a:r>
            <a:r>
              <a:rPr lang="en-GB" sz="1200" dirty="0">
                <a:effectLst/>
                <a:latin typeface="+mn-lt"/>
                <a:ea typeface="+mn-ea"/>
                <a:cs typeface="+mn-cs"/>
              </a:rPr>
              <a:t> </a:t>
            </a:r>
            <a:r>
              <a:rPr lang="en-GB" sz="1200" dirty="0" err="1">
                <a:effectLst/>
                <a:latin typeface="+mn-lt"/>
                <a:ea typeface="+mn-ea"/>
                <a:cs typeface="+mn-cs"/>
              </a:rPr>
              <a:t>cyllidebau</a:t>
            </a:r>
            <a:r>
              <a:rPr lang="en-GB" sz="1200" dirty="0">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286607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Rhennir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bum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25 marc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dyma'r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Di-</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arholiad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ymwneud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thirfesur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dyma'r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gwahaniaethu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rhwng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15 marc,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dyma’r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ymwneud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chysyniadau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datblygu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sgiliau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ganddynt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unedau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blaenorol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naill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15 marc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ymwneud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megis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throsglwyddo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Ch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10 marc,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agwedd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ariannol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bil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niferoedd</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15 marc,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dilyniant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cyswllt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2.4.6a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graffig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sleid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263081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ystyried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dewis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ofalus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sgiliau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allweddol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ôl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troed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lleiafswm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75m”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Nghymru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math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ddewisir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wneud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sylwadau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ddiffygion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ogystal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chadw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parhaus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swyddfa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preswyl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neuadd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gymunedol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126920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chwe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dilyn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ddogfen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hysgrifennu'n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broffesiynol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hanelu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berchennog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gobeiithio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caffael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grid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addysgu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gwefan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RICS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canllawiau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templedi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proffesiynol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RICS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gorff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proffesiynol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gosod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safonau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argymhellir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dilyn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brofiad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argymhellion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safonol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diwydiant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05760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wahaniaethu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rhwng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categorïau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preswyl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masnachol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enghraifft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man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manwerthu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masnachol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ymdrinnir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chyfnodau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pensaernïol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effeithio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oblygiadau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chadw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gall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rheini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oedran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math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effeithio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deunyddiau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deunydd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ystyriaethau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chadw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Ynghylch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Gellir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cyflwyno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berthnasol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318292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2.4.2a,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nodi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diffygion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cyffredin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ardaloedd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diffygion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nodi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hegluro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gywiro'r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diffyg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230532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2.4.3a,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ymwybodol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phwrpas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rhestr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rhestr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canllaw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eitemau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gallant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pellach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gyfiawnhau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ohonynt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iddynt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marciau'n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cyfyngu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arbenigol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megis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lleithder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hymwybyddiaeth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sylwadau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pellach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gwblhau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ymchwiliol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ychwanegol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Pwysigrwydd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dimensiynau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cywir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drychiadau'n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gywir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sgiliau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mathemategol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2.4.3a(b).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Ceir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gyffredinol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atodiadau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09905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2.4.4a,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ddilyn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confensiwn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cyfathrebu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pherchennog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deiliad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ymwybyddiaeth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iechyd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diogelwch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risgiau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nodi'n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trefn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weithgareddau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iechyd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diogelwch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Ynghylch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Disgrifiad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Dyma'r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manylder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unrhyw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bryderon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iechyd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diogelwch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nodwyd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cyfyngiadau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archwilio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resymau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ymarferoldeb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iechyd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diogelwch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gydnabod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hadroddiadau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naill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disgrifiad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penawdau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cyfyngu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dan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penawdau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10495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Cambria" panose="02040503050406030204" pitchFamily="18" charset="0"/>
                <a:cs typeface="Cambria" panose="02040503050406030204" pitchFamily="18" charset="0"/>
              </a:rPr>
              <a:t>Mae </a:t>
            </a:r>
            <a:r>
              <a:rPr lang="en-US" sz="1200" dirty="0" err="1">
                <a:latin typeface="+mn-lt"/>
                <a:ea typeface="Cambria" panose="02040503050406030204" pitchFamily="18" charset="0"/>
                <a:cs typeface="Cambria" panose="02040503050406030204" pitchFamily="18" charset="0"/>
              </a:rPr>
              <a:t>cymhwyster</a:t>
            </a:r>
            <a:r>
              <a:rPr lang="en-US" sz="1200" dirty="0">
                <a:latin typeface="+mn-lt"/>
                <a:ea typeface="Cambria" panose="02040503050406030204" pitchFamily="18" charset="0"/>
                <a:cs typeface="Cambria" panose="02040503050406030204" pitchFamily="18" charset="0"/>
              </a:rPr>
              <a:t> TAG UG a </a:t>
            </a:r>
            <a:r>
              <a:rPr lang="en-US" sz="1200" dirty="0" err="1">
                <a:latin typeface="+mn-lt"/>
                <a:ea typeface="Cambria" panose="02040503050406030204" pitchFamily="18" charset="0"/>
                <a:cs typeface="Cambria" panose="02040503050406030204" pitchFamily="18" charset="0"/>
              </a:rPr>
              <a:t>Safon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Uwch</a:t>
            </a:r>
            <a:r>
              <a:rPr lang="en-US" sz="1200" dirty="0">
                <a:latin typeface="+mn-lt"/>
                <a:ea typeface="Cambria" panose="02040503050406030204" pitchFamily="18" charset="0"/>
                <a:cs typeface="Cambria" panose="02040503050406030204" pitchFamily="18" charset="0"/>
              </a:rPr>
              <a:t> CBAC </a:t>
            </a:r>
            <a:r>
              <a:rPr lang="en-US" sz="1200" dirty="0" err="1">
                <a:latin typeface="+mn-lt"/>
                <a:ea typeface="Cambria" panose="02040503050406030204" pitchFamily="18" charset="0"/>
                <a:cs typeface="Cambria" panose="02040503050406030204" pitchFamily="18" charset="0"/>
              </a:rPr>
              <a:t>mewn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Amgylchedd</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Adeiledig</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yn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hybu</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dealltwriaeth</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dysgwyr</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o'r</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amgylchedd</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adeiledig</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gan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gynnwys</a:t>
            </a:r>
            <a:r>
              <a:rPr lang="en-US" sz="1200" dirty="0">
                <a:latin typeface="+mn-lt"/>
                <a:ea typeface="Cambria" panose="02040503050406030204" pitchFamily="18" charset="0"/>
                <a:cs typeface="Cambria" panose="02040503050406030204" pitchFamily="18" charset="0"/>
              </a:rPr>
              <a:t> y </a:t>
            </a:r>
            <a:r>
              <a:rPr lang="en-US" sz="1200" dirty="0" err="1">
                <a:latin typeface="+mn-lt"/>
                <a:ea typeface="Cambria" panose="02040503050406030204" pitchFamily="18" charset="0"/>
                <a:cs typeface="Cambria" panose="02040503050406030204" pitchFamily="18" charset="0"/>
              </a:rPr>
              <a:t>rolau</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proffesiynol</a:t>
            </a:r>
            <a:r>
              <a:rPr lang="en-US" sz="1200" dirty="0">
                <a:latin typeface="+mn-lt"/>
                <a:ea typeface="Cambria" panose="02040503050406030204" pitchFamily="18" charset="0"/>
                <a:cs typeface="Cambria" panose="02040503050406030204" pitchFamily="18" charset="0"/>
              </a:rPr>
              <a:t> a </a:t>
            </a:r>
            <a:r>
              <a:rPr lang="en-US" sz="1200" dirty="0" err="1">
                <a:latin typeface="+mn-lt"/>
                <a:ea typeface="Cambria" panose="02040503050406030204" pitchFamily="18" charset="0"/>
                <a:cs typeface="Cambria" panose="02040503050406030204" pitchFamily="18" charset="0"/>
              </a:rPr>
              <a:t>thechnegol</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ynddo</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a'r</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ystod</a:t>
            </a:r>
            <a:r>
              <a:rPr lang="en-US" sz="1200" dirty="0">
                <a:latin typeface="+mn-lt"/>
                <a:ea typeface="Cambria" panose="02040503050406030204" pitchFamily="18" charset="0"/>
                <a:cs typeface="Cambria" panose="02040503050406030204" pitchFamily="18" charset="0"/>
              </a:rPr>
              <a:t> o </a:t>
            </a:r>
            <a:r>
              <a:rPr lang="en-US" sz="1200" dirty="0" err="1">
                <a:latin typeface="+mn-lt"/>
                <a:ea typeface="Cambria" panose="02040503050406030204" pitchFamily="18" charset="0"/>
                <a:cs typeface="Cambria" panose="02040503050406030204" pitchFamily="18" charset="0"/>
              </a:rPr>
              <a:t>adeiladau</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asedau</a:t>
            </a:r>
            <a:r>
              <a:rPr lang="en-US" sz="1200" dirty="0">
                <a:latin typeface="+mn-lt"/>
                <a:ea typeface="Cambria" panose="02040503050406030204" pitchFamily="18" charset="0"/>
                <a:cs typeface="Cambria" panose="02040503050406030204" pitchFamily="18" charset="0"/>
              </a:rPr>
              <a:t> a </a:t>
            </a:r>
            <a:r>
              <a:rPr lang="en-US" sz="1200" dirty="0" err="1">
                <a:latin typeface="+mn-lt"/>
                <a:ea typeface="Cambria" panose="02040503050406030204" pitchFamily="18" charset="0"/>
                <a:cs typeface="Cambria" panose="02040503050406030204" pitchFamily="18" charset="0"/>
              </a:rPr>
              <a:t>strwythurau</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sy'n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rhan</a:t>
            </a:r>
            <a:r>
              <a:rPr lang="en-US" sz="1200" dirty="0">
                <a:latin typeface="+mn-lt"/>
                <a:ea typeface="Cambria" panose="02040503050406030204" pitchFamily="18" charset="0"/>
                <a:cs typeface="Cambria" panose="02040503050406030204" pitchFamily="18" charset="0"/>
              </a:rPr>
              <a:t> </a:t>
            </a:r>
            <a:r>
              <a:rPr lang="en-US" sz="1200" dirty="0" err="1">
                <a:latin typeface="+mn-lt"/>
                <a:ea typeface="Cambria" panose="02040503050406030204" pitchFamily="18" charset="0"/>
                <a:cs typeface="Cambria" panose="02040503050406030204" pitchFamily="18" charset="0"/>
              </a:rPr>
              <a:t>ohono</a:t>
            </a:r>
            <a:r>
              <a:rPr lang="en-US" sz="1200" dirty="0">
                <a:latin typeface="+mn-lt"/>
                <a:ea typeface="Cambria" panose="02040503050406030204" pitchFamily="18" charset="0"/>
                <a:cs typeface="Cambria" panose="02040503050406030204" pitchFamily="18" charset="0"/>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847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2.4.5a,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cymryd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ystafell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uchder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rhwng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nenfwd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enwedig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canfyddir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diffyg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chofnodi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nodiadau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system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graddio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RICS.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Ceir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cyffredinol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ogystal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gwasanaethau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casglu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canfyddiadau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enghraifft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ffotograffau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mesuriadau'r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luniadu'r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gweddluniau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trawstoriadau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198794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2.4.6a,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cynlluniau'r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archwiliwyd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rhestru'r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gofynion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ogystal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gofynion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graddedig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139878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cyswllt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2.4.5b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graffig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sleid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2409152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ystyried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dewis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ofalus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sgiliau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allweddol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tua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2500m2,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bynnag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nodweddion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lethr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anwastad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bwysicach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alluogi'r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Nghymru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chwarae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meysydd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chwaraeon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ardaloedd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coetir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ddarn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parc.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Argymhellir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presennol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gerllaw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ffordd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gwneud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haws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cwblhau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1717595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pum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dilyn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cysylltiedig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ddogfen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broffesiynol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hanelu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berchennog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gobeithio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caffael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grid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addysgu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gwefan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RICS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canllawiau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templedi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proffesiynol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95262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damcaniaethau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cymhwyso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manwl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ddarn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dir.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fathemateg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gysylltiedig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chyfrifo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gwahaniaethau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taldra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1717750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2.4.2b,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gasglu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data,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dehongli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egwyddorion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mathemategol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caniatáu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newidiadau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lefelau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gywir</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gynhyrchir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hynny</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255463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2.4.3b,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fathau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wallau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gyfrif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amdanynt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darluniau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deillio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tirfesuriad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unrhyw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anghysonderau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harolwg</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208324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2.4.4b,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agweddau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egwyddorion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mathemategol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sail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cyfrifiadau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mathemategol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naill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mhrif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gorff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atodiadau</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878308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2.4.5b,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canlyniadau'r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cynrychioli'r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arolygwyd</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392336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Bydd</a:t>
            </a:r>
            <a:r>
              <a:rPr lang="en-US" dirty="0">
                <a:latin typeface="+mn-lt"/>
                <a:ea typeface="Cambria" panose="02040503050406030204" pitchFamily="18" charset="0"/>
                <a:cs typeface="Cambria" panose="02040503050406030204" pitchFamily="18" charset="0"/>
              </a:rPr>
              <a:t> y </a:t>
            </a:r>
            <a:r>
              <a:rPr lang="en-US" dirty="0" err="1">
                <a:latin typeface="+mn-lt"/>
                <a:ea typeface="Cambria" panose="02040503050406030204" pitchFamily="18" charset="0"/>
                <a:cs typeface="Cambria" panose="02040503050406030204" pitchFamily="18" charset="0"/>
              </a:rPr>
              <a:t>fanyleb</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galluogi</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dysgwyr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i</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ddatblygu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gwybodaeth</a:t>
            </a:r>
            <a:r>
              <a:rPr lang="en-US" dirty="0">
                <a:latin typeface="+mn-lt"/>
                <a:ea typeface="Cambria" panose="02040503050406030204" pitchFamily="18" charset="0"/>
                <a:cs typeface="Cambria" panose="02040503050406030204" pitchFamily="18" charset="0"/>
              </a:rPr>
              <a:t> a </a:t>
            </a:r>
            <a:r>
              <a:rPr lang="en-US" dirty="0" err="1">
                <a:latin typeface="+mn-lt"/>
                <a:ea typeface="Cambria" panose="02040503050406030204" pitchFamily="18" charset="0"/>
                <a:cs typeface="Cambria" panose="02040503050406030204" pitchFamily="18" charset="0"/>
              </a:rPr>
              <a:t>dealltwriaeth</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o'r</a:t>
            </a:r>
            <a:r>
              <a:rPr lang="en-US" dirty="0">
                <a:latin typeface="+mn-lt"/>
                <a:ea typeface="Cambria" panose="02040503050406030204" pitchFamily="18" charset="0"/>
                <a:cs typeface="Cambria" panose="02040503050406030204" pitchFamily="18" charset="0"/>
              </a:rPr>
              <a:t>: </a:t>
            </a: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camau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prosesau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sy'n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rhan</a:t>
            </a:r>
            <a:r>
              <a:rPr lang="en-US" dirty="0">
                <a:latin typeface="+mn-lt"/>
                <a:ea typeface="Cambria" panose="02040503050406030204" pitchFamily="18" charset="0"/>
                <a:cs typeface="Cambria" panose="02040503050406030204" pitchFamily="18" charset="0"/>
              </a:rPr>
              <a:t> o </a:t>
            </a:r>
            <a:r>
              <a:rPr lang="en-US" dirty="0" err="1">
                <a:latin typeface="+mn-lt"/>
                <a:ea typeface="Cambria" panose="02040503050406030204" pitchFamily="18" charset="0"/>
                <a:cs typeface="Cambria" panose="02040503050406030204" pitchFamily="18" charset="0"/>
              </a:rPr>
              <a:t>gylchred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bywyd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adeiledig</a:t>
            </a:r>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rolau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proffesiynol</a:t>
            </a:r>
            <a:r>
              <a:rPr lang="en-US" dirty="0">
                <a:latin typeface="+mn-lt"/>
                <a:ea typeface="Cambria" panose="02040503050406030204" pitchFamily="18" charset="0"/>
                <a:cs typeface="Cambria" panose="02040503050406030204" pitchFamily="18" charset="0"/>
              </a:rPr>
              <a:t> a </a:t>
            </a:r>
            <a:r>
              <a:rPr lang="en-US" dirty="0" err="1">
                <a:latin typeface="+mn-lt"/>
                <a:ea typeface="Cambria" panose="02040503050406030204" pitchFamily="18" charset="0"/>
                <a:cs typeface="Cambria" panose="02040503050406030204" pitchFamily="18" charset="0"/>
              </a:rPr>
              <a:t>thechnegol</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sy'n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gysylltiedig</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â'r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adeiledig</a:t>
            </a:r>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anghenion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cleientiaid</a:t>
            </a:r>
            <a:r>
              <a:rPr lang="en-US" dirty="0">
                <a:latin typeface="+mn-lt"/>
                <a:ea typeface="Cambria" panose="02040503050406030204" pitchFamily="18" charset="0"/>
                <a:cs typeface="Cambria" panose="02040503050406030204" pitchFamily="18" charset="0"/>
              </a:rPr>
              <a:t> a </a:t>
            </a:r>
            <a:r>
              <a:rPr lang="en-US" dirty="0" err="1">
                <a:latin typeface="+mn-lt"/>
                <a:ea typeface="Cambria" panose="02040503050406030204" pitchFamily="18" charset="0"/>
                <a:cs typeface="Cambria" panose="02040503050406030204" pitchFamily="18" charset="0"/>
              </a:rPr>
              <a:t>rhanddeiliaid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ymwneud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â'r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adeiledig</a:t>
            </a:r>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Arferion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Modelu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Gwybodaeth</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Adeiladu</a:t>
            </a:r>
            <a:r>
              <a:rPr lang="en-US" dirty="0">
                <a:latin typeface="+mn-lt"/>
                <a:ea typeface="Cambria" panose="02040503050406030204" pitchFamily="18" charset="0"/>
                <a:cs typeface="Cambria" panose="02040503050406030204" pitchFamily="18" charset="0"/>
              </a:rPr>
              <a:t> (MGA) a </a:t>
            </a:r>
            <a:r>
              <a:rPr lang="en-US" dirty="0" err="1">
                <a:latin typeface="+mn-lt"/>
                <a:ea typeface="Cambria" panose="02040503050406030204" pitchFamily="18" charset="0"/>
                <a:cs typeface="Cambria" panose="02040503050406030204" pitchFamily="18" charset="0"/>
              </a:rPr>
              <a:t>rôl</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meddalwedd</a:t>
            </a:r>
            <a:r>
              <a:rPr lang="en-US" dirty="0">
                <a:latin typeface="+mn-lt"/>
                <a:ea typeface="Cambria" panose="02040503050406030204" pitchFamily="18" charset="0"/>
                <a:cs typeface="Cambria" panose="02040503050406030204" pitchFamily="18" charset="0"/>
              </a:rPr>
              <a:t> MGA </a:t>
            </a:r>
            <a:r>
              <a:rPr lang="en-US" dirty="0" err="1">
                <a:latin typeface="+mn-lt"/>
                <a:ea typeface="Cambria" panose="02040503050406030204" pitchFamily="18" charset="0"/>
                <a:cs typeface="Cambria" panose="02040503050406030204" pitchFamily="18" charset="0"/>
              </a:rPr>
              <a:t>ym</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mhob</a:t>
            </a:r>
            <a:r>
              <a:rPr lang="en-US" dirty="0">
                <a:latin typeface="+mn-lt"/>
                <a:ea typeface="Cambria" panose="02040503050406030204" pitchFamily="18" charset="0"/>
                <a:cs typeface="Cambria" panose="02040503050406030204" pitchFamily="18" charset="0"/>
              </a:rPr>
              <a:t> cam o </a:t>
            </a:r>
            <a:r>
              <a:rPr lang="en-US" dirty="0" err="1">
                <a:latin typeface="+mn-lt"/>
                <a:ea typeface="Cambria" panose="02040503050406030204" pitchFamily="18" charset="0"/>
                <a:cs typeface="Cambria" panose="02040503050406030204" pitchFamily="18" charset="0"/>
              </a:rPr>
              <a:t>gylch</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bywyd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adeiledig</a:t>
            </a:r>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materion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cynaliadwyedd</a:t>
            </a:r>
            <a:r>
              <a:rPr lang="en-US" dirty="0">
                <a:latin typeface="+mn-lt"/>
                <a:ea typeface="Cambria" panose="02040503050406030204" pitchFamily="18" charset="0"/>
                <a:cs typeface="Cambria" panose="02040503050406030204" pitchFamily="18" charset="0"/>
              </a:rPr>
              <a:t> ac </a:t>
            </a:r>
            <a:r>
              <a:rPr lang="en-US" dirty="0" err="1">
                <a:latin typeface="+mn-lt"/>
                <a:ea typeface="Cambria" panose="02040503050406030204" pitchFamily="18" charset="0"/>
                <a:cs typeface="Cambria" panose="02040503050406030204" pitchFamily="18" charset="0"/>
              </a:rPr>
              <a:t>arferion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cynaliadwy</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yng</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nghylch</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bywyd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a:latin typeface="+mn-lt"/>
                <a:ea typeface="Cambria" panose="02040503050406030204" pitchFamily="18" charset="0"/>
                <a:cs typeface="Cambria" panose="02040503050406030204" pitchFamily="18" charset="0"/>
              </a:rPr>
              <a:t>adeiledig</a:t>
            </a:r>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natur</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newidiol</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arferion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yn</a:t>
            </a:r>
            <a:r>
              <a:rPr lang="en-US" dirty="0">
                <a:latin typeface="+mn-lt"/>
                <a:ea typeface="Cambria" panose="02040503050406030204" pitchFamily="18" charset="0"/>
                <a:cs typeface="Cambria" panose="02040503050406030204" pitchFamily="18" charset="0"/>
              </a:rPr>
              <a:t> y sector </a:t>
            </a:r>
            <a:r>
              <a:rPr lang="en-US" dirty="0" err="1">
                <a:latin typeface="+mn-lt"/>
                <a:ea typeface="Cambria" panose="02040503050406030204" pitchFamily="18" charset="0"/>
                <a:cs typeface="Cambria" panose="02040503050406030204" pitchFamily="18" charset="0"/>
              </a:rPr>
              <a:t>amgylchedd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adeiledig</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dros</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amser</a:t>
            </a:r>
            <a:r>
              <a:rPr lang="en-US" dirty="0">
                <a:latin typeface="+mn-lt"/>
                <a:ea typeface="Cambria" panose="02040503050406030204" pitchFamily="18" charset="0"/>
                <a:cs typeface="Cambria" panose="02040503050406030204" pitchFamily="18" charset="0"/>
              </a:rPr>
              <a:t> ac </a:t>
            </a:r>
            <a:r>
              <a:rPr lang="en-US" dirty="0" err="1">
                <a:latin typeface="+mn-lt"/>
                <a:ea typeface="Cambria" panose="02040503050406030204" pitchFamily="18" charset="0"/>
                <a:cs typeface="Cambria" panose="02040503050406030204" pitchFamily="18" charset="0"/>
              </a:rPr>
              <a:t>yn</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ystod</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cyfnodau</a:t>
            </a:r>
            <a:r>
              <a:rPr lang="en-US" dirty="0">
                <a:latin typeface="+mn-lt"/>
                <a:ea typeface="Cambria" panose="02040503050406030204" pitchFamily="18" charset="0"/>
                <a:cs typeface="Cambria" panose="02040503050406030204" pitchFamily="18" charset="0"/>
              </a:rPr>
              <a:t> </a:t>
            </a:r>
            <a:r>
              <a:rPr lang="en-US" dirty="0" err="1">
                <a:latin typeface="+mn-lt"/>
                <a:ea typeface="Cambria" panose="02040503050406030204" pitchFamily="18" charset="0"/>
                <a:cs typeface="Cambria" panose="02040503050406030204" pitchFamily="18" charset="0"/>
              </a:rPr>
              <a:t>gwahanol</a:t>
            </a:r>
            <a:r>
              <a:rPr lang="en-US" dirty="0">
                <a:latin typeface="+mn-lt"/>
                <a:ea typeface="Cambria" panose="02040503050406030204" pitchFamily="18" charset="0"/>
                <a:cs typeface="Cambria" panose="02040503050406030204" pitchFamily="18" charset="0"/>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774606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ganlyniadau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sleidiau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dadansoddi'r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dolenni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meysydd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347300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ddatblygu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dichonoldeb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31</a:t>
            </a:fld>
            <a:endParaRPr lang="en-GB"/>
          </a:p>
        </p:txBody>
      </p:sp>
    </p:spTree>
    <p:extLst>
      <p:ext uri="{BB962C8B-B14F-4D97-AF65-F5344CB8AC3E}">
        <p14:creationId xmlns:p14="http://schemas.microsoft.com/office/powerpoint/2010/main" val="123285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2.4.7,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werthuso'r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presennol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dewisiadau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eraill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dichonoldeb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ddadansoddiadau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beirniadol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luniwyd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deddfwriaeth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ystyried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megis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caniatâd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drafod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materol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perthynas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estheteg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chynaliadwyedd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gysylltu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BREEAM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safonau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ofynnol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sgôr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ardderchog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dichonoldeb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casgliad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ynghylch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presennol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ddewis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fwyaf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buddiol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penderfyniad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ddiwedd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astudiaeth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ddichonoldeb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myfyriwr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barhau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nesaf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ADA</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32</a:t>
            </a:fld>
            <a:endParaRPr lang="en-GB"/>
          </a:p>
        </p:txBody>
      </p:sp>
    </p:spTree>
    <p:extLst>
      <p:ext uri="{BB962C8B-B14F-4D97-AF65-F5344CB8AC3E}">
        <p14:creationId xmlns:p14="http://schemas.microsoft.com/office/powerpoint/2010/main" val="216417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bedwar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gyrraedd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canolbwyntio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ond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pwrpas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busnes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ôl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ogystal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debygol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caniatâd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33</a:t>
            </a:fld>
            <a:endParaRPr lang="en-GB"/>
          </a:p>
        </p:txBody>
      </p:sp>
    </p:spTree>
    <p:extLst>
      <p:ext uri="{BB962C8B-B14F-4D97-AF65-F5344CB8AC3E}">
        <p14:creationId xmlns:p14="http://schemas.microsoft.com/office/powerpoint/2010/main" val="2970105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datblygu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gymryd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dyluniad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gweithdrefnau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cyflwyno'r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gorffenedig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effeithiol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phedwar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15 marc</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34</a:t>
            </a:fld>
            <a:endParaRPr lang="en-GB"/>
          </a:p>
        </p:txBody>
      </p:sp>
    </p:spTree>
    <p:extLst>
      <p:ext uri="{BB962C8B-B14F-4D97-AF65-F5344CB8AC3E}">
        <p14:creationId xmlns:p14="http://schemas.microsoft.com/office/powerpoint/2010/main" val="2821614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2.4.8,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arddulliau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rolau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tîm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cyfrifoldebau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meysydd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RhGA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gefn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35</a:t>
            </a:fld>
            <a:endParaRPr lang="en-GB"/>
          </a:p>
        </p:txBody>
      </p:sp>
    </p:spTree>
    <p:extLst>
      <p:ext uri="{BB962C8B-B14F-4D97-AF65-F5344CB8AC3E}">
        <p14:creationId xmlns:p14="http://schemas.microsoft.com/office/powerpoint/2010/main" val="413041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2.4.9,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llif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arian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ffynonellau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deunyddiau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36</a:t>
            </a:fld>
            <a:endParaRPr lang="en-GB"/>
          </a:p>
        </p:txBody>
      </p:sp>
    </p:spTree>
    <p:extLst>
      <p:ext uri="{BB962C8B-B14F-4D97-AF65-F5344CB8AC3E}">
        <p14:creationId xmlns:p14="http://schemas.microsoft.com/office/powerpoint/2010/main" val="228662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2.4.10,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disgwylir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drosglwyddo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ôl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gwblhau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ffactorau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hollbwysig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eraill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ddiwedd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gyffredinol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ymlaen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ddechrau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cyfathrebu'n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gadw'n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agored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rhwng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tîm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Adnodd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addysgu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Gwaith RIBA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canllaw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chyfrifoldeb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person dan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sylw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drosglwyddo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baratoi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ffeil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trosglwyddo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harolwg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blaenorol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ddatblygu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strategaeth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trosglwyddo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gaiff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37</a:t>
            </a:fld>
            <a:endParaRPr lang="en-GB"/>
          </a:p>
        </p:txBody>
      </p:sp>
    </p:spTree>
    <p:extLst>
      <p:ext uri="{BB962C8B-B14F-4D97-AF65-F5344CB8AC3E}">
        <p14:creationId xmlns:p14="http://schemas.microsoft.com/office/powerpoint/2010/main" val="946213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2.4.11,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canolbwyntio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dechnegau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agweddau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penodol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weithgareddau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amrywiaeth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cynhyrchu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tystiolaeth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Gellid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offer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gefnogi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ddatblygu'r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edrych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rannau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CDM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cymorth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risg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datganiadau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dull.</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38</a:t>
            </a:fld>
            <a:endParaRPr lang="en-GB"/>
          </a:p>
        </p:txBody>
      </p:sp>
    </p:spTree>
    <p:extLst>
      <p:ext uri="{BB962C8B-B14F-4D97-AF65-F5344CB8AC3E}">
        <p14:creationId xmlns:p14="http://schemas.microsoft.com/office/powerpoint/2010/main" val="633739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bedwar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gyrraedd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cyd-destun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hysgrifennwyd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nhasg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 B. Gan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tebygol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delweddu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gellid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ddyluniwyd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ganddynt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nhasg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dealltwriaeth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ogystal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gymhwyso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sefyllfa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benodol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achos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ddarn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ddewis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ganddynt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amdano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aseiniad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39</a:t>
            </a:fld>
            <a:endParaRPr lang="en-GB"/>
          </a:p>
        </p:txBody>
      </p:sp>
    </p:spTree>
    <p:extLst>
      <p:ext uri="{BB962C8B-B14F-4D97-AF65-F5344CB8AC3E}">
        <p14:creationId xmlns:p14="http://schemas.microsoft.com/office/powerpoint/2010/main" val="137628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Cyflwynir</a:t>
            </a:r>
            <a:r>
              <a:rPr lang="en-US" dirty="0"/>
              <a:t> y </a:t>
            </a:r>
            <a:r>
              <a:rPr lang="en-US" dirty="0" err="1"/>
              <a:t>fanyleb</a:t>
            </a:r>
            <a:r>
              <a:rPr lang="en-US" dirty="0"/>
              <a:t> </a:t>
            </a:r>
            <a:r>
              <a:rPr lang="en-US" dirty="0" err="1"/>
              <a:t>mewn</a:t>
            </a:r>
            <a:r>
              <a:rPr lang="en-US" dirty="0"/>
              <a:t> </a:t>
            </a:r>
            <a:r>
              <a:rPr lang="en-US" dirty="0" err="1"/>
              <a:t>pedair</a:t>
            </a:r>
            <a:r>
              <a:rPr lang="en-US" dirty="0"/>
              <a:t> </a:t>
            </a:r>
            <a:r>
              <a:rPr lang="en-US" dirty="0" err="1"/>
              <a:t>uned</a:t>
            </a:r>
            <a:endParaRPr lang="en-US" dirty="0"/>
          </a:p>
          <a:p>
            <a:pPr marL="342900" indent="-342900">
              <a:buFont typeface="Arial" panose="020B0604020202020204" pitchFamily="34" charset="0"/>
              <a:buChar char="•"/>
            </a:pPr>
            <a:r>
              <a:rPr lang="en-US" dirty="0" err="1"/>
              <a:t>Isrannwyd</a:t>
            </a:r>
            <a:r>
              <a:rPr lang="en-US" dirty="0"/>
              <a:t> </a:t>
            </a:r>
            <a:r>
              <a:rPr lang="en-US" dirty="0" err="1"/>
              <a:t>yn</a:t>
            </a:r>
            <a:r>
              <a:rPr lang="en-US" dirty="0"/>
              <a:t> </a:t>
            </a:r>
            <a:r>
              <a:rPr lang="en-US" dirty="0" err="1"/>
              <a:t>feysydd</a:t>
            </a:r>
            <a:r>
              <a:rPr lang="en-US" dirty="0"/>
              <a:t> </a:t>
            </a:r>
            <a:r>
              <a:rPr lang="en-US" dirty="0" err="1"/>
              <a:t>pwnc</a:t>
            </a:r>
            <a:r>
              <a:rPr lang="en-US" dirty="0"/>
              <a:t>.</a:t>
            </a:r>
          </a:p>
          <a:p>
            <a:pPr marL="342900" indent="-342900">
              <a:buFont typeface="Arial" panose="020B0604020202020204" pitchFamily="34" charset="0"/>
              <a:buChar char="•"/>
            </a:pPr>
            <a:r>
              <a:rPr lang="en-US" dirty="0" err="1"/>
              <a:t>Darperir</a:t>
            </a:r>
            <a:r>
              <a:rPr lang="en-US" dirty="0"/>
              <a:t> </a:t>
            </a:r>
            <a:r>
              <a:rPr lang="en-US" dirty="0" err="1"/>
              <a:t>helaethiad</a:t>
            </a:r>
            <a:r>
              <a:rPr lang="en-US" dirty="0"/>
              <a:t> er </a:t>
            </a:r>
            <a:r>
              <a:rPr lang="en-US" dirty="0" err="1"/>
              <a:t>mwyn</a:t>
            </a:r>
            <a:r>
              <a:rPr lang="en-US" dirty="0"/>
              <a:t> </a:t>
            </a:r>
            <a:r>
              <a:rPr lang="en-US" dirty="0" err="1"/>
              <a:t>egluro</a:t>
            </a:r>
            <a:r>
              <a:rPr lang="en-US" dirty="0"/>
              <a:t> </a:t>
            </a:r>
            <a:r>
              <a:rPr lang="en-US" dirty="0" err="1"/>
              <a:t>ehangder</a:t>
            </a:r>
            <a:r>
              <a:rPr lang="en-US" dirty="0"/>
              <a:t> a </a:t>
            </a:r>
            <a:r>
              <a:rPr lang="en-US" dirty="0" err="1"/>
              <a:t>dyfnder</a:t>
            </a:r>
            <a:endParaRPr lang="en-US" dirty="0"/>
          </a:p>
          <a:p>
            <a:pPr marL="342900" indent="-342900">
              <a:buFont typeface="Arial" panose="020B0604020202020204" pitchFamily="34" charset="0"/>
              <a:buChar char="•"/>
            </a:pPr>
            <a:r>
              <a:rPr lang="en-US" dirty="0" err="1"/>
              <a:t>Asesiad</a:t>
            </a:r>
            <a:r>
              <a:rPr lang="en-US" dirty="0"/>
              <a:t> </a:t>
            </a:r>
            <a:r>
              <a:rPr lang="en-US" dirty="0" err="1"/>
              <a:t>trwy</a:t>
            </a:r>
            <a:r>
              <a:rPr lang="en-US" dirty="0"/>
              <a:t> </a:t>
            </a:r>
            <a:r>
              <a:rPr lang="en-US" dirty="0" err="1"/>
              <a:t>arholiadau</a:t>
            </a:r>
            <a:r>
              <a:rPr lang="en-US" dirty="0"/>
              <a:t> ac </a:t>
            </a:r>
            <a:r>
              <a:rPr lang="en-US" dirty="0" err="1"/>
              <a:t>asesiad</a:t>
            </a:r>
            <a:r>
              <a:rPr lang="en-US" dirty="0"/>
              <a:t> di-</a:t>
            </a:r>
            <a:r>
              <a:rPr lang="en-US" dirty="0" err="1"/>
              <a:t>arholiad</a:t>
            </a:r>
            <a:r>
              <a:rPr lang="en-US" dirty="0"/>
              <a:t> (ADA)</a:t>
            </a:r>
          </a:p>
          <a:p>
            <a:pPr marL="342900" indent="-342900">
              <a:buFont typeface="Arial" panose="020B0604020202020204" pitchFamily="34" charset="0"/>
              <a:buChar char="•"/>
            </a:pPr>
            <a:r>
              <a:rPr lang="en-US" dirty="0"/>
              <a:t>Mae </a:t>
            </a:r>
            <a:r>
              <a:rPr lang="en-US" dirty="0" err="1"/>
              <a:t>gofyn</a:t>
            </a:r>
            <a:r>
              <a:rPr lang="en-US" dirty="0"/>
              <a:t> am </a:t>
            </a:r>
            <a:r>
              <a:rPr lang="en-US" dirty="0" err="1"/>
              <a:t>gymhwyso</a:t>
            </a:r>
            <a:r>
              <a:rPr lang="en-US" dirty="0"/>
              <a:t> </a:t>
            </a:r>
            <a:r>
              <a:rPr lang="en-US" dirty="0" err="1"/>
              <a:t>gwybodaeth</a:t>
            </a:r>
            <a:r>
              <a:rPr lang="en-US" dirty="0"/>
              <a:t>, </a:t>
            </a:r>
            <a:r>
              <a:rPr lang="en-US" dirty="0" err="1"/>
              <a:t>sgiliau</a:t>
            </a:r>
            <a:r>
              <a:rPr lang="en-US" dirty="0"/>
              <a:t> a </a:t>
            </a:r>
            <a:r>
              <a:rPr lang="en-US" dirty="0" err="1"/>
              <a:t>dealltwriaeth</a:t>
            </a:r>
            <a:r>
              <a:rPr lang="en-US" dirty="0"/>
              <a:t> </a:t>
            </a:r>
            <a:r>
              <a:rPr lang="en-US" dirty="0" err="1"/>
              <a:t>fathemategol</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75275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Ch)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ddarparu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ariannol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datblygu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Nhasg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ariannol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chostio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diwydiant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tri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10 marc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40</a:t>
            </a:fld>
            <a:endParaRPr lang="en-GB"/>
          </a:p>
        </p:txBody>
      </p:sp>
    </p:spTree>
    <p:extLst>
      <p:ext uri="{BB962C8B-B14F-4D97-AF65-F5344CB8AC3E}">
        <p14:creationId xmlns:p14="http://schemas.microsoft.com/office/powerpoint/2010/main" val="718439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2.4.12,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canolbwyntio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gynllunio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prynu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isgontractwyr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dogfennau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tendro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prynu</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41</a:t>
            </a:fld>
            <a:endParaRPr lang="en-GB"/>
          </a:p>
        </p:txBody>
      </p:sp>
    </p:spTree>
    <p:extLst>
      <p:ext uri="{BB962C8B-B14F-4D97-AF65-F5344CB8AC3E}">
        <p14:creationId xmlns:p14="http://schemas.microsoft.com/office/powerpoint/2010/main" val="1701394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2.4.13,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dysgu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pris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brisio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ran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llafur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gwblhau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cychwyniad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nhasg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gost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strategaeth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esbonio'r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cysylltiad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rhwng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ansawdd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chost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ganolbwyntio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42</a:t>
            </a:fld>
            <a:endParaRPr lang="en-GB"/>
          </a:p>
        </p:txBody>
      </p:sp>
    </p:spTree>
    <p:extLst>
      <p:ext uri="{BB962C8B-B14F-4D97-AF65-F5344CB8AC3E}">
        <p14:creationId xmlns:p14="http://schemas.microsoft.com/office/powerpoint/2010/main" val="2897898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2.4.14,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rhestr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cychwyniad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flaenorol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bil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fil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rhannol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elfennau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penodol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dibynnu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natur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bil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dilyn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mesur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newydd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dealltwriaeth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43</a:t>
            </a:fld>
            <a:endParaRPr lang="en-GB"/>
          </a:p>
        </p:txBody>
      </p:sp>
    </p:spTree>
    <p:extLst>
      <p:ext uri="{BB962C8B-B14F-4D97-AF65-F5344CB8AC3E}">
        <p14:creationId xmlns:p14="http://schemas.microsoft.com/office/powerpoint/2010/main" val="1776060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Ch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bedwar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gyrraedd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Thasg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gwblhau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rhestr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cychwyniad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Bil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Niferoedd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gyd-fynd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adroddiad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prynu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cleient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am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dulliau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prynu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fyddai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fwyaf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buddiol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cyd-destun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penodol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44</a:t>
            </a:fld>
            <a:endParaRPr lang="en-GB"/>
          </a:p>
        </p:txBody>
      </p:sp>
    </p:spTree>
    <p:extLst>
      <p:ext uri="{BB962C8B-B14F-4D97-AF65-F5344CB8AC3E}">
        <p14:creationId xmlns:p14="http://schemas.microsoft.com/office/powerpoint/2010/main" val="4208815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ddarparu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reoli'n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effeithiol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sut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gweithgareddau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unrhyw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gynlluniau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gefn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cwmpasu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15 marc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45</a:t>
            </a:fld>
            <a:endParaRPr lang="en-GB"/>
          </a:p>
        </p:txBody>
      </p:sp>
    </p:spTree>
    <p:extLst>
      <p:ext uri="{BB962C8B-B14F-4D97-AF65-F5344CB8AC3E}">
        <p14:creationId xmlns:p14="http://schemas.microsoft.com/office/powerpoint/2010/main" val="2290608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2.4.15,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gallu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dyluniad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gwaith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blaenorol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 ac Ch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weithgareddau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eitemau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restrir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traffig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gwastraff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46</a:t>
            </a:fld>
            <a:endParaRPr lang="en-GB"/>
          </a:p>
        </p:txBody>
      </p:sp>
    </p:spTree>
    <p:extLst>
      <p:ext uri="{BB962C8B-B14F-4D97-AF65-F5344CB8AC3E}">
        <p14:creationId xmlns:p14="http://schemas.microsoft.com/office/powerpoint/2010/main" val="4169043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2.4.16,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adeiladu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weithgareddau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amgylch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oedi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posibl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allai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ddigwydd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eglur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ynghylch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ymdrin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ffactorau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anhysbys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47</a:t>
            </a:fld>
            <a:endParaRPr lang="en-GB"/>
          </a:p>
        </p:txBody>
      </p:sp>
    </p:spTree>
    <p:extLst>
      <p:ext uri="{BB962C8B-B14F-4D97-AF65-F5344CB8AC3E}">
        <p14:creationId xmlns:p14="http://schemas.microsoft.com/office/powerpoint/2010/main" val="4274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bedwar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uchaf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awgrymir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hadroddiadau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lluniadau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blaenorol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greu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strategaeth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realistig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disgrifiadau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categori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oherwydd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ysgrifennu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gweithgaredd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rhaglen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48</a:t>
            </a:fld>
            <a:endParaRPr lang="en-GB"/>
          </a:p>
        </p:txBody>
      </p:sp>
    </p:spTree>
    <p:extLst>
      <p:ext uri="{BB962C8B-B14F-4D97-AF65-F5344CB8AC3E}">
        <p14:creationId xmlns:p14="http://schemas.microsoft.com/office/powerpoint/2010/main" val="3844861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meini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prawf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wedi'u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trwy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cyflwyniad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pob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ADA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osodwyd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ddelwedd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sleid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dangos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mapio'r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dasgau'r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aseiniad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cynllun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seiliedig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cynnwys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elfen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bob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pwynt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bwysig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nodi bod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opsiwn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cyfartal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pump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marciau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un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chyfanswm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25 marc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ddau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lwybr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cyfartal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fyfyrwyr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tasgau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ôl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di-</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arholiad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Wrth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farcio'r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asesiad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di-</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arholiad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dylid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defnyddio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ffit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orau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osod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cywir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cyfiawnhad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pam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bod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frig,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waelod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hwnnw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49</a:t>
            </a:fld>
            <a:endParaRPr lang="en-GB"/>
          </a:p>
        </p:txBody>
      </p:sp>
    </p:spTree>
    <p:extLst>
      <p:ext uri="{BB962C8B-B14F-4D97-AF65-F5344CB8AC3E}">
        <p14:creationId xmlns:p14="http://schemas.microsoft.com/office/powerpoint/2010/main" val="407754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Mae'r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tabl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hwn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amlinellu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ffocws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pob</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pedair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gyfer</a:t>
            </a:r>
            <a:r>
              <a:rPr lang="en-GB" sz="1200" kern="1200" dirty="0">
                <a:solidFill>
                  <a:schemeClr val="tx1"/>
                </a:solidFill>
                <a:effectLst/>
                <a:latin typeface="+mn-lt"/>
                <a:ea typeface="+mn-ea"/>
                <a:cs typeface="+mn-cs"/>
              </a:rPr>
              <a:t> UG a </a:t>
            </a:r>
            <a:r>
              <a:rPr lang="en-GB" sz="1200" kern="1200" dirty="0" err="1">
                <a:solidFill>
                  <a:schemeClr val="tx1"/>
                </a:solidFill>
                <a:effectLst/>
                <a:latin typeface="+mn-lt"/>
                <a:ea typeface="+mn-ea"/>
                <a:cs typeface="+mn-cs"/>
              </a:rPr>
              <a:t>Safon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Uwch</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sut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hasesu</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83823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adran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manyleb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2.4.15,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sefyllfaoedd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enghreifftiol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mwyn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ymarfer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hymateb</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rhain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ystod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gyfleoedd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ymgeiswyr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fynd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afael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ag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amrywiaeth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heriau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timau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rheoli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prosiect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hwynebu</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fewn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amgylchedd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adeiledig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enghraifft</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stad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tai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preswyl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newydd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dir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glas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gyda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mynediad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uniongyrchol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ffordd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bynnag</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ffordd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-B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gall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gwelededd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fod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her. Mae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sefyllfa</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her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wahanol</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sef</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estyniad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cefn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ysbyty</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â</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staff,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cleifion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ymwelwyr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dros</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24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awr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ac felly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mae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osgoi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colli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parcio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neu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rwystro</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ffyrdd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safle</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Bydd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hefyd</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cadw</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llwch</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sŵn</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isafswm</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drwy'r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amser</a:t>
            </a: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50</a:t>
            </a:fld>
            <a:endParaRPr lang="en-GB"/>
          </a:p>
        </p:txBody>
      </p:sp>
    </p:spTree>
    <p:extLst>
      <p:ext uri="{BB962C8B-B14F-4D97-AF65-F5344CB8AC3E}">
        <p14:creationId xmlns:p14="http://schemas.microsoft.com/office/powerpoint/2010/main" val="2628416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Mae'r sleid yma'n cynnwys dolen i adnoddau CBAC ar gyfer y cymhwyster hwn.</a:t>
            </a:r>
          </a:p>
          <a:p>
            <a:endParaRPr lang="en-GB" dirty="0"/>
          </a:p>
          <a:p>
            <a:pPr marL="0" marR="0" lvl="0" indent="0" algn="l" defTabSz="914400" rtl="0" eaLnBrk="1" fontAlgn="auto" latinLnBrk="0" hangingPunct="1">
              <a:lnSpc>
                <a:spcPct val="100000"/>
              </a:lnSpc>
              <a:spcBef>
                <a:spcPct val="0"/>
              </a:spcBef>
              <a:spcAft>
                <a:spcPct val="0"/>
              </a:spcAft>
              <a:buClrTx/>
              <a:buSzTx/>
              <a:buFontTx/>
              <a:buNone/>
              <a:defRPr/>
            </a:pPr>
            <a:r>
              <a:rPr lang="cy-GB" sz="1200" b="0" i="0" strike="noStrike" cap="none" spc="0" baseline="0" dirty="0">
                <a:solidFill>
                  <a:srgbClr val="000000"/>
                </a:solidFill>
                <a:effectLst/>
                <a:latin typeface="Calibri"/>
                <a:ea typeface="Calibri"/>
                <a:cs typeface="Calibri"/>
              </a:rPr>
              <a:t>Mae ystod eang o adnoddau ar gael i athrawon a myfyrwyr ar wefan CBAC.  Ar hyn o bryd mae adnoddau ar gael ar  gyfer Unedau 1 a 2.  Bydd adnoddau ar gyfer yr unedau eraill yn cael eu darparu i gyd-fynd â gweithdai yn y dyfodol.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3867596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Dyma'r</a:t>
            </a:r>
            <a:r>
              <a:rPr lang="en-GB" dirty="0"/>
              <a:t> </a:t>
            </a:r>
            <a:r>
              <a:rPr lang="en-GB" dirty="0" err="1"/>
              <a:t>ddau</a:t>
            </a:r>
            <a:r>
              <a:rPr lang="en-GB" dirty="0"/>
              <a:t> </a:t>
            </a:r>
            <a:r>
              <a:rPr lang="en-GB" dirty="0" err="1"/>
              <a:t>gwestiwn</a:t>
            </a:r>
            <a:r>
              <a:rPr lang="en-GB" dirty="0"/>
              <a:t> a </a:t>
            </a:r>
            <a:r>
              <a:rPr lang="en-GB" dirty="0" err="1"/>
              <a:t>ofynnir</a:t>
            </a:r>
            <a:r>
              <a:rPr lang="en-GB" dirty="0"/>
              <a:t> </a:t>
            </a:r>
            <a:r>
              <a:rPr lang="en-GB" dirty="0" err="1"/>
              <a:t>amlaf</a:t>
            </a:r>
            <a:r>
              <a:rPr lang="en-GB" dirty="0"/>
              <a:t>, </a:t>
            </a:r>
            <a:r>
              <a:rPr lang="en-GB" dirty="0" err="1"/>
              <a:t>mae'r</a:t>
            </a:r>
            <a:r>
              <a:rPr lang="en-GB" dirty="0"/>
              <a:t> </a:t>
            </a:r>
            <a:r>
              <a:rPr lang="en-GB" dirty="0" err="1"/>
              <a:t>rhain</a:t>
            </a:r>
            <a:r>
              <a:rPr lang="en-GB" dirty="0"/>
              <a:t> </a:t>
            </a:r>
            <a:r>
              <a:rPr lang="en-GB" dirty="0" err="1"/>
              <a:t>yn</a:t>
            </a:r>
            <a:r>
              <a:rPr lang="en-GB" dirty="0"/>
              <a:t> </a:t>
            </a:r>
            <a:r>
              <a:rPr lang="en-GB" dirty="0" err="1"/>
              <a:t>ymwneud</a:t>
            </a:r>
            <a:r>
              <a:rPr lang="en-GB" dirty="0"/>
              <a:t> ag offer. </a:t>
            </a:r>
            <a:r>
              <a:rPr lang="en-GB" dirty="0" err="1"/>
              <a:t>Nid</a:t>
            </a:r>
            <a:r>
              <a:rPr lang="en-GB" dirty="0"/>
              <a:t> </a:t>
            </a:r>
            <a:r>
              <a:rPr lang="en-GB" dirty="0" err="1"/>
              <a:t>yw'n</a:t>
            </a:r>
            <a:r>
              <a:rPr lang="en-GB" dirty="0"/>
              <a:t> </a:t>
            </a:r>
            <a:r>
              <a:rPr lang="en-GB" dirty="0" err="1"/>
              <a:t>ofynnol</a:t>
            </a:r>
            <a:r>
              <a:rPr lang="en-GB" dirty="0"/>
              <a:t> </a:t>
            </a:r>
            <a:r>
              <a:rPr lang="en-GB" dirty="0" err="1"/>
              <a:t>i</a:t>
            </a:r>
            <a:r>
              <a:rPr lang="en-GB" dirty="0"/>
              <a:t> </a:t>
            </a:r>
            <a:r>
              <a:rPr lang="en-GB" dirty="0" err="1"/>
              <a:t>ymgeiswyr</a:t>
            </a:r>
            <a:r>
              <a:rPr lang="en-GB" dirty="0"/>
              <a:t> </a:t>
            </a:r>
            <a:r>
              <a:rPr lang="en-GB" dirty="0" err="1"/>
              <a:t>gael</a:t>
            </a:r>
            <a:r>
              <a:rPr lang="en-GB" dirty="0"/>
              <a:t> </a:t>
            </a:r>
            <a:r>
              <a:rPr lang="en-GB" dirty="0" err="1"/>
              <a:t>mynediad</a:t>
            </a:r>
            <a:r>
              <a:rPr lang="en-GB" dirty="0"/>
              <a:t> at offer </a:t>
            </a:r>
            <a:r>
              <a:rPr lang="en-GB" dirty="0" err="1"/>
              <a:t>arbenigol</a:t>
            </a:r>
            <a:r>
              <a:rPr lang="en-GB" dirty="0"/>
              <a:t> </a:t>
            </a:r>
            <a:r>
              <a:rPr lang="en-GB" dirty="0" err="1"/>
              <a:t>drud</a:t>
            </a:r>
            <a:r>
              <a:rPr lang="en-GB" dirty="0"/>
              <a:t>.</a:t>
            </a:r>
          </a:p>
        </p:txBody>
      </p:sp>
      <p:sp>
        <p:nvSpPr>
          <p:cNvPr id="4" name="Slide Number Placeholder 3"/>
          <p:cNvSpPr>
            <a:spLocks noGrp="1"/>
          </p:cNvSpPr>
          <p:nvPr>
            <p:ph type="sldNum" sz="quarter" idx="5"/>
          </p:nvPr>
        </p:nvSpPr>
        <p:spPr/>
        <p:txBody>
          <a:bodyPr/>
          <a:lstStyle/>
          <a:p>
            <a:fld id="{24E7319E-213C-4920-A16F-A5F14520856B}" type="slidenum">
              <a:rPr lang="en-GB" smtClean="0"/>
              <a:t>52</a:t>
            </a:fld>
            <a:endParaRPr lang="en-GB"/>
          </a:p>
        </p:txBody>
      </p:sp>
    </p:spTree>
    <p:extLst>
      <p:ext uri="{BB962C8B-B14F-4D97-AF65-F5344CB8AC3E}">
        <p14:creationId xmlns:p14="http://schemas.microsoft.com/office/powerpoint/2010/main" val="2390132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gennych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unrhyw</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gwestiynau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pellach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cysylltwch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â</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ni</a:t>
            </a: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Diolch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53</a:t>
            </a:fld>
            <a:endParaRPr lang="en-GB"/>
          </a:p>
        </p:txBody>
      </p:sp>
    </p:spTree>
    <p:extLst>
      <p:ext uri="{BB962C8B-B14F-4D97-AF65-F5344CB8AC3E}">
        <p14:creationId xmlns:p14="http://schemas.microsoft.com/office/powerpoint/2010/main" val="292465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Bydd</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cyflwyniad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hwn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nawr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canolbwyntio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baratoi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addysgu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Uned</a:t>
            </a:r>
            <a:r>
              <a:rPr lang="en-GB" sz="1200" kern="1200" dirty="0">
                <a:solidFill>
                  <a:schemeClr val="tx1"/>
                </a:solidFill>
                <a:effectLst/>
                <a:latin typeface="+mn-lt"/>
                <a:ea typeface="+mn-ea"/>
                <a:cs typeface="+mn-cs"/>
              </a:rPr>
              <a:t> 4 y </a:t>
            </a:r>
            <a:r>
              <a:rPr lang="en-GB" sz="1200" kern="1200" dirty="0" err="1">
                <a:solidFill>
                  <a:schemeClr val="tx1"/>
                </a:solidFill>
                <a:effectLst/>
                <a:latin typeface="+mn-lt"/>
                <a:ea typeface="+mn-ea"/>
                <a:cs typeface="+mn-cs"/>
              </a:rPr>
              <a:t>fanyleb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gynnig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trosolwg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cynnwys</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strwythur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asesu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adnoddau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sydd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cefnogi</a:t>
            </a:r>
            <a:r>
              <a:rPr lang="en-GB" sz="1200" kern="1200" dirty="0">
                <a:solidFill>
                  <a:schemeClr val="tx1"/>
                </a:solidFill>
                <a:effectLst/>
                <a:latin typeface="+mn-lt"/>
                <a:ea typeface="+mn-ea"/>
                <a:cs typeface="+mn-cs"/>
              </a:rPr>
              <a:t>.</a:t>
            </a:r>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501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Dangosir</a:t>
            </a:r>
            <a:r>
              <a:rPr lang="en-GB" dirty="0"/>
              <a:t> </a:t>
            </a:r>
            <a:r>
              <a:rPr lang="en-GB" dirty="0" err="1"/>
              <a:t>yr</a:t>
            </a:r>
            <a:r>
              <a:rPr lang="en-GB" dirty="0"/>
              <a:t> agenda </a:t>
            </a:r>
            <a:r>
              <a:rPr lang="en-GB" dirty="0" err="1"/>
              <a:t>ar</a:t>
            </a:r>
            <a:r>
              <a:rPr lang="en-GB" dirty="0"/>
              <a:t> </a:t>
            </a:r>
            <a:r>
              <a:rPr lang="en-GB" dirty="0" err="1"/>
              <a:t>gyfer</a:t>
            </a:r>
            <a:r>
              <a:rPr lang="en-GB" dirty="0"/>
              <a:t> y </a:t>
            </a:r>
            <a:r>
              <a:rPr lang="en-GB" dirty="0" err="1"/>
              <a:t>cyflwyniad</a:t>
            </a:r>
            <a:r>
              <a:rPr lang="en-GB" dirty="0"/>
              <a:t> </a:t>
            </a:r>
            <a:r>
              <a:rPr lang="en-GB" dirty="0" err="1"/>
              <a:t>yma</a:t>
            </a:r>
            <a:r>
              <a:rPr lang="en-GB" dirty="0"/>
              <a:t>. </a:t>
            </a:r>
            <a:r>
              <a:rPr lang="en-GB" dirty="0" err="1"/>
              <a:t>Byddwn</a:t>
            </a:r>
            <a:r>
              <a:rPr lang="en-GB" dirty="0"/>
              <a:t> </a:t>
            </a:r>
            <a:r>
              <a:rPr lang="en-GB" dirty="0" err="1"/>
              <a:t>yn</a:t>
            </a:r>
            <a:r>
              <a:rPr lang="en-GB" dirty="0"/>
              <a:t> </a:t>
            </a:r>
            <a:r>
              <a:rPr lang="en-GB" dirty="0" err="1"/>
              <a:t>dechrau</a:t>
            </a:r>
            <a:r>
              <a:rPr lang="en-GB" dirty="0"/>
              <a:t> </a:t>
            </a:r>
            <a:r>
              <a:rPr lang="en-GB" dirty="0" err="1"/>
              <a:t>gyda</a:t>
            </a:r>
            <a:r>
              <a:rPr lang="en-GB" dirty="0"/>
              <a:t> </a:t>
            </a:r>
            <a:r>
              <a:rPr lang="en-GB" dirty="0" err="1"/>
              <a:t>throsolwg</a:t>
            </a:r>
            <a:r>
              <a:rPr lang="en-GB" dirty="0"/>
              <a:t> o </a:t>
            </a:r>
            <a:r>
              <a:rPr lang="en-GB" dirty="0" err="1"/>
              <a:t>gynnwys</a:t>
            </a:r>
            <a:r>
              <a:rPr lang="en-GB" dirty="0"/>
              <a:t> </a:t>
            </a:r>
            <a:r>
              <a:rPr lang="en-GB" dirty="0" err="1"/>
              <a:t>uned</a:t>
            </a:r>
            <a:r>
              <a:rPr lang="en-GB" dirty="0"/>
              <a:t> 4 ac </a:t>
            </a:r>
            <a:r>
              <a:rPr lang="en-GB" dirty="0" err="1"/>
              <a:t>yna'n</a:t>
            </a:r>
            <a:r>
              <a:rPr lang="en-GB" dirty="0"/>
              <a:t> </a:t>
            </a:r>
            <a:r>
              <a:rPr lang="en-GB" dirty="0" err="1"/>
              <a:t>treulio</a:t>
            </a:r>
            <a:r>
              <a:rPr lang="en-GB" dirty="0"/>
              <a:t> </a:t>
            </a:r>
            <a:r>
              <a:rPr lang="en-GB" dirty="0" err="1"/>
              <a:t>peth</a:t>
            </a:r>
            <a:r>
              <a:rPr lang="en-GB" dirty="0"/>
              <a:t> </a:t>
            </a:r>
            <a:r>
              <a:rPr lang="en-GB" dirty="0" err="1"/>
              <a:t>amser</a:t>
            </a:r>
            <a:r>
              <a:rPr lang="en-GB" dirty="0"/>
              <a:t> </a:t>
            </a:r>
            <a:r>
              <a:rPr lang="en-GB" dirty="0" err="1"/>
              <a:t>yn</a:t>
            </a:r>
            <a:r>
              <a:rPr lang="en-GB" dirty="0"/>
              <a:t> </a:t>
            </a:r>
            <a:r>
              <a:rPr lang="en-GB" dirty="0" err="1"/>
              <a:t>edrych</a:t>
            </a:r>
            <a:r>
              <a:rPr lang="en-GB" dirty="0"/>
              <a:t> </a:t>
            </a:r>
            <a:r>
              <a:rPr lang="en-GB" dirty="0" err="1"/>
              <a:t>ar</a:t>
            </a:r>
            <a:r>
              <a:rPr lang="en-GB" dirty="0"/>
              <a:t> </a:t>
            </a:r>
            <a:r>
              <a:rPr lang="en-GB" dirty="0" err="1"/>
              <a:t>ofynion</a:t>
            </a:r>
            <a:r>
              <a:rPr lang="en-GB" dirty="0"/>
              <a:t> </a:t>
            </a:r>
            <a:r>
              <a:rPr lang="en-GB" dirty="0" err="1"/>
              <a:t>yr</a:t>
            </a:r>
            <a:r>
              <a:rPr lang="en-GB" dirty="0"/>
              <a:t> </a:t>
            </a:r>
            <a:r>
              <a:rPr lang="en-GB" dirty="0" err="1"/>
              <a:t>asesiad</a:t>
            </a:r>
            <a:r>
              <a:rPr lang="en-GB" dirty="0"/>
              <a:t> di-</a:t>
            </a:r>
            <a:r>
              <a:rPr lang="en-GB" dirty="0" err="1"/>
              <a:t>arholiad</a:t>
            </a:r>
            <a:r>
              <a:rPr lang="en-GB" dirty="0"/>
              <a:t>. </a:t>
            </a:r>
            <a:r>
              <a:rPr lang="en-GB" dirty="0" err="1"/>
              <a:t>Bydd</a:t>
            </a:r>
            <a:r>
              <a:rPr lang="en-GB" dirty="0"/>
              <a:t> </a:t>
            </a:r>
            <a:r>
              <a:rPr lang="en-GB" dirty="0" err="1"/>
              <a:t>yr</a:t>
            </a:r>
            <a:r>
              <a:rPr lang="en-GB" dirty="0"/>
              <a:t> </a:t>
            </a:r>
            <a:r>
              <a:rPr lang="en-GB" dirty="0" err="1"/>
              <a:t>agwedd</a:t>
            </a:r>
            <a:r>
              <a:rPr lang="en-GB" dirty="0"/>
              <a:t> </a:t>
            </a:r>
            <a:r>
              <a:rPr lang="en-GB" dirty="0" err="1"/>
              <a:t>ar</a:t>
            </a:r>
            <a:r>
              <a:rPr lang="en-GB" dirty="0"/>
              <a:t> y </a:t>
            </a:r>
            <a:r>
              <a:rPr lang="en-GB" dirty="0" err="1"/>
              <a:t>cyflwyniad</a:t>
            </a:r>
            <a:r>
              <a:rPr lang="en-GB" dirty="0"/>
              <a:t> </a:t>
            </a:r>
            <a:r>
              <a:rPr lang="en-GB" dirty="0" err="1"/>
              <a:t>hwn</a:t>
            </a:r>
            <a:r>
              <a:rPr lang="en-GB" dirty="0"/>
              <a:t> </a:t>
            </a:r>
            <a:r>
              <a:rPr lang="en-GB" dirty="0" err="1"/>
              <a:t>sy'n</a:t>
            </a:r>
            <a:r>
              <a:rPr lang="en-GB" dirty="0"/>
              <a:t> </a:t>
            </a:r>
            <a:r>
              <a:rPr lang="en-GB" dirty="0" err="1"/>
              <a:t>ymwneud</a:t>
            </a:r>
            <a:r>
              <a:rPr lang="en-GB" dirty="0"/>
              <a:t> ag ADA </a:t>
            </a:r>
            <a:r>
              <a:rPr lang="en-GB" dirty="0" err="1"/>
              <a:t>yn</a:t>
            </a:r>
            <a:r>
              <a:rPr lang="en-GB" dirty="0"/>
              <a:t> </a:t>
            </a:r>
            <a:r>
              <a:rPr lang="en-GB" dirty="0" err="1"/>
              <a:t>cynnwys</a:t>
            </a:r>
            <a:r>
              <a:rPr lang="en-GB" dirty="0"/>
              <a:t> </a:t>
            </a:r>
            <a:r>
              <a:rPr lang="en-GB" dirty="0" err="1"/>
              <a:t>ffynonellau</a:t>
            </a:r>
            <a:r>
              <a:rPr lang="en-GB" dirty="0"/>
              <a:t> </a:t>
            </a:r>
            <a:r>
              <a:rPr lang="en-GB" dirty="0" err="1"/>
              <a:t>i</a:t>
            </a:r>
            <a:r>
              <a:rPr lang="en-GB" dirty="0"/>
              <a:t> </a:t>
            </a:r>
            <a:r>
              <a:rPr lang="en-GB" dirty="0" err="1"/>
              <a:t>adnoddau</a:t>
            </a:r>
            <a:r>
              <a:rPr lang="en-GB" dirty="0"/>
              <a:t> </a:t>
            </a:r>
            <a:r>
              <a:rPr lang="en-GB" dirty="0" err="1"/>
              <a:t>allweddol</a:t>
            </a:r>
            <a:r>
              <a:rPr lang="en-GB" dirty="0"/>
              <a:t> </a:t>
            </a:r>
            <a:r>
              <a:rPr lang="en-GB" dirty="0" err="1"/>
              <a:t>ar</a:t>
            </a:r>
            <a:r>
              <a:rPr lang="en-GB" dirty="0"/>
              <a:t> </a:t>
            </a:r>
            <a:r>
              <a:rPr lang="en-GB" dirty="0" err="1"/>
              <a:t>gyfer</a:t>
            </a:r>
            <a:r>
              <a:rPr lang="en-GB" dirty="0"/>
              <a:t> </a:t>
            </a:r>
            <a:r>
              <a:rPr lang="en-GB" dirty="0" err="1"/>
              <a:t>addysgu</a:t>
            </a:r>
            <a:r>
              <a:rPr lang="en-GB" dirty="0"/>
              <a:t> a </a:t>
            </a:r>
            <a:r>
              <a:rPr lang="en-GB" dirty="0" err="1"/>
              <a:t>dysgu</a:t>
            </a:r>
            <a:r>
              <a:rPr lang="en-GB" dirty="0"/>
              <a:t>, </a:t>
            </a:r>
            <a:r>
              <a:rPr lang="en-GB" dirty="0" err="1"/>
              <a:t>dulliau</a:t>
            </a:r>
            <a:r>
              <a:rPr lang="en-GB" dirty="0"/>
              <a:t> a </a:t>
            </a:r>
            <a:r>
              <a:rPr lang="en-GB" dirty="0" err="1"/>
              <a:t>awgrymir</a:t>
            </a:r>
            <a:r>
              <a:rPr lang="en-GB" dirty="0"/>
              <a:t> </a:t>
            </a:r>
            <a:r>
              <a:rPr lang="en-GB" dirty="0" err="1"/>
              <a:t>ar</a:t>
            </a:r>
            <a:r>
              <a:rPr lang="en-GB" dirty="0"/>
              <a:t> </a:t>
            </a:r>
            <a:r>
              <a:rPr lang="en-GB" dirty="0" err="1"/>
              <a:t>gyfer</a:t>
            </a:r>
            <a:r>
              <a:rPr lang="en-GB" dirty="0"/>
              <a:t> </a:t>
            </a:r>
            <a:r>
              <a:rPr lang="en-GB" dirty="0" err="1"/>
              <a:t>yr</a:t>
            </a:r>
            <a:r>
              <a:rPr lang="en-GB" dirty="0"/>
              <a:t> ADA </a:t>
            </a:r>
            <a:r>
              <a:rPr lang="en-GB" dirty="0" err="1"/>
              <a:t>a'r</a:t>
            </a:r>
            <a:r>
              <a:rPr lang="en-GB" dirty="0"/>
              <a:t> </a:t>
            </a:r>
            <a:r>
              <a:rPr lang="en-GB" dirty="0" err="1"/>
              <a:t>meini</a:t>
            </a:r>
            <a:r>
              <a:rPr lang="en-GB" dirty="0"/>
              <a:t> </a:t>
            </a:r>
            <a:r>
              <a:rPr lang="en-GB" dirty="0" err="1"/>
              <a:t>prawf</a:t>
            </a:r>
            <a:r>
              <a:rPr lang="en-GB" dirty="0"/>
              <a:t> </a:t>
            </a:r>
            <a:r>
              <a:rPr lang="en-GB" dirty="0" err="1"/>
              <a:t>asesu</a:t>
            </a:r>
            <a:r>
              <a:rPr lang="en-GB" dirty="0"/>
              <a:t>. </a:t>
            </a:r>
            <a:r>
              <a:rPr lang="en-GB" dirty="0" err="1"/>
              <a:t>Byddwn</a:t>
            </a:r>
            <a:r>
              <a:rPr lang="en-GB" dirty="0"/>
              <a:t> </a:t>
            </a:r>
            <a:r>
              <a:rPr lang="en-GB" dirty="0" err="1"/>
              <a:t>hefyd</a:t>
            </a:r>
            <a:r>
              <a:rPr lang="en-GB" dirty="0"/>
              <a:t> </a:t>
            </a:r>
            <a:r>
              <a:rPr lang="en-GB" dirty="0" err="1"/>
              <a:t>yn</a:t>
            </a:r>
            <a:r>
              <a:rPr lang="en-GB" dirty="0"/>
              <a:t> </a:t>
            </a:r>
            <a:r>
              <a:rPr lang="en-GB" dirty="0" err="1"/>
              <a:t>trafod</a:t>
            </a:r>
            <a:r>
              <a:rPr lang="en-GB" dirty="0"/>
              <a:t> </a:t>
            </a:r>
            <a:r>
              <a:rPr lang="en-GB" dirty="0" err="1"/>
              <a:t>yr</a:t>
            </a:r>
            <a:r>
              <a:rPr lang="en-GB" dirty="0"/>
              <a:t> </a:t>
            </a:r>
            <a:r>
              <a:rPr lang="en-GB" dirty="0" err="1"/>
              <a:t>ystod</a:t>
            </a:r>
            <a:r>
              <a:rPr lang="en-GB" dirty="0"/>
              <a:t> o </a:t>
            </a:r>
            <a:r>
              <a:rPr lang="en-GB" dirty="0" err="1"/>
              <a:t>sefyllfaoedd</a:t>
            </a:r>
            <a:r>
              <a:rPr lang="en-GB" dirty="0"/>
              <a:t> </a:t>
            </a:r>
            <a:r>
              <a:rPr lang="en-GB" dirty="0" err="1"/>
              <a:t>enghreifftiol</a:t>
            </a:r>
            <a:r>
              <a:rPr lang="en-GB" dirty="0"/>
              <a:t> </a:t>
            </a:r>
            <a:r>
              <a:rPr lang="en-GB" dirty="0" err="1"/>
              <a:t>sydd</a:t>
            </a:r>
            <a:r>
              <a:rPr lang="en-GB" dirty="0"/>
              <a:t> </a:t>
            </a:r>
            <a:r>
              <a:rPr lang="en-GB" dirty="0" err="1"/>
              <a:t>ar</a:t>
            </a:r>
            <a:r>
              <a:rPr lang="en-GB" dirty="0"/>
              <a:t> </a:t>
            </a:r>
            <a:r>
              <a:rPr lang="en-GB" dirty="0" err="1"/>
              <a:t>gael</a:t>
            </a:r>
            <a:r>
              <a:rPr lang="en-GB" dirty="0"/>
              <a:t> y </a:t>
            </a:r>
            <a:r>
              <a:rPr lang="en-GB" dirty="0" err="1"/>
              <a:t>gellir</a:t>
            </a:r>
            <a:r>
              <a:rPr lang="en-GB" dirty="0"/>
              <a:t> </a:t>
            </a:r>
            <a:r>
              <a:rPr lang="en-GB" dirty="0" err="1"/>
              <a:t>eu</a:t>
            </a:r>
            <a:r>
              <a:rPr lang="en-GB" dirty="0"/>
              <a:t> </a:t>
            </a:r>
            <a:r>
              <a:rPr lang="en-GB" dirty="0" err="1"/>
              <a:t>defnyddio</a:t>
            </a:r>
            <a:r>
              <a:rPr lang="en-GB" dirty="0"/>
              <a:t> </a:t>
            </a:r>
            <a:r>
              <a:rPr lang="en-GB" dirty="0" err="1"/>
              <a:t>gydag</a:t>
            </a:r>
            <a:r>
              <a:rPr lang="en-GB" dirty="0"/>
              <a:t> </a:t>
            </a:r>
            <a:r>
              <a:rPr lang="en-GB" dirty="0" err="1"/>
              <a:t>adran</a:t>
            </a:r>
            <a:r>
              <a:rPr lang="en-GB" dirty="0"/>
              <a:t> </a:t>
            </a:r>
            <a:r>
              <a:rPr lang="en-GB" dirty="0" err="1"/>
              <a:t>rhaglen</a:t>
            </a:r>
            <a:r>
              <a:rPr lang="en-GB" dirty="0"/>
              <a:t> </a:t>
            </a:r>
            <a:r>
              <a:rPr lang="en-GB" dirty="0" err="1"/>
              <a:t>weithgareddau'r</a:t>
            </a:r>
            <a:r>
              <a:rPr lang="en-GB" dirty="0"/>
              <a:t> ADA. </a:t>
            </a:r>
            <a:r>
              <a:rPr lang="en-GB" dirty="0" err="1"/>
              <a:t>Bydd</a:t>
            </a:r>
            <a:r>
              <a:rPr lang="en-GB" dirty="0"/>
              <a:t> y </a:t>
            </a:r>
            <a:r>
              <a:rPr lang="en-GB" dirty="0" err="1"/>
              <a:t>sesiwn</a:t>
            </a:r>
            <a:r>
              <a:rPr lang="en-GB" dirty="0"/>
              <a:t> </a:t>
            </a:r>
            <a:r>
              <a:rPr lang="en-GB" dirty="0" err="1"/>
              <a:t>yn</a:t>
            </a:r>
            <a:r>
              <a:rPr lang="en-GB" dirty="0"/>
              <a:t> </a:t>
            </a:r>
            <a:r>
              <a:rPr lang="en-GB" dirty="0" err="1"/>
              <a:t>gorffen</a:t>
            </a:r>
            <a:r>
              <a:rPr lang="en-GB" dirty="0"/>
              <a:t> </a:t>
            </a:r>
            <a:r>
              <a:rPr lang="en-GB" dirty="0" err="1"/>
              <a:t>gyda</a:t>
            </a:r>
            <a:r>
              <a:rPr lang="en-GB" dirty="0"/>
              <a:t> </a:t>
            </a:r>
            <a:r>
              <a:rPr lang="en-GB" dirty="0" err="1"/>
              <a:t>ble</a:t>
            </a:r>
            <a:r>
              <a:rPr lang="en-GB" dirty="0"/>
              <a:t> </a:t>
            </a:r>
            <a:r>
              <a:rPr lang="en-GB" dirty="0" err="1"/>
              <a:t>i</a:t>
            </a:r>
            <a:r>
              <a:rPr lang="en-GB" dirty="0"/>
              <a:t> </a:t>
            </a:r>
            <a:r>
              <a:rPr lang="en-GB" dirty="0" err="1"/>
              <a:t>ddod</a:t>
            </a:r>
            <a:r>
              <a:rPr lang="en-GB" dirty="0"/>
              <a:t> o </a:t>
            </a:r>
            <a:r>
              <a:rPr lang="en-GB" dirty="0" err="1"/>
              <a:t>hyd</a:t>
            </a:r>
            <a:r>
              <a:rPr lang="en-GB" dirty="0"/>
              <a:t> </a:t>
            </a:r>
            <a:r>
              <a:rPr lang="en-GB" dirty="0" err="1"/>
              <a:t>i’n</a:t>
            </a:r>
            <a:r>
              <a:rPr lang="en-GB" dirty="0"/>
              <a:t> </a:t>
            </a:r>
            <a:r>
              <a:rPr lang="en-GB" dirty="0" err="1"/>
              <a:t>hadnoddau</a:t>
            </a:r>
            <a:r>
              <a:rPr lang="en-GB" dirty="0"/>
              <a:t>, a </a:t>
            </a:r>
            <a:r>
              <a:rPr lang="en-GB" dirty="0" err="1"/>
              <a:t>golwg</a:t>
            </a:r>
            <a:r>
              <a:rPr lang="en-GB" dirty="0"/>
              <a:t> </a:t>
            </a:r>
            <a:r>
              <a:rPr lang="en-GB" dirty="0" err="1"/>
              <a:t>ar</a:t>
            </a:r>
            <a:r>
              <a:rPr lang="en-GB" dirty="0"/>
              <a:t> </a:t>
            </a:r>
            <a:r>
              <a:rPr lang="en-GB" dirty="0" err="1"/>
              <a:t>gwestiynau</a:t>
            </a:r>
            <a:r>
              <a:rPr lang="en-GB" dirty="0"/>
              <a:t> </a:t>
            </a:r>
            <a:r>
              <a:rPr lang="en-GB" dirty="0" err="1"/>
              <a:t>cyffredin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50120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Mae </a:t>
            </a:r>
            <a:r>
              <a:rPr lang="en-GB" dirty="0" err="1"/>
              <a:t>Uned</a:t>
            </a:r>
            <a:r>
              <a:rPr lang="en-GB" dirty="0"/>
              <a:t> 4 </a:t>
            </a:r>
            <a:r>
              <a:rPr lang="en-GB" dirty="0" err="1"/>
              <a:t>yn</a:t>
            </a:r>
            <a:r>
              <a:rPr lang="en-GB" dirty="0"/>
              <a:t> </a:t>
            </a:r>
            <a:r>
              <a:rPr lang="en-GB" dirty="0" err="1"/>
              <a:t>cyfrannu</a:t>
            </a:r>
            <a:r>
              <a:rPr lang="en-GB" dirty="0"/>
              <a:t> 30% at y </a:t>
            </a:r>
            <a:r>
              <a:rPr lang="en-GB" dirty="0" err="1"/>
              <a:t>cymhwyster</a:t>
            </a:r>
            <a:r>
              <a:rPr lang="en-GB" dirty="0"/>
              <a:t> </a:t>
            </a:r>
            <a:r>
              <a:rPr lang="en-GB" dirty="0" err="1"/>
              <a:t>Safon</a:t>
            </a:r>
            <a:r>
              <a:rPr lang="en-GB" dirty="0"/>
              <a:t> </a:t>
            </a:r>
            <a:r>
              <a:rPr lang="en-GB" dirty="0" err="1"/>
              <a:t>Uwch</a:t>
            </a:r>
            <a:r>
              <a:rPr lang="en-GB" dirty="0"/>
              <a:t>. </a:t>
            </a:r>
            <a:r>
              <a:rPr lang="en-GB" dirty="0" err="1"/>
              <a:t>Fe'i</a:t>
            </a:r>
            <a:r>
              <a:rPr lang="en-GB" dirty="0"/>
              <a:t> </a:t>
            </a:r>
            <a:r>
              <a:rPr lang="en-GB" dirty="0" err="1"/>
              <a:t>cynlluniwyd</a:t>
            </a:r>
            <a:r>
              <a:rPr lang="en-GB" dirty="0"/>
              <a:t> </a:t>
            </a:r>
            <a:r>
              <a:rPr lang="en-GB" dirty="0" err="1"/>
              <a:t>fel</a:t>
            </a:r>
            <a:r>
              <a:rPr lang="en-GB" dirty="0"/>
              <a:t> bod </a:t>
            </a:r>
            <a:r>
              <a:rPr lang="en-GB" dirty="0" err="1"/>
              <a:t>ymgeiswyr</a:t>
            </a:r>
            <a:r>
              <a:rPr lang="en-GB" dirty="0"/>
              <a:t> neu </a:t>
            </a:r>
            <a:r>
              <a:rPr lang="en-GB" dirty="0" err="1"/>
              <a:t>ganolfannau'n</a:t>
            </a:r>
            <a:r>
              <a:rPr lang="en-GB" dirty="0"/>
              <a:t> </a:t>
            </a:r>
            <a:r>
              <a:rPr lang="en-GB" dirty="0" err="1"/>
              <a:t>gallu</a:t>
            </a:r>
            <a:r>
              <a:rPr lang="en-GB" dirty="0"/>
              <a:t> </a:t>
            </a:r>
            <a:r>
              <a:rPr lang="en-GB" dirty="0" err="1"/>
              <a:t>dewis</a:t>
            </a:r>
            <a:r>
              <a:rPr lang="en-GB" dirty="0"/>
              <a:t> y math o </a:t>
            </a:r>
            <a:r>
              <a:rPr lang="en-GB" dirty="0" err="1"/>
              <a:t>ymarfer</a:t>
            </a:r>
            <a:r>
              <a:rPr lang="en-GB" dirty="0"/>
              <a:t> </a:t>
            </a:r>
            <a:r>
              <a:rPr lang="en-GB" dirty="0" err="1"/>
              <a:t>tirfesur</a:t>
            </a:r>
            <a:r>
              <a:rPr lang="en-GB" dirty="0"/>
              <a:t> </a:t>
            </a:r>
            <a:r>
              <a:rPr lang="en-GB" dirty="0" err="1"/>
              <a:t>sy'n</a:t>
            </a:r>
            <a:r>
              <a:rPr lang="en-GB" dirty="0"/>
              <a:t> </a:t>
            </a:r>
            <a:r>
              <a:rPr lang="en-GB" dirty="0" err="1"/>
              <a:t>fwy</a:t>
            </a:r>
            <a:r>
              <a:rPr lang="en-GB" dirty="0"/>
              <a:t> addas </a:t>
            </a:r>
            <a:r>
              <a:rPr lang="en-GB" dirty="0" err="1"/>
              <a:t>ar</a:t>
            </a:r>
            <a:r>
              <a:rPr lang="en-GB" dirty="0"/>
              <a:t> </a:t>
            </a:r>
            <a:r>
              <a:rPr lang="en-GB" dirty="0" err="1"/>
              <a:t>eu</a:t>
            </a:r>
            <a:r>
              <a:rPr lang="en-GB" dirty="0"/>
              <a:t> </a:t>
            </a:r>
            <a:r>
              <a:rPr lang="en-GB" dirty="0" err="1"/>
              <a:t>cyfer</a:t>
            </a:r>
            <a:r>
              <a:rPr lang="en-GB" dirty="0"/>
              <a:t>, gall </a:t>
            </a:r>
            <a:r>
              <a:rPr lang="en-GB" dirty="0" err="1"/>
              <a:t>hyn</a:t>
            </a:r>
            <a:r>
              <a:rPr lang="en-GB" dirty="0"/>
              <a:t> </a:t>
            </a:r>
            <a:r>
              <a:rPr lang="en-GB" dirty="0" err="1"/>
              <a:t>fod</a:t>
            </a:r>
            <a:r>
              <a:rPr lang="en-GB" dirty="0"/>
              <a:t> </a:t>
            </a:r>
            <a:r>
              <a:rPr lang="en-GB" dirty="0" err="1"/>
              <a:t>naill</a:t>
            </a:r>
            <a:r>
              <a:rPr lang="en-GB" dirty="0"/>
              <a:t> ai </a:t>
            </a:r>
            <a:r>
              <a:rPr lang="en-GB" dirty="0" err="1"/>
              <a:t>trwy</a:t>
            </a:r>
            <a:r>
              <a:rPr lang="en-GB" dirty="0"/>
              <a:t> </a:t>
            </a:r>
            <a:r>
              <a:rPr lang="en-GB" dirty="0" err="1"/>
              <a:t>arolwg</a:t>
            </a:r>
            <a:r>
              <a:rPr lang="en-GB" dirty="0"/>
              <a:t> </a:t>
            </a:r>
            <a:r>
              <a:rPr lang="en-GB" dirty="0" err="1"/>
              <a:t>adeiladu</a:t>
            </a:r>
            <a:r>
              <a:rPr lang="en-GB" dirty="0"/>
              <a:t> neu </a:t>
            </a:r>
            <a:r>
              <a:rPr lang="en-GB" dirty="0" err="1"/>
              <a:t>arolwg</a:t>
            </a:r>
            <a:r>
              <a:rPr lang="en-GB" dirty="0"/>
              <a:t> </a:t>
            </a:r>
            <a:r>
              <a:rPr lang="en-GB" dirty="0" err="1"/>
              <a:t>tir</a:t>
            </a:r>
            <a:r>
              <a:rPr lang="en-GB" dirty="0"/>
              <a:t>. </a:t>
            </a:r>
            <a:r>
              <a:rPr lang="en-GB" dirty="0" err="1"/>
              <a:t>Ar</a:t>
            </a:r>
            <a:r>
              <a:rPr lang="en-GB" dirty="0"/>
              <a:t> </a:t>
            </a:r>
            <a:r>
              <a:rPr lang="en-GB" dirty="0" err="1"/>
              <a:t>ôl</a:t>
            </a:r>
            <a:r>
              <a:rPr lang="en-GB" dirty="0"/>
              <a:t> </a:t>
            </a:r>
            <a:r>
              <a:rPr lang="en-GB" dirty="0" err="1"/>
              <a:t>cwblhau'r</a:t>
            </a:r>
            <a:r>
              <a:rPr lang="en-GB" dirty="0"/>
              <a:t> </a:t>
            </a:r>
            <a:r>
              <a:rPr lang="en-GB" dirty="0" err="1"/>
              <a:t>tirfesuriad</a:t>
            </a:r>
            <a:r>
              <a:rPr lang="en-GB" dirty="0"/>
              <a:t>, </a:t>
            </a:r>
            <a:r>
              <a:rPr lang="en-GB" dirty="0" err="1"/>
              <a:t>bydd</a:t>
            </a:r>
            <a:r>
              <a:rPr lang="en-GB" dirty="0"/>
              <a:t> </a:t>
            </a:r>
            <a:r>
              <a:rPr lang="en-GB" dirty="0" err="1"/>
              <a:t>pob</a:t>
            </a:r>
            <a:r>
              <a:rPr lang="en-GB" dirty="0"/>
              <a:t> </a:t>
            </a:r>
            <a:r>
              <a:rPr lang="en-GB" dirty="0" err="1"/>
              <a:t>dysgwr</a:t>
            </a:r>
            <a:r>
              <a:rPr lang="en-GB" dirty="0"/>
              <a:t> </a:t>
            </a:r>
            <a:r>
              <a:rPr lang="en-GB" dirty="0" err="1"/>
              <a:t>yn</a:t>
            </a:r>
            <a:r>
              <a:rPr lang="en-GB" dirty="0"/>
              <a:t> </a:t>
            </a:r>
            <a:r>
              <a:rPr lang="en-GB" dirty="0" err="1"/>
              <a:t>datblygu</a:t>
            </a:r>
            <a:r>
              <a:rPr lang="en-GB" dirty="0"/>
              <a:t> </a:t>
            </a:r>
            <a:r>
              <a:rPr lang="en-GB" dirty="0" err="1"/>
              <a:t>cysyniadau</a:t>
            </a:r>
            <a:r>
              <a:rPr lang="en-GB" dirty="0"/>
              <a:t> </a:t>
            </a:r>
            <a:r>
              <a:rPr lang="en-GB" dirty="0" err="1"/>
              <a:t>dylunio</a:t>
            </a:r>
            <a:r>
              <a:rPr lang="en-GB" dirty="0"/>
              <a:t> ac </a:t>
            </a:r>
            <a:r>
              <a:rPr lang="en-GB" dirty="0" err="1"/>
              <a:t>yn</a:t>
            </a:r>
            <a:r>
              <a:rPr lang="en-GB" dirty="0"/>
              <a:t> </a:t>
            </a:r>
            <a:r>
              <a:rPr lang="en-GB" dirty="0" err="1"/>
              <a:t>cynllunio</a:t>
            </a:r>
            <a:r>
              <a:rPr lang="en-GB" dirty="0"/>
              <a:t> </a:t>
            </a:r>
            <a:r>
              <a:rPr lang="en-GB" dirty="0" err="1"/>
              <a:t>arferion</a:t>
            </a:r>
            <a:r>
              <a:rPr lang="en-GB" dirty="0"/>
              <a:t> </a:t>
            </a:r>
            <a:r>
              <a:rPr lang="en-GB" dirty="0" err="1"/>
              <a:t>adeiladu</a:t>
            </a:r>
            <a:r>
              <a:rPr lang="en-GB" dirty="0"/>
              <a:t> o </a:t>
            </a:r>
            <a:r>
              <a:rPr lang="en-GB" dirty="0" err="1"/>
              <a:t>amgylch</a:t>
            </a:r>
            <a:r>
              <a:rPr lang="en-GB" dirty="0"/>
              <a:t> </a:t>
            </a:r>
            <a:r>
              <a:rPr lang="en-GB" dirty="0" err="1"/>
              <a:t>yr</a:t>
            </a:r>
            <a:r>
              <a:rPr lang="en-GB" dirty="0"/>
              <a:t> </a:t>
            </a:r>
            <a:r>
              <a:rPr lang="en-GB" dirty="0" err="1"/>
              <a:t>adeilad</a:t>
            </a:r>
            <a:r>
              <a:rPr lang="en-GB" dirty="0"/>
              <a:t> </a:t>
            </a:r>
            <a:r>
              <a:rPr lang="en-GB" dirty="0" err="1"/>
              <a:t>neu'r</a:t>
            </a:r>
            <a:r>
              <a:rPr lang="en-GB" dirty="0"/>
              <a:t> </a:t>
            </a:r>
            <a:r>
              <a:rPr lang="en-GB" dirty="0" err="1"/>
              <a:t>tir</a:t>
            </a:r>
            <a:r>
              <a:rPr lang="en-GB" dirty="0"/>
              <a:t> a </a:t>
            </a:r>
            <a:r>
              <a:rPr lang="en-GB" dirty="0" err="1"/>
              <a:t>arolygwyd</a:t>
            </a:r>
            <a:r>
              <a:rPr lang="en-GB" dirty="0"/>
              <a:t>.</a:t>
            </a:r>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solidFill>
                  <a:schemeClr val="tx1"/>
                </a:solidFill>
              </a:rPr>
              <a:t>Mae'r</a:t>
            </a:r>
            <a:r>
              <a:rPr lang="en-GB" dirty="0">
                <a:solidFill>
                  <a:schemeClr val="tx1"/>
                </a:solidFill>
              </a:rPr>
              <a:t> </a:t>
            </a:r>
            <a:r>
              <a:rPr lang="en-GB" dirty="0" err="1">
                <a:solidFill>
                  <a:schemeClr val="tx1"/>
                </a:solidFill>
              </a:rPr>
              <a:t>uned</a:t>
            </a:r>
            <a:r>
              <a:rPr lang="en-GB" dirty="0">
                <a:solidFill>
                  <a:schemeClr val="tx1"/>
                </a:solidFill>
              </a:rPr>
              <a:t> </a:t>
            </a:r>
            <a:r>
              <a:rPr lang="en-GB" dirty="0" err="1">
                <a:solidFill>
                  <a:schemeClr val="tx1"/>
                </a:solidFill>
              </a:rPr>
              <a:t>i'w</a:t>
            </a:r>
            <a:r>
              <a:rPr lang="en-GB" dirty="0">
                <a:solidFill>
                  <a:schemeClr val="tx1"/>
                </a:solidFill>
              </a:rPr>
              <a:t> </a:t>
            </a:r>
            <a:r>
              <a:rPr lang="en-GB" dirty="0" err="1">
                <a:solidFill>
                  <a:schemeClr val="tx1"/>
                </a:solidFill>
              </a:rPr>
              <a:t>hasesu</a:t>
            </a:r>
            <a:r>
              <a:rPr lang="en-GB" dirty="0">
                <a:solidFill>
                  <a:schemeClr val="tx1"/>
                </a:solidFill>
              </a:rPr>
              <a:t> </a:t>
            </a:r>
            <a:r>
              <a:rPr lang="en-GB" dirty="0" err="1">
                <a:solidFill>
                  <a:schemeClr val="tx1"/>
                </a:solidFill>
              </a:rPr>
              <a:t>trwy</a:t>
            </a:r>
            <a:r>
              <a:rPr lang="en-GB" dirty="0">
                <a:solidFill>
                  <a:schemeClr val="tx1"/>
                </a:solidFill>
              </a:rPr>
              <a:t> </a:t>
            </a:r>
            <a:r>
              <a:rPr lang="en-GB" dirty="0" err="1">
                <a:solidFill>
                  <a:schemeClr val="tx1"/>
                </a:solidFill>
              </a:rPr>
              <a:t>brosiect</a:t>
            </a:r>
            <a:r>
              <a:rPr lang="en-GB" dirty="0">
                <a:solidFill>
                  <a:schemeClr val="tx1"/>
                </a:solidFill>
              </a:rPr>
              <a:t> ADA 80 marc </a:t>
            </a:r>
            <a:r>
              <a:rPr lang="en-GB" dirty="0" err="1">
                <a:solidFill>
                  <a:schemeClr val="tx1"/>
                </a:solidFill>
              </a:rPr>
              <a:t>gyda'r</a:t>
            </a:r>
            <a:r>
              <a:rPr lang="en-GB" dirty="0">
                <a:solidFill>
                  <a:schemeClr val="tx1"/>
                </a:solidFill>
              </a:rPr>
              <a:t> </a:t>
            </a:r>
            <a:r>
              <a:rPr lang="en-GB" dirty="0" err="1">
                <a:solidFill>
                  <a:schemeClr val="tx1"/>
                </a:solidFill>
              </a:rPr>
              <a:t>bwriad</a:t>
            </a:r>
            <a:r>
              <a:rPr lang="en-GB" dirty="0">
                <a:solidFill>
                  <a:schemeClr val="tx1"/>
                </a:solidFill>
              </a:rPr>
              <a:t> o </a:t>
            </a:r>
            <a:r>
              <a:rPr lang="en-GB" dirty="0" err="1">
                <a:solidFill>
                  <a:schemeClr val="tx1"/>
                </a:solidFill>
              </a:rPr>
              <a:t>gynrychioli</a:t>
            </a:r>
            <a:r>
              <a:rPr lang="en-GB" dirty="0">
                <a:solidFill>
                  <a:schemeClr val="tx1"/>
                </a:solidFill>
              </a:rPr>
              <a:t> </a:t>
            </a:r>
            <a:r>
              <a:rPr lang="en-GB" dirty="0" err="1">
                <a:solidFill>
                  <a:schemeClr val="tx1"/>
                </a:solidFill>
              </a:rPr>
              <a:t>tua</a:t>
            </a:r>
            <a:r>
              <a:rPr lang="en-GB" dirty="0">
                <a:solidFill>
                  <a:schemeClr val="tx1"/>
                </a:solidFill>
              </a:rPr>
              <a:t> 40 </a:t>
            </a:r>
            <a:r>
              <a:rPr lang="en-GB" dirty="0" err="1">
                <a:solidFill>
                  <a:schemeClr val="tx1"/>
                </a:solidFill>
              </a:rPr>
              <a:t>awr</a:t>
            </a:r>
            <a:r>
              <a:rPr lang="en-GB" dirty="0">
                <a:solidFill>
                  <a:schemeClr val="tx1"/>
                </a:solidFill>
              </a:rPr>
              <a:t> o </a:t>
            </a:r>
            <a:r>
              <a:rPr lang="en-GB" dirty="0" err="1">
                <a:solidFill>
                  <a:schemeClr val="tx1"/>
                </a:solidFill>
              </a:rPr>
              <a:t>waith</a:t>
            </a:r>
            <a:r>
              <a:rPr lang="en-GB" dirty="0">
                <a:solidFill>
                  <a:schemeClr val="tx1"/>
                </a:solidFill>
              </a:rPr>
              <a:t>. </a:t>
            </a:r>
          </a:p>
          <a:p>
            <a:r>
              <a:rPr lang="en-GB" dirty="0" err="1">
                <a:solidFill>
                  <a:schemeClr val="tx1"/>
                </a:solidFill>
              </a:rPr>
              <a:t>Bydd</a:t>
            </a:r>
            <a:r>
              <a:rPr lang="en-GB" dirty="0">
                <a:solidFill>
                  <a:schemeClr val="tx1"/>
                </a:solidFill>
              </a:rPr>
              <a:t> y </a:t>
            </a:r>
            <a:r>
              <a:rPr lang="en-GB" dirty="0" err="1">
                <a:solidFill>
                  <a:schemeClr val="tx1"/>
                </a:solidFill>
              </a:rPr>
              <a:t>dasg</a:t>
            </a:r>
            <a:r>
              <a:rPr lang="en-GB" dirty="0">
                <a:solidFill>
                  <a:schemeClr val="tx1"/>
                </a:solidFill>
              </a:rPr>
              <a:t> ADA </a:t>
            </a:r>
            <a:r>
              <a:rPr lang="en-GB" dirty="0" err="1">
                <a:solidFill>
                  <a:schemeClr val="tx1"/>
                </a:solidFill>
              </a:rPr>
              <a:t>ei</a:t>
            </a:r>
            <a:r>
              <a:rPr lang="en-GB" dirty="0">
                <a:solidFill>
                  <a:schemeClr val="tx1"/>
                </a:solidFill>
              </a:rPr>
              <a:t> </a:t>
            </a:r>
            <a:r>
              <a:rPr lang="en-GB" dirty="0" err="1">
                <a:solidFill>
                  <a:schemeClr val="tx1"/>
                </a:solidFill>
              </a:rPr>
              <a:t>hun</a:t>
            </a:r>
            <a:r>
              <a:rPr lang="en-GB" dirty="0">
                <a:solidFill>
                  <a:schemeClr val="tx1"/>
                </a:solidFill>
              </a:rPr>
              <a:t> </a:t>
            </a:r>
            <a:r>
              <a:rPr lang="en-GB" dirty="0" err="1">
                <a:solidFill>
                  <a:schemeClr val="tx1"/>
                </a:solidFill>
              </a:rPr>
              <a:t>yn</a:t>
            </a:r>
            <a:r>
              <a:rPr lang="en-GB" dirty="0">
                <a:solidFill>
                  <a:schemeClr val="tx1"/>
                </a:solidFill>
              </a:rPr>
              <a:t> </a:t>
            </a:r>
            <a:r>
              <a:rPr lang="en-GB" dirty="0" err="1">
                <a:solidFill>
                  <a:schemeClr val="tx1"/>
                </a:solidFill>
              </a:rPr>
              <a:t>aros</a:t>
            </a:r>
            <a:r>
              <a:rPr lang="en-GB" dirty="0">
                <a:solidFill>
                  <a:schemeClr val="tx1"/>
                </a:solidFill>
              </a:rPr>
              <a:t> </a:t>
            </a:r>
            <a:r>
              <a:rPr lang="en-GB" dirty="0" err="1">
                <a:solidFill>
                  <a:schemeClr val="tx1"/>
                </a:solidFill>
              </a:rPr>
              <a:t>yr</a:t>
            </a:r>
            <a:r>
              <a:rPr lang="en-GB" dirty="0">
                <a:solidFill>
                  <a:schemeClr val="tx1"/>
                </a:solidFill>
              </a:rPr>
              <a:t> un </a:t>
            </a:r>
            <a:r>
              <a:rPr lang="en-GB" dirty="0" err="1">
                <a:solidFill>
                  <a:schemeClr val="tx1"/>
                </a:solidFill>
              </a:rPr>
              <a:t>fath</a:t>
            </a:r>
            <a:r>
              <a:rPr lang="en-GB" dirty="0">
                <a:solidFill>
                  <a:schemeClr val="tx1"/>
                </a:solidFill>
              </a:rPr>
              <a:t> am </a:t>
            </a:r>
            <a:r>
              <a:rPr lang="en-GB" dirty="0" err="1">
                <a:solidFill>
                  <a:schemeClr val="tx1"/>
                </a:solidFill>
              </a:rPr>
              <a:t>oes</a:t>
            </a:r>
            <a:r>
              <a:rPr lang="en-GB" dirty="0">
                <a:solidFill>
                  <a:schemeClr val="tx1"/>
                </a:solidFill>
              </a:rPr>
              <a:t> y </a:t>
            </a:r>
            <a:r>
              <a:rPr lang="en-GB" dirty="0" err="1">
                <a:solidFill>
                  <a:schemeClr val="tx1"/>
                </a:solidFill>
              </a:rPr>
              <a:t>fanyleb</a:t>
            </a:r>
            <a:r>
              <a:rPr lang="en-GB" dirty="0">
                <a:solidFill>
                  <a:schemeClr val="tx1"/>
                </a:solidFill>
              </a:rPr>
              <a:t> er </a:t>
            </a:r>
            <a:r>
              <a:rPr lang="en-GB" dirty="0" err="1">
                <a:solidFill>
                  <a:schemeClr val="tx1"/>
                </a:solidFill>
              </a:rPr>
              <a:t>mwyn</a:t>
            </a:r>
            <a:r>
              <a:rPr lang="en-GB" dirty="0">
                <a:solidFill>
                  <a:schemeClr val="tx1"/>
                </a:solidFill>
              </a:rPr>
              <a:t> </a:t>
            </a:r>
            <a:r>
              <a:rPr lang="en-GB" dirty="0" err="1">
                <a:solidFill>
                  <a:schemeClr val="tx1"/>
                </a:solidFill>
              </a:rPr>
              <a:t>caniatáu</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ymgeiswyr</a:t>
            </a:r>
            <a:r>
              <a:rPr lang="en-GB" dirty="0">
                <a:solidFill>
                  <a:schemeClr val="tx1"/>
                </a:solidFill>
              </a:rPr>
              <a:t> </a:t>
            </a:r>
            <a:r>
              <a:rPr lang="en-GB" dirty="0" err="1">
                <a:solidFill>
                  <a:schemeClr val="tx1"/>
                </a:solidFill>
              </a:rPr>
              <a:t>ganolbwyntio</a:t>
            </a:r>
            <a:r>
              <a:rPr lang="en-GB" dirty="0">
                <a:solidFill>
                  <a:schemeClr val="tx1"/>
                </a:solidFill>
              </a:rPr>
              <a:t> </a:t>
            </a:r>
            <a:r>
              <a:rPr lang="en-GB" dirty="0" err="1">
                <a:solidFill>
                  <a:schemeClr val="tx1"/>
                </a:solidFill>
              </a:rPr>
              <a:t>ar</a:t>
            </a:r>
            <a:r>
              <a:rPr lang="en-GB" dirty="0">
                <a:solidFill>
                  <a:schemeClr val="tx1"/>
                </a:solidFill>
              </a:rPr>
              <a:t> </a:t>
            </a:r>
            <a:r>
              <a:rPr lang="en-GB" dirty="0" err="1">
                <a:solidFill>
                  <a:schemeClr val="tx1"/>
                </a:solidFill>
              </a:rPr>
              <a:t>faes</a:t>
            </a:r>
            <a:r>
              <a:rPr lang="en-GB" dirty="0">
                <a:solidFill>
                  <a:schemeClr val="tx1"/>
                </a:solidFill>
              </a:rPr>
              <a:t> </a:t>
            </a:r>
            <a:r>
              <a:rPr lang="en-GB" dirty="0" err="1">
                <a:solidFill>
                  <a:schemeClr val="tx1"/>
                </a:solidFill>
              </a:rPr>
              <a:t>sydd</a:t>
            </a:r>
            <a:r>
              <a:rPr lang="en-GB" dirty="0">
                <a:solidFill>
                  <a:schemeClr val="tx1"/>
                </a:solidFill>
              </a:rPr>
              <a:t> o </a:t>
            </a:r>
            <a:r>
              <a:rPr lang="en-GB" dirty="0" err="1">
                <a:solidFill>
                  <a:schemeClr val="tx1"/>
                </a:solidFill>
              </a:rPr>
              <a:t>ddiddordeb</a:t>
            </a:r>
            <a:r>
              <a:rPr lang="en-GB" dirty="0">
                <a:solidFill>
                  <a:schemeClr val="tx1"/>
                </a:solidFill>
              </a:rPr>
              <a:t> </a:t>
            </a:r>
            <a:r>
              <a:rPr lang="en-GB" dirty="0" err="1">
                <a:solidFill>
                  <a:schemeClr val="tx1"/>
                </a:solidFill>
              </a:rPr>
              <a:t>arbennig</a:t>
            </a:r>
            <a:r>
              <a:rPr lang="en-GB" dirty="0">
                <a:solidFill>
                  <a:schemeClr val="tx1"/>
                </a:solidFill>
              </a:rPr>
              <a:t> </a:t>
            </a:r>
            <a:r>
              <a:rPr lang="en-GB" dirty="0" err="1">
                <a:solidFill>
                  <a:schemeClr val="tx1"/>
                </a:solidFill>
              </a:rPr>
              <a:t>iddynt</a:t>
            </a:r>
            <a:r>
              <a:rPr lang="en-GB" dirty="0">
                <a:solidFill>
                  <a:schemeClr val="tx1"/>
                </a:solidFill>
              </a:rPr>
              <a:t> </a:t>
            </a:r>
            <a:r>
              <a:rPr lang="en-GB" dirty="0" err="1">
                <a:solidFill>
                  <a:schemeClr val="tx1"/>
                </a:solidFill>
              </a:rPr>
              <a:t>a'r</a:t>
            </a:r>
            <a:r>
              <a:rPr lang="en-GB" dirty="0">
                <a:solidFill>
                  <a:schemeClr val="tx1"/>
                </a:solidFill>
              </a:rPr>
              <a:t> </a:t>
            </a:r>
            <a:r>
              <a:rPr lang="en-GB" dirty="0" err="1">
                <a:solidFill>
                  <a:schemeClr val="tx1"/>
                </a:solidFill>
              </a:rPr>
              <a:t>amgylchedd</a:t>
            </a:r>
            <a:r>
              <a:rPr lang="en-GB" dirty="0">
                <a:solidFill>
                  <a:schemeClr val="tx1"/>
                </a:solidFill>
              </a:rPr>
              <a:t> </a:t>
            </a:r>
            <a:r>
              <a:rPr lang="en-GB" dirty="0" err="1">
                <a:solidFill>
                  <a:schemeClr val="tx1"/>
                </a:solidFill>
              </a:rPr>
              <a:t>adeiledig</a:t>
            </a:r>
            <a:r>
              <a:rPr lang="en-GB" dirty="0">
                <a:solidFill>
                  <a:schemeClr val="tx1"/>
                </a:solidFill>
              </a:rPr>
              <a:t> </a:t>
            </a:r>
            <a:r>
              <a:rPr lang="en-GB" dirty="0" err="1">
                <a:solidFill>
                  <a:schemeClr val="tx1"/>
                </a:solidFill>
              </a:rPr>
              <a:t>yn</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hardal</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326784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696889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ct val="0"/>
                        </a:spcAft>
                      </a:pPr>
                      <a:r>
                        <a:rPr lang="cy-GB" sz="1600" b="1" i="0" strike="noStrike" cap="none" spc="0" baseline="0">
                          <a:solidFill>
                            <a:srgbClr val="FFFFFF"/>
                          </a:solidFill>
                          <a:effectLst/>
                          <a:latin typeface="Bliss-Light"/>
                          <a:ea typeface="Bliss-Light"/>
                          <a:cs typeface="Bliss-Light"/>
                        </a:rPr>
                        <a:t>Pennawd ar gyfer tabl | Table heading </a:t>
                      </a:r>
                      <a:endParaRPr lang="en-GB" sz="110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Dyma enghraifft o sut y dylai tabl cynradd edrych</a:t>
                      </a:r>
                      <a:endParaRPr lang="en-GB" sz="110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6242068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t>21/09/2022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defRPr sz="3200"/>
            </a:lvl1pPr>
          </a:lstStyle>
          <a:p>
            <a:pPr marL="0" marR="0" lvl="0" indent="0" algn="l" defTabSz="457200" rtl="0" eaLnBrk="1" fontAlgn="base" latinLnBrk="0" hangingPunct="1">
              <a:lnSpc>
                <a:spcPct val="80000"/>
              </a:lnSpc>
              <a:spcBef>
                <a:spcPct val="0"/>
              </a:spcBef>
              <a:spcAft>
                <a:spcPct val="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21661599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21/09/2022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p:nvPr userDrawn="1"/>
        </p:nvPicPr>
        <p:blipFill>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GB" baseline="30000" err="1">
                <a:solidFill>
                  <a:srgbClr val="5A5A59"/>
                </a:solidFill>
                <a:latin typeface="Bliss-Light"/>
                <a:cs typeface="Bliss-Light"/>
              </a:rPr>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6326713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3283620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09773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41483908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mailto:construction@wjec.co.uk" TargetMode="External"/><Relationship Id="rId5" Type="http://schemas.openxmlformats.org/officeDocument/2006/relationships/image" Target="../media/image4.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361024" y="705111"/>
            <a:ext cx="9144000" cy="4223727"/>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defRPr/>
            </a:pPr>
            <a:r>
              <a:rPr lang="en-US" sz="4400" dirty="0">
                <a:solidFill>
                  <a:prstClr val="white"/>
                </a:solidFill>
              </a:rPr>
              <a:t>TAG UG a </a:t>
            </a:r>
            <a:r>
              <a:rPr lang="en-US" sz="4400" dirty="0" err="1">
                <a:solidFill>
                  <a:prstClr val="white"/>
                </a:solidFill>
              </a:rPr>
              <a:t>Safon</a:t>
            </a:r>
            <a:r>
              <a:rPr lang="en-US" sz="4400" dirty="0">
                <a:solidFill>
                  <a:prstClr val="white"/>
                </a:solidFill>
              </a:rPr>
              <a:t> </a:t>
            </a:r>
            <a:r>
              <a:rPr lang="en-US" sz="4400" dirty="0" err="1">
                <a:solidFill>
                  <a:prstClr val="white"/>
                </a:solidFill>
              </a:rPr>
              <a:t>Uwch</a:t>
            </a:r>
            <a:r>
              <a:rPr lang="en-US" sz="4400" dirty="0">
                <a:solidFill>
                  <a:prstClr val="white"/>
                </a:solidFill>
              </a:rPr>
              <a:t> </a:t>
            </a:r>
            <a:br>
              <a:rPr lang="en-US" sz="4400" dirty="0">
                <a:solidFill>
                  <a:prstClr val="white"/>
                </a:solidFill>
              </a:rPr>
            </a:br>
            <a:r>
              <a:rPr lang="en-US" sz="4400" dirty="0" err="1">
                <a:solidFill>
                  <a:prstClr val="white"/>
                </a:solidFill>
              </a:rPr>
              <a:t>Amgylchedd</a:t>
            </a:r>
            <a:r>
              <a:rPr lang="en-US" sz="4400" dirty="0">
                <a:solidFill>
                  <a:prstClr val="white"/>
                </a:solidFill>
              </a:rPr>
              <a:t> </a:t>
            </a:r>
            <a:r>
              <a:rPr lang="en-US" sz="4400" dirty="0" err="1">
                <a:solidFill>
                  <a:prstClr val="white"/>
                </a:solidFill>
              </a:rPr>
              <a:t>Adeiledig</a:t>
            </a:r>
            <a:endParaRPr lang="en-US" sz="4400" dirty="0">
              <a:solidFill>
                <a:prstClr val="white"/>
              </a:solidFill>
            </a:endParaRPr>
          </a:p>
          <a:p>
            <a:pPr lvl="0">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lang="en-US" sz="2800" dirty="0" err="1">
                <a:solidFill>
                  <a:prstClr val="white"/>
                </a:solidFill>
                <a:latin typeface="Calibri"/>
              </a:rPr>
              <a:t>Dysgu</a:t>
            </a:r>
            <a:r>
              <a:rPr lang="en-US" sz="2800" dirty="0">
                <a:solidFill>
                  <a:prstClr val="white"/>
                </a:solidFill>
                <a:latin typeface="Calibri"/>
              </a:rPr>
              <a:t> </a:t>
            </a:r>
            <a:r>
              <a:rPr lang="en-US" sz="2800" dirty="0" err="1">
                <a:solidFill>
                  <a:prstClr val="white"/>
                </a:solidFill>
                <a:latin typeface="Calibri"/>
              </a:rPr>
              <a:t>Proffesiynol</a:t>
            </a:r>
            <a:r>
              <a:rPr lang="en-US" sz="2800" dirty="0">
                <a:solidFill>
                  <a:prstClr val="white"/>
                </a:solidFill>
                <a:latin typeface="Calibri"/>
              </a:rPr>
              <a:t> </a:t>
            </a:r>
            <a:r>
              <a:rPr lang="en-US" sz="2800" dirty="0" err="1">
                <a:solidFill>
                  <a:prstClr val="white"/>
                </a:solidFill>
                <a:latin typeface="Calibri"/>
              </a:rPr>
              <a:t>Ar-lein</a:t>
            </a:r>
            <a:r>
              <a:rPr lang="en-US" sz="2800" dirty="0">
                <a:solidFill>
                  <a:prstClr val="white"/>
                </a:solidFill>
                <a:latin typeface="Calibri"/>
              </a:rPr>
              <a:t> </a:t>
            </a:r>
            <a:r>
              <a:rPr lang="en-US" sz="2800" dirty="0" err="1">
                <a:solidFill>
                  <a:prstClr val="white"/>
                </a:solidFill>
                <a:latin typeface="Calibri"/>
              </a:rPr>
              <a:t>wedi'i</a:t>
            </a:r>
            <a:r>
              <a:rPr lang="en-US" sz="2800" dirty="0">
                <a:solidFill>
                  <a:prstClr val="white"/>
                </a:solidFill>
                <a:latin typeface="Calibri"/>
              </a:rPr>
              <a:t> </a:t>
            </a:r>
            <a:r>
              <a:rPr lang="en-US" sz="2800" dirty="0" err="1">
                <a:solidFill>
                  <a:prstClr val="white"/>
                </a:solidFill>
                <a:latin typeface="Calibri"/>
              </a:rPr>
              <a:t>Recordio</a:t>
            </a:r>
            <a:r>
              <a:rPr lang="en-US" sz="2800" dirty="0">
                <a:solidFill>
                  <a:prstClr val="white"/>
                </a:solidFill>
                <a:latin typeface="Calibri"/>
              </a:rPr>
              <a:t> o </a:t>
            </a:r>
            <a:r>
              <a:rPr lang="en-US" sz="2800" dirty="0" err="1">
                <a:solidFill>
                  <a:prstClr val="white"/>
                </a:solidFill>
                <a:latin typeface="Calibri"/>
              </a:rPr>
              <a:t>Flaen</a:t>
            </a:r>
            <a:r>
              <a:rPr lang="en-US" sz="2800" dirty="0">
                <a:solidFill>
                  <a:prstClr val="white"/>
                </a:solidFill>
                <a:latin typeface="Calibri"/>
              </a:rPr>
              <a:t> </a:t>
            </a:r>
            <a:r>
              <a:rPr lang="en-US" sz="2800" dirty="0" err="1">
                <a:solidFill>
                  <a:prstClr val="white"/>
                </a:solidFill>
                <a:latin typeface="Calibri"/>
              </a:rPr>
              <a:t>Llaw</a:t>
            </a:r>
            <a:endParaRPr lang="en-US" sz="2800" dirty="0">
              <a:solidFill>
                <a:prstClr val="white"/>
              </a:solidFill>
              <a:latin typeface="Calibri"/>
            </a:endParaRPr>
          </a:p>
          <a:p>
            <a:pPr>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lang="en-US" sz="4400" dirty="0" err="1">
                <a:solidFill>
                  <a:prstClr val="white"/>
                </a:solidFill>
                <a:latin typeface="Calibri"/>
              </a:rPr>
              <a:t>Paratoi</a:t>
            </a:r>
            <a:r>
              <a:rPr lang="en-US" sz="4400" dirty="0">
                <a:solidFill>
                  <a:prstClr val="white"/>
                </a:solidFill>
                <a:latin typeface="Calibri"/>
              </a:rPr>
              <a:t> </a:t>
            </a:r>
            <a:r>
              <a:rPr lang="en-US" sz="4400" dirty="0" err="1">
                <a:solidFill>
                  <a:prstClr val="white"/>
                </a:solidFill>
                <a:latin typeface="Calibri"/>
              </a:rPr>
              <a:t>i</a:t>
            </a:r>
            <a:r>
              <a:rPr lang="en-US" sz="4400" dirty="0">
                <a:solidFill>
                  <a:prstClr val="white"/>
                </a:solidFill>
                <a:latin typeface="Calibri"/>
              </a:rPr>
              <a:t> </a:t>
            </a:r>
            <a:r>
              <a:rPr lang="en-US" sz="4400" dirty="0" err="1">
                <a:solidFill>
                  <a:prstClr val="white"/>
                </a:solidFill>
                <a:latin typeface="Calibri"/>
              </a:rPr>
              <a:t>addysgu</a:t>
            </a:r>
            <a:r>
              <a:rPr lang="en-US" sz="4400" dirty="0">
                <a:solidFill>
                  <a:prstClr val="white"/>
                </a:solidFill>
                <a:latin typeface="Calibri"/>
              </a:rPr>
              <a:t> ac </a:t>
            </a:r>
            <a:r>
              <a:rPr lang="en-US" sz="4400" dirty="0" err="1">
                <a:solidFill>
                  <a:prstClr val="white"/>
                </a:solidFill>
                <a:latin typeface="Calibri"/>
              </a:rPr>
              <a:t>asesu</a:t>
            </a:r>
            <a:r>
              <a:rPr lang="en-US" sz="4400" dirty="0">
                <a:solidFill>
                  <a:prstClr val="white"/>
                </a:solidFill>
                <a:latin typeface="Calibri"/>
              </a:rPr>
              <a:t> </a:t>
            </a:r>
            <a:r>
              <a:rPr lang="en-US" sz="4400" dirty="0" err="1">
                <a:solidFill>
                  <a:prstClr val="white"/>
                </a:solidFill>
                <a:latin typeface="Calibri"/>
              </a:rPr>
              <a:t>Uned</a:t>
            </a:r>
            <a:r>
              <a:rPr lang="en-US" sz="4400" dirty="0">
                <a:solidFill>
                  <a:prstClr val="white"/>
                </a:solidFill>
                <a:latin typeface="Calibri"/>
              </a:rPr>
              <a:t> 4</a:t>
            </a: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3939293872"/>
      </p:ext>
    </p:extLst>
  </p:cSld>
  <p:clrMapOvr>
    <a:masterClrMapping/>
  </p:clrMapOvr>
  <mc:AlternateContent xmlns:mc="http://schemas.openxmlformats.org/markup-compatibility/2006" xmlns:p14="http://schemas.microsoft.com/office/powerpoint/2010/main">
    <mc:Choice Requires="p14">
      <p:transition spd="slow" p14:dur="2000" advTm="8118"/>
    </mc:Choice>
    <mc:Fallback xmlns="">
      <p:transition spd="slow" advTm="81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err="1">
                <a:solidFill>
                  <a:schemeClr val="bg1"/>
                </a:solidFill>
                <a:latin typeface="+mj-lt"/>
              </a:rPr>
              <a:t>Trosolwg</a:t>
            </a:r>
            <a:r>
              <a:rPr lang="en-GB" sz="3600" dirty="0">
                <a:solidFill>
                  <a:schemeClr val="bg1"/>
                </a:solidFill>
                <a:latin typeface="+mj-lt"/>
              </a:rPr>
              <a:t> o </a:t>
            </a:r>
            <a:r>
              <a:rPr lang="en-GB" sz="3600" dirty="0" err="1">
                <a:solidFill>
                  <a:schemeClr val="bg1"/>
                </a:solidFill>
                <a:latin typeface="+mj-lt"/>
              </a:rPr>
              <a:t>Uned</a:t>
            </a:r>
            <a:r>
              <a:rPr lang="en-GB" sz="3600" dirty="0">
                <a:solidFill>
                  <a:schemeClr val="bg1"/>
                </a:solidFill>
                <a:latin typeface="+mj-lt"/>
              </a:rPr>
              <a:t> 4</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en-GB" sz="3000" dirty="0" err="1">
                <a:latin typeface="+mn-lt"/>
                <a:ea typeface="Cambria" panose="02040503050406030204" pitchFamily="18" charset="0"/>
              </a:rPr>
              <a:t>Opsiynau</a:t>
            </a:r>
            <a:r>
              <a:rPr lang="en-GB" sz="3000" dirty="0">
                <a:latin typeface="+mn-lt"/>
                <a:ea typeface="Cambria" panose="02040503050406030204" pitchFamily="18" charset="0"/>
              </a:rPr>
              <a:t> </a:t>
            </a:r>
            <a:r>
              <a:rPr lang="en-GB" sz="3000" dirty="0" err="1">
                <a:latin typeface="+mn-lt"/>
                <a:ea typeface="Cambria" panose="02040503050406030204" pitchFamily="18" charset="0"/>
              </a:rPr>
              <a:t>Llwybr</a:t>
            </a:r>
            <a:endParaRPr lang="en-GB" sz="3000" dirty="0">
              <a:latin typeface="+mn-lt"/>
              <a:ea typeface="Cambria" panose="02040503050406030204" pitchFamily="18" charset="0"/>
            </a:endParaRPr>
          </a:p>
          <a:p>
            <a:pPr marL="61912"/>
            <a:endParaRPr lang="en-GB" sz="2600" dirty="0">
              <a:latin typeface="+mn-lt"/>
              <a:ea typeface="Cambria" panose="02040503050406030204" pitchFamily="18" charset="0"/>
            </a:endParaRPr>
          </a:p>
          <a:p>
            <a:pPr marL="61912"/>
            <a:endParaRPr lang="en-GB" sz="3600" dirty="0">
              <a:latin typeface="+mn-lt"/>
            </a:endParaRPr>
          </a:p>
        </p:txBody>
      </p:sp>
      <p:pic>
        <p:nvPicPr>
          <p:cNvPr id="4" name="Picture 3">
            <a:extLst>
              <a:ext uri="{FF2B5EF4-FFF2-40B4-BE49-F238E27FC236}">
                <a16:creationId xmlns:a16="http://schemas.microsoft.com/office/drawing/2014/main" id="{E323B8D4-9A99-1F49-435C-2856801618FA}"/>
              </a:ext>
            </a:extLst>
          </p:cNvPr>
          <p:cNvPicPr>
            <a:picLocks noChangeAspect="1"/>
          </p:cNvPicPr>
          <p:nvPr/>
        </p:nvPicPr>
        <p:blipFill rotWithShape="1">
          <a:blip r:embed="rId3"/>
          <a:srcRect t="7353" b="50135"/>
          <a:stretch/>
        </p:blipFill>
        <p:spPr>
          <a:xfrm>
            <a:off x="328168" y="2291787"/>
            <a:ext cx="8487663" cy="4028471"/>
          </a:xfrm>
          <a:prstGeom prst="rect">
            <a:avLst/>
          </a:prstGeom>
        </p:spPr>
      </p:pic>
    </p:spTree>
    <p:extLst>
      <p:ext uri="{BB962C8B-B14F-4D97-AF65-F5344CB8AC3E}">
        <p14:creationId xmlns:p14="http://schemas.microsoft.com/office/powerpoint/2010/main" val="832550622"/>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
      <p:transition spd="slow" advTm="204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err="1">
                <a:solidFill>
                  <a:schemeClr val="bg1"/>
                </a:solidFill>
                <a:latin typeface="+mj-lt"/>
              </a:rPr>
              <a:t>Trosolwg</a:t>
            </a:r>
            <a:r>
              <a:rPr lang="en-GB" sz="3600" dirty="0">
                <a:solidFill>
                  <a:schemeClr val="bg1"/>
                </a:solidFill>
                <a:latin typeface="+mj-lt"/>
              </a:rPr>
              <a:t> o </a:t>
            </a:r>
            <a:r>
              <a:rPr lang="en-GB" sz="3600" dirty="0" err="1">
                <a:solidFill>
                  <a:schemeClr val="bg1"/>
                </a:solidFill>
                <a:latin typeface="+mj-lt"/>
              </a:rPr>
              <a:t>Uned</a:t>
            </a:r>
            <a:r>
              <a:rPr lang="en-GB" sz="3600" dirty="0">
                <a:solidFill>
                  <a:schemeClr val="bg1"/>
                </a:solidFill>
                <a:latin typeface="+mj-lt"/>
              </a:rPr>
              <a:t> 4</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en-GB" sz="3000" dirty="0" err="1">
                <a:latin typeface="+mn-lt"/>
                <a:ea typeface="Cambria" panose="02040503050406030204" pitchFamily="18" charset="0"/>
              </a:rPr>
              <a:t>Cynnwys</a:t>
            </a:r>
            <a:r>
              <a:rPr lang="en-GB" sz="3000" dirty="0">
                <a:latin typeface="+mn-lt"/>
                <a:ea typeface="Cambria" panose="02040503050406030204" pitchFamily="18" charset="0"/>
              </a:rPr>
              <a:t> </a:t>
            </a:r>
            <a:r>
              <a:rPr lang="en-GB" sz="3000" dirty="0" err="1">
                <a:latin typeface="+mn-lt"/>
                <a:ea typeface="Cambria" panose="02040503050406030204" pitchFamily="18" charset="0"/>
              </a:rPr>
              <a:t>cyffredin</a:t>
            </a:r>
            <a:r>
              <a:rPr lang="en-GB" sz="3000" dirty="0">
                <a:latin typeface="+mn-lt"/>
                <a:ea typeface="Cambria" panose="02040503050406030204" pitchFamily="18" charset="0"/>
              </a:rPr>
              <a:t> </a:t>
            </a:r>
            <a:r>
              <a:rPr lang="en-GB" sz="3000" dirty="0" err="1">
                <a:latin typeface="+mn-lt"/>
                <a:ea typeface="Cambria" panose="02040503050406030204" pitchFamily="18" charset="0"/>
              </a:rPr>
              <a:t>i'r</a:t>
            </a:r>
            <a:r>
              <a:rPr lang="en-GB" sz="3000" dirty="0">
                <a:latin typeface="+mn-lt"/>
                <a:ea typeface="Cambria" panose="02040503050406030204" pitchFamily="18" charset="0"/>
              </a:rPr>
              <a:t> </a:t>
            </a:r>
            <a:r>
              <a:rPr lang="en-GB" sz="3000" dirty="0" err="1">
                <a:latin typeface="+mn-lt"/>
                <a:ea typeface="Cambria" panose="02040503050406030204" pitchFamily="18" charset="0"/>
              </a:rPr>
              <a:t>ddau</a:t>
            </a:r>
            <a:r>
              <a:rPr lang="en-GB" sz="3000" dirty="0">
                <a:latin typeface="+mn-lt"/>
                <a:ea typeface="Cambria" panose="02040503050406030204" pitchFamily="18" charset="0"/>
              </a:rPr>
              <a:t> </a:t>
            </a:r>
            <a:r>
              <a:rPr lang="en-GB" sz="3000" dirty="0" err="1">
                <a:latin typeface="+mn-lt"/>
                <a:ea typeface="Cambria" panose="02040503050406030204" pitchFamily="18" charset="0"/>
              </a:rPr>
              <a:t>lwybr</a:t>
            </a:r>
            <a:endParaRPr lang="en-GB" sz="2600" dirty="0">
              <a:latin typeface="+mn-lt"/>
              <a:ea typeface="Cambria" panose="02040503050406030204" pitchFamily="18" charset="0"/>
            </a:endParaRPr>
          </a:p>
          <a:p>
            <a:pPr marL="61912"/>
            <a:endParaRPr lang="en-GB" sz="3600" dirty="0">
              <a:latin typeface="+mn-lt"/>
            </a:endParaRPr>
          </a:p>
        </p:txBody>
      </p:sp>
      <p:pic>
        <p:nvPicPr>
          <p:cNvPr id="4" name="Picture 3">
            <a:extLst>
              <a:ext uri="{FF2B5EF4-FFF2-40B4-BE49-F238E27FC236}">
                <a16:creationId xmlns:a16="http://schemas.microsoft.com/office/drawing/2014/main" id="{F417E93D-AE20-AEB7-2F9F-3A6AB722B007}"/>
              </a:ext>
            </a:extLst>
          </p:cNvPr>
          <p:cNvPicPr>
            <a:picLocks noChangeAspect="1"/>
          </p:cNvPicPr>
          <p:nvPr/>
        </p:nvPicPr>
        <p:blipFill rotWithShape="1">
          <a:blip r:embed="rId3"/>
          <a:srcRect t="50511"/>
          <a:stretch/>
        </p:blipFill>
        <p:spPr>
          <a:xfrm>
            <a:off x="485020" y="2239552"/>
            <a:ext cx="8173959" cy="4516270"/>
          </a:xfrm>
          <a:prstGeom prst="rect">
            <a:avLst/>
          </a:prstGeom>
        </p:spPr>
      </p:pic>
    </p:spTree>
    <p:extLst>
      <p:ext uri="{BB962C8B-B14F-4D97-AF65-F5344CB8AC3E}">
        <p14:creationId xmlns:p14="http://schemas.microsoft.com/office/powerpoint/2010/main" val="4091608845"/>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
      <p:transition spd="slow" advTm="204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err="1">
                <a:latin typeface="+mn-lt"/>
              </a:rPr>
              <a:t>Trosolwg</a:t>
            </a:r>
            <a:r>
              <a:rPr lang="en-GB" sz="3600" dirty="0">
                <a:latin typeface="+mn-lt"/>
              </a:rPr>
              <a:t> </a:t>
            </a:r>
            <a:r>
              <a:rPr lang="en-GB" sz="3600" dirty="0" err="1">
                <a:latin typeface="+mn-lt"/>
              </a:rPr>
              <a:t>o'r</a:t>
            </a:r>
            <a:r>
              <a:rPr lang="en-GB" sz="3600" dirty="0">
                <a:latin typeface="+mn-lt"/>
              </a:rPr>
              <a:t> </a:t>
            </a:r>
            <a:r>
              <a:rPr lang="en-GB" sz="3600" dirty="0" err="1">
                <a:latin typeface="+mn-lt"/>
              </a:rPr>
              <a:t>Ddau</a:t>
            </a:r>
            <a:r>
              <a:rPr lang="en-GB" sz="3600" dirty="0">
                <a:latin typeface="+mn-lt"/>
              </a:rPr>
              <a:t> </a:t>
            </a:r>
            <a:r>
              <a:rPr lang="en-GB" sz="3600" dirty="0" err="1">
                <a:latin typeface="+mn-lt"/>
              </a:rPr>
              <a:t>Friff</a:t>
            </a:r>
            <a:r>
              <a:rPr lang="en-GB" sz="3600" dirty="0">
                <a:latin typeface="+mn-lt"/>
              </a:rPr>
              <a:t> ADA</a:t>
            </a:r>
          </a:p>
          <a:p>
            <a:pPr marL="61912"/>
            <a:endParaRPr lang="en-GB" sz="2200" dirty="0">
              <a:latin typeface="+mn-lt"/>
            </a:endParaRPr>
          </a:p>
          <a:p>
            <a:pPr marL="352425" indent="-296863">
              <a:buFont typeface="Arial" panose="020B0604020202020204" pitchFamily="34" charset="0"/>
              <a:buChar char="•"/>
            </a:pPr>
            <a:r>
              <a:rPr lang="en-GB" sz="3000" dirty="0">
                <a:latin typeface="+mn-lt"/>
              </a:rPr>
              <a:t>A – </a:t>
            </a:r>
            <a:r>
              <a:rPr lang="en-GB" sz="3000" dirty="0" err="1">
                <a:latin typeface="+mn-lt"/>
              </a:rPr>
              <a:t>Arolwg</a:t>
            </a:r>
            <a:r>
              <a:rPr lang="en-GB" sz="3000" dirty="0">
                <a:latin typeface="+mn-lt"/>
              </a:rPr>
              <a:t> </a:t>
            </a:r>
            <a:r>
              <a:rPr lang="en-GB" sz="3000" dirty="0" err="1">
                <a:latin typeface="+mn-lt"/>
              </a:rPr>
              <a:t>Adeilad</a:t>
            </a:r>
            <a:r>
              <a:rPr lang="en-GB" sz="3000" dirty="0">
                <a:latin typeface="+mn-lt"/>
              </a:rPr>
              <a:t> NEU Dir 					    25 Marc</a:t>
            </a:r>
          </a:p>
          <a:p>
            <a:pPr marL="352425" indent="-296863">
              <a:buFont typeface="Arial" panose="020B0604020202020204" pitchFamily="34" charset="0"/>
              <a:buChar char="•"/>
            </a:pPr>
            <a:r>
              <a:rPr lang="en-GB" sz="3000" dirty="0">
                <a:latin typeface="+mn-lt"/>
              </a:rPr>
              <a:t>B – </a:t>
            </a:r>
            <a:r>
              <a:rPr lang="en-GB" sz="3000" dirty="0" err="1">
                <a:latin typeface="+mn-lt"/>
              </a:rPr>
              <a:t>Cysyniadau</a:t>
            </a:r>
            <a:r>
              <a:rPr lang="en-GB" sz="3000" dirty="0">
                <a:latin typeface="+mn-lt"/>
              </a:rPr>
              <a:t> </a:t>
            </a:r>
            <a:r>
              <a:rPr lang="en-GB" sz="3000" dirty="0" err="1">
                <a:latin typeface="+mn-lt"/>
              </a:rPr>
              <a:t>Datblygiad</a:t>
            </a:r>
            <a:r>
              <a:rPr lang="en-GB" sz="3000" dirty="0">
                <a:latin typeface="+mn-lt"/>
              </a:rPr>
              <a:t> 						    15 Marc</a:t>
            </a:r>
          </a:p>
          <a:p>
            <a:pPr marL="352425" indent="-296863">
              <a:buFont typeface="Arial" panose="020B0604020202020204" pitchFamily="34" charset="0"/>
              <a:buChar char="•"/>
            </a:pPr>
            <a:r>
              <a:rPr lang="en-GB" sz="3000" dirty="0">
                <a:latin typeface="+mn-lt"/>
              </a:rPr>
              <a:t>C – </a:t>
            </a:r>
            <a:r>
              <a:rPr lang="en-GB" sz="3000" dirty="0" err="1">
                <a:latin typeface="+mn-lt"/>
              </a:rPr>
              <a:t>Rheoli</a:t>
            </a:r>
            <a:r>
              <a:rPr lang="en-GB" sz="3000" dirty="0">
                <a:latin typeface="+mn-lt"/>
              </a:rPr>
              <a:t> </a:t>
            </a:r>
            <a:r>
              <a:rPr lang="en-GB" sz="3000" dirty="0" err="1">
                <a:latin typeface="+mn-lt"/>
              </a:rPr>
              <a:t>Adeiladu</a:t>
            </a:r>
            <a:r>
              <a:rPr lang="en-GB" sz="3000" dirty="0">
                <a:latin typeface="+mn-lt"/>
              </a:rPr>
              <a:t> 								    15 Marc</a:t>
            </a:r>
          </a:p>
          <a:p>
            <a:pPr marL="352425" indent="-296863">
              <a:buFont typeface="Arial" panose="020B0604020202020204" pitchFamily="34" charset="0"/>
              <a:buChar char="•"/>
            </a:pPr>
            <a:r>
              <a:rPr lang="en-GB" sz="3000" dirty="0">
                <a:latin typeface="+mn-lt"/>
              </a:rPr>
              <a:t>Ch – </a:t>
            </a:r>
            <a:r>
              <a:rPr lang="en-GB" sz="3000" dirty="0" err="1">
                <a:latin typeface="+mn-lt"/>
              </a:rPr>
              <a:t>Prynu</a:t>
            </a:r>
            <a:r>
              <a:rPr lang="en-GB" sz="3000" dirty="0">
                <a:latin typeface="+mn-lt"/>
              </a:rPr>
              <a:t> a </a:t>
            </a:r>
            <a:r>
              <a:rPr lang="en-GB" sz="3000" dirty="0" err="1">
                <a:latin typeface="+mn-lt"/>
              </a:rPr>
              <a:t>Rheolaeth</a:t>
            </a:r>
            <a:r>
              <a:rPr lang="en-GB" sz="3000" dirty="0">
                <a:latin typeface="+mn-lt"/>
              </a:rPr>
              <a:t> </a:t>
            </a:r>
            <a:r>
              <a:rPr lang="en-GB" sz="3000" dirty="0" err="1">
                <a:latin typeface="+mn-lt"/>
              </a:rPr>
              <a:t>Ariannol</a:t>
            </a:r>
            <a:r>
              <a:rPr lang="en-GB" sz="3000" dirty="0">
                <a:latin typeface="+mn-lt"/>
              </a:rPr>
              <a:t> 				    10 Marc</a:t>
            </a:r>
          </a:p>
          <a:p>
            <a:pPr marL="352425" indent="-296863">
              <a:buFont typeface="Arial" panose="020B0604020202020204" pitchFamily="34" charset="0"/>
              <a:buChar char="•"/>
            </a:pPr>
            <a:r>
              <a:rPr lang="en-GB" sz="3000" dirty="0">
                <a:latin typeface="+mn-lt"/>
              </a:rPr>
              <a:t>D – </a:t>
            </a:r>
            <a:r>
              <a:rPr lang="en-GB" sz="3000" dirty="0" err="1">
                <a:latin typeface="+mn-lt"/>
              </a:rPr>
              <a:t>Rhaglen</a:t>
            </a:r>
            <a:r>
              <a:rPr lang="en-GB" sz="3000" dirty="0">
                <a:latin typeface="+mn-lt"/>
              </a:rPr>
              <a:t> </a:t>
            </a:r>
            <a:r>
              <a:rPr lang="en-GB" sz="3000" dirty="0" err="1">
                <a:latin typeface="+mn-lt"/>
              </a:rPr>
              <a:t>Weithgareddau</a:t>
            </a:r>
            <a:r>
              <a:rPr lang="en-GB" sz="3000" dirty="0">
                <a:latin typeface="+mn-lt"/>
              </a:rPr>
              <a:t> 					    15 Marc</a:t>
            </a: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Trosolwg</a:t>
            </a:r>
            <a:r>
              <a:rPr lang="en-GB" sz="3600" dirty="0">
                <a:solidFill>
                  <a:schemeClr val="bg1"/>
                </a:solidFill>
                <a:latin typeface="+mn-lt"/>
                <a:ea typeface="Cambria" panose="02040503050406030204" pitchFamily="18" charset="0"/>
              </a:rPr>
              <a:t> ADA</a:t>
            </a:r>
          </a:p>
        </p:txBody>
      </p:sp>
    </p:spTree>
    <p:extLst>
      <p:ext uri="{BB962C8B-B14F-4D97-AF65-F5344CB8AC3E}">
        <p14:creationId xmlns:p14="http://schemas.microsoft.com/office/powerpoint/2010/main" val="3185214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fontScale="77500" lnSpcReduction="20000"/>
          </a:bodyPr>
          <a:lstStyle/>
          <a:p>
            <a:pPr marL="358775" indent="-298450">
              <a:buAutoNum type="alphaLcParenR"/>
            </a:pPr>
            <a:r>
              <a:rPr lang="en-GB" sz="3400" dirty="0" err="1">
                <a:latin typeface="+mn-lt"/>
              </a:rPr>
              <a:t>Cynllunio</a:t>
            </a:r>
            <a:r>
              <a:rPr lang="en-GB" sz="3400" dirty="0">
                <a:latin typeface="+mn-lt"/>
              </a:rPr>
              <a:t> a </a:t>
            </a:r>
            <a:r>
              <a:rPr lang="en-GB" sz="3400" dirty="0" err="1">
                <a:latin typeface="+mn-lt"/>
              </a:rPr>
              <a:t>chynnal</a:t>
            </a:r>
            <a:r>
              <a:rPr lang="en-GB" sz="3400" dirty="0">
                <a:latin typeface="+mn-lt"/>
              </a:rPr>
              <a:t> </a:t>
            </a:r>
            <a:r>
              <a:rPr lang="en-GB" sz="3400" dirty="0" err="1">
                <a:latin typeface="+mn-lt"/>
              </a:rPr>
              <a:t>arolwg</a:t>
            </a:r>
            <a:r>
              <a:rPr lang="en-GB" sz="3400" dirty="0">
                <a:latin typeface="+mn-lt"/>
              </a:rPr>
              <a:t> </a:t>
            </a:r>
            <a:r>
              <a:rPr lang="en-GB" sz="3400" dirty="0" err="1">
                <a:latin typeface="+mn-lt"/>
              </a:rPr>
              <a:t>adeiladu</a:t>
            </a:r>
            <a:r>
              <a:rPr lang="en-GB" sz="3400" dirty="0">
                <a:latin typeface="+mn-lt"/>
              </a:rPr>
              <a:t> a </a:t>
            </a:r>
            <a:r>
              <a:rPr lang="en-GB" sz="3400" dirty="0" err="1">
                <a:latin typeface="+mn-lt"/>
              </a:rPr>
              <a:t>chynhyrchu</a:t>
            </a:r>
            <a:r>
              <a:rPr lang="en-GB" sz="3400" dirty="0">
                <a:latin typeface="+mn-lt"/>
              </a:rPr>
              <a:t> </a:t>
            </a:r>
            <a:r>
              <a:rPr lang="en-GB" sz="3400" dirty="0" err="1">
                <a:latin typeface="+mn-lt"/>
              </a:rPr>
              <a:t>adroddiad</a:t>
            </a:r>
            <a:r>
              <a:rPr lang="en-GB" sz="3400" dirty="0">
                <a:latin typeface="+mn-lt"/>
              </a:rPr>
              <a:t> </a:t>
            </a:r>
            <a:r>
              <a:rPr lang="en-GB" sz="3400" dirty="0" err="1">
                <a:latin typeface="+mn-lt"/>
              </a:rPr>
              <a:t>sy'n</a:t>
            </a:r>
            <a:r>
              <a:rPr lang="en-GB" sz="3400" dirty="0">
                <a:latin typeface="+mn-lt"/>
              </a:rPr>
              <a:t> </a:t>
            </a:r>
            <a:r>
              <a:rPr lang="en-GB" sz="3400" dirty="0" err="1">
                <a:latin typeface="+mn-lt"/>
              </a:rPr>
              <a:t>dangos</a:t>
            </a:r>
            <a:r>
              <a:rPr lang="en-GB" sz="3400" dirty="0">
                <a:latin typeface="+mn-lt"/>
              </a:rPr>
              <a:t> </a:t>
            </a:r>
            <a:r>
              <a:rPr lang="en-GB" sz="3400" dirty="0" err="1">
                <a:latin typeface="+mn-lt"/>
              </a:rPr>
              <a:t>tystiolaeth</a:t>
            </a:r>
            <a:r>
              <a:rPr lang="en-GB" sz="3400" dirty="0">
                <a:latin typeface="+mn-lt"/>
              </a:rPr>
              <a:t> </a:t>
            </a:r>
            <a:r>
              <a:rPr lang="en-GB" sz="3400" dirty="0" err="1">
                <a:latin typeface="+mn-lt"/>
              </a:rPr>
              <a:t>o'ch</a:t>
            </a:r>
            <a:r>
              <a:rPr lang="en-GB" sz="3400" dirty="0">
                <a:latin typeface="+mn-lt"/>
              </a:rPr>
              <a:t> </a:t>
            </a:r>
            <a:r>
              <a:rPr lang="en-GB" sz="3400" dirty="0" err="1">
                <a:latin typeface="+mn-lt"/>
              </a:rPr>
              <a:t>cynllunio</a:t>
            </a:r>
            <a:r>
              <a:rPr lang="en-GB" sz="3400" dirty="0">
                <a:latin typeface="+mn-lt"/>
              </a:rPr>
              <a:t>, </a:t>
            </a:r>
            <a:r>
              <a:rPr lang="en-GB" sz="3400" dirty="0" err="1">
                <a:latin typeface="+mn-lt"/>
              </a:rPr>
              <a:t>gan</a:t>
            </a:r>
            <a:r>
              <a:rPr lang="en-GB" sz="3400" dirty="0">
                <a:latin typeface="+mn-lt"/>
              </a:rPr>
              <a:t> </a:t>
            </a:r>
            <a:r>
              <a:rPr lang="en-GB" sz="3400" dirty="0" err="1">
                <a:latin typeface="+mn-lt"/>
              </a:rPr>
              <a:t>gynnwys</a:t>
            </a:r>
            <a:r>
              <a:rPr lang="en-GB" sz="3400" dirty="0">
                <a:latin typeface="+mn-lt"/>
              </a:rPr>
              <a:t> </a:t>
            </a:r>
            <a:r>
              <a:rPr lang="en-GB" sz="3400" dirty="0" err="1">
                <a:latin typeface="+mn-lt"/>
              </a:rPr>
              <a:t>ystyried</a:t>
            </a:r>
            <a:r>
              <a:rPr lang="en-GB" sz="3400" dirty="0">
                <a:latin typeface="+mn-lt"/>
              </a:rPr>
              <a:t> </a:t>
            </a:r>
            <a:r>
              <a:rPr lang="en-GB" sz="3400" dirty="0" err="1">
                <a:latin typeface="+mn-lt"/>
              </a:rPr>
              <a:t>materion</a:t>
            </a:r>
            <a:r>
              <a:rPr lang="en-GB" sz="3400" dirty="0">
                <a:latin typeface="+mn-lt"/>
              </a:rPr>
              <a:t> iechyd a </a:t>
            </a:r>
            <a:r>
              <a:rPr lang="en-GB" sz="3400" dirty="0" err="1">
                <a:latin typeface="+mn-lt"/>
              </a:rPr>
              <a:t>diogelwch</a:t>
            </a:r>
            <a:r>
              <a:rPr lang="en-GB" sz="3400" dirty="0">
                <a:latin typeface="+mn-lt"/>
              </a:rPr>
              <a:t> </a:t>
            </a:r>
            <a:r>
              <a:rPr lang="en-GB" sz="3400" dirty="0" err="1">
                <a:latin typeface="+mn-lt"/>
              </a:rPr>
              <a:t>perthnasol</a:t>
            </a:r>
            <a:r>
              <a:rPr lang="en-GB" sz="3400" dirty="0">
                <a:latin typeface="+mn-lt"/>
              </a:rPr>
              <a:t>, </a:t>
            </a:r>
            <a:r>
              <a:rPr lang="en-GB" sz="3400" dirty="0" err="1">
                <a:latin typeface="+mn-lt"/>
              </a:rPr>
              <a:t>dealltwriaeth</a:t>
            </a:r>
            <a:r>
              <a:rPr lang="en-GB" sz="3400" dirty="0">
                <a:latin typeface="+mn-lt"/>
              </a:rPr>
              <a:t> o offer ac </a:t>
            </a:r>
            <a:r>
              <a:rPr lang="en-GB" sz="3400" dirty="0" err="1">
                <a:latin typeface="+mn-lt"/>
              </a:rPr>
              <a:t>egwyddorion</a:t>
            </a:r>
            <a:r>
              <a:rPr lang="en-GB" sz="3400" dirty="0">
                <a:latin typeface="+mn-lt"/>
              </a:rPr>
              <a:t> </a:t>
            </a:r>
            <a:r>
              <a:rPr lang="en-GB" sz="3400" dirty="0" err="1">
                <a:latin typeface="+mn-lt"/>
              </a:rPr>
              <a:t>sy'n</a:t>
            </a:r>
            <a:r>
              <a:rPr lang="en-GB" sz="3400" dirty="0">
                <a:latin typeface="+mn-lt"/>
              </a:rPr>
              <a:t> </a:t>
            </a:r>
            <a:r>
              <a:rPr lang="en-GB" sz="3400" dirty="0" err="1">
                <a:latin typeface="+mn-lt"/>
              </a:rPr>
              <a:t>ymwneud</a:t>
            </a:r>
            <a:r>
              <a:rPr lang="en-GB" sz="3400" dirty="0">
                <a:latin typeface="+mn-lt"/>
              </a:rPr>
              <a:t> ag </a:t>
            </a:r>
            <a:r>
              <a:rPr lang="en-GB" sz="3400" dirty="0" err="1">
                <a:latin typeface="+mn-lt"/>
              </a:rPr>
              <a:t>archwilio</a:t>
            </a:r>
            <a:r>
              <a:rPr lang="en-GB" sz="3400" dirty="0">
                <a:latin typeface="+mn-lt"/>
              </a:rPr>
              <a:t> </a:t>
            </a:r>
            <a:r>
              <a:rPr lang="en-GB" sz="3400" dirty="0" err="1">
                <a:latin typeface="+mn-lt"/>
              </a:rPr>
              <a:t>eiddo</a:t>
            </a:r>
            <a:r>
              <a:rPr lang="en-GB" sz="3400" dirty="0">
                <a:latin typeface="+mn-lt"/>
              </a:rPr>
              <a:t>, ac </a:t>
            </a:r>
            <a:r>
              <a:rPr lang="en-GB" sz="3400" dirty="0" err="1">
                <a:latin typeface="+mn-lt"/>
              </a:rPr>
              <a:t>adrodd</a:t>
            </a:r>
            <a:r>
              <a:rPr lang="en-GB" sz="3400" dirty="0">
                <a:latin typeface="+mn-lt"/>
              </a:rPr>
              <a:t> </a:t>
            </a:r>
            <a:r>
              <a:rPr lang="en-GB" sz="3400" dirty="0" err="1">
                <a:latin typeface="+mn-lt"/>
              </a:rPr>
              <a:t>ar</a:t>
            </a:r>
            <a:r>
              <a:rPr lang="en-GB" sz="3400" dirty="0">
                <a:latin typeface="+mn-lt"/>
              </a:rPr>
              <a:t> </a:t>
            </a:r>
            <a:r>
              <a:rPr lang="en-GB" sz="3400" dirty="0" err="1">
                <a:latin typeface="+mn-lt"/>
              </a:rPr>
              <a:t>ganfyddiadau</a:t>
            </a:r>
            <a:r>
              <a:rPr lang="en-GB" sz="3400" dirty="0">
                <a:latin typeface="+mn-lt"/>
              </a:rPr>
              <a:t> </a:t>
            </a:r>
            <a:r>
              <a:rPr lang="en-GB" sz="3400" dirty="0" err="1">
                <a:latin typeface="+mn-lt"/>
              </a:rPr>
              <a:t>mewn</a:t>
            </a:r>
            <a:r>
              <a:rPr lang="en-GB" sz="3400" dirty="0">
                <a:latin typeface="+mn-lt"/>
              </a:rPr>
              <a:t> </a:t>
            </a:r>
            <a:r>
              <a:rPr lang="en-GB" sz="3400" dirty="0" err="1">
                <a:latin typeface="+mn-lt"/>
              </a:rPr>
              <a:t>ffordd</a:t>
            </a:r>
            <a:r>
              <a:rPr lang="en-GB" sz="3400" dirty="0">
                <a:latin typeface="+mn-lt"/>
              </a:rPr>
              <a:t> </a:t>
            </a:r>
            <a:r>
              <a:rPr lang="en-GB" sz="3400" dirty="0" err="1">
                <a:latin typeface="+mn-lt"/>
              </a:rPr>
              <a:t>briodol</a:t>
            </a:r>
            <a:r>
              <a:rPr lang="en-GB" sz="3400" dirty="0">
                <a:latin typeface="+mn-lt"/>
              </a:rPr>
              <a:t>. </a:t>
            </a:r>
            <a:r>
              <a:rPr lang="en-GB" sz="3400" dirty="0" err="1">
                <a:latin typeface="+mn-lt"/>
              </a:rPr>
              <a:t>Rhaid</a:t>
            </a:r>
            <a:r>
              <a:rPr lang="en-GB" sz="3400" dirty="0">
                <a:latin typeface="+mn-lt"/>
              </a:rPr>
              <a:t> </a:t>
            </a:r>
            <a:r>
              <a:rPr lang="en-GB" sz="3400" dirty="0" err="1">
                <a:latin typeface="+mn-lt"/>
              </a:rPr>
              <a:t>i’r</a:t>
            </a:r>
            <a:r>
              <a:rPr lang="en-GB" sz="3400" dirty="0">
                <a:latin typeface="+mn-lt"/>
              </a:rPr>
              <a:t> </a:t>
            </a:r>
            <a:r>
              <a:rPr lang="en-GB" sz="3400" dirty="0" err="1">
                <a:latin typeface="+mn-lt"/>
              </a:rPr>
              <a:t>arolwg</a:t>
            </a:r>
            <a:r>
              <a:rPr lang="en-GB" sz="3400" dirty="0">
                <a:latin typeface="+mn-lt"/>
              </a:rPr>
              <a:t> </a:t>
            </a:r>
            <a:r>
              <a:rPr lang="en-GB" sz="3400" dirty="0" err="1">
                <a:latin typeface="+mn-lt"/>
              </a:rPr>
              <a:t>gynnwys</a:t>
            </a:r>
            <a:r>
              <a:rPr lang="en-GB" sz="3400" dirty="0">
                <a:latin typeface="+mn-lt"/>
              </a:rPr>
              <a:t>:</a:t>
            </a:r>
          </a:p>
          <a:p>
            <a:pPr marL="984250" lvl="1" indent="-358775">
              <a:buFontTx/>
              <a:buChar char="-"/>
            </a:pPr>
            <a:r>
              <a:rPr lang="en-GB" sz="3100" dirty="0" err="1"/>
              <a:t>Manylion</a:t>
            </a:r>
            <a:r>
              <a:rPr lang="en-GB" sz="3100" dirty="0"/>
              <a:t> am </a:t>
            </a:r>
            <a:r>
              <a:rPr lang="en-GB" sz="3100" dirty="0" err="1"/>
              <a:t>fath</a:t>
            </a:r>
            <a:r>
              <a:rPr lang="en-GB" sz="3100" dirty="0"/>
              <a:t> ac </a:t>
            </a:r>
            <a:r>
              <a:rPr lang="en-GB" sz="3100" dirty="0" err="1"/>
              <a:t>arddull</a:t>
            </a:r>
            <a:r>
              <a:rPr lang="en-GB" sz="3100" dirty="0"/>
              <a:t> </a:t>
            </a:r>
            <a:r>
              <a:rPr lang="en-GB" sz="3100" dirty="0" err="1"/>
              <a:t>yr</a:t>
            </a:r>
            <a:r>
              <a:rPr lang="en-GB" sz="3100" dirty="0"/>
              <a:t> </a:t>
            </a:r>
            <a:r>
              <a:rPr lang="en-GB" sz="3100" dirty="0" err="1"/>
              <a:t>eiddo</a:t>
            </a:r>
            <a:r>
              <a:rPr lang="en-GB" sz="3100" dirty="0"/>
              <a:t> </a:t>
            </a:r>
            <a:r>
              <a:rPr lang="en-GB" sz="3100" dirty="0" err="1"/>
              <a:t>a'r</a:t>
            </a:r>
            <a:r>
              <a:rPr lang="en-GB" sz="3100" dirty="0"/>
              <a:t> </a:t>
            </a:r>
            <a:r>
              <a:rPr lang="en-GB" sz="3100" dirty="0" err="1"/>
              <a:t>goblygiadau</a:t>
            </a:r>
            <a:r>
              <a:rPr lang="en-GB" sz="3100" dirty="0"/>
              <a:t> </a:t>
            </a:r>
            <a:r>
              <a:rPr lang="en-GB" sz="3100" dirty="0" err="1"/>
              <a:t>cysylltiedig</a:t>
            </a:r>
            <a:r>
              <a:rPr lang="en-GB" sz="3100" dirty="0"/>
              <a:t> </a:t>
            </a:r>
            <a:r>
              <a:rPr lang="en-GB" sz="3100" dirty="0" err="1"/>
              <a:t>ynghylch</a:t>
            </a:r>
            <a:r>
              <a:rPr lang="en-GB" sz="3100" dirty="0"/>
              <a:t> </a:t>
            </a:r>
            <a:r>
              <a:rPr lang="en-GB" sz="3100" dirty="0" err="1"/>
              <a:t>cynnal</a:t>
            </a:r>
            <a:r>
              <a:rPr lang="en-GB" sz="3100" dirty="0"/>
              <a:t> a </a:t>
            </a:r>
            <a:r>
              <a:rPr lang="en-GB" sz="3100" dirty="0" err="1"/>
              <a:t>chadw</a:t>
            </a:r>
            <a:endParaRPr lang="en-GB" sz="3100" dirty="0"/>
          </a:p>
          <a:p>
            <a:pPr marL="984250" lvl="1" indent="-358775">
              <a:buFontTx/>
              <a:buChar char="-"/>
            </a:pPr>
            <a:r>
              <a:rPr lang="en-GB" sz="3100" dirty="0"/>
              <a:t>Nodi </a:t>
            </a:r>
            <a:r>
              <a:rPr lang="en-GB" sz="3100" dirty="0" err="1"/>
              <a:t>diffygion</a:t>
            </a:r>
            <a:r>
              <a:rPr lang="en-GB" sz="3100" dirty="0"/>
              <a:t> </a:t>
            </a:r>
            <a:r>
              <a:rPr lang="en-GB" sz="3100" dirty="0" err="1"/>
              <a:t>allanol</a:t>
            </a:r>
            <a:r>
              <a:rPr lang="en-GB" sz="3100" dirty="0"/>
              <a:t> a </a:t>
            </a:r>
            <a:r>
              <a:rPr lang="en-GB" sz="3100" dirty="0" err="1"/>
              <a:t>mewnol</a:t>
            </a:r>
            <a:r>
              <a:rPr lang="en-GB" sz="3100" dirty="0"/>
              <a:t>, </a:t>
            </a:r>
            <a:r>
              <a:rPr lang="en-GB" sz="3100" dirty="0" err="1"/>
              <a:t>ynghyd</a:t>
            </a:r>
            <a:r>
              <a:rPr lang="en-GB" sz="3100" dirty="0"/>
              <a:t> </a:t>
            </a:r>
            <a:r>
              <a:rPr lang="en-GB" sz="3100" dirty="0" err="1"/>
              <a:t>â</a:t>
            </a:r>
            <a:r>
              <a:rPr lang="en-GB" sz="3100" dirty="0"/>
              <a:t> </a:t>
            </a:r>
            <a:r>
              <a:rPr lang="en-GB" sz="3100" dirty="0" err="1"/>
              <a:t>dulliau</a:t>
            </a:r>
            <a:r>
              <a:rPr lang="en-GB" sz="3100" dirty="0"/>
              <a:t> addas o </a:t>
            </a:r>
            <a:r>
              <a:rPr lang="en-GB" sz="3100" dirty="0" err="1"/>
              <a:t>atgyweirio</a:t>
            </a:r>
            <a:r>
              <a:rPr lang="en-GB" sz="3100" dirty="0"/>
              <a:t> neu </a:t>
            </a:r>
            <a:r>
              <a:rPr lang="en-GB" sz="3100" dirty="0" err="1"/>
              <a:t>adnewyddu</a:t>
            </a:r>
            <a:endParaRPr lang="en-GB" sz="3100" dirty="0">
              <a:latin typeface="+mn-lt"/>
            </a:endParaRPr>
          </a:p>
          <a:p>
            <a:pPr marL="61912"/>
            <a:endParaRPr lang="en-GB" sz="19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A</a:t>
            </a:r>
          </a:p>
        </p:txBody>
      </p:sp>
      <p:pic>
        <p:nvPicPr>
          <p:cNvPr id="7" name="Picture 6">
            <a:extLst>
              <a:ext uri="{FF2B5EF4-FFF2-40B4-BE49-F238E27FC236}">
                <a16:creationId xmlns:a16="http://schemas.microsoft.com/office/drawing/2014/main" id="{42FF5DC2-E768-48A9-8D3B-4A894935ED15}"/>
              </a:ext>
            </a:extLst>
          </p:cNvPr>
          <p:cNvPicPr>
            <a:picLocks noChangeAspect="1"/>
          </p:cNvPicPr>
          <p:nvPr/>
        </p:nvPicPr>
        <p:blipFill rotWithShape="1">
          <a:blip r:embed="rId3"/>
          <a:srcRect b="68935"/>
          <a:stretch/>
        </p:blipFill>
        <p:spPr>
          <a:xfrm>
            <a:off x="1223354" y="4688716"/>
            <a:ext cx="6381213" cy="2039963"/>
          </a:xfrm>
          <a:prstGeom prst="rect">
            <a:avLst/>
          </a:prstGeom>
        </p:spPr>
      </p:pic>
    </p:spTree>
    <p:extLst>
      <p:ext uri="{BB962C8B-B14F-4D97-AF65-F5344CB8AC3E}">
        <p14:creationId xmlns:p14="http://schemas.microsoft.com/office/powerpoint/2010/main" val="68891094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10000"/>
          </a:bodyPr>
          <a:lstStyle/>
          <a:p>
            <a:pPr marL="404812" indent="-342900">
              <a:buFont typeface="Arial" panose="020B0604020202020204" pitchFamily="34" charset="0"/>
              <a:buChar char="•"/>
            </a:pPr>
            <a:r>
              <a:rPr lang="en-GB" sz="3200" dirty="0" err="1">
                <a:latin typeface="+mn-lt"/>
                <a:cs typeface="+mn-cs"/>
              </a:rPr>
              <a:t>Dylai’r</a:t>
            </a:r>
            <a:r>
              <a:rPr lang="en-GB" sz="3200" dirty="0">
                <a:latin typeface="+mn-lt"/>
                <a:cs typeface="+mn-cs"/>
              </a:rPr>
              <a:t> </a:t>
            </a:r>
            <a:r>
              <a:rPr lang="en-GB" sz="3200" dirty="0" err="1">
                <a:latin typeface="+mn-lt"/>
                <a:cs typeface="+mn-cs"/>
              </a:rPr>
              <a:t>adeilad</a:t>
            </a:r>
            <a:r>
              <a:rPr lang="en-GB" sz="3200" dirty="0">
                <a:latin typeface="+mn-lt"/>
                <a:cs typeface="+mn-cs"/>
              </a:rPr>
              <a:t>, o </a:t>
            </a:r>
            <a:r>
              <a:rPr lang="en-GB" sz="3200" dirty="0" err="1">
                <a:latin typeface="+mn-lt"/>
                <a:cs typeface="+mn-cs"/>
              </a:rPr>
              <a:t>leiaf</a:t>
            </a:r>
            <a:r>
              <a:rPr lang="en-GB" sz="3200" dirty="0">
                <a:latin typeface="+mn-lt"/>
                <a:cs typeface="+mn-cs"/>
              </a:rPr>
              <a:t>, </a:t>
            </a:r>
            <a:r>
              <a:rPr lang="en-GB" sz="3200" dirty="0" err="1">
                <a:latin typeface="+mn-lt"/>
                <a:cs typeface="+mn-cs"/>
              </a:rPr>
              <a:t>fod</a:t>
            </a:r>
            <a:r>
              <a:rPr lang="en-GB" sz="3200" dirty="0">
                <a:latin typeface="+mn-lt"/>
                <a:cs typeface="+mn-cs"/>
              </a:rPr>
              <a:t> </a:t>
            </a:r>
            <a:r>
              <a:rPr lang="en-GB" sz="3200" dirty="0" err="1">
                <a:latin typeface="+mn-lt"/>
                <a:cs typeface="+mn-cs"/>
              </a:rPr>
              <a:t>yn</a:t>
            </a:r>
            <a:r>
              <a:rPr lang="en-GB" sz="3200" dirty="0">
                <a:latin typeface="+mn-lt"/>
                <a:cs typeface="+mn-cs"/>
              </a:rPr>
              <a:t>:</a:t>
            </a:r>
          </a:p>
          <a:p>
            <a:pPr marL="1147762" lvl="1" indent="-342900">
              <a:buFont typeface="Arial" panose="020B0604020202020204" pitchFamily="34" charset="0"/>
              <a:buChar char="•"/>
            </a:pPr>
            <a:r>
              <a:rPr lang="en-GB" sz="2700" dirty="0" err="1"/>
              <a:t>Adeilad</a:t>
            </a:r>
            <a:r>
              <a:rPr lang="en-GB" sz="2700" dirty="0"/>
              <a:t> </a:t>
            </a:r>
            <a:r>
              <a:rPr lang="en-GB" sz="2700" dirty="0" err="1"/>
              <a:t>isel</a:t>
            </a:r>
            <a:r>
              <a:rPr lang="en-GB" sz="2700" dirty="0"/>
              <a:t> ag </a:t>
            </a:r>
            <a:r>
              <a:rPr lang="en-GB" sz="2700" dirty="0" err="1"/>
              <a:t>arwynebedd</a:t>
            </a:r>
            <a:r>
              <a:rPr lang="en-GB" sz="2700" dirty="0"/>
              <a:t> o 75m2 o </a:t>
            </a:r>
            <a:r>
              <a:rPr lang="en-GB" sz="2700" dirty="0" err="1"/>
              <a:t>leiaf</a:t>
            </a:r>
            <a:r>
              <a:rPr lang="en-GB" sz="2700" dirty="0"/>
              <a:t> </a:t>
            </a:r>
          </a:p>
          <a:p>
            <a:pPr marL="1147762" lvl="1" indent="-342900">
              <a:buFont typeface="Arial" panose="020B0604020202020204" pitchFamily="34" charset="0"/>
              <a:buChar char="•"/>
            </a:pPr>
            <a:r>
              <a:rPr lang="en-GB" sz="2700" dirty="0" err="1"/>
              <a:t>Gallu</a:t>
            </a:r>
            <a:r>
              <a:rPr lang="en-GB" sz="2700" dirty="0"/>
              <a:t> </a:t>
            </a:r>
            <a:r>
              <a:rPr lang="en-GB" sz="2700" dirty="0" err="1"/>
              <a:t>cynnig</a:t>
            </a:r>
            <a:r>
              <a:rPr lang="en-GB" sz="2700" dirty="0"/>
              <a:t> </a:t>
            </a:r>
            <a:r>
              <a:rPr lang="en-GB" sz="2700" dirty="0" err="1"/>
              <a:t>cyfleoedd</a:t>
            </a:r>
            <a:r>
              <a:rPr lang="en-GB" sz="2700" dirty="0"/>
              <a:t> </a:t>
            </a:r>
            <a:r>
              <a:rPr lang="en-GB" sz="2700" dirty="0" err="1"/>
              <a:t>i</a:t>
            </a:r>
            <a:r>
              <a:rPr lang="en-GB" sz="2700" dirty="0"/>
              <a:t> nodi </a:t>
            </a:r>
            <a:r>
              <a:rPr lang="en-GB" sz="2700" dirty="0" err="1"/>
              <a:t>goblygiadau</a:t>
            </a:r>
            <a:r>
              <a:rPr lang="en-GB" sz="2700" dirty="0"/>
              <a:t> </a:t>
            </a:r>
            <a:r>
              <a:rPr lang="en-GB" sz="2700" dirty="0" err="1"/>
              <a:t>cynnal</a:t>
            </a:r>
            <a:r>
              <a:rPr lang="en-GB" sz="2700" dirty="0"/>
              <a:t> a </a:t>
            </a:r>
            <a:r>
              <a:rPr lang="en-GB" sz="2700" dirty="0" err="1"/>
              <a:t>chadw</a:t>
            </a:r>
            <a:r>
              <a:rPr lang="en-GB" sz="2700" dirty="0"/>
              <a:t> </a:t>
            </a:r>
            <a:r>
              <a:rPr lang="en-GB" sz="2700" dirty="0" err="1"/>
              <a:t>ar</a:t>
            </a:r>
            <a:r>
              <a:rPr lang="en-GB" sz="2700" dirty="0"/>
              <a:t> </a:t>
            </a:r>
            <a:r>
              <a:rPr lang="en-GB" sz="2700" dirty="0" err="1"/>
              <a:t>gyfer</a:t>
            </a:r>
            <a:r>
              <a:rPr lang="en-GB" sz="2700" dirty="0"/>
              <a:t> </a:t>
            </a:r>
            <a:r>
              <a:rPr lang="en-GB" sz="2700" dirty="0" err="1"/>
              <a:t>diffygion</a:t>
            </a:r>
            <a:r>
              <a:rPr lang="en-GB" sz="2700" dirty="0"/>
              <a:t> </a:t>
            </a:r>
            <a:r>
              <a:rPr lang="en-GB" sz="2700" dirty="0" err="1"/>
              <a:t>mewnol</a:t>
            </a:r>
            <a:r>
              <a:rPr lang="en-GB" sz="2700" dirty="0"/>
              <a:t> ac </a:t>
            </a:r>
            <a:r>
              <a:rPr lang="en-GB" sz="2700" dirty="0" err="1"/>
              <a:t>allanol</a:t>
            </a:r>
            <a:r>
              <a:rPr lang="en-GB" sz="2700" dirty="0"/>
              <a:t> </a:t>
            </a:r>
          </a:p>
          <a:p>
            <a:pPr marL="1147762" lvl="1" indent="-342900">
              <a:buFont typeface="Arial" panose="020B0604020202020204" pitchFamily="34" charset="0"/>
              <a:buChar char="•"/>
            </a:pPr>
            <a:r>
              <a:rPr lang="en-GB" sz="2700" dirty="0" err="1"/>
              <a:t>Lleoledig</a:t>
            </a:r>
            <a:r>
              <a:rPr lang="en-GB" sz="2700" dirty="0"/>
              <a:t> </a:t>
            </a:r>
            <a:r>
              <a:rPr lang="en-GB" sz="2700" dirty="0" err="1"/>
              <a:t>yng</a:t>
            </a:r>
            <a:r>
              <a:rPr lang="en-GB" sz="2700" dirty="0"/>
              <a:t> </a:t>
            </a:r>
            <a:r>
              <a:rPr lang="en-GB" sz="2700" dirty="0" err="1"/>
              <a:t>Nghymru</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Cyfleoedd</a:t>
            </a:r>
            <a:r>
              <a:rPr lang="en-GB" sz="3200" dirty="0">
                <a:latin typeface="+mn-lt"/>
                <a:cs typeface="+mn-cs"/>
              </a:rPr>
              <a:t> </a:t>
            </a:r>
            <a:r>
              <a:rPr lang="en-GB" sz="3200" dirty="0" err="1">
                <a:latin typeface="+mn-lt"/>
                <a:cs typeface="+mn-cs"/>
              </a:rPr>
              <a:t>Posibl</a:t>
            </a:r>
            <a:r>
              <a:rPr lang="en-GB" sz="3200" dirty="0">
                <a:latin typeface="+mn-lt"/>
                <a:cs typeface="+mn-cs"/>
              </a:rPr>
              <a:t> </a:t>
            </a:r>
          </a:p>
          <a:p>
            <a:pPr marL="1147762" lvl="1" indent="-342900">
              <a:buFont typeface="Arial" panose="020B0604020202020204" pitchFamily="34" charset="0"/>
              <a:buChar char="•"/>
            </a:pPr>
            <a:r>
              <a:rPr lang="en-GB" sz="2700" dirty="0" err="1"/>
              <a:t>Adeilad</a:t>
            </a:r>
            <a:r>
              <a:rPr lang="en-GB" sz="2700" dirty="0"/>
              <a:t> </a:t>
            </a:r>
            <a:r>
              <a:rPr lang="en-GB" sz="2700" dirty="0" err="1"/>
              <a:t>ysgol</a:t>
            </a:r>
            <a:r>
              <a:rPr lang="en-GB" sz="2700" dirty="0"/>
              <a:t> </a:t>
            </a:r>
            <a:r>
              <a:rPr lang="en-GB" sz="2700" dirty="0" err="1"/>
              <a:t>fechan</a:t>
            </a:r>
            <a:r>
              <a:rPr lang="en-GB" sz="2700" dirty="0"/>
              <a:t> </a:t>
            </a:r>
          </a:p>
          <a:p>
            <a:pPr marL="1147762" lvl="1" indent="-342900">
              <a:buFont typeface="Arial" panose="020B0604020202020204" pitchFamily="34" charset="0"/>
              <a:buChar char="•"/>
            </a:pPr>
            <a:r>
              <a:rPr lang="en-GB" sz="2700" dirty="0" err="1"/>
              <a:t>Adeilad</a:t>
            </a:r>
            <a:r>
              <a:rPr lang="en-GB" sz="2700" dirty="0"/>
              <a:t> </a:t>
            </a:r>
            <a:r>
              <a:rPr lang="en-GB" sz="2700" dirty="0" err="1"/>
              <a:t>swyddfa</a:t>
            </a:r>
            <a:r>
              <a:rPr lang="en-GB" sz="2700" dirty="0"/>
              <a:t> </a:t>
            </a:r>
            <a:r>
              <a:rPr lang="en-GB" sz="2700" dirty="0" err="1"/>
              <a:t>leol</a:t>
            </a:r>
            <a:r>
              <a:rPr lang="en-GB" sz="2700" dirty="0"/>
              <a:t> </a:t>
            </a:r>
          </a:p>
          <a:p>
            <a:pPr marL="1147762" lvl="1" indent="-342900">
              <a:buFont typeface="Arial" panose="020B0604020202020204" pitchFamily="34" charset="0"/>
              <a:buChar char="•"/>
            </a:pPr>
            <a:r>
              <a:rPr lang="en-GB" sz="2700" dirty="0" err="1"/>
              <a:t>Eiddo</a:t>
            </a:r>
            <a:r>
              <a:rPr lang="en-GB" sz="2700" dirty="0"/>
              <a:t> </a:t>
            </a:r>
            <a:r>
              <a:rPr lang="en-GB" sz="2700" dirty="0" err="1"/>
              <a:t>preswyl</a:t>
            </a:r>
            <a:endParaRPr lang="en-GB" sz="2700" dirty="0"/>
          </a:p>
          <a:p>
            <a:pPr marL="1147762" lvl="1" indent="-342900">
              <a:buFont typeface="Arial" panose="020B0604020202020204" pitchFamily="34" charset="0"/>
              <a:buChar char="•"/>
            </a:pPr>
            <a:r>
              <a:rPr lang="en-GB" sz="2700" dirty="0"/>
              <a:t>Neuadd </a:t>
            </a:r>
            <a:r>
              <a:rPr lang="en-GB" sz="2700" dirty="0" err="1"/>
              <a:t>gymunedol</a:t>
            </a:r>
            <a:r>
              <a:rPr lang="en-GB" sz="2700" dirty="0"/>
              <a:t> </a:t>
            </a: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a:t>
            </a:r>
            <a:r>
              <a:rPr lang="en-GB" sz="3600" dirty="0" err="1">
                <a:solidFill>
                  <a:schemeClr val="bg1"/>
                </a:solidFill>
                <a:latin typeface="+mn-lt"/>
                <a:ea typeface="Cambria" panose="02040503050406030204" pitchFamily="18" charset="0"/>
              </a:rPr>
              <a:t>Dewis</a:t>
            </a:r>
            <a:r>
              <a:rPr lang="en-GB" sz="3600" dirty="0">
                <a:solidFill>
                  <a:schemeClr val="bg1"/>
                </a:solidFill>
                <a:latin typeface="+mn-lt"/>
                <a:ea typeface="Cambria" panose="02040503050406030204" pitchFamily="18" charset="0"/>
              </a:rPr>
              <a:t> </a:t>
            </a:r>
            <a:r>
              <a:rPr lang="en-GB" sz="3600" dirty="0" err="1">
                <a:solidFill>
                  <a:schemeClr val="bg1"/>
                </a:solidFill>
                <a:latin typeface="+mn-lt"/>
                <a:ea typeface="Cambria" panose="02040503050406030204" pitchFamily="18" charset="0"/>
              </a:rPr>
              <a:t>Adeilad</a:t>
            </a:r>
            <a:endParaRPr lang="en-GB" sz="3600" dirty="0">
              <a:solidFill>
                <a:schemeClr val="bg1"/>
              </a:solidFill>
              <a:latin typeface="+mn-lt"/>
              <a:ea typeface="Cambria" panose="02040503050406030204" pitchFamily="18" charset="0"/>
            </a:endParaRPr>
          </a:p>
        </p:txBody>
      </p:sp>
    </p:spTree>
    <p:extLst>
      <p:ext uri="{BB962C8B-B14F-4D97-AF65-F5344CB8AC3E}">
        <p14:creationId xmlns:p14="http://schemas.microsoft.com/office/powerpoint/2010/main" val="45047502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Assessment Grid </a:t>
            </a:r>
          </a:p>
        </p:txBody>
      </p:sp>
      <p:pic>
        <p:nvPicPr>
          <p:cNvPr id="7" name="Content Placeholder 6">
            <a:extLst>
              <a:ext uri="{FF2B5EF4-FFF2-40B4-BE49-F238E27FC236}">
                <a16:creationId xmlns:a16="http://schemas.microsoft.com/office/drawing/2014/main" id="{D09FA1FA-7CAB-9424-A24A-5EDB3DCE5175}"/>
              </a:ext>
            </a:extLst>
          </p:cNvPr>
          <p:cNvPicPr>
            <a:picLocks noGrp="1" noChangeAspect="1"/>
          </p:cNvPicPr>
          <p:nvPr>
            <p:ph idx="4294967295"/>
          </p:nvPr>
        </p:nvPicPr>
        <p:blipFill rotWithShape="1">
          <a:blip r:embed="rId3"/>
          <a:srcRect t="7353" r="53344" b="50135"/>
          <a:stretch/>
        </p:blipFill>
        <p:spPr>
          <a:xfrm>
            <a:off x="123849" y="2353093"/>
            <a:ext cx="2932824" cy="2982836"/>
          </a:xfrm>
          <a:prstGeom prst="rect">
            <a:avLst/>
          </a:prstGeom>
        </p:spPr>
      </p:pic>
      <p:pic>
        <p:nvPicPr>
          <p:cNvPr id="16" name="Picture 15">
            <a:extLst>
              <a:ext uri="{FF2B5EF4-FFF2-40B4-BE49-F238E27FC236}">
                <a16:creationId xmlns:a16="http://schemas.microsoft.com/office/drawing/2014/main" id="{9887B4E6-2C85-62FA-361A-60B56111A3AA}"/>
              </a:ext>
            </a:extLst>
          </p:cNvPr>
          <p:cNvPicPr>
            <a:picLocks noChangeAspect="1"/>
          </p:cNvPicPr>
          <p:nvPr/>
        </p:nvPicPr>
        <p:blipFill rotWithShape="1">
          <a:blip r:embed="rId4"/>
          <a:srcRect l="30127" t="29690" r="20633" b="12025"/>
          <a:stretch/>
        </p:blipFill>
        <p:spPr>
          <a:xfrm>
            <a:off x="3140741" y="1766349"/>
            <a:ext cx="5974680" cy="3978000"/>
          </a:xfrm>
          <a:prstGeom prst="rect">
            <a:avLst/>
          </a:prstGeom>
        </p:spPr>
      </p:pic>
    </p:spTree>
    <p:extLst>
      <p:ext uri="{BB962C8B-B14F-4D97-AF65-F5344CB8AC3E}">
        <p14:creationId xmlns:p14="http://schemas.microsoft.com/office/powerpoint/2010/main" val="169346006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a:t>
            </a:r>
          </a:p>
          <a:p>
            <a:pPr marL="1147762" lvl="1" indent="-342900">
              <a:buFont typeface="Arial" panose="020B0604020202020204" pitchFamily="34" charset="0"/>
              <a:buChar char="•"/>
            </a:pPr>
            <a:r>
              <a:rPr lang="en-GB" sz="2700" dirty="0" err="1"/>
              <a:t>Wahanol</a:t>
            </a:r>
            <a:r>
              <a:rPr lang="en-GB" sz="2700" dirty="0"/>
              <a:t> </a:t>
            </a:r>
            <a:r>
              <a:rPr lang="en-GB" sz="2700" dirty="0" err="1"/>
              <a:t>fathau</a:t>
            </a:r>
            <a:r>
              <a:rPr lang="en-GB" sz="2700" dirty="0"/>
              <a:t> o </a:t>
            </a:r>
            <a:r>
              <a:rPr lang="en-GB" sz="2700" dirty="0" err="1"/>
              <a:t>eiddo</a:t>
            </a:r>
            <a:r>
              <a:rPr lang="en-GB" sz="2700" dirty="0"/>
              <a:t> </a:t>
            </a:r>
            <a:r>
              <a:rPr lang="en-GB" sz="2700" dirty="0" err="1"/>
              <a:t>preswyl</a:t>
            </a:r>
            <a:r>
              <a:rPr lang="en-GB" sz="2700" dirty="0"/>
              <a:t> a </a:t>
            </a:r>
            <a:r>
              <a:rPr lang="en-GB" sz="2700" dirty="0" err="1"/>
              <a:t>masnachol</a:t>
            </a:r>
            <a:r>
              <a:rPr lang="en-GB" sz="2700" dirty="0"/>
              <a:t> </a:t>
            </a:r>
            <a:r>
              <a:rPr lang="en-GB" sz="2700" dirty="0" err="1"/>
              <a:t>yn</a:t>
            </a:r>
            <a:r>
              <a:rPr lang="en-GB" sz="2700" dirty="0"/>
              <a:t> </a:t>
            </a:r>
            <a:r>
              <a:rPr lang="en-GB" sz="2700" dirty="0" err="1"/>
              <a:t>yr</a:t>
            </a:r>
            <a:r>
              <a:rPr lang="en-GB" sz="2700" dirty="0"/>
              <a:t> </a:t>
            </a:r>
            <a:r>
              <a:rPr lang="en-GB" sz="2700" dirty="0" err="1"/>
              <a:t>amgylchedd</a:t>
            </a:r>
            <a:r>
              <a:rPr lang="en-GB" sz="2700" dirty="0"/>
              <a:t> </a:t>
            </a:r>
            <a:r>
              <a:rPr lang="en-GB" sz="2700" dirty="0" err="1"/>
              <a:t>adeiledig</a:t>
            </a:r>
            <a:endParaRPr lang="en-GB" sz="2700" dirty="0"/>
          </a:p>
          <a:p>
            <a:pPr marL="1147762" lvl="1" indent="-342900">
              <a:buFont typeface="Arial" panose="020B0604020202020204" pitchFamily="34" charset="0"/>
              <a:buChar char="•"/>
            </a:pPr>
            <a:r>
              <a:rPr lang="en-GB" sz="2700" dirty="0" err="1"/>
              <a:t>Arddulliau</a:t>
            </a:r>
            <a:r>
              <a:rPr lang="en-GB" sz="2700" dirty="0"/>
              <a:t> </a:t>
            </a:r>
            <a:r>
              <a:rPr lang="en-GB" sz="2700" dirty="0" err="1"/>
              <a:t>pensaernïol</a:t>
            </a:r>
            <a:r>
              <a:rPr lang="en-GB" sz="2700" dirty="0"/>
              <a:t> (</a:t>
            </a:r>
            <a:r>
              <a:rPr lang="en-GB" sz="2700" dirty="0" err="1"/>
              <a:t>a'r</a:t>
            </a:r>
            <a:r>
              <a:rPr lang="en-GB" sz="2700" dirty="0"/>
              <a:t> </a:t>
            </a:r>
            <a:r>
              <a:rPr lang="en-GB" sz="2700" dirty="0" err="1"/>
              <a:t>cyfnodau</a:t>
            </a:r>
            <a:r>
              <a:rPr lang="en-GB" sz="2700" dirty="0"/>
              <a:t>) y </a:t>
            </a:r>
            <a:r>
              <a:rPr lang="en-GB" sz="2700" dirty="0" err="1"/>
              <a:t>mae</a:t>
            </a:r>
            <a:r>
              <a:rPr lang="en-GB" sz="2700" dirty="0"/>
              <a:t> </a:t>
            </a:r>
            <a:r>
              <a:rPr lang="en-GB" sz="2700" dirty="0" err="1"/>
              <a:t>eiddo</a:t>
            </a:r>
            <a:r>
              <a:rPr lang="en-GB" sz="2700" dirty="0"/>
              <a:t> </a:t>
            </a:r>
            <a:r>
              <a:rPr lang="en-GB" sz="2700" dirty="0" err="1"/>
              <a:t>masnachol</a:t>
            </a:r>
            <a:r>
              <a:rPr lang="en-GB" sz="2700" dirty="0"/>
              <a:t> a </a:t>
            </a:r>
            <a:r>
              <a:rPr lang="en-GB" sz="2700" dirty="0" err="1"/>
              <a:t>phreswyl</a:t>
            </a:r>
            <a:r>
              <a:rPr lang="en-GB" sz="2700" dirty="0"/>
              <a:t> </a:t>
            </a:r>
            <a:r>
              <a:rPr lang="en-GB" sz="2700" dirty="0" err="1"/>
              <a:t>wedi'u</a:t>
            </a:r>
            <a:r>
              <a:rPr lang="en-GB" sz="2700" dirty="0"/>
              <a:t> </a:t>
            </a:r>
            <a:r>
              <a:rPr lang="en-GB" sz="2700" dirty="0" err="1"/>
              <a:t>hadeiladu</a:t>
            </a:r>
            <a:r>
              <a:rPr lang="en-GB" sz="2700" dirty="0"/>
              <a:t> </a:t>
            </a:r>
            <a:r>
              <a:rPr lang="en-GB" sz="2700" dirty="0" err="1"/>
              <a:t>ynddynt</a:t>
            </a:r>
            <a:endParaRPr lang="en-GB" sz="2700" dirty="0"/>
          </a:p>
          <a:p>
            <a:pPr marL="1147762" lvl="1" indent="-342900">
              <a:buFont typeface="Arial" panose="020B0604020202020204" pitchFamily="34" charset="0"/>
              <a:buChar char="•"/>
            </a:pPr>
            <a:r>
              <a:rPr lang="en-GB" sz="2700" dirty="0" err="1"/>
              <a:t>Effaith</a:t>
            </a:r>
            <a:r>
              <a:rPr lang="en-GB" sz="2700" dirty="0"/>
              <a:t> </a:t>
            </a:r>
            <a:r>
              <a:rPr lang="en-GB" sz="2700" dirty="0" err="1"/>
              <a:t>arddull</a:t>
            </a:r>
            <a:r>
              <a:rPr lang="en-GB" sz="2700" dirty="0"/>
              <a:t> a math </a:t>
            </a:r>
            <a:r>
              <a:rPr lang="en-GB" sz="2700" dirty="0" err="1"/>
              <a:t>ar</a:t>
            </a:r>
            <a:r>
              <a:rPr lang="en-GB" sz="2700" dirty="0"/>
              <a:t> </a:t>
            </a:r>
            <a:r>
              <a:rPr lang="en-GB" sz="2700" dirty="0" err="1"/>
              <a:t>gynnal</a:t>
            </a:r>
            <a:r>
              <a:rPr lang="en-GB" sz="2700" dirty="0"/>
              <a:t> a </a:t>
            </a:r>
            <a:r>
              <a:rPr lang="en-GB" sz="2700" dirty="0" err="1"/>
              <a:t>chadw</a:t>
            </a:r>
            <a:r>
              <a:rPr lang="en-GB" sz="2700" dirty="0"/>
              <a:t> </a:t>
            </a:r>
            <a:r>
              <a:rPr lang="en-GB" sz="2700" dirty="0" err="1"/>
              <a:t>yn</a:t>
            </a:r>
            <a:r>
              <a:rPr lang="en-GB" sz="2700" dirty="0"/>
              <a:t> y </a:t>
            </a:r>
            <a:r>
              <a:rPr lang="en-GB" sz="2700" dirty="0" err="1"/>
              <a:t>dyfodol</a:t>
            </a: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esbonio'n</a:t>
            </a:r>
            <a:r>
              <a:rPr lang="en-GB" sz="2700" dirty="0"/>
              <a:t> </a:t>
            </a:r>
            <a:r>
              <a:rPr lang="en-GB" sz="2700" dirty="0" err="1"/>
              <a:t>llawn</a:t>
            </a:r>
            <a:r>
              <a:rPr lang="en-GB" sz="2700" dirty="0"/>
              <a:t> y math o </a:t>
            </a:r>
            <a:r>
              <a:rPr lang="en-GB" sz="2700" dirty="0" err="1"/>
              <a:t>adeilad</a:t>
            </a:r>
            <a:r>
              <a:rPr lang="en-GB" sz="2700" dirty="0"/>
              <a:t> a </a:t>
            </a:r>
            <a:r>
              <a:rPr lang="en-GB" sz="2700" dirty="0" err="1"/>
              <a:t>arolygwyd</a:t>
            </a:r>
            <a:r>
              <a:rPr lang="en-GB" sz="2700" dirty="0"/>
              <a:t>, </a:t>
            </a:r>
            <a:r>
              <a:rPr lang="en-GB" sz="2700" dirty="0" err="1"/>
              <a:t>ei</a:t>
            </a:r>
            <a:r>
              <a:rPr lang="en-GB" sz="2700" dirty="0"/>
              <a:t> </a:t>
            </a:r>
            <a:r>
              <a:rPr lang="en-GB" sz="2700" dirty="0" err="1"/>
              <a:t>hanes</a:t>
            </a:r>
            <a:r>
              <a:rPr lang="en-GB" sz="2700" dirty="0"/>
              <a:t> </a:t>
            </a:r>
            <a:r>
              <a:rPr lang="en-GB" sz="2700" dirty="0" err="1"/>
              <a:t>gyda'r</a:t>
            </a:r>
            <a:r>
              <a:rPr lang="en-GB" sz="2700" dirty="0"/>
              <a:t> </a:t>
            </a:r>
            <a:r>
              <a:rPr lang="en-GB" sz="2700" dirty="0" err="1"/>
              <a:t>arddull</a:t>
            </a:r>
            <a:r>
              <a:rPr lang="en-GB" sz="2700" dirty="0"/>
              <a:t> </a:t>
            </a:r>
            <a:r>
              <a:rPr lang="en-GB" sz="2700" dirty="0" err="1"/>
              <a:t>bensaernïol</a:t>
            </a:r>
            <a:r>
              <a:rPr lang="en-GB" sz="2700" dirty="0"/>
              <a:t>/</a:t>
            </a:r>
            <a:r>
              <a:rPr lang="en-GB" sz="2700" dirty="0" err="1"/>
              <a:t>cyfnod</a:t>
            </a:r>
            <a:r>
              <a:rPr lang="en-GB" sz="2700" dirty="0"/>
              <a:t> y </a:t>
            </a:r>
            <a:r>
              <a:rPr lang="en-GB" sz="2700" dirty="0" err="1"/>
              <a:t>cafodd</a:t>
            </a:r>
            <a:r>
              <a:rPr lang="en-GB" sz="2700" dirty="0"/>
              <a:t> </a:t>
            </a:r>
            <a:r>
              <a:rPr lang="en-GB" sz="2700" dirty="0" err="1"/>
              <a:t>ei</a:t>
            </a:r>
            <a:r>
              <a:rPr lang="en-GB" sz="2700" dirty="0"/>
              <a:t> </a:t>
            </a:r>
            <a:r>
              <a:rPr lang="en-GB" sz="2700" dirty="0" err="1"/>
              <a:t>adeiladu</a:t>
            </a:r>
            <a:endParaRPr lang="en-GB" sz="2700" dirty="0"/>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nodi'r</a:t>
            </a:r>
            <a:r>
              <a:rPr lang="en-GB" sz="2700" dirty="0"/>
              <a:t> </a:t>
            </a:r>
            <a:r>
              <a:rPr lang="en-GB" sz="2700" dirty="0" err="1"/>
              <a:t>defnyddiau</a:t>
            </a:r>
            <a:r>
              <a:rPr lang="en-GB" sz="2700" dirty="0"/>
              <a:t> a </a:t>
            </a:r>
            <a:r>
              <a:rPr lang="en-GB" sz="2700" dirty="0" err="1"/>
              <a:t>ddefnyddiwyd</a:t>
            </a:r>
            <a:r>
              <a:rPr lang="en-GB" sz="2700" dirty="0"/>
              <a:t> </a:t>
            </a:r>
            <a:r>
              <a:rPr lang="en-GB" sz="2700" dirty="0" err="1"/>
              <a:t>a'r</a:t>
            </a:r>
            <a:r>
              <a:rPr lang="en-GB" sz="2700" dirty="0"/>
              <a:t> </a:t>
            </a:r>
            <a:r>
              <a:rPr lang="en-GB" sz="2700" dirty="0" err="1"/>
              <a:t>effaith</a:t>
            </a:r>
            <a:r>
              <a:rPr lang="en-GB" sz="2700" dirty="0"/>
              <a:t> </a:t>
            </a:r>
            <a:r>
              <a:rPr lang="en-GB" sz="2700" dirty="0" err="1"/>
              <a:t>bosibl</a:t>
            </a:r>
            <a:r>
              <a:rPr lang="en-GB" sz="2700" dirty="0"/>
              <a:t> </a:t>
            </a:r>
            <a:r>
              <a:rPr lang="en-GB" sz="2700" dirty="0" err="1"/>
              <a:t>ar</a:t>
            </a:r>
            <a:r>
              <a:rPr lang="en-GB" sz="2700" dirty="0"/>
              <a:t> y </a:t>
            </a:r>
            <a:r>
              <a:rPr lang="en-GB" sz="2700" dirty="0" err="1"/>
              <a:t>gwaith</a:t>
            </a:r>
            <a:r>
              <a:rPr lang="en-GB" sz="2700" dirty="0"/>
              <a:t> </a:t>
            </a:r>
            <a:r>
              <a:rPr lang="en-GB" sz="2700" dirty="0" err="1"/>
              <a:t>cynnal</a:t>
            </a:r>
            <a:r>
              <a:rPr lang="en-GB" sz="2700" dirty="0"/>
              <a:t> a </a:t>
            </a:r>
            <a:r>
              <a:rPr lang="en-GB" sz="2700" dirty="0" err="1"/>
              <a:t>chadw</a:t>
            </a:r>
            <a:r>
              <a:rPr lang="en-GB" sz="2700" dirty="0"/>
              <a:t> </a:t>
            </a:r>
            <a:r>
              <a:rPr lang="en-GB" sz="2700" dirty="0" err="1"/>
              <a:t>sydd</a:t>
            </a:r>
            <a:r>
              <a:rPr lang="en-GB" sz="2700" dirty="0"/>
              <a:t> </a:t>
            </a:r>
            <a:r>
              <a:rPr lang="en-GB" sz="2700" dirty="0" err="1"/>
              <a:t>ei</a:t>
            </a:r>
            <a:r>
              <a:rPr lang="en-GB" sz="2700" dirty="0"/>
              <a:t> </a:t>
            </a:r>
            <a:r>
              <a:rPr lang="en-GB" sz="2700" dirty="0" err="1"/>
              <a:t>angen</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2.4.1a </a:t>
            </a:r>
          </a:p>
        </p:txBody>
      </p:sp>
    </p:spTree>
    <p:extLst>
      <p:ext uri="{BB962C8B-B14F-4D97-AF65-F5344CB8AC3E}">
        <p14:creationId xmlns:p14="http://schemas.microsoft.com/office/powerpoint/2010/main" val="30551439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r>
              <a:rPr lang="en-GB" sz="3200" dirty="0" err="1">
                <a:latin typeface="+mn-lt"/>
                <a:cs typeface="+mn-cs"/>
              </a:rPr>
              <a:t>ddirywiad</a:t>
            </a:r>
            <a:r>
              <a:rPr lang="en-GB" sz="3200" dirty="0">
                <a:latin typeface="+mn-lt"/>
                <a:cs typeface="+mn-cs"/>
              </a:rPr>
              <a:t> </a:t>
            </a:r>
            <a:r>
              <a:rPr lang="en-GB" sz="3200" dirty="0" err="1">
                <a:latin typeface="+mn-lt"/>
                <a:cs typeface="+mn-cs"/>
              </a:rPr>
              <a:t>adeiladau</a:t>
            </a:r>
            <a:r>
              <a:rPr lang="en-GB" sz="3200" dirty="0">
                <a:latin typeface="+mn-lt"/>
                <a:cs typeface="+mn-cs"/>
              </a:rPr>
              <a:t> </a:t>
            </a:r>
            <a:r>
              <a:rPr lang="en-GB" sz="3200" dirty="0" err="1">
                <a:latin typeface="+mn-lt"/>
                <a:cs typeface="+mn-cs"/>
              </a:rPr>
              <a:t>mewn</a:t>
            </a:r>
            <a:r>
              <a:rPr lang="en-GB" sz="3200" dirty="0">
                <a:latin typeface="+mn-lt"/>
                <a:cs typeface="+mn-cs"/>
              </a:rPr>
              <a:t> </a:t>
            </a:r>
            <a:r>
              <a:rPr lang="en-GB" sz="3200" dirty="0" err="1">
                <a:latin typeface="+mn-lt"/>
                <a:cs typeface="+mn-cs"/>
              </a:rPr>
              <a:t>perthynas</a:t>
            </a:r>
            <a:r>
              <a:rPr lang="en-GB" sz="3200" dirty="0">
                <a:latin typeface="+mn-lt"/>
                <a:cs typeface="+mn-cs"/>
              </a:rPr>
              <a:t> </a:t>
            </a:r>
            <a:r>
              <a:rPr lang="en-GB" sz="3200" dirty="0" err="1">
                <a:latin typeface="+mn-lt"/>
                <a:cs typeface="+mn-cs"/>
              </a:rPr>
              <a:t>â</a:t>
            </a:r>
            <a:r>
              <a:rPr lang="en-GB" sz="3200" dirty="0">
                <a:latin typeface="+mn-lt"/>
                <a:cs typeface="+mn-cs"/>
              </a:rPr>
              <a:t> :</a:t>
            </a:r>
          </a:p>
          <a:p>
            <a:pPr marL="1147762" lvl="1" indent="-342900">
              <a:buFont typeface="Arial" panose="020B0604020202020204" pitchFamily="34" charset="0"/>
              <a:buChar char="•"/>
            </a:pPr>
            <a:r>
              <a:rPr lang="en-GB" sz="2700" dirty="0" err="1"/>
              <a:t>Diffygion</a:t>
            </a:r>
            <a:r>
              <a:rPr lang="en-GB" sz="2700" dirty="0"/>
              <a:t> </a:t>
            </a:r>
            <a:r>
              <a:rPr lang="en-GB" sz="2700" dirty="0" err="1"/>
              <a:t>cyffredin</a:t>
            </a:r>
            <a:r>
              <a:rPr lang="en-GB" sz="2700" dirty="0"/>
              <a:t> </a:t>
            </a:r>
            <a:r>
              <a:rPr lang="en-GB" sz="2700" dirty="0" err="1"/>
              <a:t>i</a:t>
            </a:r>
            <a:r>
              <a:rPr lang="en-GB" sz="2700" dirty="0"/>
              <a:t> </a:t>
            </a:r>
            <a:r>
              <a:rPr lang="en-GB" sz="2700" dirty="0" err="1"/>
              <a:t>amlenni</a:t>
            </a:r>
            <a:r>
              <a:rPr lang="en-GB" sz="2700" dirty="0"/>
              <a:t> </a:t>
            </a:r>
            <a:r>
              <a:rPr lang="en-GB" sz="2700" dirty="0" err="1"/>
              <a:t>allanol</a:t>
            </a:r>
            <a:r>
              <a:rPr lang="en-GB" sz="2700" dirty="0"/>
              <a:t> </a:t>
            </a:r>
            <a:r>
              <a:rPr lang="en-GB" sz="2700" dirty="0" err="1"/>
              <a:t>eiddo</a:t>
            </a:r>
            <a:r>
              <a:rPr lang="en-GB" sz="2700" dirty="0"/>
              <a:t> </a:t>
            </a:r>
            <a:r>
              <a:rPr lang="en-GB" sz="2700" dirty="0" err="1"/>
              <a:t>preswyl</a:t>
            </a:r>
            <a:r>
              <a:rPr lang="en-GB" sz="2700" dirty="0"/>
              <a:t> a </a:t>
            </a:r>
            <a:r>
              <a:rPr lang="en-GB" sz="2700" dirty="0" err="1"/>
              <a:t>dulliau</a:t>
            </a:r>
            <a:r>
              <a:rPr lang="en-GB" sz="2700" dirty="0"/>
              <a:t> addas o </a:t>
            </a:r>
            <a:r>
              <a:rPr lang="en-GB" sz="2700" dirty="0" err="1"/>
              <a:t>atgyweirio</a:t>
            </a:r>
            <a:r>
              <a:rPr lang="en-GB" sz="2700" dirty="0"/>
              <a:t> ac </a:t>
            </a:r>
            <a:r>
              <a:rPr lang="en-GB" sz="2700" dirty="0" err="1"/>
              <a:t>adnewyddu</a:t>
            </a:r>
            <a:r>
              <a:rPr lang="en-GB" sz="2700" dirty="0"/>
              <a:t> </a:t>
            </a:r>
          </a:p>
          <a:p>
            <a:pPr marL="1147762" lvl="1" indent="-342900">
              <a:buFont typeface="Arial" panose="020B0604020202020204" pitchFamily="34" charset="0"/>
              <a:buChar char="•"/>
            </a:pPr>
            <a:r>
              <a:rPr lang="en-GB" sz="2700" dirty="0" err="1"/>
              <a:t>Diffygion</a:t>
            </a:r>
            <a:r>
              <a:rPr lang="en-GB" sz="2700" dirty="0"/>
              <a:t> </a:t>
            </a:r>
            <a:r>
              <a:rPr lang="en-GB" sz="2700" dirty="0" err="1"/>
              <a:t>cyffredin</a:t>
            </a:r>
            <a:r>
              <a:rPr lang="en-GB" sz="2700" dirty="0"/>
              <a:t> </a:t>
            </a:r>
            <a:r>
              <a:rPr lang="en-GB" sz="2700" dirty="0" err="1"/>
              <a:t>i</a:t>
            </a:r>
            <a:r>
              <a:rPr lang="en-GB" sz="2700" dirty="0"/>
              <a:t> </a:t>
            </a:r>
            <a:r>
              <a:rPr lang="en-GB" sz="2700" dirty="0" err="1"/>
              <a:t>amlenni</a:t>
            </a:r>
            <a:r>
              <a:rPr lang="en-GB" sz="2700" dirty="0"/>
              <a:t> </a:t>
            </a:r>
            <a:r>
              <a:rPr lang="en-GB" sz="2700" dirty="0" err="1"/>
              <a:t>mewnl</a:t>
            </a:r>
            <a:r>
              <a:rPr lang="en-GB" sz="2700" dirty="0"/>
              <a:t> </a:t>
            </a:r>
            <a:r>
              <a:rPr lang="en-GB" sz="2700" dirty="0" err="1"/>
              <a:t>eiddo</a:t>
            </a:r>
            <a:r>
              <a:rPr lang="en-GB" sz="2700" dirty="0"/>
              <a:t> </a:t>
            </a:r>
            <a:r>
              <a:rPr lang="en-GB" sz="2700" dirty="0" err="1"/>
              <a:t>preswyl</a:t>
            </a:r>
            <a:r>
              <a:rPr lang="en-GB" sz="2700" dirty="0"/>
              <a:t> a </a:t>
            </a:r>
            <a:r>
              <a:rPr lang="en-GB" sz="2700" dirty="0" err="1"/>
              <a:t>dulliau</a:t>
            </a:r>
            <a:r>
              <a:rPr lang="en-GB" sz="2700" dirty="0"/>
              <a:t> addas o </a:t>
            </a:r>
            <a:r>
              <a:rPr lang="en-GB" sz="2700" dirty="0" err="1"/>
              <a:t>atgyweirio</a:t>
            </a:r>
            <a:r>
              <a:rPr lang="en-GB" sz="2700" dirty="0"/>
              <a:t> ac </a:t>
            </a:r>
            <a:r>
              <a:rPr lang="en-GB" sz="2700" dirty="0" err="1"/>
              <a:t>adnewyddu</a:t>
            </a: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Tynnir</a:t>
            </a:r>
            <a:r>
              <a:rPr lang="en-GB" sz="2700" dirty="0"/>
              <a:t> </a:t>
            </a:r>
            <a:r>
              <a:rPr lang="en-GB" sz="2700" dirty="0" err="1"/>
              <a:t>llun</a:t>
            </a:r>
            <a:r>
              <a:rPr lang="en-GB" sz="2700" dirty="0"/>
              <a:t> o bob </a:t>
            </a:r>
            <a:r>
              <a:rPr lang="en-GB" sz="2700" dirty="0" err="1"/>
              <a:t>elfen</a:t>
            </a:r>
            <a:r>
              <a:rPr lang="en-GB" sz="2700" dirty="0"/>
              <a:t> </a:t>
            </a:r>
            <a:r>
              <a:rPr lang="en-GB" sz="2700" dirty="0" err="1"/>
              <a:t>o'r</a:t>
            </a:r>
            <a:r>
              <a:rPr lang="en-GB" sz="2700" dirty="0"/>
              <a:t> </a:t>
            </a:r>
            <a:r>
              <a:rPr lang="en-GB" sz="2700" dirty="0" err="1"/>
              <a:t>adeilad</a:t>
            </a:r>
            <a:r>
              <a:rPr lang="en-GB" sz="2700" dirty="0"/>
              <a:t> </a:t>
            </a:r>
          </a:p>
          <a:p>
            <a:pPr marL="1147762" lvl="1" indent="-342900">
              <a:buFont typeface="Arial" panose="020B0604020202020204" pitchFamily="34" charset="0"/>
              <a:buChar char="•"/>
            </a:pPr>
            <a:r>
              <a:rPr lang="en-GB" sz="2700" dirty="0" err="1"/>
              <a:t>Rhoddir</a:t>
            </a:r>
            <a:r>
              <a:rPr lang="en-GB" sz="2700" dirty="0"/>
              <a:t> </a:t>
            </a:r>
            <a:r>
              <a:rPr lang="en-GB" sz="2700" dirty="0" err="1"/>
              <a:t>graddfeydd</a:t>
            </a:r>
            <a:r>
              <a:rPr lang="en-GB" sz="2700" dirty="0"/>
              <a:t> </a:t>
            </a:r>
            <a:r>
              <a:rPr lang="en-GB" sz="2700" dirty="0" err="1"/>
              <a:t>i</a:t>
            </a:r>
            <a:r>
              <a:rPr lang="en-GB" sz="2700" dirty="0"/>
              <a:t> bob </a:t>
            </a:r>
            <a:r>
              <a:rPr lang="en-GB" sz="2700" dirty="0" err="1"/>
              <a:t>elfen</a:t>
            </a:r>
            <a:r>
              <a:rPr lang="en-GB" sz="2700" dirty="0"/>
              <a:t> </a:t>
            </a:r>
            <a:r>
              <a:rPr lang="en-GB" sz="2700" dirty="0" err="1"/>
              <a:t>gan</a:t>
            </a:r>
            <a:r>
              <a:rPr lang="en-GB" sz="2700" dirty="0"/>
              <a:t> </a:t>
            </a:r>
            <a:r>
              <a:rPr lang="en-GB" sz="2700" dirty="0" err="1"/>
              <a:t>ddilyn</a:t>
            </a:r>
            <a:r>
              <a:rPr lang="en-GB" sz="2700" dirty="0"/>
              <a:t> </a:t>
            </a:r>
            <a:r>
              <a:rPr lang="en-GB" sz="2700" dirty="0" err="1"/>
              <a:t>canllawiau</a:t>
            </a:r>
            <a:r>
              <a:rPr lang="en-GB" sz="2700" dirty="0"/>
              <a:t> RICS </a:t>
            </a:r>
          </a:p>
          <a:p>
            <a:pPr marL="1147762" lvl="1" indent="-342900">
              <a:buFont typeface="Arial" panose="020B0604020202020204" pitchFamily="34" charset="0"/>
              <a:buChar char="•"/>
            </a:pPr>
            <a:r>
              <a:rPr lang="en-GB" sz="2700" dirty="0" err="1"/>
              <a:t>Disgrifiad</a:t>
            </a:r>
            <a:r>
              <a:rPr lang="en-GB" sz="2700" dirty="0"/>
              <a:t> o bob </a:t>
            </a:r>
            <a:r>
              <a:rPr lang="en-GB" sz="2700" dirty="0" err="1"/>
              <a:t>elfen</a:t>
            </a:r>
            <a:r>
              <a:rPr lang="en-GB" sz="2700" dirty="0"/>
              <a:t> </a:t>
            </a:r>
            <a:r>
              <a:rPr lang="en-GB" sz="2700" dirty="0" err="1"/>
              <a:t>ynghyd</a:t>
            </a:r>
            <a:r>
              <a:rPr lang="en-GB" sz="2700" dirty="0"/>
              <a:t> </a:t>
            </a:r>
            <a:r>
              <a:rPr lang="en-GB" sz="2700" dirty="0" err="1"/>
              <a:t>â</a:t>
            </a:r>
            <a:r>
              <a:rPr lang="en-GB" sz="2700" dirty="0"/>
              <a:t> barn </a:t>
            </a:r>
            <a:r>
              <a:rPr lang="en-GB" sz="2700" dirty="0" err="1"/>
              <a:t>ar</a:t>
            </a:r>
            <a:r>
              <a:rPr lang="en-GB" sz="2700" dirty="0"/>
              <a:t> </a:t>
            </a:r>
            <a:r>
              <a:rPr lang="en-GB" sz="2700" dirty="0" err="1"/>
              <a:t>gyflwr</a:t>
            </a:r>
            <a:r>
              <a:rPr lang="en-GB" sz="2700" dirty="0"/>
              <a:t> </a:t>
            </a:r>
            <a:r>
              <a:rPr lang="en-GB" sz="2700" dirty="0" err="1"/>
              <a:t>yr</a:t>
            </a:r>
            <a:r>
              <a:rPr lang="en-GB" sz="2700" dirty="0"/>
              <a:t> </a:t>
            </a:r>
            <a:r>
              <a:rPr lang="en-GB" sz="2700" dirty="0" err="1"/>
              <a:t>elfen</a:t>
            </a:r>
            <a:r>
              <a:rPr lang="en-GB" sz="2700" dirty="0"/>
              <a:t> </a:t>
            </a:r>
            <a:r>
              <a:rPr lang="en-GB" sz="2700" dirty="0" err="1"/>
              <a:t>honno</a:t>
            </a:r>
            <a:endParaRPr lang="en-GB" sz="2700" dirty="0"/>
          </a:p>
          <a:p>
            <a:pPr marL="1147762" lvl="1" indent="-342900">
              <a:buFont typeface="Arial" panose="020B0604020202020204" pitchFamily="34" charset="0"/>
              <a:buChar char="•"/>
            </a:pPr>
            <a:r>
              <a:rPr lang="en-GB" sz="2700" dirty="0" err="1"/>
              <a:t>Rhoddir</a:t>
            </a:r>
            <a:r>
              <a:rPr lang="en-GB" sz="2700" dirty="0"/>
              <a:t> </a:t>
            </a:r>
            <a:r>
              <a:rPr lang="en-GB" sz="2700" dirty="0" err="1"/>
              <a:t>cyngor</a:t>
            </a:r>
            <a:r>
              <a:rPr lang="en-GB" sz="2700" dirty="0"/>
              <a:t> </a:t>
            </a:r>
            <a:r>
              <a:rPr lang="en-GB" sz="2700" dirty="0" err="1"/>
              <a:t>ar</a:t>
            </a:r>
            <a:r>
              <a:rPr lang="en-GB" sz="2700" dirty="0"/>
              <a:t> </a:t>
            </a:r>
            <a:r>
              <a:rPr lang="en-GB" sz="2700" dirty="0" err="1"/>
              <a:t>waith</a:t>
            </a:r>
            <a:r>
              <a:rPr lang="en-GB" sz="2700" dirty="0"/>
              <a:t> </a:t>
            </a:r>
            <a:r>
              <a:rPr lang="en-GB" sz="2700" dirty="0" err="1"/>
              <a:t>adfer</a:t>
            </a:r>
            <a:r>
              <a:rPr lang="en-GB" sz="2700" dirty="0"/>
              <a:t> </a:t>
            </a:r>
            <a:r>
              <a:rPr lang="en-GB" sz="2700" dirty="0" err="1"/>
              <a:t>lle</a:t>
            </a:r>
            <a:r>
              <a:rPr lang="en-GB" sz="2700" dirty="0"/>
              <a:t> </a:t>
            </a:r>
            <a:r>
              <a:rPr lang="en-GB" sz="2700" dirty="0" err="1"/>
              <a:t>bo</a:t>
            </a:r>
            <a:r>
              <a:rPr lang="en-GB" sz="2700" dirty="0"/>
              <a:t> </a:t>
            </a:r>
            <a:r>
              <a:rPr lang="en-GB" sz="2700" dirty="0" err="1"/>
              <a:t>angen</a:t>
            </a:r>
            <a:r>
              <a:rPr lang="en-GB" sz="2700" dirty="0"/>
              <a:t> </a:t>
            </a:r>
          </a:p>
          <a:p>
            <a:pPr marL="1147762" lvl="1" indent="-342900">
              <a:buFont typeface="Arial" panose="020B0604020202020204" pitchFamily="34" charset="0"/>
              <a:buChar char="•"/>
            </a:pPr>
            <a:endParaRPr lang="en-GB" sz="2700" dirty="0"/>
          </a:p>
          <a:p>
            <a:pPr marL="1147762" lvl="1" indent="-342900">
              <a:buFont typeface="Arial" panose="020B0604020202020204" pitchFamily="34" charset="0"/>
              <a:buChar char="•"/>
            </a:pP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2.4.2a </a:t>
            </a:r>
          </a:p>
        </p:txBody>
      </p:sp>
    </p:spTree>
    <p:extLst>
      <p:ext uri="{BB962C8B-B14F-4D97-AF65-F5344CB8AC3E}">
        <p14:creationId xmlns:p14="http://schemas.microsoft.com/office/powerpoint/2010/main" val="1035839188"/>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92500" lnSpcReduction="20000"/>
          </a:bodyPr>
          <a:lstStyle/>
          <a:p>
            <a:pPr marL="404812" indent="-342900">
              <a:buFont typeface="Arial" panose="020B0604020202020204" pitchFamily="34" charset="0"/>
              <a:buChar char="•"/>
            </a:pPr>
            <a:r>
              <a:rPr lang="en-GB" sz="2900" dirty="0" err="1">
                <a:latin typeface="+mn-lt"/>
                <a:cs typeface="+mn-cs"/>
              </a:rPr>
              <a:t>Yn</a:t>
            </a:r>
            <a:r>
              <a:rPr lang="en-GB" sz="2900" dirty="0">
                <a:latin typeface="+mn-lt"/>
                <a:cs typeface="+mn-cs"/>
              </a:rPr>
              <a:t> </a:t>
            </a:r>
            <a:r>
              <a:rPr lang="en-GB" sz="2900" dirty="0" err="1">
                <a:latin typeface="+mn-lt"/>
                <a:cs typeface="+mn-cs"/>
              </a:rPr>
              <a:t>yr</a:t>
            </a:r>
            <a:r>
              <a:rPr lang="en-GB" sz="2900" dirty="0">
                <a:latin typeface="+mn-lt"/>
                <a:cs typeface="+mn-cs"/>
              </a:rPr>
              <a:t> </a:t>
            </a:r>
            <a:r>
              <a:rPr lang="en-GB" sz="2900" dirty="0" err="1">
                <a:latin typeface="+mn-lt"/>
                <a:cs typeface="+mn-cs"/>
              </a:rPr>
              <a:t>adran</a:t>
            </a:r>
            <a:r>
              <a:rPr lang="en-GB" sz="2900" dirty="0">
                <a:latin typeface="+mn-lt"/>
                <a:cs typeface="+mn-cs"/>
              </a:rPr>
              <a:t> hon </a:t>
            </a:r>
            <a:r>
              <a:rPr lang="en-GB" sz="2900" dirty="0" err="1">
                <a:latin typeface="+mn-lt"/>
                <a:cs typeface="+mn-cs"/>
              </a:rPr>
              <a:t>bydd</a:t>
            </a:r>
            <a:r>
              <a:rPr lang="en-GB" sz="2900" dirty="0">
                <a:latin typeface="+mn-lt"/>
                <a:cs typeface="+mn-cs"/>
              </a:rPr>
              <a:t> </a:t>
            </a:r>
            <a:r>
              <a:rPr lang="en-GB" sz="2900" dirty="0" err="1">
                <a:latin typeface="+mn-lt"/>
                <a:cs typeface="+mn-cs"/>
              </a:rPr>
              <a:t>dysgwyr</a:t>
            </a:r>
            <a:r>
              <a:rPr lang="en-GB" sz="2900" dirty="0">
                <a:latin typeface="+mn-lt"/>
                <a:cs typeface="+mn-cs"/>
              </a:rPr>
              <a:t> </a:t>
            </a:r>
            <a:r>
              <a:rPr lang="en-GB" sz="2900" dirty="0" err="1">
                <a:latin typeface="+mn-lt"/>
                <a:cs typeface="+mn-cs"/>
              </a:rPr>
              <a:t>yn</a:t>
            </a:r>
            <a:r>
              <a:rPr lang="en-GB" sz="2900" dirty="0">
                <a:latin typeface="+mn-lt"/>
                <a:cs typeface="+mn-cs"/>
              </a:rPr>
              <a:t> </a:t>
            </a:r>
            <a:r>
              <a:rPr lang="en-GB" sz="2900" dirty="0" err="1">
                <a:latin typeface="+mn-lt"/>
                <a:cs typeface="+mn-cs"/>
              </a:rPr>
              <a:t>ennill</a:t>
            </a:r>
            <a:r>
              <a:rPr lang="en-GB" sz="2900" dirty="0">
                <a:latin typeface="+mn-lt"/>
                <a:cs typeface="+mn-cs"/>
              </a:rPr>
              <a:t> </a:t>
            </a:r>
            <a:r>
              <a:rPr lang="en-GB" sz="2900" dirty="0" err="1">
                <a:latin typeface="+mn-lt"/>
                <a:cs typeface="+mn-cs"/>
              </a:rPr>
              <a:t>gwybodaeth</a:t>
            </a:r>
            <a:r>
              <a:rPr lang="en-GB" sz="2900" dirty="0">
                <a:latin typeface="+mn-lt"/>
                <a:cs typeface="+mn-cs"/>
              </a:rPr>
              <a:t> a </a:t>
            </a:r>
            <a:r>
              <a:rPr lang="en-GB" sz="2900" dirty="0" err="1">
                <a:latin typeface="+mn-lt"/>
                <a:cs typeface="+mn-cs"/>
              </a:rPr>
              <a:t>dealltwriaeth</a:t>
            </a:r>
            <a:r>
              <a:rPr lang="en-GB" sz="2900" dirty="0">
                <a:latin typeface="+mn-lt"/>
                <a:cs typeface="+mn-cs"/>
              </a:rPr>
              <a:t> o offer </a:t>
            </a:r>
            <a:r>
              <a:rPr lang="en-GB" sz="2900" dirty="0" err="1">
                <a:latin typeface="+mn-lt"/>
                <a:cs typeface="+mn-cs"/>
              </a:rPr>
              <a:t>tirfesur</a:t>
            </a:r>
            <a:r>
              <a:rPr lang="en-GB" sz="2900" dirty="0">
                <a:latin typeface="+mn-lt"/>
                <a:cs typeface="+mn-cs"/>
              </a:rPr>
              <a:t> </a:t>
            </a:r>
            <a:r>
              <a:rPr lang="en-GB" sz="2900" dirty="0" err="1">
                <a:latin typeface="+mn-lt"/>
                <a:cs typeface="+mn-cs"/>
              </a:rPr>
              <a:t>mewn</a:t>
            </a:r>
            <a:r>
              <a:rPr lang="en-GB" sz="2900" dirty="0">
                <a:latin typeface="+mn-lt"/>
                <a:cs typeface="+mn-cs"/>
              </a:rPr>
              <a:t> </a:t>
            </a:r>
            <a:r>
              <a:rPr lang="en-GB" sz="2900" dirty="0" err="1">
                <a:latin typeface="+mn-lt"/>
                <a:cs typeface="+mn-cs"/>
              </a:rPr>
              <a:t>perthynas</a:t>
            </a:r>
            <a:r>
              <a:rPr lang="en-GB" sz="2900" dirty="0">
                <a:latin typeface="+mn-lt"/>
                <a:cs typeface="+mn-cs"/>
              </a:rPr>
              <a:t> </a:t>
            </a:r>
            <a:r>
              <a:rPr lang="en-GB" sz="2900" dirty="0" err="1">
                <a:latin typeface="+mn-lt"/>
                <a:cs typeface="+mn-cs"/>
              </a:rPr>
              <a:t>â</a:t>
            </a:r>
            <a:r>
              <a:rPr lang="en-GB" sz="2900" dirty="0">
                <a:latin typeface="+mn-lt"/>
                <a:cs typeface="+mn-cs"/>
              </a:rPr>
              <a:t>:</a:t>
            </a:r>
          </a:p>
          <a:p>
            <a:pPr marL="1147762" lvl="1" indent="-342900">
              <a:buFont typeface="Arial" panose="020B0604020202020204" pitchFamily="34" charset="0"/>
              <a:buChar char="•"/>
            </a:pPr>
            <a:r>
              <a:rPr lang="en-GB" sz="2700" dirty="0"/>
              <a:t>Offer </a:t>
            </a:r>
            <a:r>
              <a:rPr lang="en-GB" sz="2700" dirty="0" err="1"/>
              <a:t>llaw</a:t>
            </a:r>
            <a:r>
              <a:rPr lang="en-GB" sz="2700" dirty="0"/>
              <a:t> ac </a:t>
            </a:r>
            <a:r>
              <a:rPr lang="en-GB" sz="2700" dirty="0" err="1"/>
              <a:t>electronig</a:t>
            </a:r>
            <a:endParaRPr lang="en-GB" sz="2700" dirty="0"/>
          </a:p>
          <a:p>
            <a:pPr marL="1147762" lvl="1" indent="-342900">
              <a:buFont typeface="Arial" panose="020B0604020202020204" pitchFamily="34" charset="0"/>
              <a:buChar char="•"/>
            </a:pPr>
            <a:r>
              <a:rPr lang="en-GB" sz="2700" dirty="0" err="1"/>
              <a:t>Egwyddorion</a:t>
            </a:r>
            <a:r>
              <a:rPr lang="en-GB" sz="2700" dirty="0"/>
              <a:t> </a:t>
            </a:r>
            <a:r>
              <a:rPr lang="en-GB" sz="2700" dirty="0" err="1"/>
              <a:t>mathemategol</a:t>
            </a:r>
            <a:r>
              <a:rPr lang="en-GB" sz="2700" dirty="0"/>
              <a:t> </a:t>
            </a:r>
            <a:r>
              <a:rPr lang="en-GB" sz="2700" dirty="0" err="1"/>
              <a:t>perthnasol</a:t>
            </a:r>
            <a:r>
              <a:rPr lang="en-GB" sz="2700" dirty="0"/>
              <a:t> </a:t>
            </a:r>
            <a:r>
              <a:rPr lang="en-GB" sz="2700" dirty="0" err="1"/>
              <a:t>wrth</a:t>
            </a:r>
            <a:r>
              <a:rPr lang="en-GB" sz="2700" dirty="0"/>
              <a:t> </a:t>
            </a:r>
            <a:r>
              <a:rPr lang="en-GB" sz="2700" dirty="0" err="1"/>
              <a:t>ddefnyddio'r</a:t>
            </a:r>
            <a:r>
              <a:rPr lang="en-GB" sz="2700" dirty="0"/>
              <a:t> offer </a:t>
            </a:r>
            <a:r>
              <a:rPr lang="en-GB" sz="2700" dirty="0" err="1"/>
              <a:t>hwn</a:t>
            </a:r>
            <a:r>
              <a:rPr lang="en-GB" sz="2700" dirty="0"/>
              <a:t>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Cynhelir</a:t>
            </a:r>
            <a:r>
              <a:rPr lang="en-GB" sz="2700" dirty="0"/>
              <a:t> </a:t>
            </a:r>
            <a:r>
              <a:rPr lang="en-GB" sz="2700" dirty="0" err="1"/>
              <a:t>yr</a:t>
            </a:r>
            <a:r>
              <a:rPr lang="en-GB" sz="2700" dirty="0"/>
              <a:t> </a:t>
            </a:r>
            <a:r>
              <a:rPr lang="en-GB" sz="2700" dirty="0" err="1"/>
              <a:t>arolwg</a:t>
            </a:r>
            <a:r>
              <a:rPr lang="en-GB" sz="2700" dirty="0"/>
              <a:t> </a:t>
            </a:r>
            <a:r>
              <a:rPr lang="en-GB" sz="2700" dirty="0" err="1"/>
              <a:t>gan</a:t>
            </a:r>
            <a:r>
              <a:rPr lang="en-GB" sz="2700" dirty="0"/>
              <a:t> </a:t>
            </a:r>
            <a:r>
              <a:rPr lang="en-GB" sz="2700" dirty="0" err="1"/>
              <a:t>ddefnyddio</a:t>
            </a:r>
            <a:r>
              <a:rPr lang="en-GB" sz="2700" dirty="0"/>
              <a:t> offer </a:t>
            </a:r>
            <a:r>
              <a:rPr lang="en-GB" sz="2700" dirty="0" err="1"/>
              <a:t>o'r</a:t>
            </a:r>
            <a:r>
              <a:rPr lang="en-GB" sz="2700" dirty="0"/>
              <a:t> </a:t>
            </a:r>
            <a:r>
              <a:rPr lang="en-GB" sz="2700" dirty="0" err="1"/>
              <a:t>rhestr</a:t>
            </a:r>
            <a:endParaRPr lang="en-GB" sz="2700" dirty="0"/>
          </a:p>
          <a:p>
            <a:pPr marL="1547812" lvl="2" indent="-342900"/>
            <a:r>
              <a:rPr lang="en-GB" sz="2300" dirty="0" err="1"/>
              <a:t>Nid</a:t>
            </a:r>
            <a:r>
              <a:rPr lang="en-GB" sz="2300" dirty="0"/>
              <a:t> </a:t>
            </a:r>
            <a:r>
              <a:rPr lang="en-GB" sz="2300" dirty="0" err="1"/>
              <a:t>oes</a:t>
            </a:r>
            <a:r>
              <a:rPr lang="en-GB" sz="2300" dirty="0"/>
              <a:t> </a:t>
            </a:r>
            <a:r>
              <a:rPr lang="en-GB" sz="2300" dirty="0" err="1"/>
              <a:t>disgwyl</a:t>
            </a:r>
            <a:r>
              <a:rPr lang="en-GB" sz="2300" dirty="0"/>
              <a:t> </a:t>
            </a:r>
            <a:r>
              <a:rPr lang="en-GB" sz="2300" dirty="0" err="1"/>
              <a:t>i</a:t>
            </a:r>
            <a:r>
              <a:rPr lang="en-GB" sz="2300" dirty="0"/>
              <a:t> </a:t>
            </a:r>
            <a:r>
              <a:rPr lang="en-GB" sz="2300" dirty="0" err="1"/>
              <a:t>ddysgwyr</a:t>
            </a:r>
            <a:r>
              <a:rPr lang="en-GB" sz="2300" dirty="0"/>
              <a:t> </a:t>
            </a:r>
            <a:r>
              <a:rPr lang="en-GB" sz="2300" dirty="0" err="1"/>
              <a:t>gael</a:t>
            </a:r>
            <a:r>
              <a:rPr lang="en-GB" sz="2300" dirty="0"/>
              <a:t> </a:t>
            </a:r>
            <a:r>
              <a:rPr lang="en-GB" sz="2300" dirty="0" err="1"/>
              <a:t>mynediad</a:t>
            </a:r>
            <a:r>
              <a:rPr lang="en-GB" sz="2300" dirty="0"/>
              <a:t> </a:t>
            </a:r>
            <a:r>
              <a:rPr lang="en-GB" sz="2300" dirty="0" err="1"/>
              <a:t>i'r</a:t>
            </a:r>
            <a:r>
              <a:rPr lang="en-GB" sz="2300" dirty="0"/>
              <a:t> </a:t>
            </a:r>
            <a:r>
              <a:rPr lang="en-GB" sz="2300" dirty="0" err="1"/>
              <a:t>holl</a:t>
            </a:r>
            <a:r>
              <a:rPr lang="en-GB" sz="2300" dirty="0"/>
              <a:t> offer </a:t>
            </a:r>
            <a:r>
              <a:rPr lang="en-GB" sz="2300" dirty="0" err="1"/>
              <a:t>ar</a:t>
            </a:r>
            <a:r>
              <a:rPr lang="en-GB" sz="2300" dirty="0"/>
              <a:t> y </a:t>
            </a:r>
            <a:r>
              <a:rPr lang="en-GB" sz="2300" dirty="0" err="1"/>
              <a:t>rhestr</a:t>
            </a:r>
            <a:r>
              <a:rPr lang="en-GB" sz="2300" dirty="0"/>
              <a:t> </a:t>
            </a:r>
            <a:r>
              <a:rPr lang="en-GB" sz="2300" dirty="0" err="1"/>
              <a:t>ond</a:t>
            </a:r>
            <a:r>
              <a:rPr lang="en-GB" sz="2300" dirty="0"/>
              <a:t> </a:t>
            </a:r>
            <a:r>
              <a:rPr lang="en-GB" sz="2300" dirty="0" err="1"/>
              <a:t>mae'n</a:t>
            </a:r>
            <a:r>
              <a:rPr lang="en-GB" sz="2300" dirty="0"/>
              <a:t> </a:t>
            </a:r>
            <a:r>
              <a:rPr lang="en-GB" sz="2300" dirty="0" err="1"/>
              <a:t>ofynnol</a:t>
            </a:r>
            <a:r>
              <a:rPr lang="en-GB" sz="2300" dirty="0"/>
              <a:t> </a:t>
            </a:r>
            <a:r>
              <a:rPr lang="en-GB" sz="2300" dirty="0" err="1"/>
              <a:t>iddynt</a:t>
            </a:r>
            <a:r>
              <a:rPr lang="en-GB" sz="2300" dirty="0"/>
              <a:t> </a:t>
            </a:r>
            <a:r>
              <a:rPr lang="en-GB" sz="2300" dirty="0" err="1"/>
              <a:t>fod</a:t>
            </a:r>
            <a:r>
              <a:rPr lang="en-GB" sz="2300" dirty="0"/>
              <a:t> </a:t>
            </a:r>
            <a:r>
              <a:rPr lang="en-GB" sz="2300" dirty="0" err="1"/>
              <a:t>yn</a:t>
            </a:r>
            <a:r>
              <a:rPr lang="en-GB" sz="2300" dirty="0"/>
              <a:t> </a:t>
            </a:r>
            <a:r>
              <a:rPr lang="en-GB" sz="2300" dirty="0" err="1"/>
              <a:t>ymwybodol</a:t>
            </a:r>
            <a:r>
              <a:rPr lang="en-GB" sz="2300" dirty="0"/>
              <a:t> </a:t>
            </a:r>
            <a:r>
              <a:rPr lang="en-GB" sz="2300" dirty="0" err="1"/>
              <a:t>ohono</a:t>
            </a:r>
            <a:r>
              <a:rPr lang="en-GB" sz="2300" dirty="0"/>
              <a:t>  </a:t>
            </a:r>
          </a:p>
          <a:p>
            <a:pPr marL="1147762" lvl="1" indent="-342900">
              <a:buFont typeface="Arial" panose="020B0604020202020204" pitchFamily="34" charset="0"/>
              <a:buChar char="•"/>
            </a:pPr>
            <a:r>
              <a:rPr lang="en-GB" sz="2700" dirty="0" err="1"/>
              <a:t>Mae'r</a:t>
            </a:r>
            <a:r>
              <a:rPr lang="en-GB" sz="2700" dirty="0"/>
              <a:t> </a:t>
            </a:r>
            <a:r>
              <a:rPr lang="en-GB" sz="2700" dirty="0" err="1"/>
              <a:t>adroddiad</a:t>
            </a:r>
            <a:r>
              <a:rPr lang="en-GB" sz="2700" dirty="0"/>
              <a:t> </a:t>
            </a:r>
            <a:r>
              <a:rPr lang="en-GB" sz="2700" dirty="0" err="1"/>
              <a:t>yn</a:t>
            </a:r>
            <a:r>
              <a:rPr lang="en-GB" sz="2700" dirty="0"/>
              <a:t> </a:t>
            </a:r>
            <a:r>
              <a:rPr lang="en-GB" sz="2700" dirty="0" err="1"/>
              <a:t>cynnwys</a:t>
            </a:r>
            <a:r>
              <a:rPr lang="en-GB" sz="2700" dirty="0"/>
              <a:t> </a:t>
            </a:r>
            <a:r>
              <a:rPr lang="en-GB" sz="2700" dirty="0" err="1"/>
              <a:t>adran</a:t>
            </a:r>
            <a:r>
              <a:rPr lang="en-GB" sz="2700" dirty="0"/>
              <a:t> </a:t>
            </a:r>
            <a:r>
              <a:rPr lang="en-GB" sz="2700" dirty="0" err="1"/>
              <a:t>ar</a:t>
            </a:r>
            <a:r>
              <a:rPr lang="en-GB" sz="2700" dirty="0"/>
              <a:t> </a:t>
            </a:r>
            <a:r>
              <a:rPr lang="en-GB" sz="2700" dirty="0" err="1"/>
              <a:t>ba</a:t>
            </a:r>
            <a:r>
              <a:rPr lang="en-GB" sz="2700" dirty="0"/>
              <a:t> offer a </a:t>
            </a:r>
            <a:r>
              <a:rPr lang="en-GB" sz="2700" dirty="0" err="1"/>
              <a:t>ddefnyddiwyd</a:t>
            </a:r>
            <a:r>
              <a:rPr lang="en-GB" sz="2700" dirty="0"/>
              <a:t> a </a:t>
            </a:r>
            <a:r>
              <a:rPr lang="en-GB" sz="2700" dirty="0" err="1"/>
              <a:t>sut</a:t>
            </a:r>
            <a:r>
              <a:rPr lang="en-GB" sz="2700" dirty="0"/>
              <a:t> </a:t>
            </a:r>
            <a:r>
              <a:rPr lang="en-GB" sz="2700" dirty="0" err="1"/>
              <a:t>y'i</a:t>
            </a:r>
            <a:r>
              <a:rPr lang="en-GB" sz="2700" dirty="0"/>
              <a:t> </a:t>
            </a:r>
            <a:r>
              <a:rPr lang="en-GB" sz="2700" dirty="0" err="1"/>
              <a:t>defnyddiwyd</a:t>
            </a:r>
            <a:r>
              <a:rPr lang="en-GB" sz="2700" dirty="0"/>
              <a:t> </a:t>
            </a:r>
            <a:r>
              <a:rPr lang="en-GB" sz="2700" dirty="0" err="1"/>
              <a:t>i</a:t>
            </a:r>
            <a:r>
              <a:rPr lang="en-GB" sz="2700" dirty="0"/>
              <a:t> </a:t>
            </a:r>
            <a:r>
              <a:rPr lang="en-GB" sz="2700" dirty="0" err="1"/>
              <a:t>gofnodi</a:t>
            </a:r>
            <a:r>
              <a:rPr lang="en-GB" sz="2700" dirty="0"/>
              <a:t> </a:t>
            </a:r>
            <a:r>
              <a:rPr lang="en-GB" sz="2700" dirty="0" err="1"/>
              <a:t>data'n</a:t>
            </a:r>
            <a:r>
              <a:rPr lang="en-GB" sz="2700" dirty="0"/>
              <a:t> </a:t>
            </a:r>
            <a:r>
              <a:rPr lang="en-GB" sz="2700" dirty="0" err="1"/>
              <a:t>gywir</a:t>
            </a:r>
            <a:r>
              <a:rPr lang="en-GB" sz="2700" dirty="0"/>
              <a:t> </a:t>
            </a:r>
          </a:p>
          <a:p>
            <a:pPr marL="1147762" lvl="1" indent="-342900">
              <a:buFont typeface="Arial" panose="020B0604020202020204" pitchFamily="34" charset="0"/>
              <a:buChar char="•"/>
            </a:pPr>
            <a:r>
              <a:rPr lang="en-GB" sz="2700" dirty="0"/>
              <a:t>Mae </a:t>
            </a:r>
            <a:r>
              <a:rPr lang="en-GB" sz="2700" dirty="0" err="1"/>
              <a:t>lluniadau</a:t>
            </a:r>
            <a:r>
              <a:rPr lang="en-GB" sz="2700" dirty="0"/>
              <a:t> </a:t>
            </a:r>
            <a:r>
              <a:rPr lang="en-GB" sz="2700" dirty="0" err="1"/>
              <a:t>o'r</a:t>
            </a:r>
            <a:r>
              <a:rPr lang="en-GB" sz="2700" dirty="0"/>
              <a:t> </a:t>
            </a:r>
            <a:r>
              <a:rPr lang="en-GB" sz="2700" dirty="0" err="1"/>
              <a:t>eiddo</a:t>
            </a:r>
            <a:r>
              <a:rPr lang="en-GB" sz="2700" dirty="0"/>
              <a:t> </a:t>
            </a:r>
            <a:r>
              <a:rPr lang="en-GB" sz="2700" dirty="0" err="1"/>
              <a:t>wedi'u</a:t>
            </a:r>
            <a:r>
              <a:rPr lang="en-GB" sz="2700" dirty="0"/>
              <a:t> </a:t>
            </a:r>
            <a:r>
              <a:rPr lang="en-GB" sz="2700" dirty="0" err="1"/>
              <a:t>cynnwys</a:t>
            </a:r>
            <a:r>
              <a:rPr lang="en-GB" sz="2700" dirty="0"/>
              <a:t> </a:t>
            </a:r>
            <a:r>
              <a:rPr lang="en-GB" sz="2700" dirty="0" err="1"/>
              <a:t>yn</a:t>
            </a:r>
            <a:r>
              <a:rPr lang="en-GB" sz="2700" dirty="0"/>
              <a:t> </a:t>
            </a:r>
            <a:r>
              <a:rPr lang="en-GB" sz="2700" dirty="0" err="1"/>
              <a:t>yr</a:t>
            </a:r>
            <a:r>
              <a:rPr lang="en-GB" sz="2700" dirty="0"/>
              <a:t> </a:t>
            </a:r>
            <a:r>
              <a:rPr lang="en-GB" sz="2700" dirty="0" err="1"/>
              <a:t>adroddiad</a:t>
            </a:r>
            <a:r>
              <a:rPr lang="en-GB" sz="2700" dirty="0"/>
              <a:t> </a:t>
            </a:r>
            <a:r>
              <a:rPr lang="en-GB" sz="2700" dirty="0" err="1"/>
              <a:t>sy'n</a:t>
            </a:r>
            <a:r>
              <a:rPr lang="en-GB" sz="2700" dirty="0"/>
              <a:t> </a:t>
            </a:r>
            <a:r>
              <a:rPr lang="en-GB" sz="2700" dirty="0" err="1"/>
              <a:t>dangos</a:t>
            </a:r>
            <a:r>
              <a:rPr lang="en-GB" sz="2700" dirty="0"/>
              <a:t> </a:t>
            </a:r>
            <a:r>
              <a:rPr lang="en-GB" sz="2700" dirty="0" err="1"/>
              <a:t>arwynebedd</a:t>
            </a:r>
            <a:r>
              <a:rPr lang="en-GB" sz="2700" dirty="0"/>
              <a:t> </a:t>
            </a:r>
            <a:r>
              <a:rPr lang="en-GB" sz="2700" dirty="0" err="1"/>
              <a:t>ystafell</a:t>
            </a:r>
            <a:r>
              <a:rPr lang="en-GB" sz="2700" dirty="0"/>
              <a:t> a </a:t>
            </a:r>
            <a:r>
              <a:rPr lang="en-GB" sz="2700" dirty="0" err="1"/>
              <a:t>chyfrifiad</a:t>
            </a:r>
            <a:r>
              <a:rPr lang="en-GB" sz="2700" dirty="0"/>
              <a:t> </a:t>
            </a:r>
            <a:r>
              <a:rPr lang="en-GB" sz="2700" dirty="0" err="1"/>
              <a:t>cyfaint</a:t>
            </a:r>
            <a:r>
              <a:rPr lang="en-GB" sz="2700" dirty="0"/>
              <a:t>.</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2.4.3a </a:t>
            </a:r>
          </a:p>
        </p:txBody>
      </p:sp>
    </p:spTree>
    <p:extLst>
      <p:ext uri="{BB962C8B-B14F-4D97-AF65-F5344CB8AC3E}">
        <p14:creationId xmlns:p14="http://schemas.microsoft.com/office/powerpoint/2010/main" val="342422239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85000" lnSpcReduction="20000"/>
          </a:bodyPr>
          <a:lstStyle/>
          <a:p>
            <a:pPr marL="61912"/>
            <a:endParaRPr lang="en-GB" sz="3200" dirty="0">
              <a:latin typeface="+mn-lt"/>
              <a:cs typeface="+mn-cs"/>
            </a:endParaRPr>
          </a:p>
          <a:p>
            <a:pPr marL="404812" indent="-342900">
              <a:buFont typeface="Arial" panose="020B0604020202020204" pitchFamily="34" charset="0"/>
              <a:buChar char="•"/>
            </a:pPr>
            <a:r>
              <a:rPr lang="en-GB" sz="3500" dirty="0" err="1">
                <a:latin typeface="+mn-lt"/>
                <a:cs typeface="+mn-cs"/>
              </a:rPr>
              <a:t>Yn</a:t>
            </a:r>
            <a:r>
              <a:rPr lang="en-GB" sz="3500" dirty="0">
                <a:latin typeface="+mn-lt"/>
                <a:cs typeface="+mn-cs"/>
              </a:rPr>
              <a:t> </a:t>
            </a:r>
            <a:r>
              <a:rPr lang="en-GB" sz="3500" dirty="0" err="1">
                <a:latin typeface="+mn-lt"/>
                <a:cs typeface="+mn-cs"/>
              </a:rPr>
              <a:t>yr</a:t>
            </a:r>
            <a:r>
              <a:rPr lang="en-GB" sz="3500" dirty="0">
                <a:latin typeface="+mn-lt"/>
                <a:cs typeface="+mn-cs"/>
              </a:rPr>
              <a:t> </a:t>
            </a:r>
            <a:r>
              <a:rPr lang="en-GB" sz="3500" dirty="0" err="1">
                <a:latin typeface="+mn-lt"/>
                <a:cs typeface="+mn-cs"/>
              </a:rPr>
              <a:t>adran</a:t>
            </a:r>
            <a:r>
              <a:rPr lang="en-GB" sz="3500" dirty="0">
                <a:latin typeface="+mn-lt"/>
                <a:cs typeface="+mn-cs"/>
              </a:rPr>
              <a:t> hon </a:t>
            </a:r>
            <a:r>
              <a:rPr lang="en-GB" sz="3500" dirty="0" err="1">
                <a:latin typeface="+mn-lt"/>
                <a:cs typeface="+mn-cs"/>
              </a:rPr>
              <a:t>bydd</a:t>
            </a:r>
            <a:r>
              <a:rPr lang="en-GB" sz="3500" dirty="0">
                <a:latin typeface="+mn-lt"/>
                <a:cs typeface="+mn-cs"/>
              </a:rPr>
              <a:t> </a:t>
            </a:r>
            <a:r>
              <a:rPr lang="en-GB" sz="3500" dirty="0" err="1">
                <a:latin typeface="+mn-lt"/>
                <a:cs typeface="+mn-cs"/>
              </a:rPr>
              <a:t>dysgwyr</a:t>
            </a:r>
            <a:r>
              <a:rPr lang="en-GB" sz="3500" dirty="0">
                <a:latin typeface="+mn-lt"/>
                <a:cs typeface="+mn-cs"/>
              </a:rPr>
              <a:t> </a:t>
            </a:r>
            <a:r>
              <a:rPr lang="en-GB" sz="3500" dirty="0" err="1">
                <a:latin typeface="+mn-lt"/>
                <a:cs typeface="+mn-cs"/>
              </a:rPr>
              <a:t>yn</a:t>
            </a:r>
            <a:r>
              <a:rPr lang="en-GB" sz="3500" dirty="0">
                <a:latin typeface="+mn-lt"/>
                <a:cs typeface="+mn-cs"/>
              </a:rPr>
              <a:t> </a:t>
            </a:r>
            <a:r>
              <a:rPr lang="en-GB" sz="3500" dirty="0" err="1">
                <a:latin typeface="+mn-lt"/>
                <a:cs typeface="+mn-cs"/>
              </a:rPr>
              <a:t>ennill</a:t>
            </a:r>
            <a:r>
              <a:rPr lang="en-GB" sz="3500" dirty="0">
                <a:latin typeface="+mn-lt"/>
                <a:cs typeface="+mn-cs"/>
              </a:rPr>
              <a:t> </a:t>
            </a:r>
            <a:r>
              <a:rPr lang="en-GB" sz="3500" dirty="0" err="1">
                <a:latin typeface="+mn-lt"/>
                <a:cs typeface="+mn-cs"/>
              </a:rPr>
              <a:t>gwybodaeth</a:t>
            </a:r>
            <a:r>
              <a:rPr lang="en-GB" sz="3500" dirty="0">
                <a:latin typeface="+mn-lt"/>
                <a:cs typeface="+mn-cs"/>
              </a:rPr>
              <a:t> a </a:t>
            </a:r>
            <a:r>
              <a:rPr lang="en-GB" sz="3500" dirty="0" err="1">
                <a:latin typeface="+mn-lt"/>
                <a:cs typeface="+mn-cs"/>
              </a:rPr>
              <a:t>dealltwriaeth</a:t>
            </a:r>
            <a:r>
              <a:rPr lang="en-GB" sz="3500" dirty="0">
                <a:latin typeface="+mn-lt"/>
                <a:cs typeface="+mn-cs"/>
              </a:rPr>
              <a:t> </a:t>
            </a:r>
            <a:r>
              <a:rPr lang="en-GB" sz="3500" dirty="0" err="1">
                <a:latin typeface="+mn-lt"/>
                <a:cs typeface="+mn-cs"/>
              </a:rPr>
              <a:t>o'r</a:t>
            </a:r>
            <a:r>
              <a:rPr lang="en-GB" sz="3500" dirty="0">
                <a:latin typeface="+mn-lt"/>
                <a:cs typeface="+mn-cs"/>
              </a:rPr>
              <a:t> </a:t>
            </a:r>
            <a:r>
              <a:rPr lang="en-GB" sz="3500" dirty="0" err="1">
                <a:latin typeface="+mn-lt"/>
                <a:cs typeface="+mn-cs"/>
              </a:rPr>
              <a:t>agweddau</a:t>
            </a:r>
            <a:r>
              <a:rPr lang="en-GB" sz="3500" dirty="0">
                <a:latin typeface="+mn-lt"/>
                <a:cs typeface="+mn-cs"/>
              </a:rPr>
              <a:t> </a:t>
            </a:r>
            <a:r>
              <a:rPr lang="en-GB" sz="3500" dirty="0" err="1">
                <a:latin typeface="+mn-lt"/>
                <a:cs typeface="+mn-cs"/>
              </a:rPr>
              <a:t>canlynol</a:t>
            </a:r>
            <a:r>
              <a:rPr lang="en-GB" sz="3500" dirty="0">
                <a:latin typeface="+mn-lt"/>
                <a:cs typeface="+mn-cs"/>
              </a:rPr>
              <a:t> </a:t>
            </a:r>
            <a:r>
              <a:rPr lang="en-GB" sz="3500" dirty="0" err="1">
                <a:latin typeface="+mn-lt"/>
                <a:cs typeface="+mn-cs"/>
              </a:rPr>
              <a:t>ar</a:t>
            </a:r>
            <a:r>
              <a:rPr lang="en-GB" sz="3500" dirty="0">
                <a:latin typeface="+mn-lt"/>
                <a:cs typeface="+mn-cs"/>
              </a:rPr>
              <a:t> </a:t>
            </a:r>
            <a:r>
              <a:rPr lang="en-GB" sz="3500" dirty="0" err="1">
                <a:latin typeface="+mn-lt"/>
                <a:cs typeface="+mn-cs"/>
              </a:rPr>
              <a:t>gynllunio</a:t>
            </a:r>
            <a:r>
              <a:rPr lang="en-GB" sz="3500" dirty="0">
                <a:latin typeface="+mn-lt"/>
                <a:cs typeface="+mn-cs"/>
              </a:rPr>
              <a:t> </a:t>
            </a:r>
            <a:r>
              <a:rPr lang="en-GB" sz="3500" dirty="0" err="1">
                <a:latin typeface="+mn-lt"/>
                <a:cs typeface="+mn-cs"/>
              </a:rPr>
              <a:t>arolwg</a:t>
            </a:r>
            <a:r>
              <a:rPr lang="en-GB" sz="3500" dirty="0">
                <a:latin typeface="+mn-lt"/>
                <a:cs typeface="+mn-cs"/>
              </a:rPr>
              <a:t> </a:t>
            </a:r>
            <a:r>
              <a:rPr lang="en-GB" sz="3500" dirty="0" err="1">
                <a:latin typeface="+mn-lt"/>
                <a:cs typeface="+mn-cs"/>
              </a:rPr>
              <a:t>adeiladau</a:t>
            </a:r>
            <a:r>
              <a:rPr lang="en-GB" sz="3500" dirty="0">
                <a:latin typeface="+mn-lt"/>
                <a:cs typeface="+mn-cs"/>
              </a:rPr>
              <a:t>:</a:t>
            </a:r>
          </a:p>
          <a:p>
            <a:pPr marL="1147762" lvl="1" indent="-342900">
              <a:buFont typeface="Arial" panose="020B0604020202020204" pitchFamily="34" charset="0"/>
              <a:buChar char="•"/>
            </a:pPr>
            <a:r>
              <a:rPr lang="en-GB" sz="2700" dirty="0" err="1"/>
              <a:t>Dilyniant</a:t>
            </a:r>
            <a:r>
              <a:rPr lang="en-GB" sz="2700" dirty="0"/>
              <a:t> </a:t>
            </a:r>
            <a:r>
              <a:rPr lang="en-GB" sz="2700" dirty="0" err="1"/>
              <a:t>gweithgareddau</a:t>
            </a:r>
            <a:r>
              <a:rPr lang="en-GB" sz="2700" dirty="0"/>
              <a:t> </a:t>
            </a:r>
            <a:r>
              <a:rPr lang="en-GB" sz="2700" dirty="0" err="1"/>
              <a:t>arolygu</a:t>
            </a:r>
            <a:endParaRPr lang="en-GB" sz="2700" dirty="0"/>
          </a:p>
          <a:p>
            <a:pPr marL="1147762" lvl="1" indent="-342900">
              <a:buFont typeface="Arial" panose="020B0604020202020204" pitchFamily="34" charset="0"/>
              <a:buChar char="•"/>
            </a:pPr>
            <a:r>
              <a:rPr lang="en-GB" sz="2700" dirty="0" err="1"/>
              <a:t>Cynllunio</a:t>
            </a:r>
            <a:r>
              <a:rPr lang="en-GB" sz="2700" dirty="0"/>
              <a:t> iechyd a </a:t>
            </a:r>
            <a:r>
              <a:rPr lang="en-GB" sz="2700" dirty="0" err="1"/>
              <a:t>diogelwch</a:t>
            </a:r>
            <a:r>
              <a:rPr lang="en-GB" sz="2700" dirty="0"/>
              <a:t> </a:t>
            </a:r>
          </a:p>
          <a:p>
            <a:pPr marL="1147762" lvl="1" indent="-342900">
              <a:buFont typeface="Arial" panose="020B0604020202020204" pitchFamily="34" charset="0"/>
              <a:buChar char="•"/>
            </a:pPr>
            <a:r>
              <a:rPr lang="en-GB" sz="2700" dirty="0" err="1"/>
              <a:t>Trefnu</a:t>
            </a:r>
            <a:r>
              <a:rPr lang="en-GB" sz="2700" dirty="0"/>
              <a:t> </a:t>
            </a:r>
            <a:r>
              <a:rPr lang="en-GB" sz="2700" dirty="0" err="1"/>
              <a:t>mynediad</a:t>
            </a:r>
            <a:r>
              <a:rPr lang="en-GB" sz="2700" dirty="0"/>
              <a:t> </a:t>
            </a:r>
            <a:r>
              <a:rPr lang="en-GB" sz="2700" dirty="0" err="1"/>
              <a:t>i</a:t>
            </a:r>
            <a:r>
              <a:rPr lang="en-GB" sz="2700" dirty="0"/>
              <a:t> </a:t>
            </a:r>
            <a:r>
              <a:rPr lang="en-GB" sz="2700" dirty="0" err="1"/>
              <a:t>ardaloedd</a:t>
            </a:r>
            <a:r>
              <a:rPr lang="en-GB" sz="2700" dirty="0"/>
              <a:t> </a:t>
            </a:r>
            <a:r>
              <a:rPr lang="en-GB" sz="2700" dirty="0" err="1"/>
              <a:t>perthnasol</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esbonio</a:t>
            </a:r>
            <a:r>
              <a:rPr lang="en-GB" sz="2700" dirty="0"/>
              <a:t> </a:t>
            </a:r>
            <a:r>
              <a:rPr lang="en-GB" sz="2700" dirty="0" err="1"/>
              <a:t>gweithgaredd</a:t>
            </a:r>
            <a:r>
              <a:rPr lang="en-GB" sz="2700" dirty="0"/>
              <a:t> </a:t>
            </a:r>
            <a:r>
              <a:rPr lang="en-GB" sz="2700" dirty="0" err="1"/>
              <a:t>yr</a:t>
            </a:r>
            <a:r>
              <a:rPr lang="en-GB" sz="2700" dirty="0"/>
              <a:t> </a:t>
            </a:r>
            <a:r>
              <a:rPr lang="en-GB" sz="2700" dirty="0" err="1"/>
              <a:t>arolwg</a:t>
            </a:r>
            <a:r>
              <a:rPr lang="en-GB" sz="2700" dirty="0"/>
              <a:t> </a:t>
            </a:r>
            <a:r>
              <a:rPr lang="en-GB" sz="2700" dirty="0" err="1"/>
              <a:t>i'w</a:t>
            </a:r>
            <a:r>
              <a:rPr lang="en-GB" sz="2700" dirty="0"/>
              <a:t> </a:t>
            </a:r>
            <a:r>
              <a:rPr lang="en-GB" sz="2700" dirty="0" err="1"/>
              <a:t>cleientiaid</a:t>
            </a:r>
            <a:r>
              <a:rPr lang="en-GB" sz="2700" dirty="0"/>
              <a:t> </a:t>
            </a:r>
            <a:r>
              <a:rPr lang="en-GB" sz="2700" dirty="0" err="1"/>
              <a:t>yn</a:t>
            </a:r>
            <a:r>
              <a:rPr lang="en-GB" sz="2700" dirty="0"/>
              <a:t> </a:t>
            </a:r>
            <a:r>
              <a:rPr lang="en-GB" sz="2700" dirty="0" err="1"/>
              <a:t>yr</a:t>
            </a:r>
            <a:r>
              <a:rPr lang="en-GB" sz="2700" dirty="0"/>
              <a:t> </a:t>
            </a:r>
            <a:r>
              <a:rPr lang="en-GB" sz="2700" dirty="0" err="1"/>
              <a:t>adroddiad</a:t>
            </a:r>
            <a:r>
              <a:rPr lang="en-GB" sz="2700" dirty="0"/>
              <a:t> </a:t>
            </a:r>
          </a:p>
          <a:p>
            <a:pPr marL="1147762" lvl="1" indent="-342900">
              <a:buFont typeface="Arial" panose="020B0604020202020204" pitchFamily="34" charset="0"/>
              <a:buChar char="•"/>
            </a:pPr>
            <a:r>
              <a:rPr lang="en-GB" sz="2700" dirty="0" err="1"/>
              <a:t>Asesir</a:t>
            </a:r>
            <a:r>
              <a:rPr lang="en-GB" sz="2700" dirty="0"/>
              <a:t> </a:t>
            </a:r>
            <a:r>
              <a:rPr lang="en-GB" sz="2700" dirty="0" err="1"/>
              <a:t>risgiau</a:t>
            </a:r>
            <a:r>
              <a:rPr lang="en-GB" sz="2700" dirty="0"/>
              <a:t> </a:t>
            </a:r>
            <a:r>
              <a:rPr lang="en-GB" sz="2700" dirty="0" err="1"/>
              <a:t>gyda</a:t>
            </a:r>
            <a:r>
              <a:rPr lang="en-GB" sz="2700" dirty="0"/>
              <a:t> </a:t>
            </a:r>
            <a:r>
              <a:rPr lang="en-GB" sz="2700" dirty="0" err="1"/>
              <a:t>chamau</a:t>
            </a:r>
            <a:r>
              <a:rPr lang="en-GB" sz="2700" dirty="0"/>
              <a:t> </a:t>
            </a:r>
            <a:r>
              <a:rPr lang="en-GB" sz="2700" dirty="0" err="1"/>
              <a:t>lliniaru</a:t>
            </a:r>
            <a:r>
              <a:rPr lang="en-GB" sz="2700" dirty="0"/>
              <a:t> </a:t>
            </a:r>
            <a:r>
              <a:rPr lang="en-GB" sz="2700" dirty="0" err="1"/>
              <a:t>yn</a:t>
            </a:r>
            <a:r>
              <a:rPr lang="en-GB" sz="2700" dirty="0"/>
              <a:t> </a:t>
            </a:r>
            <a:r>
              <a:rPr lang="en-GB" sz="2700" dirty="0" err="1"/>
              <a:t>eu</a:t>
            </a:r>
            <a:r>
              <a:rPr lang="en-GB" sz="2700" dirty="0"/>
              <a:t> </a:t>
            </a:r>
            <a:r>
              <a:rPr lang="en-GB" sz="2700" dirty="0" err="1"/>
              <a:t>lle</a:t>
            </a:r>
            <a:r>
              <a:rPr lang="en-GB" sz="2700" dirty="0"/>
              <a:t>, </a:t>
            </a:r>
            <a:r>
              <a:rPr lang="en-GB" sz="2700" dirty="0" err="1"/>
              <a:t>gan</a:t>
            </a:r>
            <a:r>
              <a:rPr lang="en-GB" sz="2700" dirty="0"/>
              <a:t> </a:t>
            </a:r>
            <a:r>
              <a:rPr lang="en-GB" sz="2700" dirty="0" err="1"/>
              <a:t>gynnwys</a:t>
            </a:r>
            <a:r>
              <a:rPr lang="en-GB" sz="2700" dirty="0"/>
              <a:t> y </a:t>
            </a:r>
            <a:r>
              <a:rPr lang="en-GB" sz="2700" dirty="0" err="1"/>
              <a:t>cyfyngiadau</a:t>
            </a:r>
            <a:r>
              <a:rPr lang="en-GB" sz="2700" dirty="0"/>
              <a:t> a </a:t>
            </a:r>
            <a:r>
              <a:rPr lang="en-GB" sz="2700" dirty="0" err="1"/>
              <a:t>nodwyd</a:t>
            </a:r>
            <a:r>
              <a:rPr lang="en-GB" sz="2700" dirty="0"/>
              <a:t> </a:t>
            </a:r>
          </a:p>
          <a:p>
            <a:pPr marL="1147762" lvl="1" indent="-342900">
              <a:buFont typeface="Arial" panose="020B0604020202020204" pitchFamily="34" charset="0"/>
              <a:buChar char="•"/>
            </a:pPr>
            <a:r>
              <a:rPr lang="en-GB" sz="2700" dirty="0" err="1"/>
              <a:t>Bydd</a:t>
            </a:r>
            <a:r>
              <a:rPr lang="en-GB" sz="2700" dirty="0"/>
              <a:t> </a:t>
            </a:r>
            <a:r>
              <a:rPr lang="en-GB" sz="2700" dirty="0" err="1"/>
              <a:t>adroddiad</a:t>
            </a:r>
            <a:r>
              <a:rPr lang="en-GB" sz="2700" dirty="0"/>
              <a:t> </a:t>
            </a:r>
            <a:r>
              <a:rPr lang="en-GB" sz="2700" dirty="0" err="1"/>
              <a:t>arolwg</a:t>
            </a:r>
            <a:r>
              <a:rPr lang="en-GB" sz="2700" dirty="0"/>
              <a:t> </a:t>
            </a:r>
            <a:r>
              <a:rPr lang="en-GB" sz="2700" dirty="0" err="1"/>
              <a:t>yn</a:t>
            </a:r>
            <a:r>
              <a:rPr lang="en-GB" sz="2700" dirty="0"/>
              <a:t> </a:t>
            </a:r>
            <a:r>
              <a:rPr lang="en-GB" sz="2700" dirty="0" err="1"/>
              <a:t>dangos</a:t>
            </a:r>
            <a:r>
              <a:rPr lang="en-GB" sz="2700" dirty="0"/>
              <a:t> y </a:t>
            </a:r>
            <a:r>
              <a:rPr lang="en-GB" sz="2700" dirty="0" err="1"/>
              <a:t>trefniadau</a:t>
            </a:r>
            <a:r>
              <a:rPr lang="en-GB" sz="2700" dirty="0"/>
              <a:t> </a:t>
            </a:r>
            <a:r>
              <a:rPr lang="en-GB" sz="2700" dirty="0" err="1"/>
              <a:t>mynediad</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2.4.4a </a:t>
            </a:r>
          </a:p>
        </p:txBody>
      </p:sp>
    </p:spTree>
    <p:extLst>
      <p:ext uri="{BB962C8B-B14F-4D97-AF65-F5344CB8AC3E}">
        <p14:creationId xmlns:p14="http://schemas.microsoft.com/office/powerpoint/2010/main" val="178052582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a:t>
            </a:r>
          </a:p>
          <a:p>
            <a:pPr marL="447675" indent="-358775"/>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sz="3400" dirty="0">
                <a:latin typeface="+mn-lt"/>
                <a:ea typeface="Cambria" panose="02040503050406030204" pitchFamily="18" charset="0"/>
                <a:cs typeface="Cambria" panose="02040503050406030204" pitchFamily="18" charset="0"/>
              </a:rPr>
              <a:t>Mae </a:t>
            </a:r>
            <a:r>
              <a:rPr lang="en-US" sz="3400" dirty="0" err="1">
                <a:latin typeface="+mn-lt"/>
                <a:ea typeface="Cambria" panose="02040503050406030204" pitchFamily="18" charset="0"/>
                <a:cs typeface="Cambria" panose="02040503050406030204" pitchFamily="18" charset="0"/>
              </a:rPr>
              <a:t>cymhwyster</a:t>
            </a:r>
            <a:r>
              <a:rPr lang="en-US" sz="3400" dirty="0">
                <a:latin typeface="+mn-lt"/>
                <a:ea typeface="Cambria" panose="02040503050406030204" pitchFamily="18" charset="0"/>
                <a:cs typeface="Cambria" panose="02040503050406030204" pitchFamily="18" charset="0"/>
              </a:rPr>
              <a:t> TAG UG a Safon </a:t>
            </a:r>
            <a:r>
              <a:rPr lang="en-US" sz="3400" dirty="0" err="1">
                <a:latin typeface="+mn-lt"/>
                <a:ea typeface="Cambria" panose="02040503050406030204" pitchFamily="18" charset="0"/>
                <a:cs typeface="Cambria" panose="02040503050406030204" pitchFamily="18" charset="0"/>
              </a:rPr>
              <a:t>Uwch</a:t>
            </a:r>
            <a:r>
              <a:rPr lang="en-US" sz="3400" dirty="0">
                <a:latin typeface="+mn-lt"/>
                <a:ea typeface="Cambria" panose="02040503050406030204" pitchFamily="18" charset="0"/>
                <a:cs typeface="Cambria" panose="02040503050406030204" pitchFamily="18" charset="0"/>
              </a:rPr>
              <a:t> </a:t>
            </a:r>
            <a:br>
              <a:rPr lang="en-US" sz="3400" dirty="0">
                <a:latin typeface="+mn-lt"/>
                <a:ea typeface="Cambria" panose="02040503050406030204" pitchFamily="18" charset="0"/>
                <a:cs typeface="Cambria" panose="02040503050406030204" pitchFamily="18" charset="0"/>
              </a:rPr>
            </a:br>
            <a:r>
              <a:rPr lang="en-US" sz="3400" dirty="0">
                <a:latin typeface="+mn-lt"/>
                <a:ea typeface="Cambria" panose="02040503050406030204" pitchFamily="18" charset="0"/>
                <a:cs typeface="Cambria" panose="02040503050406030204" pitchFamily="18" charset="0"/>
              </a:rPr>
              <a:t>CBAC </a:t>
            </a:r>
            <a:r>
              <a:rPr lang="en-US" sz="3400" dirty="0" err="1">
                <a:latin typeface="+mn-lt"/>
                <a:ea typeface="Cambria" panose="02040503050406030204" pitchFamily="18" charset="0"/>
                <a:cs typeface="Cambria" panose="02040503050406030204" pitchFamily="18" charset="0"/>
              </a:rPr>
              <a:t>mewn</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Amgylchedd</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Adeiledig</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yn</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hybu</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dealltwriaeth</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dysgwyr</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o'r</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amgylchedd</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adeiledig</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gan</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gynnwys</a:t>
            </a:r>
            <a:r>
              <a:rPr lang="en-US" sz="3400" dirty="0">
                <a:latin typeface="+mn-lt"/>
                <a:ea typeface="Cambria" panose="02040503050406030204" pitchFamily="18" charset="0"/>
                <a:cs typeface="Cambria" panose="02040503050406030204" pitchFamily="18" charset="0"/>
              </a:rPr>
              <a:t> y </a:t>
            </a:r>
            <a:r>
              <a:rPr lang="en-US" sz="3400" dirty="0" err="1">
                <a:latin typeface="+mn-lt"/>
                <a:ea typeface="Cambria" panose="02040503050406030204" pitchFamily="18" charset="0"/>
                <a:cs typeface="Cambria" panose="02040503050406030204" pitchFamily="18" charset="0"/>
              </a:rPr>
              <a:t>rolau</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proffesiynol</a:t>
            </a:r>
            <a:r>
              <a:rPr lang="en-US" sz="3400" dirty="0">
                <a:latin typeface="+mn-lt"/>
                <a:ea typeface="Cambria" panose="02040503050406030204" pitchFamily="18" charset="0"/>
                <a:cs typeface="Cambria" panose="02040503050406030204" pitchFamily="18" charset="0"/>
              </a:rPr>
              <a:t> a </a:t>
            </a:r>
            <a:r>
              <a:rPr lang="en-US" sz="3400" dirty="0" err="1">
                <a:latin typeface="+mn-lt"/>
                <a:ea typeface="Cambria" panose="02040503050406030204" pitchFamily="18" charset="0"/>
                <a:cs typeface="Cambria" panose="02040503050406030204" pitchFamily="18" charset="0"/>
              </a:rPr>
              <a:t>thechnegol</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ynddo</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a'r</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ystod</a:t>
            </a:r>
            <a:r>
              <a:rPr lang="en-US" sz="3400" dirty="0">
                <a:latin typeface="+mn-lt"/>
                <a:ea typeface="Cambria" panose="02040503050406030204" pitchFamily="18" charset="0"/>
                <a:cs typeface="Cambria" panose="02040503050406030204" pitchFamily="18" charset="0"/>
              </a:rPr>
              <a:t> o </a:t>
            </a:r>
            <a:r>
              <a:rPr lang="en-US" sz="3400" dirty="0" err="1">
                <a:latin typeface="+mn-lt"/>
                <a:ea typeface="Cambria" panose="02040503050406030204" pitchFamily="18" charset="0"/>
                <a:cs typeface="Cambria" panose="02040503050406030204" pitchFamily="18" charset="0"/>
              </a:rPr>
              <a:t>adeiladau</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asedau</a:t>
            </a:r>
            <a:r>
              <a:rPr lang="en-US" sz="3400" dirty="0">
                <a:latin typeface="+mn-lt"/>
                <a:ea typeface="Cambria" panose="02040503050406030204" pitchFamily="18" charset="0"/>
                <a:cs typeface="Cambria" panose="02040503050406030204" pitchFamily="18" charset="0"/>
              </a:rPr>
              <a:t> a </a:t>
            </a:r>
            <a:r>
              <a:rPr lang="en-US" sz="3400" dirty="0" err="1">
                <a:latin typeface="+mn-lt"/>
                <a:ea typeface="Cambria" panose="02040503050406030204" pitchFamily="18" charset="0"/>
                <a:cs typeface="Cambria" panose="02040503050406030204" pitchFamily="18" charset="0"/>
              </a:rPr>
              <a:t>strwythurau</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sy'n</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rhan</a:t>
            </a:r>
            <a:r>
              <a:rPr lang="en-US" sz="3400" dirty="0">
                <a:latin typeface="+mn-lt"/>
                <a:ea typeface="Cambria" panose="02040503050406030204" pitchFamily="18" charset="0"/>
                <a:cs typeface="Cambria" panose="02040503050406030204" pitchFamily="18" charset="0"/>
              </a:rPr>
              <a:t> </a:t>
            </a:r>
            <a:r>
              <a:rPr lang="en-US" sz="3400" dirty="0" err="1">
                <a:latin typeface="+mn-lt"/>
                <a:ea typeface="Cambria" panose="02040503050406030204" pitchFamily="18" charset="0"/>
                <a:cs typeface="Cambria" panose="02040503050406030204" pitchFamily="18" charset="0"/>
              </a:rPr>
              <a:t>ohono</a:t>
            </a:r>
            <a:r>
              <a:rPr lang="en-US" sz="3400" dirty="0">
                <a:latin typeface="+mn-lt"/>
                <a:ea typeface="Cambria" panose="02040503050406030204" pitchFamily="18" charset="0"/>
                <a:cs typeface="Cambria" panose="02040503050406030204" pitchFamily="18" charset="0"/>
              </a:rPr>
              <a:t>.</a:t>
            </a: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462793" y="74010"/>
            <a:ext cx="7090913" cy="8861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lgn="ctr">
              <a:defRPr/>
            </a:pPr>
            <a:r>
              <a:rPr lang="en-GB" sz="2800" dirty="0">
                <a:solidFill>
                  <a:prstClr val="white"/>
                </a:solidFill>
                <a:latin typeface="Calibri"/>
              </a:rPr>
              <a:t>TAG </a:t>
            </a:r>
            <a:r>
              <a:rPr lang="en-GB" sz="2800" dirty="0" err="1">
                <a:solidFill>
                  <a:prstClr val="white"/>
                </a:solidFill>
                <a:latin typeface="Calibri"/>
              </a:rPr>
              <a:t>Amgylchedd</a:t>
            </a:r>
            <a:r>
              <a:rPr lang="en-GB" sz="2800" dirty="0">
                <a:solidFill>
                  <a:prstClr val="white"/>
                </a:solidFill>
                <a:latin typeface="Calibri"/>
              </a:rPr>
              <a:t> </a:t>
            </a:r>
            <a:r>
              <a:rPr lang="en-GB" sz="2800" dirty="0" err="1">
                <a:solidFill>
                  <a:prstClr val="white"/>
                </a:solidFill>
                <a:latin typeface="Calibri"/>
              </a:rPr>
              <a:t>Adeiledig</a:t>
            </a:r>
            <a:r>
              <a:rPr lang="en-GB" sz="2800" dirty="0">
                <a:solidFill>
                  <a:prstClr val="white"/>
                </a:solidFill>
                <a:latin typeface="Calibri"/>
              </a:rPr>
              <a:t> CBAC</a:t>
            </a:r>
          </a:p>
          <a:p>
            <a:pPr lvl="0" algn="ctr">
              <a:defRPr/>
            </a:pPr>
            <a:r>
              <a:rPr lang="en-GB" sz="2800" dirty="0" err="1">
                <a:solidFill>
                  <a:prstClr val="white"/>
                </a:solidFill>
                <a:latin typeface="Calibri"/>
              </a:rPr>
              <a:t>Cyflwyniad</a:t>
            </a:r>
            <a:r>
              <a:rPr lang="en-GB" sz="2800" dirty="0">
                <a:solidFill>
                  <a:prstClr val="white"/>
                </a:solidFill>
                <a:latin typeface="Calibri"/>
              </a:rPr>
              <a:t> </a:t>
            </a:r>
            <a:r>
              <a:rPr lang="en-GB" sz="2800" dirty="0" err="1">
                <a:solidFill>
                  <a:prstClr val="white"/>
                </a:solidFill>
                <a:latin typeface="Calibri"/>
              </a:rPr>
              <a:t>i'r</a:t>
            </a:r>
            <a:r>
              <a:rPr lang="en-GB" sz="2800" dirty="0">
                <a:solidFill>
                  <a:prstClr val="white"/>
                </a:solidFill>
                <a:latin typeface="Calibri"/>
              </a:rPr>
              <a:t> </a:t>
            </a:r>
            <a:r>
              <a:rPr lang="en-GB" sz="2800" dirty="0" err="1">
                <a:solidFill>
                  <a:prstClr val="white"/>
                </a:solidFill>
                <a:latin typeface="Calibri"/>
              </a:rPr>
              <a:t>fanyleb</a:t>
            </a:r>
            <a:r>
              <a:rPr lang="en-GB" sz="2800" dirty="0">
                <a:solidFill>
                  <a:prstClr val="white"/>
                </a:solidFill>
                <a:latin typeface="Calibri"/>
              </a:rPr>
              <a:t> </a:t>
            </a:r>
            <a:r>
              <a:rPr lang="en-GB" sz="2800" dirty="0" err="1">
                <a:solidFill>
                  <a:prstClr val="white"/>
                </a:solidFill>
                <a:latin typeface="Calibri"/>
              </a:rPr>
              <a:t>newydd</a:t>
            </a:r>
            <a:endParaRPr kumimoji="0" lang="en-GB" sz="28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299418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85000"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a:t>
            </a:r>
            <a:r>
              <a:rPr lang="en-GB" sz="3200" dirty="0" err="1">
                <a:latin typeface="+mn-lt"/>
                <a:cs typeface="+mn-cs"/>
              </a:rPr>
              <a:t>o'r</a:t>
            </a:r>
            <a:r>
              <a:rPr lang="en-GB" sz="3200" dirty="0">
                <a:latin typeface="+mn-lt"/>
                <a:cs typeface="+mn-cs"/>
              </a:rPr>
              <a:t> </a:t>
            </a:r>
            <a:r>
              <a:rPr lang="en-GB" sz="3200" dirty="0" err="1">
                <a:latin typeface="+mn-lt"/>
                <a:cs typeface="+mn-cs"/>
              </a:rPr>
              <a:t>agweddau</a:t>
            </a:r>
            <a:r>
              <a:rPr lang="en-GB" sz="3200" dirty="0">
                <a:latin typeface="+mn-lt"/>
                <a:cs typeface="+mn-cs"/>
              </a:rPr>
              <a:t> </a:t>
            </a:r>
            <a:r>
              <a:rPr lang="en-GB" sz="3200" dirty="0" err="1">
                <a:latin typeface="+mn-lt"/>
                <a:cs typeface="+mn-cs"/>
              </a:rPr>
              <a:t>canlynol</a:t>
            </a:r>
            <a:r>
              <a:rPr lang="en-GB" sz="3200" dirty="0">
                <a:latin typeface="+mn-lt"/>
                <a:cs typeface="+mn-cs"/>
              </a:rPr>
              <a:t> </a:t>
            </a:r>
            <a:r>
              <a:rPr lang="en-GB" sz="3200" dirty="0" err="1">
                <a:latin typeface="+mn-lt"/>
                <a:cs typeface="+mn-cs"/>
              </a:rPr>
              <a:t>sy'n</a:t>
            </a:r>
            <a:r>
              <a:rPr lang="en-GB" sz="3200" dirty="0">
                <a:latin typeface="+mn-lt"/>
                <a:cs typeface="+mn-cs"/>
              </a:rPr>
              <a:t> </a:t>
            </a:r>
            <a:r>
              <a:rPr lang="en-GB" sz="3200" dirty="0" err="1">
                <a:latin typeface="+mn-lt"/>
                <a:cs typeface="+mn-cs"/>
              </a:rPr>
              <a:t>ymwneud</a:t>
            </a:r>
            <a:r>
              <a:rPr lang="en-GB" sz="3200" dirty="0">
                <a:latin typeface="+mn-lt"/>
                <a:cs typeface="+mn-cs"/>
              </a:rPr>
              <a:t> ag </a:t>
            </a:r>
            <a:r>
              <a:rPr lang="en-GB" sz="3200" dirty="0" err="1">
                <a:latin typeface="+mn-lt"/>
                <a:cs typeface="+mn-cs"/>
              </a:rPr>
              <a:t>archwilio</a:t>
            </a:r>
            <a:r>
              <a:rPr lang="en-GB" sz="3200" dirty="0">
                <a:latin typeface="+mn-lt"/>
                <a:cs typeface="+mn-cs"/>
              </a:rPr>
              <a:t> a </a:t>
            </a:r>
            <a:r>
              <a:rPr lang="en-GB" sz="3200" dirty="0" err="1">
                <a:latin typeface="+mn-lt"/>
                <a:cs typeface="+mn-cs"/>
              </a:rPr>
              <a:t>chofnodi</a:t>
            </a:r>
            <a:r>
              <a:rPr lang="en-GB" sz="3200" dirty="0">
                <a:latin typeface="+mn-lt"/>
                <a:cs typeface="+mn-cs"/>
              </a:rPr>
              <a:t> </a:t>
            </a:r>
            <a:r>
              <a:rPr lang="en-GB" sz="3200" dirty="0" err="1">
                <a:latin typeface="+mn-lt"/>
                <a:cs typeface="+mn-cs"/>
              </a:rPr>
              <a:t>canfyddiadau</a:t>
            </a:r>
            <a:r>
              <a:rPr lang="en-GB" sz="3200" dirty="0">
                <a:latin typeface="+mn-lt"/>
                <a:cs typeface="+mn-cs"/>
              </a:rPr>
              <a:t> </a:t>
            </a:r>
            <a:r>
              <a:rPr lang="en-GB" sz="3200" dirty="0" err="1">
                <a:latin typeface="+mn-lt"/>
                <a:cs typeface="+mn-cs"/>
              </a:rPr>
              <a:t>arolwg</a:t>
            </a:r>
            <a:r>
              <a:rPr lang="en-GB" sz="3200" dirty="0">
                <a:latin typeface="+mn-lt"/>
                <a:cs typeface="+mn-cs"/>
              </a:rPr>
              <a:t> </a:t>
            </a:r>
            <a:r>
              <a:rPr lang="en-GB" sz="3200" dirty="0" err="1">
                <a:latin typeface="+mn-lt"/>
                <a:cs typeface="+mn-cs"/>
              </a:rPr>
              <a:t>adeiladu</a:t>
            </a:r>
            <a:r>
              <a:rPr lang="en-GB" sz="3200" dirty="0">
                <a:latin typeface="+mn-lt"/>
                <a:cs typeface="+mn-cs"/>
              </a:rPr>
              <a:t>:</a:t>
            </a:r>
          </a:p>
          <a:p>
            <a:pPr marL="1147762" lvl="1" indent="-342900">
              <a:buFont typeface="Arial" panose="020B0604020202020204" pitchFamily="34" charset="0"/>
              <a:buChar char="•"/>
            </a:pPr>
            <a:r>
              <a:rPr lang="en-GB" sz="2700" dirty="0" err="1"/>
              <a:t>Cyflwr</a:t>
            </a:r>
            <a:r>
              <a:rPr lang="en-GB" sz="2700" dirty="0"/>
              <a:t> </a:t>
            </a:r>
            <a:r>
              <a:rPr lang="en-GB" sz="2700" dirty="0" err="1"/>
              <a:t>elfennau</a:t>
            </a:r>
            <a:r>
              <a:rPr lang="en-GB" sz="2700" dirty="0"/>
              <a:t> a </a:t>
            </a:r>
            <a:r>
              <a:rPr lang="en-GB" sz="2700" dirty="0" err="1"/>
              <a:t>nodweddion</a:t>
            </a:r>
            <a:r>
              <a:rPr lang="en-GB" sz="2700" dirty="0"/>
              <a:t> </a:t>
            </a:r>
            <a:r>
              <a:rPr lang="en-GB" sz="2700" dirty="0" err="1"/>
              <a:t>yr</a:t>
            </a:r>
            <a:r>
              <a:rPr lang="en-GB" sz="2700" dirty="0"/>
              <a:t> </a:t>
            </a:r>
            <a:r>
              <a:rPr lang="en-GB" sz="2700" dirty="0" err="1"/>
              <a:t>adeilad</a:t>
            </a:r>
            <a:r>
              <a:rPr lang="en-GB" sz="2700" dirty="0"/>
              <a:t> </a:t>
            </a:r>
          </a:p>
          <a:p>
            <a:pPr marL="1147762" lvl="1" indent="-342900">
              <a:buFont typeface="Arial" panose="020B0604020202020204" pitchFamily="34" charset="0"/>
              <a:buChar char="•"/>
            </a:pPr>
            <a:r>
              <a:rPr lang="en-GB" sz="2700" dirty="0" err="1"/>
              <a:t>Mesur</a:t>
            </a:r>
            <a:r>
              <a:rPr lang="en-GB" sz="2700" dirty="0"/>
              <a:t> y </a:t>
            </a:r>
            <a:r>
              <a:rPr lang="en-GB" sz="2700" dirty="0" err="1"/>
              <a:t>dimensiynau</a:t>
            </a:r>
            <a:r>
              <a:rPr lang="en-GB" sz="2700" dirty="0"/>
              <a:t> </a:t>
            </a:r>
            <a:r>
              <a:rPr lang="en-GB" sz="2700" dirty="0" err="1"/>
              <a:t>perthnasol</a:t>
            </a:r>
            <a:r>
              <a:rPr lang="en-GB" sz="2700" dirty="0"/>
              <a:t> </a:t>
            </a:r>
            <a:r>
              <a:rPr lang="en-GB" sz="2700" dirty="0" err="1"/>
              <a:t>sy'n</a:t>
            </a:r>
            <a:r>
              <a:rPr lang="en-GB" sz="2700" dirty="0"/>
              <a:t> </a:t>
            </a:r>
            <a:r>
              <a:rPr lang="en-GB" sz="2700" dirty="0" err="1"/>
              <a:t>gysylltiedig</a:t>
            </a:r>
            <a:r>
              <a:rPr lang="en-GB" sz="2700" dirty="0"/>
              <a:t> </a:t>
            </a:r>
            <a:r>
              <a:rPr lang="en-GB" sz="2700" dirty="0" err="1"/>
              <a:t>â</a:t>
            </a:r>
            <a:r>
              <a:rPr lang="en-GB" sz="2700" dirty="0"/>
              <a:t> </a:t>
            </a:r>
            <a:r>
              <a:rPr lang="en-GB" sz="2700" dirty="0" err="1"/>
              <a:t>chanfyddiadau</a:t>
            </a:r>
            <a:endParaRPr lang="en-GB" sz="2700" dirty="0"/>
          </a:p>
          <a:p>
            <a:pPr marL="1147762" lvl="1" indent="-342900">
              <a:buFont typeface="Arial" panose="020B0604020202020204" pitchFamily="34" charset="0"/>
              <a:buChar char="•"/>
            </a:pPr>
            <a:r>
              <a:rPr lang="en-GB" sz="2700" dirty="0" err="1"/>
              <a:t>Casglu'r</a:t>
            </a:r>
            <a:r>
              <a:rPr lang="en-GB" sz="2700" dirty="0"/>
              <a:t> </a:t>
            </a:r>
            <a:r>
              <a:rPr lang="en-GB" sz="2700" dirty="0" err="1"/>
              <a:t>dystiolaeth</a:t>
            </a:r>
            <a:r>
              <a:rPr lang="en-GB" sz="2700" dirty="0"/>
              <a:t> </a:t>
            </a:r>
            <a:r>
              <a:rPr lang="en-GB" sz="2700" dirty="0" err="1"/>
              <a:t>briodol</a:t>
            </a:r>
            <a:r>
              <a:rPr lang="en-GB" sz="2700" dirty="0"/>
              <a:t> a </a:t>
            </a:r>
            <a:r>
              <a:rPr lang="en-GB" sz="2700" dirty="0" err="1"/>
              <a:t>pherthnasol</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Graddfeydd</a:t>
            </a:r>
            <a:r>
              <a:rPr lang="en-GB" sz="2700" dirty="0"/>
              <a:t> </a:t>
            </a:r>
            <a:r>
              <a:rPr lang="en-GB" sz="2700" dirty="0" err="1"/>
              <a:t>cyflwr</a:t>
            </a:r>
            <a:r>
              <a:rPr lang="en-GB" sz="2700" dirty="0"/>
              <a:t> a </a:t>
            </a:r>
            <a:r>
              <a:rPr lang="en-GB" sz="2700" dirty="0" err="1"/>
              <a:t>ddefnyddir</a:t>
            </a:r>
            <a:r>
              <a:rPr lang="en-GB" sz="2700" dirty="0"/>
              <a:t> </a:t>
            </a:r>
            <a:r>
              <a:rPr lang="en-GB" sz="2700" dirty="0" err="1"/>
              <a:t>ar</a:t>
            </a:r>
            <a:r>
              <a:rPr lang="en-GB" sz="2700" dirty="0"/>
              <a:t> </a:t>
            </a:r>
            <a:r>
              <a:rPr lang="en-GB" sz="2700" dirty="0" err="1"/>
              <a:t>gyfer</a:t>
            </a:r>
            <a:r>
              <a:rPr lang="en-GB" sz="2700" dirty="0"/>
              <a:t> </a:t>
            </a:r>
            <a:r>
              <a:rPr lang="en-GB" sz="2700" dirty="0" err="1"/>
              <a:t>pob</a:t>
            </a:r>
            <a:r>
              <a:rPr lang="en-GB" sz="2700" dirty="0"/>
              <a:t> </a:t>
            </a:r>
            <a:r>
              <a:rPr lang="en-GB" sz="2700" dirty="0" err="1"/>
              <a:t>elfen</a:t>
            </a:r>
            <a:r>
              <a:rPr lang="en-GB" sz="2700" dirty="0"/>
              <a:t> </a:t>
            </a:r>
            <a:r>
              <a:rPr lang="en-GB" sz="2700" dirty="0" err="1"/>
              <a:t>o'r</a:t>
            </a:r>
            <a:r>
              <a:rPr lang="en-GB" sz="2700" dirty="0"/>
              <a:t> </a:t>
            </a:r>
            <a:r>
              <a:rPr lang="en-GB" sz="2700" dirty="0" err="1"/>
              <a:t>adeilad</a:t>
            </a:r>
            <a:r>
              <a:rPr lang="en-GB" sz="2700" dirty="0"/>
              <a:t> </a:t>
            </a:r>
          </a:p>
          <a:p>
            <a:pPr marL="1147762" lvl="1" indent="-342900">
              <a:buFont typeface="Arial" panose="020B0604020202020204" pitchFamily="34" charset="0"/>
              <a:buChar char="•"/>
            </a:pPr>
            <a:r>
              <a:rPr lang="en-GB" sz="2700" dirty="0" err="1"/>
              <a:t>Tystiolaeth</a:t>
            </a:r>
            <a:r>
              <a:rPr lang="en-GB" sz="2700" dirty="0"/>
              <a:t> </a:t>
            </a:r>
            <a:r>
              <a:rPr lang="en-GB" sz="2700" dirty="0" err="1"/>
              <a:t>wedi'i</a:t>
            </a:r>
            <a:r>
              <a:rPr lang="en-GB" sz="2700" dirty="0"/>
              <a:t> </a:t>
            </a:r>
            <a:r>
              <a:rPr lang="en-GB" sz="2700" dirty="0" err="1"/>
              <a:t>chasglu</a:t>
            </a:r>
            <a:r>
              <a:rPr lang="en-GB" sz="2700" dirty="0"/>
              <a:t> </a:t>
            </a:r>
            <a:r>
              <a:rPr lang="en-GB" sz="2700" dirty="0" err="1"/>
              <a:t>a'i</a:t>
            </a:r>
            <a:r>
              <a:rPr lang="en-GB" sz="2700" dirty="0"/>
              <a:t> </a:t>
            </a:r>
            <a:r>
              <a:rPr lang="en-GB" sz="2700" dirty="0" err="1"/>
              <a:t>chynnwys</a:t>
            </a:r>
            <a:r>
              <a:rPr lang="en-GB" sz="2700" dirty="0"/>
              <a:t> </a:t>
            </a:r>
            <a:r>
              <a:rPr lang="en-GB" sz="2700" dirty="0" err="1"/>
              <a:t>yn</a:t>
            </a:r>
            <a:r>
              <a:rPr lang="en-GB" sz="2700" dirty="0"/>
              <a:t> </a:t>
            </a:r>
            <a:r>
              <a:rPr lang="en-GB" sz="2700" dirty="0" err="1"/>
              <a:t>yr</a:t>
            </a:r>
            <a:r>
              <a:rPr lang="en-GB" sz="2700" dirty="0"/>
              <a:t> </a:t>
            </a:r>
            <a:r>
              <a:rPr lang="en-GB" sz="2700" dirty="0" err="1"/>
              <a:t>adroddiad</a:t>
            </a:r>
            <a:r>
              <a:rPr lang="en-GB" sz="2700" dirty="0"/>
              <a:t> </a:t>
            </a:r>
            <a:r>
              <a:rPr lang="en-GB" sz="2700" dirty="0" err="1"/>
              <a:t>i</a:t>
            </a:r>
            <a:r>
              <a:rPr lang="en-GB" sz="2700" dirty="0"/>
              <a:t> </a:t>
            </a:r>
            <a:r>
              <a:rPr lang="en-GB" sz="2700" dirty="0" err="1"/>
              <a:t>gefnogi'r</a:t>
            </a:r>
            <a:r>
              <a:rPr lang="en-GB" sz="2700" dirty="0"/>
              <a:t> </a:t>
            </a:r>
            <a:r>
              <a:rPr lang="en-GB" sz="2700" dirty="0" err="1"/>
              <a:t>canfyddiadau</a:t>
            </a:r>
            <a:r>
              <a:rPr lang="en-GB" sz="2700" dirty="0"/>
              <a:t> </a:t>
            </a:r>
          </a:p>
          <a:p>
            <a:pPr marL="1147762" lvl="1" indent="-342900">
              <a:buFont typeface="Arial" panose="020B0604020202020204" pitchFamily="34" charset="0"/>
              <a:buChar char="•"/>
            </a:pPr>
            <a:r>
              <a:rPr lang="en-GB" sz="2700" dirty="0" err="1"/>
              <a:t>Mesuriadau</a:t>
            </a:r>
            <a:r>
              <a:rPr lang="en-GB" sz="2700" dirty="0"/>
              <a:t> a </a:t>
            </a:r>
            <a:r>
              <a:rPr lang="en-GB" sz="2700" dirty="0" err="1"/>
              <a:t>ddefnyddir</a:t>
            </a:r>
            <a:r>
              <a:rPr lang="en-GB" sz="2700" dirty="0"/>
              <a:t> </a:t>
            </a:r>
            <a:r>
              <a:rPr lang="en-GB" sz="2700" dirty="0" err="1"/>
              <a:t>i</a:t>
            </a:r>
            <a:r>
              <a:rPr lang="en-GB" sz="2700" dirty="0"/>
              <a:t> </a:t>
            </a:r>
            <a:r>
              <a:rPr lang="en-GB" sz="2700" dirty="0" err="1"/>
              <a:t>lunio</a:t>
            </a:r>
            <a:r>
              <a:rPr lang="en-GB" sz="2700" dirty="0"/>
              <a:t> </a:t>
            </a:r>
            <a:r>
              <a:rPr lang="en-GB" sz="2700" dirty="0" err="1"/>
              <a:t>cynlluniau</a:t>
            </a:r>
            <a:r>
              <a:rPr lang="en-GB" sz="2700" dirty="0"/>
              <a:t> </a:t>
            </a:r>
            <a:r>
              <a:rPr lang="en-GB" sz="2700" dirty="0" err="1"/>
              <a:t>llawr</a:t>
            </a:r>
            <a:r>
              <a:rPr lang="en-GB" sz="2700" dirty="0"/>
              <a:t>, </a:t>
            </a:r>
            <a:r>
              <a:rPr lang="en-GB" sz="2700" dirty="0" err="1"/>
              <a:t>gweddluniau</a:t>
            </a:r>
            <a:r>
              <a:rPr lang="en-GB" sz="2700" dirty="0"/>
              <a:t> a </a:t>
            </a:r>
            <a:r>
              <a:rPr lang="en-GB" sz="2700" dirty="0" err="1"/>
              <a:t>thrawstoriadau</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2.4.5a </a:t>
            </a:r>
          </a:p>
        </p:txBody>
      </p:sp>
    </p:spTree>
    <p:extLst>
      <p:ext uri="{BB962C8B-B14F-4D97-AF65-F5344CB8AC3E}">
        <p14:creationId xmlns:p14="http://schemas.microsoft.com/office/powerpoint/2010/main" val="195872669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a:t>
            </a:r>
            <a:r>
              <a:rPr lang="en-GB" sz="3200" dirty="0" err="1">
                <a:latin typeface="+mn-lt"/>
                <a:cs typeface="+mn-cs"/>
              </a:rPr>
              <a:t>o'r</a:t>
            </a:r>
            <a:r>
              <a:rPr lang="en-GB" sz="3200" dirty="0">
                <a:latin typeface="+mn-lt"/>
                <a:cs typeface="+mn-cs"/>
              </a:rPr>
              <a:t> </a:t>
            </a:r>
            <a:r>
              <a:rPr lang="en-GB" sz="3200" dirty="0" err="1">
                <a:latin typeface="+mn-lt"/>
                <a:cs typeface="+mn-cs"/>
              </a:rPr>
              <a:t>agweddau</a:t>
            </a:r>
            <a:r>
              <a:rPr lang="en-GB" sz="3200" dirty="0">
                <a:latin typeface="+mn-lt"/>
                <a:cs typeface="+mn-cs"/>
              </a:rPr>
              <a:t> </a:t>
            </a:r>
            <a:r>
              <a:rPr lang="en-GB" sz="3200" dirty="0" err="1">
                <a:latin typeface="+mn-lt"/>
                <a:cs typeface="+mn-cs"/>
              </a:rPr>
              <a:t>canlynol</a:t>
            </a:r>
            <a:r>
              <a:rPr lang="en-GB" sz="3200" dirty="0">
                <a:latin typeface="+mn-lt"/>
                <a:cs typeface="+mn-cs"/>
              </a:rPr>
              <a:t> </a:t>
            </a:r>
            <a:r>
              <a:rPr lang="en-GB" sz="3200" dirty="0" err="1">
                <a:latin typeface="+mn-lt"/>
                <a:cs typeface="+mn-cs"/>
              </a:rPr>
              <a:t>ar</a:t>
            </a:r>
            <a:r>
              <a:rPr lang="en-GB" sz="3200" dirty="0">
                <a:latin typeface="+mn-lt"/>
                <a:cs typeface="+mn-cs"/>
              </a:rPr>
              <a:t> </a:t>
            </a:r>
            <a:r>
              <a:rPr lang="en-GB" sz="3200" dirty="0" err="1">
                <a:latin typeface="+mn-lt"/>
                <a:cs typeface="+mn-cs"/>
              </a:rPr>
              <a:t>gwblhau</a:t>
            </a:r>
            <a:r>
              <a:rPr lang="en-GB" sz="3200" dirty="0">
                <a:latin typeface="+mn-lt"/>
                <a:cs typeface="+mn-cs"/>
              </a:rPr>
              <a:t> </a:t>
            </a:r>
            <a:r>
              <a:rPr lang="en-GB" sz="3200" dirty="0" err="1">
                <a:latin typeface="+mn-lt"/>
                <a:cs typeface="+mn-cs"/>
              </a:rPr>
              <a:t>arolwg</a:t>
            </a:r>
            <a:r>
              <a:rPr lang="en-GB" sz="3200" dirty="0">
                <a:latin typeface="+mn-lt"/>
                <a:cs typeface="+mn-cs"/>
              </a:rPr>
              <a:t> </a:t>
            </a:r>
            <a:r>
              <a:rPr lang="en-GB" sz="3200" dirty="0" err="1">
                <a:latin typeface="+mn-lt"/>
                <a:cs typeface="+mn-cs"/>
              </a:rPr>
              <a:t>adeiladu</a:t>
            </a:r>
            <a:r>
              <a:rPr lang="en-GB" sz="3200" dirty="0">
                <a:latin typeface="+mn-lt"/>
                <a:cs typeface="+mn-cs"/>
              </a:rPr>
              <a:t> ac </a:t>
            </a:r>
            <a:r>
              <a:rPr lang="en-GB" sz="3200" dirty="0" err="1">
                <a:latin typeface="+mn-lt"/>
                <a:cs typeface="+mn-cs"/>
              </a:rPr>
              <a:t>arolwg</a:t>
            </a:r>
            <a:r>
              <a:rPr lang="en-GB" sz="3200" dirty="0">
                <a:latin typeface="+mn-lt"/>
                <a:cs typeface="+mn-cs"/>
              </a:rPr>
              <a:t> </a:t>
            </a:r>
            <a:r>
              <a:rPr lang="en-GB" sz="3200" dirty="0" err="1">
                <a:latin typeface="+mn-lt"/>
                <a:cs typeface="+mn-cs"/>
              </a:rPr>
              <a:t>mesuredig</a:t>
            </a:r>
            <a:r>
              <a:rPr lang="en-GB" sz="3200" dirty="0">
                <a:latin typeface="+mn-lt"/>
                <a:cs typeface="+mn-cs"/>
              </a:rPr>
              <a:t>:</a:t>
            </a:r>
          </a:p>
          <a:p>
            <a:pPr marL="1147762" lvl="1" indent="-342900">
              <a:buFont typeface="Arial" panose="020B0604020202020204" pitchFamily="34" charset="0"/>
              <a:buChar char="•"/>
            </a:pPr>
            <a:r>
              <a:rPr lang="en-GB" sz="2700" dirty="0" err="1"/>
              <a:t>Gofyniad</a:t>
            </a:r>
            <a:r>
              <a:rPr lang="en-GB" sz="2700" dirty="0"/>
              <a:t> </a:t>
            </a:r>
            <a:r>
              <a:rPr lang="en-GB" sz="2700" dirty="0" err="1"/>
              <a:t>arolygon</a:t>
            </a:r>
            <a:r>
              <a:rPr lang="en-GB" sz="2700" dirty="0"/>
              <a:t> </a:t>
            </a:r>
            <a:r>
              <a:rPr lang="en-GB" sz="2700" dirty="0" err="1"/>
              <a:t>adeiladau</a:t>
            </a:r>
            <a:r>
              <a:rPr lang="en-GB" sz="2700" dirty="0"/>
              <a:t> ac </a:t>
            </a:r>
            <a:r>
              <a:rPr lang="en-GB" sz="2700" dirty="0" err="1"/>
              <a:t>adroddiadau</a:t>
            </a:r>
            <a:r>
              <a:rPr lang="en-GB" sz="2700" dirty="0"/>
              <a:t> </a:t>
            </a:r>
            <a:r>
              <a:rPr lang="en-GB" sz="2700" dirty="0" err="1"/>
              <a:t>arolwg</a:t>
            </a:r>
            <a:r>
              <a:rPr lang="en-GB" sz="2700" dirty="0"/>
              <a:t> </a:t>
            </a:r>
            <a:r>
              <a:rPr lang="en-GB" sz="2700" dirty="0" err="1"/>
              <a:t>mesuredig</a:t>
            </a:r>
            <a:endParaRPr lang="en-GB" sz="2700" dirty="0"/>
          </a:p>
          <a:p>
            <a:pPr marL="1147762" lvl="1" indent="-342900">
              <a:buFont typeface="Arial" panose="020B0604020202020204" pitchFamily="34" charset="0"/>
              <a:buChar char="•"/>
            </a:pPr>
            <a:r>
              <a:rPr lang="en-GB" sz="2700" dirty="0" err="1"/>
              <a:t>Cynhyrchu</a:t>
            </a:r>
            <a:r>
              <a:rPr lang="en-GB" sz="2700" dirty="0"/>
              <a:t> </a:t>
            </a:r>
            <a:r>
              <a:rPr lang="en-GB" sz="2700" dirty="0" err="1"/>
              <a:t>lluniadau</a:t>
            </a:r>
            <a:r>
              <a:rPr lang="en-GB" sz="2700" dirty="0"/>
              <a:t> </a:t>
            </a:r>
            <a:r>
              <a:rPr lang="en-GB" sz="2700" dirty="0" err="1"/>
              <a:t>arolwg</a:t>
            </a:r>
            <a:r>
              <a:rPr lang="en-GB" sz="2700" dirty="0"/>
              <a:t> </a:t>
            </a:r>
            <a:r>
              <a:rPr lang="en-GB" sz="2700" dirty="0" err="1"/>
              <a:t>graddedig</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Adroddiad</a:t>
            </a:r>
            <a:r>
              <a:rPr lang="en-GB" sz="2700" dirty="0"/>
              <a:t> </a:t>
            </a:r>
            <a:r>
              <a:rPr lang="en-GB" sz="2700" dirty="0" err="1"/>
              <a:t>arolwg</a:t>
            </a:r>
            <a:r>
              <a:rPr lang="en-GB" sz="2700" dirty="0"/>
              <a:t> </a:t>
            </a:r>
          </a:p>
          <a:p>
            <a:pPr marL="1147762" lvl="1" indent="-342900">
              <a:buFont typeface="Arial" panose="020B0604020202020204" pitchFamily="34" charset="0"/>
              <a:buChar char="•"/>
            </a:pPr>
            <a:r>
              <a:rPr lang="en-GB" sz="2700" dirty="0" err="1"/>
              <a:t>Darluniau</a:t>
            </a:r>
            <a:r>
              <a:rPr lang="en-GB" sz="2700" dirty="0"/>
              <a:t> </a:t>
            </a:r>
            <a:r>
              <a:rPr lang="en-GB" sz="2700" dirty="0" err="1"/>
              <a:t>graddedig</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A – 2.4.6a </a:t>
            </a:r>
          </a:p>
        </p:txBody>
      </p:sp>
    </p:spTree>
    <p:extLst>
      <p:ext uri="{BB962C8B-B14F-4D97-AF65-F5344CB8AC3E}">
        <p14:creationId xmlns:p14="http://schemas.microsoft.com/office/powerpoint/2010/main" val="371533301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317747"/>
            <a:ext cx="8796759" cy="3912242"/>
          </a:xfrm>
        </p:spPr>
        <p:txBody>
          <a:bodyPr>
            <a:normAutofit fontScale="92500"/>
          </a:bodyPr>
          <a:lstStyle/>
          <a:p>
            <a:pPr marL="358775" indent="-298450">
              <a:buAutoNum type="alphaLcParenR"/>
            </a:pPr>
            <a:r>
              <a:rPr lang="en-GB" sz="2800" dirty="0" err="1">
                <a:latin typeface="+mn-lt"/>
              </a:rPr>
              <a:t>Cynhaliwch</a:t>
            </a:r>
            <a:r>
              <a:rPr lang="en-GB" sz="2800" dirty="0">
                <a:latin typeface="+mn-lt"/>
              </a:rPr>
              <a:t> </a:t>
            </a:r>
            <a:r>
              <a:rPr lang="en-GB" sz="2800" dirty="0" err="1">
                <a:latin typeface="+mn-lt"/>
              </a:rPr>
              <a:t>arolwg</a:t>
            </a:r>
            <a:r>
              <a:rPr lang="en-GB" sz="2800" dirty="0">
                <a:latin typeface="+mn-lt"/>
              </a:rPr>
              <a:t> </a:t>
            </a:r>
            <a:r>
              <a:rPr lang="en-GB" sz="2800" dirty="0" err="1">
                <a:latin typeface="+mn-lt"/>
              </a:rPr>
              <a:t>tir</a:t>
            </a:r>
            <a:r>
              <a:rPr lang="en-GB" sz="2800" dirty="0">
                <a:latin typeface="+mn-lt"/>
              </a:rPr>
              <a:t> a </a:t>
            </a:r>
            <a:r>
              <a:rPr lang="en-GB" sz="2800" dirty="0" err="1">
                <a:latin typeface="+mn-lt"/>
              </a:rPr>
              <a:t>chynhyrchwch</a:t>
            </a:r>
            <a:r>
              <a:rPr lang="en-GB" sz="2800" dirty="0">
                <a:latin typeface="+mn-lt"/>
              </a:rPr>
              <a:t> </a:t>
            </a:r>
            <a:r>
              <a:rPr lang="en-GB" sz="2800" dirty="0" err="1">
                <a:latin typeface="+mn-lt"/>
              </a:rPr>
              <a:t>adroddiad</a:t>
            </a:r>
            <a:r>
              <a:rPr lang="en-GB" sz="2800" dirty="0">
                <a:latin typeface="+mn-lt"/>
              </a:rPr>
              <a:t> </a:t>
            </a:r>
            <a:r>
              <a:rPr lang="en-GB" sz="2800" dirty="0" err="1">
                <a:latin typeface="+mn-lt"/>
              </a:rPr>
              <a:t>sy'n</a:t>
            </a:r>
            <a:r>
              <a:rPr lang="en-GB" sz="2800" dirty="0">
                <a:latin typeface="+mn-lt"/>
              </a:rPr>
              <a:t> </a:t>
            </a:r>
            <a:r>
              <a:rPr lang="en-GB" sz="2800" dirty="0" err="1">
                <a:latin typeface="+mn-lt"/>
              </a:rPr>
              <a:t>dangos</a:t>
            </a:r>
            <a:r>
              <a:rPr lang="en-GB" sz="2800" dirty="0">
                <a:latin typeface="+mn-lt"/>
              </a:rPr>
              <a:t> </a:t>
            </a:r>
            <a:r>
              <a:rPr lang="en-GB" sz="2800" dirty="0" err="1">
                <a:latin typeface="+mn-lt"/>
              </a:rPr>
              <a:t>tystiolaeth</a:t>
            </a:r>
            <a:r>
              <a:rPr lang="en-GB" sz="2800" dirty="0">
                <a:latin typeface="+mn-lt"/>
              </a:rPr>
              <a:t> </a:t>
            </a:r>
            <a:r>
              <a:rPr lang="en-GB" sz="2800" dirty="0" err="1">
                <a:latin typeface="+mn-lt"/>
              </a:rPr>
              <a:t>o'ch</a:t>
            </a:r>
            <a:r>
              <a:rPr lang="en-GB" sz="2800" dirty="0">
                <a:latin typeface="+mn-lt"/>
              </a:rPr>
              <a:t> </a:t>
            </a:r>
            <a:r>
              <a:rPr lang="en-GB" sz="2800" dirty="0" err="1">
                <a:latin typeface="+mn-lt"/>
              </a:rPr>
              <a:t>dealltwriaeth</a:t>
            </a:r>
            <a:r>
              <a:rPr lang="en-GB" sz="2800" dirty="0">
                <a:latin typeface="+mn-lt"/>
              </a:rPr>
              <a:t> o </a:t>
            </a:r>
            <a:r>
              <a:rPr lang="en-GB" sz="2800" dirty="0" err="1">
                <a:latin typeface="+mn-lt"/>
              </a:rPr>
              <a:t>fframweithiau</a:t>
            </a:r>
            <a:r>
              <a:rPr lang="en-GB" sz="2800" dirty="0">
                <a:latin typeface="+mn-lt"/>
              </a:rPr>
              <a:t> </a:t>
            </a:r>
            <a:r>
              <a:rPr lang="en-GB" sz="2800" dirty="0" err="1">
                <a:latin typeface="+mn-lt"/>
              </a:rPr>
              <a:t>arolwg</a:t>
            </a:r>
            <a:r>
              <a:rPr lang="en-GB" sz="2800" dirty="0">
                <a:latin typeface="+mn-lt"/>
              </a:rPr>
              <a:t>, y </a:t>
            </a:r>
            <a:r>
              <a:rPr lang="en-GB" sz="2800" dirty="0" err="1">
                <a:latin typeface="+mn-lt"/>
              </a:rPr>
              <a:t>defnydd</a:t>
            </a:r>
            <a:r>
              <a:rPr lang="en-GB" sz="2800" dirty="0">
                <a:latin typeface="+mn-lt"/>
              </a:rPr>
              <a:t> o offer </a:t>
            </a:r>
            <a:r>
              <a:rPr lang="en-GB" sz="2800" dirty="0" err="1">
                <a:latin typeface="+mn-lt"/>
              </a:rPr>
              <a:t>arolygon</a:t>
            </a:r>
            <a:r>
              <a:rPr lang="en-GB" sz="2800" dirty="0">
                <a:latin typeface="+mn-lt"/>
              </a:rPr>
              <a:t> </a:t>
            </a:r>
            <a:r>
              <a:rPr lang="en-GB" sz="2800" dirty="0" err="1">
                <a:latin typeface="+mn-lt"/>
              </a:rPr>
              <a:t>gwaith</a:t>
            </a:r>
            <a:r>
              <a:rPr lang="en-GB" sz="2800" dirty="0">
                <a:latin typeface="+mn-lt"/>
              </a:rPr>
              <a:t> </a:t>
            </a:r>
            <a:r>
              <a:rPr lang="en-GB" sz="2800" dirty="0" err="1">
                <a:latin typeface="+mn-lt"/>
              </a:rPr>
              <a:t>maes</a:t>
            </a:r>
            <a:r>
              <a:rPr lang="en-GB" sz="2800" dirty="0">
                <a:latin typeface="+mn-lt"/>
              </a:rPr>
              <a:t>, </a:t>
            </a:r>
            <a:r>
              <a:rPr lang="en-GB" sz="2800" dirty="0" err="1">
                <a:latin typeface="+mn-lt"/>
              </a:rPr>
              <a:t>egwyddorion</a:t>
            </a:r>
            <a:r>
              <a:rPr lang="en-GB" sz="2800" dirty="0">
                <a:latin typeface="+mn-lt"/>
              </a:rPr>
              <a:t> </a:t>
            </a:r>
            <a:r>
              <a:rPr lang="en-GB" sz="2800" dirty="0" err="1">
                <a:latin typeface="+mn-lt"/>
              </a:rPr>
              <a:t>mathemategol</a:t>
            </a:r>
            <a:r>
              <a:rPr lang="en-GB" sz="2800" dirty="0">
                <a:latin typeface="+mn-lt"/>
              </a:rPr>
              <a:t> </a:t>
            </a:r>
            <a:r>
              <a:rPr lang="en-GB" sz="2800" dirty="0" err="1">
                <a:latin typeface="+mn-lt"/>
              </a:rPr>
              <a:t>perthnasol</a:t>
            </a:r>
            <a:r>
              <a:rPr lang="en-GB" sz="2800" dirty="0">
                <a:latin typeface="+mn-lt"/>
              </a:rPr>
              <a:t>, nodi a </a:t>
            </a:r>
            <a:r>
              <a:rPr lang="en-GB" sz="2800" dirty="0" err="1">
                <a:latin typeface="+mn-lt"/>
              </a:rPr>
              <a:t>chywiro</a:t>
            </a:r>
            <a:r>
              <a:rPr lang="en-GB" sz="2800" dirty="0">
                <a:latin typeface="+mn-lt"/>
              </a:rPr>
              <a:t> </a:t>
            </a:r>
            <a:r>
              <a:rPr lang="en-GB" sz="2800" dirty="0" err="1">
                <a:latin typeface="+mn-lt"/>
              </a:rPr>
              <a:t>gwallau</a:t>
            </a:r>
            <a:r>
              <a:rPr lang="en-GB" sz="2800" dirty="0">
                <a:latin typeface="+mn-lt"/>
              </a:rPr>
              <a:t> ac </a:t>
            </a:r>
            <a:r>
              <a:rPr lang="en-GB" sz="2800" dirty="0" err="1">
                <a:latin typeface="+mn-lt"/>
              </a:rPr>
              <a:t>adrodd</a:t>
            </a:r>
            <a:r>
              <a:rPr lang="en-GB" sz="2800" dirty="0">
                <a:latin typeface="+mn-lt"/>
              </a:rPr>
              <a:t> </a:t>
            </a:r>
            <a:r>
              <a:rPr lang="en-GB" sz="2800" dirty="0" err="1">
                <a:latin typeface="+mn-lt"/>
              </a:rPr>
              <a:t>ar</a:t>
            </a:r>
            <a:r>
              <a:rPr lang="en-GB" sz="2800" dirty="0">
                <a:latin typeface="+mn-lt"/>
              </a:rPr>
              <a:t> </a:t>
            </a:r>
            <a:r>
              <a:rPr lang="en-GB" sz="2800" dirty="0" err="1">
                <a:latin typeface="+mn-lt"/>
              </a:rPr>
              <a:t>ganfyddiadau</a:t>
            </a:r>
            <a:r>
              <a:rPr lang="en-GB" sz="2800" dirty="0">
                <a:latin typeface="+mn-lt"/>
              </a:rPr>
              <a:t> </a:t>
            </a:r>
            <a:r>
              <a:rPr lang="en-GB" sz="2800" dirty="0" err="1">
                <a:latin typeface="+mn-lt"/>
              </a:rPr>
              <a:t>mewn</a:t>
            </a:r>
            <a:r>
              <a:rPr lang="en-GB" sz="2800" dirty="0">
                <a:latin typeface="+mn-lt"/>
              </a:rPr>
              <a:t> </a:t>
            </a:r>
            <a:r>
              <a:rPr lang="en-GB" sz="2800" dirty="0" err="1">
                <a:latin typeface="+mn-lt"/>
              </a:rPr>
              <a:t>ffordd</a:t>
            </a:r>
            <a:r>
              <a:rPr lang="en-GB" sz="2800" dirty="0">
                <a:latin typeface="+mn-lt"/>
              </a:rPr>
              <a:t> </a:t>
            </a:r>
            <a:r>
              <a:rPr lang="en-GB" sz="2800" dirty="0" err="1">
                <a:latin typeface="+mn-lt"/>
              </a:rPr>
              <a:t>briodol</a:t>
            </a:r>
            <a:r>
              <a:rPr lang="en-GB" sz="2800" dirty="0">
                <a:latin typeface="+mn-lt"/>
              </a:rPr>
              <a:t>. </a:t>
            </a:r>
            <a:r>
              <a:rPr lang="en-GB" sz="2800" dirty="0" err="1">
                <a:latin typeface="+mn-lt"/>
              </a:rPr>
              <a:t>Rhaid</a:t>
            </a:r>
            <a:r>
              <a:rPr lang="en-GB" sz="2800" dirty="0">
                <a:latin typeface="+mn-lt"/>
              </a:rPr>
              <a:t> </a:t>
            </a:r>
            <a:r>
              <a:rPr lang="en-GB" sz="2800" dirty="0" err="1">
                <a:latin typeface="+mn-lt"/>
              </a:rPr>
              <a:t>i’r</a:t>
            </a:r>
            <a:r>
              <a:rPr lang="en-GB" sz="2800" dirty="0">
                <a:latin typeface="+mn-lt"/>
              </a:rPr>
              <a:t> </a:t>
            </a:r>
            <a:r>
              <a:rPr lang="en-GB" sz="2800" dirty="0" err="1">
                <a:latin typeface="+mn-lt"/>
              </a:rPr>
              <a:t>arolwg</a:t>
            </a:r>
            <a:r>
              <a:rPr lang="en-GB" sz="2800" dirty="0">
                <a:latin typeface="+mn-lt"/>
              </a:rPr>
              <a:t> </a:t>
            </a:r>
            <a:r>
              <a:rPr lang="en-GB" sz="2800" dirty="0" err="1">
                <a:latin typeface="+mn-lt"/>
              </a:rPr>
              <a:t>gynnwys</a:t>
            </a:r>
            <a:r>
              <a:rPr lang="en-GB" sz="2800" dirty="0">
                <a:latin typeface="+mn-lt"/>
              </a:rPr>
              <a:t>:</a:t>
            </a:r>
          </a:p>
          <a:p>
            <a:pPr marL="984250" lvl="1" indent="-358775">
              <a:buFontTx/>
              <a:buChar char="-"/>
            </a:pPr>
            <a:r>
              <a:rPr lang="en-GB" sz="2600" dirty="0" err="1"/>
              <a:t>Mesuriadau</a:t>
            </a:r>
            <a:r>
              <a:rPr lang="en-GB" sz="2600" dirty="0"/>
              <a:t> </a:t>
            </a:r>
            <a:r>
              <a:rPr lang="en-GB" sz="2600" dirty="0" err="1"/>
              <a:t>llinol</a:t>
            </a:r>
            <a:r>
              <a:rPr lang="en-GB" sz="2600" dirty="0"/>
              <a:t>, </a:t>
            </a:r>
            <a:r>
              <a:rPr lang="en-GB" sz="2600" dirty="0" err="1"/>
              <a:t>lefelu</a:t>
            </a:r>
            <a:r>
              <a:rPr lang="en-GB" sz="2600" dirty="0"/>
              <a:t> ac </a:t>
            </a:r>
            <a:r>
              <a:rPr lang="en-GB" sz="2600" dirty="0" err="1"/>
              <a:t>onglog</a:t>
            </a:r>
            <a:r>
              <a:rPr lang="en-GB" sz="2600" dirty="0"/>
              <a:t> </a:t>
            </a:r>
            <a:r>
              <a:rPr lang="en-GB" sz="2600" dirty="0" err="1"/>
              <a:t>o'r</a:t>
            </a:r>
            <a:r>
              <a:rPr lang="en-GB" sz="2600" dirty="0"/>
              <a:t> </a:t>
            </a:r>
            <a:r>
              <a:rPr lang="en-GB" sz="2600" dirty="0" err="1"/>
              <a:t>arolygon</a:t>
            </a:r>
            <a:r>
              <a:rPr lang="en-GB" sz="2600" dirty="0"/>
              <a:t> </a:t>
            </a:r>
            <a:r>
              <a:rPr lang="en-GB" sz="2600" dirty="0" err="1"/>
              <a:t>gwaith</a:t>
            </a:r>
            <a:r>
              <a:rPr lang="en-GB" sz="2600" dirty="0"/>
              <a:t> </a:t>
            </a:r>
            <a:r>
              <a:rPr lang="en-GB" sz="2600" dirty="0" err="1"/>
              <a:t>maes</a:t>
            </a:r>
            <a:endParaRPr lang="en-GB" sz="2600" dirty="0"/>
          </a:p>
          <a:p>
            <a:pPr marL="984250" lvl="1" indent="-358775">
              <a:buFontTx/>
              <a:buChar char="-"/>
            </a:pPr>
            <a:r>
              <a:rPr lang="en-GB" sz="2600" dirty="0" err="1"/>
              <a:t>Darluniau</a:t>
            </a:r>
            <a:r>
              <a:rPr lang="en-GB" sz="2600" dirty="0"/>
              <a:t> </a:t>
            </a:r>
            <a:r>
              <a:rPr lang="en-GB" sz="2600" dirty="0" err="1"/>
              <a:t>o'r</a:t>
            </a:r>
            <a:r>
              <a:rPr lang="en-GB" sz="2600" dirty="0"/>
              <a:t> </a:t>
            </a:r>
            <a:r>
              <a:rPr lang="en-GB" sz="2600" dirty="0" err="1"/>
              <a:t>arolygon</a:t>
            </a:r>
            <a:r>
              <a:rPr lang="en-GB" sz="2600" dirty="0"/>
              <a:t> </a:t>
            </a:r>
            <a:r>
              <a:rPr lang="en-GB" sz="2600" dirty="0" err="1"/>
              <a:t>gwaith</a:t>
            </a:r>
            <a:r>
              <a:rPr lang="en-GB" sz="2600" dirty="0"/>
              <a:t> </a:t>
            </a:r>
            <a:r>
              <a:rPr lang="en-GB" sz="2600" dirty="0" err="1"/>
              <a:t>maes</a:t>
            </a:r>
            <a:r>
              <a:rPr lang="en-GB" sz="2600" dirty="0"/>
              <a:t> a </a:t>
            </a:r>
            <a:r>
              <a:rPr lang="en-GB" sz="2600" dirty="0" err="1"/>
              <a:t>gwblhawyd</a:t>
            </a:r>
            <a:r>
              <a:rPr lang="en-GB" sz="2600" dirty="0"/>
              <a:t>, </a:t>
            </a:r>
            <a:r>
              <a:rPr lang="en-GB" sz="2600" dirty="0" err="1"/>
              <a:t>gan</a:t>
            </a:r>
            <a:r>
              <a:rPr lang="en-GB" sz="2600" dirty="0"/>
              <a:t> </a:t>
            </a:r>
            <a:r>
              <a:rPr lang="en-GB" sz="2600" dirty="0" err="1"/>
              <a:t>ddefnyddio</a:t>
            </a:r>
            <a:r>
              <a:rPr lang="en-GB" sz="2600" dirty="0"/>
              <a:t> </a:t>
            </a:r>
            <a:r>
              <a:rPr lang="en-GB" sz="2600" dirty="0" err="1"/>
              <a:t>confensiynau</a:t>
            </a:r>
            <a:r>
              <a:rPr lang="en-GB" sz="2600" dirty="0"/>
              <a:t> a </a:t>
            </a:r>
            <a:r>
              <a:rPr lang="en-GB" sz="2600" dirty="0" err="1"/>
              <a:t>nodiant</a:t>
            </a:r>
            <a:r>
              <a:rPr lang="en-GB" sz="2600" dirty="0"/>
              <a:t> </a:t>
            </a:r>
            <a:r>
              <a:rPr lang="en-GB" sz="2600" dirty="0" err="1"/>
              <a:t>priodol</a:t>
            </a:r>
            <a:r>
              <a:rPr lang="en-GB" sz="2600" dirty="0"/>
              <a:t> </a:t>
            </a:r>
            <a:endParaRPr lang="en-GB" sz="26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A</a:t>
            </a:r>
          </a:p>
        </p:txBody>
      </p:sp>
      <p:pic>
        <p:nvPicPr>
          <p:cNvPr id="11" name="Picture 10">
            <a:extLst>
              <a:ext uri="{FF2B5EF4-FFF2-40B4-BE49-F238E27FC236}">
                <a16:creationId xmlns:a16="http://schemas.microsoft.com/office/drawing/2014/main" id="{7CF221EB-0545-9595-4ACC-E87CA7786048}"/>
              </a:ext>
            </a:extLst>
          </p:cNvPr>
          <p:cNvPicPr>
            <a:picLocks noChangeAspect="1"/>
          </p:cNvPicPr>
          <p:nvPr/>
        </p:nvPicPr>
        <p:blipFill rotWithShape="1">
          <a:blip r:embed="rId3"/>
          <a:srcRect t="32116" r="793" b="40289"/>
          <a:stretch/>
        </p:blipFill>
        <p:spPr>
          <a:xfrm>
            <a:off x="1239054" y="5032445"/>
            <a:ext cx="6330624" cy="1812033"/>
          </a:xfrm>
          <a:prstGeom prst="rect">
            <a:avLst/>
          </a:prstGeom>
        </p:spPr>
      </p:pic>
    </p:spTree>
    <p:extLst>
      <p:ext uri="{BB962C8B-B14F-4D97-AF65-F5344CB8AC3E}">
        <p14:creationId xmlns:p14="http://schemas.microsoft.com/office/powerpoint/2010/main" val="256430440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293599"/>
          </a:xfrm>
        </p:spPr>
        <p:txBody>
          <a:bodyPr>
            <a:normAutofit fontScale="92500"/>
          </a:bodyPr>
          <a:lstStyle/>
          <a:p>
            <a:pPr marL="404812" indent="-342900">
              <a:buFont typeface="Arial" panose="020B0604020202020204" pitchFamily="34" charset="0"/>
              <a:buChar char="•"/>
            </a:pPr>
            <a:r>
              <a:rPr lang="en-GB" sz="3200" dirty="0" err="1">
                <a:latin typeface="+mn-lt"/>
                <a:cs typeface="+mn-cs"/>
              </a:rPr>
              <a:t>Dylai’r</a:t>
            </a:r>
            <a:r>
              <a:rPr lang="en-GB" sz="3200" dirty="0">
                <a:latin typeface="+mn-lt"/>
                <a:cs typeface="+mn-cs"/>
              </a:rPr>
              <a:t> </a:t>
            </a:r>
            <a:r>
              <a:rPr lang="en-GB" sz="3200" dirty="0" err="1">
                <a:latin typeface="+mn-lt"/>
                <a:cs typeface="+mn-cs"/>
              </a:rPr>
              <a:t>tir</a:t>
            </a:r>
            <a:r>
              <a:rPr lang="en-GB" sz="3200" dirty="0">
                <a:latin typeface="+mn-lt"/>
                <a:cs typeface="+mn-cs"/>
              </a:rPr>
              <a:t>, o </a:t>
            </a:r>
            <a:r>
              <a:rPr lang="en-GB" sz="3200" dirty="0" err="1">
                <a:latin typeface="+mn-lt"/>
                <a:cs typeface="+mn-cs"/>
              </a:rPr>
              <a:t>leiaf</a:t>
            </a:r>
            <a:r>
              <a:rPr lang="en-GB" sz="3200" dirty="0">
                <a:latin typeface="+mn-lt"/>
                <a:cs typeface="+mn-cs"/>
              </a:rPr>
              <a:t>, </a:t>
            </a:r>
            <a:r>
              <a:rPr lang="en-GB" sz="3200" dirty="0" err="1">
                <a:latin typeface="+mn-lt"/>
                <a:cs typeface="+mn-cs"/>
              </a:rPr>
              <a:t>fod</a:t>
            </a:r>
            <a:r>
              <a:rPr lang="en-GB" sz="3200" dirty="0">
                <a:latin typeface="+mn-lt"/>
                <a:cs typeface="+mn-cs"/>
              </a:rPr>
              <a:t>:</a:t>
            </a:r>
          </a:p>
          <a:p>
            <a:pPr marL="1147762" lvl="1" indent="-342900">
              <a:buFont typeface="Arial" panose="020B0604020202020204" pitchFamily="34" charset="0"/>
              <a:buChar char="•"/>
            </a:pPr>
            <a:r>
              <a:rPr lang="en-GB" sz="2700" dirty="0" err="1"/>
              <a:t>Tua</a:t>
            </a:r>
            <a:r>
              <a:rPr lang="en-GB" sz="2700" dirty="0"/>
              <a:t> 2500m</a:t>
            </a:r>
            <a:r>
              <a:rPr lang="en-GB" sz="2700" baseline="30000" dirty="0"/>
              <a:t>2</a:t>
            </a:r>
            <a:r>
              <a:rPr lang="en-GB" sz="2700" dirty="0"/>
              <a:t>, , er bod </a:t>
            </a:r>
            <a:r>
              <a:rPr lang="en-GB" sz="2700" dirty="0" err="1"/>
              <a:t>nodweddion</a:t>
            </a:r>
            <a:r>
              <a:rPr lang="en-GB" sz="2700" dirty="0"/>
              <a:t> </a:t>
            </a:r>
            <a:r>
              <a:rPr lang="en-GB" sz="2700" dirty="0" err="1"/>
              <a:t>yn</a:t>
            </a:r>
            <a:r>
              <a:rPr lang="en-GB" sz="2700" dirty="0"/>
              <a:t> </a:t>
            </a:r>
            <a:r>
              <a:rPr lang="en-GB" sz="2700" dirty="0" err="1"/>
              <a:t>bwysicach</a:t>
            </a:r>
            <a:r>
              <a:rPr lang="en-GB" sz="2700" dirty="0"/>
              <a:t> </a:t>
            </a:r>
            <a:r>
              <a:rPr lang="en-GB" sz="2700" dirty="0" err="1"/>
              <a:t>na</a:t>
            </a:r>
            <a:r>
              <a:rPr lang="en-GB" sz="2700" dirty="0"/>
              <a:t> </a:t>
            </a:r>
            <a:r>
              <a:rPr lang="en-GB" sz="2700" dirty="0" err="1"/>
              <a:t>maint</a:t>
            </a:r>
            <a:r>
              <a:rPr lang="en-GB" sz="2700" dirty="0"/>
              <a:t> </a:t>
            </a:r>
          </a:p>
          <a:p>
            <a:pPr marL="1147762" lvl="1" indent="-342900">
              <a:buFont typeface="Arial" panose="020B0604020202020204" pitchFamily="34" charset="0"/>
              <a:buChar char="•"/>
            </a:pPr>
            <a:r>
              <a:rPr lang="en-GB" sz="2700" dirty="0" err="1"/>
              <a:t>Yn</a:t>
            </a:r>
            <a:r>
              <a:rPr lang="en-GB" sz="2700" dirty="0"/>
              <a:t> </a:t>
            </a:r>
            <a:r>
              <a:rPr lang="en-GB" sz="2700" dirty="0" err="1"/>
              <a:t>gallu</a:t>
            </a:r>
            <a:r>
              <a:rPr lang="en-GB" sz="2700" dirty="0"/>
              <a:t> </a:t>
            </a:r>
            <a:r>
              <a:rPr lang="en-GB" sz="2700" dirty="0" err="1"/>
              <a:t>cynnig</a:t>
            </a:r>
            <a:r>
              <a:rPr lang="en-GB" sz="2700" dirty="0"/>
              <a:t> </a:t>
            </a:r>
            <a:r>
              <a:rPr lang="en-GB" sz="2700" dirty="0" err="1"/>
              <a:t>cyfleoedd</a:t>
            </a:r>
            <a:r>
              <a:rPr lang="en-GB" sz="2700" dirty="0"/>
              <a:t> </a:t>
            </a:r>
            <a:r>
              <a:rPr lang="en-GB" sz="2700" dirty="0" err="1"/>
              <a:t>i</a:t>
            </a:r>
            <a:r>
              <a:rPr lang="en-GB" sz="2700" dirty="0"/>
              <a:t> </a:t>
            </a:r>
            <a:r>
              <a:rPr lang="en-GB" sz="2700" dirty="0" err="1"/>
              <a:t>fesur</a:t>
            </a:r>
            <a:r>
              <a:rPr lang="en-GB" sz="2700" dirty="0"/>
              <a:t> data </a:t>
            </a:r>
            <a:r>
              <a:rPr lang="en-GB" sz="2700" dirty="0" err="1"/>
              <a:t>llinol</a:t>
            </a:r>
            <a:r>
              <a:rPr lang="en-GB" sz="2700" dirty="0"/>
              <a:t>, </a:t>
            </a:r>
            <a:r>
              <a:rPr lang="en-GB" sz="2700" dirty="0" err="1"/>
              <a:t>lefelu</a:t>
            </a:r>
            <a:r>
              <a:rPr lang="en-GB" sz="2700" dirty="0"/>
              <a:t> ac </a:t>
            </a:r>
            <a:r>
              <a:rPr lang="en-GB" sz="2700" dirty="0" err="1"/>
              <a:t>onglog</a:t>
            </a:r>
            <a:endParaRPr lang="en-GB" sz="2700" dirty="0"/>
          </a:p>
          <a:p>
            <a:pPr marL="1147762" lvl="1" indent="-342900">
              <a:buFont typeface="Arial" panose="020B0604020202020204" pitchFamily="34" charset="0"/>
              <a:buChar char="•"/>
            </a:pPr>
            <a:r>
              <a:rPr lang="en-GB" sz="2700" dirty="0" err="1"/>
              <a:t>Wedi'i</a:t>
            </a:r>
            <a:r>
              <a:rPr lang="en-GB" sz="2700" dirty="0"/>
              <a:t> </a:t>
            </a:r>
            <a:r>
              <a:rPr lang="en-GB" sz="2700" dirty="0" err="1"/>
              <a:t>leoli</a:t>
            </a:r>
            <a:r>
              <a:rPr lang="en-GB" sz="2700" dirty="0"/>
              <a:t> </a:t>
            </a:r>
            <a:r>
              <a:rPr lang="en-GB" sz="2700" dirty="0" err="1"/>
              <a:t>yng</a:t>
            </a:r>
            <a:r>
              <a:rPr lang="en-GB" sz="2700" dirty="0"/>
              <a:t> </a:t>
            </a:r>
            <a:r>
              <a:rPr lang="en-GB" sz="2700" dirty="0" err="1"/>
              <a:t>Nghymru</a:t>
            </a:r>
            <a:endParaRPr lang="en-GB" sz="2700" dirty="0"/>
          </a:p>
          <a:p>
            <a:pPr marL="404812" indent="-342900">
              <a:buFont typeface="Arial" panose="020B0604020202020204" pitchFamily="34" charset="0"/>
              <a:buChar char="•"/>
            </a:pPr>
            <a:endParaRPr lang="en-GB" sz="3200" dirty="0">
              <a:latin typeface="+mn-lt"/>
              <a:cs typeface="+mn-cs"/>
            </a:endParaRPr>
          </a:p>
          <a:p>
            <a:pPr marL="404812" indent="-342900">
              <a:buFont typeface="Arial" panose="020B0604020202020204" pitchFamily="34" charset="0"/>
              <a:buChar char="•"/>
            </a:pPr>
            <a:r>
              <a:rPr lang="en-GB" sz="3200" dirty="0" err="1">
                <a:latin typeface="+mn-lt"/>
                <a:cs typeface="+mn-cs"/>
              </a:rPr>
              <a:t>Cyfleoedd</a:t>
            </a:r>
            <a:r>
              <a:rPr lang="en-GB" sz="3200" dirty="0">
                <a:latin typeface="+mn-lt"/>
                <a:cs typeface="+mn-cs"/>
              </a:rPr>
              <a:t> </a:t>
            </a:r>
            <a:r>
              <a:rPr lang="en-GB" sz="3200" dirty="0" err="1">
                <a:latin typeface="+mn-lt"/>
                <a:cs typeface="+mn-cs"/>
              </a:rPr>
              <a:t>Posibl</a:t>
            </a:r>
            <a:r>
              <a:rPr lang="en-GB" sz="3200" dirty="0">
                <a:latin typeface="+mn-lt"/>
                <a:cs typeface="+mn-cs"/>
              </a:rPr>
              <a:t> </a:t>
            </a:r>
          </a:p>
          <a:p>
            <a:pPr marL="1147762" lvl="1" indent="-342900">
              <a:buFont typeface="Arial" panose="020B0604020202020204" pitchFamily="34" charset="0"/>
              <a:buChar char="•"/>
            </a:pPr>
            <a:r>
              <a:rPr lang="en-GB" sz="2700" dirty="0" err="1"/>
              <a:t>Cae</a:t>
            </a:r>
            <a:r>
              <a:rPr lang="en-GB" sz="2700" dirty="0"/>
              <a:t> </a:t>
            </a:r>
            <a:r>
              <a:rPr lang="en-GB" sz="2700" dirty="0" err="1"/>
              <a:t>ysgol</a:t>
            </a:r>
            <a:r>
              <a:rPr lang="en-GB" sz="2700" dirty="0"/>
              <a:t>/man </a:t>
            </a:r>
            <a:r>
              <a:rPr lang="en-GB" sz="2700" dirty="0" err="1"/>
              <a:t>chwarae</a:t>
            </a:r>
            <a:endParaRPr lang="en-GB" sz="2700" dirty="0"/>
          </a:p>
          <a:p>
            <a:pPr marL="1147762" lvl="1" indent="-342900">
              <a:buFont typeface="Arial" panose="020B0604020202020204" pitchFamily="34" charset="0"/>
              <a:buChar char="•"/>
            </a:pPr>
            <a:r>
              <a:rPr lang="en-GB" sz="2700" dirty="0" err="1"/>
              <a:t>Meysydd</a:t>
            </a:r>
            <a:r>
              <a:rPr lang="en-GB" sz="2700" dirty="0"/>
              <a:t> </a:t>
            </a:r>
            <a:r>
              <a:rPr lang="en-GB" sz="2700" dirty="0" err="1"/>
              <a:t>chwaraeon</a:t>
            </a:r>
            <a:r>
              <a:rPr lang="en-GB" sz="2700" dirty="0"/>
              <a:t> </a:t>
            </a:r>
            <a:r>
              <a:rPr lang="en-GB" sz="2700" dirty="0" err="1"/>
              <a:t>lleol</a:t>
            </a:r>
            <a:r>
              <a:rPr lang="en-GB" sz="2700" dirty="0"/>
              <a:t> </a:t>
            </a:r>
          </a:p>
          <a:p>
            <a:pPr marL="1147762" lvl="1" indent="-342900">
              <a:buFont typeface="Arial" panose="020B0604020202020204" pitchFamily="34" charset="0"/>
              <a:buChar char="•"/>
            </a:pPr>
            <a:r>
              <a:rPr lang="en-GB" sz="2700" dirty="0" err="1"/>
              <a:t>Coetiroedd</a:t>
            </a:r>
            <a:endParaRPr lang="en-GB" sz="2700" dirty="0"/>
          </a:p>
          <a:p>
            <a:pPr marL="1147762" lvl="1" indent="-342900">
              <a:buFont typeface="Arial" panose="020B0604020202020204" pitchFamily="34" charset="0"/>
              <a:buChar char="•"/>
            </a:pPr>
            <a:r>
              <a:rPr lang="en-GB" sz="2700" dirty="0" err="1"/>
              <a:t>Ardal</a:t>
            </a:r>
            <a:r>
              <a:rPr lang="en-GB" sz="2700" dirty="0"/>
              <a:t> o </a:t>
            </a:r>
            <a:r>
              <a:rPr lang="en-GB" sz="2700" dirty="0" err="1"/>
              <a:t>dir</a:t>
            </a:r>
            <a:r>
              <a:rPr lang="en-GB" sz="2700" dirty="0"/>
              <a:t> parc </a:t>
            </a:r>
            <a:endParaRPr lang="en-GB" sz="28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a:t>
            </a:r>
          </a:p>
        </p:txBody>
      </p:sp>
    </p:spTree>
    <p:extLst>
      <p:ext uri="{BB962C8B-B14F-4D97-AF65-F5344CB8AC3E}">
        <p14:creationId xmlns:p14="http://schemas.microsoft.com/office/powerpoint/2010/main" val="326357910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Grid </a:t>
            </a:r>
            <a:r>
              <a:rPr lang="en-GB" sz="3600" dirty="0" err="1">
                <a:solidFill>
                  <a:schemeClr val="bg1"/>
                </a:solidFill>
                <a:latin typeface="+mn-lt"/>
                <a:ea typeface="Cambria" panose="02040503050406030204" pitchFamily="18" charset="0"/>
              </a:rPr>
              <a:t>Asesu</a:t>
            </a:r>
            <a:r>
              <a:rPr lang="en-GB" sz="3600" dirty="0">
                <a:solidFill>
                  <a:schemeClr val="bg1"/>
                </a:solidFill>
                <a:latin typeface="+mn-lt"/>
                <a:ea typeface="Cambria" panose="02040503050406030204" pitchFamily="18" charset="0"/>
              </a:rPr>
              <a:t> </a:t>
            </a:r>
          </a:p>
        </p:txBody>
      </p:sp>
      <p:pic>
        <p:nvPicPr>
          <p:cNvPr id="7" name="Content Placeholder 6">
            <a:extLst>
              <a:ext uri="{FF2B5EF4-FFF2-40B4-BE49-F238E27FC236}">
                <a16:creationId xmlns:a16="http://schemas.microsoft.com/office/drawing/2014/main" id="{D09FA1FA-7CAB-9424-A24A-5EDB3DCE5175}"/>
              </a:ext>
            </a:extLst>
          </p:cNvPr>
          <p:cNvPicPr>
            <a:picLocks noGrp="1" noChangeAspect="1"/>
          </p:cNvPicPr>
          <p:nvPr>
            <p:ph idx="4294967295"/>
          </p:nvPr>
        </p:nvPicPr>
        <p:blipFill rotWithShape="1">
          <a:blip r:embed="rId3"/>
          <a:srcRect l="46299" t="7353" r="354" b="56369"/>
          <a:stretch/>
        </p:blipFill>
        <p:spPr>
          <a:xfrm>
            <a:off x="30549" y="2505493"/>
            <a:ext cx="3140742" cy="2384040"/>
          </a:xfrm>
          <a:prstGeom prst="rect">
            <a:avLst/>
          </a:prstGeom>
        </p:spPr>
      </p:pic>
      <p:pic>
        <p:nvPicPr>
          <p:cNvPr id="9" name="Picture 8" descr="Table&#10;&#10;Description automatically generated">
            <a:extLst>
              <a:ext uri="{FF2B5EF4-FFF2-40B4-BE49-F238E27FC236}">
                <a16:creationId xmlns:a16="http://schemas.microsoft.com/office/drawing/2014/main" id="{67285F76-E595-A3B7-7B37-76FCEDF7CE67}"/>
              </a:ext>
            </a:extLst>
          </p:cNvPr>
          <p:cNvPicPr>
            <a:picLocks noChangeAspect="1"/>
          </p:cNvPicPr>
          <p:nvPr/>
        </p:nvPicPr>
        <p:blipFill rotWithShape="1">
          <a:blip r:embed="rId4"/>
          <a:srcRect b="37909"/>
          <a:stretch/>
        </p:blipFill>
        <p:spPr>
          <a:xfrm>
            <a:off x="3173286" y="1848587"/>
            <a:ext cx="5999533" cy="3790218"/>
          </a:xfrm>
          <a:prstGeom prst="rect">
            <a:avLst/>
          </a:prstGeom>
        </p:spPr>
      </p:pic>
    </p:spTree>
    <p:extLst>
      <p:ext uri="{BB962C8B-B14F-4D97-AF65-F5344CB8AC3E}">
        <p14:creationId xmlns:p14="http://schemas.microsoft.com/office/powerpoint/2010/main" val="427529381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850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a:t>
            </a:r>
            <a:r>
              <a:rPr lang="en-GB" sz="3200" dirty="0" err="1">
                <a:latin typeface="+mn-lt"/>
                <a:cs typeface="+mn-cs"/>
              </a:rPr>
              <a:t>o'r</a:t>
            </a:r>
            <a:r>
              <a:rPr lang="en-GB" sz="3200" dirty="0">
                <a:latin typeface="+mn-lt"/>
                <a:cs typeface="+mn-cs"/>
              </a:rPr>
              <a:t> </a:t>
            </a:r>
            <a:r>
              <a:rPr lang="en-GB" sz="3200" dirty="0" err="1">
                <a:latin typeface="+mn-lt"/>
                <a:cs typeface="+mn-cs"/>
              </a:rPr>
              <a:t>canlynol</a:t>
            </a:r>
            <a:r>
              <a:rPr lang="en-GB" sz="3200" dirty="0">
                <a:latin typeface="+mn-lt"/>
                <a:cs typeface="+mn-cs"/>
              </a:rPr>
              <a:t>:</a:t>
            </a:r>
          </a:p>
          <a:p>
            <a:pPr marL="1147762" lvl="1" indent="-342900">
              <a:buFont typeface="Arial" panose="020B0604020202020204" pitchFamily="34" charset="0"/>
              <a:buChar char="•"/>
            </a:pPr>
            <a:r>
              <a:rPr lang="en-GB" sz="2700" dirty="0" err="1"/>
              <a:t>Pwrpas</a:t>
            </a:r>
            <a:r>
              <a:rPr lang="en-GB" sz="2700" dirty="0"/>
              <a:t> a </a:t>
            </a:r>
            <a:r>
              <a:rPr lang="en-GB" sz="2700" dirty="0" err="1"/>
              <a:t>datblygiad</a:t>
            </a:r>
            <a:r>
              <a:rPr lang="en-GB" sz="2700" dirty="0"/>
              <a:t> </a:t>
            </a:r>
            <a:r>
              <a:rPr lang="en-GB" sz="2700" dirty="0" err="1"/>
              <a:t>fframweithiau</a:t>
            </a:r>
            <a:r>
              <a:rPr lang="en-GB" sz="2700" dirty="0"/>
              <a:t> </a:t>
            </a:r>
            <a:r>
              <a:rPr lang="en-GB" sz="2700" dirty="0" err="1"/>
              <a:t>tirfesuriad</a:t>
            </a:r>
            <a:endParaRPr lang="en-GB" sz="2700" dirty="0"/>
          </a:p>
          <a:p>
            <a:pPr marL="1147762" lvl="1" indent="-342900">
              <a:buFont typeface="Arial" panose="020B0604020202020204" pitchFamily="34" charset="0"/>
              <a:buChar char="•"/>
            </a:pPr>
            <a:r>
              <a:rPr lang="en-GB" sz="2700" dirty="0" err="1"/>
              <a:t>Mesur</a:t>
            </a:r>
            <a:r>
              <a:rPr lang="en-GB" sz="2700" dirty="0"/>
              <a:t> </a:t>
            </a:r>
            <a:r>
              <a:rPr lang="en-GB" sz="2700" dirty="0" err="1"/>
              <a:t>pellteroedd</a:t>
            </a:r>
            <a:r>
              <a:rPr lang="en-GB" sz="2700" dirty="0"/>
              <a:t> </a:t>
            </a:r>
            <a:r>
              <a:rPr lang="en-GB" sz="2700" dirty="0" err="1"/>
              <a:t>llorweddol</a:t>
            </a:r>
            <a:r>
              <a:rPr lang="en-GB" sz="2700" dirty="0"/>
              <a:t> a </a:t>
            </a:r>
            <a:r>
              <a:rPr lang="en-GB" sz="2700" dirty="0" err="1"/>
              <a:t>llethrau</a:t>
            </a:r>
            <a:endParaRPr lang="en-GB" sz="2700" dirty="0"/>
          </a:p>
          <a:p>
            <a:pPr marL="1147762" lvl="1" indent="-342900">
              <a:buFont typeface="Arial" panose="020B0604020202020204" pitchFamily="34" charset="0"/>
              <a:buChar char="•"/>
            </a:pPr>
            <a:r>
              <a:rPr lang="en-GB" sz="2700" dirty="0" err="1"/>
              <a:t>Mathau</a:t>
            </a:r>
            <a:r>
              <a:rPr lang="en-GB" sz="2700" dirty="0"/>
              <a:t> </a:t>
            </a:r>
            <a:r>
              <a:rPr lang="en-GB" sz="2700" dirty="0" err="1"/>
              <a:t>croesi</a:t>
            </a:r>
            <a:r>
              <a:rPr lang="en-GB" sz="2700" dirty="0"/>
              <a:t> </a:t>
            </a:r>
            <a:r>
              <a:rPr lang="en-GB" sz="2700" dirty="0" err="1"/>
              <a:t>wrth</a:t>
            </a:r>
            <a:r>
              <a:rPr lang="en-GB" sz="2700" dirty="0"/>
              <a:t> </a:t>
            </a:r>
            <a:r>
              <a:rPr lang="en-GB" sz="2700" dirty="0" err="1"/>
              <a:t>dirfesur</a:t>
            </a:r>
            <a:endParaRPr lang="en-GB" sz="2700" dirty="0"/>
          </a:p>
          <a:p>
            <a:pPr marL="1147762" lvl="1" indent="-342900">
              <a:buFont typeface="Arial" panose="020B0604020202020204" pitchFamily="34" charset="0"/>
              <a:buChar char="•"/>
            </a:pPr>
            <a:r>
              <a:rPr lang="en-GB" sz="2700" dirty="0" err="1"/>
              <a:t>Dibenion</a:t>
            </a:r>
            <a:r>
              <a:rPr lang="en-GB" sz="2700" dirty="0"/>
              <a:t>, </a:t>
            </a:r>
            <a:r>
              <a:rPr lang="en-GB" sz="2700" dirty="0" err="1"/>
              <a:t>egwyddorion</a:t>
            </a:r>
            <a:r>
              <a:rPr lang="en-GB" sz="2700" dirty="0"/>
              <a:t> a </a:t>
            </a:r>
            <a:r>
              <a:rPr lang="en-GB" sz="2700" dirty="0" err="1"/>
              <a:t>dulliau</a:t>
            </a:r>
            <a:r>
              <a:rPr lang="en-GB" sz="2700" dirty="0"/>
              <a:t> </a:t>
            </a:r>
            <a:r>
              <a:rPr lang="en-GB" sz="2700" dirty="0" err="1"/>
              <a:t>lefelu</a:t>
            </a:r>
            <a:endParaRPr lang="en-GB" sz="2700" dirty="0"/>
          </a:p>
          <a:p>
            <a:pPr marL="1147762" lvl="1" indent="-342900">
              <a:buFont typeface="Arial" panose="020B0604020202020204" pitchFamily="34" charset="0"/>
              <a:buChar char="•"/>
            </a:pPr>
            <a:r>
              <a:rPr lang="en-GB" sz="2700" dirty="0" err="1"/>
              <a:t>Yr</a:t>
            </a:r>
            <a:r>
              <a:rPr lang="en-GB" sz="2700" dirty="0"/>
              <a:t> </a:t>
            </a:r>
            <a:r>
              <a:rPr lang="en-GB" sz="2700" dirty="0" err="1"/>
              <a:t>egwyddorion</a:t>
            </a:r>
            <a:r>
              <a:rPr lang="en-GB" sz="2700" dirty="0"/>
              <a:t> </a:t>
            </a:r>
            <a:r>
              <a:rPr lang="en-GB" sz="2700" dirty="0" err="1"/>
              <a:t>mathemategol</a:t>
            </a:r>
            <a:r>
              <a:rPr lang="en-GB" sz="2700" dirty="0"/>
              <a:t> a </a:t>
            </a:r>
            <a:r>
              <a:rPr lang="en-GB" sz="2700" dirty="0" err="1"/>
              <a:t>ddefnyddir</a:t>
            </a:r>
            <a:r>
              <a:rPr lang="en-GB" sz="2700" dirty="0"/>
              <a:t> </a:t>
            </a:r>
            <a:r>
              <a:rPr lang="en-GB" sz="2700" dirty="0" err="1"/>
              <a:t>wrth</a:t>
            </a:r>
            <a:r>
              <a:rPr lang="en-GB" sz="2700" dirty="0"/>
              <a:t> </a:t>
            </a:r>
            <a:r>
              <a:rPr lang="en-GB" sz="2700" dirty="0" err="1"/>
              <a:t>gynnal</a:t>
            </a:r>
            <a:r>
              <a:rPr lang="en-GB" sz="2700" dirty="0"/>
              <a:t> y </a:t>
            </a:r>
            <a:r>
              <a:rPr lang="en-GB" sz="2700" dirty="0" err="1"/>
              <a:t>cynnwys</a:t>
            </a:r>
            <a:r>
              <a:rPr lang="en-GB" sz="2700" dirty="0"/>
              <a:t> </a:t>
            </a:r>
            <a:r>
              <a:rPr lang="en-GB" sz="2700" dirty="0" err="1"/>
              <a:t>critigol</a:t>
            </a:r>
            <a:r>
              <a:rPr lang="en-GB" sz="2700" dirty="0"/>
              <a:t> </a:t>
            </a:r>
            <a:r>
              <a:rPr lang="en-GB" sz="2700" dirty="0" err="1"/>
              <a:t>uchod</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cynnal</a:t>
            </a:r>
            <a:r>
              <a:rPr lang="en-GB" sz="2700" dirty="0"/>
              <a:t> </a:t>
            </a:r>
            <a:r>
              <a:rPr lang="en-GB" sz="2700" dirty="0" err="1"/>
              <a:t>arolwg</a:t>
            </a:r>
            <a:r>
              <a:rPr lang="en-GB" sz="2700" dirty="0"/>
              <a:t> </a:t>
            </a:r>
            <a:r>
              <a:rPr lang="en-GB" sz="2700" dirty="0" err="1"/>
              <a:t>tir</a:t>
            </a:r>
            <a:r>
              <a:rPr lang="en-GB" sz="2700" dirty="0"/>
              <a:t> ac </a:t>
            </a:r>
            <a:r>
              <a:rPr lang="en-GB" sz="2700" dirty="0" err="1"/>
              <a:t>yn</a:t>
            </a:r>
            <a:r>
              <a:rPr lang="en-GB" sz="2700" dirty="0"/>
              <a:t> </a:t>
            </a:r>
            <a:r>
              <a:rPr lang="en-GB" sz="2700" dirty="0" err="1"/>
              <a:t>creu</a:t>
            </a:r>
            <a:r>
              <a:rPr lang="en-GB" sz="2700" dirty="0"/>
              <a:t> </a:t>
            </a:r>
            <a:r>
              <a:rPr lang="en-GB" sz="2700" dirty="0" err="1"/>
              <a:t>adroddiad</a:t>
            </a:r>
            <a:r>
              <a:rPr lang="en-GB" sz="2700" dirty="0"/>
              <a:t> </a:t>
            </a:r>
            <a:r>
              <a:rPr lang="en-GB" sz="2700" dirty="0" err="1"/>
              <a:t>sy'n</a:t>
            </a:r>
            <a:r>
              <a:rPr lang="en-GB" sz="2700" dirty="0"/>
              <a:t> </a:t>
            </a:r>
            <a:r>
              <a:rPr lang="en-GB" sz="2700" dirty="0" err="1"/>
              <a:t>egluro</a:t>
            </a:r>
            <a:r>
              <a:rPr lang="en-GB" sz="2700" dirty="0"/>
              <a:t> </a:t>
            </a:r>
            <a:r>
              <a:rPr lang="en-GB" sz="2700" dirty="0" err="1"/>
              <a:t>penderfyniadau</a:t>
            </a:r>
            <a:r>
              <a:rPr lang="en-GB" sz="2700" dirty="0"/>
              <a:t> a </a:t>
            </a:r>
            <a:r>
              <a:rPr lang="en-GB" sz="2700" dirty="0" err="1"/>
              <a:t>ffactorau</a:t>
            </a:r>
            <a:r>
              <a:rPr lang="en-GB" sz="2700" dirty="0"/>
              <a:t> </a:t>
            </a:r>
            <a:r>
              <a:rPr lang="en-GB" sz="2700" dirty="0" err="1"/>
              <a:t>allweddol</a:t>
            </a:r>
            <a:r>
              <a:rPr lang="en-GB" sz="2700" dirty="0"/>
              <a:t>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creu</a:t>
            </a:r>
            <a:r>
              <a:rPr lang="en-GB" sz="2700" dirty="0"/>
              <a:t> </a:t>
            </a:r>
            <a:r>
              <a:rPr lang="en-GB" sz="2700" dirty="0" err="1"/>
              <a:t>lluniad</a:t>
            </a:r>
            <a:r>
              <a:rPr lang="en-GB" sz="2700" dirty="0"/>
              <a:t> </a:t>
            </a:r>
            <a:r>
              <a:rPr lang="en-GB" sz="2700" dirty="0" err="1"/>
              <a:t>yn</a:t>
            </a:r>
            <a:r>
              <a:rPr lang="en-GB" sz="2700" dirty="0"/>
              <a:t> </a:t>
            </a:r>
            <a:r>
              <a:rPr lang="en-GB" sz="2700" dirty="0" err="1"/>
              <a:t>seiliedig</a:t>
            </a:r>
            <a:r>
              <a:rPr lang="en-GB" sz="2700" dirty="0"/>
              <a:t> </a:t>
            </a:r>
            <a:r>
              <a:rPr lang="en-GB" sz="2700" dirty="0" err="1"/>
              <a:t>ar</a:t>
            </a:r>
            <a:r>
              <a:rPr lang="en-GB" sz="2700" dirty="0"/>
              <a:t> </a:t>
            </a:r>
            <a:r>
              <a:rPr lang="en-GB" sz="2700" dirty="0" err="1"/>
              <a:t>ganlyniadau'r</a:t>
            </a:r>
            <a:r>
              <a:rPr lang="en-GB" sz="2700" dirty="0"/>
              <a:t> </a:t>
            </a:r>
            <a:r>
              <a:rPr lang="en-GB" sz="2700" dirty="0" err="1"/>
              <a:t>tirfesuriad</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2.4.1b</a:t>
            </a:r>
          </a:p>
        </p:txBody>
      </p:sp>
    </p:spTree>
    <p:extLst>
      <p:ext uri="{BB962C8B-B14F-4D97-AF65-F5344CB8AC3E}">
        <p14:creationId xmlns:p14="http://schemas.microsoft.com/office/powerpoint/2010/main" val="228205247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r>
              <a:rPr lang="en-GB" sz="3200" dirty="0" err="1">
                <a:latin typeface="+mn-lt"/>
                <a:cs typeface="+mn-cs"/>
              </a:rPr>
              <a:t>ddefnyddio</a:t>
            </a:r>
            <a:r>
              <a:rPr lang="en-GB" sz="3200" dirty="0">
                <a:latin typeface="+mn-lt"/>
                <a:cs typeface="+mn-cs"/>
              </a:rPr>
              <a:t> offer </a:t>
            </a:r>
            <a:r>
              <a:rPr lang="en-GB" sz="3200" dirty="0" err="1">
                <a:latin typeface="+mn-lt"/>
                <a:cs typeface="+mn-cs"/>
              </a:rPr>
              <a:t>arolygu</a:t>
            </a:r>
            <a:r>
              <a:rPr lang="en-GB" sz="3200" dirty="0">
                <a:latin typeface="+mn-lt"/>
                <a:cs typeface="+mn-cs"/>
              </a:rPr>
              <a:t> </a:t>
            </a:r>
            <a:r>
              <a:rPr lang="en-GB" sz="3200" dirty="0" err="1">
                <a:latin typeface="+mn-lt"/>
                <a:cs typeface="+mn-cs"/>
              </a:rPr>
              <a:t>gwaith</a:t>
            </a:r>
            <a:r>
              <a:rPr lang="en-GB" sz="3200" dirty="0">
                <a:latin typeface="+mn-lt"/>
                <a:cs typeface="+mn-cs"/>
              </a:rPr>
              <a:t> </a:t>
            </a:r>
            <a:r>
              <a:rPr lang="en-GB" sz="3200" dirty="0" err="1">
                <a:latin typeface="+mn-lt"/>
                <a:cs typeface="+mn-cs"/>
              </a:rPr>
              <a:t>maes</a:t>
            </a:r>
            <a:r>
              <a:rPr lang="en-GB" sz="3200" dirty="0">
                <a:latin typeface="+mn-lt"/>
                <a:cs typeface="+mn-cs"/>
              </a:rPr>
              <a:t>:</a:t>
            </a:r>
          </a:p>
          <a:p>
            <a:pPr marL="1147762" lvl="1" indent="-342900">
              <a:buFont typeface="Arial" panose="020B0604020202020204" pitchFamily="34" charset="0"/>
              <a:buChar char="•"/>
            </a:pPr>
            <a:r>
              <a:rPr lang="en-GB" sz="2700" dirty="0"/>
              <a:t>Offer </a:t>
            </a:r>
            <a:r>
              <a:rPr lang="en-GB" sz="2700" dirty="0" err="1"/>
              <a:t>llaw</a:t>
            </a:r>
            <a:r>
              <a:rPr lang="en-GB" sz="2700" dirty="0"/>
              <a:t>, </a:t>
            </a:r>
            <a:r>
              <a:rPr lang="en-GB" sz="2700" dirty="0" err="1"/>
              <a:t>electronig</a:t>
            </a:r>
            <a:r>
              <a:rPr lang="en-GB" sz="2700" dirty="0"/>
              <a:t> a </a:t>
            </a:r>
            <a:r>
              <a:rPr lang="en-GB" sz="2700" dirty="0" err="1"/>
              <a:t>thechnolegol</a:t>
            </a:r>
            <a:r>
              <a:rPr lang="en-GB" sz="2700" dirty="0"/>
              <a:t> </a:t>
            </a:r>
          </a:p>
          <a:p>
            <a:pPr marL="1147762" lvl="1" indent="-342900">
              <a:buFont typeface="Arial" panose="020B0604020202020204" pitchFamily="34" charset="0"/>
              <a:buChar char="•"/>
            </a:pPr>
            <a:r>
              <a:rPr lang="en-GB" sz="2700" dirty="0" err="1"/>
              <a:t>Dehongli</a:t>
            </a:r>
            <a:r>
              <a:rPr lang="en-GB" sz="2700" dirty="0"/>
              <a:t> </a:t>
            </a:r>
            <a:r>
              <a:rPr lang="en-GB" sz="2700" dirty="0" err="1"/>
              <a:t>canlyniadau</a:t>
            </a:r>
            <a:r>
              <a:rPr lang="en-GB" sz="2700" dirty="0"/>
              <a:t> </a:t>
            </a:r>
            <a:r>
              <a:rPr lang="en-GB" sz="2700" dirty="0" err="1"/>
              <a:t>arolygon</a:t>
            </a:r>
            <a:r>
              <a:rPr lang="en-GB" sz="2700" dirty="0"/>
              <a:t> </a:t>
            </a:r>
            <a:r>
              <a:rPr lang="en-GB" sz="2700" dirty="0" err="1"/>
              <a:t>gwaith</a:t>
            </a:r>
            <a:r>
              <a:rPr lang="en-GB" sz="2700" dirty="0"/>
              <a:t> </a:t>
            </a:r>
            <a:r>
              <a:rPr lang="en-GB" sz="2700" dirty="0" err="1"/>
              <a:t>maes</a:t>
            </a:r>
            <a:endParaRPr lang="en-GB" sz="2700" dirty="0"/>
          </a:p>
          <a:p>
            <a:pPr marL="1147762" lvl="1" indent="-342900">
              <a:buFont typeface="Arial" panose="020B0604020202020204" pitchFamily="34" charset="0"/>
              <a:buChar char="•"/>
            </a:pPr>
            <a:r>
              <a:rPr lang="en-GB" sz="2700" dirty="0" err="1"/>
              <a:t>Yr</a:t>
            </a:r>
            <a:r>
              <a:rPr lang="en-GB" sz="2700" dirty="0"/>
              <a:t> </a:t>
            </a:r>
            <a:r>
              <a:rPr lang="en-GB" sz="2700" dirty="0" err="1"/>
              <a:t>egwyddorion</a:t>
            </a:r>
            <a:r>
              <a:rPr lang="en-GB" sz="2700" dirty="0"/>
              <a:t> </a:t>
            </a:r>
            <a:r>
              <a:rPr lang="en-GB" sz="2700" dirty="0" err="1"/>
              <a:t>mathemategol</a:t>
            </a:r>
            <a:r>
              <a:rPr lang="en-GB" sz="2700" dirty="0"/>
              <a:t> </a:t>
            </a:r>
            <a:r>
              <a:rPr lang="en-GB" sz="2700" dirty="0" err="1"/>
              <a:t>sydd</a:t>
            </a:r>
            <a:r>
              <a:rPr lang="en-GB" sz="2700" dirty="0"/>
              <a:t> </a:t>
            </a:r>
            <a:r>
              <a:rPr lang="en-GB" sz="2700" dirty="0" err="1"/>
              <a:t>eu</a:t>
            </a:r>
            <a:r>
              <a:rPr lang="en-GB" sz="2700" dirty="0"/>
              <a:t> </a:t>
            </a:r>
            <a:r>
              <a:rPr lang="en-GB" sz="2700" dirty="0" err="1"/>
              <a:t>hangen</a:t>
            </a:r>
            <a:r>
              <a:rPr lang="en-GB" sz="2700" dirty="0"/>
              <a:t> </a:t>
            </a:r>
            <a:r>
              <a:rPr lang="en-GB" sz="2700" dirty="0" err="1"/>
              <a:t>wrth</a:t>
            </a:r>
            <a:r>
              <a:rPr lang="en-GB" sz="2700" dirty="0"/>
              <a:t> </a:t>
            </a:r>
            <a:r>
              <a:rPr lang="en-GB" sz="2700" dirty="0" err="1"/>
              <a:t>ddefnyddio'r</a:t>
            </a:r>
            <a:r>
              <a:rPr lang="en-GB" sz="2700" dirty="0"/>
              <a:t> offer </a:t>
            </a:r>
            <a:r>
              <a:rPr lang="en-GB" sz="2700" dirty="0" err="1"/>
              <a:t>uchod</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defnyddio</a:t>
            </a:r>
            <a:r>
              <a:rPr lang="en-GB" sz="2700" dirty="0"/>
              <a:t> offer </a:t>
            </a:r>
            <a:r>
              <a:rPr lang="en-GB" sz="2700" dirty="0" err="1"/>
              <a:t>yn</a:t>
            </a:r>
            <a:r>
              <a:rPr lang="en-GB" sz="2700" dirty="0"/>
              <a:t> </a:t>
            </a:r>
            <a:r>
              <a:rPr lang="en-GB" sz="2700" dirty="0" err="1"/>
              <a:t>eu</a:t>
            </a:r>
            <a:r>
              <a:rPr lang="en-GB" sz="2700" dirty="0"/>
              <a:t> </a:t>
            </a:r>
            <a:r>
              <a:rPr lang="en-GB" sz="2700" dirty="0" err="1"/>
              <a:t>tirfesuriad</a:t>
            </a:r>
            <a:endParaRPr lang="en-GB" sz="2700" dirty="0"/>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creu</a:t>
            </a:r>
            <a:r>
              <a:rPr lang="en-GB" sz="2700" dirty="0"/>
              <a:t> </a:t>
            </a:r>
            <a:r>
              <a:rPr lang="en-GB" sz="2700" dirty="0" err="1"/>
              <a:t>tabl</a:t>
            </a:r>
            <a:r>
              <a:rPr lang="en-GB" sz="2700" dirty="0"/>
              <a:t> o </a:t>
            </a:r>
            <a:r>
              <a:rPr lang="en-GB" sz="2700" dirty="0" err="1"/>
              <a:t>ganlyniadau</a:t>
            </a:r>
            <a:r>
              <a:rPr lang="en-GB" sz="2700" dirty="0"/>
              <a:t> </a:t>
            </a:r>
            <a:r>
              <a:rPr lang="en-GB" sz="2700" dirty="0" err="1"/>
              <a:t>wedi'u</a:t>
            </a:r>
            <a:r>
              <a:rPr lang="en-GB" sz="2700" dirty="0"/>
              <a:t> </a:t>
            </a:r>
            <a:r>
              <a:rPr lang="en-GB" sz="2700" dirty="0" err="1"/>
              <a:t>coladu</a:t>
            </a:r>
            <a:r>
              <a:rPr lang="en-GB" sz="2700" dirty="0"/>
              <a:t> </a:t>
            </a:r>
          </a:p>
          <a:p>
            <a:pPr marL="1147762" lvl="1" indent="-342900">
              <a:buFont typeface="Arial" panose="020B0604020202020204" pitchFamily="34" charset="0"/>
              <a:buChar char="•"/>
            </a:pPr>
            <a:r>
              <a:rPr lang="en-GB" sz="2700" dirty="0"/>
              <a:t>Mae </a:t>
            </a:r>
            <a:r>
              <a:rPr lang="en-GB" sz="2700" dirty="0" err="1"/>
              <a:t>ymgeiswyr</a:t>
            </a:r>
            <a:r>
              <a:rPr lang="en-GB" sz="2700" dirty="0"/>
              <a:t> </a:t>
            </a:r>
            <a:r>
              <a:rPr lang="en-GB" sz="2700" dirty="0" err="1"/>
              <a:t>yn</a:t>
            </a:r>
            <a:r>
              <a:rPr lang="en-GB" sz="2700" dirty="0"/>
              <a:t> </a:t>
            </a:r>
            <a:r>
              <a:rPr lang="en-GB" sz="2700" dirty="0" err="1"/>
              <a:t>creu</a:t>
            </a:r>
            <a:r>
              <a:rPr lang="en-GB" sz="2700" dirty="0"/>
              <a:t> </a:t>
            </a:r>
            <a:r>
              <a:rPr lang="en-GB" sz="2700" dirty="0" err="1"/>
              <a:t>lluniadau</a:t>
            </a:r>
            <a:r>
              <a:rPr lang="en-GB" sz="2700" dirty="0"/>
              <a:t> </a:t>
            </a:r>
            <a:r>
              <a:rPr lang="en-GB" sz="2700" dirty="0" err="1"/>
              <a:t>sy'n</a:t>
            </a:r>
            <a:r>
              <a:rPr lang="en-GB" sz="2700" dirty="0"/>
              <a:t> </a:t>
            </a:r>
            <a:r>
              <a:rPr lang="en-GB" sz="2700" dirty="0" err="1"/>
              <a:t>dangos</a:t>
            </a:r>
            <a:r>
              <a:rPr lang="en-GB" sz="2700" dirty="0"/>
              <a:t> y </a:t>
            </a:r>
            <a:r>
              <a:rPr lang="en-GB" sz="2700" dirty="0" err="1"/>
              <a:t>lefelau</a:t>
            </a:r>
            <a:r>
              <a:rPr lang="en-GB" sz="2700" dirty="0"/>
              <a:t> </a:t>
            </a:r>
            <a:r>
              <a:rPr lang="en-GB" sz="2700" dirty="0" err="1"/>
              <a:t>ar</a:t>
            </a:r>
            <a:r>
              <a:rPr lang="en-GB" sz="2700" dirty="0"/>
              <a:t> y </a:t>
            </a:r>
            <a:r>
              <a:rPr lang="en-GB" sz="2700" dirty="0" err="1"/>
              <a:t>safle</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2.4.2b</a:t>
            </a:r>
          </a:p>
        </p:txBody>
      </p:sp>
    </p:spTree>
    <p:extLst>
      <p:ext uri="{BB962C8B-B14F-4D97-AF65-F5344CB8AC3E}">
        <p14:creationId xmlns:p14="http://schemas.microsoft.com/office/powerpoint/2010/main" val="319752444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cael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a:t>
            </a:r>
            <a:r>
              <a:rPr lang="en-GB" sz="3200" dirty="0" err="1">
                <a:latin typeface="+mn-lt"/>
                <a:cs typeface="+mn-cs"/>
              </a:rPr>
              <a:t>ynghylch</a:t>
            </a:r>
            <a:r>
              <a:rPr lang="en-GB" sz="3200" dirty="0">
                <a:latin typeface="+mn-lt"/>
                <a:cs typeface="+mn-cs"/>
              </a:rPr>
              <a:t> </a:t>
            </a:r>
            <a:r>
              <a:rPr lang="en-GB" sz="3200" dirty="0" err="1">
                <a:latin typeface="+mn-lt"/>
                <a:cs typeface="+mn-cs"/>
              </a:rPr>
              <a:t>sut</a:t>
            </a:r>
            <a:r>
              <a:rPr lang="en-GB" sz="3200" dirty="0">
                <a:latin typeface="+mn-lt"/>
                <a:cs typeface="+mn-cs"/>
              </a:rPr>
              <a:t> </a:t>
            </a:r>
            <a:r>
              <a:rPr lang="en-GB" sz="3200" dirty="0" err="1">
                <a:latin typeface="+mn-lt"/>
                <a:cs typeface="+mn-cs"/>
              </a:rPr>
              <a:t>i</a:t>
            </a:r>
            <a:r>
              <a:rPr lang="en-GB" sz="3200" dirty="0">
                <a:latin typeface="+mn-lt"/>
                <a:cs typeface="+mn-cs"/>
              </a:rPr>
              <a:t> </a:t>
            </a:r>
            <a:r>
              <a:rPr lang="en-GB" sz="3200" dirty="0" err="1">
                <a:latin typeface="+mn-lt"/>
                <a:cs typeface="+mn-cs"/>
              </a:rPr>
              <a:t>adnabod</a:t>
            </a:r>
            <a:r>
              <a:rPr lang="en-GB" sz="3200" dirty="0">
                <a:latin typeface="+mn-lt"/>
                <a:cs typeface="+mn-cs"/>
              </a:rPr>
              <a:t>, </a:t>
            </a:r>
            <a:r>
              <a:rPr lang="en-GB" sz="3200" dirty="0" err="1">
                <a:latin typeface="+mn-lt"/>
                <a:cs typeface="+mn-cs"/>
              </a:rPr>
              <a:t>deall</a:t>
            </a:r>
            <a:r>
              <a:rPr lang="en-GB" sz="3200" dirty="0">
                <a:latin typeface="+mn-lt"/>
                <a:cs typeface="+mn-cs"/>
              </a:rPr>
              <a:t> ac </a:t>
            </a:r>
            <a:r>
              <a:rPr lang="en-GB" sz="3200" dirty="0" err="1">
                <a:latin typeface="+mn-lt"/>
                <a:cs typeface="+mn-cs"/>
              </a:rPr>
              <a:t>unioni</a:t>
            </a:r>
            <a:r>
              <a:rPr lang="en-GB" sz="3200" dirty="0">
                <a:latin typeface="+mn-lt"/>
                <a:cs typeface="+mn-cs"/>
              </a:rPr>
              <a:t>:</a:t>
            </a:r>
          </a:p>
          <a:p>
            <a:pPr marL="1147762" lvl="1" indent="-342900">
              <a:buFont typeface="Arial" panose="020B0604020202020204" pitchFamily="34" charset="0"/>
              <a:buChar char="•"/>
            </a:pPr>
            <a:r>
              <a:rPr lang="en-GB" sz="2700" dirty="0" err="1"/>
              <a:t>Gwallau</a:t>
            </a:r>
            <a:r>
              <a:rPr lang="en-GB" sz="2700" dirty="0"/>
              <a:t> </a:t>
            </a:r>
            <a:r>
              <a:rPr lang="en-GB" sz="2700" dirty="0" err="1"/>
              <a:t>dynol</a:t>
            </a:r>
            <a:r>
              <a:rPr lang="en-GB" sz="2700" dirty="0"/>
              <a:t>/</a:t>
            </a:r>
            <a:r>
              <a:rPr lang="en-GB" sz="2700" dirty="0" err="1"/>
              <a:t>gros</a:t>
            </a:r>
            <a:endParaRPr lang="en-GB" sz="2700" dirty="0"/>
          </a:p>
          <a:p>
            <a:pPr marL="1147762" lvl="1" indent="-342900">
              <a:buFont typeface="Arial" panose="020B0604020202020204" pitchFamily="34" charset="0"/>
              <a:buChar char="•"/>
            </a:pPr>
            <a:r>
              <a:rPr lang="en-GB" sz="2700" dirty="0" err="1"/>
              <a:t>Gwallau</a:t>
            </a:r>
            <a:r>
              <a:rPr lang="en-GB" sz="2700" dirty="0"/>
              <a:t> offer </a:t>
            </a:r>
            <a:r>
              <a:rPr lang="en-GB" sz="2700" dirty="0" err="1"/>
              <a:t>systematig</a:t>
            </a:r>
            <a:endParaRPr lang="en-GB" sz="2700" dirty="0"/>
          </a:p>
          <a:p>
            <a:pPr marL="1147762" lvl="1" indent="-342900">
              <a:buFont typeface="Arial" panose="020B0604020202020204" pitchFamily="34" charset="0"/>
              <a:buChar char="•"/>
            </a:pPr>
            <a:r>
              <a:rPr lang="en-GB" sz="2700" dirty="0" err="1"/>
              <a:t>Gwallau</a:t>
            </a:r>
            <a:r>
              <a:rPr lang="en-GB" sz="2700" dirty="0"/>
              <a:t> </a:t>
            </a:r>
            <a:r>
              <a:rPr lang="en-GB" sz="2700" dirty="0" err="1"/>
              <a:t>ar</a:t>
            </a:r>
            <a:r>
              <a:rPr lang="en-GB" sz="2700" dirty="0"/>
              <a:t> hap</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Dylai</a:t>
            </a:r>
            <a:r>
              <a:rPr lang="en-GB" sz="2700" dirty="0"/>
              <a:t> </a:t>
            </a:r>
            <a:r>
              <a:rPr lang="en-GB" sz="2700" dirty="0" err="1"/>
              <a:t>ymgeiswyr</a:t>
            </a:r>
            <a:r>
              <a:rPr lang="en-GB" sz="2700" dirty="0"/>
              <a:t> </a:t>
            </a:r>
            <a:r>
              <a:rPr lang="en-GB" sz="2700" dirty="0" err="1"/>
              <a:t>allu</a:t>
            </a:r>
            <a:r>
              <a:rPr lang="en-GB" sz="2700" dirty="0"/>
              <a:t> </a:t>
            </a:r>
            <a:r>
              <a:rPr lang="en-GB" sz="2700" dirty="0" err="1"/>
              <a:t>adnabod</a:t>
            </a:r>
            <a:r>
              <a:rPr lang="en-GB" sz="2700" dirty="0"/>
              <a:t> </a:t>
            </a:r>
            <a:r>
              <a:rPr lang="en-GB" sz="2700" dirty="0" err="1"/>
              <a:t>gwallau</a:t>
            </a:r>
            <a:r>
              <a:rPr lang="en-GB" sz="2700" dirty="0"/>
              <a:t> a </a:t>
            </a:r>
            <a:r>
              <a:rPr lang="en-GB" sz="2700" dirty="0" err="1"/>
              <a:t>gwneud</a:t>
            </a:r>
            <a:r>
              <a:rPr lang="en-GB" sz="2700" dirty="0"/>
              <a:t> </a:t>
            </a:r>
            <a:r>
              <a:rPr lang="en-GB" sz="2700" dirty="0" err="1"/>
              <a:t>cywiriadau</a:t>
            </a:r>
            <a:r>
              <a:rPr lang="en-GB" sz="2700" dirty="0"/>
              <a:t> </a:t>
            </a:r>
            <a:r>
              <a:rPr lang="en-GB" sz="2700" dirty="0" err="1"/>
              <a:t>fel</a:t>
            </a:r>
            <a:r>
              <a:rPr lang="en-GB" sz="2700" dirty="0"/>
              <a:t> </a:t>
            </a:r>
            <a:r>
              <a:rPr lang="en-GB" sz="2700" dirty="0" err="1"/>
              <a:t>rhan</a:t>
            </a:r>
            <a:r>
              <a:rPr lang="en-GB" sz="2700" dirty="0"/>
              <a:t> </a:t>
            </a:r>
            <a:r>
              <a:rPr lang="en-GB" sz="2700" dirty="0" err="1"/>
              <a:t>o'u</a:t>
            </a:r>
            <a:r>
              <a:rPr lang="en-GB" sz="2700" dirty="0"/>
              <a:t> </a:t>
            </a:r>
            <a:r>
              <a:rPr lang="en-GB" sz="2700" dirty="0" err="1"/>
              <a:t>harolwg</a:t>
            </a:r>
            <a:r>
              <a:rPr lang="en-GB" sz="2700" dirty="0"/>
              <a:t> </a:t>
            </a:r>
            <a:r>
              <a:rPr lang="en-GB" sz="2700" dirty="0" err="1"/>
              <a:t>a'r</a:t>
            </a:r>
            <a:r>
              <a:rPr lang="en-GB" sz="2700" dirty="0"/>
              <a:t> </a:t>
            </a:r>
            <a:r>
              <a:rPr lang="en-GB" sz="2700" dirty="0" err="1"/>
              <a:t>adroddiad</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2.4.3b</a:t>
            </a:r>
          </a:p>
        </p:txBody>
      </p:sp>
    </p:spTree>
    <p:extLst>
      <p:ext uri="{BB962C8B-B14F-4D97-AF65-F5344CB8AC3E}">
        <p14:creationId xmlns:p14="http://schemas.microsoft.com/office/powerpoint/2010/main" val="179806267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85000"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r>
              <a:rPr lang="en-GB" sz="3200" dirty="0" err="1">
                <a:latin typeface="+mn-lt"/>
                <a:cs typeface="+mn-cs"/>
              </a:rPr>
              <a:t>agweddau</a:t>
            </a:r>
            <a:r>
              <a:rPr lang="en-GB" sz="3200" dirty="0">
                <a:latin typeface="+mn-lt"/>
                <a:cs typeface="+mn-cs"/>
              </a:rPr>
              <a:t> </a:t>
            </a:r>
            <a:r>
              <a:rPr lang="en-GB" sz="3200" dirty="0" err="1">
                <a:latin typeface="+mn-lt"/>
                <a:cs typeface="+mn-cs"/>
              </a:rPr>
              <a:t>ar</a:t>
            </a:r>
            <a:r>
              <a:rPr lang="en-GB" sz="3200" dirty="0">
                <a:latin typeface="+mn-lt"/>
                <a:cs typeface="+mn-cs"/>
              </a:rPr>
              <a:t> </a:t>
            </a:r>
            <a:r>
              <a:rPr lang="en-GB" sz="3200" dirty="0" err="1">
                <a:latin typeface="+mn-lt"/>
                <a:cs typeface="+mn-cs"/>
              </a:rPr>
              <a:t>arolygon</a:t>
            </a:r>
            <a:r>
              <a:rPr lang="en-GB" sz="3200" dirty="0">
                <a:latin typeface="+mn-lt"/>
                <a:cs typeface="+mn-cs"/>
              </a:rPr>
              <a:t> </a:t>
            </a:r>
            <a:r>
              <a:rPr lang="en-GB" sz="3200" dirty="0" err="1">
                <a:latin typeface="+mn-lt"/>
                <a:cs typeface="+mn-cs"/>
              </a:rPr>
              <a:t>gwaith</a:t>
            </a:r>
            <a:r>
              <a:rPr lang="en-GB" sz="3200" dirty="0">
                <a:latin typeface="+mn-lt"/>
                <a:cs typeface="+mn-cs"/>
              </a:rPr>
              <a:t> </a:t>
            </a:r>
            <a:r>
              <a:rPr lang="en-GB" sz="3200" dirty="0" err="1">
                <a:latin typeface="+mn-lt"/>
                <a:cs typeface="+mn-cs"/>
              </a:rPr>
              <a:t>maes</a:t>
            </a:r>
            <a:r>
              <a:rPr lang="en-GB" sz="3200" dirty="0">
                <a:latin typeface="+mn-lt"/>
                <a:cs typeface="+mn-cs"/>
              </a:rPr>
              <a:t>:</a:t>
            </a:r>
          </a:p>
          <a:p>
            <a:pPr marL="1147762" lvl="1" indent="-342900">
              <a:buFont typeface="Arial" panose="020B0604020202020204" pitchFamily="34" charset="0"/>
              <a:buChar char="•"/>
            </a:pPr>
            <a:r>
              <a:rPr lang="en-GB" sz="2700" dirty="0" err="1"/>
              <a:t>Arolygon</a:t>
            </a:r>
            <a:r>
              <a:rPr lang="en-GB" sz="2700" dirty="0"/>
              <a:t> </a:t>
            </a:r>
            <a:r>
              <a:rPr lang="en-GB" sz="2700" dirty="0" err="1"/>
              <a:t>Llinol</a:t>
            </a:r>
            <a:endParaRPr lang="en-GB" sz="2700" dirty="0"/>
          </a:p>
          <a:p>
            <a:pPr marL="1147762" lvl="1" indent="-342900">
              <a:buFont typeface="Arial" panose="020B0604020202020204" pitchFamily="34" charset="0"/>
              <a:buChar char="•"/>
            </a:pPr>
            <a:r>
              <a:rPr lang="en-GB" sz="2700" dirty="0" err="1"/>
              <a:t>Arolygon</a:t>
            </a:r>
            <a:r>
              <a:rPr lang="en-GB" sz="2700" dirty="0"/>
              <a:t> </a:t>
            </a:r>
            <a:r>
              <a:rPr lang="en-GB" sz="2700" dirty="0" err="1"/>
              <a:t>Lefelu</a:t>
            </a:r>
            <a:endParaRPr lang="en-GB" sz="2700" dirty="0"/>
          </a:p>
          <a:p>
            <a:pPr marL="1147762" lvl="1" indent="-342900">
              <a:buFont typeface="Arial" panose="020B0604020202020204" pitchFamily="34" charset="0"/>
              <a:buChar char="•"/>
            </a:pPr>
            <a:r>
              <a:rPr lang="en-GB" sz="2700" dirty="0" err="1"/>
              <a:t>Darllen</a:t>
            </a:r>
            <a:r>
              <a:rPr lang="en-GB" sz="2700" dirty="0"/>
              <a:t> a </a:t>
            </a:r>
            <a:r>
              <a:rPr lang="en-GB" sz="2700" dirty="0" err="1"/>
              <a:t>chofnodi</a:t>
            </a:r>
            <a:r>
              <a:rPr lang="en-GB" sz="2700" dirty="0"/>
              <a:t> </a:t>
            </a:r>
            <a:r>
              <a:rPr lang="en-GB" sz="2700" dirty="0" err="1"/>
              <a:t>onglau</a:t>
            </a:r>
            <a:r>
              <a:rPr lang="en-GB" sz="2700" dirty="0"/>
              <a:t> </a:t>
            </a:r>
            <a:r>
              <a:rPr lang="en-GB" sz="2700" dirty="0" err="1"/>
              <a:t>ar</a:t>
            </a:r>
            <a:r>
              <a:rPr lang="en-GB" sz="2700" dirty="0"/>
              <a:t> </a:t>
            </a:r>
            <a:r>
              <a:rPr lang="en-GB" sz="2700" dirty="0" err="1"/>
              <a:t>dramwyad</a:t>
            </a:r>
            <a:r>
              <a:rPr lang="en-GB" sz="2700" dirty="0"/>
              <a:t> </a:t>
            </a:r>
            <a:r>
              <a:rPr lang="en-GB" sz="2700" dirty="0" err="1"/>
              <a:t>caeedig</a:t>
            </a:r>
            <a:endParaRPr lang="en-GB" sz="2700" dirty="0"/>
          </a:p>
          <a:p>
            <a:pPr marL="1147762" lvl="1" indent="-342900">
              <a:buFont typeface="Arial" panose="020B0604020202020204" pitchFamily="34" charset="0"/>
              <a:buChar char="•"/>
            </a:pPr>
            <a:r>
              <a:rPr lang="en-GB" sz="2700" dirty="0" err="1"/>
              <a:t>Yr</a:t>
            </a:r>
            <a:r>
              <a:rPr lang="en-GB" sz="2700" dirty="0"/>
              <a:t> </a:t>
            </a:r>
            <a:r>
              <a:rPr lang="en-GB" sz="2700" dirty="0" err="1"/>
              <a:t>egwyddorion</a:t>
            </a:r>
            <a:r>
              <a:rPr lang="en-GB" sz="2700" dirty="0"/>
              <a:t> </a:t>
            </a:r>
            <a:r>
              <a:rPr lang="en-GB" sz="2700" dirty="0" err="1"/>
              <a:t>mathemategol</a:t>
            </a:r>
            <a:r>
              <a:rPr lang="en-GB" sz="2700" dirty="0"/>
              <a:t> </a:t>
            </a:r>
            <a:r>
              <a:rPr lang="en-GB" sz="2700" dirty="0" err="1"/>
              <a:t>sydd</a:t>
            </a:r>
            <a:r>
              <a:rPr lang="en-GB" sz="2700" dirty="0"/>
              <a:t> </a:t>
            </a:r>
            <a:r>
              <a:rPr lang="en-GB" sz="2700" dirty="0" err="1"/>
              <a:t>eu</a:t>
            </a:r>
            <a:r>
              <a:rPr lang="en-GB" sz="2700" dirty="0"/>
              <a:t> </a:t>
            </a:r>
            <a:r>
              <a:rPr lang="en-GB" sz="2700" dirty="0" err="1"/>
              <a:t>hangen</a:t>
            </a:r>
            <a:r>
              <a:rPr lang="en-GB" sz="2700" dirty="0"/>
              <a:t> </a:t>
            </a:r>
            <a:r>
              <a:rPr lang="en-GB" sz="2700" dirty="0" err="1"/>
              <a:t>wrth</a:t>
            </a:r>
            <a:r>
              <a:rPr lang="en-GB" sz="2700" dirty="0"/>
              <a:t> </a:t>
            </a:r>
            <a:r>
              <a:rPr lang="en-GB" sz="2700" dirty="0" err="1"/>
              <a:t>gyflawni'r</a:t>
            </a:r>
            <a:r>
              <a:rPr lang="en-GB" sz="2700" dirty="0"/>
              <a:t> </a:t>
            </a:r>
            <a:r>
              <a:rPr lang="en-GB" sz="2700" dirty="0" err="1"/>
              <a:t>tasgau</a:t>
            </a:r>
            <a:r>
              <a:rPr lang="en-GB" sz="2700" dirty="0"/>
              <a:t> </a:t>
            </a:r>
            <a:r>
              <a:rPr lang="en-GB" sz="2700" dirty="0" err="1"/>
              <a:t>uchod</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Dylai</a:t>
            </a:r>
            <a:r>
              <a:rPr lang="en-GB" sz="2700" dirty="0"/>
              <a:t> </a:t>
            </a:r>
            <a:r>
              <a:rPr lang="en-GB" sz="2700" dirty="0" err="1"/>
              <a:t>ymgeiswyr</a:t>
            </a:r>
            <a:r>
              <a:rPr lang="en-GB" sz="2700" dirty="0"/>
              <a:t> </a:t>
            </a:r>
            <a:r>
              <a:rPr lang="en-GB" sz="2700" dirty="0" err="1"/>
              <a:t>allu</a:t>
            </a:r>
            <a:r>
              <a:rPr lang="en-GB" sz="2700" dirty="0"/>
              <a:t> </a:t>
            </a:r>
            <a:r>
              <a:rPr lang="en-GB" sz="2700" dirty="0" err="1"/>
              <a:t>esbonio</a:t>
            </a:r>
            <a:r>
              <a:rPr lang="en-GB" sz="2700" dirty="0"/>
              <a:t> </a:t>
            </a:r>
            <a:r>
              <a:rPr lang="en-GB" sz="2700" dirty="0" err="1"/>
              <a:t>gweithdrefnau</a:t>
            </a:r>
            <a:r>
              <a:rPr lang="en-GB" sz="2700" dirty="0"/>
              <a:t> </a:t>
            </a:r>
            <a:r>
              <a:rPr lang="en-GB" sz="2700" dirty="0" err="1"/>
              <a:t>arolwg</a:t>
            </a:r>
            <a:r>
              <a:rPr lang="en-GB" sz="2700" dirty="0"/>
              <a:t> </a:t>
            </a:r>
            <a:r>
              <a:rPr lang="en-GB" sz="2700" dirty="0" err="1"/>
              <a:t>yn</a:t>
            </a:r>
            <a:r>
              <a:rPr lang="en-GB" sz="2700" dirty="0"/>
              <a:t> </a:t>
            </a:r>
            <a:r>
              <a:rPr lang="en-GB" sz="2700" dirty="0" err="1"/>
              <a:t>yr</a:t>
            </a:r>
            <a:r>
              <a:rPr lang="en-GB" sz="2700" dirty="0"/>
              <a:t> </a:t>
            </a:r>
            <a:r>
              <a:rPr lang="en-GB" sz="2700" dirty="0" err="1"/>
              <a:t>adroddiad</a:t>
            </a:r>
            <a:r>
              <a:rPr lang="en-GB" sz="2700" dirty="0"/>
              <a:t> </a:t>
            </a:r>
          </a:p>
          <a:p>
            <a:pPr marL="1147762" lvl="1" indent="-342900">
              <a:buFont typeface="Arial" panose="020B0604020202020204" pitchFamily="34" charset="0"/>
              <a:buChar char="•"/>
            </a:pPr>
            <a:r>
              <a:rPr lang="en-GB" sz="2700" dirty="0" err="1"/>
              <a:t>Dylid</a:t>
            </a:r>
            <a:r>
              <a:rPr lang="en-GB" sz="2700" dirty="0"/>
              <a:t> </a:t>
            </a:r>
            <a:r>
              <a:rPr lang="en-GB" sz="2700" dirty="0" err="1"/>
              <a:t>cyflwyno'r</a:t>
            </a:r>
            <a:r>
              <a:rPr lang="en-GB" sz="2700" dirty="0"/>
              <a:t> data a </a:t>
            </a:r>
            <a:r>
              <a:rPr lang="en-GB" sz="2700" dirty="0" err="1"/>
              <a:t>gofnodwyd</a:t>
            </a:r>
            <a:r>
              <a:rPr lang="en-GB" sz="2700" dirty="0"/>
              <a:t> </a:t>
            </a:r>
            <a:r>
              <a:rPr lang="en-GB" sz="2700" dirty="0" err="1"/>
              <a:t>a'r</a:t>
            </a:r>
            <a:r>
              <a:rPr lang="en-GB" sz="2700" dirty="0"/>
              <a:t> </a:t>
            </a:r>
            <a:r>
              <a:rPr lang="en-GB" sz="2700" dirty="0" err="1"/>
              <a:t>cyfrifiadau</a:t>
            </a:r>
            <a:r>
              <a:rPr lang="en-GB" sz="2700" dirty="0"/>
              <a:t> </a:t>
            </a:r>
            <a:r>
              <a:rPr lang="en-GB" sz="2700" dirty="0" err="1"/>
              <a:t>canlyniadol</a:t>
            </a:r>
            <a:r>
              <a:rPr lang="en-GB" sz="2700" dirty="0"/>
              <a:t> </a:t>
            </a:r>
            <a:r>
              <a:rPr lang="en-GB" sz="2700" dirty="0" err="1"/>
              <a:t>yn</a:t>
            </a:r>
            <a:r>
              <a:rPr lang="en-GB" sz="2700" dirty="0"/>
              <a:t> </a:t>
            </a:r>
            <a:r>
              <a:rPr lang="en-GB" sz="2700" dirty="0" err="1"/>
              <a:t>yr</a:t>
            </a:r>
            <a:r>
              <a:rPr lang="en-GB" sz="2700" dirty="0"/>
              <a:t> </a:t>
            </a:r>
            <a:r>
              <a:rPr lang="en-GB" sz="2700" dirty="0" err="1"/>
              <a:t>adroddiad</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2.4.4b</a:t>
            </a:r>
          </a:p>
        </p:txBody>
      </p:sp>
    </p:spTree>
    <p:extLst>
      <p:ext uri="{BB962C8B-B14F-4D97-AF65-F5344CB8AC3E}">
        <p14:creationId xmlns:p14="http://schemas.microsoft.com/office/powerpoint/2010/main" val="373174594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r>
              <a:rPr lang="en-GB" sz="3200" dirty="0" err="1">
                <a:latin typeface="+mn-lt"/>
                <a:cs typeface="+mn-cs"/>
              </a:rPr>
              <a:t>gonfensiynau</a:t>
            </a:r>
            <a:r>
              <a:rPr lang="en-GB" sz="3200" dirty="0">
                <a:latin typeface="+mn-lt"/>
                <a:cs typeface="+mn-cs"/>
              </a:rPr>
              <a:t> </a:t>
            </a:r>
            <a:r>
              <a:rPr lang="en-GB" sz="3200" dirty="0" err="1">
                <a:latin typeface="+mn-lt"/>
                <a:cs typeface="+mn-cs"/>
              </a:rPr>
              <a:t>lluniadau</a:t>
            </a:r>
            <a:r>
              <a:rPr lang="en-GB" sz="3200" dirty="0">
                <a:latin typeface="+mn-lt"/>
                <a:cs typeface="+mn-cs"/>
              </a:rPr>
              <a:t> o </a:t>
            </a:r>
            <a:r>
              <a:rPr lang="en-GB" sz="3200" dirty="0" err="1">
                <a:latin typeface="+mn-lt"/>
                <a:cs typeface="+mn-cs"/>
              </a:rPr>
              <a:t>arolygon</a:t>
            </a:r>
            <a:r>
              <a:rPr lang="en-GB" sz="3200" dirty="0">
                <a:latin typeface="+mn-lt"/>
                <a:cs typeface="+mn-cs"/>
              </a:rPr>
              <a:t> </a:t>
            </a:r>
            <a:r>
              <a:rPr lang="en-GB" sz="3200" dirty="0" err="1">
                <a:latin typeface="+mn-lt"/>
                <a:cs typeface="+mn-cs"/>
              </a:rPr>
              <a:t>gwaith</a:t>
            </a:r>
            <a:r>
              <a:rPr lang="en-GB" sz="3200" dirty="0">
                <a:latin typeface="+mn-lt"/>
                <a:cs typeface="+mn-cs"/>
              </a:rPr>
              <a:t> </a:t>
            </a:r>
            <a:r>
              <a:rPr lang="en-GB" sz="3200" dirty="0" err="1">
                <a:latin typeface="+mn-lt"/>
                <a:cs typeface="+mn-cs"/>
              </a:rPr>
              <a:t>maes</a:t>
            </a:r>
            <a:r>
              <a:rPr lang="en-GB" sz="3200" dirty="0">
                <a:latin typeface="+mn-lt"/>
                <a:cs typeface="+mn-cs"/>
              </a:rPr>
              <a:t>:</a:t>
            </a:r>
          </a:p>
          <a:p>
            <a:pPr marL="1147762" lvl="1" indent="-342900">
              <a:buFont typeface="Arial" panose="020B0604020202020204" pitchFamily="34" charset="0"/>
              <a:buChar char="•"/>
            </a:pPr>
            <a:r>
              <a:rPr lang="en-GB" sz="2700" dirty="0"/>
              <a:t>Y </a:t>
            </a:r>
            <a:r>
              <a:rPr lang="en-GB" sz="2700" dirty="0" err="1"/>
              <a:t>confensiynau</a:t>
            </a:r>
            <a:r>
              <a:rPr lang="en-GB" sz="2700" dirty="0"/>
              <a:t> </a:t>
            </a:r>
            <a:r>
              <a:rPr lang="en-GB" sz="2700" dirty="0" err="1"/>
              <a:t>a'r</a:t>
            </a:r>
            <a:r>
              <a:rPr lang="en-GB" sz="2700" dirty="0"/>
              <a:t> </a:t>
            </a:r>
            <a:r>
              <a:rPr lang="en-GB" sz="2700" dirty="0" err="1"/>
              <a:t>nodiant</a:t>
            </a:r>
            <a:r>
              <a:rPr lang="en-GB" sz="2700" dirty="0"/>
              <a:t> </a:t>
            </a:r>
            <a:r>
              <a:rPr lang="en-GB" sz="2700" dirty="0" err="1"/>
              <a:t>sydd</a:t>
            </a:r>
            <a:r>
              <a:rPr lang="en-GB" sz="2700" dirty="0"/>
              <a:t> </a:t>
            </a:r>
            <a:r>
              <a:rPr lang="en-GB" sz="2700" dirty="0" err="1"/>
              <a:t>eu</a:t>
            </a:r>
            <a:r>
              <a:rPr lang="en-GB" sz="2700" dirty="0"/>
              <a:t> </a:t>
            </a:r>
            <a:r>
              <a:rPr lang="en-GB" sz="2700" dirty="0" err="1"/>
              <a:t>hangen</a:t>
            </a:r>
            <a:r>
              <a:rPr lang="en-GB" sz="2700" dirty="0"/>
              <a:t> </a:t>
            </a:r>
            <a:r>
              <a:rPr lang="en-GB" sz="2700" dirty="0" err="1"/>
              <a:t>wrth</a:t>
            </a:r>
            <a:r>
              <a:rPr lang="en-GB" sz="2700" dirty="0"/>
              <a:t> </a:t>
            </a:r>
            <a:r>
              <a:rPr lang="en-GB" sz="2700" dirty="0" err="1"/>
              <a:t>ddatblygu</a:t>
            </a:r>
            <a:r>
              <a:rPr lang="en-GB" sz="2700" dirty="0"/>
              <a:t> </a:t>
            </a:r>
            <a:r>
              <a:rPr lang="en-GB" sz="2700" dirty="0" err="1"/>
              <a:t>lluniadau</a:t>
            </a:r>
            <a:endParaRPr lang="en-GB" sz="2700" dirty="0"/>
          </a:p>
          <a:p>
            <a:pPr marL="1147762" lvl="1" indent="-342900">
              <a:buFont typeface="Arial" panose="020B0604020202020204" pitchFamily="34" charset="0"/>
              <a:buChar char="•"/>
            </a:pPr>
            <a:r>
              <a:rPr lang="en-GB" sz="2700" dirty="0" err="1"/>
              <a:t>Plotio</a:t>
            </a:r>
            <a:r>
              <a:rPr lang="en-GB" sz="2700" dirty="0"/>
              <a:t> </a:t>
            </a:r>
            <a:r>
              <a:rPr lang="en-GB" sz="2700" dirty="0" err="1"/>
              <a:t>llinellau</a:t>
            </a:r>
            <a:r>
              <a:rPr lang="en-GB" sz="2700" dirty="0"/>
              <a:t> </a:t>
            </a:r>
            <a:r>
              <a:rPr lang="en-GB" sz="2700" dirty="0" err="1"/>
              <a:t>arolwg</a:t>
            </a:r>
            <a:r>
              <a:rPr lang="en-GB" sz="2700" dirty="0"/>
              <a:t> </a:t>
            </a:r>
            <a:r>
              <a:rPr lang="en-GB" sz="2700" dirty="0" err="1"/>
              <a:t>yn</a:t>
            </a:r>
            <a:r>
              <a:rPr lang="en-GB" sz="2700" dirty="0"/>
              <a:t> </a:t>
            </a:r>
            <a:r>
              <a:rPr lang="en-GB" sz="2700" dirty="0" err="1"/>
              <a:t>gywir</a:t>
            </a:r>
            <a:endParaRPr lang="en-GB" sz="2700" dirty="0"/>
          </a:p>
          <a:p>
            <a:pPr marL="1147762" lvl="1" indent="-342900">
              <a:buFont typeface="Arial" panose="020B0604020202020204" pitchFamily="34" charset="0"/>
              <a:buChar char="•"/>
            </a:pPr>
            <a:r>
              <a:rPr lang="en-GB" sz="2700" dirty="0" err="1"/>
              <a:t>Trawstoriadau</a:t>
            </a:r>
            <a:r>
              <a:rPr lang="en-GB" sz="2700" dirty="0"/>
              <a:t> a </a:t>
            </a:r>
            <a:r>
              <a:rPr lang="en-GB" sz="2700" dirty="0" err="1"/>
              <a:t>darnau</a:t>
            </a:r>
            <a:r>
              <a:rPr lang="en-GB" sz="2700" dirty="0"/>
              <a:t> hir</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Dylai</a:t>
            </a:r>
            <a:r>
              <a:rPr lang="en-GB" sz="2700" dirty="0"/>
              <a:t> </a:t>
            </a:r>
            <a:r>
              <a:rPr lang="en-GB" sz="2700" dirty="0" err="1"/>
              <a:t>ymgeiswyr</a:t>
            </a:r>
            <a:r>
              <a:rPr lang="en-GB" sz="2700" dirty="0"/>
              <a:t> </a:t>
            </a:r>
            <a:r>
              <a:rPr lang="en-GB" sz="2700" dirty="0" err="1"/>
              <a:t>ddefnyddio</a:t>
            </a:r>
            <a:r>
              <a:rPr lang="en-GB" sz="2700" dirty="0"/>
              <a:t> </a:t>
            </a:r>
            <a:r>
              <a:rPr lang="en-GB" sz="2700" dirty="0" err="1"/>
              <a:t>eu</a:t>
            </a:r>
            <a:r>
              <a:rPr lang="en-GB" sz="2700" dirty="0"/>
              <a:t> </a:t>
            </a:r>
            <a:r>
              <a:rPr lang="en-GB" sz="2700" dirty="0" err="1"/>
              <a:t>canlyniadau</a:t>
            </a:r>
            <a:r>
              <a:rPr lang="en-GB" sz="2700" dirty="0"/>
              <a:t> </a:t>
            </a:r>
            <a:r>
              <a:rPr lang="en-GB" sz="2700" dirty="0" err="1"/>
              <a:t>i</a:t>
            </a:r>
            <a:r>
              <a:rPr lang="en-GB" sz="2700" dirty="0"/>
              <a:t> </a:t>
            </a:r>
            <a:r>
              <a:rPr lang="en-GB" sz="2700" dirty="0" err="1"/>
              <a:t>gynhyrchu</a:t>
            </a:r>
            <a:r>
              <a:rPr lang="en-GB" sz="2700" dirty="0"/>
              <a:t> </a:t>
            </a:r>
            <a:r>
              <a:rPr lang="en-GB" sz="2700" dirty="0" err="1"/>
              <a:t>lluniadau</a:t>
            </a:r>
            <a:r>
              <a:rPr lang="en-GB" sz="2700" dirty="0"/>
              <a:t> </a:t>
            </a:r>
            <a:r>
              <a:rPr lang="en-GB" sz="2700" dirty="0" err="1"/>
              <a:t>fel</a:t>
            </a:r>
            <a:r>
              <a:rPr lang="en-GB" sz="2700" dirty="0"/>
              <a:t> y </a:t>
            </a:r>
            <a:r>
              <a:rPr lang="en-GB" sz="2700" dirty="0" err="1"/>
              <a:t>rhestrir</a:t>
            </a:r>
            <a:r>
              <a:rPr lang="en-GB" sz="2700" dirty="0"/>
              <a:t> </a:t>
            </a:r>
            <a:r>
              <a:rPr lang="en-GB" sz="2700" dirty="0" err="1"/>
              <a:t>yn</a:t>
            </a:r>
            <a:r>
              <a:rPr lang="en-GB" sz="2700" dirty="0"/>
              <a:t> y </a:t>
            </a:r>
            <a:r>
              <a:rPr lang="en-GB" sz="2700" dirty="0" err="1"/>
              <a:t>fanyleb</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Llwybr</a:t>
            </a:r>
            <a:r>
              <a:rPr lang="en-GB" sz="3600" dirty="0">
                <a:solidFill>
                  <a:schemeClr val="bg1"/>
                </a:solidFill>
                <a:latin typeface="+mn-lt"/>
                <a:ea typeface="Cambria" panose="02040503050406030204" pitchFamily="18" charset="0"/>
              </a:rPr>
              <a:t> B – 2.4.5b</a:t>
            </a:r>
          </a:p>
        </p:txBody>
      </p:sp>
    </p:spTree>
    <p:extLst>
      <p:ext uri="{BB962C8B-B14F-4D97-AF65-F5344CB8AC3E}">
        <p14:creationId xmlns:p14="http://schemas.microsoft.com/office/powerpoint/2010/main" val="7136533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37431"/>
            <a:ext cx="8563829" cy="5001680"/>
          </a:xfrm>
        </p:spPr>
        <p:txBody>
          <a:bodyPr>
            <a:noAutofit/>
          </a:bodyPr>
          <a:lstStyle/>
          <a:p>
            <a:pPr marL="447675" indent="-358775"/>
            <a:r>
              <a:rPr lang="en-US" sz="2200" dirty="0" err="1">
                <a:latin typeface="+mn-lt"/>
                <a:ea typeface="Cambria" panose="02040503050406030204" pitchFamily="18" charset="0"/>
                <a:cs typeface="Cambria" panose="02040503050406030204" pitchFamily="18" charset="0"/>
              </a:rPr>
              <a:t>Bydd</a:t>
            </a:r>
            <a:r>
              <a:rPr lang="en-US" sz="2200" dirty="0">
                <a:latin typeface="+mn-lt"/>
                <a:ea typeface="Cambria" panose="02040503050406030204" pitchFamily="18" charset="0"/>
                <a:cs typeface="Cambria" panose="02040503050406030204" pitchFamily="18" charset="0"/>
              </a:rPr>
              <a:t> y </a:t>
            </a:r>
            <a:r>
              <a:rPr lang="en-US" sz="2200" dirty="0" err="1">
                <a:latin typeface="+mn-lt"/>
                <a:ea typeface="Cambria" panose="02040503050406030204" pitchFamily="18" charset="0"/>
                <a:cs typeface="Cambria" panose="02040503050406030204" pitchFamily="18" charset="0"/>
              </a:rPr>
              <a:t>fanyleb</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galluogi</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dysgwyr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i</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ddatblygu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gwybodaeth</a:t>
            </a:r>
            <a:r>
              <a:rPr lang="en-US" sz="2200" dirty="0">
                <a:latin typeface="+mn-lt"/>
                <a:ea typeface="Cambria" panose="02040503050406030204" pitchFamily="18" charset="0"/>
                <a:cs typeface="Cambria" panose="02040503050406030204" pitchFamily="18" charset="0"/>
              </a:rPr>
              <a:t> a </a:t>
            </a:r>
            <a:r>
              <a:rPr lang="en-US" sz="2200" dirty="0" err="1">
                <a:latin typeface="+mn-lt"/>
                <a:ea typeface="Cambria" panose="02040503050406030204" pitchFamily="18" charset="0"/>
                <a:cs typeface="Cambria" panose="02040503050406030204" pitchFamily="18" charset="0"/>
              </a:rPr>
              <a:t>dealltwriaeth</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o'r</a:t>
            </a:r>
            <a:r>
              <a:rPr lang="en-US" sz="2200" dirty="0">
                <a:latin typeface="+mn-lt"/>
                <a:ea typeface="Cambria" panose="02040503050406030204" pitchFamily="18" charset="0"/>
                <a:cs typeface="Cambria" panose="02040503050406030204" pitchFamily="18" charset="0"/>
              </a:rPr>
              <a:t>: </a:t>
            </a: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camau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prosesau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sy'n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rhan</a:t>
            </a:r>
            <a:r>
              <a:rPr lang="en-US" sz="2200" dirty="0">
                <a:latin typeface="+mn-lt"/>
                <a:ea typeface="Cambria" panose="02040503050406030204" pitchFamily="18" charset="0"/>
                <a:cs typeface="Cambria" panose="02040503050406030204" pitchFamily="18" charset="0"/>
              </a:rPr>
              <a:t> o </a:t>
            </a:r>
            <a:r>
              <a:rPr lang="en-US" sz="2200" dirty="0" err="1">
                <a:latin typeface="+mn-lt"/>
                <a:ea typeface="Cambria" panose="02040503050406030204" pitchFamily="18" charset="0"/>
                <a:cs typeface="Cambria" panose="02040503050406030204" pitchFamily="18" charset="0"/>
              </a:rPr>
              <a:t>gylchred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bywyd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endParaRPr lang="en-US" sz="2200" dirty="0">
              <a:latin typeface="+mn-lt"/>
              <a:ea typeface="Cambria" panose="02040503050406030204" pitchFamily="18" charset="0"/>
              <a:cs typeface="Cambria" panose="02040503050406030204" pitchFamily="18" charset="0"/>
            </a:endParaRP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rolau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proffesiynol</a:t>
            </a:r>
            <a:r>
              <a:rPr lang="en-US" sz="2200" dirty="0">
                <a:latin typeface="+mn-lt"/>
                <a:ea typeface="Cambria" panose="02040503050406030204" pitchFamily="18" charset="0"/>
                <a:cs typeface="Cambria" panose="02040503050406030204" pitchFamily="18" charset="0"/>
              </a:rPr>
              <a:t> a </a:t>
            </a:r>
            <a:r>
              <a:rPr lang="en-US" sz="2200" dirty="0" err="1">
                <a:latin typeface="+mn-lt"/>
                <a:ea typeface="Cambria" panose="02040503050406030204" pitchFamily="18" charset="0"/>
                <a:cs typeface="Cambria" panose="02040503050406030204" pitchFamily="18" charset="0"/>
              </a:rPr>
              <a:t>thechnegol</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sy'n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gysylltiedig</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â'r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endParaRPr lang="en-US" sz="2200" dirty="0">
              <a:latin typeface="+mn-lt"/>
              <a:ea typeface="Cambria" panose="02040503050406030204" pitchFamily="18" charset="0"/>
              <a:cs typeface="Cambria" panose="02040503050406030204" pitchFamily="18" charset="0"/>
            </a:endParaRP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anghenion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cleientiaid</a:t>
            </a:r>
            <a:r>
              <a:rPr lang="en-US" sz="2200" dirty="0">
                <a:latin typeface="+mn-lt"/>
                <a:ea typeface="Cambria" panose="02040503050406030204" pitchFamily="18" charset="0"/>
                <a:cs typeface="Cambria" panose="02040503050406030204" pitchFamily="18" charset="0"/>
              </a:rPr>
              <a:t> a </a:t>
            </a:r>
            <a:r>
              <a:rPr lang="en-US" sz="2200" dirty="0" err="1">
                <a:latin typeface="+mn-lt"/>
                <a:ea typeface="Cambria" panose="02040503050406030204" pitchFamily="18" charset="0"/>
                <a:cs typeface="Cambria" panose="02040503050406030204" pitchFamily="18" charset="0"/>
              </a:rPr>
              <a:t>rhanddeiliaid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ymwneud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â'r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endParaRPr lang="en-US" sz="2200" dirty="0">
              <a:latin typeface="+mn-lt"/>
              <a:ea typeface="Cambria" panose="02040503050406030204" pitchFamily="18" charset="0"/>
              <a:cs typeface="Cambria" panose="02040503050406030204" pitchFamily="18" charset="0"/>
            </a:endParaRP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Arferion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Modelu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Gwybodaeth</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Adeiladu</a:t>
            </a:r>
            <a:r>
              <a:rPr lang="en-US" sz="2200" dirty="0">
                <a:latin typeface="+mn-lt"/>
                <a:ea typeface="Cambria" panose="02040503050406030204" pitchFamily="18" charset="0"/>
                <a:cs typeface="Cambria" panose="02040503050406030204" pitchFamily="18" charset="0"/>
              </a:rPr>
              <a:t> (MGA) a </a:t>
            </a:r>
            <a:r>
              <a:rPr lang="en-US" sz="2200" dirty="0" err="1">
                <a:latin typeface="+mn-lt"/>
                <a:ea typeface="Cambria" panose="02040503050406030204" pitchFamily="18" charset="0"/>
                <a:cs typeface="Cambria" panose="02040503050406030204" pitchFamily="18" charset="0"/>
              </a:rPr>
              <a:t>rôl</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meddalwedd</a:t>
            </a:r>
            <a:r>
              <a:rPr lang="en-US" sz="2200" dirty="0">
                <a:latin typeface="+mn-lt"/>
                <a:ea typeface="Cambria" panose="02040503050406030204" pitchFamily="18" charset="0"/>
                <a:cs typeface="Cambria" panose="02040503050406030204" pitchFamily="18" charset="0"/>
              </a:rPr>
              <a:t> MGA </a:t>
            </a:r>
            <a:r>
              <a:rPr lang="en-US" sz="2200" dirty="0" err="1">
                <a:latin typeface="+mn-lt"/>
                <a:ea typeface="Cambria" panose="02040503050406030204" pitchFamily="18" charset="0"/>
                <a:cs typeface="Cambria" panose="02040503050406030204" pitchFamily="18" charset="0"/>
              </a:rPr>
              <a:t>ym</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mhob</a:t>
            </a:r>
            <a:r>
              <a:rPr lang="en-US" sz="2200" dirty="0">
                <a:latin typeface="+mn-lt"/>
                <a:ea typeface="Cambria" panose="02040503050406030204" pitchFamily="18" charset="0"/>
                <a:cs typeface="Cambria" panose="02040503050406030204" pitchFamily="18" charset="0"/>
              </a:rPr>
              <a:t> cam o </a:t>
            </a:r>
            <a:r>
              <a:rPr lang="en-US" sz="2200" dirty="0" err="1">
                <a:latin typeface="+mn-lt"/>
                <a:ea typeface="Cambria" panose="02040503050406030204" pitchFamily="18" charset="0"/>
                <a:cs typeface="Cambria" panose="02040503050406030204" pitchFamily="18" charset="0"/>
              </a:rPr>
              <a:t>gylch</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bywyd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endParaRPr lang="en-US" sz="2200" dirty="0">
              <a:latin typeface="+mn-lt"/>
              <a:ea typeface="Cambria" panose="02040503050406030204" pitchFamily="18" charset="0"/>
              <a:cs typeface="Cambria" panose="02040503050406030204" pitchFamily="18" charset="0"/>
            </a:endParaRP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materion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cynaliadwyedd</a:t>
            </a:r>
            <a:r>
              <a:rPr lang="en-US" sz="2200" dirty="0">
                <a:latin typeface="+mn-lt"/>
                <a:ea typeface="Cambria" panose="02040503050406030204" pitchFamily="18" charset="0"/>
                <a:cs typeface="Cambria" panose="02040503050406030204" pitchFamily="18" charset="0"/>
              </a:rPr>
              <a:t> ac </a:t>
            </a:r>
            <a:r>
              <a:rPr lang="en-US" sz="2200" dirty="0" err="1">
                <a:latin typeface="+mn-lt"/>
                <a:ea typeface="Cambria" panose="02040503050406030204" pitchFamily="18" charset="0"/>
                <a:cs typeface="Cambria" panose="02040503050406030204" pitchFamily="18" charset="0"/>
              </a:rPr>
              <a:t>arferion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cynaliadwy</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yng</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nghylch</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bywyd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endParaRPr lang="en-US" sz="2200" dirty="0">
              <a:latin typeface="+mn-lt"/>
              <a:ea typeface="Cambria" panose="02040503050406030204" pitchFamily="18" charset="0"/>
              <a:cs typeface="Cambria" panose="02040503050406030204" pitchFamily="18" charset="0"/>
            </a:endParaRPr>
          </a:p>
          <a:p>
            <a:pPr marL="447675" indent="-358775"/>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natur</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newidiol</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arferion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yn</a:t>
            </a:r>
            <a:r>
              <a:rPr lang="en-US" sz="2200" dirty="0">
                <a:latin typeface="+mn-lt"/>
                <a:ea typeface="Cambria" panose="02040503050406030204" pitchFamily="18" charset="0"/>
                <a:cs typeface="Cambria" panose="02040503050406030204" pitchFamily="18" charset="0"/>
              </a:rPr>
              <a:t> y sector </a:t>
            </a:r>
            <a:r>
              <a:rPr lang="en-US" sz="2200" dirty="0" err="1">
                <a:latin typeface="+mn-lt"/>
                <a:ea typeface="Cambria" panose="02040503050406030204" pitchFamily="18" charset="0"/>
                <a:cs typeface="Cambria" panose="02040503050406030204" pitchFamily="18" charset="0"/>
              </a:rPr>
              <a:t>amgylchedd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adeiledig</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dros</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amser</a:t>
            </a:r>
            <a:r>
              <a:rPr lang="en-US" sz="2200" dirty="0">
                <a:latin typeface="+mn-lt"/>
                <a:ea typeface="Cambria" panose="02040503050406030204" pitchFamily="18" charset="0"/>
                <a:cs typeface="Cambria" panose="02040503050406030204" pitchFamily="18" charset="0"/>
              </a:rPr>
              <a:t> ac </a:t>
            </a:r>
            <a:r>
              <a:rPr lang="en-US" sz="2200" dirty="0" err="1">
                <a:latin typeface="+mn-lt"/>
                <a:ea typeface="Cambria" panose="02040503050406030204" pitchFamily="18" charset="0"/>
                <a:cs typeface="Cambria" panose="02040503050406030204" pitchFamily="18" charset="0"/>
              </a:rPr>
              <a:t>yn</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ystod</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cyfnodau</a:t>
            </a:r>
            <a:r>
              <a:rPr lang="en-US" sz="2200" dirty="0">
                <a:latin typeface="+mn-lt"/>
                <a:ea typeface="Cambria" panose="02040503050406030204" pitchFamily="18" charset="0"/>
                <a:cs typeface="Cambria" panose="02040503050406030204" pitchFamily="18" charset="0"/>
              </a:rPr>
              <a:t> </a:t>
            </a:r>
            <a:r>
              <a:rPr lang="en-US" sz="2200" dirty="0" err="1">
                <a:latin typeface="+mn-lt"/>
                <a:ea typeface="Cambria" panose="02040503050406030204" pitchFamily="18" charset="0"/>
                <a:cs typeface="Cambria" panose="02040503050406030204" pitchFamily="18" charset="0"/>
              </a:rPr>
              <a:t>gwahanol</a:t>
            </a:r>
            <a:r>
              <a:rPr lang="en-US" sz="2200" dirty="0">
                <a:latin typeface="+mn-lt"/>
                <a:ea typeface="Cambria" panose="02040503050406030204" pitchFamily="18" charset="0"/>
                <a:cs typeface="Cambria" panose="02040503050406030204" pitchFamily="18" charset="0"/>
              </a:rPr>
              <a:t>.</a:t>
            </a:r>
          </a:p>
          <a:p>
            <a:pPr marL="447675" indent="-358775"/>
            <a:endParaRPr lang="en-US" dirty="0">
              <a:latin typeface="+mn-lt"/>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397479" y="0"/>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lgn="ctr">
              <a:defRPr/>
            </a:pPr>
            <a:r>
              <a:rPr lang="en-GB" sz="2800" dirty="0">
                <a:solidFill>
                  <a:prstClr val="white"/>
                </a:solidFill>
                <a:latin typeface="Calibri"/>
              </a:rPr>
              <a:t>TAG </a:t>
            </a:r>
            <a:r>
              <a:rPr lang="en-GB" sz="2800" dirty="0" err="1">
                <a:solidFill>
                  <a:prstClr val="white"/>
                </a:solidFill>
                <a:latin typeface="Calibri"/>
              </a:rPr>
              <a:t>Amgylchedd</a:t>
            </a:r>
            <a:r>
              <a:rPr lang="en-GB" sz="2800" dirty="0">
                <a:solidFill>
                  <a:prstClr val="white"/>
                </a:solidFill>
                <a:latin typeface="Calibri"/>
              </a:rPr>
              <a:t> </a:t>
            </a:r>
            <a:r>
              <a:rPr lang="en-GB" sz="2800" dirty="0" err="1">
                <a:solidFill>
                  <a:prstClr val="white"/>
                </a:solidFill>
                <a:latin typeface="Calibri"/>
              </a:rPr>
              <a:t>Adeiledig</a:t>
            </a:r>
            <a:r>
              <a:rPr lang="en-GB" sz="2800" dirty="0">
                <a:solidFill>
                  <a:prstClr val="white"/>
                </a:solidFill>
                <a:latin typeface="Calibri"/>
              </a:rPr>
              <a:t> CBAC</a:t>
            </a:r>
          </a:p>
          <a:p>
            <a:pPr lvl="0" algn="ctr">
              <a:defRPr/>
            </a:pPr>
            <a:r>
              <a:rPr lang="en-GB" sz="2800" dirty="0" err="1">
                <a:solidFill>
                  <a:prstClr val="white"/>
                </a:solidFill>
                <a:latin typeface="Calibri"/>
              </a:rPr>
              <a:t>Cyflwyniad</a:t>
            </a:r>
            <a:r>
              <a:rPr lang="en-GB" sz="2800" dirty="0">
                <a:solidFill>
                  <a:prstClr val="white"/>
                </a:solidFill>
                <a:latin typeface="Calibri"/>
              </a:rPr>
              <a:t> </a:t>
            </a:r>
            <a:r>
              <a:rPr lang="en-GB" sz="2800" dirty="0" err="1">
                <a:solidFill>
                  <a:prstClr val="white"/>
                </a:solidFill>
                <a:latin typeface="Calibri"/>
              </a:rPr>
              <a:t>i'r</a:t>
            </a:r>
            <a:r>
              <a:rPr lang="en-GB" sz="2800" dirty="0">
                <a:solidFill>
                  <a:prstClr val="white"/>
                </a:solidFill>
                <a:latin typeface="Calibri"/>
              </a:rPr>
              <a:t> </a:t>
            </a:r>
            <a:r>
              <a:rPr lang="en-GB" sz="2800" dirty="0" err="1">
                <a:solidFill>
                  <a:prstClr val="white"/>
                </a:solidFill>
                <a:latin typeface="Calibri"/>
              </a:rPr>
              <a:t>fanyleb</a:t>
            </a:r>
            <a:r>
              <a:rPr lang="en-GB" sz="2800" dirty="0">
                <a:solidFill>
                  <a:prstClr val="white"/>
                </a:solidFill>
                <a:latin typeface="Calibri"/>
              </a:rPr>
              <a:t> </a:t>
            </a:r>
            <a:r>
              <a:rPr lang="en-GB" sz="2800" dirty="0" err="1">
                <a:solidFill>
                  <a:prstClr val="white"/>
                </a:solidFill>
                <a:latin typeface="Calibri"/>
              </a:rPr>
              <a:t>newydd</a:t>
            </a:r>
            <a:endParaRPr kumimoji="0" lang="en-GB" sz="28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39302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err="1">
                <a:latin typeface="+mn-lt"/>
              </a:rPr>
              <a:t>Trosolwg</a:t>
            </a:r>
            <a:r>
              <a:rPr lang="en-GB" sz="3600" dirty="0">
                <a:latin typeface="+mn-lt"/>
              </a:rPr>
              <a:t> o </a:t>
            </a:r>
            <a:r>
              <a:rPr lang="en-GB" sz="3600" dirty="0" err="1">
                <a:latin typeface="+mn-lt"/>
              </a:rPr>
              <a:t>Dasgau</a:t>
            </a:r>
            <a:r>
              <a:rPr lang="en-GB" sz="3600" dirty="0">
                <a:latin typeface="+mn-lt"/>
              </a:rPr>
              <a:t> B </a:t>
            </a:r>
            <a:r>
              <a:rPr lang="en-GB" sz="3600" dirty="0" err="1">
                <a:latin typeface="+mn-lt"/>
              </a:rPr>
              <a:t>i</a:t>
            </a:r>
            <a:r>
              <a:rPr lang="en-GB" sz="3600" dirty="0">
                <a:latin typeface="+mn-lt"/>
              </a:rPr>
              <a:t> D</a:t>
            </a:r>
            <a:endParaRPr lang="en-GB" sz="2200" dirty="0">
              <a:latin typeface="+mn-lt"/>
            </a:endParaRPr>
          </a:p>
          <a:p>
            <a:pPr marL="352425" indent="-296863">
              <a:buFont typeface="Arial" panose="020B0604020202020204" pitchFamily="34" charset="0"/>
              <a:buChar char="•"/>
            </a:pPr>
            <a:r>
              <a:rPr lang="en-GB" sz="2800" dirty="0">
                <a:latin typeface="+mn-lt"/>
              </a:rPr>
              <a:t>B – </a:t>
            </a:r>
            <a:r>
              <a:rPr lang="en-GB" sz="2800" dirty="0" err="1">
                <a:latin typeface="+mn-lt"/>
              </a:rPr>
              <a:t>Cysyniadau</a:t>
            </a:r>
            <a:r>
              <a:rPr lang="en-GB" sz="2800" dirty="0">
                <a:latin typeface="+mn-lt"/>
              </a:rPr>
              <a:t> </a:t>
            </a:r>
            <a:r>
              <a:rPr lang="en-GB" sz="2800" dirty="0" err="1">
                <a:latin typeface="+mn-lt"/>
              </a:rPr>
              <a:t>Datblygu</a:t>
            </a:r>
            <a:r>
              <a:rPr lang="en-GB" sz="2800" dirty="0">
                <a:latin typeface="+mn-lt"/>
              </a:rPr>
              <a:t>						</a:t>
            </a:r>
          </a:p>
          <a:p>
            <a:pPr marL="352425" indent="-296863">
              <a:buFont typeface="Arial" panose="020B0604020202020204" pitchFamily="34" charset="0"/>
              <a:buChar char="•"/>
            </a:pPr>
            <a:r>
              <a:rPr lang="en-GB" sz="2800" dirty="0">
                <a:latin typeface="+mn-lt"/>
              </a:rPr>
              <a:t>C – </a:t>
            </a:r>
            <a:r>
              <a:rPr lang="en-GB" sz="2800" dirty="0" err="1">
                <a:latin typeface="+mn-lt"/>
              </a:rPr>
              <a:t>Rheoli</a:t>
            </a:r>
            <a:r>
              <a:rPr lang="en-GB" sz="2800" dirty="0">
                <a:latin typeface="+mn-lt"/>
              </a:rPr>
              <a:t> </a:t>
            </a:r>
            <a:r>
              <a:rPr lang="en-GB" sz="2800" dirty="0" err="1">
                <a:latin typeface="+mn-lt"/>
              </a:rPr>
              <a:t>Adeiladu</a:t>
            </a:r>
            <a:r>
              <a:rPr lang="en-GB" sz="2800" dirty="0">
                <a:latin typeface="+mn-lt"/>
              </a:rPr>
              <a:t>					</a:t>
            </a:r>
          </a:p>
          <a:p>
            <a:pPr marL="352425" indent="-296863">
              <a:buFont typeface="Arial" panose="020B0604020202020204" pitchFamily="34" charset="0"/>
              <a:buChar char="•"/>
            </a:pPr>
            <a:r>
              <a:rPr lang="en-GB" sz="2800" dirty="0">
                <a:latin typeface="+mn-lt"/>
              </a:rPr>
              <a:t>Ch – </a:t>
            </a:r>
            <a:r>
              <a:rPr lang="en-GB" sz="2800" dirty="0" err="1">
                <a:latin typeface="+mn-lt"/>
              </a:rPr>
              <a:t>Prynu</a:t>
            </a:r>
            <a:r>
              <a:rPr lang="en-GB" sz="2800" dirty="0">
                <a:latin typeface="+mn-lt"/>
              </a:rPr>
              <a:t> a </a:t>
            </a:r>
            <a:r>
              <a:rPr lang="en-GB" sz="2800" dirty="0" err="1">
                <a:latin typeface="+mn-lt"/>
              </a:rPr>
              <a:t>Rheolaeth</a:t>
            </a:r>
            <a:r>
              <a:rPr lang="en-GB" sz="2800" dirty="0">
                <a:latin typeface="+mn-lt"/>
              </a:rPr>
              <a:t> </a:t>
            </a:r>
            <a:r>
              <a:rPr lang="en-GB" sz="2800" dirty="0" err="1">
                <a:latin typeface="+mn-lt"/>
              </a:rPr>
              <a:t>Ariannol</a:t>
            </a:r>
            <a:r>
              <a:rPr lang="en-GB" sz="2800" dirty="0">
                <a:latin typeface="+mn-lt"/>
              </a:rPr>
              <a:t> 	</a:t>
            </a:r>
          </a:p>
          <a:p>
            <a:pPr marL="352425" indent="-296863">
              <a:buFont typeface="Arial" panose="020B0604020202020204" pitchFamily="34" charset="0"/>
              <a:buChar char="•"/>
            </a:pPr>
            <a:r>
              <a:rPr lang="en-GB" sz="2800" dirty="0">
                <a:latin typeface="+mn-lt"/>
              </a:rPr>
              <a:t>D – </a:t>
            </a:r>
            <a:r>
              <a:rPr lang="en-GB" sz="2800" dirty="0" err="1">
                <a:latin typeface="+mn-lt"/>
              </a:rPr>
              <a:t>Rhaglen</a:t>
            </a:r>
            <a:r>
              <a:rPr lang="en-GB" sz="2800" dirty="0">
                <a:latin typeface="+mn-lt"/>
              </a:rPr>
              <a:t> </a:t>
            </a:r>
            <a:r>
              <a:rPr lang="en-GB" sz="2800" dirty="0" err="1">
                <a:latin typeface="+mn-lt"/>
              </a:rPr>
              <a:t>Weithgareddau</a:t>
            </a:r>
            <a:r>
              <a:rPr lang="en-GB" sz="2800" dirty="0">
                <a:latin typeface="+mn-lt"/>
              </a:rPr>
              <a:t> 						</a:t>
            </a:r>
          </a:p>
          <a:p>
            <a:pPr marL="633412" indent="-571500">
              <a:buFont typeface="Arial" panose="020B0604020202020204" pitchFamily="34" charset="0"/>
              <a:buChar char="•"/>
            </a:pPr>
            <a:endParaRPr lang="en-GB" sz="28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a:t>
            </a:r>
            <a:r>
              <a:rPr lang="en-GB" sz="3600" dirty="0" err="1">
                <a:solidFill>
                  <a:schemeClr val="bg1"/>
                </a:solidFill>
                <a:latin typeface="+mn-lt"/>
                <a:ea typeface="Cambria" panose="02040503050406030204" pitchFamily="18" charset="0"/>
              </a:rPr>
              <a:t>Tasgau</a:t>
            </a:r>
            <a:r>
              <a:rPr lang="en-GB" sz="3600" dirty="0">
                <a:solidFill>
                  <a:schemeClr val="bg1"/>
                </a:solidFill>
                <a:latin typeface="+mn-lt"/>
                <a:ea typeface="Cambria" panose="02040503050406030204" pitchFamily="18" charset="0"/>
              </a:rPr>
              <a:t> B </a:t>
            </a:r>
            <a:r>
              <a:rPr lang="en-GB" sz="3600" dirty="0" err="1">
                <a:solidFill>
                  <a:schemeClr val="bg1"/>
                </a:solidFill>
                <a:latin typeface="+mn-lt"/>
                <a:ea typeface="Cambria" panose="02040503050406030204" pitchFamily="18" charset="0"/>
              </a:rPr>
              <a:t>i</a:t>
            </a:r>
            <a:r>
              <a:rPr lang="en-GB" sz="3600" dirty="0">
                <a:solidFill>
                  <a:schemeClr val="bg1"/>
                </a:solidFill>
                <a:latin typeface="+mn-lt"/>
                <a:ea typeface="Cambria" panose="02040503050406030204" pitchFamily="18" charset="0"/>
              </a:rPr>
              <a:t> D – Y </a:t>
            </a:r>
            <a:r>
              <a:rPr lang="en-GB" sz="3600" dirty="0" err="1">
                <a:solidFill>
                  <a:schemeClr val="bg1"/>
                </a:solidFill>
                <a:latin typeface="+mn-lt"/>
                <a:ea typeface="Cambria" panose="02040503050406030204" pitchFamily="18" charset="0"/>
              </a:rPr>
              <a:t>Ddau</a:t>
            </a:r>
            <a:r>
              <a:rPr lang="en-GB" sz="3600" dirty="0">
                <a:solidFill>
                  <a:schemeClr val="bg1"/>
                </a:solidFill>
                <a:latin typeface="+mn-lt"/>
                <a:ea typeface="Cambria" panose="02040503050406030204" pitchFamily="18" charset="0"/>
              </a:rPr>
              <a:t> </a:t>
            </a:r>
            <a:r>
              <a:rPr lang="en-GB" sz="3600" dirty="0" err="1">
                <a:solidFill>
                  <a:schemeClr val="bg1"/>
                </a:solidFill>
                <a:latin typeface="+mn-lt"/>
                <a:ea typeface="Cambria" panose="02040503050406030204" pitchFamily="18" charset="0"/>
              </a:rPr>
              <a:t>Lwybr</a:t>
            </a:r>
            <a:r>
              <a:rPr lang="en-GB" sz="3600" dirty="0">
                <a:solidFill>
                  <a:schemeClr val="bg1"/>
                </a:solidFill>
                <a:latin typeface="+mn-lt"/>
                <a:ea typeface="Cambria" panose="02040503050406030204" pitchFamily="18" charset="0"/>
              </a:rPr>
              <a:t>  </a:t>
            </a:r>
          </a:p>
        </p:txBody>
      </p:sp>
      <p:pic>
        <p:nvPicPr>
          <p:cNvPr id="5" name="Picture 4">
            <a:extLst>
              <a:ext uri="{FF2B5EF4-FFF2-40B4-BE49-F238E27FC236}">
                <a16:creationId xmlns:a16="http://schemas.microsoft.com/office/drawing/2014/main" id="{5B2DB889-7C0A-F83C-2434-4421D0168C6A}"/>
              </a:ext>
            </a:extLst>
          </p:cNvPr>
          <p:cNvPicPr>
            <a:picLocks noChangeAspect="1"/>
          </p:cNvPicPr>
          <p:nvPr/>
        </p:nvPicPr>
        <p:blipFill rotWithShape="1">
          <a:blip r:embed="rId3"/>
          <a:srcRect t="60311"/>
          <a:stretch/>
        </p:blipFill>
        <p:spPr>
          <a:xfrm>
            <a:off x="1016984" y="4251760"/>
            <a:ext cx="6381213" cy="2606240"/>
          </a:xfrm>
          <a:prstGeom prst="rect">
            <a:avLst/>
          </a:prstGeom>
        </p:spPr>
      </p:pic>
    </p:spTree>
    <p:extLst>
      <p:ext uri="{BB962C8B-B14F-4D97-AF65-F5344CB8AC3E}">
        <p14:creationId xmlns:p14="http://schemas.microsoft.com/office/powerpoint/2010/main" val="336158126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fontScale="85000" lnSpcReduction="10000"/>
          </a:bodyPr>
          <a:lstStyle/>
          <a:p>
            <a:pPr marL="574675" indent="-514350">
              <a:buFont typeface="+mj-lt"/>
              <a:buAutoNum type="alphaLcParenR" startAt="2"/>
            </a:pPr>
            <a:r>
              <a:rPr lang="en-GB" sz="3400" dirty="0" err="1">
                <a:latin typeface="+mn-lt"/>
              </a:rPr>
              <a:t>Cynhyrchwch</a:t>
            </a:r>
            <a:r>
              <a:rPr lang="en-GB" sz="3400" dirty="0">
                <a:latin typeface="+mn-lt"/>
              </a:rPr>
              <a:t> </a:t>
            </a:r>
            <a:r>
              <a:rPr lang="en-GB" sz="3400" dirty="0" err="1">
                <a:latin typeface="+mn-lt"/>
              </a:rPr>
              <a:t>gysyniadau</a:t>
            </a:r>
            <a:r>
              <a:rPr lang="en-GB" sz="3400" dirty="0">
                <a:latin typeface="+mn-lt"/>
              </a:rPr>
              <a:t> </a:t>
            </a:r>
            <a:r>
              <a:rPr lang="en-GB" sz="3400" dirty="0" err="1">
                <a:latin typeface="+mn-lt"/>
              </a:rPr>
              <a:t>datblygu</a:t>
            </a:r>
            <a:r>
              <a:rPr lang="en-GB" sz="3400" dirty="0">
                <a:latin typeface="+mn-lt"/>
              </a:rPr>
              <a:t> </a:t>
            </a:r>
            <a:r>
              <a:rPr lang="en-GB" sz="3400" dirty="0" err="1">
                <a:latin typeface="+mn-lt"/>
              </a:rPr>
              <a:t>ar</a:t>
            </a:r>
            <a:r>
              <a:rPr lang="en-GB" sz="3400" dirty="0">
                <a:latin typeface="+mn-lt"/>
              </a:rPr>
              <a:t> </a:t>
            </a:r>
            <a:r>
              <a:rPr lang="en-GB" sz="3400" dirty="0" err="1">
                <a:latin typeface="+mn-lt"/>
              </a:rPr>
              <a:t>gyfer</a:t>
            </a:r>
            <a:r>
              <a:rPr lang="en-GB" sz="3400" dirty="0">
                <a:latin typeface="+mn-lt"/>
              </a:rPr>
              <a:t> </a:t>
            </a:r>
            <a:r>
              <a:rPr lang="en-GB" sz="3400" dirty="0" err="1">
                <a:latin typeface="+mn-lt"/>
              </a:rPr>
              <a:t>sut</a:t>
            </a:r>
            <a:r>
              <a:rPr lang="en-GB" sz="3400" dirty="0">
                <a:latin typeface="+mn-lt"/>
              </a:rPr>
              <a:t> y </a:t>
            </a:r>
            <a:r>
              <a:rPr lang="en-GB" sz="3400" dirty="0" err="1">
                <a:latin typeface="+mn-lt"/>
              </a:rPr>
              <a:t>gellid</a:t>
            </a:r>
            <a:r>
              <a:rPr lang="en-GB" sz="3400" dirty="0">
                <a:latin typeface="+mn-lt"/>
              </a:rPr>
              <a:t> </a:t>
            </a:r>
            <a:r>
              <a:rPr lang="en-GB" sz="3400" dirty="0" err="1">
                <a:latin typeface="+mn-lt"/>
              </a:rPr>
              <a:t>trawsnewid</a:t>
            </a:r>
            <a:r>
              <a:rPr lang="en-GB" sz="3400" dirty="0">
                <a:latin typeface="+mn-lt"/>
              </a:rPr>
              <a:t>, </a:t>
            </a:r>
            <a:r>
              <a:rPr lang="en-GB" sz="3400" dirty="0" err="1">
                <a:latin typeface="+mn-lt"/>
              </a:rPr>
              <a:t>addasu</a:t>
            </a:r>
            <a:r>
              <a:rPr lang="en-GB" sz="3400" dirty="0">
                <a:latin typeface="+mn-lt"/>
              </a:rPr>
              <a:t> neu </a:t>
            </a:r>
            <a:r>
              <a:rPr lang="en-GB" sz="3400" dirty="0" err="1">
                <a:latin typeface="+mn-lt"/>
              </a:rPr>
              <a:t>newid</a:t>
            </a:r>
            <a:r>
              <a:rPr lang="en-GB" sz="3400" dirty="0">
                <a:latin typeface="+mn-lt"/>
              </a:rPr>
              <a:t> </a:t>
            </a:r>
            <a:r>
              <a:rPr lang="en-GB" sz="3400" dirty="0" err="1">
                <a:latin typeface="+mn-lt"/>
              </a:rPr>
              <a:t>defnydd</a:t>
            </a:r>
            <a:r>
              <a:rPr lang="en-GB" sz="3400" dirty="0">
                <a:latin typeface="+mn-lt"/>
              </a:rPr>
              <a:t> </a:t>
            </a:r>
            <a:r>
              <a:rPr lang="en-GB" sz="3400" dirty="0" err="1">
                <a:latin typeface="+mn-lt"/>
              </a:rPr>
              <a:t>yr</a:t>
            </a:r>
            <a:r>
              <a:rPr lang="en-GB" sz="3400" dirty="0">
                <a:latin typeface="+mn-lt"/>
              </a:rPr>
              <a:t> </a:t>
            </a:r>
            <a:r>
              <a:rPr lang="en-GB" sz="3400" dirty="0" err="1">
                <a:latin typeface="+mn-lt"/>
              </a:rPr>
              <a:t>adeilad</a:t>
            </a:r>
            <a:r>
              <a:rPr lang="en-GB" sz="3400" dirty="0">
                <a:latin typeface="+mn-lt"/>
              </a:rPr>
              <a:t> neu </a:t>
            </a:r>
            <a:r>
              <a:rPr lang="en-GB" sz="3400" dirty="0" err="1">
                <a:latin typeface="+mn-lt"/>
              </a:rPr>
              <a:t>dir</a:t>
            </a:r>
            <a:r>
              <a:rPr lang="en-GB" sz="3400" dirty="0">
                <a:latin typeface="+mn-lt"/>
              </a:rPr>
              <a:t>, </a:t>
            </a:r>
            <a:r>
              <a:rPr lang="en-GB" sz="3400" dirty="0" err="1">
                <a:latin typeface="+mn-lt"/>
              </a:rPr>
              <a:t>gan</a:t>
            </a:r>
            <a:r>
              <a:rPr lang="en-GB" sz="3400" dirty="0">
                <a:latin typeface="+mn-lt"/>
              </a:rPr>
              <a:t> </a:t>
            </a:r>
            <a:r>
              <a:rPr lang="en-GB" sz="3400" dirty="0" err="1">
                <a:latin typeface="+mn-lt"/>
              </a:rPr>
              <a:t>ystyried</a:t>
            </a:r>
            <a:r>
              <a:rPr lang="en-GB" sz="3400" dirty="0">
                <a:latin typeface="+mn-lt"/>
              </a:rPr>
              <a:t>:</a:t>
            </a:r>
          </a:p>
          <a:p>
            <a:pPr marL="984250" lvl="1" indent="-358775">
              <a:buFontTx/>
              <a:buChar char="-"/>
            </a:pPr>
            <a:r>
              <a:rPr lang="en-GB" sz="3100" dirty="0" err="1"/>
              <a:t>Defnyddiau</a:t>
            </a:r>
            <a:r>
              <a:rPr lang="en-GB" sz="3100" dirty="0"/>
              <a:t> </a:t>
            </a:r>
            <a:r>
              <a:rPr lang="en-GB" sz="3100" dirty="0" err="1"/>
              <a:t>amgen</a:t>
            </a:r>
            <a:r>
              <a:rPr lang="en-GB" sz="3100" dirty="0"/>
              <a:t> </a:t>
            </a:r>
            <a:r>
              <a:rPr lang="en-GB" sz="3100" dirty="0" err="1"/>
              <a:t>ar</a:t>
            </a:r>
            <a:r>
              <a:rPr lang="en-GB" sz="3100" dirty="0"/>
              <a:t> </a:t>
            </a:r>
            <a:r>
              <a:rPr lang="en-GB" sz="3100" dirty="0" err="1"/>
              <a:t>gyfer</a:t>
            </a:r>
            <a:r>
              <a:rPr lang="en-GB" sz="3100" dirty="0"/>
              <a:t> </a:t>
            </a:r>
            <a:r>
              <a:rPr lang="en-GB" sz="3100" dirty="0" err="1"/>
              <a:t>yr</a:t>
            </a:r>
            <a:r>
              <a:rPr lang="en-GB" sz="3100" dirty="0"/>
              <a:t> </a:t>
            </a:r>
            <a:r>
              <a:rPr lang="en-GB" sz="3100" dirty="0" err="1"/>
              <a:t>adeilad</a:t>
            </a:r>
            <a:r>
              <a:rPr lang="en-GB" sz="3100" dirty="0"/>
              <a:t> </a:t>
            </a:r>
            <a:r>
              <a:rPr lang="en-GB" sz="3100" dirty="0" err="1"/>
              <a:t>neu'r</a:t>
            </a:r>
            <a:r>
              <a:rPr lang="en-GB" sz="3100" dirty="0"/>
              <a:t> </a:t>
            </a:r>
            <a:r>
              <a:rPr lang="en-GB" sz="3100" dirty="0" err="1"/>
              <a:t>tir</a:t>
            </a:r>
            <a:endParaRPr lang="en-GB" sz="3100" dirty="0"/>
          </a:p>
          <a:p>
            <a:pPr marL="984250" lvl="1" indent="-358775">
              <a:buFontTx/>
              <a:buChar char="-"/>
            </a:pPr>
            <a:r>
              <a:rPr lang="en-GB" sz="3100" dirty="0" err="1"/>
              <a:t>Ffactorau</a:t>
            </a:r>
            <a:r>
              <a:rPr lang="en-GB" sz="3100" dirty="0"/>
              <a:t>, </a:t>
            </a:r>
            <a:r>
              <a:rPr lang="en-GB" sz="3100" dirty="0" err="1"/>
              <a:t>gan</a:t>
            </a:r>
            <a:r>
              <a:rPr lang="en-GB" sz="3100" dirty="0"/>
              <a:t> </a:t>
            </a:r>
            <a:r>
              <a:rPr lang="en-GB" sz="3100" dirty="0" err="1"/>
              <a:t>gynnwys</a:t>
            </a:r>
            <a:r>
              <a:rPr lang="en-GB" sz="3100" dirty="0"/>
              <a:t> </a:t>
            </a:r>
            <a:r>
              <a:rPr lang="en-GB" sz="3100" dirty="0" err="1"/>
              <a:t>dichonoldeb</a:t>
            </a:r>
            <a:r>
              <a:rPr lang="en-GB" sz="3100" dirty="0"/>
              <a:t>, </a:t>
            </a:r>
            <a:r>
              <a:rPr lang="en-GB" sz="3100" dirty="0" err="1"/>
              <a:t>sy'n</a:t>
            </a:r>
            <a:r>
              <a:rPr lang="en-GB" sz="3100" dirty="0"/>
              <a:t> </a:t>
            </a:r>
            <a:r>
              <a:rPr lang="en-GB" sz="3100" dirty="0" err="1"/>
              <a:t>dylanwadu</a:t>
            </a:r>
            <a:r>
              <a:rPr lang="en-GB" sz="3100" dirty="0"/>
              <a:t> </a:t>
            </a:r>
            <a:r>
              <a:rPr lang="en-GB" sz="3100" dirty="0" err="1"/>
              <a:t>ar</a:t>
            </a:r>
            <a:r>
              <a:rPr lang="en-GB" sz="3100" dirty="0"/>
              <a:t> </a:t>
            </a:r>
            <a:r>
              <a:rPr lang="en-GB" sz="3100" dirty="0" err="1"/>
              <a:t>drawsnewid</a:t>
            </a:r>
            <a:r>
              <a:rPr lang="en-GB" sz="3100" dirty="0"/>
              <a:t>, </a:t>
            </a:r>
            <a:r>
              <a:rPr lang="en-GB" sz="3100" dirty="0" err="1"/>
              <a:t>addasu</a:t>
            </a:r>
            <a:r>
              <a:rPr lang="en-GB" sz="3100" dirty="0"/>
              <a:t> neu </a:t>
            </a:r>
            <a:r>
              <a:rPr lang="en-GB" sz="3100" dirty="0" err="1"/>
              <a:t>newid</a:t>
            </a:r>
            <a:r>
              <a:rPr lang="en-GB" sz="3100" dirty="0"/>
              <a:t> </a:t>
            </a:r>
            <a:r>
              <a:rPr lang="en-GB" sz="3100" dirty="0" err="1"/>
              <a:t>defnydd</a:t>
            </a:r>
            <a:r>
              <a:rPr lang="en-GB" sz="3100" dirty="0"/>
              <a:t> </a:t>
            </a:r>
          </a:p>
          <a:p>
            <a:pPr marL="984250" lvl="1" indent="-358775">
              <a:buFontTx/>
              <a:buChar char="-"/>
            </a:pPr>
            <a:r>
              <a:rPr lang="en-GB" sz="3100" dirty="0" err="1"/>
              <a:t>Prosesau</a:t>
            </a:r>
            <a:r>
              <a:rPr lang="en-GB" sz="3100" dirty="0"/>
              <a:t> a </a:t>
            </a:r>
            <a:r>
              <a:rPr lang="en-GB" sz="3100" dirty="0" err="1"/>
              <a:t>gofynion</a:t>
            </a:r>
            <a:r>
              <a:rPr lang="en-GB" sz="3100" dirty="0"/>
              <a:t> </a:t>
            </a:r>
            <a:r>
              <a:rPr lang="en-GB" sz="3100" dirty="0" err="1"/>
              <a:t>deddfwriaethol</a:t>
            </a:r>
            <a:r>
              <a:rPr lang="en-GB" sz="3100" dirty="0"/>
              <a:t> </a:t>
            </a:r>
            <a:r>
              <a:rPr lang="en-GB" sz="3100" dirty="0" err="1"/>
              <a:t>perthnasol</a:t>
            </a:r>
            <a:endParaRPr lang="en-GB" sz="3100" dirty="0"/>
          </a:p>
          <a:p>
            <a:pPr marL="984250" lvl="1" indent="-358775">
              <a:buFontTx/>
              <a:buChar char="-"/>
            </a:pPr>
            <a:r>
              <a:rPr lang="en-GB" sz="3100" dirty="0" err="1"/>
              <a:t>Deunyddiau</a:t>
            </a:r>
            <a:r>
              <a:rPr lang="en-GB" sz="3100" dirty="0"/>
              <a:t> addas </a:t>
            </a:r>
            <a:r>
              <a:rPr lang="en-GB" sz="3100" dirty="0" err="1"/>
              <a:t>i</a:t>
            </a:r>
            <a:r>
              <a:rPr lang="en-GB" sz="3100" dirty="0"/>
              <a:t> </a:t>
            </a:r>
            <a:r>
              <a:rPr lang="en-GB" sz="3100" dirty="0" err="1"/>
              <a:t>fodloni</a:t>
            </a:r>
            <a:r>
              <a:rPr lang="en-GB" sz="3100" dirty="0"/>
              <a:t> </a:t>
            </a:r>
            <a:r>
              <a:rPr lang="en-GB" sz="3100" dirty="0" err="1"/>
              <a:t>nodau</a:t>
            </a:r>
            <a:r>
              <a:rPr lang="en-GB" sz="3100" dirty="0"/>
              <a:t> </a:t>
            </a:r>
            <a:r>
              <a:rPr lang="en-GB" sz="3100" dirty="0" err="1"/>
              <a:t>datblygu</a:t>
            </a:r>
            <a:r>
              <a:rPr lang="en-GB" sz="3100" dirty="0"/>
              <a:t> ac </a:t>
            </a:r>
            <a:r>
              <a:rPr lang="en-GB" sz="3100" dirty="0" err="1"/>
              <a:t>anghenion</a:t>
            </a:r>
            <a:r>
              <a:rPr lang="en-GB" sz="3100" dirty="0"/>
              <a:t> </a:t>
            </a:r>
            <a:r>
              <a:rPr lang="en-GB" sz="3100" dirty="0" err="1"/>
              <a:t>defnyddwyr</a:t>
            </a:r>
            <a:endParaRPr lang="en-GB" sz="19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B</a:t>
            </a:r>
          </a:p>
        </p:txBody>
      </p:sp>
    </p:spTree>
    <p:extLst>
      <p:ext uri="{BB962C8B-B14F-4D97-AF65-F5344CB8AC3E}">
        <p14:creationId xmlns:p14="http://schemas.microsoft.com/office/powerpoint/2010/main" val="29391923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775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a:t>
            </a:r>
            <a:r>
              <a:rPr lang="en-GB" sz="3200" dirty="0" err="1">
                <a:latin typeface="+mn-lt"/>
                <a:cs typeface="+mn-cs"/>
              </a:rPr>
              <a:t>o'r</a:t>
            </a:r>
            <a:r>
              <a:rPr lang="en-GB" sz="3200" dirty="0">
                <a:latin typeface="+mn-lt"/>
                <a:cs typeface="+mn-cs"/>
              </a:rPr>
              <a:t> </a:t>
            </a:r>
            <a:r>
              <a:rPr lang="en-GB" sz="3200" dirty="0" err="1">
                <a:latin typeface="+mn-lt"/>
                <a:cs typeface="+mn-cs"/>
              </a:rPr>
              <a:t>prosesau</a:t>
            </a:r>
            <a:r>
              <a:rPr lang="en-GB" sz="3200" dirty="0">
                <a:latin typeface="+mn-lt"/>
                <a:cs typeface="+mn-cs"/>
              </a:rPr>
              <a:t> </a:t>
            </a:r>
            <a:r>
              <a:rPr lang="en-GB" sz="3200" dirty="0" err="1">
                <a:latin typeface="+mn-lt"/>
                <a:cs typeface="+mn-cs"/>
              </a:rPr>
              <a:t>sydd</a:t>
            </a:r>
            <a:r>
              <a:rPr lang="en-GB" sz="3200" dirty="0">
                <a:latin typeface="+mn-lt"/>
                <a:cs typeface="+mn-cs"/>
              </a:rPr>
              <a:t> </a:t>
            </a:r>
            <a:r>
              <a:rPr lang="en-GB" sz="3200" dirty="0" err="1">
                <a:latin typeface="+mn-lt"/>
                <a:cs typeface="+mn-cs"/>
              </a:rPr>
              <a:t>ynghlwm</a:t>
            </a:r>
            <a:r>
              <a:rPr lang="en-GB" sz="3200" dirty="0">
                <a:latin typeface="+mn-lt"/>
                <a:cs typeface="+mn-cs"/>
              </a:rPr>
              <a:t> </a:t>
            </a:r>
            <a:r>
              <a:rPr lang="en-GB" sz="3200" dirty="0" err="1">
                <a:latin typeface="+mn-lt"/>
                <a:cs typeface="+mn-cs"/>
              </a:rPr>
              <a:t>wrth</a:t>
            </a:r>
            <a:r>
              <a:rPr lang="en-GB" sz="3200" dirty="0">
                <a:latin typeface="+mn-lt"/>
                <a:cs typeface="+mn-cs"/>
              </a:rPr>
              <a:t> </a:t>
            </a:r>
            <a:r>
              <a:rPr lang="en-GB" sz="3200" dirty="0" err="1">
                <a:latin typeface="+mn-lt"/>
                <a:cs typeface="+mn-cs"/>
              </a:rPr>
              <a:t>drawsnewid</a:t>
            </a:r>
            <a:r>
              <a:rPr lang="en-GB" sz="3200" dirty="0">
                <a:latin typeface="+mn-lt"/>
                <a:cs typeface="+mn-cs"/>
              </a:rPr>
              <a:t> </a:t>
            </a:r>
            <a:r>
              <a:rPr lang="en-GB" sz="3200" dirty="0" err="1">
                <a:latin typeface="+mn-lt"/>
                <a:cs typeface="+mn-cs"/>
              </a:rPr>
              <a:t>adeiladau</a:t>
            </a:r>
            <a:r>
              <a:rPr lang="en-GB" sz="3200" dirty="0">
                <a:latin typeface="+mn-lt"/>
                <a:cs typeface="+mn-cs"/>
              </a:rPr>
              <a:t> a </a:t>
            </a:r>
            <a:r>
              <a:rPr lang="en-GB" sz="3200" dirty="0" err="1">
                <a:latin typeface="+mn-lt"/>
                <a:cs typeface="+mn-cs"/>
              </a:rPr>
              <a:t>thir</a:t>
            </a:r>
            <a:r>
              <a:rPr lang="en-GB" sz="3200" dirty="0">
                <a:latin typeface="+mn-lt"/>
                <a:cs typeface="+mn-cs"/>
              </a:rPr>
              <a:t>:</a:t>
            </a:r>
          </a:p>
          <a:p>
            <a:pPr marL="1147762" lvl="1" indent="-342900">
              <a:buFont typeface="Arial" panose="020B0604020202020204" pitchFamily="34" charset="0"/>
              <a:buChar char="•"/>
            </a:pPr>
            <a:r>
              <a:rPr lang="en-GB" sz="2700" dirty="0" err="1"/>
              <a:t>Ymchwilio</a:t>
            </a:r>
            <a:r>
              <a:rPr lang="en-GB" sz="2700" dirty="0"/>
              <a:t> a </a:t>
            </a:r>
            <a:r>
              <a:rPr lang="en-GB" sz="2700" dirty="0" err="1"/>
              <a:t>gwerthuso</a:t>
            </a:r>
            <a:r>
              <a:rPr lang="en-GB" sz="2700" dirty="0"/>
              <a:t> </a:t>
            </a:r>
            <a:r>
              <a:rPr lang="en-GB" sz="2700" dirty="0" err="1"/>
              <a:t>defnyddiau</a:t>
            </a:r>
            <a:r>
              <a:rPr lang="en-GB" sz="2700" dirty="0"/>
              <a:t> </a:t>
            </a:r>
            <a:r>
              <a:rPr lang="en-GB" sz="2700" dirty="0" err="1"/>
              <a:t>amgen</a:t>
            </a:r>
            <a:r>
              <a:rPr lang="en-GB" sz="2700" dirty="0"/>
              <a:t> </a:t>
            </a:r>
            <a:r>
              <a:rPr lang="en-GB" sz="2700" dirty="0" err="1"/>
              <a:t>ar</a:t>
            </a:r>
            <a:r>
              <a:rPr lang="en-GB" sz="2700" dirty="0"/>
              <a:t> </a:t>
            </a:r>
            <a:r>
              <a:rPr lang="en-GB" sz="2700" dirty="0" err="1"/>
              <a:t>gyfer</a:t>
            </a:r>
            <a:r>
              <a:rPr lang="en-GB" sz="2700" dirty="0"/>
              <a:t> </a:t>
            </a:r>
            <a:r>
              <a:rPr lang="en-GB" sz="2700" dirty="0" err="1"/>
              <a:t>adeiladau</a:t>
            </a:r>
            <a:r>
              <a:rPr lang="en-GB" sz="2700" dirty="0"/>
              <a:t> neu </a:t>
            </a:r>
            <a:r>
              <a:rPr lang="en-GB" sz="2700" dirty="0" err="1"/>
              <a:t>ddatblygu</a:t>
            </a:r>
            <a:r>
              <a:rPr lang="en-GB" sz="2700" dirty="0"/>
              <a:t> </a:t>
            </a:r>
            <a:r>
              <a:rPr lang="en-GB" sz="2700" dirty="0" err="1"/>
              <a:t>tir</a:t>
            </a:r>
            <a:r>
              <a:rPr lang="en-GB" sz="2700" dirty="0"/>
              <a:t> </a:t>
            </a:r>
          </a:p>
          <a:p>
            <a:pPr marL="1147762" lvl="1" indent="-342900">
              <a:buFont typeface="Arial" panose="020B0604020202020204" pitchFamily="34" charset="0"/>
              <a:buChar char="•"/>
            </a:pPr>
            <a:r>
              <a:rPr lang="en-GB" sz="2700" dirty="0"/>
              <a:t>Y </a:t>
            </a:r>
            <a:r>
              <a:rPr lang="en-GB" sz="2700" dirty="0" err="1"/>
              <a:t>ffactorau</a:t>
            </a:r>
            <a:r>
              <a:rPr lang="en-GB" sz="2700" dirty="0"/>
              <a:t> </a:t>
            </a:r>
            <a:r>
              <a:rPr lang="en-GB" sz="2700" dirty="0" err="1"/>
              <a:t>sy'n</a:t>
            </a:r>
            <a:r>
              <a:rPr lang="en-GB" sz="2700" dirty="0"/>
              <a:t> </a:t>
            </a:r>
            <a:r>
              <a:rPr lang="en-GB" sz="2700" dirty="0" err="1"/>
              <a:t>dylanwadu</a:t>
            </a:r>
            <a:r>
              <a:rPr lang="en-GB" sz="2700" dirty="0"/>
              <a:t> </a:t>
            </a:r>
            <a:r>
              <a:rPr lang="en-GB" sz="2700" dirty="0" err="1"/>
              <a:t>ar</a:t>
            </a:r>
            <a:r>
              <a:rPr lang="en-GB" sz="2700" dirty="0"/>
              <a:t> </a:t>
            </a:r>
            <a:r>
              <a:rPr lang="en-GB" sz="2700" dirty="0" err="1"/>
              <a:t>drawsnewid</a:t>
            </a:r>
            <a:r>
              <a:rPr lang="en-GB" sz="2700" dirty="0"/>
              <a:t>, </a:t>
            </a:r>
            <a:r>
              <a:rPr lang="en-GB" sz="2700" dirty="0" err="1"/>
              <a:t>addasu</a:t>
            </a:r>
            <a:r>
              <a:rPr lang="en-GB" sz="2700" dirty="0"/>
              <a:t> neu </a:t>
            </a:r>
            <a:r>
              <a:rPr lang="en-GB" sz="2700" dirty="0" err="1"/>
              <a:t>newid</a:t>
            </a:r>
            <a:r>
              <a:rPr lang="en-GB" sz="2700" dirty="0"/>
              <a:t> </a:t>
            </a:r>
            <a:r>
              <a:rPr lang="en-GB" sz="2700" dirty="0" err="1"/>
              <a:t>defnydd</a:t>
            </a:r>
            <a:r>
              <a:rPr lang="en-GB" sz="2700" dirty="0"/>
              <a:t> </a:t>
            </a:r>
            <a:r>
              <a:rPr lang="en-GB" sz="2700" dirty="0" err="1"/>
              <a:t>adeilad</a:t>
            </a:r>
            <a:r>
              <a:rPr lang="en-GB" sz="2700" dirty="0"/>
              <a:t> neu </a:t>
            </a:r>
            <a:r>
              <a:rPr lang="en-GB" sz="2700" dirty="0" err="1"/>
              <a:t>ddatblygiad</a:t>
            </a:r>
            <a:r>
              <a:rPr lang="en-GB" sz="2700" dirty="0"/>
              <a:t> </a:t>
            </a:r>
            <a:r>
              <a:rPr lang="en-GB" sz="2700" dirty="0" err="1"/>
              <a:t>tir</a:t>
            </a:r>
            <a:endParaRPr lang="en-GB" sz="2700" dirty="0"/>
          </a:p>
          <a:p>
            <a:pPr marL="1147762" lvl="1" indent="-342900">
              <a:buFont typeface="Arial" panose="020B0604020202020204" pitchFamily="34" charset="0"/>
              <a:buChar char="•"/>
            </a:pPr>
            <a:r>
              <a:rPr lang="en-GB" sz="2700" dirty="0"/>
              <a:t>Y </a:t>
            </a:r>
            <a:r>
              <a:rPr lang="en-GB" sz="2700" dirty="0" err="1"/>
              <a:t>prosesau</a:t>
            </a:r>
            <a:r>
              <a:rPr lang="en-GB" sz="2700" dirty="0"/>
              <a:t> </a:t>
            </a:r>
            <a:r>
              <a:rPr lang="en-GB" sz="2700" dirty="0" err="1"/>
              <a:t>a'r</a:t>
            </a:r>
            <a:r>
              <a:rPr lang="en-GB" sz="2700" dirty="0"/>
              <a:t> </a:t>
            </a:r>
            <a:r>
              <a:rPr lang="en-GB" sz="2700" dirty="0" err="1"/>
              <a:t>gofynion</a:t>
            </a:r>
            <a:r>
              <a:rPr lang="en-GB" sz="2700" dirty="0"/>
              <a:t> </a:t>
            </a:r>
            <a:r>
              <a:rPr lang="en-GB" sz="2700" dirty="0" err="1"/>
              <a:t>deddfwriaethol</a:t>
            </a:r>
            <a:r>
              <a:rPr lang="en-GB" sz="2700" dirty="0"/>
              <a:t> dan </a:t>
            </a:r>
            <a:r>
              <a:rPr lang="en-GB" sz="2700" dirty="0" err="1"/>
              <a:t>sylw</a:t>
            </a:r>
            <a:endParaRPr lang="en-GB" sz="2700" dirty="0"/>
          </a:p>
          <a:p>
            <a:pPr marL="1147762" lvl="1" indent="-342900">
              <a:buFont typeface="Arial" panose="020B0604020202020204" pitchFamily="34" charset="0"/>
              <a:buChar char="•"/>
            </a:pPr>
            <a:r>
              <a:rPr lang="en-GB" sz="2700" dirty="0" err="1"/>
              <a:t>Adrodd</a:t>
            </a:r>
            <a:r>
              <a:rPr lang="en-GB" sz="2700" dirty="0"/>
              <a:t> </a:t>
            </a:r>
            <a:r>
              <a:rPr lang="en-GB" sz="2700" dirty="0" err="1"/>
              <a:t>dichonoldeb</a:t>
            </a:r>
            <a:endParaRPr lang="en-GB" sz="2700" dirty="0"/>
          </a:p>
          <a:p>
            <a:pPr marL="1147762" lvl="1" indent="-342900">
              <a:buFont typeface="Arial" panose="020B0604020202020204" pitchFamily="34" charset="0"/>
              <a:buChar char="•"/>
            </a:pPr>
            <a:r>
              <a:rPr lang="en-GB" sz="2700" dirty="0" err="1"/>
              <a:t>Lluniadu</a:t>
            </a:r>
            <a:r>
              <a:rPr lang="en-GB" sz="2700" dirty="0"/>
              <a:t> </a:t>
            </a:r>
            <a:r>
              <a:rPr lang="en-GB" sz="2700" dirty="0" err="1"/>
              <a:t>gweithiol</a:t>
            </a:r>
            <a:r>
              <a:rPr lang="en-GB" sz="2700" dirty="0"/>
              <a:t> </a:t>
            </a:r>
            <a:r>
              <a:rPr lang="en-GB" sz="2700" dirty="0" err="1"/>
              <a:t>ar</a:t>
            </a:r>
            <a:r>
              <a:rPr lang="en-GB" sz="2700" dirty="0"/>
              <a:t> </a:t>
            </a:r>
            <a:r>
              <a:rPr lang="en-GB" sz="2700" dirty="0" err="1"/>
              <a:t>gyfer</a:t>
            </a:r>
            <a:r>
              <a:rPr lang="en-GB" sz="2700" dirty="0"/>
              <a:t> </a:t>
            </a:r>
            <a:r>
              <a:rPr lang="en-GB" sz="2700" dirty="0" err="1"/>
              <a:t>syniadau</a:t>
            </a:r>
            <a:r>
              <a:rPr lang="en-GB" sz="2700" dirty="0"/>
              <a:t> </a:t>
            </a:r>
            <a:r>
              <a:rPr lang="en-GB" sz="2700" dirty="0" err="1"/>
              <a:t>arfaethedig</a:t>
            </a:r>
            <a:r>
              <a:rPr lang="en-GB" sz="2700" dirty="0"/>
              <a:t> </a:t>
            </a:r>
          </a:p>
          <a:p>
            <a:pPr marL="1147762" lvl="1" indent="-342900">
              <a:buFont typeface="Arial" panose="020B0604020202020204" pitchFamily="34" charset="0"/>
              <a:buChar char="•"/>
            </a:pPr>
            <a:r>
              <a:rPr lang="en-GB" sz="2700" dirty="0" err="1"/>
              <a:t>Cynllunio’r</a:t>
            </a:r>
            <a:r>
              <a:rPr lang="en-GB" sz="2700" dirty="0"/>
              <a:t> </a:t>
            </a:r>
            <a:r>
              <a:rPr lang="en-GB" sz="2700" dirty="0" err="1"/>
              <a:t>defnydd</a:t>
            </a:r>
            <a:r>
              <a:rPr lang="en-GB" sz="2700" dirty="0"/>
              <a:t> o </a:t>
            </a:r>
            <a:r>
              <a:rPr lang="en-GB" sz="2700" dirty="0" err="1"/>
              <a:t>ddeunyddiau</a:t>
            </a:r>
            <a:r>
              <a:rPr lang="en-GB" sz="2700" dirty="0"/>
              <a:t> a </a:t>
            </a:r>
            <a:r>
              <a:rPr lang="en-GB" sz="2700" dirty="0" err="1"/>
              <a:t>fydd</a:t>
            </a:r>
            <a:r>
              <a:rPr lang="en-GB" sz="2700" dirty="0"/>
              <a:t> </a:t>
            </a:r>
            <a:r>
              <a:rPr lang="en-GB" sz="2700" dirty="0" err="1"/>
              <a:t>yn</a:t>
            </a:r>
            <a:r>
              <a:rPr lang="en-GB" sz="2700" dirty="0"/>
              <a:t> </a:t>
            </a:r>
            <a:r>
              <a:rPr lang="en-GB" sz="2700" dirty="0" err="1"/>
              <a:t>bodloni</a:t>
            </a:r>
            <a:r>
              <a:rPr lang="en-GB" sz="2700" dirty="0"/>
              <a:t> </a:t>
            </a:r>
            <a:r>
              <a:rPr lang="en-GB" sz="2700" dirty="0" err="1"/>
              <a:t>nodau</a:t>
            </a:r>
            <a:r>
              <a:rPr lang="en-GB" sz="2700" dirty="0"/>
              <a:t> </a:t>
            </a:r>
            <a:r>
              <a:rPr lang="en-GB" sz="2700" dirty="0" err="1"/>
              <a:t>datblygu</a:t>
            </a:r>
            <a:r>
              <a:rPr lang="en-GB" sz="2700" dirty="0"/>
              <a:t> ac </a:t>
            </a:r>
            <a:r>
              <a:rPr lang="en-GB" sz="2700" dirty="0" err="1"/>
              <a:t>anghenion</a:t>
            </a:r>
            <a:r>
              <a:rPr lang="en-GB" sz="2700" dirty="0"/>
              <a:t> </a:t>
            </a:r>
            <a:r>
              <a:rPr lang="en-GB" sz="2700" dirty="0" err="1"/>
              <a:t>defnyddwyr</a:t>
            </a:r>
            <a:r>
              <a:rPr lang="en-GB" sz="2700" dirty="0"/>
              <a:t> </a:t>
            </a:r>
            <a:r>
              <a:rPr lang="en-GB" sz="2700" dirty="0" err="1"/>
              <a:t>gan</a:t>
            </a:r>
            <a:r>
              <a:rPr lang="en-GB" sz="2700" dirty="0"/>
              <a:t> </a:t>
            </a:r>
            <a:r>
              <a:rPr lang="en-GB" sz="2700" dirty="0" err="1"/>
              <a:t>gynnwys</a:t>
            </a:r>
            <a:r>
              <a:rPr lang="en-GB" sz="2700" dirty="0"/>
              <a:t> </a:t>
            </a:r>
            <a:r>
              <a:rPr lang="en-GB" sz="2700" dirty="0" err="1"/>
              <a:t>gofynion</a:t>
            </a:r>
            <a:r>
              <a:rPr lang="en-GB" sz="2700" dirty="0"/>
              <a:t> </a:t>
            </a:r>
            <a:r>
              <a:rPr lang="en-GB" sz="2700" dirty="0" err="1"/>
              <a:t>diogelwch</a:t>
            </a:r>
            <a:r>
              <a:rPr lang="en-GB" sz="2700" dirty="0"/>
              <a:t> </a:t>
            </a:r>
            <a:r>
              <a:rPr lang="en-GB" sz="2700" dirty="0" err="1"/>
              <a:t>adeiladau</a:t>
            </a:r>
            <a:br>
              <a:rPr lang="en-GB" sz="2700" dirty="0"/>
            </a:b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Arolwg</a:t>
            </a:r>
            <a:r>
              <a:rPr lang="en-GB" sz="2700" dirty="0"/>
              <a:t> </a:t>
            </a:r>
            <a:r>
              <a:rPr lang="en-GB" sz="2700" dirty="0" err="1"/>
              <a:t>Dichonoldeb</a:t>
            </a:r>
            <a:r>
              <a:rPr lang="en-GB" sz="2700" dirty="0"/>
              <a:t> </a:t>
            </a:r>
            <a:r>
              <a:rPr lang="en-GB" sz="2700" dirty="0" err="1"/>
              <a:t>gydag</a:t>
            </a:r>
            <a:r>
              <a:rPr lang="en-GB" sz="2700" dirty="0"/>
              <a:t> </a:t>
            </a:r>
            <a:r>
              <a:rPr lang="en-GB" sz="2700" dirty="0" err="1"/>
              <a:t>awgrymiadau</a:t>
            </a:r>
            <a:r>
              <a:rPr lang="en-GB" sz="2700" dirty="0"/>
              <a:t> </a:t>
            </a:r>
            <a:r>
              <a:rPr lang="en-GB" sz="2700" dirty="0" err="1"/>
              <a:t>ar</a:t>
            </a:r>
            <a:r>
              <a:rPr lang="en-GB" sz="2700" dirty="0"/>
              <a:t> </a:t>
            </a:r>
            <a:r>
              <a:rPr lang="en-GB" sz="2700" dirty="0" err="1"/>
              <a:t>gyfer</a:t>
            </a:r>
            <a:r>
              <a:rPr lang="en-GB" sz="2700" dirty="0"/>
              <a:t> </a:t>
            </a:r>
            <a:r>
              <a:rPr lang="en-GB" sz="2700" dirty="0" err="1"/>
              <a:t>defnydd</a:t>
            </a:r>
            <a:r>
              <a:rPr lang="en-GB" sz="2700" dirty="0"/>
              <a:t> </a:t>
            </a:r>
            <a:r>
              <a:rPr lang="en-GB" sz="2700" dirty="0" err="1"/>
              <a:t>amgen</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B – 2.4.7 </a:t>
            </a:r>
          </a:p>
        </p:txBody>
      </p:sp>
    </p:spTree>
    <p:extLst>
      <p:ext uri="{BB962C8B-B14F-4D97-AF65-F5344CB8AC3E}">
        <p14:creationId xmlns:p14="http://schemas.microsoft.com/office/powerpoint/2010/main" val="257718186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B </a:t>
            </a:r>
            <a:r>
              <a:rPr lang="en-GB" sz="3600" dirty="0" err="1">
                <a:solidFill>
                  <a:schemeClr val="bg1"/>
                </a:solidFill>
                <a:latin typeface="+mn-lt"/>
                <a:ea typeface="Cambria" panose="02040503050406030204" pitchFamily="18" charset="0"/>
              </a:rPr>
              <a:t>yr</a:t>
            </a:r>
            <a:r>
              <a:rPr lang="en-GB" sz="3600" dirty="0">
                <a:solidFill>
                  <a:schemeClr val="bg1"/>
                </a:solidFill>
                <a:latin typeface="+mn-lt"/>
                <a:ea typeface="Cambria" panose="02040503050406030204" pitchFamily="18" charset="0"/>
              </a:rPr>
              <a:t> ADA – </a:t>
            </a:r>
            <a:r>
              <a:rPr lang="en-GB" sz="3600" dirty="0" err="1">
                <a:solidFill>
                  <a:schemeClr val="bg1"/>
                </a:solidFill>
                <a:latin typeface="+mn-lt"/>
                <a:ea typeface="Cambria" panose="02040503050406030204" pitchFamily="18" charset="0"/>
              </a:rPr>
              <a:t>Cynllun</a:t>
            </a:r>
            <a:r>
              <a:rPr lang="en-GB" sz="3600" dirty="0">
                <a:solidFill>
                  <a:schemeClr val="bg1"/>
                </a:solidFill>
                <a:latin typeface="+mn-lt"/>
                <a:ea typeface="Cambria" panose="02040503050406030204" pitchFamily="18" charset="0"/>
              </a:rPr>
              <a:t> Marcio</a:t>
            </a:r>
          </a:p>
        </p:txBody>
      </p:sp>
      <p:pic>
        <p:nvPicPr>
          <p:cNvPr id="7" name="Picture 6" descr="Graphical user interface, text&#10;&#10;Description automatically generated">
            <a:extLst>
              <a:ext uri="{FF2B5EF4-FFF2-40B4-BE49-F238E27FC236}">
                <a16:creationId xmlns:a16="http://schemas.microsoft.com/office/drawing/2014/main" id="{5AC6F56B-7565-A7C0-EDB9-9630FE1C86F5}"/>
              </a:ext>
            </a:extLst>
          </p:cNvPr>
          <p:cNvPicPr>
            <a:picLocks noChangeAspect="1"/>
          </p:cNvPicPr>
          <p:nvPr/>
        </p:nvPicPr>
        <p:blipFill rotWithShape="1">
          <a:blip r:embed="rId3"/>
          <a:srcRect b="1678"/>
          <a:stretch/>
        </p:blipFill>
        <p:spPr>
          <a:xfrm>
            <a:off x="1007263" y="1304925"/>
            <a:ext cx="7129473" cy="5553075"/>
          </a:xfrm>
          <a:prstGeom prst="rect">
            <a:avLst/>
          </a:prstGeom>
        </p:spPr>
      </p:pic>
    </p:spTree>
    <p:extLst>
      <p:ext uri="{BB962C8B-B14F-4D97-AF65-F5344CB8AC3E}">
        <p14:creationId xmlns:p14="http://schemas.microsoft.com/office/powerpoint/2010/main" val="341117028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574675" indent="-514350">
              <a:buFont typeface="+mj-lt"/>
              <a:buAutoNum type="alphaLcParenR" startAt="3"/>
            </a:pPr>
            <a:r>
              <a:rPr lang="en-GB" sz="3400" dirty="0" err="1">
                <a:latin typeface="+mn-lt"/>
              </a:rPr>
              <a:t>Rhowch</a:t>
            </a:r>
            <a:r>
              <a:rPr lang="en-GB" sz="3400" dirty="0">
                <a:latin typeface="+mn-lt"/>
              </a:rPr>
              <a:t> </a:t>
            </a:r>
            <a:r>
              <a:rPr lang="en-GB" sz="3400" dirty="0" err="1">
                <a:latin typeface="+mn-lt"/>
              </a:rPr>
              <a:t>fanylion</a:t>
            </a:r>
            <a:r>
              <a:rPr lang="en-GB" sz="3400" dirty="0">
                <a:latin typeface="+mn-lt"/>
              </a:rPr>
              <a:t> </a:t>
            </a:r>
            <a:r>
              <a:rPr lang="en-GB" sz="3400" dirty="0" err="1">
                <a:latin typeface="+mn-lt"/>
              </a:rPr>
              <a:t>priodol</a:t>
            </a:r>
            <a:r>
              <a:rPr lang="en-GB" sz="3400" dirty="0">
                <a:latin typeface="+mn-lt"/>
              </a:rPr>
              <a:t> </a:t>
            </a:r>
            <a:r>
              <a:rPr lang="en-GB" sz="3400" dirty="0" err="1">
                <a:latin typeface="+mn-lt"/>
              </a:rPr>
              <a:t>yn</a:t>
            </a:r>
            <a:r>
              <a:rPr lang="en-GB" sz="3400" dirty="0">
                <a:latin typeface="+mn-lt"/>
              </a:rPr>
              <a:t> </a:t>
            </a:r>
            <a:r>
              <a:rPr lang="en-GB" sz="3400" dirty="0" err="1">
                <a:latin typeface="+mn-lt"/>
              </a:rPr>
              <a:t>ymwneud</a:t>
            </a:r>
            <a:r>
              <a:rPr lang="en-GB" sz="3400" dirty="0">
                <a:latin typeface="+mn-lt"/>
              </a:rPr>
              <a:t> </a:t>
            </a:r>
            <a:r>
              <a:rPr lang="en-GB" sz="3400" dirty="0" err="1">
                <a:latin typeface="+mn-lt"/>
              </a:rPr>
              <a:t>â</a:t>
            </a:r>
            <a:r>
              <a:rPr lang="en-GB" sz="3400" dirty="0">
                <a:latin typeface="+mn-lt"/>
              </a:rPr>
              <a:t> </a:t>
            </a:r>
            <a:r>
              <a:rPr lang="en-GB" sz="3400" dirty="0" err="1">
                <a:latin typeface="+mn-lt"/>
              </a:rPr>
              <a:t>rheoli</a:t>
            </a:r>
            <a:r>
              <a:rPr lang="en-GB" sz="3400" dirty="0">
                <a:latin typeface="+mn-lt"/>
              </a:rPr>
              <a:t> </a:t>
            </a:r>
            <a:r>
              <a:rPr lang="en-GB" sz="3400" dirty="0" err="1">
                <a:latin typeface="+mn-lt"/>
              </a:rPr>
              <a:t>adeiladu</a:t>
            </a:r>
            <a:r>
              <a:rPr lang="en-GB" sz="3400" dirty="0">
                <a:latin typeface="+mn-lt"/>
              </a:rPr>
              <a:t>, </a:t>
            </a:r>
            <a:r>
              <a:rPr lang="en-GB" sz="3400" dirty="0" err="1">
                <a:latin typeface="+mn-lt"/>
              </a:rPr>
              <a:t>gan</a:t>
            </a:r>
            <a:r>
              <a:rPr lang="en-GB" sz="3400" dirty="0">
                <a:latin typeface="+mn-lt"/>
              </a:rPr>
              <a:t> </a:t>
            </a:r>
            <a:r>
              <a:rPr lang="en-GB" sz="3400" dirty="0" err="1">
                <a:latin typeface="+mn-lt"/>
              </a:rPr>
              <a:t>gynnwys</a:t>
            </a:r>
            <a:r>
              <a:rPr lang="en-GB" sz="3400" dirty="0">
                <a:latin typeface="+mn-lt"/>
              </a:rPr>
              <a:t>:</a:t>
            </a:r>
          </a:p>
          <a:p>
            <a:pPr marL="984250" lvl="1" indent="-358775">
              <a:buFontTx/>
              <a:buChar char="-"/>
            </a:pPr>
            <a:r>
              <a:rPr lang="en-GB" sz="3100" dirty="0"/>
              <a:t>Sut y </a:t>
            </a:r>
            <a:r>
              <a:rPr lang="en-GB" sz="3100" dirty="0" err="1"/>
              <a:t>gellid</a:t>
            </a:r>
            <a:r>
              <a:rPr lang="en-GB" sz="3100" dirty="0"/>
              <a:t> </a:t>
            </a:r>
            <a:r>
              <a:rPr lang="en-GB" sz="3100" dirty="0" err="1"/>
              <a:t>rheoli'r</a:t>
            </a:r>
            <a:r>
              <a:rPr lang="en-GB" sz="3100" dirty="0"/>
              <a:t> </a:t>
            </a:r>
            <a:r>
              <a:rPr lang="en-GB" sz="3100" dirty="0" err="1"/>
              <a:t>prosiect</a:t>
            </a:r>
            <a:r>
              <a:rPr lang="en-GB" sz="3100" dirty="0"/>
              <a:t> </a:t>
            </a:r>
            <a:r>
              <a:rPr lang="en-GB" sz="3100" dirty="0" err="1"/>
              <a:t>yn</a:t>
            </a:r>
            <a:r>
              <a:rPr lang="en-GB" sz="3100" dirty="0"/>
              <a:t> </a:t>
            </a:r>
            <a:r>
              <a:rPr lang="en-GB" sz="3100" dirty="0" err="1"/>
              <a:t>effeithiol</a:t>
            </a:r>
            <a:r>
              <a:rPr lang="en-GB" sz="3100" dirty="0"/>
              <a:t> </a:t>
            </a:r>
          </a:p>
          <a:p>
            <a:pPr marL="984250" lvl="1" indent="-358775">
              <a:buFontTx/>
              <a:buChar char="-"/>
            </a:pPr>
            <a:r>
              <a:rPr lang="en-GB" sz="3100" dirty="0" err="1"/>
              <a:t>Cynllunio</a:t>
            </a:r>
            <a:r>
              <a:rPr lang="en-GB" sz="3100" dirty="0"/>
              <a:t> </a:t>
            </a:r>
            <a:r>
              <a:rPr lang="en-GB" sz="3100" dirty="0" err="1"/>
              <a:t>Adnoddau</a:t>
            </a:r>
            <a:r>
              <a:rPr lang="en-GB" sz="3100" dirty="0"/>
              <a:t> </a:t>
            </a:r>
          </a:p>
          <a:p>
            <a:pPr marL="984250" lvl="1" indent="-358775">
              <a:buFontTx/>
              <a:buChar char="-"/>
            </a:pPr>
            <a:r>
              <a:rPr lang="en-GB" sz="3100" dirty="0" err="1"/>
              <a:t>Trosglwyddiad</a:t>
            </a:r>
            <a:r>
              <a:rPr lang="en-GB" sz="3100" dirty="0"/>
              <a:t> </a:t>
            </a:r>
          </a:p>
          <a:p>
            <a:pPr marL="984250" lvl="1" indent="-358775">
              <a:buFontTx/>
              <a:buChar char="-"/>
            </a:pPr>
            <a:r>
              <a:rPr lang="en-GB" sz="3100" dirty="0" err="1"/>
              <a:t>Technegau</a:t>
            </a:r>
            <a:r>
              <a:rPr lang="en-GB" sz="3100" dirty="0"/>
              <a:t> </a:t>
            </a:r>
            <a:r>
              <a:rPr lang="en-GB" sz="3100" dirty="0" err="1"/>
              <a:t>rheoli</a:t>
            </a:r>
            <a:r>
              <a:rPr lang="en-GB" sz="3100" dirty="0"/>
              <a:t> </a:t>
            </a:r>
            <a:r>
              <a:rPr lang="en-GB" sz="3100" dirty="0" err="1"/>
              <a:t>adeiladu</a:t>
            </a:r>
            <a:endParaRPr lang="en-GB" sz="31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a:t>
            </a:r>
          </a:p>
        </p:txBody>
      </p:sp>
    </p:spTree>
    <p:extLst>
      <p:ext uri="{BB962C8B-B14F-4D97-AF65-F5344CB8AC3E}">
        <p14:creationId xmlns:p14="http://schemas.microsoft.com/office/powerpoint/2010/main" val="411713026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Arddulliau</a:t>
            </a:r>
            <a:r>
              <a:rPr lang="en-GB" sz="2700" dirty="0"/>
              <a:t> </a:t>
            </a:r>
            <a:r>
              <a:rPr lang="en-GB" sz="2700" dirty="0" err="1"/>
              <a:t>rheoli</a:t>
            </a:r>
            <a:r>
              <a:rPr lang="en-GB" sz="2700" dirty="0"/>
              <a:t> ac </a:t>
            </a:r>
            <a:r>
              <a:rPr lang="en-GB" sz="2700" dirty="0" err="1"/>
              <a:t>arwain</a:t>
            </a:r>
            <a:endParaRPr lang="en-GB" sz="2700" dirty="0"/>
          </a:p>
          <a:p>
            <a:pPr marL="1147762" lvl="1" indent="-342900">
              <a:buFont typeface="Arial" panose="020B0604020202020204" pitchFamily="34" charset="0"/>
              <a:buChar char="•"/>
            </a:pPr>
            <a:r>
              <a:rPr lang="en-GB" sz="2700" dirty="0" err="1"/>
              <a:t>Dimau</a:t>
            </a:r>
            <a:r>
              <a:rPr lang="en-GB" sz="2700" dirty="0"/>
              <a:t> </a:t>
            </a:r>
            <a:r>
              <a:rPr lang="en-GB" sz="2700" dirty="0" err="1"/>
              <a:t>rheoli</a:t>
            </a:r>
            <a:r>
              <a:rPr lang="en-GB" sz="2700" dirty="0"/>
              <a:t> </a:t>
            </a:r>
            <a:r>
              <a:rPr lang="en-GB" sz="2700" dirty="0" err="1"/>
              <a:t>prosiect</a:t>
            </a:r>
            <a:r>
              <a:rPr lang="en-GB" sz="2700" dirty="0"/>
              <a:t>; </a:t>
            </a:r>
            <a:r>
              <a:rPr lang="en-GB" sz="2700" dirty="0" err="1"/>
              <a:t>rolau</a:t>
            </a:r>
            <a:r>
              <a:rPr lang="en-GB" sz="2700" dirty="0"/>
              <a:t>, </a:t>
            </a:r>
            <a:r>
              <a:rPr lang="en-GB" sz="2700" dirty="0" err="1"/>
              <a:t>cyfrifoldebau</a:t>
            </a:r>
            <a:r>
              <a:rPr lang="en-GB" sz="2700" dirty="0"/>
              <a:t>, </a:t>
            </a:r>
            <a:r>
              <a:rPr lang="en-GB" sz="2700" dirty="0" err="1"/>
              <a:t>rhyngddibyniaethau</a:t>
            </a:r>
            <a:r>
              <a:rPr lang="en-GB" sz="2700" dirty="0"/>
              <a:t> a </a:t>
            </a:r>
            <a:r>
              <a:rPr lang="en-GB" sz="2700" dirty="0" err="1"/>
              <a:t>rolau'n</a:t>
            </a:r>
            <a:r>
              <a:rPr lang="en-GB" sz="2700" dirty="0"/>
              <a:t> </a:t>
            </a:r>
            <a:r>
              <a:rPr lang="en-GB" sz="2700" dirty="0" err="1"/>
              <a:t>ymwneud</a:t>
            </a:r>
            <a:r>
              <a:rPr lang="en-GB" sz="2700" dirty="0"/>
              <a:t> </a:t>
            </a:r>
            <a:r>
              <a:rPr lang="en-GB" sz="2700" dirty="0" err="1"/>
              <a:t>â</a:t>
            </a:r>
            <a:r>
              <a:rPr lang="en-GB" sz="2700" dirty="0"/>
              <a:t> </a:t>
            </a:r>
            <a:r>
              <a:rPr lang="en-GB" sz="2700" dirty="0" err="1"/>
              <a:t>gwneud</a:t>
            </a:r>
            <a:r>
              <a:rPr lang="en-GB" sz="2700" dirty="0"/>
              <a:t> </a:t>
            </a:r>
            <a:r>
              <a:rPr lang="en-GB" sz="2700" dirty="0" err="1"/>
              <a:t>penderfyniadau</a:t>
            </a:r>
            <a:endParaRPr lang="en-GB" sz="2700" dirty="0"/>
          </a:p>
          <a:p>
            <a:pPr marL="1147762" lvl="1" indent="-342900">
              <a:buFont typeface="Arial" panose="020B0604020202020204" pitchFamily="34" charset="0"/>
              <a:buChar char="•"/>
            </a:pPr>
            <a:r>
              <a:rPr lang="en-GB" sz="2700" dirty="0" err="1"/>
              <a:t>Ddefnydd</a:t>
            </a:r>
            <a:r>
              <a:rPr lang="en-GB" sz="2700" dirty="0"/>
              <a:t> o </a:t>
            </a:r>
            <a:r>
              <a:rPr lang="en-GB" sz="2700" dirty="0" err="1"/>
              <a:t>dechnolegau</a:t>
            </a:r>
            <a:r>
              <a:rPr lang="en-GB" sz="2700" dirty="0"/>
              <a:t> </a:t>
            </a:r>
            <a:r>
              <a:rPr lang="en-GB" sz="2700" dirty="0" err="1"/>
              <a:t>Rheoli</a:t>
            </a:r>
            <a:r>
              <a:rPr lang="en-GB" sz="2700" dirty="0"/>
              <a:t> </a:t>
            </a:r>
            <a:r>
              <a:rPr lang="en-GB" sz="2700" dirty="0" err="1"/>
              <a:t>Gwybodaeth</a:t>
            </a:r>
            <a:r>
              <a:rPr lang="en-GB" sz="2700" dirty="0"/>
              <a:t> </a:t>
            </a:r>
            <a:r>
              <a:rPr lang="en-GB" sz="2700" dirty="0" err="1"/>
              <a:t>Adeiladau</a:t>
            </a:r>
            <a:r>
              <a:rPr lang="en-GB" sz="2700" dirty="0"/>
              <a:t> (</a:t>
            </a:r>
            <a:r>
              <a:rPr lang="en-GB" sz="2700" dirty="0" err="1"/>
              <a:t>RhGA</a:t>
            </a:r>
            <a:r>
              <a:rPr lang="en-GB" sz="2700" dirty="0"/>
              <a:t>).</a:t>
            </a:r>
          </a:p>
          <a:p>
            <a:pPr marL="1147762" lvl="1" indent="-342900">
              <a:buFont typeface="Arial" panose="020B0604020202020204" pitchFamily="34" charset="0"/>
              <a:buChar char="•"/>
            </a:pPr>
            <a:r>
              <a:rPr lang="en-GB" sz="2700" dirty="0" err="1"/>
              <a:t>Gynllunio</a:t>
            </a:r>
            <a:r>
              <a:rPr lang="en-GB" sz="2700" dirty="0"/>
              <a:t> </a:t>
            </a:r>
            <a:r>
              <a:rPr lang="en-GB" sz="2700" dirty="0" err="1"/>
              <a:t>wrth</a:t>
            </a:r>
            <a:r>
              <a:rPr lang="en-GB" sz="2700" dirty="0"/>
              <a:t> </a:t>
            </a:r>
            <a:r>
              <a:rPr lang="en-GB" sz="2700" dirty="0" err="1"/>
              <a:t>gefn</a:t>
            </a:r>
            <a:r>
              <a:rPr lang="en-GB" sz="2700" dirty="0"/>
              <a:t>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Adroddiad</a:t>
            </a:r>
            <a:r>
              <a:rPr lang="en-GB" sz="2700" dirty="0"/>
              <a:t> </a:t>
            </a:r>
            <a:r>
              <a:rPr lang="en-GB" sz="2700" dirty="0" err="1"/>
              <a:t>yn</a:t>
            </a:r>
            <a:r>
              <a:rPr lang="en-GB" sz="2700" dirty="0"/>
              <a:t> </a:t>
            </a:r>
            <a:r>
              <a:rPr lang="en-GB" sz="2700" dirty="0" err="1"/>
              <a:t>cynnwys</a:t>
            </a:r>
            <a:r>
              <a:rPr lang="en-GB" sz="2700" dirty="0"/>
              <a:t> </a:t>
            </a:r>
            <a:r>
              <a:rPr lang="en-GB" sz="2700" dirty="0" err="1"/>
              <a:t>yr</a:t>
            </a:r>
            <a:r>
              <a:rPr lang="en-GB" sz="2700" dirty="0"/>
              <a:t> </a:t>
            </a:r>
            <a:r>
              <a:rPr lang="en-GB" sz="2700" dirty="0" err="1"/>
              <a:t>adran</a:t>
            </a:r>
            <a:r>
              <a:rPr lang="en-GB" sz="2700" dirty="0"/>
              <a:t> </a:t>
            </a:r>
            <a:r>
              <a:rPr lang="en-GB" sz="2700" dirty="0" err="1"/>
              <a:t>rheoli</a:t>
            </a:r>
            <a:r>
              <a:rPr lang="en-GB" sz="2700" dirty="0"/>
              <a:t> </a:t>
            </a:r>
            <a:r>
              <a:rPr lang="en-GB" sz="2700" dirty="0" err="1"/>
              <a:t>prosiect</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 ADA – 2.4.8</a:t>
            </a:r>
          </a:p>
        </p:txBody>
      </p:sp>
    </p:spTree>
    <p:extLst>
      <p:ext uri="{BB962C8B-B14F-4D97-AF65-F5344CB8AC3E}">
        <p14:creationId xmlns:p14="http://schemas.microsoft.com/office/powerpoint/2010/main" val="2705399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Lif</a:t>
            </a:r>
            <a:r>
              <a:rPr lang="en-GB" sz="2700" dirty="0"/>
              <a:t> </a:t>
            </a:r>
            <a:r>
              <a:rPr lang="en-GB" sz="2700" dirty="0" err="1"/>
              <a:t>arian</a:t>
            </a:r>
            <a:endParaRPr lang="en-GB" sz="2700" dirty="0"/>
          </a:p>
          <a:p>
            <a:pPr marL="1147762" lvl="1" indent="-342900">
              <a:buFont typeface="Arial" panose="020B0604020202020204" pitchFamily="34" charset="0"/>
              <a:buChar char="•"/>
            </a:pPr>
            <a:r>
              <a:rPr lang="en-GB" sz="2700" dirty="0" err="1"/>
              <a:t>Archebu</a:t>
            </a:r>
            <a:r>
              <a:rPr lang="en-GB" sz="2700" dirty="0"/>
              <a:t> ac </a:t>
            </a:r>
            <a:r>
              <a:rPr lang="en-GB" sz="2700" dirty="0" err="1"/>
              <a:t>amserlennu</a:t>
            </a:r>
            <a:r>
              <a:rPr lang="en-GB" sz="2700" dirty="0"/>
              <a:t> </a:t>
            </a:r>
            <a:r>
              <a:rPr lang="en-GB" sz="2700" dirty="0" err="1"/>
              <a:t>danfoniadau</a:t>
            </a:r>
            <a:r>
              <a:rPr lang="en-GB" sz="2700" dirty="0"/>
              <a:t> </a:t>
            </a:r>
            <a:r>
              <a:rPr lang="en-GB" sz="2700" dirty="0" err="1"/>
              <a:t>deunydd</a:t>
            </a:r>
            <a:endParaRPr lang="en-GB" sz="2700" dirty="0"/>
          </a:p>
          <a:p>
            <a:pPr marL="1147762" lvl="1" indent="-342900">
              <a:buFont typeface="Arial" panose="020B0604020202020204" pitchFamily="34" charset="0"/>
              <a:buChar char="•"/>
            </a:pPr>
            <a:r>
              <a:rPr lang="en-GB" sz="2700" dirty="0" err="1"/>
              <a:t>Ofynion</a:t>
            </a:r>
            <a:r>
              <a:rPr lang="en-GB" sz="2700" dirty="0"/>
              <a:t> </a:t>
            </a:r>
            <a:r>
              <a:rPr lang="en-GB" sz="2700" dirty="0" err="1"/>
              <a:t>adnoddau</a:t>
            </a:r>
            <a:r>
              <a:rPr lang="en-GB" sz="2700" dirty="0"/>
              <a:t> </a:t>
            </a:r>
            <a:r>
              <a:rPr lang="en-GB" sz="2700" dirty="0" err="1"/>
              <a:t>dynol</a:t>
            </a:r>
            <a:r>
              <a:rPr lang="en-GB" sz="2700" dirty="0"/>
              <a:t>, </a:t>
            </a:r>
            <a:r>
              <a:rPr lang="en-GB" sz="2700" dirty="0" err="1"/>
              <a:t>gan</a:t>
            </a:r>
            <a:r>
              <a:rPr lang="en-GB" sz="2700" dirty="0"/>
              <a:t> </a:t>
            </a:r>
            <a:r>
              <a:rPr lang="en-GB" sz="2700" dirty="0" err="1"/>
              <a:t>gynnwys</a:t>
            </a:r>
            <a:r>
              <a:rPr lang="en-GB" sz="2700" dirty="0"/>
              <a:t> </a:t>
            </a:r>
            <a:r>
              <a:rPr lang="en-GB" sz="2700" dirty="0" err="1"/>
              <a:t>anghenion</a:t>
            </a:r>
            <a:r>
              <a:rPr lang="en-GB" sz="2700" dirty="0"/>
              <a:t> iechyd a </a:t>
            </a:r>
            <a:r>
              <a:rPr lang="en-GB" sz="2700" dirty="0" err="1"/>
              <a:t>diogelwch</a:t>
            </a:r>
            <a:endParaRPr lang="en-GB" sz="2700" dirty="0"/>
          </a:p>
          <a:p>
            <a:pPr marL="1147762" lvl="1" indent="-342900">
              <a:buFont typeface="Arial" panose="020B0604020202020204" pitchFamily="34" charset="0"/>
              <a:buChar char="•"/>
            </a:pPr>
            <a:r>
              <a:rPr lang="en-GB" sz="2700" dirty="0" err="1"/>
              <a:t>Anghenion</a:t>
            </a:r>
            <a:r>
              <a:rPr lang="en-GB" sz="2700" dirty="0"/>
              <a:t> </a:t>
            </a:r>
            <a:r>
              <a:rPr lang="en-GB" sz="2700" dirty="0" err="1"/>
              <a:t>adnoddau</a:t>
            </a:r>
            <a:r>
              <a:rPr lang="en-GB" sz="2700" dirty="0"/>
              <a:t> </a:t>
            </a:r>
            <a:r>
              <a:rPr lang="en-GB" sz="2700" dirty="0" err="1"/>
              <a:t>cyfarpar</a:t>
            </a:r>
            <a:endParaRPr lang="en-GB" sz="2700" dirty="0"/>
          </a:p>
          <a:p>
            <a:pPr marL="1147762" lvl="1" indent="-342900">
              <a:buFont typeface="Arial" panose="020B0604020202020204" pitchFamily="34" charset="0"/>
              <a:buChar char="•"/>
            </a:pPr>
            <a:r>
              <a:rPr lang="en-GB" sz="2700" dirty="0" err="1"/>
              <a:t>Storio</a:t>
            </a:r>
            <a:r>
              <a:rPr lang="en-GB" sz="2700" dirty="0"/>
              <a:t> </a:t>
            </a:r>
            <a:r>
              <a:rPr lang="en-GB" sz="2700" dirty="0" err="1"/>
              <a:t>ar</a:t>
            </a:r>
            <a:r>
              <a:rPr lang="en-GB" sz="2700" dirty="0"/>
              <a:t> </a:t>
            </a:r>
            <a:r>
              <a:rPr lang="en-GB" sz="2700" dirty="0" err="1"/>
              <a:t>safle</a:t>
            </a:r>
            <a:endParaRPr lang="en-GB" sz="2700" dirty="0"/>
          </a:p>
          <a:p>
            <a:pPr marL="1147762" lvl="1" indent="-342900">
              <a:buFont typeface="Arial" panose="020B0604020202020204" pitchFamily="34" charset="0"/>
              <a:buChar char="•"/>
            </a:pPr>
            <a:r>
              <a:rPr lang="en-GB" sz="2700" dirty="0" err="1"/>
              <a:t>Oruchwylio'r</a:t>
            </a:r>
            <a:r>
              <a:rPr lang="en-GB" sz="2700" dirty="0"/>
              <a:t> </a:t>
            </a:r>
            <a:r>
              <a:rPr lang="en-GB" sz="2700" dirty="0" err="1"/>
              <a:t>gweithlu</a:t>
            </a:r>
            <a:r>
              <a:rPr lang="en-GB" sz="2700" dirty="0"/>
              <a:t> a </a:t>
            </a:r>
            <a:r>
              <a:rPr lang="en-GB" sz="2700" dirty="0" err="1"/>
              <a:t>sicrhau</a:t>
            </a:r>
            <a:r>
              <a:rPr lang="en-GB" sz="2700" dirty="0"/>
              <a:t> </a:t>
            </a:r>
            <a:r>
              <a:rPr lang="en-GB" sz="2700" dirty="0" err="1"/>
              <a:t>ansawdd</a:t>
            </a:r>
            <a:r>
              <a:rPr lang="en-GB" sz="2700" dirty="0"/>
              <a:t> </a:t>
            </a:r>
            <a:r>
              <a:rPr lang="en-GB" sz="2700" dirty="0" err="1"/>
              <a:t>yr</a:t>
            </a:r>
            <a:r>
              <a:rPr lang="en-GB" sz="2700" dirty="0"/>
              <a:t> </a:t>
            </a:r>
            <a:r>
              <a:rPr lang="en-GB" sz="2700" dirty="0" err="1"/>
              <a:t>allbwn</a:t>
            </a: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Adroddiad</a:t>
            </a:r>
            <a:r>
              <a:rPr lang="en-GB" sz="2700" dirty="0"/>
              <a:t> </a:t>
            </a:r>
            <a:r>
              <a:rPr lang="en-GB" sz="2700" dirty="0" err="1"/>
              <a:t>yn</a:t>
            </a:r>
            <a:r>
              <a:rPr lang="en-GB" sz="2700" dirty="0"/>
              <a:t> </a:t>
            </a:r>
            <a:r>
              <a:rPr lang="en-GB" sz="2700" dirty="0" err="1"/>
              <a:t>cynnwys</a:t>
            </a:r>
            <a:r>
              <a:rPr lang="en-GB" sz="2700" dirty="0"/>
              <a:t> </a:t>
            </a:r>
            <a:r>
              <a:rPr lang="en-GB" sz="2700" dirty="0" err="1"/>
              <a:t>cynllunio</a:t>
            </a:r>
            <a:r>
              <a:rPr lang="en-GB" sz="2700" dirty="0"/>
              <a:t> </a:t>
            </a:r>
            <a:r>
              <a:rPr lang="en-GB" sz="2700" dirty="0" err="1"/>
              <a:t>adnoddau</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 ADA – 2.4.9</a:t>
            </a:r>
          </a:p>
        </p:txBody>
      </p:sp>
    </p:spTree>
    <p:extLst>
      <p:ext uri="{BB962C8B-B14F-4D97-AF65-F5344CB8AC3E}">
        <p14:creationId xmlns:p14="http://schemas.microsoft.com/office/powerpoint/2010/main" val="147885872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Gamau</a:t>
            </a:r>
            <a:r>
              <a:rPr lang="en-GB" sz="2700" dirty="0"/>
              <a:t> 6 </a:t>
            </a:r>
            <a:r>
              <a:rPr lang="en-GB" sz="2700" dirty="0" err="1"/>
              <a:t>i</a:t>
            </a:r>
            <a:r>
              <a:rPr lang="en-GB" sz="2700" dirty="0"/>
              <a:t> 7 o </a:t>
            </a:r>
            <a:r>
              <a:rPr lang="en-GB" sz="2700" dirty="0" err="1"/>
              <a:t>Gynllun</a:t>
            </a:r>
            <a:r>
              <a:rPr lang="en-GB" sz="2700" dirty="0"/>
              <a:t> Gwaith RIBA</a:t>
            </a:r>
          </a:p>
          <a:p>
            <a:pPr marL="1147762" lvl="1" indent="-342900">
              <a:buFont typeface="Arial" panose="020B0604020202020204" pitchFamily="34" charset="0"/>
              <a:buChar char="•"/>
            </a:pPr>
            <a:r>
              <a:rPr lang="en-GB" sz="2700" dirty="0" err="1"/>
              <a:t>Gomisiynu</a:t>
            </a:r>
            <a:r>
              <a:rPr lang="en-GB" sz="2700" dirty="0"/>
              <a:t> </a:t>
            </a:r>
            <a:r>
              <a:rPr lang="en-GB" sz="2700" dirty="0" err="1"/>
              <a:t>gosodiadau</a:t>
            </a:r>
            <a:r>
              <a:rPr lang="en-GB" sz="2700" dirty="0"/>
              <a:t> </a:t>
            </a:r>
            <a:r>
              <a:rPr lang="en-GB" sz="2700" dirty="0" err="1"/>
              <a:t>gwasanaethau</a:t>
            </a:r>
            <a:r>
              <a:rPr lang="en-GB" sz="2700" dirty="0"/>
              <a:t> </a:t>
            </a:r>
            <a:r>
              <a:rPr lang="en-GB" sz="2700" dirty="0" err="1"/>
              <a:t>adeiladu</a:t>
            </a:r>
            <a:endParaRPr lang="en-GB" sz="2700" dirty="0"/>
          </a:p>
          <a:p>
            <a:pPr marL="1147762" lvl="1" indent="-342900">
              <a:buFont typeface="Arial" panose="020B0604020202020204" pitchFamily="34" charset="0"/>
              <a:buChar char="•"/>
            </a:pPr>
            <a:r>
              <a:rPr lang="en-GB" sz="2700" dirty="0" err="1"/>
              <a:t>Ffeiliau</a:t>
            </a:r>
            <a:r>
              <a:rPr lang="en-GB" sz="2700" dirty="0"/>
              <a:t> iechyd a </a:t>
            </a:r>
            <a:r>
              <a:rPr lang="en-GB" sz="2700" dirty="0" err="1"/>
              <a:t>diogelwch</a:t>
            </a:r>
            <a:endParaRPr lang="en-GB" sz="2700" dirty="0"/>
          </a:p>
          <a:p>
            <a:pPr marL="1147762" lvl="1" indent="-342900">
              <a:buFont typeface="Arial" panose="020B0604020202020204" pitchFamily="34" charset="0"/>
              <a:buChar char="•"/>
            </a:pPr>
            <a:r>
              <a:rPr lang="en-GB" sz="2700" dirty="0" err="1"/>
              <a:t>Gyfnod</a:t>
            </a:r>
            <a:r>
              <a:rPr lang="en-GB" sz="2700" dirty="0"/>
              <a:t> </a:t>
            </a:r>
            <a:r>
              <a:rPr lang="en-GB" sz="2700" dirty="0" err="1"/>
              <a:t>trosglwyddo</a:t>
            </a:r>
            <a:endParaRPr lang="en-GB" sz="2700" dirty="0"/>
          </a:p>
          <a:p>
            <a:pPr marL="1147762" lvl="1" indent="-342900">
              <a:buFont typeface="Arial" panose="020B0604020202020204" pitchFamily="34" charset="0"/>
              <a:buChar char="•"/>
            </a:pPr>
            <a:r>
              <a:rPr lang="en-GB" sz="2700" dirty="0"/>
              <a:t>Y </a:t>
            </a:r>
            <a:r>
              <a:rPr lang="en-GB" sz="2700" dirty="0" err="1"/>
              <a:t>cyfnod</a:t>
            </a:r>
            <a:r>
              <a:rPr lang="en-GB" sz="2700" dirty="0"/>
              <a:t> </a:t>
            </a:r>
            <a:r>
              <a:rPr lang="en-GB" sz="2700" dirty="0" err="1"/>
              <a:t>cwblhau</a:t>
            </a:r>
            <a:r>
              <a:rPr lang="en-GB" sz="2700" dirty="0"/>
              <a:t> ac </a:t>
            </a:r>
            <a:r>
              <a:rPr lang="en-GB" sz="2700" dirty="0" err="1"/>
              <a:t>adborth</a:t>
            </a:r>
            <a:r>
              <a:rPr lang="en-GB" sz="2700" dirty="0"/>
              <a:t> </a:t>
            </a:r>
            <a:r>
              <a:rPr lang="en-GB" sz="2700" dirty="0" err="1"/>
              <a:t>cleientiaid</a:t>
            </a: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Arbenigedd</a:t>
            </a:r>
            <a:r>
              <a:rPr lang="en-GB" sz="2700" dirty="0"/>
              <a:t> </a:t>
            </a:r>
            <a:r>
              <a:rPr lang="en-GB" sz="2700" dirty="0" err="1"/>
              <a:t>mewn</a:t>
            </a:r>
            <a:r>
              <a:rPr lang="en-GB" sz="2700" dirty="0"/>
              <a:t> </a:t>
            </a:r>
            <a:r>
              <a:rPr lang="en-GB" sz="2700" dirty="0" err="1"/>
              <a:t>ffeiliau</a:t>
            </a:r>
            <a:r>
              <a:rPr lang="en-GB" sz="2700" dirty="0"/>
              <a:t> iechyd a </a:t>
            </a:r>
            <a:r>
              <a:rPr lang="en-GB" sz="2700" dirty="0" err="1"/>
              <a:t>diogelwch</a:t>
            </a:r>
            <a:r>
              <a:rPr lang="en-GB" sz="2700" dirty="0"/>
              <a:t> </a:t>
            </a:r>
          </a:p>
          <a:p>
            <a:pPr marL="1147762" lvl="1" indent="-342900">
              <a:buFont typeface="Arial" panose="020B0604020202020204" pitchFamily="34" charset="0"/>
              <a:buChar char="•"/>
            </a:pPr>
            <a:r>
              <a:rPr lang="en-GB" sz="2700" dirty="0" err="1"/>
              <a:t>Strategaeth</a:t>
            </a:r>
            <a:r>
              <a:rPr lang="en-GB" sz="2700" dirty="0"/>
              <a:t> </a:t>
            </a:r>
            <a:r>
              <a:rPr lang="en-GB" sz="2700" dirty="0" err="1"/>
              <a:t>trosglwyddo</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 ADA – 2.4.10</a:t>
            </a:r>
          </a:p>
        </p:txBody>
      </p:sp>
    </p:spTree>
    <p:extLst>
      <p:ext uri="{BB962C8B-B14F-4D97-AF65-F5344CB8AC3E}">
        <p14:creationId xmlns:p14="http://schemas.microsoft.com/office/powerpoint/2010/main" val="183350541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Raglenni</a:t>
            </a:r>
            <a:r>
              <a:rPr lang="en-GB" sz="2700" dirty="0"/>
              <a:t> </a:t>
            </a:r>
            <a:r>
              <a:rPr lang="en-GB" sz="2700" dirty="0" err="1"/>
              <a:t>meistr</a:t>
            </a:r>
            <a:r>
              <a:rPr lang="en-GB" sz="2700" dirty="0"/>
              <a:t> </a:t>
            </a:r>
            <a:r>
              <a:rPr lang="en-GB" sz="2700" dirty="0" err="1"/>
              <a:t>fel</a:t>
            </a:r>
            <a:r>
              <a:rPr lang="en-GB" sz="2700" dirty="0"/>
              <a:t> </a:t>
            </a:r>
            <a:r>
              <a:rPr lang="en-GB" sz="2700" dirty="0" err="1"/>
              <a:t>llinellau</a:t>
            </a:r>
            <a:r>
              <a:rPr lang="en-GB" sz="2700" dirty="0"/>
              <a:t> </a:t>
            </a:r>
            <a:r>
              <a:rPr lang="en-GB" sz="2700" dirty="0" err="1"/>
              <a:t>cydbwysedd</a:t>
            </a:r>
            <a:r>
              <a:rPr lang="en-GB" sz="2700" dirty="0"/>
              <a:t>, </a:t>
            </a:r>
            <a:r>
              <a:rPr lang="en-GB" sz="2700" dirty="0" err="1"/>
              <a:t>siartiau</a:t>
            </a:r>
            <a:r>
              <a:rPr lang="en-GB" sz="2700" dirty="0"/>
              <a:t> Gantt a </a:t>
            </a:r>
            <a:r>
              <a:rPr lang="en-GB" sz="2700" dirty="0" err="1"/>
              <a:t>dadansoddiadau</a:t>
            </a:r>
            <a:r>
              <a:rPr lang="en-GB" sz="2700" dirty="0"/>
              <a:t> </a:t>
            </a:r>
            <a:r>
              <a:rPr lang="en-GB" sz="2700" dirty="0" err="1"/>
              <a:t>llwybr</a:t>
            </a:r>
            <a:r>
              <a:rPr lang="en-GB" sz="2700" dirty="0"/>
              <a:t> </a:t>
            </a:r>
            <a:r>
              <a:rPr lang="en-GB" sz="2700" dirty="0" err="1"/>
              <a:t>critigol</a:t>
            </a:r>
            <a:r>
              <a:rPr lang="en-GB" sz="2700" dirty="0"/>
              <a:t> </a:t>
            </a:r>
          </a:p>
          <a:p>
            <a:pPr marL="1147762" lvl="1" indent="-342900">
              <a:buFont typeface="Arial" panose="020B0604020202020204" pitchFamily="34" charset="0"/>
              <a:buChar char="•"/>
            </a:pPr>
            <a:r>
              <a:rPr lang="en-GB" sz="2700" dirty="0" err="1"/>
              <a:t>Asesiadau</a:t>
            </a:r>
            <a:r>
              <a:rPr lang="en-GB" sz="2700" dirty="0"/>
              <a:t> </a:t>
            </a:r>
            <a:r>
              <a:rPr lang="en-GB" sz="2700" dirty="0" err="1"/>
              <a:t>risg</a:t>
            </a:r>
            <a:r>
              <a:rPr lang="en-GB" sz="2700" dirty="0"/>
              <a:t> a </a:t>
            </a:r>
            <a:r>
              <a:rPr lang="en-GB" sz="2700" dirty="0" err="1"/>
              <a:t>datganiadau</a:t>
            </a:r>
            <a:r>
              <a:rPr lang="en-GB" sz="2700" dirty="0"/>
              <a:t> dull</a:t>
            </a:r>
          </a:p>
          <a:p>
            <a:pPr marL="1147762" lvl="1" indent="-342900">
              <a:buFont typeface="Arial" panose="020B0604020202020204" pitchFamily="34" charset="0"/>
              <a:buChar char="•"/>
            </a:pPr>
            <a:r>
              <a:rPr lang="en-GB" sz="2700" dirty="0" err="1"/>
              <a:t>Systemau</a:t>
            </a:r>
            <a:r>
              <a:rPr lang="en-GB" sz="2700" dirty="0"/>
              <a:t> </a:t>
            </a:r>
            <a:r>
              <a:rPr lang="en-GB" sz="2700" dirty="0" err="1"/>
              <a:t>sicrhau</a:t>
            </a:r>
            <a:r>
              <a:rPr lang="en-GB" sz="2700" dirty="0"/>
              <a:t> </a:t>
            </a:r>
            <a:r>
              <a:rPr lang="en-GB" sz="2700" dirty="0" err="1"/>
              <a:t>ansawdd</a:t>
            </a:r>
            <a:r>
              <a:rPr lang="en-GB" sz="2700" dirty="0"/>
              <a:t> a </a:t>
            </a:r>
            <a:r>
              <a:rPr lang="en-GB" sz="2700" dirty="0" err="1"/>
              <a:t>dulliau</a:t>
            </a:r>
            <a:r>
              <a:rPr lang="en-GB" sz="2700" dirty="0"/>
              <a:t> </a:t>
            </a:r>
            <a:r>
              <a:rPr lang="en-GB" sz="2700" dirty="0" err="1"/>
              <a:t>profi</a:t>
            </a:r>
            <a:endParaRPr lang="en-GB" sz="2700" dirty="0"/>
          </a:p>
          <a:p>
            <a:pPr marL="1147762" lvl="1" indent="-342900">
              <a:buFont typeface="Arial" panose="020B0604020202020204" pitchFamily="34" charset="0"/>
              <a:buChar char="•"/>
            </a:pPr>
            <a:r>
              <a:rPr lang="en-GB" sz="2700" dirty="0" err="1"/>
              <a:t>Reoli</a:t>
            </a:r>
            <a:r>
              <a:rPr lang="en-GB" sz="2700" dirty="0"/>
              <a:t> </a:t>
            </a:r>
            <a:r>
              <a:rPr lang="en-GB" sz="2700" dirty="0" err="1"/>
              <a:t>adnoddau</a:t>
            </a:r>
            <a:r>
              <a:rPr lang="en-GB" sz="2700" dirty="0"/>
              <a:t> </a:t>
            </a:r>
            <a:r>
              <a:rPr lang="en-GB" sz="2700" dirty="0" err="1"/>
              <a:t>dynol</a:t>
            </a:r>
            <a:r>
              <a:rPr lang="en-GB" sz="2700" dirty="0"/>
              <a:t> ac </a:t>
            </a:r>
            <a:r>
              <a:rPr lang="en-GB" sz="2700" dirty="0" err="1"/>
              <a:t>isgontractwyr</a:t>
            </a: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Rhaglen</a:t>
            </a:r>
            <a:r>
              <a:rPr lang="en-GB" sz="2700" dirty="0"/>
              <a:t>(</a:t>
            </a:r>
            <a:r>
              <a:rPr lang="en-GB" sz="2700" dirty="0" err="1"/>
              <a:t>ni</a:t>
            </a:r>
            <a:r>
              <a:rPr lang="en-GB" sz="2700" dirty="0"/>
              <a:t>) </a:t>
            </a:r>
            <a:r>
              <a:rPr lang="en-GB" sz="2700" dirty="0" err="1"/>
              <a:t>ar</a:t>
            </a:r>
            <a:r>
              <a:rPr lang="en-GB" sz="2700" dirty="0"/>
              <a:t> </a:t>
            </a:r>
            <a:r>
              <a:rPr lang="en-GB" sz="2700" dirty="0" err="1"/>
              <a:t>gyfer</a:t>
            </a:r>
            <a:r>
              <a:rPr lang="en-GB" sz="2700" dirty="0"/>
              <a:t> </a:t>
            </a:r>
            <a:r>
              <a:rPr lang="en-GB" sz="2700" dirty="0" err="1"/>
              <a:t>gwaith</a:t>
            </a:r>
            <a:r>
              <a:rPr lang="en-GB" sz="2700" dirty="0"/>
              <a:t> </a:t>
            </a:r>
            <a:r>
              <a:rPr lang="en-GB" sz="2700" dirty="0" err="1"/>
              <a:t>adeiladu</a:t>
            </a:r>
            <a:r>
              <a:rPr lang="en-GB" sz="2700" dirty="0"/>
              <a:t> </a:t>
            </a:r>
          </a:p>
          <a:p>
            <a:pPr marL="1147762" lvl="1" indent="-342900">
              <a:buFont typeface="Arial" panose="020B0604020202020204" pitchFamily="34" charset="0"/>
              <a:buChar char="•"/>
            </a:pPr>
            <a:r>
              <a:rPr lang="en-GB" sz="2700" dirty="0"/>
              <a:t>RAMS </a:t>
            </a:r>
            <a:r>
              <a:rPr lang="en-GB" sz="2700" dirty="0" err="1"/>
              <a:t>enghreifftiol</a:t>
            </a:r>
            <a:r>
              <a:rPr lang="en-GB" sz="2700" dirty="0"/>
              <a:t> </a:t>
            </a:r>
            <a:r>
              <a:rPr lang="en-GB" sz="2700" dirty="0" err="1"/>
              <a:t>sy'n</a:t>
            </a:r>
            <a:r>
              <a:rPr lang="en-GB" sz="2700" dirty="0"/>
              <a:t> </a:t>
            </a:r>
            <a:r>
              <a:rPr lang="en-GB" sz="2700" dirty="0" err="1"/>
              <a:t>berthnasol</a:t>
            </a:r>
            <a:r>
              <a:rPr lang="en-GB" sz="2700" dirty="0"/>
              <a:t> </a:t>
            </a:r>
            <a:r>
              <a:rPr lang="en-GB" sz="2700" dirty="0" err="1"/>
              <a:t>i'r</a:t>
            </a:r>
            <a:r>
              <a:rPr lang="en-GB" sz="2700" dirty="0"/>
              <a:t> </a:t>
            </a:r>
            <a:r>
              <a:rPr lang="en-GB" sz="2700" dirty="0" err="1"/>
              <a:t>prosiect</a:t>
            </a:r>
            <a:r>
              <a:rPr lang="en-GB" sz="2700" dirty="0"/>
              <a:t> </a:t>
            </a:r>
          </a:p>
          <a:p>
            <a:pPr marL="1147762" lvl="1" indent="-342900">
              <a:buFont typeface="Arial" panose="020B0604020202020204" pitchFamily="34" charset="0"/>
              <a:buChar char="•"/>
            </a:pPr>
            <a:r>
              <a:rPr lang="en-GB" sz="2700" dirty="0" err="1"/>
              <a:t>Strategaeth</a:t>
            </a:r>
            <a:r>
              <a:rPr lang="en-GB" sz="2700" dirty="0"/>
              <a:t> </a:t>
            </a:r>
            <a:r>
              <a:rPr lang="en-GB" sz="2700" dirty="0" err="1"/>
              <a:t>sicrhau</a:t>
            </a:r>
            <a:r>
              <a:rPr lang="en-GB" sz="2700" dirty="0"/>
              <a:t> </a:t>
            </a:r>
            <a:r>
              <a:rPr lang="en-GB" sz="2700" dirty="0" err="1"/>
              <a:t>ansawdd</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 ADA – 2.4.11</a:t>
            </a:r>
          </a:p>
        </p:txBody>
      </p:sp>
    </p:spTree>
    <p:extLst>
      <p:ext uri="{BB962C8B-B14F-4D97-AF65-F5344CB8AC3E}">
        <p14:creationId xmlns:p14="http://schemas.microsoft.com/office/powerpoint/2010/main" val="244212838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 ADA – </a:t>
            </a:r>
            <a:r>
              <a:rPr lang="en-GB" sz="3600" dirty="0" err="1">
                <a:solidFill>
                  <a:schemeClr val="bg1"/>
                </a:solidFill>
                <a:latin typeface="+mn-lt"/>
                <a:ea typeface="Cambria" panose="02040503050406030204" pitchFamily="18" charset="0"/>
              </a:rPr>
              <a:t>Cynllun</a:t>
            </a:r>
            <a:r>
              <a:rPr lang="en-GB" sz="3600" dirty="0">
                <a:solidFill>
                  <a:schemeClr val="bg1"/>
                </a:solidFill>
                <a:latin typeface="+mn-lt"/>
                <a:ea typeface="Cambria" panose="02040503050406030204" pitchFamily="18" charset="0"/>
              </a:rPr>
              <a:t> Marcio</a:t>
            </a:r>
          </a:p>
        </p:txBody>
      </p:sp>
      <p:pic>
        <p:nvPicPr>
          <p:cNvPr id="9" name="Picture 8" descr="Text&#10;&#10;Description automatically generated with medium confidence">
            <a:extLst>
              <a:ext uri="{FF2B5EF4-FFF2-40B4-BE49-F238E27FC236}">
                <a16:creationId xmlns:a16="http://schemas.microsoft.com/office/drawing/2014/main" id="{52A30B97-FC10-D30C-0AB4-FADD1E23AAF5}"/>
              </a:ext>
            </a:extLst>
          </p:cNvPr>
          <p:cNvPicPr>
            <a:picLocks noChangeAspect="1"/>
          </p:cNvPicPr>
          <p:nvPr/>
        </p:nvPicPr>
        <p:blipFill>
          <a:blip r:embed="rId3"/>
          <a:stretch>
            <a:fillRect/>
          </a:stretch>
        </p:blipFill>
        <p:spPr>
          <a:xfrm>
            <a:off x="547728" y="1379628"/>
            <a:ext cx="8048543" cy="5132197"/>
          </a:xfrm>
          <a:prstGeom prst="rect">
            <a:avLst/>
          </a:prstGeom>
        </p:spPr>
      </p:pic>
    </p:spTree>
    <p:extLst>
      <p:ext uri="{BB962C8B-B14F-4D97-AF65-F5344CB8AC3E}">
        <p14:creationId xmlns:p14="http://schemas.microsoft.com/office/powerpoint/2010/main" val="301225836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a:bodyPr>
          <a:lstStyle/>
          <a:p>
            <a:endParaRPr lang="en-US" dirty="0"/>
          </a:p>
          <a:p>
            <a:pPr marL="342900" indent="-342900">
              <a:buFont typeface="Arial" panose="020B0604020202020204" pitchFamily="34" charset="0"/>
              <a:buChar char="•"/>
            </a:pPr>
            <a:r>
              <a:rPr lang="en-US" dirty="0" err="1"/>
              <a:t>Cyflwynwyd</a:t>
            </a:r>
            <a:r>
              <a:rPr lang="en-US" dirty="0"/>
              <a:t> </a:t>
            </a:r>
            <a:r>
              <a:rPr lang="en-US" dirty="0" err="1"/>
              <a:t>mewn</a:t>
            </a:r>
            <a:r>
              <a:rPr lang="en-US" dirty="0"/>
              <a:t> </a:t>
            </a:r>
            <a:r>
              <a:rPr lang="en-US" dirty="0" err="1"/>
              <a:t>pedair</a:t>
            </a:r>
            <a:r>
              <a:rPr lang="en-US" dirty="0"/>
              <a:t> </a:t>
            </a:r>
            <a:r>
              <a:rPr lang="en-US" dirty="0" err="1"/>
              <a:t>uned</a:t>
            </a:r>
            <a:endParaRPr lang="en-US" dirty="0"/>
          </a:p>
          <a:p>
            <a:pPr marL="342900" indent="-342900">
              <a:buFont typeface="Arial" panose="020B0604020202020204" pitchFamily="34" charset="0"/>
              <a:buChar char="•"/>
            </a:pPr>
            <a:r>
              <a:rPr lang="en-US" dirty="0" err="1"/>
              <a:t>Isrannwyd</a:t>
            </a:r>
            <a:r>
              <a:rPr lang="en-US" dirty="0"/>
              <a:t> </a:t>
            </a:r>
            <a:r>
              <a:rPr lang="en-US" dirty="0" err="1"/>
              <a:t>yn</a:t>
            </a:r>
            <a:r>
              <a:rPr lang="en-US" dirty="0"/>
              <a:t> </a:t>
            </a:r>
            <a:r>
              <a:rPr lang="en-US" dirty="0" err="1"/>
              <a:t>feysydd</a:t>
            </a:r>
            <a:r>
              <a:rPr lang="en-US" dirty="0"/>
              <a:t> </a:t>
            </a:r>
            <a:r>
              <a:rPr lang="en-US" dirty="0" err="1"/>
              <a:t>pwnc</a:t>
            </a:r>
            <a:endParaRPr lang="en-US" dirty="0"/>
          </a:p>
          <a:p>
            <a:pPr marL="342900" indent="-342900">
              <a:buFont typeface="Arial" panose="020B0604020202020204" pitchFamily="34" charset="0"/>
              <a:buChar char="•"/>
            </a:pPr>
            <a:r>
              <a:rPr lang="en-US" dirty="0" err="1"/>
              <a:t>Darperir</a:t>
            </a:r>
            <a:r>
              <a:rPr lang="en-US" dirty="0"/>
              <a:t> </a:t>
            </a:r>
            <a:r>
              <a:rPr lang="en-US" dirty="0" err="1"/>
              <a:t>helaethiad</a:t>
            </a:r>
            <a:r>
              <a:rPr lang="en-US" dirty="0"/>
              <a:t> er </a:t>
            </a:r>
            <a:r>
              <a:rPr lang="en-US" dirty="0" err="1"/>
              <a:t>mwyn</a:t>
            </a:r>
            <a:r>
              <a:rPr lang="en-US" dirty="0"/>
              <a:t> </a:t>
            </a:r>
            <a:r>
              <a:rPr lang="en-US" dirty="0" err="1"/>
              <a:t>egluro</a:t>
            </a:r>
            <a:r>
              <a:rPr lang="en-US" dirty="0"/>
              <a:t> </a:t>
            </a:r>
            <a:r>
              <a:rPr lang="en-US" dirty="0" err="1"/>
              <a:t>ehangder</a:t>
            </a:r>
            <a:r>
              <a:rPr lang="en-US" dirty="0"/>
              <a:t> a </a:t>
            </a:r>
            <a:r>
              <a:rPr lang="en-US" dirty="0" err="1"/>
              <a:t>dyfnder</a:t>
            </a:r>
            <a:endParaRPr lang="en-US" dirty="0"/>
          </a:p>
          <a:p>
            <a:pPr marL="342900" indent="-342900">
              <a:buFont typeface="Arial" panose="020B0604020202020204" pitchFamily="34" charset="0"/>
              <a:buChar char="•"/>
            </a:pPr>
            <a:r>
              <a:rPr lang="en-US" dirty="0" err="1"/>
              <a:t>Asesiad</a:t>
            </a:r>
            <a:r>
              <a:rPr lang="en-US" dirty="0"/>
              <a:t> </a:t>
            </a:r>
            <a:r>
              <a:rPr lang="en-US" dirty="0" err="1"/>
              <a:t>trwy</a:t>
            </a:r>
            <a:r>
              <a:rPr lang="en-US" dirty="0"/>
              <a:t> </a:t>
            </a:r>
            <a:r>
              <a:rPr lang="en-US" dirty="0" err="1"/>
              <a:t>arholiadau</a:t>
            </a:r>
            <a:r>
              <a:rPr lang="en-US" dirty="0"/>
              <a:t> ac </a:t>
            </a:r>
            <a:r>
              <a:rPr lang="en-US" dirty="0" err="1"/>
              <a:t>asesiad</a:t>
            </a:r>
            <a:r>
              <a:rPr lang="en-US" dirty="0"/>
              <a:t> di-</a:t>
            </a:r>
            <a:r>
              <a:rPr lang="en-US" dirty="0" err="1"/>
              <a:t>arholiad</a:t>
            </a:r>
            <a:r>
              <a:rPr lang="en-US" dirty="0"/>
              <a:t> (ADA)</a:t>
            </a:r>
          </a:p>
          <a:p>
            <a:pPr marL="342900" indent="-342900">
              <a:buFont typeface="Arial" panose="020B0604020202020204" pitchFamily="34" charset="0"/>
              <a:buChar char="•"/>
            </a:pPr>
            <a:r>
              <a:rPr lang="en-US" dirty="0" err="1"/>
              <a:t>Gofyniad</a:t>
            </a:r>
            <a:r>
              <a:rPr lang="en-US" dirty="0"/>
              <a:t> </a:t>
            </a:r>
            <a:r>
              <a:rPr lang="en-US" dirty="0" err="1"/>
              <a:t>i</a:t>
            </a:r>
            <a:r>
              <a:rPr lang="en-US" dirty="0"/>
              <a:t> </a:t>
            </a:r>
            <a:r>
              <a:rPr lang="en-US" dirty="0" err="1"/>
              <a:t>gymhwyso</a:t>
            </a:r>
            <a:r>
              <a:rPr lang="en-US" dirty="0"/>
              <a:t> </a:t>
            </a:r>
            <a:r>
              <a:rPr lang="en-US" dirty="0" err="1"/>
              <a:t>gwybodaeth</a:t>
            </a:r>
            <a:r>
              <a:rPr lang="en-US" dirty="0"/>
              <a:t>, </a:t>
            </a:r>
            <a:r>
              <a:rPr lang="en-US" dirty="0" err="1"/>
              <a:t>sgiliau</a:t>
            </a:r>
            <a:r>
              <a:rPr lang="en-US" dirty="0"/>
              <a:t> a </a:t>
            </a:r>
            <a:r>
              <a:rPr lang="en-US" dirty="0" err="1"/>
              <a:t>dealltwriaeth</a:t>
            </a:r>
            <a:r>
              <a:rPr lang="en-US" dirty="0"/>
              <a:t> </a:t>
            </a:r>
            <a:r>
              <a:rPr lang="en-US" dirty="0" err="1"/>
              <a:t>fathemategol</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lgn="ctr">
              <a:defRPr/>
            </a:pPr>
            <a:r>
              <a:rPr lang="en-GB" sz="3600" dirty="0">
                <a:solidFill>
                  <a:prstClr val="white"/>
                </a:solidFill>
                <a:latin typeface="Calibri"/>
              </a:rPr>
              <a:t>TAG </a:t>
            </a:r>
            <a:r>
              <a:rPr lang="en-GB" sz="3600" dirty="0" err="1">
                <a:solidFill>
                  <a:prstClr val="white"/>
                </a:solidFill>
                <a:latin typeface="Calibri"/>
              </a:rPr>
              <a:t>Amgylchedd</a:t>
            </a:r>
            <a:r>
              <a:rPr lang="en-GB" sz="3600" dirty="0">
                <a:solidFill>
                  <a:prstClr val="white"/>
                </a:solidFill>
                <a:latin typeface="Calibri"/>
              </a:rPr>
              <a:t> </a:t>
            </a:r>
            <a:r>
              <a:rPr lang="en-GB" sz="3600" dirty="0" err="1">
                <a:solidFill>
                  <a:prstClr val="white"/>
                </a:solidFill>
                <a:latin typeface="Calibri"/>
              </a:rPr>
              <a:t>Adeiledig</a:t>
            </a:r>
            <a:r>
              <a:rPr lang="en-GB" sz="3600" dirty="0">
                <a:solidFill>
                  <a:prstClr val="white"/>
                </a:solidFill>
                <a:latin typeface="Calibri"/>
              </a:rPr>
              <a:t> CBAC</a:t>
            </a:r>
          </a:p>
          <a:p>
            <a:pPr lvl="0" algn="ctr">
              <a:defRPr/>
            </a:pPr>
            <a:r>
              <a:rPr lang="en-GB" sz="3600" dirty="0" err="1">
                <a:solidFill>
                  <a:prstClr val="white"/>
                </a:solidFill>
                <a:latin typeface="Calibri"/>
              </a:rPr>
              <a:t>Cynnwys</a:t>
            </a:r>
            <a:r>
              <a:rPr lang="en-GB" sz="3600" dirty="0">
                <a:solidFill>
                  <a:prstClr val="white"/>
                </a:solidFill>
                <a:latin typeface="Calibri"/>
              </a:rPr>
              <a:t> ac </a:t>
            </a:r>
            <a:r>
              <a:rPr lang="en-GB" sz="3600" dirty="0" err="1">
                <a:solidFill>
                  <a:prstClr val="white"/>
                </a:solidFill>
                <a:latin typeface="Calibri"/>
              </a:rPr>
              <a:t>Asesu</a:t>
            </a:r>
            <a:r>
              <a:rPr lang="en-GB" sz="3600" dirty="0">
                <a:solidFill>
                  <a:prstClr val="white"/>
                </a:solidFill>
                <a:latin typeface="Calibri"/>
              </a:rPr>
              <a:t>: </a:t>
            </a:r>
            <a:r>
              <a:rPr lang="en-GB" sz="3600" dirty="0" err="1">
                <a:solidFill>
                  <a:prstClr val="white"/>
                </a:solidFill>
                <a:latin typeface="Calibri"/>
              </a:rPr>
              <a:t>Trosolwg</a:t>
            </a:r>
            <a:endPar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246344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60325"/>
            <a:r>
              <a:rPr lang="en-GB" sz="3400" dirty="0">
                <a:latin typeface="+mn-lt"/>
              </a:rPr>
              <a:t>(</a:t>
            </a:r>
            <a:r>
              <a:rPr lang="en-GB" sz="3400" dirty="0" err="1">
                <a:latin typeface="+mn-lt"/>
              </a:rPr>
              <a:t>ch</a:t>
            </a:r>
            <a:r>
              <a:rPr lang="en-GB" sz="3400" dirty="0">
                <a:latin typeface="+mn-lt"/>
              </a:rPr>
              <a:t>)	 </a:t>
            </a:r>
            <a:r>
              <a:rPr lang="en-GB" sz="3400" dirty="0" err="1">
                <a:latin typeface="+mn-lt"/>
              </a:rPr>
              <a:t>Rhowch</a:t>
            </a:r>
            <a:r>
              <a:rPr lang="en-GB" sz="3400" dirty="0">
                <a:latin typeface="+mn-lt"/>
              </a:rPr>
              <a:t> </a:t>
            </a:r>
            <a:r>
              <a:rPr lang="en-GB" sz="3400" dirty="0" err="1">
                <a:latin typeface="+mn-lt"/>
              </a:rPr>
              <a:t>fanylion</a:t>
            </a:r>
            <a:r>
              <a:rPr lang="en-GB" sz="3400" dirty="0">
                <a:latin typeface="+mn-lt"/>
              </a:rPr>
              <a:t> </a:t>
            </a:r>
            <a:r>
              <a:rPr lang="en-GB" sz="3400" dirty="0" err="1">
                <a:latin typeface="+mn-lt"/>
              </a:rPr>
              <a:t>priodol</a:t>
            </a:r>
            <a:r>
              <a:rPr lang="en-GB" sz="3400" dirty="0">
                <a:latin typeface="+mn-lt"/>
              </a:rPr>
              <a:t> </a:t>
            </a:r>
            <a:r>
              <a:rPr lang="en-GB" sz="3400" dirty="0" err="1">
                <a:latin typeface="+mn-lt"/>
              </a:rPr>
              <a:t>yn</a:t>
            </a:r>
            <a:r>
              <a:rPr lang="en-GB" sz="3400" dirty="0">
                <a:latin typeface="+mn-lt"/>
              </a:rPr>
              <a:t> </a:t>
            </a:r>
            <a:r>
              <a:rPr lang="en-GB" sz="3400" dirty="0" err="1">
                <a:latin typeface="+mn-lt"/>
              </a:rPr>
              <a:t>ymwneud</a:t>
            </a:r>
            <a:r>
              <a:rPr lang="en-GB" sz="3400" dirty="0">
                <a:latin typeface="+mn-lt"/>
              </a:rPr>
              <a:t> </a:t>
            </a:r>
            <a:r>
              <a:rPr lang="en-GB" sz="3400" dirty="0" err="1">
                <a:latin typeface="+mn-lt"/>
              </a:rPr>
              <a:t>â</a:t>
            </a:r>
            <a:r>
              <a:rPr lang="en-GB" sz="3400" dirty="0">
                <a:latin typeface="+mn-lt"/>
              </a:rPr>
              <a:t> </a:t>
            </a:r>
            <a:r>
              <a:rPr lang="en-GB" sz="3400" dirty="0" err="1">
                <a:latin typeface="+mn-lt"/>
              </a:rPr>
              <a:t>phrynu</a:t>
            </a:r>
            <a:r>
              <a:rPr lang="en-GB" sz="3400" dirty="0">
                <a:latin typeface="+mn-lt"/>
              </a:rPr>
              <a:t> a </a:t>
            </a:r>
            <a:r>
              <a:rPr lang="en-GB" sz="3400" dirty="0" err="1">
                <a:latin typeface="+mn-lt"/>
              </a:rPr>
              <a:t>rheolaeth</a:t>
            </a:r>
            <a:r>
              <a:rPr lang="en-GB" sz="3400" dirty="0">
                <a:latin typeface="+mn-lt"/>
              </a:rPr>
              <a:t> </a:t>
            </a:r>
            <a:r>
              <a:rPr lang="en-GB" sz="3400" dirty="0" err="1">
                <a:latin typeface="+mn-lt"/>
              </a:rPr>
              <a:t>ariannol</a:t>
            </a:r>
            <a:r>
              <a:rPr lang="en-GB" sz="3400" dirty="0">
                <a:latin typeface="+mn-lt"/>
              </a:rPr>
              <a:t>, </a:t>
            </a:r>
            <a:r>
              <a:rPr lang="en-GB" sz="3400" dirty="0" err="1">
                <a:latin typeface="+mn-lt"/>
              </a:rPr>
              <a:t>gan</a:t>
            </a:r>
            <a:r>
              <a:rPr lang="en-GB" sz="3400" dirty="0">
                <a:latin typeface="+mn-lt"/>
              </a:rPr>
              <a:t> </a:t>
            </a:r>
            <a:r>
              <a:rPr lang="en-GB" sz="3400" dirty="0" err="1">
                <a:latin typeface="+mn-lt"/>
              </a:rPr>
              <a:t>gynnwys</a:t>
            </a:r>
            <a:r>
              <a:rPr lang="en-GB" sz="3400" dirty="0">
                <a:latin typeface="+mn-lt"/>
              </a:rPr>
              <a:t> :</a:t>
            </a:r>
          </a:p>
          <a:p>
            <a:pPr marL="984250" lvl="1" indent="-358775">
              <a:buFontTx/>
              <a:buChar char="-"/>
            </a:pPr>
            <a:r>
              <a:rPr lang="en-GB" sz="3100" dirty="0" err="1"/>
              <a:t>Dulliau</a:t>
            </a:r>
            <a:r>
              <a:rPr lang="en-GB" sz="3100" dirty="0"/>
              <a:t> </a:t>
            </a:r>
            <a:r>
              <a:rPr lang="en-GB" sz="3100" dirty="0" err="1"/>
              <a:t>prynu</a:t>
            </a:r>
            <a:endParaRPr lang="en-GB" sz="3100" dirty="0"/>
          </a:p>
          <a:p>
            <a:pPr marL="984250" lvl="1" indent="-358775">
              <a:buFontTx/>
              <a:buChar char="-"/>
            </a:pPr>
            <a:r>
              <a:rPr lang="en-GB" sz="3100" dirty="0" err="1"/>
              <a:t>Costau</a:t>
            </a:r>
            <a:r>
              <a:rPr lang="en-GB" sz="3100" dirty="0"/>
              <a:t> a </a:t>
            </a:r>
            <a:r>
              <a:rPr lang="en-GB" sz="3100" dirty="0" err="1"/>
              <a:t>thynnu</a:t>
            </a:r>
            <a:r>
              <a:rPr lang="en-GB" sz="3100" dirty="0"/>
              <a:t> </a:t>
            </a:r>
            <a:r>
              <a:rPr lang="en-GB" sz="3100" dirty="0" err="1"/>
              <a:t>niferoedd</a:t>
            </a:r>
            <a:r>
              <a:rPr lang="en-GB" sz="3100" dirty="0"/>
              <a:t> </a:t>
            </a:r>
            <a:r>
              <a:rPr lang="en-GB" sz="3100" dirty="0" err="1"/>
              <a:t>i</a:t>
            </a:r>
            <a:r>
              <a:rPr lang="en-GB" sz="3100" dirty="0"/>
              <a:t> </a:t>
            </a:r>
            <a:r>
              <a:rPr lang="en-GB" sz="3100" dirty="0" err="1"/>
              <a:t>ffwrdd</a:t>
            </a:r>
            <a:endParaRPr lang="en-GB" sz="3100" dirty="0"/>
          </a:p>
          <a:p>
            <a:pPr marL="984250" lvl="1" indent="-358775">
              <a:buFontTx/>
              <a:buChar char="-"/>
            </a:pPr>
            <a:r>
              <a:rPr lang="en-GB" sz="3100" dirty="0" err="1"/>
              <a:t>Mesur</a:t>
            </a:r>
            <a:r>
              <a:rPr lang="en-GB" sz="3100" dirty="0"/>
              <a:t> </a:t>
            </a:r>
            <a:r>
              <a:rPr lang="en-GB" sz="3100" dirty="0" err="1"/>
              <a:t>niferoedd</a:t>
            </a:r>
            <a:r>
              <a:rPr lang="en-GB" sz="3100" dirty="0"/>
              <a:t> </a:t>
            </a: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Ch</a:t>
            </a:r>
          </a:p>
        </p:txBody>
      </p:sp>
    </p:spTree>
    <p:extLst>
      <p:ext uri="{BB962C8B-B14F-4D97-AF65-F5344CB8AC3E}">
        <p14:creationId xmlns:p14="http://schemas.microsoft.com/office/powerpoint/2010/main" val="182415990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2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Gyflenwyr</a:t>
            </a:r>
            <a:r>
              <a:rPr lang="en-GB" sz="2700" dirty="0"/>
              <a:t> addas a </a:t>
            </a:r>
            <a:r>
              <a:rPr lang="en-GB" sz="2700" dirty="0" err="1"/>
              <a:t>pherthnasol</a:t>
            </a:r>
            <a:r>
              <a:rPr lang="en-GB" sz="2700" dirty="0"/>
              <a:t> </a:t>
            </a:r>
          </a:p>
          <a:p>
            <a:pPr marL="1147762" lvl="1" indent="-342900">
              <a:buFont typeface="Arial" panose="020B0604020202020204" pitchFamily="34" charset="0"/>
              <a:buChar char="•"/>
            </a:pPr>
            <a:r>
              <a:rPr lang="en-GB" sz="2700" dirty="0" err="1"/>
              <a:t>Geisio</a:t>
            </a:r>
            <a:r>
              <a:rPr lang="en-GB" sz="2700" dirty="0"/>
              <a:t> a </a:t>
            </a:r>
            <a:r>
              <a:rPr lang="en-GB" sz="2700" dirty="0" err="1"/>
              <a:t>gwerthuso</a:t>
            </a:r>
            <a:r>
              <a:rPr lang="en-GB" sz="2700" dirty="0"/>
              <a:t> </a:t>
            </a:r>
            <a:r>
              <a:rPr lang="en-GB" sz="2700" dirty="0" err="1"/>
              <a:t>dyfynbrisiau</a:t>
            </a:r>
            <a:r>
              <a:rPr lang="en-GB" sz="2700" dirty="0"/>
              <a:t> </a:t>
            </a:r>
            <a:r>
              <a:rPr lang="en-GB" sz="2700" dirty="0" err="1"/>
              <a:t>ar</a:t>
            </a:r>
            <a:r>
              <a:rPr lang="en-GB" sz="2700" dirty="0"/>
              <a:t> </a:t>
            </a:r>
            <a:r>
              <a:rPr lang="en-GB" sz="2700" dirty="0" err="1"/>
              <a:t>gyfer</a:t>
            </a:r>
            <a:r>
              <a:rPr lang="en-GB" sz="2700" dirty="0"/>
              <a:t> </a:t>
            </a:r>
            <a:r>
              <a:rPr lang="en-GB" sz="2700" dirty="0" err="1"/>
              <a:t>deunyddiau</a:t>
            </a:r>
            <a:r>
              <a:rPr lang="en-GB" sz="2700" dirty="0"/>
              <a:t> ac </a:t>
            </a:r>
            <a:r>
              <a:rPr lang="en-GB" sz="2700" dirty="0" err="1"/>
              <a:t>isgontractwyr</a:t>
            </a:r>
            <a:r>
              <a:rPr lang="en-GB" sz="2700" dirty="0"/>
              <a:t> </a:t>
            </a:r>
          </a:p>
          <a:p>
            <a:pPr marL="1147762" lvl="1" indent="-342900">
              <a:buFont typeface="Arial" panose="020B0604020202020204" pitchFamily="34" charset="0"/>
              <a:buChar char="•"/>
            </a:pPr>
            <a:r>
              <a:rPr lang="en-GB" sz="2700" dirty="0" err="1"/>
              <a:t>Werthuso</a:t>
            </a:r>
            <a:r>
              <a:rPr lang="en-GB" sz="2700" dirty="0"/>
              <a:t> a </a:t>
            </a:r>
            <a:r>
              <a:rPr lang="en-GB" sz="2700" dirty="0" err="1"/>
              <a:t>rheoli</a:t>
            </a:r>
            <a:r>
              <a:rPr lang="en-GB" sz="2700" dirty="0"/>
              <a:t> </a:t>
            </a:r>
            <a:r>
              <a:rPr lang="en-GB" sz="2700" dirty="0" err="1"/>
              <a:t>amseroedd</a:t>
            </a:r>
            <a:r>
              <a:rPr lang="en-GB" sz="2700" dirty="0"/>
              <a:t> </a:t>
            </a:r>
            <a:r>
              <a:rPr lang="en-GB" sz="2700" dirty="0" err="1"/>
              <a:t>cyflwyno</a:t>
            </a:r>
            <a:r>
              <a:rPr lang="en-GB" sz="2700" dirty="0"/>
              <a:t> a </a:t>
            </a:r>
            <a:r>
              <a:rPr lang="en-GB" sz="2700" dirty="0" err="1"/>
              <a:t>rheoli</a:t>
            </a:r>
            <a:r>
              <a:rPr lang="en-GB" sz="2700" dirty="0"/>
              <a:t> </a:t>
            </a:r>
            <a:r>
              <a:rPr lang="en-GB" sz="2700" dirty="0" err="1"/>
              <a:t>modelau</a:t>
            </a:r>
            <a:r>
              <a:rPr lang="en-GB" sz="2700" dirty="0"/>
              <a:t> </a:t>
            </a:r>
            <a:r>
              <a:rPr lang="en-GB" sz="2700" dirty="0" err="1"/>
              <a:t>cyflwyno</a:t>
            </a:r>
            <a:r>
              <a:rPr lang="en-GB" sz="2700" dirty="0"/>
              <a:t> </a:t>
            </a:r>
            <a:r>
              <a:rPr lang="en-GB" sz="2700" dirty="0" err="1"/>
              <a:t>mewn</a:t>
            </a:r>
            <a:r>
              <a:rPr lang="en-GB" sz="2700" dirty="0"/>
              <a:t> union </a:t>
            </a:r>
            <a:r>
              <a:rPr lang="en-GB" sz="2700" dirty="0" err="1"/>
              <a:t>bryd</a:t>
            </a:r>
            <a:r>
              <a:rPr lang="en-GB" sz="2700" dirty="0"/>
              <a:t> </a:t>
            </a:r>
          </a:p>
          <a:p>
            <a:pPr marL="1147762" lvl="1" indent="-342900">
              <a:buFont typeface="Arial" panose="020B0604020202020204" pitchFamily="34" charset="0"/>
              <a:buChar char="•"/>
            </a:pPr>
            <a:r>
              <a:rPr lang="en-GB" sz="2700" dirty="0" err="1"/>
              <a:t>Brynu’n</a:t>
            </a:r>
            <a:r>
              <a:rPr lang="en-GB" sz="2700" dirty="0"/>
              <a:t> </a:t>
            </a:r>
            <a:r>
              <a:rPr lang="en-GB" sz="2700" dirty="0" err="1"/>
              <a:t>lleol</a:t>
            </a:r>
            <a:r>
              <a:rPr lang="en-GB" sz="2700" dirty="0"/>
              <a:t>, </a:t>
            </a:r>
            <a:r>
              <a:rPr lang="en-GB" sz="2700" dirty="0" err="1"/>
              <a:t>yn</a:t>
            </a:r>
            <a:r>
              <a:rPr lang="en-GB" sz="2700" dirty="0"/>
              <a:t> </a:t>
            </a:r>
            <a:r>
              <a:rPr lang="en-GB" sz="2700" dirty="0" err="1"/>
              <a:t>gynaliadwy</a:t>
            </a:r>
            <a:r>
              <a:rPr lang="en-GB" sz="2700" dirty="0"/>
              <a:t>, </a:t>
            </a:r>
            <a:r>
              <a:rPr lang="en-GB" sz="2700" dirty="0" err="1"/>
              <a:t>yn</a:t>
            </a:r>
            <a:r>
              <a:rPr lang="en-GB" sz="2700" dirty="0"/>
              <a:t> </a:t>
            </a:r>
            <a:r>
              <a:rPr lang="en-GB" sz="2700" dirty="0" err="1"/>
              <a:t>foesegol</a:t>
            </a:r>
            <a:r>
              <a:rPr lang="en-GB" sz="2700" dirty="0"/>
              <a:t> ac </a:t>
            </a:r>
            <a:r>
              <a:rPr lang="en-GB" sz="2700" dirty="0" err="1"/>
              <a:t>mewn</a:t>
            </a:r>
            <a:r>
              <a:rPr lang="en-GB" sz="2700" dirty="0"/>
              <a:t> </a:t>
            </a:r>
            <a:r>
              <a:rPr lang="en-GB" sz="2700" dirty="0" err="1"/>
              <a:t>ffordd</a:t>
            </a:r>
            <a:r>
              <a:rPr lang="en-GB" sz="2700" dirty="0"/>
              <a:t> </a:t>
            </a:r>
            <a:r>
              <a:rPr lang="en-GB" sz="2700" dirty="0" err="1"/>
              <a:t>gymdeithasol</a:t>
            </a:r>
            <a:r>
              <a:rPr lang="en-GB" sz="2700" dirty="0"/>
              <a:t> </a:t>
            </a:r>
            <a:r>
              <a:rPr lang="en-GB" sz="2700" dirty="0" err="1"/>
              <a:t>gyfrifol</a:t>
            </a:r>
            <a:r>
              <a:rPr lang="en-GB" sz="2700" dirty="0"/>
              <a:t> </a:t>
            </a:r>
          </a:p>
          <a:p>
            <a:pPr marL="1147762" lvl="1" indent="-342900">
              <a:buFont typeface="Arial" panose="020B0604020202020204" pitchFamily="34" charset="0"/>
              <a:buChar char="•"/>
            </a:pPr>
            <a:r>
              <a:rPr lang="en-GB" sz="2700" dirty="0" err="1"/>
              <a:t>Gontractau</a:t>
            </a:r>
            <a:r>
              <a:rPr lang="en-GB" sz="2700" dirty="0"/>
              <a:t> </a:t>
            </a:r>
            <a:r>
              <a:rPr lang="en-GB" sz="2700" dirty="0" err="1"/>
              <a:t>sefydlog</a:t>
            </a:r>
            <a:r>
              <a:rPr lang="en-GB" sz="2700" dirty="0"/>
              <a:t>, </a:t>
            </a:r>
            <a:r>
              <a:rPr lang="en-GB" sz="2700" dirty="0" err="1"/>
              <a:t>sengl</a:t>
            </a:r>
            <a:r>
              <a:rPr lang="en-GB" sz="2700" dirty="0"/>
              <a:t> a </a:t>
            </a:r>
            <a:r>
              <a:rPr lang="en-GB" sz="2700" dirty="0" err="1"/>
              <a:t>chyfresol</a:t>
            </a:r>
            <a:endParaRPr lang="en-GB" sz="2700" dirty="0"/>
          </a:p>
          <a:p>
            <a:pPr marL="1147762" lvl="1" indent="-342900">
              <a:buFont typeface="Arial" panose="020B0604020202020204" pitchFamily="34" charset="0"/>
              <a:buChar char="•"/>
            </a:pPr>
            <a:r>
              <a:rPr lang="en-GB" sz="2700" dirty="0" err="1"/>
              <a:t>Ddefnyddio</a:t>
            </a:r>
            <a:r>
              <a:rPr lang="en-GB" sz="2700" dirty="0"/>
              <a:t> </a:t>
            </a:r>
            <a:r>
              <a:rPr lang="en-GB" sz="2700" dirty="0" err="1"/>
              <a:t>archebion</a:t>
            </a:r>
            <a:r>
              <a:rPr lang="en-GB" sz="2700" dirty="0"/>
              <a:t> </a:t>
            </a:r>
            <a:r>
              <a:rPr lang="en-GB" sz="2700" dirty="0" err="1"/>
              <a:t>prynu</a:t>
            </a:r>
            <a:r>
              <a:rPr lang="en-GB" sz="2700" dirty="0"/>
              <a:t>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Cynllun</a:t>
            </a:r>
            <a:r>
              <a:rPr lang="en-GB" sz="2700" dirty="0"/>
              <a:t> </a:t>
            </a:r>
            <a:r>
              <a:rPr lang="en-GB" sz="2700" dirty="0" err="1"/>
              <a:t>dulliau</a:t>
            </a:r>
            <a:r>
              <a:rPr lang="en-GB" sz="2700" dirty="0"/>
              <a:t> </a:t>
            </a:r>
            <a:r>
              <a:rPr lang="en-GB" sz="2700" dirty="0" err="1"/>
              <a:t>prynu</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Ch ADA – 2.4.12</a:t>
            </a:r>
          </a:p>
        </p:txBody>
      </p:sp>
    </p:spTree>
    <p:extLst>
      <p:ext uri="{BB962C8B-B14F-4D97-AF65-F5344CB8AC3E}">
        <p14:creationId xmlns:p14="http://schemas.microsoft.com/office/powerpoint/2010/main" val="344227927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r>
              <a:rPr lang="en-GB" sz="3200" dirty="0" err="1">
                <a:latin typeface="+mn-lt"/>
                <a:cs typeface="+mn-cs"/>
              </a:rPr>
              <a:t>gostau</a:t>
            </a:r>
            <a:r>
              <a:rPr lang="en-GB" sz="3200" dirty="0">
                <a:latin typeface="+mn-lt"/>
                <a:cs typeface="+mn-cs"/>
              </a:rPr>
              <a:t> :</a:t>
            </a:r>
          </a:p>
          <a:p>
            <a:pPr marL="1147762" lvl="1" indent="-342900">
              <a:buFont typeface="Arial" panose="020B0604020202020204" pitchFamily="34" charset="0"/>
              <a:buChar char="•"/>
            </a:pPr>
            <a:r>
              <a:rPr lang="en-GB" sz="2700" dirty="0" err="1"/>
              <a:t>Deunyddiau</a:t>
            </a:r>
            <a:r>
              <a:rPr lang="en-GB" sz="2700" dirty="0"/>
              <a:t> </a:t>
            </a:r>
          </a:p>
          <a:p>
            <a:pPr marL="1147762" lvl="1" indent="-342900">
              <a:buFont typeface="Arial" panose="020B0604020202020204" pitchFamily="34" charset="0"/>
              <a:buChar char="•"/>
            </a:pPr>
            <a:r>
              <a:rPr lang="en-GB" sz="2700" dirty="0" err="1"/>
              <a:t>Llafur</a:t>
            </a:r>
            <a:endParaRPr lang="en-GB" sz="2700" dirty="0"/>
          </a:p>
          <a:p>
            <a:pPr marL="1147762" lvl="1" indent="-342900">
              <a:buFont typeface="Arial" panose="020B0604020202020204" pitchFamily="34" charset="0"/>
              <a:buChar char="•"/>
            </a:pPr>
            <a:r>
              <a:rPr lang="en-GB" sz="2700" dirty="0" err="1"/>
              <a:t>Cymariaethau</a:t>
            </a:r>
            <a:r>
              <a:rPr lang="en-GB" sz="2700" dirty="0"/>
              <a:t> cost-</a:t>
            </a:r>
            <a:r>
              <a:rPr lang="en-GB" sz="2700" dirty="0" err="1"/>
              <a:t>gwerth</a:t>
            </a:r>
            <a:endParaRPr lang="en-GB" sz="2700" dirty="0"/>
          </a:p>
          <a:p>
            <a:pPr marL="1147762" lvl="1" indent="-342900">
              <a:buFont typeface="Arial" panose="020B0604020202020204" pitchFamily="34" charset="0"/>
              <a:buChar char="•"/>
            </a:pPr>
            <a:r>
              <a:rPr lang="en-GB" sz="2700" dirty="0" err="1"/>
              <a:t>Costau</a:t>
            </a:r>
            <a:r>
              <a:rPr lang="en-GB" sz="2700" dirty="0"/>
              <a:t> </a:t>
            </a:r>
            <a:r>
              <a:rPr lang="en-GB" sz="2700" dirty="0" err="1"/>
              <a:t>rheoli</a:t>
            </a:r>
            <a:r>
              <a:rPr lang="en-GB" sz="2700" dirty="0"/>
              <a:t>/</a:t>
            </a:r>
            <a:r>
              <a:rPr lang="en-GB" sz="2700" dirty="0" err="1"/>
              <a:t>arbedion</a:t>
            </a:r>
            <a:r>
              <a:rPr lang="en-GB" sz="2700" dirty="0"/>
              <a:t> cost</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Amserlen</a:t>
            </a:r>
            <a:r>
              <a:rPr lang="en-GB" sz="2700" dirty="0"/>
              <a:t> </a:t>
            </a:r>
            <a:r>
              <a:rPr lang="en-GB" sz="2700" dirty="0" err="1"/>
              <a:t>cychwyniad</a:t>
            </a:r>
            <a:r>
              <a:rPr lang="en-GB" sz="2700" dirty="0"/>
              <a:t> </a:t>
            </a:r>
          </a:p>
          <a:p>
            <a:pPr marL="1147762" lvl="1" indent="-342900">
              <a:buFont typeface="Arial" panose="020B0604020202020204" pitchFamily="34" charset="0"/>
              <a:buChar char="•"/>
            </a:pPr>
            <a:r>
              <a:rPr lang="en-GB" sz="2700" dirty="0" err="1"/>
              <a:t>Strategaeth</a:t>
            </a:r>
            <a:r>
              <a:rPr lang="en-GB" sz="2700" dirty="0"/>
              <a:t> cost-</a:t>
            </a:r>
            <a:r>
              <a:rPr lang="en-GB" sz="2700" dirty="0" err="1"/>
              <a:t>gwerth</a:t>
            </a:r>
            <a:r>
              <a:rPr lang="en-GB" sz="2700" dirty="0"/>
              <a:t>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Ch ADA – 2.4.13</a:t>
            </a:r>
          </a:p>
        </p:txBody>
      </p:sp>
    </p:spTree>
    <p:extLst>
      <p:ext uri="{BB962C8B-B14F-4D97-AF65-F5344CB8AC3E}">
        <p14:creationId xmlns:p14="http://schemas.microsoft.com/office/powerpoint/2010/main" val="20289199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a:t>
            </a:r>
          </a:p>
          <a:p>
            <a:pPr marL="1147762" lvl="1" indent="-342900">
              <a:buFont typeface="Arial" panose="020B0604020202020204" pitchFamily="34" charset="0"/>
              <a:buChar char="•"/>
            </a:pPr>
            <a:r>
              <a:rPr lang="en-GB" sz="2700" dirty="0" err="1"/>
              <a:t>Eitemau</a:t>
            </a:r>
            <a:r>
              <a:rPr lang="en-GB" sz="2700" dirty="0"/>
              <a:t> </a:t>
            </a:r>
            <a:r>
              <a:rPr lang="en-GB" sz="2700" dirty="0" err="1"/>
              <a:t>Rhagarweiniol</a:t>
            </a:r>
            <a:endParaRPr lang="en-GB" sz="2700" dirty="0"/>
          </a:p>
          <a:p>
            <a:pPr marL="1147762" lvl="1" indent="-342900">
              <a:buFont typeface="Arial" panose="020B0604020202020204" pitchFamily="34" charset="0"/>
              <a:buChar char="•"/>
            </a:pPr>
            <a:r>
              <a:rPr lang="en-GB" sz="2700" dirty="0" err="1"/>
              <a:t>Brisiau</a:t>
            </a:r>
            <a:endParaRPr lang="en-GB" sz="2700" dirty="0"/>
          </a:p>
          <a:p>
            <a:pPr marL="1147762" lvl="1" indent="-342900">
              <a:buFont typeface="Arial" panose="020B0604020202020204" pitchFamily="34" charset="0"/>
              <a:buChar char="•"/>
            </a:pPr>
            <a:r>
              <a:rPr lang="en-GB" sz="2700" dirty="0" err="1"/>
              <a:t>Unedau</a:t>
            </a:r>
            <a:r>
              <a:rPr lang="en-GB" sz="2700" dirty="0"/>
              <a:t> a </a:t>
            </a:r>
            <a:r>
              <a:rPr lang="en-GB" sz="2700" dirty="0" err="1"/>
              <a:t>Dimensiynau</a:t>
            </a:r>
            <a:endParaRPr lang="en-GB" sz="2700" dirty="0"/>
          </a:p>
          <a:p>
            <a:pPr marL="1147762" lvl="1" indent="-342900">
              <a:buFont typeface="Arial" panose="020B0604020202020204" pitchFamily="34" charset="0"/>
              <a:buChar char="•"/>
            </a:pPr>
            <a:r>
              <a:rPr lang="en-GB" sz="2700" dirty="0" err="1"/>
              <a:t>Rheolau</a:t>
            </a:r>
            <a:r>
              <a:rPr lang="en-GB" sz="2700" dirty="0"/>
              <a:t> </a:t>
            </a:r>
            <a:r>
              <a:rPr lang="en-GB" sz="2700" dirty="0" err="1"/>
              <a:t>Mesur</a:t>
            </a:r>
            <a:r>
              <a:rPr lang="en-GB" sz="2700" dirty="0"/>
              <a:t> Newydd (</a:t>
            </a:r>
            <a:r>
              <a:rPr lang="en-GB" sz="2700" dirty="0" err="1"/>
              <a:t>RhMN</a:t>
            </a:r>
            <a:r>
              <a:rPr lang="en-GB" sz="2700" dirty="0"/>
              <a:t>)</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Bil</a:t>
            </a:r>
            <a:r>
              <a:rPr lang="en-GB" sz="2700" dirty="0"/>
              <a:t> o </a:t>
            </a:r>
            <a:r>
              <a:rPr lang="en-GB" sz="2700" dirty="0" err="1"/>
              <a:t>Niferoedd</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Ch ADA – 2.4.14</a:t>
            </a:r>
          </a:p>
        </p:txBody>
      </p:sp>
    </p:spTree>
    <p:extLst>
      <p:ext uri="{BB962C8B-B14F-4D97-AF65-F5344CB8AC3E}">
        <p14:creationId xmlns:p14="http://schemas.microsoft.com/office/powerpoint/2010/main" val="123445049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Ch ADA – </a:t>
            </a:r>
            <a:r>
              <a:rPr lang="en-GB" sz="3600" dirty="0" err="1">
                <a:solidFill>
                  <a:schemeClr val="bg1"/>
                </a:solidFill>
                <a:latin typeface="+mn-lt"/>
                <a:ea typeface="Cambria" panose="02040503050406030204" pitchFamily="18" charset="0"/>
              </a:rPr>
              <a:t>Cynllun</a:t>
            </a:r>
            <a:r>
              <a:rPr lang="en-GB" sz="3600" dirty="0">
                <a:solidFill>
                  <a:schemeClr val="bg1"/>
                </a:solidFill>
                <a:latin typeface="+mn-lt"/>
                <a:ea typeface="Cambria" panose="02040503050406030204" pitchFamily="18" charset="0"/>
              </a:rPr>
              <a:t> Marcio</a:t>
            </a:r>
          </a:p>
        </p:txBody>
      </p:sp>
      <p:pic>
        <p:nvPicPr>
          <p:cNvPr id="9" name="Picture 8" descr="Table&#10;&#10;Description automatically generated">
            <a:extLst>
              <a:ext uri="{FF2B5EF4-FFF2-40B4-BE49-F238E27FC236}">
                <a16:creationId xmlns:a16="http://schemas.microsoft.com/office/drawing/2014/main" id="{981C0DC3-42B6-CBE7-8975-9F47B12D7540}"/>
              </a:ext>
            </a:extLst>
          </p:cNvPr>
          <p:cNvPicPr>
            <a:picLocks noChangeAspect="1"/>
          </p:cNvPicPr>
          <p:nvPr/>
        </p:nvPicPr>
        <p:blipFill rotWithShape="1">
          <a:blip r:embed="rId3"/>
          <a:srcRect b="2243"/>
          <a:stretch/>
        </p:blipFill>
        <p:spPr>
          <a:xfrm>
            <a:off x="605571" y="1549425"/>
            <a:ext cx="8281024" cy="5125622"/>
          </a:xfrm>
          <a:prstGeom prst="rect">
            <a:avLst/>
          </a:prstGeom>
        </p:spPr>
      </p:pic>
    </p:spTree>
    <p:extLst>
      <p:ext uri="{BB962C8B-B14F-4D97-AF65-F5344CB8AC3E}">
        <p14:creationId xmlns:p14="http://schemas.microsoft.com/office/powerpoint/2010/main" val="378299227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60325"/>
            <a:r>
              <a:rPr lang="en-GB" sz="3400" dirty="0">
                <a:latin typeface="+mn-lt"/>
              </a:rPr>
              <a:t>d) </a:t>
            </a:r>
            <a:r>
              <a:rPr lang="en-GB" sz="3400" dirty="0" err="1">
                <a:latin typeface="+mn-lt"/>
              </a:rPr>
              <a:t>Cynhyrchwch</a:t>
            </a:r>
            <a:r>
              <a:rPr lang="en-GB" sz="3400" dirty="0">
                <a:latin typeface="+mn-lt"/>
              </a:rPr>
              <a:t> </a:t>
            </a:r>
            <a:r>
              <a:rPr lang="en-GB" sz="3400" dirty="0" err="1">
                <a:latin typeface="+mn-lt"/>
              </a:rPr>
              <a:t>raglen</a:t>
            </a:r>
            <a:r>
              <a:rPr lang="en-GB" sz="3400" dirty="0">
                <a:latin typeface="+mn-lt"/>
              </a:rPr>
              <a:t> </a:t>
            </a:r>
            <a:r>
              <a:rPr lang="en-GB" sz="3400" dirty="0" err="1">
                <a:latin typeface="+mn-lt"/>
              </a:rPr>
              <a:t>briodol</a:t>
            </a:r>
            <a:r>
              <a:rPr lang="en-GB" sz="3400" dirty="0">
                <a:latin typeface="+mn-lt"/>
              </a:rPr>
              <a:t> o </a:t>
            </a:r>
            <a:r>
              <a:rPr lang="en-GB" sz="3400" dirty="0" err="1">
                <a:latin typeface="+mn-lt"/>
              </a:rPr>
              <a:t>weithgareddau</a:t>
            </a:r>
            <a:r>
              <a:rPr lang="en-GB" sz="3400" dirty="0">
                <a:latin typeface="+mn-lt"/>
              </a:rPr>
              <a:t>, </a:t>
            </a:r>
            <a:r>
              <a:rPr lang="en-GB" sz="3400" dirty="0" err="1">
                <a:latin typeface="+mn-lt"/>
              </a:rPr>
              <a:t>sy'n</a:t>
            </a:r>
            <a:r>
              <a:rPr lang="en-GB" sz="3400" dirty="0">
                <a:latin typeface="+mn-lt"/>
              </a:rPr>
              <a:t> </a:t>
            </a:r>
            <a:r>
              <a:rPr lang="en-GB" sz="3400" dirty="0" err="1">
                <a:latin typeface="+mn-lt"/>
              </a:rPr>
              <a:t>cynnwys</a:t>
            </a:r>
            <a:r>
              <a:rPr lang="en-GB" sz="3400" dirty="0">
                <a:latin typeface="+mn-lt"/>
              </a:rPr>
              <a:t> </a:t>
            </a:r>
            <a:r>
              <a:rPr lang="en-GB" sz="3400" dirty="0" err="1">
                <a:latin typeface="+mn-lt"/>
              </a:rPr>
              <a:t>manylion</a:t>
            </a:r>
            <a:r>
              <a:rPr lang="en-GB" sz="3400" dirty="0">
                <a:latin typeface="+mn-lt"/>
              </a:rPr>
              <a:t> </a:t>
            </a:r>
            <a:r>
              <a:rPr lang="en-GB" sz="3400" dirty="0" err="1">
                <a:latin typeface="+mn-lt"/>
              </a:rPr>
              <a:t>ar</a:t>
            </a:r>
            <a:r>
              <a:rPr lang="en-GB" sz="3400" dirty="0">
                <a:latin typeface="+mn-lt"/>
              </a:rPr>
              <a:t> </a:t>
            </a:r>
            <a:r>
              <a:rPr lang="en-GB" sz="3400" dirty="0" err="1">
                <a:latin typeface="+mn-lt"/>
              </a:rPr>
              <a:t>sut</a:t>
            </a:r>
            <a:r>
              <a:rPr lang="en-GB" sz="3400" dirty="0">
                <a:latin typeface="+mn-lt"/>
              </a:rPr>
              <a:t> y </a:t>
            </a:r>
            <a:r>
              <a:rPr lang="en-GB" sz="3400" dirty="0" err="1">
                <a:latin typeface="+mn-lt"/>
              </a:rPr>
              <a:t>gellir</a:t>
            </a:r>
            <a:r>
              <a:rPr lang="en-GB" sz="3400" dirty="0">
                <a:latin typeface="+mn-lt"/>
              </a:rPr>
              <a:t> </a:t>
            </a:r>
            <a:r>
              <a:rPr lang="en-GB" sz="3400" dirty="0" err="1">
                <a:latin typeface="+mn-lt"/>
              </a:rPr>
              <a:t>sicrhau</a:t>
            </a:r>
            <a:r>
              <a:rPr lang="en-GB" sz="3400" dirty="0">
                <a:latin typeface="+mn-lt"/>
              </a:rPr>
              <a:t> </a:t>
            </a:r>
            <a:r>
              <a:rPr lang="en-GB" sz="3400" dirty="0" err="1">
                <a:latin typeface="+mn-lt"/>
              </a:rPr>
              <a:t>cynnydd</a:t>
            </a:r>
            <a:r>
              <a:rPr lang="en-GB" sz="3400" dirty="0">
                <a:latin typeface="+mn-lt"/>
              </a:rPr>
              <a:t> </a:t>
            </a: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ADA – </a:t>
            </a:r>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D</a:t>
            </a:r>
          </a:p>
        </p:txBody>
      </p:sp>
    </p:spTree>
    <p:extLst>
      <p:ext uri="{BB962C8B-B14F-4D97-AF65-F5344CB8AC3E}">
        <p14:creationId xmlns:p14="http://schemas.microsoft.com/office/powerpoint/2010/main" val="126108864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10000"/>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a:t>
            </a:r>
          </a:p>
          <a:p>
            <a:pPr marL="1147762" lvl="1" indent="-342900">
              <a:buFont typeface="Arial" panose="020B0604020202020204" pitchFamily="34" charset="0"/>
              <a:buChar char="•"/>
            </a:pPr>
            <a:r>
              <a:rPr lang="en-GB" sz="2700" dirty="0" err="1"/>
              <a:t>Ddewis</a:t>
            </a:r>
            <a:r>
              <a:rPr lang="en-GB" sz="2700" dirty="0"/>
              <a:t> y </a:t>
            </a:r>
            <a:r>
              <a:rPr lang="en-GB" sz="2700" dirty="0" err="1"/>
              <a:t>rhaglen</a:t>
            </a:r>
            <a:r>
              <a:rPr lang="en-GB" sz="2700" dirty="0"/>
              <a:t> </a:t>
            </a:r>
            <a:r>
              <a:rPr lang="en-GB" sz="2700" dirty="0" err="1"/>
              <a:t>feistr</a:t>
            </a:r>
            <a:r>
              <a:rPr lang="en-GB" sz="2700" dirty="0"/>
              <a:t> </a:t>
            </a:r>
            <a:r>
              <a:rPr lang="en-GB" sz="2700" dirty="0" err="1"/>
              <a:t>fwyaf</a:t>
            </a:r>
            <a:r>
              <a:rPr lang="en-GB" sz="2700" dirty="0"/>
              <a:t> </a:t>
            </a:r>
            <a:r>
              <a:rPr lang="en-GB" sz="2700" dirty="0" err="1"/>
              <a:t>priodol</a:t>
            </a:r>
            <a:endParaRPr lang="en-GB" sz="2700" dirty="0"/>
          </a:p>
          <a:p>
            <a:pPr marL="1147762" lvl="1" indent="-342900">
              <a:buFont typeface="Arial" panose="020B0604020202020204" pitchFamily="34" charset="0"/>
              <a:buChar char="•"/>
            </a:pPr>
            <a:r>
              <a:rPr lang="en-GB" sz="2700" dirty="0"/>
              <a:t>RAMS</a:t>
            </a:r>
          </a:p>
          <a:p>
            <a:pPr marL="1147762" lvl="1" indent="-342900">
              <a:buFont typeface="Arial" panose="020B0604020202020204" pitchFamily="34" charset="0"/>
              <a:buChar char="•"/>
            </a:pPr>
            <a:r>
              <a:rPr lang="en-GB" sz="2700" dirty="0" err="1"/>
              <a:t>Gynllun</a:t>
            </a:r>
            <a:r>
              <a:rPr lang="en-GB" sz="2700" dirty="0"/>
              <a:t> y </a:t>
            </a:r>
            <a:r>
              <a:rPr lang="en-GB" sz="2700" dirty="0" err="1"/>
              <a:t>safle</a:t>
            </a:r>
            <a:endParaRPr lang="en-GB" sz="2700" dirty="0"/>
          </a:p>
          <a:p>
            <a:pPr marL="1147762" lvl="1" indent="-342900">
              <a:buFont typeface="Arial" panose="020B0604020202020204" pitchFamily="34" charset="0"/>
              <a:buChar char="•"/>
            </a:pPr>
            <a:r>
              <a:rPr lang="en-GB" sz="2700" dirty="0" err="1"/>
              <a:t>Storio</a:t>
            </a:r>
            <a:r>
              <a:rPr lang="en-GB" sz="2700" dirty="0"/>
              <a:t> </a:t>
            </a:r>
            <a:r>
              <a:rPr lang="en-GB" sz="2700" dirty="0" err="1"/>
              <a:t>ar</a:t>
            </a:r>
            <a:r>
              <a:rPr lang="en-GB" sz="2700" dirty="0"/>
              <a:t> y </a:t>
            </a:r>
            <a:r>
              <a:rPr lang="en-GB" sz="2700" dirty="0" err="1"/>
              <a:t>safle</a:t>
            </a:r>
            <a:endParaRPr lang="en-GB" sz="2700" dirty="0"/>
          </a:p>
          <a:p>
            <a:pPr marL="1147762" lvl="1" indent="-342900">
              <a:buFont typeface="Arial" panose="020B0604020202020204" pitchFamily="34" charset="0"/>
              <a:buChar char="•"/>
            </a:pPr>
            <a:r>
              <a:rPr lang="en-GB" sz="2700" dirty="0"/>
              <a:t>Offer </a:t>
            </a:r>
            <a:r>
              <a:rPr lang="en-GB" sz="2700" dirty="0" err="1"/>
              <a:t>monitro</a:t>
            </a:r>
            <a:r>
              <a:rPr lang="en-GB" sz="2700" dirty="0"/>
              <a:t> </a:t>
            </a:r>
            <a:r>
              <a:rPr lang="en-GB" sz="2700" dirty="0" err="1"/>
              <a:t>gweledol</a:t>
            </a:r>
            <a:endParaRPr lang="en-GB" sz="2700" dirty="0"/>
          </a:p>
          <a:p>
            <a:pPr marL="1147762" lvl="1" indent="-342900">
              <a:buFont typeface="Arial" panose="020B0604020202020204" pitchFamily="34" charset="0"/>
              <a:buChar char="•"/>
            </a:pPr>
            <a:r>
              <a:rPr lang="en-GB" sz="2700" dirty="0" err="1"/>
              <a:t>Gynlluniau</a:t>
            </a:r>
            <a:r>
              <a:rPr lang="en-GB" sz="2700" dirty="0"/>
              <a:t> </a:t>
            </a:r>
            <a:r>
              <a:rPr lang="en-GB" sz="2700" dirty="0" err="1"/>
              <a:t>rheoli</a:t>
            </a:r>
            <a:r>
              <a:rPr lang="en-GB" sz="2700" dirty="0"/>
              <a:t> </a:t>
            </a:r>
            <a:r>
              <a:rPr lang="en-GB" sz="2700" dirty="0" err="1"/>
              <a:t>traffig</a:t>
            </a:r>
            <a:r>
              <a:rPr lang="en-GB" sz="2700" dirty="0"/>
              <a:t> </a:t>
            </a:r>
            <a:r>
              <a:rPr lang="en-GB" sz="2700" dirty="0" err="1"/>
              <a:t>ar</a:t>
            </a:r>
            <a:r>
              <a:rPr lang="en-GB" sz="2700" dirty="0"/>
              <a:t> </a:t>
            </a:r>
            <a:r>
              <a:rPr lang="en-GB" sz="2700" dirty="0" err="1"/>
              <a:t>safle</a:t>
            </a:r>
            <a:endParaRPr lang="en-GB" sz="2700" dirty="0"/>
          </a:p>
          <a:p>
            <a:pPr marL="1147762" lvl="1" indent="-342900">
              <a:buFont typeface="Arial" panose="020B0604020202020204" pitchFamily="34" charset="0"/>
              <a:buChar char="•"/>
            </a:pPr>
            <a:r>
              <a:rPr lang="en-GB" sz="2700" dirty="0" err="1"/>
              <a:t>Gynlluniau</a:t>
            </a:r>
            <a:r>
              <a:rPr lang="en-GB" sz="2700" dirty="0"/>
              <a:t> </a:t>
            </a:r>
            <a:r>
              <a:rPr lang="en-GB" sz="2700" dirty="0" err="1"/>
              <a:t>rheoli</a:t>
            </a:r>
            <a:r>
              <a:rPr lang="en-GB" sz="2700" dirty="0"/>
              <a:t> </a:t>
            </a:r>
            <a:r>
              <a:rPr lang="en-GB" sz="2700" dirty="0" err="1"/>
              <a:t>gwastraff</a:t>
            </a:r>
            <a:endParaRPr lang="en-GB" sz="2700" dirty="0"/>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Rhaglen</a:t>
            </a:r>
            <a:r>
              <a:rPr lang="en-GB" sz="2700" dirty="0"/>
              <a:t> o </a:t>
            </a:r>
            <a:r>
              <a:rPr lang="en-GB" sz="2700" dirty="0" err="1"/>
              <a:t>weithgareddau</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D ADA – 2.4.15</a:t>
            </a:r>
          </a:p>
        </p:txBody>
      </p:sp>
    </p:spTree>
    <p:extLst>
      <p:ext uri="{BB962C8B-B14F-4D97-AF65-F5344CB8AC3E}">
        <p14:creationId xmlns:p14="http://schemas.microsoft.com/office/powerpoint/2010/main" val="384203154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err="1">
                <a:latin typeface="+mn-lt"/>
                <a:cs typeface="+mn-cs"/>
              </a:rPr>
              <a:t>Yn</a:t>
            </a:r>
            <a:r>
              <a:rPr lang="en-GB" sz="3200" dirty="0">
                <a:latin typeface="+mn-lt"/>
                <a:cs typeface="+mn-cs"/>
              </a:rPr>
              <a:t> </a:t>
            </a:r>
            <a:r>
              <a:rPr lang="en-GB" sz="3200" dirty="0" err="1">
                <a:latin typeface="+mn-lt"/>
                <a:cs typeface="+mn-cs"/>
              </a:rPr>
              <a:t>yr</a:t>
            </a:r>
            <a:r>
              <a:rPr lang="en-GB" sz="3200" dirty="0">
                <a:latin typeface="+mn-lt"/>
                <a:cs typeface="+mn-cs"/>
              </a:rPr>
              <a:t> </a:t>
            </a:r>
            <a:r>
              <a:rPr lang="en-GB" sz="3200" dirty="0" err="1">
                <a:latin typeface="+mn-lt"/>
                <a:cs typeface="+mn-cs"/>
              </a:rPr>
              <a:t>adran</a:t>
            </a:r>
            <a:r>
              <a:rPr lang="en-GB" sz="3200" dirty="0">
                <a:latin typeface="+mn-lt"/>
                <a:cs typeface="+mn-cs"/>
              </a:rPr>
              <a:t> hon </a:t>
            </a:r>
            <a:r>
              <a:rPr lang="en-GB" sz="3200" dirty="0" err="1">
                <a:latin typeface="+mn-lt"/>
                <a:cs typeface="+mn-cs"/>
              </a:rPr>
              <a:t>bydd</a:t>
            </a:r>
            <a:r>
              <a:rPr lang="en-GB" sz="3200" dirty="0">
                <a:latin typeface="+mn-lt"/>
                <a:cs typeface="+mn-cs"/>
              </a:rPr>
              <a:t> </a:t>
            </a:r>
            <a:r>
              <a:rPr lang="en-GB" sz="3200" dirty="0" err="1">
                <a:latin typeface="+mn-lt"/>
                <a:cs typeface="+mn-cs"/>
              </a:rPr>
              <a:t>dysgwyr</a:t>
            </a:r>
            <a:r>
              <a:rPr lang="en-GB" sz="3200" dirty="0">
                <a:latin typeface="+mn-lt"/>
                <a:cs typeface="+mn-cs"/>
              </a:rPr>
              <a:t> </a:t>
            </a:r>
            <a:r>
              <a:rPr lang="en-GB" sz="3200" dirty="0" err="1">
                <a:latin typeface="+mn-lt"/>
                <a:cs typeface="+mn-cs"/>
              </a:rPr>
              <a:t>yn</a:t>
            </a:r>
            <a:r>
              <a:rPr lang="en-GB" sz="3200" dirty="0">
                <a:latin typeface="+mn-lt"/>
                <a:cs typeface="+mn-cs"/>
              </a:rPr>
              <a:t> </a:t>
            </a:r>
            <a:r>
              <a:rPr lang="en-GB" sz="3200" dirty="0" err="1">
                <a:latin typeface="+mn-lt"/>
                <a:cs typeface="+mn-cs"/>
              </a:rPr>
              <a:t>ennill</a:t>
            </a:r>
            <a:r>
              <a:rPr lang="en-GB" sz="3200" dirty="0">
                <a:latin typeface="+mn-lt"/>
                <a:cs typeface="+mn-cs"/>
              </a:rPr>
              <a:t> </a:t>
            </a:r>
            <a:r>
              <a:rPr lang="en-GB" sz="3200" dirty="0" err="1">
                <a:latin typeface="+mn-lt"/>
                <a:cs typeface="+mn-cs"/>
              </a:rPr>
              <a:t>gwybodaeth</a:t>
            </a:r>
            <a:r>
              <a:rPr lang="en-GB" sz="3200" dirty="0">
                <a:latin typeface="+mn-lt"/>
                <a:cs typeface="+mn-cs"/>
              </a:rPr>
              <a:t> a </a:t>
            </a:r>
            <a:r>
              <a:rPr lang="en-GB" sz="3200" dirty="0" err="1">
                <a:latin typeface="+mn-lt"/>
                <a:cs typeface="+mn-cs"/>
              </a:rPr>
              <a:t>dealltwriaeth</a:t>
            </a:r>
            <a:r>
              <a:rPr lang="en-GB" sz="3200" dirty="0">
                <a:latin typeface="+mn-lt"/>
                <a:cs typeface="+mn-cs"/>
              </a:rPr>
              <a:t> o :</a:t>
            </a:r>
          </a:p>
          <a:p>
            <a:pPr marL="1147762" lvl="1" indent="-342900">
              <a:buFont typeface="Arial" panose="020B0604020202020204" pitchFamily="34" charset="0"/>
              <a:buChar char="•"/>
            </a:pPr>
            <a:r>
              <a:rPr lang="en-GB" sz="2700" dirty="0" err="1"/>
              <a:t>Achosion</a:t>
            </a:r>
            <a:r>
              <a:rPr lang="en-GB" sz="2700" dirty="0"/>
              <a:t> </a:t>
            </a:r>
            <a:r>
              <a:rPr lang="en-GB" sz="2700" dirty="0" err="1"/>
              <a:t>oedi</a:t>
            </a:r>
            <a:r>
              <a:rPr lang="en-GB" sz="2700" dirty="0"/>
              <a:t> </a:t>
            </a:r>
            <a:r>
              <a:rPr lang="en-GB" sz="2700" dirty="0" err="1"/>
              <a:t>a'r</a:t>
            </a:r>
            <a:r>
              <a:rPr lang="en-GB" sz="2700" dirty="0"/>
              <a:t> </a:t>
            </a:r>
            <a:r>
              <a:rPr lang="en-GB" sz="2700" dirty="0" err="1"/>
              <a:t>effeithiau</a:t>
            </a:r>
            <a:r>
              <a:rPr lang="en-GB" sz="2700" dirty="0"/>
              <a:t> a </a:t>
            </a:r>
            <a:r>
              <a:rPr lang="en-GB" sz="2700" dirty="0" err="1"/>
              <a:t>gânt</a:t>
            </a:r>
            <a:r>
              <a:rPr lang="en-GB" sz="2700" dirty="0"/>
              <a:t> </a:t>
            </a:r>
            <a:r>
              <a:rPr lang="en-GB" sz="2700" dirty="0" err="1"/>
              <a:t>ar</a:t>
            </a:r>
            <a:r>
              <a:rPr lang="en-GB" sz="2700" dirty="0"/>
              <a:t> </a:t>
            </a:r>
            <a:r>
              <a:rPr lang="en-GB" sz="2700" dirty="0" err="1"/>
              <a:t>brosiectau</a:t>
            </a:r>
            <a:endParaRPr lang="en-GB" sz="2700" dirty="0"/>
          </a:p>
          <a:p>
            <a:pPr marL="1147762" lvl="1" indent="-342900">
              <a:buFont typeface="Arial" panose="020B0604020202020204" pitchFamily="34" charset="0"/>
              <a:buChar char="•"/>
            </a:pPr>
            <a:r>
              <a:rPr lang="en-GB" sz="2700" dirty="0" err="1"/>
              <a:t>Oresgyn</a:t>
            </a:r>
            <a:r>
              <a:rPr lang="en-GB" sz="2700" dirty="0"/>
              <a:t> </a:t>
            </a:r>
            <a:r>
              <a:rPr lang="en-GB" sz="2700" dirty="0" err="1"/>
              <a:t>oedi</a:t>
            </a:r>
            <a:endParaRPr lang="en-GB" sz="2700" dirty="0"/>
          </a:p>
          <a:p>
            <a:pPr marL="1147762" lvl="1" indent="-342900">
              <a:buFont typeface="Arial" panose="020B0604020202020204" pitchFamily="34" charset="0"/>
              <a:buChar char="•"/>
            </a:pPr>
            <a:r>
              <a:rPr lang="en-GB" sz="2700" dirty="0" err="1"/>
              <a:t>Hwyluso</a:t>
            </a:r>
            <a:r>
              <a:rPr lang="en-GB" sz="2700" dirty="0"/>
              <a:t> </a:t>
            </a:r>
            <a:r>
              <a:rPr lang="en-GB" sz="2700" dirty="0" err="1"/>
              <a:t>cynnydd</a:t>
            </a:r>
            <a:r>
              <a:rPr lang="en-GB" sz="2700" dirty="0"/>
              <a:t> o </a:t>
            </a:r>
            <a:r>
              <a:rPr lang="en-GB" sz="2700" dirty="0" err="1"/>
              <a:t>flaen</a:t>
            </a:r>
            <a:r>
              <a:rPr lang="en-GB" sz="2700" dirty="0"/>
              <a:t> </a:t>
            </a:r>
            <a:r>
              <a:rPr lang="en-GB" sz="2700" dirty="0" err="1"/>
              <a:t>amser</a:t>
            </a:r>
            <a:endParaRPr lang="en-GB" sz="2700" dirty="0"/>
          </a:p>
          <a:p>
            <a:pPr marL="1147762" lvl="1" indent="-342900">
              <a:buFont typeface="Arial" panose="020B0604020202020204" pitchFamily="34" charset="0"/>
              <a:buChar char="•"/>
            </a:pPr>
            <a:r>
              <a:rPr lang="en-GB" sz="2700" dirty="0" err="1"/>
              <a:t>Fabwysiadu</a:t>
            </a:r>
            <a:r>
              <a:rPr lang="en-GB" sz="2700" dirty="0"/>
              <a:t> ac </a:t>
            </a:r>
            <a:r>
              <a:rPr lang="en-GB" sz="2700" dirty="0" err="1"/>
              <a:t>addasu</a:t>
            </a:r>
            <a:r>
              <a:rPr lang="en-GB" sz="2700" dirty="0"/>
              <a:t> </a:t>
            </a:r>
            <a:r>
              <a:rPr lang="en-GB" sz="2700" dirty="0" err="1"/>
              <a:t>cynllun</a:t>
            </a:r>
            <a:r>
              <a:rPr lang="en-GB" sz="2700" dirty="0"/>
              <a:t> </a:t>
            </a:r>
            <a:r>
              <a:rPr lang="en-GB" sz="2700" dirty="0" err="1"/>
              <a:t>wrth</a:t>
            </a:r>
            <a:r>
              <a:rPr lang="en-GB" sz="2700" dirty="0"/>
              <a:t> </a:t>
            </a:r>
            <a:r>
              <a:rPr lang="en-GB" sz="2700" dirty="0" err="1"/>
              <a:t>gefn</a:t>
            </a:r>
            <a:r>
              <a:rPr lang="en-GB" sz="2700" dirty="0"/>
              <a:t>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err="1">
                <a:latin typeface="+mn-lt"/>
                <a:cs typeface="+mn-cs"/>
              </a:rPr>
              <a:t>Disgwyliad</a:t>
            </a:r>
            <a:r>
              <a:rPr lang="en-GB" sz="3200" dirty="0">
                <a:latin typeface="+mn-lt"/>
                <a:cs typeface="+mn-cs"/>
              </a:rPr>
              <a:t> </a:t>
            </a:r>
            <a:r>
              <a:rPr lang="en-GB" sz="3200" dirty="0" err="1">
                <a:latin typeface="+mn-lt"/>
                <a:cs typeface="+mn-cs"/>
              </a:rPr>
              <a:t>Dysgwr</a:t>
            </a:r>
            <a:r>
              <a:rPr lang="en-GB" sz="3200" dirty="0">
                <a:latin typeface="+mn-lt"/>
                <a:cs typeface="+mn-cs"/>
              </a:rPr>
              <a:t> ADA </a:t>
            </a:r>
          </a:p>
          <a:p>
            <a:pPr marL="1147762" lvl="1" indent="-342900">
              <a:buFont typeface="Arial" panose="020B0604020202020204" pitchFamily="34" charset="0"/>
              <a:buChar char="•"/>
            </a:pPr>
            <a:r>
              <a:rPr lang="en-GB" sz="2700" dirty="0" err="1"/>
              <a:t>Rhaglen</a:t>
            </a:r>
            <a:r>
              <a:rPr lang="en-GB" sz="2700" dirty="0"/>
              <a:t> o </a:t>
            </a:r>
            <a:r>
              <a:rPr lang="en-GB" sz="2700" dirty="0" err="1"/>
              <a:t>weithgareddau</a:t>
            </a:r>
            <a:endParaRPr lang="en-GB" sz="2700" dirty="0"/>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D ADA – 2.4.16</a:t>
            </a:r>
          </a:p>
        </p:txBody>
      </p:sp>
    </p:spTree>
    <p:extLst>
      <p:ext uri="{BB962C8B-B14F-4D97-AF65-F5344CB8AC3E}">
        <p14:creationId xmlns:p14="http://schemas.microsoft.com/office/powerpoint/2010/main" val="250465410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Tasg</a:t>
            </a:r>
            <a:r>
              <a:rPr lang="en-GB" sz="3600" dirty="0">
                <a:solidFill>
                  <a:schemeClr val="bg1"/>
                </a:solidFill>
                <a:latin typeface="+mn-lt"/>
                <a:ea typeface="Cambria" panose="02040503050406030204" pitchFamily="18" charset="0"/>
              </a:rPr>
              <a:t> D ADA – </a:t>
            </a:r>
            <a:r>
              <a:rPr lang="en-GB" sz="3600" dirty="0" err="1">
                <a:solidFill>
                  <a:schemeClr val="bg1"/>
                </a:solidFill>
                <a:latin typeface="+mn-lt"/>
                <a:ea typeface="Cambria" panose="02040503050406030204" pitchFamily="18" charset="0"/>
              </a:rPr>
              <a:t>Cynllun</a:t>
            </a:r>
            <a:r>
              <a:rPr lang="en-GB" sz="3600" dirty="0">
                <a:solidFill>
                  <a:schemeClr val="bg1"/>
                </a:solidFill>
                <a:latin typeface="+mn-lt"/>
                <a:ea typeface="Cambria" panose="02040503050406030204" pitchFamily="18" charset="0"/>
              </a:rPr>
              <a:t> Marcio</a:t>
            </a:r>
          </a:p>
        </p:txBody>
      </p:sp>
      <p:pic>
        <p:nvPicPr>
          <p:cNvPr id="9" name="Picture 8" descr="Graphical user interface, text, application, email&#10;&#10;Description automatically generated">
            <a:extLst>
              <a:ext uri="{FF2B5EF4-FFF2-40B4-BE49-F238E27FC236}">
                <a16:creationId xmlns:a16="http://schemas.microsoft.com/office/drawing/2014/main" id="{30D95743-EBCE-11F8-4A07-3CEE23B2EF84}"/>
              </a:ext>
            </a:extLst>
          </p:cNvPr>
          <p:cNvPicPr>
            <a:picLocks noChangeAspect="1"/>
          </p:cNvPicPr>
          <p:nvPr/>
        </p:nvPicPr>
        <p:blipFill>
          <a:blip r:embed="rId3"/>
          <a:stretch>
            <a:fillRect/>
          </a:stretch>
        </p:blipFill>
        <p:spPr>
          <a:xfrm>
            <a:off x="1104433" y="1333499"/>
            <a:ext cx="6935133" cy="5419997"/>
          </a:xfrm>
          <a:prstGeom prst="rect">
            <a:avLst/>
          </a:prstGeom>
        </p:spPr>
      </p:pic>
    </p:spTree>
    <p:extLst>
      <p:ext uri="{BB962C8B-B14F-4D97-AF65-F5344CB8AC3E}">
        <p14:creationId xmlns:p14="http://schemas.microsoft.com/office/powerpoint/2010/main" val="22674988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Meini</a:t>
            </a:r>
            <a:r>
              <a:rPr lang="en-GB" sz="3600" dirty="0">
                <a:solidFill>
                  <a:schemeClr val="bg1"/>
                </a:solidFill>
                <a:latin typeface="+mn-lt"/>
                <a:ea typeface="Cambria" panose="02040503050406030204" pitchFamily="18" charset="0"/>
              </a:rPr>
              <a:t> </a:t>
            </a:r>
            <a:r>
              <a:rPr lang="en-GB" sz="3600" dirty="0" err="1">
                <a:solidFill>
                  <a:schemeClr val="bg1"/>
                </a:solidFill>
                <a:latin typeface="+mn-lt"/>
                <a:ea typeface="Cambria" panose="02040503050406030204" pitchFamily="18" charset="0"/>
              </a:rPr>
              <a:t>Prawf</a:t>
            </a:r>
            <a:r>
              <a:rPr lang="en-GB" sz="3600" dirty="0">
                <a:solidFill>
                  <a:schemeClr val="bg1"/>
                </a:solidFill>
                <a:latin typeface="+mn-lt"/>
                <a:ea typeface="Cambria" panose="02040503050406030204" pitchFamily="18" charset="0"/>
              </a:rPr>
              <a:t> </a:t>
            </a:r>
            <a:r>
              <a:rPr lang="en-GB" sz="3600" dirty="0" err="1">
                <a:solidFill>
                  <a:schemeClr val="bg1"/>
                </a:solidFill>
                <a:latin typeface="+mn-lt"/>
                <a:ea typeface="Cambria" panose="02040503050406030204" pitchFamily="18" charset="0"/>
              </a:rPr>
              <a:t>Asesu</a:t>
            </a:r>
            <a:r>
              <a:rPr lang="en-GB" sz="3600" dirty="0">
                <a:solidFill>
                  <a:schemeClr val="bg1"/>
                </a:solidFill>
                <a:latin typeface="+mn-lt"/>
                <a:ea typeface="Cambria" panose="02040503050406030204" pitchFamily="18" charset="0"/>
              </a:rPr>
              <a:t> ADA</a:t>
            </a:r>
          </a:p>
        </p:txBody>
      </p:sp>
      <p:pic>
        <p:nvPicPr>
          <p:cNvPr id="10" name="Picture 9">
            <a:extLst>
              <a:ext uri="{FF2B5EF4-FFF2-40B4-BE49-F238E27FC236}">
                <a16:creationId xmlns:a16="http://schemas.microsoft.com/office/drawing/2014/main" id="{8BAE2E9D-F4D4-9A00-9E90-B85F808118D5}"/>
              </a:ext>
            </a:extLst>
          </p:cNvPr>
          <p:cNvPicPr>
            <a:picLocks noChangeAspect="1"/>
          </p:cNvPicPr>
          <p:nvPr/>
        </p:nvPicPr>
        <p:blipFill>
          <a:blip r:embed="rId3"/>
          <a:stretch>
            <a:fillRect/>
          </a:stretch>
        </p:blipFill>
        <p:spPr>
          <a:xfrm>
            <a:off x="1830253" y="1268637"/>
            <a:ext cx="5393507" cy="5550253"/>
          </a:xfrm>
          <a:prstGeom prst="rect">
            <a:avLst/>
          </a:prstGeom>
        </p:spPr>
      </p:pic>
    </p:spTree>
    <p:extLst>
      <p:ext uri="{BB962C8B-B14F-4D97-AF65-F5344CB8AC3E}">
        <p14:creationId xmlns:p14="http://schemas.microsoft.com/office/powerpoint/2010/main" val="26826395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1AB499C-9FC3-41FB-8160-CE3EE00C501A}"/>
              </a:ext>
            </a:extLst>
          </p:cNvPr>
          <p:cNvGraphicFramePr>
            <a:graphicFrameLocks noGrp="1"/>
          </p:cNvGraphicFramePr>
          <p:nvPr>
            <p:ph idx="1"/>
            <p:extLst>
              <p:ext uri="{D42A27DB-BD31-4B8C-83A1-F6EECF244321}">
                <p14:modId xmlns:p14="http://schemas.microsoft.com/office/powerpoint/2010/main" val="1049786918"/>
              </p:ext>
            </p:extLst>
          </p:nvPr>
        </p:nvGraphicFramePr>
        <p:xfrm>
          <a:off x="145774" y="1457739"/>
          <a:ext cx="8799441" cy="2227556"/>
        </p:xfrm>
        <a:graphic>
          <a:graphicData uri="http://schemas.openxmlformats.org/drawingml/2006/table">
            <a:tbl>
              <a:tblPr firstRow="1" bandRow="1">
                <a:tableStyleId>{5C22544A-7EE6-4342-B048-85BDC9FD1C3A}</a:tableStyleId>
              </a:tblPr>
              <a:tblGrid>
                <a:gridCol w="1298713">
                  <a:extLst>
                    <a:ext uri="{9D8B030D-6E8A-4147-A177-3AD203B41FA5}">
                      <a16:colId xmlns:a16="http://schemas.microsoft.com/office/drawing/2014/main" val="3179451166"/>
                    </a:ext>
                  </a:extLst>
                </a:gridCol>
                <a:gridCol w="4386006">
                  <a:extLst>
                    <a:ext uri="{9D8B030D-6E8A-4147-A177-3AD203B41FA5}">
                      <a16:colId xmlns:a16="http://schemas.microsoft.com/office/drawing/2014/main" val="808348759"/>
                    </a:ext>
                  </a:extLst>
                </a:gridCol>
                <a:gridCol w="3114722">
                  <a:extLst>
                    <a:ext uri="{9D8B030D-6E8A-4147-A177-3AD203B41FA5}">
                      <a16:colId xmlns:a16="http://schemas.microsoft.com/office/drawing/2014/main" val="3041353852"/>
                    </a:ext>
                  </a:extLst>
                </a:gridCol>
              </a:tblGrid>
              <a:tr h="495182">
                <a:tc gridSpan="2">
                  <a:txBody>
                    <a:bodyPr/>
                    <a:lstStyle/>
                    <a:p>
                      <a:r>
                        <a:rPr lang="en-GB" sz="2800" dirty="0"/>
                        <a:t>UG</a:t>
                      </a:r>
                    </a:p>
                  </a:txBody>
                  <a:tcPr/>
                </a:tc>
                <a:tc hMerge="1">
                  <a:txBody>
                    <a:bodyPr/>
                    <a:lstStyle/>
                    <a:p>
                      <a:endParaRPr lang="en-GB" dirty="0"/>
                    </a:p>
                  </a:txBody>
                  <a:tcPr/>
                </a:tc>
                <a:tc>
                  <a:txBody>
                    <a:bodyPr/>
                    <a:lstStyle/>
                    <a:p>
                      <a:r>
                        <a:rPr lang="en-GB" sz="2800" dirty="0" err="1"/>
                        <a:t>Asesiad</a:t>
                      </a:r>
                      <a:r>
                        <a:rPr lang="en-GB" sz="2800" dirty="0"/>
                        <a:t> </a:t>
                      </a:r>
                      <a:r>
                        <a:rPr lang="en-GB" sz="2800" dirty="0" err="1"/>
                        <a:t>o’r</a:t>
                      </a:r>
                      <a:r>
                        <a:rPr lang="en-GB" sz="2800" dirty="0"/>
                        <a:t> </a:t>
                      </a:r>
                      <a:r>
                        <a:rPr lang="en-GB" sz="2800" dirty="0" err="1"/>
                        <a:t>uned</a:t>
                      </a:r>
                      <a:endParaRPr lang="en-GB" sz="2800" dirty="0"/>
                    </a:p>
                  </a:txBody>
                  <a:tcPr/>
                </a:tc>
                <a:extLst>
                  <a:ext uri="{0D108BD9-81ED-4DB2-BD59-A6C34878D82A}">
                    <a16:rowId xmlns:a16="http://schemas.microsoft.com/office/drawing/2014/main" val="1041481719"/>
                  </a:ext>
                </a:extLst>
              </a:tr>
              <a:tr h="854698">
                <a:tc>
                  <a:txBody>
                    <a:bodyPr/>
                    <a:lstStyle/>
                    <a:p>
                      <a:r>
                        <a:rPr lang="en-GB" sz="2800" dirty="0" err="1"/>
                        <a:t>Uned</a:t>
                      </a:r>
                      <a:r>
                        <a:rPr lang="en-GB" sz="2800" dirty="0"/>
                        <a:t> 1</a:t>
                      </a:r>
                    </a:p>
                  </a:txBody>
                  <a:tcPr/>
                </a:tc>
                <a:tc>
                  <a:txBody>
                    <a:bodyPr/>
                    <a:lstStyle/>
                    <a:p>
                      <a:r>
                        <a:rPr lang="en-GB" sz="2800" dirty="0"/>
                        <a:t>Ein </a:t>
                      </a:r>
                      <a:r>
                        <a:rPr lang="en-GB" sz="2800" dirty="0" err="1"/>
                        <a:t>hamgylchedd</a:t>
                      </a:r>
                      <a:r>
                        <a:rPr lang="en-GB" sz="2800" dirty="0"/>
                        <a:t> </a:t>
                      </a:r>
                      <a:r>
                        <a:rPr lang="en-GB" sz="2800" dirty="0" err="1"/>
                        <a:t>adeiledig</a:t>
                      </a:r>
                      <a:endParaRPr lang="en-GB" sz="2800" dirty="0"/>
                    </a:p>
                  </a:txBody>
                  <a:tcPr/>
                </a:tc>
                <a:tc>
                  <a:txBody>
                    <a:bodyPr/>
                    <a:lstStyle/>
                    <a:p>
                      <a:r>
                        <a:rPr lang="en-GB" sz="2800" dirty="0" err="1"/>
                        <a:t>Arholiad</a:t>
                      </a:r>
                      <a:endParaRPr lang="en-GB" sz="2800" dirty="0"/>
                    </a:p>
                  </a:txBody>
                  <a:tcPr/>
                </a:tc>
                <a:extLst>
                  <a:ext uri="{0D108BD9-81ED-4DB2-BD59-A6C34878D82A}">
                    <a16:rowId xmlns:a16="http://schemas.microsoft.com/office/drawing/2014/main" val="2795592582"/>
                  </a:ext>
                </a:extLst>
              </a:tr>
              <a:tr h="854698">
                <a:tc>
                  <a:txBody>
                    <a:bodyPr/>
                    <a:lstStyle/>
                    <a:p>
                      <a:r>
                        <a:rPr lang="en-GB" sz="2800" dirty="0" err="1"/>
                        <a:t>Uned</a:t>
                      </a:r>
                      <a:r>
                        <a:rPr lang="en-GB" sz="2800" dirty="0"/>
                        <a:t> 2</a:t>
                      </a:r>
                    </a:p>
                  </a:txBody>
                  <a:tcPr/>
                </a:tc>
                <a:tc>
                  <a:txBody>
                    <a:bodyPr/>
                    <a:lstStyle/>
                    <a:p>
                      <a:r>
                        <a:rPr lang="en-GB" sz="2800" dirty="0" err="1"/>
                        <a:t>Arferion</a:t>
                      </a:r>
                      <a:r>
                        <a:rPr lang="en-GB" sz="2800" dirty="0"/>
                        <a:t> </a:t>
                      </a:r>
                      <a:r>
                        <a:rPr lang="en-GB" sz="2800" dirty="0" err="1"/>
                        <a:t>dylunio</a:t>
                      </a:r>
                      <a:r>
                        <a:rPr lang="en-GB" sz="2800" dirty="0"/>
                        <a:t> a </a:t>
                      </a:r>
                      <a:r>
                        <a:rPr lang="en-GB" sz="2800" dirty="0" err="1"/>
                        <a:t>chynllunio</a:t>
                      </a:r>
                      <a:endParaRPr lang="en-GB" sz="2800" dirty="0"/>
                    </a:p>
                  </a:txBody>
                  <a:tcPr/>
                </a:tc>
                <a:tc>
                  <a:txBody>
                    <a:bodyPr/>
                    <a:lstStyle/>
                    <a:p>
                      <a:r>
                        <a:rPr lang="en-GB" sz="2800" dirty="0"/>
                        <a:t>ADA</a:t>
                      </a:r>
                    </a:p>
                  </a:txBody>
                  <a:tcPr/>
                </a:tc>
                <a:extLst>
                  <a:ext uri="{0D108BD9-81ED-4DB2-BD59-A6C34878D82A}">
                    <a16:rowId xmlns:a16="http://schemas.microsoft.com/office/drawing/2014/main" val="2905058484"/>
                  </a:ext>
                </a:extLst>
              </a:tr>
            </a:tbl>
          </a:graphicData>
        </a:graphic>
      </p:graphicFrame>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lgn="ctr">
              <a:defRPr/>
            </a:pPr>
            <a:r>
              <a:rPr lang="en-GB" sz="3600" dirty="0">
                <a:solidFill>
                  <a:prstClr val="white"/>
                </a:solidFill>
                <a:latin typeface="Calibri"/>
              </a:rPr>
              <a:t>TAG </a:t>
            </a:r>
            <a:r>
              <a:rPr lang="en-GB" sz="3600" dirty="0" err="1">
                <a:solidFill>
                  <a:prstClr val="white"/>
                </a:solidFill>
                <a:latin typeface="Calibri"/>
              </a:rPr>
              <a:t>Amgylchedd</a:t>
            </a:r>
            <a:r>
              <a:rPr lang="en-GB" sz="3600" dirty="0">
                <a:solidFill>
                  <a:prstClr val="white"/>
                </a:solidFill>
                <a:latin typeface="Calibri"/>
              </a:rPr>
              <a:t> </a:t>
            </a:r>
            <a:r>
              <a:rPr lang="en-GB" sz="3600" dirty="0" err="1">
                <a:solidFill>
                  <a:prstClr val="white"/>
                </a:solidFill>
                <a:latin typeface="Calibri"/>
              </a:rPr>
              <a:t>Adeiledig</a:t>
            </a:r>
            <a:r>
              <a:rPr lang="en-GB" sz="3600" dirty="0">
                <a:solidFill>
                  <a:prstClr val="white"/>
                </a:solidFill>
                <a:latin typeface="Calibri"/>
              </a:rPr>
              <a:t> CBAC</a:t>
            </a:r>
          </a:p>
          <a:p>
            <a:pPr lvl="0" algn="ctr">
              <a:defRPr/>
            </a:pPr>
            <a:r>
              <a:rPr lang="en-GB" sz="3600" dirty="0" err="1">
                <a:solidFill>
                  <a:prstClr val="white"/>
                </a:solidFill>
                <a:latin typeface="Calibri"/>
              </a:rPr>
              <a:t>Strwythur</a:t>
            </a:r>
            <a:r>
              <a:rPr lang="en-GB" sz="3600" dirty="0">
                <a:solidFill>
                  <a:prstClr val="white"/>
                </a:solidFill>
                <a:latin typeface="Calibri"/>
              </a:rPr>
              <a:t> </a:t>
            </a:r>
            <a:r>
              <a:rPr lang="en-GB" sz="3600" dirty="0" err="1">
                <a:solidFill>
                  <a:prstClr val="white"/>
                </a:solidFill>
                <a:latin typeface="Calibri"/>
              </a:rPr>
              <a:t>Asesu</a:t>
            </a:r>
            <a:endPar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graphicFrame>
        <p:nvGraphicFramePr>
          <p:cNvPr id="3" name="Table 2">
            <a:extLst>
              <a:ext uri="{FF2B5EF4-FFF2-40B4-BE49-F238E27FC236}">
                <a16:creationId xmlns:a16="http://schemas.microsoft.com/office/drawing/2014/main" id="{AC33AB38-7E61-4D23-BBC1-2F8BABC50DB3}"/>
              </a:ext>
            </a:extLst>
          </p:cNvPr>
          <p:cNvGraphicFramePr>
            <a:graphicFrameLocks noGrp="1"/>
          </p:cNvGraphicFramePr>
          <p:nvPr>
            <p:extLst>
              <p:ext uri="{D42A27DB-BD31-4B8C-83A1-F6EECF244321}">
                <p14:modId xmlns:p14="http://schemas.microsoft.com/office/powerpoint/2010/main" val="1751498778"/>
              </p:ext>
            </p:extLst>
          </p:nvPr>
        </p:nvGraphicFramePr>
        <p:xfrm>
          <a:off x="145775" y="3860074"/>
          <a:ext cx="8799440" cy="2739435"/>
        </p:xfrm>
        <a:graphic>
          <a:graphicData uri="http://schemas.openxmlformats.org/drawingml/2006/table">
            <a:tbl>
              <a:tblPr firstRow="1" bandRow="1">
                <a:tableStyleId>{5C22544A-7EE6-4342-B048-85BDC9FD1C3A}</a:tableStyleId>
              </a:tblPr>
              <a:tblGrid>
                <a:gridCol w="1325216">
                  <a:extLst>
                    <a:ext uri="{9D8B030D-6E8A-4147-A177-3AD203B41FA5}">
                      <a16:colId xmlns:a16="http://schemas.microsoft.com/office/drawing/2014/main" val="1017973801"/>
                    </a:ext>
                  </a:extLst>
                </a:gridCol>
                <a:gridCol w="4282681">
                  <a:extLst>
                    <a:ext uri="{9D8B030D-6E8A-4147-A177-3AD203B41FA5}">
                      <a16:colId xmlns:a16="http://schemas.microsoft.com/office/drawing/2014/main" val="3787052737"/>
                    </a:ext>
                  </a:extLst>
                </a:gridCol>
                <a:gridCol w="3191543">
                  <a:extLst>
                    <a:ext uri="{9D8B030D-6E8A-4147-A177-3AD203B41FA5}">
                      <a16:colId xmlns:a16="http://schemas.microsoft.com/office/drawing/2014/main" val="757914051"/>
                    </a:ext>
                  </a:extLst>
                </a:gridCol>
              </a:tblGrid>
              <a:tr h="605835">
                <a:tc gridSpan="2">
                  <a:txBody>
                    <a:bodyPr/>
                    <a:lstStyle/>
                    <a:p>
                      <a:r>
                        <a:rPr lang="en-GB" sz="2800" dirty="0" err="1"/>
                        <a:t>Safon</a:t>
                      </a:r>
                      <a:r>
                        <a:rPr lang="en-GB" sz="2800" dirty="0"/>
                        <a:t> </a:t>
                      </a:r>
                      <a:r>
                        <a:rPr lang="en-GB" sz="2800" dirty="0" err="1"/>
                        <a:t>Uwch</a:t>
                      </a:r>
                      <a:endParaRPr lang="en-GB" sz="2800" dirty="0"/>
                    </a:p>
                  </a:txBody>
                  <a:tcPr/>
                </a:tc>
                <a:tc hMerge="1">
                  <a:txBody>
                    <a:bodyPr/>
                    <a:lstStyle/>
                    <a:p>
                      <a:endParaRPr lang="en-GB" dirty="0"/>
                    </a:p>
                  </a:txBody>
                  <a:tcPr/>
                </a:tc>
                <a:tc>
                  <a:txBody>
                    <a:bodyPr/>
                    <a:lstStyle/>
                    <a:p>
                      <a:r>
                        <a:rPr lang="en-GB" sz="2800" dirty="0" err="1"/>
                        <a:t>Asesiad</a:t>
                      </a:r>
                      <a:r>
                        <a:rPr lang="en-GB" sz="2800" dirty="0"/>
                        <a:t> </a:t>
                      </a:r>
                      <a:r>
                        <a:rPr lang="en-GB" sz="2800" dirty="0" err="1"/>
                        <a:t>o’r</a:t>
                      </a:r>
                      <a:r>
                        <a:rPr lang="en-GB" sz="2800" dirty="0"/>
                        <a:t> </a:t>
                      </a:r>
                      <a:r>
                        <a:rPr lang="en-GB" sz="2800" dirty="0" err="1"/>
                        <a:t>uned</a:t>
                      </a:r>
                      <a:endParaRPr lang="en-GB" sz="2800" dirty="0"/>
                    </a:p>
                  </a:txBody>
                  <a:tcPr/>
                </a:tc>
                <a:extLst>
                  <a:ext uri="{0D108BD9-81ED-4DB2-BD59-A6C34878D82A}">
                    <a16:rowId xmlns:a16="http://schemas.microsoft.com/office/drawing/2014/main" val="1296600643"/>
                  </a:ext>
                </a:extLst>
              </a:tr>
              <a:tr h="1060211">
                <a:tc>
                  <a:txBody>
                    <a:bodyPr/>
                    <a:lstStyle/>
                    <a:p>
                      <a:r>
                        <a:rPr lang="en-GB" sz="3200" dirty="0" err="1"/>
                        <a:t>Uned</a:t>
                      </a:r>
                      <a:r>
                        <a:rPr lang="en-GB" sz="3200" dirty="0"/>
                        <a:t> 3</a:t>
                      </a:r>
                    </a:p>
                  </a:txBody>
                  <a:tcPr/>
                </a:tc>
                <a:tc>
                  <a:txBody>
                    <a:bodyPr/>
                    <a:lstStyle/>
                    <a:p>
                      <a:r>
                        <a:rPr lang="en-GB" sz="2800" dirty="0" err="1"/>
                        <a:t>Deunyddiau</a:t>
                      </a:r>
                      <a:r>
                        <a:rPr lang="en-GB" sz="2800" dirty="0"/>
                        <a:t>, </a:t>
                      </a:r>
                      <a:r>
                        <a:rPr lang="en-GB" sz="2800" dirty="0" err="1"/>
                        <a:t>technolegau</a:t>
                      </a:r>
                      <a:r>
                        <a:rPr lang="en-GB" sz="2800" dirty="0"/>
                        <a:t> a </a:t>
                      </a:r>
                      <a:r>
                        <a:rPr lang="en-GB" sz="2800" dirty="0" err="1"/>
                        <a:t>thechnegau</a:t>
                      </a:r>
                      <a:endParaRPr lang="en-GB" sz="2800" dirty="0"/>
                    </a:p>
                  </a:txBody>
                  <a:tcPr/>
                </a:tc>
                <a:tc>
                  <a:txBody>
                    <a:bodyPr/>
                    <a:lstStyle/>
                    <a:p>
                      <a:r>
                        <a:rPr lang="en-GB" sz="2800" dirty="0" err="1"/>
                        <a:t>Arholiad</a:t>
                      </a:r>
                      <a:endParaRPr lang="en-GB" sz="2800" dirty="0"/>
                    </a:p>
                  </a:txBody>
                  <a:tcPr/>
                </a:tc>
                <a:extLst>
                  <a:ext uri="{0D108BD9-81ED-4DB2-BD59-A6C34878D82A}">
                    <a16:rowId xmlns:a16="http://schemas.microsoft.com/office/drawing/2014/main" val="831581567"/>
                  </a:ext>
                </a:extLst>
              </a:tr>
              <a:tr h="1060211">
                <a:tc>
                  <a:txBody>
                    <a:bodyPr/>
                    <a:lstStyle/>
                    <a:p>
                      <a:r>
                        <a:rPr lang="en-GB" sz="3200" dirty="0" err="1"/>
                        <a:t>Uned</a:t>
                      </a:r>
                      <a:r>
                        <a:rPr lang="en-GB" sz="3200" dirty="0"/>
                        <a:t> 4</a:t>
                      </a:r>
                    </a:p>
                  </a:txBody>
                  <a:tcPr/>
                </a:tc>
                <a:tc>
                  <a:txBody>
                    <a:bodyPr/>
                    <a:lstStyle/>
                    <a:p>
                      <a:r>
                        <a:rPr lang="en-GB" sz="2800" dirty="0" err="1"/>
                        <a:t>Arferion</a:t>
                      </a:r>
                      <a:r>
                        <a:rPr lang="en-GB" sz="2800" dirty="0"/>
                        <a:t> </a:t>
                      </a:r>
                      <a:r>
                        <a:rPr lang="en-GB" sz="2800" dirty="0" err="1"/>
                        <a:t>adeiladu</a:t>
                      </a:r>
                      <a:r>
                        <a:rPr lang="en-GB" sz="2800" dirty="0"/>
                        <a:t> (</a:t>
                      </a:r>
                      <a:r>
                        <a:rPr lang="en-GB" sz="2800" dirty="0" err="1"/>
                        <a:t>dewis</a:t>
                      </a:r>
                      <a:r>
                        <a:rPr lang="en-GB" sz="2800" dirty="0"/>
                        <a:t> </a:t>
                      </a:r>
                      <a:r>
                        <a:rPr lang="en-GB" sz="2800" dirty="0" err="1"/>
                        <a:t>llwybr</a:t>
                      </a:r>
                      <a:r>
                        <a:rPr lang="en-GB" sz="2800" dirty="0"/>
                        <a:t>)</a:t>
                      </a:r>
                    </a:p>
                  </a:txBody>
                  <a:tcPr/>
                </a:tc>
                <a:tc>
                  <a:txBody>
                    <a:bodyPr/>
                    <a:lstStyle/>
                    <a:p>
                      <a:r>
                        <a:rPr lang="en-GB" sz="2800" dirty="0"/>
                        <a:t>ADA</a:t>
                      </a:r>
                    </a:p>
                  </a:txBody>
                  <a:tcPr/>
                </a:tc>
                <a:extLst>
                  <a:ext uri="{0D108BD9-81ED-4DB2-BD59-A6C34878D82A}">
                    <a16:rowId xmlns:a16="http://schemas.microsoft.com/office/drawing/2014/main" val="4084935845"/>
                  </a:ext>
                </a:extLst>
              </a:tr>
            </a:tbl>
          </a:graphicData>
        </a:graphic>
      </p:graphicFrame>
    </p:spTree>
    <p:extLst>
      <p:ext uri="{BB962C8B-B14F-4D97-AF65-F5344CB8AC3E}">
        <p14:creationId xmlns:p14="http://schemas.microsoft.com/office/powerpoint/2010/main" val="357844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Y </a:t>
            </a:r>
            <a:r>
              <a:rPr lang="en-GB" sz="3600" dirty="0" err="1">
                <a:latin typeface="+mn-lt"/>
              </a:rPr>
              <a:t>sefyllfaoedd</a:t>
            </a:r>
            <a:r>
              <a:rPr lang="en-GB" sz="3600" dirty="0">
                <a:latin typeface="+mn-lt"/>
              </a:rPr>
              <a:t> </a:t>
            </a:r>
            <a:r>
              <a:rPr lang="en-GB" sz="3600" dirty="0" err="1">
                <a:latin typeface="+mn-lt"/>
              </a:rPr>
              <a:t>sydd</a:t>
            </a:r>
            <a:r>
              <a:rPr lang="en-GB" sz="3600" dirty="0">
                <a:latin typeface="+mn-lt"/>
              </a:rPr>
              <a:t> </a:t>
            </a:r>
            <a:r>
              <a:rPr lang="en-GB" sz="3600" dirty="0" err="1">
                <a:latin typeface="+mn-lt"/>
              </a:rPr>
              <a:t>ar</a:t>
            </a:r>
            <a:r>
              <a:rPr lang="en-GB" sz="3600" dirty="0">
                <a:latin typeface="+mn-lt"/>
              </a:rPr>
              <a:t> </a:t>
            </a:r>
            <a:r>
              <a:rPr lang="en-GB" sz="3600" dirty="0" err="1">
                <a:latin typeface="+mn-lt"/>
              </a:rPr>
              <a:t>gael</a:t>
            </a:r>
            <a:r>
              <a:rPr lang="en-GB" sz="3600" dirty="0">
                <a:latin typeface="+mn-lt"/>
              </a:rPr>
              <a:t> </a:t>
            </a:r>
            <a:r>
              <a:rPr lang="en-GB" sz="3600" dirty="0" err="1">
                <a:latin typeface="+mn-lt"/>
              </a:rPr>
              <a:t>ar</a:t>
            </a:r>
            <a:r>
              <a:rPr lang="en-GB" sz="3600" dirty="0">
                <a:latin typeface="+mn-lt"/>
              </a:rPr>
              <a:t> </a:t>
            </a:r>
            <a:r>
              <a:rPr lang="en-GB" sz="3600" dirty="0" err="1">
                <a:latin typeface="+mn-lt"/>
              </a:rPr>
              <a:t>gyfer</a:t>
            </a:r>
            <a:r>
              <a:rPr lang="en-GB" sz="3600" dirty="0">
                <a:latin typeface="+mn-lt"/>
              </a:rPr>
              <a:t> </a:t>
            </a:r>
            <a:r>
              <a:rPr lang="en-GB" sz="3600" dirty="0" err="1">
                <a:latin typeface="+mn-lt"/>
              </a:rPr>
              <a:t>ymarfer</a:t>
            </a:r>
            <a:r>
              <a:rPr lang="en-GB" sz="3600" dirty="0">
                <a:latin typeface="+mn-lt"/>
              </a:rPr>
              <a:t> 2.4.15</a:t>
            </a:r>
          </a:p>
          <a:p>
            <a:pPr marL="61912"/>
            <a:r>
              <a:rPr lang="en-GB" sz="3600" dirty="0">
                <a:latin typeface="+mn-lt"/>
              </a:rPr>
              <a:t>A. </a:t>
            </a:r>
            <a:r>
              <a:rPr lang="en-GB" sz="3600" dirty="0" err="1">
                <a:latin typeface="+mn-lt"/>
              </a:rPr>
              <a:t>Stad</a:t>
            </a:r>
            <a:r>
              <a:rPr lang="en-GB" sz="3600" dirty="0">
                <a:latin typeface="+mn-lt"/>
              </a:rPr>
              <a:t> </a:t>
            </a:r>
            <a:r>
              <a:rPr lang="en-GB" sz="3600" dirty="0" err="1">
                <a:latin typeface="+mn-lt"/>
              </a:rPr>
              <a:t>breswyl</a:t>
            </a:r>
            <a:r>
              <a:rPr lang="en-GB" sz="3600" dirty="0">
                <a:latin typeface="+mn-lt"/>
              </a:rPr>
              <a:t> </a:t>
            </a:r>
            <a:r>
              <a:rPr lang="en-GB" sz="3600" dirty="0" err="1">
                <a:latin typeface="+mn-lt"/>
              </a:rPr>
              <a:t>mewn</a:t>
            </a:r>
            <a:r>
              <a:rPr lang="en-GB" sz="3600" dirty="0">
                <a:latin typeface="+mn-lt"/>
              </a:rPr>
              <a:t> </a:t>
            </a:r>
            <a:r>
              <a:rPr lang="en-GB" sz="3600" dirty="0" err="1">
                <a:latin typeface="+mn-lt"/>
              </a:rPr>
              <a:t>caeau</a:t>
            </a:r>
            <a:r>
              <a:rPr lang="en-GB" sz="3600" dirty="0">
                <a:latin typeface="+mn-lt"/>
              </a:rPr>
              <a:t> </a:t>
            </a:r>
            <a:r>
              <a:rPr lang="en-GB" sz="3600" dirty="0" err="1">
                <a:latin typeface="+mn-lt"/>
              </a:rPr>
              <a:t>agored</a:t>
            </a:r>
            <a:endParaRPr lang="en-GB" sz="3600" dirty="0">
              <a:latin typeface="+mn-lt"/>
            </a:endParaRPr>
          </a:p>
          <a:p>
            <a:pPr marL="61912"/>
            <a:r>
              <a:rPr lang="en-GB" sz="3600" dirty="0">
                <a:latin typeface="+mn-lt"/>
              </a:rPr>
              <a:t>B. </a:t>
            </a:r>
            <a:r>
              <a:rPr lang="cy-GB" sz="3600" dirty="0">
                <a:latin typeface="+mn-lt"/>
              </a:rPr>
              <a:t>Estyniad cefn i dŷ annedd ar ganol teras</a:t>
            </a:r>
            <a:endParaRPr lang="en-GB" sz="3600" dirty="0">
              <a:latin typeface="+mn-lt"/>
            </a:endParaRPr>
          </a:p>
          <a:p>
            <a:pPr marL="61912"/>
            <a:r>
              <a:rPr lang="en-GB" sz="3600" dirty="0">
                <a:latin typeface="+mn-lt"/>
              </a:rPr>
              <a:t>C. </a:t>
            </a:r>
            <a:r>
              <a:rPr lang="en-GB" sz="3600" dirty="0" err="1">
                <a:latin typeface="+mn-lt"/>
              </a:rPr>
              <a:t>Estyniad</a:t>
            </a:r>
            <a:r>
              <a:rPr lang="en-GB" sz="3600" dirty="0">
                <a:latin typeface="+mn-lt"/>
              </a:rPr>
              <a:t> </a:t>
            </a:r>
            <a:r>
              <a:rPr lang="en-GB" sz="3600" dirty="0" err="1">
                <a:latin typeface="+mn-lt"/>
              </a:rPr>
              <a:t>mewnlenwol</a:t>
            </a:r>
            <a:r>
              <a:rPr lang="en-GB" sz="3600" dirty="0">
                <a:latin typeface="+mn-lt"/>
              </a:rPr>
              <a:t> </a:t>
            </a:r>
            <a:r>
              <a:rPr lang="en-GB" sz="3600" dirty="0" err="1">
                <a:latin typeface="+mn-lt"/>
              </a:rPr>
              <a:t>i</a:t>
            </a:r>
            <a:r>
              <a:rPr lang="en-GB" sz="3600" dirty="0">
                <a:latin typeface="+mn-lt"/>
              </a:rPr>
              <a:t> </a:t>
            </a:r>
            <a:r>
              <a:rPr lang="en-GB" sz="3600" dirty="0" err="1">
                <a:latin typeface="+mn-lt"/>
              </a:rPr>
              <a:t>ysbyty</a:t>
            </a:r>
            <a:endParaRPr lang="en-GB" sz="3600" dirty="0">
              <a:latin typeface="+mn-lt"/>
            </a:endParaRPr>
          </a:p>
          <a:p>
            <a:pPr marL="61912"/>
            <a:r>
              <a:rPr lang="en-GB" sz="3600" dirty="0">
                <a:latin typeface="+mn-lt"/>
              </a:rPr>
              <a:t>Ch. </a:t>
            </a:r>
            <a:r>
              <a:rPr lang="en-GB" sz="3600" dirty="0" err="1">
                <a:latin typeface="+mn-lt"/>
              </a:rPr>
              <a:t>Adeilad</a:t>
            </a:r>
            <a:r>
              <a:rPr lang="en-GB" sz="3600" dirty="0">
                <a:latin typeface="+mn-lt"/>
              </a:rPr>
              <a:t> </a:t>
            </a:r>
            <a:r>
              <a:rPr lang="en-GB" sz="3600" dirty="0" err="1">
                <a:latin typeface="+mn-lt"/>
              </a:rPr>
              <a:t>swyddfa</a:t>
            </a:r>
            <a:r>
              <a:rPr lang="en-GB" sz="3600" dirty="0">
                <a:latin typeface="+mn-lt"/>
              </a:rPr>
              <a:t> </a:t>
            </a:r>
            <a:r>
              <a:rPr lang="en-GB" sz="3600" dirty="0" err="1">
                <a:latin typeface="+mn-lt"/>
              </a:rPr>
              <a:t>pedwar</a:t>
            </a:r>
            <a:r>
              <a:rPr lang="en-GB" sz="3600" dirty="0">
                <a:latin typeface="+mn-lt"/>
              </a:rPr>
              <a:t> </a:t>
            </a:r>
            <a:r>
              <a:rPr lang="en-GB" sz="3600" dirty="0" err="1">
                <a:latin typeface="+mn-lt"/>
              </a:rPr>
              <a:t>llawr</a:t>
            </a:r>
            <a:r>
              <a:rPr lang="en-GB" sz="3600" dirty="0">
                <a:latin typeface="+mn-lt"/>
              </a:rPr>
              <a:t> </a:t>
            </a:r>
            <a:r>
              <a:rPr lang="en-GB" sz="3600" dirty="0" err="1">
                <a:latin typeface="+mn-lt"/>
              </a:rPr>
              <a:t>yng</a:t>
            </a:r>
            <a:r>
              <a:rPr lang="en-GB" sz="3600" dirty="0">
                <a:latin typeface="+mn-lt"/>
              </a:rPr>
              <a:t> </a:t>
            </a:r>
            <a:r>
              <a:rPr lang="en-GB" sz="3600" dirty="0" err="1">
                <a:latin typeface="+mn-lt"/>
              </a:rPr>
              <a:t>nghanol</a:t>
            </a:r>
            <a:r>
              <a:rPr lang="en-GB" sz="3600" dirty="0">
                <a:latin typeface="+mn-lt"/>
              </a:rPr>
              <a:t> </a:t>
            </a:r>
            <a:r>
              <a:rPr lang="en-GB" sz="3600" dirty="0" err="1">
                <a:latin typeface="+mn-lt"/>
              </a:rPr>
              <a:t>dinas</a:t>
            </a:r>
            <a:r>
              <a:rPr lang="en-GB" sz="3600" dirty="0">
                <a:latin typeface="+mn-lt"/>
              </a:rPr>
              <a:t> </a:t>
            </a:r>
            <a:r>
              <a:rPr lang="en-GB" sz="3600" dirty="0" err="1">
                <a:latin typeface="+mn-lt"/>
              </a:rPr>
              <a:t>gydag</a:t>
            </a:r>
            <a:r>
              <a:rPr lang="en-GB" sz="3600" dirty="0">
                <a:latin typeface="+mn-lt"/>
              </a:rPr>
              <a:t> </a:t>
            </a:r>
            <a:r>
              <a:rPr lang="en-GB" sz="3600" dirty="0" err="1">
                <a:latin typeface="+mn-lt"/>
              </a:rPr>
              <a:t>islawr</a:t>
            </a:r>
            <a:r>
              <a:rPr lang="en-GB" sz="3600" dirty="0">
                <a:latin typeface="+mn-lt"/>
              </a:rPr>
              <a:t> a </a:t>
            </a:r>
            <a:r>
              <a:rPr lang="en-GB" sz="3600" dirty="0" err="1">
                <a:latin typeface="+mn-lt"/>
              </a:rPr>
              <a:t>maes</a:t>
            </a:r>
            <a:r>
              <a:rPr lang="en-GB" sz="3600" dirty="0">
                <a:latin typeface="+mn-lt"/>
              </a:rPr>
              <a:t> </a:t>
            </a:r>
            <a:r>
              <a:rPr lang="en-GB" sz="3600" dirty="0" err="1">
                <a:latin typeface="+mn-lt"/>
              </a:rPr>
              <a:t>parcio</a:t>
            </a:r>
            <a:r>
              <a:rPr lang="en-GB" sz="3600" dirty="0">
                <a:latin typeface="+mn-lt"/>
              </a:rPr>
              <a:t> </a:t>
            </a:r>
          </a:p>
          <a:p>
            <a:pPr marL="804862" indent="-742950">
              <a:buFont typeface="+mj-lt"/>
              <a:buAutoNum type="alphaUcPeriod"/>
            </a:pPr>
            <a:endParaRPr lang="en-GB" sz="36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err="1">
                <a:solidFill>
                  <a:schemeClr val="bg1"/>
                </a:solidFill>
                <a:latin typeface="+mn-lt"/>
                <a:ea typeface="Cambria" panose="02040503050406030204" pitchFamily="18" charset="0"/>
              </a:rPr>
              <a:t>Sefyllfaoedd</a:t>
            </a:r>
            <a:r>
              <a:rPr lang="en-GB" sz="3600" dirty="0">
                <a:solidFill>
                  <a:schemeClr val="bg1"/>
                </a:solidFill>
                <a:latin typeface="+mn-lt"/>
                <a:ea typeface="Cambria" panose="02040503050406030204" pitchFamily="18" charset="0"/>
              </a:rPr>
              <a:t> </a:t>
            </a:r>
            <a:r>
              <a:rPr lang="en-GB" sz="3600" dirty="0" err="1">
                <a:solidFill>
                  <a:schemeClr val="bg1"/>
                </a:solidFill>
                <a:latin typeface="+mn-lt"/>
                <a:ea typeface="Cambria" panose="02040503050406030204" pitchFamily="18" charset="0"/>
              </a:rPr>
              <a:t>Enghreifftiol</a:t>
            </a:r>
            <a:endParaRPr lang="en-GB" sz="3600" dirty="0">
              <a:solidFill>
                <a:schemeClr val="bg1"/>
              </a:solidFill>
              <a:latin typeface="+mn-lt"/>
              <a:ea typeface="Cambria" panose="02040503050406030204" pitchFamily="18" charset="0"/>
            </a:endParaRPr>
          </a:p>
        </p:txBody>
      </p:sp>
    </p:spTree>
    <p:extLst>
      <p:ext uri="{BB962C8B-B14F-4D97-AF65-F5344CB8AC3E}">
        <p14:creationId xmlns:p14="http://schemas.microsoft.com/office/powerpoint/2010/main" val="62257010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GB" sz="3600" b="0" i="0" u="none" strike="noStrike" kern="1200" cap="none" spc="0" normalizeH="0" baseline="0" noProof="0">
                <a:ln>
                  <a:noFill/>
                </a:ln>
                <a:solidFill>
                  <a:srgbClr val="FFFFFF"/>
                </a:solidFill>
                <a:effectLst/>
                <a:uLnTx/>
                <a:uFillTx/>
                <a:latin typeface="Calibri"/>
                <a:ea typeface="Calibri"/>
                <a:cs typeface="Calibri"/>
              </a:rPr>
              <a:t>Adnoddau CBAC</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cy-GB" sz="2400" b="0" i="0" strike="noStrike" cap="none" spc="0" baseline="0">
                <a:solidFill>
                  <a:srgbClr val="000000"/>
                </a:solidFill>
                <a:effectLst/>
                <a:latin typeface="Arial"/>
                <a:ea typeface="Arial"/>
                <a:cs typeface="Arial"/>
              </a:rPr>
              <a:t>Mae ystod eang o adnoddau ar gael i athrawon a myfyrwyr ar wefan CBAC.  </a:t>
            </a:r>
          </a:p>
          <a:p>
            <a:endParaRPr lang="en-GB"/>
          </a:p>
          <a:p>
            <a:endParaRPr lang="en-GB"/>
          </a:p>
          <a:p>
            <a:pPr marL="61912"/>
            <a:endParaRPr lang="en-GB">
              <a:latin typeface="+mn-lt"/>
            </a:endParaRPr>
          </a:p>
        </p:txBody>
      </p:sp>
      <p:pic>
        <p:nvPicPr>
          <p:cNvPr id="4" name="Picture 3">
            <a:extLst>
              <a:ext uri="{FF2B5EF4-FFF2-40B4-BE49-F238E27FC236}">
                <a16:creationId xmlns:a16="http://schemas.microsoft.com/office/drawing/2014/main" id="{4CFC210E-FBE9-D9CD-B0FF-81B9F63D82C1}"/>
              </a:ext>
            </a:extLst>
          </p:cNvPr>
          <p:cNvPicPr>
            <a:picLocks noChangeAspect="1"/>
          </p:cNvPicPr>
          <p:nvPr/>
        </p:nvPicPr>
        <p:blipFill rotWithShape="1">
          <a:blip r:embed="rId3"/>
          <a:srcRect l="60256" t="10304" b="24675"/>
          <a:stretch/>
        </p:blipFill>
        <p:spPr>
          <a:xfrm>
            <a:off x="4638135" y="3108446"/>
            <a:ext cx="4192273" cy="2706199"/>
          </a:xfrm>
          <a:prstGeom prst="rect">
            <a:avLst/>
          </a:prstGeom>
        </p:spPr>
      </p:pic>
      <p:pic>
        <p:nvPicPr>
          <p:cNvPr id="10" name="Picture 9">
            <a:extLst>
              <a:ext uri="{FF2B5EF4-FFF2-40B4-BE49-F238E27FC236}">
                <a16:creationId xmlns:a16="http://schemas.microsoft.com/office/drawing/2014/main" id="{32C59CC0-4F95-79AE-373D-491DFCD5B887}"/>
              </a:ext>
            </a:extLst>
          </p:cNvPr>
          <p:cNvPicPr>
            <a:picLocks noChangeAspect="1"/>
          </p:cNvPicPr>
          <p:nvPr/>
        </p:nvPicPr>
        <p:blipFill rotWithShape="1">
          <a:blip r:embed="rId4"/>
          <a:srcRect l="60256" t="10684" b="15242"/>
          <a:stretch/>
        </p:blipFill>
        <p:spPr>
          <a:xfrm>
            <a:off x="204520" y="3108447"/>
            <a:ext cx="4158146" cy="2615608"/>
          </a:xfrm>
          <a:prstGeom prst="rect">
            <a:avLst/>
          </a:prstGeom>
        </p:spPr>
      </p:pic>
    </p:spTree>
    <p:extLst>
      <p:ext uri="{BB962C8B-B14F-4D97-AF65-F5344CB8AC3E}">
        <p14:creationId xmlns:p14="http://schemas.microsoft.com/office/powerpoint/2010/main" val="2869500306"/>
      </p:ext>
    </p:extLst>
  </p:cSld>
  <p:clrMapOvr>
    <a:masterClrMapping/>
  </p:clrMapOvr>
  <mc:AlternateContent xmlns:mc="http://schemas.openxmlformats.org/markup-compatibility/2006" xmlns:p14="http://schemas.microsoft.com/office/powerpoint/2010/main">
    <mc:Choice Requires="p14">
      <p:transition spd="slow" p14:dur="2000" advTm="21511"/>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2151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C480D-4090-5E7E-13A3-070987BE9BF7}"/>
              </a:ext>
            </a:extLst>
          </p:cNvPr>
          <p:cNvSpPr>
            <a:spLocks noGrp="1"/>
          </p:cNvSpPr>
          <p:nvPr>
            <p:ph type="body" sz="quarter" idx="16"/>
          </p:nvPr>
        </p:nvSpPr>
        <p:spPr>
          <a:xfrm>
            <a:off x="487363" y="1411413"/>
            <a:ext cx="8418513" cy="1188244"/>
          </a:xfrm>
        </p:spPr>
        <p:txBody>
          <a:bodyPr>
            <a:normAutofit/>
          </a:bodyPr>
          <a:lstStyle/>
          <a:p>
            <a:r>
              <a:rPr lang="en-GB" sz="2000" dirty="0" err="1"/>
              <a:t>Nid</a:t>
            </a:r>
            <a:r>
              <a:rPr lang="en-GB" sz="2000" dirty="0"/>
              <a:t> </a:t>
            </a:r>
            <a:r>
              <a:rPr lang="en-GB" sz="2000" dirty="0" err="1"/>
              <a:t>yw’r</a:t>
            </a:r>
            <a:r>
              <a:rPr lang="en-GB" sz="2000" dirty="0"/>
              <a:t> </a:t>
            </a:r>
            <a:r>
              <a:rPr lang="en-GB" sz="2000" dirty="0" err="1"/>
              <a:t>rhestr</a:t>
            </a:r>
            <a:r>
              <a:rPr lang="en-GB" sz="2000" dirty="0"/>
              <a:t> hon </a:t>
            </a:r>
            <a:r>
              <a:rPr lang="en-GB" sz="2000" dirty="0" err="1"/>
              <a:t>yn</a:t>
            </a:r>
            <a:r>
              <a:rPr lang="en-GB" sz="2000" dirty="0"/>
              <a:t> </a:t>
            </a:r>
            <a:r>
              <a:rPr lang="en-GB" sz="2000" dirty="0" err="1"/>
              <a:t>gynhwysfawr</a:t>
            </a:r>
            <a:endParaRPr lang="en-GB" sz="2000" dirty="0"/>
          </a:p>
        </p:txBody>
      </p:sp>
      <p:sp>
        <p:nvSpPr>
          <p:cNvPr id="3" name="Title 1">
            <a:extLst>
              <a:ext uri="{FF2B5EF4-FFF2-40B4-BE49-F238E27FC236}">
                <a16:creationId xmlns:a16="http://schemas.microsoft.com/office/drawing/2014/main" id="{94088428-74AB-1897-68E0-7A542F7DC9E9}"/>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err="1">
                <a:solidFill>
                  <a:schemeClr val="bg1"/>
                </a:solidFill>
                <a:latin typeface="+mj-lt"/>
              </a:rPr>
              <a:t>Cwestiynau</a:t>
            </a:r>
            <a:r>
              <a:rPr lang="en-GB" sz="3600" dirty="0">
                <a:solidFill>
                  <a:schemeClr val="bg1"/>
                </a:solidFill>
                <a:latin typeface="+mj-lt"/>
              </a:rPr>
              <a:t> </a:t>
            </a:r>
            <a:r>
              <a:rPr lang="en-GB" sz="3600" dirty="0" err="1">
                <a:solidFill>
                  <a:schemeClr val="bg1"/>
                </a:solidFill>
                <a:latin typeface="+mj-lt"/>
              </a:rPr>
              <a:t>Cyffredin</a:t>
            </a:r>
            <a:endParaRPr lang="en-GB" sz="3600" dirty="0">
              <a:solidFill>
                <a:schemeClr val="bg1"/>
              </a:solidFill>
              <a:latin typeface="+mj-lt"/>
            </a:endParaRPr>
          </a:p>
        </p:txBody>
      </p:sp>
      <p:graphicFrame>
        <p:nvGraphicFramePr>
          <p:cNvPr id="4" name="Table 3">
            <a:extLst>
              <a:ext uri="{FF2B5EF4-FFF2-40B4-BE49-F238E27FC236}">
                <a16:creationId xmlns:a16="http://schemas.microsoft.com/office/drawing/2014/main" id="{F003CF38-9FE2-89AF-1593-65A1A1B8E8D8}"/>
              </a:ext>
            </a:extLst>
          </p:cNvPr>
          <p:cNvGraphicFramePr>
            <a:graphicFrameLocks noGrp="1"/>
          </p:cNvGraphicFramePr>
          <p:nvPr>
            <p:extLst>
              <p:ext uri="{D42A27DB-BD31-4B8C-83A1-F6EECF244321}">
                <p14:modId xmlns:p14="http://schemas.microsoft.com/office/powerpoint/2010/main" val="4098964284"/>
              </p:ext>
            </p:extLst>
          </p:nvPr>
        </p:nvGraphicFramePr>
        <p:xfrm>
          <a:off x="238124" y="1830686"/>
          <a:ext cx="8653068" cy="4855315"/>
        </p:xfrm>
        <a:graphic>
          <a:graphicData uri="http://schemas.openxmlformats.org/drawingml/2006/table">
            <a:tbl>
              <a:tblPr firstRow="1" bandRow="1"/>
              <a:tblGrid>
                <a:gridCol w="2956489">
                  <a:extLst>
                    <a:ext uri="{9D8B030D-6E8A-4147-A177-3AD203B41FA5}">
                      <a16:colId xmlns:a16="http://schemas.microsoft.com/office/drawing/2014/main" val="20000"/>
                    </a:ext>
                  </a:extLst>
                </a:gridCol>
                <a:gridCol w="5696579">
                  <a:extLst>
                    <a:ext uri="{9D8B030D-6E8A-4147-A177-3AD203B41FA5}">
                      <a16:colId xmlns:a16="http://schemas.microsoft.com/office/drawing/2014/main" val="20001"/>
                    </a:ext>
                  </a:extLst>
                </a:gridCol>
              </a:tblGrid>
              <a:tr h="597552">
                <a:tc gridSpan="2">
                  <a:txBody>
                    <a:bodyPr/>
                    <a:lstStyle/>
                    <a:p>
                      <a:pPr>
                        <a:lnSpc>
                          <a:spcPct val="115000"/>
                        </a:lnSpc>
                        <a:spcAft>
                          <a:spcPts val="0"/>
                        </a:spcAft>
                      </a:pP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2032723">
                <a:tc>
                  <a:txBody>
                    <a:bodyPr/>
                    <a:lstStyle/>
                    <a:p>
                      <a:pPr>
                        <a:lnSpc>
                          <a:spcPct val="115000"/>
                        </a:lnSpc>
                        <a:spcAft>
                          <a:spcPts val="0"/>
                        </a:spcAft>
                      </a:pPr>
                      <a:r>
                        <a:rPr lang="en-GB" sz="1400" kern="1200" dirty="0">
                          <a:solidFill>
                            <a:schemeClr val="tx1"/>
                          </a:solidFill>
                          <a:effectLst/>
                          <a:latin typeface="Bliss-Light"/>
                          <a:ea typeface="Calibri"/>
                          <a:cs typeface="Arial"/>
                        </a:rPr>
                        <a:t>Pa offer </a:t>
                      </a:r>
                      <a:r>
                        <a:rPr lang="en-GB" sz="1400" kern="1200" dirty="0" err="1">
                          <a:solidFill>
                            <a:schemeClr val="tx1"/>
                          </a:solidFill>
                          <a:effectLst/>
                          <a:latin typeface="Bliss-Light"/>
                          <a:ea typeface="Calibri"/>
                          <a:cs typeface="Arial"/>
                        </a:rPr>
                        <a:t>sydd</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ei</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angen</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ar</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gyfer</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arolwg</a:t>
                      </a:r>
                      <a:r>
                        <a:rPr lang="en-GB" sz="1400" kern="1200" dirty="0">
                          <a:solidFill>
                            <a:schemeClr val="tx1"/>
                          </a:solidFill>
                          <a:effectLst/>
                          <a:latin typeface="Bliss-Light"/>
                          <a:ea typeface="Calibri"/>
                          <a:cs typeface="Arial"/>
                        </a:rPr>
                        <a:t> </a:t>
                      </a:r>
                      <a:r>
                        <a:rPr lang="en-GB" sz="1400" kern="1200" dirty="0" err="1">
                          <a:solidFill>
                            <a:schemeClr val="tx1"/>
                          </a:solidFill>
                          <a:effectLst/>
                          <a:latin typeface="Bliss-Light"/>
                          <a:ea typeface="Calibri"/>
                          <a:cs typeface="Arial"/>
                        </a:rPr>
                        <a:t>adeiladu</a:t>
                      </a:r>
                      <a:r>
                        <a:rPr lang="en-GB" sz="1400" kern="1200" dirty="0">
                          <a:solidFill>
                            <a:schemeClr val="tx1"/>
                          </a:solidFill>
                          <a:effectLst/>
                          <a:latin typeface="Bliss-Light"/>
                          <a:ea typeface="Calibri"/>
                          <a:cs typeface="Arial"/>
                        </a:rPr>
                        <a:t>?</a:t>
                      </a:r>
                      <a:endParaRPr lang="en-GB" sz="1100" dirty="0">
                        <a:solidFill>
                          <a:schemeClr val="tx1"/>
                        </a:solidFill>
                        <a:effectLst/>
                        <a:latin typeface="+mn-lt"/>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r>
                        <a:rPr lang="en-US" sz="1400" kern="1200" dirty="0" err="1">
                          <a:solidFill>
                            <a:schemeClr val="tx1"/>
                          </a:solidFill>
                          <a:effectLst/>
                          <a:latin typeface="+mn-lt"/>
                          <a:ea typeface="+mn-ea"/>
                          <a:cs typeface="+mn-cs"/>
                        </a:rPr>
                        <a:t>Hanfodol</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Papur</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Beiro</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Pensil</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•Camera – </a:t>
                      </a:r>
                      <a:r>
                        <a:rPr lang="en-US" sz="1400" kern="1200" dirty="0" err="1">
                          <a:solidFill>
                            <a:schemeClr val="tx1"/>
                          </a:solidFill>
                          <a:effectLst/>
                          <a:latin typeface="+mn-lt"/>
                          <a:ea typeface="+mn-ea"/>
                          <a:cs typeface="+mn-cs"/>
                        </a:rPr>
                        <a:t>ar</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ffôn</a:t>
                      </a:r>
                      <a:r>
                        <a:rPr lang="en-US" sz="1400" kern="1200" dirty="0">
                          <a:solidFill>
                            <a:schemeClr val="tx1"/>
                          </a:solidFill>
                          <a:effectLst/>
                          <a:latin typeface="+mn-lt"/>
                          <a:ea typeface="+mn-ea"/>
                          <a:cs typeface="+mn-cs"/>
                        </a:rPr>
                        <a:t> neu </a:t>
                      </a:r>
                      <a:r>
                        <a:rPr lang="en-US" sz="1400" kern="1200" dirty="0" err="1">
                          <a:solidFill>
                            <a:schemeClr val="tx1"/>
                          </a:solidFill>
                          <a:effectLst/>
                          <a:latin typeface="+mn-lt"/>
                          <a:ea typeface="+mn-ea"/>
                          <a:cs typeface="+mn-cs"/>
                        </a:rPr>
                        <a:t>fel</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arall</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Recordydd</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Llais</a:t>
                      </a:r>
                      <a:r>
                        <a:rPr lang="en-US" sz="1400" kern="1200" dirty="0">
                          <a:solidFill>
                            <a:schemeClr val="tx1"/>
                          </a:solidFill>
                          <a:effectLst/>
                          <a:latin typeface="+mn-lt"/>
                          <a:ea typeface="+mn-ea"/>
                          <a:cs typeface="+mn-cs"/>
                        </a:rPr>
                        <a:t> (Ap </a:t>
                      </a:r>
                      <a:r>
                        <a:rPr lang="en-US" sz="1400" kern="1200" dirty="0" err="1">
                          <a:solidFill>
                            <a:schemeClr val="tx1"/>
                          </a:solidFill>
                          <a:effectLst/>
                          <a:latin typeface="+mn-lt"/>
                          <a:ea typeface="+mn-ea"/>
                          <a:cs typeface="+mn-cs"/>
                        </a:rPr>
                        <a:t>ar</a:t>
                      </a:r>
                      <a:r>
                        <a:rPr lang="en-US" sz="1400" kern="1200" dirty="0">
                          <a:solidFill>
                            <a:schemeClr val="tx1"/>
                          </a:solidFill>
                          <a:effectLst/>
                          <a:latin typeface="+mn-lt"/>
                          <a:ea typeface="+mn-ea"/>
                          <a:cs typeface="+mn-cs"/>
                        </a:rPr>
                        <a:t> y </a:t>
                      </a:r>
                      <a:r>
                        <a:rPr lang="en-US" sz="1400" kern="1200" dirty="0" err="1">
                          <a:solidFill>
                            <a:schemeClr val="tx1"/>
                          </a:solidFill>
                          <a:effectLst/>
                          <a:latin typeface="+mn-lt"/>
                          <a:ea typeface="+mn-ea"/>
                          <a:cs typeface="+mn-cs"/>
                        </a:rPr>
                        <a:t>ffôn</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•Tap </a:t>
                      </a:r>
                      <a:r>
                        <a:rPr lang="en-US" sz="1400" kern="1200" dirty="0" err="1">
                          <a:solidFill>
                            <a:schemeClr val="tx1"/>
                          </a:solidFill>
                          <a:effectLst/>
                          <a:latin typeface="+mn-lt"/>
                          <a:ea typeface="+mn-ea"/>
                          <a:cs typeface="+mn-cs"/>
                        </a:rPr>
                        <a:t>mesur</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Lefel</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Wirod</a:t>
                      </a:r>
                      <a:r>
                        <a:rPr lang="en-US" sz="1400" kern="1200" dirty="0">
                          <a:solidFill>
                            <a:schemeClr val="tx1"/>
                          </a:solidFill>
                          <a:effectLst/>
                          <a:latin typeface="+mn-lt"/>
                          <a:ea typeface="+mn-ea"/>
                          <a:cs typeface="+mn-cs"/>
                        </a:rPr>
                        <a:t> </a:t>
                      </a:r>
                    </a:p>
                    <a:p>
                      <a:r>
                        <a:rPr lang="en-US" sz="1400" kern="1200" dirty="0" err="1">
                          <a:solidFill>
                            <a:schemeClr val="tx1"/>
                          </a:solidFill>
                          <a:effectLst/>
                          <a:latin typeface="+mn-lt"/>
                          <a:ea typeface="+mn-ea"/>
                          <a:cs typeface="+mn-cs"/>
                        </a:rPr>
                        <a:t>Dymunol</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Dyfais</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mesur</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â</a:t>
                      </a:r>
                      <a:r>
                        <a:rPr lang="en-US" sz="1400" kern="1200" dirty="0">
                          <a:solidFill>
                            <a:schemeClr val="tx1"/>
                          </a:solidFill>
                          <a:effectLst/>
                          <a:latin typeface="+mn-lt"/>
                          <a:ea typeface="+mn-ea"/>
                          <a:cs typeface="+mn-cs"/>
                        </a:rPr>
                        <a:t> laser </a:t>
                      </a: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Sbienddrych</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Mesurydd</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Lleithder</a:t>
                      </a:r>
                      <a:r>
                        <a:rPr lang="en-GB" sz="1400" kern="1200" dirty="0">
                          <a:solidFill>
                            <a:schemeClr val="tx1"/>
                          </a:solidFill>
                          <a:effectLst/>
                          <a:latin typeface="+mn-lt"/>
                          <a:ea typeface="+mn-ea"/>
                          <a:cs typeface="+mn-cs"/>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32723">
                <a:tc>
                  <a:txBody>
                    <a:bodyPr/>
                    <a:lstStyle/>
                    <a:p>
                      <a:pPr>
                        <a:lnSpc>
                          <a:spcPct val="115000"/>
                        </a:lnSpc>
                        <a:spcAft>
                          <a:spcPts val="0"/>
                        </a:spcAft>
                      </a:pPr>
                      <a:r>
                        <a:rPr lang="en-GB" sz="1400" kern="1200" dirty="0">
                          <a:solidFill>
                            <a:schemeClr val="tx1"/>
                          </a:solidFill>
                          <a:effectLst/>
                          <a:latin typeface="Bliss-Light"/>
                          <a:ea typeface="Times New Roman"/>
                          <a:cs typeface="Arial"/>
                        </a:rPr>
                        <a:t>Pa offer </a:t>
                      </a:r>
                      <a:r>
                        <a:rPr lang="en-GB" sz="1400" kern="1200" dirty="0" err="1">
                          <a:solidFill>
                            <a:schemeClr val="tx1"/>
                          </a:solidFill>
                          <a:effectLst/>
                          <a:latin typeface="Bliss-Light"/>
                          <a:ea typeface="Times New Roman"/>
                          <a:cs typeface="Arial"/>
                        </a:rPr>
                        <a:t>sydd</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ei</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angen</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ar</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gyfer</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arolwg</a:t>
                      </a:r>
                      <a:r>
                        <a:rPr lang="en-GB" sz="1400" kern="1200" dirty="0">
                          <a:solidFill>
                            <a:schemeClr val="tx1"/>
                          </a:solidFill>
                          <a:effectLst/>
                          <a:latin typeface="Bliss-Light"/>
                          <a:ea typeface="Times New Roman"/>
                          <a:cs typeface="Arial"/>
                        </a:rPr>
                        <a:t> </a:t>
                      </a:r>
                      <a:r>
                        <a:rPr lang="en-GB" sz="1400" kern="1200" dirty="0" err="1">
                          <a:solidFill>
                            <a:schemeClr val="tx1"/>
                          </a:solidFill>
                          <a:effectLst/>
                          <a:latin typeface="Bliss-Light"/>
                          <a:ea typeface="Times New Roman"/>
                          <a:cs typeface="Arial"/>
                        </a:rPr>
                        <a:t>tir</a:t>
                      </a:r>
                      <a:r>
                        <a:rPr lang="en-GB" sz="1400" kern="1200" dirty="0">
                          <a:solidFill>
                            <a:schemeClr val="tx1"/>
                          </a:solidFill>
                          <a:effectLst/>
                          <a:latin typeface="Bliss-Light"/>
                          <a:ea typeface="Times New Roman"/>
                          <a:cs typeface="Arial"/>
                        </a:rPr>
                        <a:t>?</a:t>
                      </a: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r>
                        <a:rPr lang="en-US" sz="1400" kern="1200" dirty="0" err="1">
                          <a:solidFill>
                            <a:schemeClr val="tx1"/>
                          </a:solidFill>
                          <a:effectLst/>
                          <a:latin typeface="+mn-lt"/>
                          <a:ea typeface="+mn-ea"/>
                          <a:cs typeface="+mn-cs"/>
                        </a:rPr>
                        <a:t>Hanfodol</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Papur</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Beiro</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Pensil</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•Camera – </a:t>
                      </a:r>
                      <a:r>
                        <a:rPr lang="en-US" sz="1400" kern="1200" dirty="0" err="1">
                          <a:solidFill>
                            <a:schemeClr val="tx1"/>
                          </a:solidFill>
                          <a:effectLst/>
                          <a:latin typeface="+mn-lt"/>
                          <a:ea typeface="+mn-ea"/>
                          <a:cs typeface="+mn-cs"/>
                        </a:rPr>
                        <a:t>ar</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ffôn</a:t>
                      </a:r>
                      <a:r>
                        <a:rPr lang="en-US" sz="1400" kern="1200" dirty="0">
                          <a:solidFill>
                            <a:schemeClr val="tx1"/>
                          </a:solidFill>
                          <a:effectLst/>
                          <a:latin typeface="+mn-lt"/>
                          <a:ea typeface="+mn-ea"/>
                          <a:cs typeface="+mn-cs"/>
                        </a:rPr>
                        <a:t> neu </a:t>
                      </a:r>
                      <a:r>
                        <a:rPr lang="en-US" sz="1400" kern="1200" dirty="0" err="1">
                          <a:solidFill>
                            <a:schemeClr val="tx1"/>
                          </a:solidFill>
                          <a:effectLst/>
                          <a:latin typeface="+mn-lt"/>
                          <a:ea typeface="+mn-ea"/>
                          <a:cs typeface="+mn-cs"/>
                        </a:rPr>
                        <a:t>fel</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arall</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Recordydd</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Llais</a:t>
                      </a:r>
                      <a:r>
                        <a:rPr lang="en-US" sz="1400" kern="1200" dirty="0">
                          <a:solidFill>
                            <a:schemeClr val="tx1"/>
                          </a:solidFill>
                          <a:effectLst/>
                          <a:latin typeface="+mn-lt"/>
                          <a:ea typeface="+mn-ea"/>
                          <a:cs typeface="+mn-cs"/>
                        </a:rPr>
                        <a:t> (Ap </a:t>
                      </a:r>
                      <a:r>
                        <a:rPr lang="en-US" sz="1400" kern="1200" dirty="0" err="1">
                          <a:solidFill>
                            <a:schemeClr val="tx1"/>
                          </a:solidFill>
                          <a:effectLst/>
                          <a:latin typeface="+mn-lt"/>
                          <a:ea typeface="+mn-ea"/>
                          <a:cs typeface="+mn-cs"/>
                        </a:rPr>
                        <a:t>ar</a:t>
                      </a:r>
                      <a:r>
                        <a:rPr lang="en-US" sz="1400" kern="1200" dirty="0">
                          <a:solidFill>
                            <a:schemeClr val="tx1"/>
                          </a:solidFill>
                          <a:effectLst/>
                          <a:latin typeface="+mn-lt"/>
                          <a:ea typeface="+mn-ea"/>
                          <a:cs typeface="+mn-cs"/>
                        </a:rPr>
                        <a:t> y </a:t>
                      </a:r>
                      <a:r>
                        <a:rPr lang="en-US" sz="1400" kern="1200" dirty="0" err="1">
                          <a:solidFill>
                            <a:schemeClr val="tx1"/>
                          </a:solidFill>
                          <a:effectLst/>
                          <a:latin typeface="+mn-lt"/>
                          <a:ea typeface="+mn-ea"/>
                          <a:cs typeface="+mn-cs"/>
                        </a:rPr>
                        <a:t>ffôn</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•Tap </a:t>
                      </a:r>
                      <a:r>
                        <a:rPr lang="en-US" sz="1400" kern="1200" dirty="0" err="1">
                          <a:solidFill>
                            <a:schemeClr val="tx1"/>
                          </a:solidFill>
                          <a:effectLst/>
                          <a:latin typeface="+mn-lt"/>
                          <a:ea typeface="+mn-ea"/>
                          <a:cs typeface="+mn-cs"/>
                        </a:rPr>
                        <a:t>mesur</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Lefel</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Wirod</a:t>
                      </a:r>
                      <a:r>
                        <a:rPr lang="en-US" sz="1400" kern="1200" dirty="0">
                          <a:solidFill>
                            <a:schemeClr val="tx1"/>
                          </a:solidFill>
                          <a:effectLst/>
                          <a:latin typeface="+mn-lt"/>
                          <a:ea typeface="+mn-ea"/>
                          <a:cs typeface="+mn-cs"/>
                        </a:rPr>
                        <a:t>  </a:t>
                      </a:r>
                    </a:p>
                    <a:p>
                      <a:r>
                        <a:rPr lang="en-US" sz="1400" kern="1200" dirty="0" err="1">
                          <a:solidFill>
                            <a:schemeClr val="tx1"/>
                          </a:solidFill>
                          <a:effectLst/>
                          <a:latin typeface="+mn-lt"/>
                          <a:ea typeface="+mn-ea"/>
                          <a:cs typeface="+mn-cs"/>
                        </a:rPr>
                        <a:t>Dymunol</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Theodolit</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Ffon</a:t>
                      </a:r>
                      <a:endParaRPr lang="en-US" sz="1400" kern="1200" dirty="0">
                        <a:solidFill>
                          <a:schemeClr val="tx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1928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4"/>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err="1">
                <a:solidFill>
                  <a:schemeClr val="bg1"/>
                </a:solidFill>
                <a:latin typeface="+mj-lt"/>
                <a:cs typeface="Arial" panose="020B0604020202020204" pitchFamily="34" charset="0"/>
              </a:rPr>
              <a:t>Cysylltiadau</a:t>
            </a:r>
            <a:r>
              <a:rPr lang="en-US" sz="4800" kern="1100" spc="-30" dirty="0">
                <a:solidFill>
                  <a:schemeClr val="bg1"/>
                </a:solidFill>
                <a:latin typeface="+mj-lt"/>
                <a:cs typeface="Arial" panose="020B0604020202020204" pitchFamily="34" charset="0"/>
              </a:rPr>
              <a:t> CBAC</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705836" cy="3139321"/>
          </a:xfrm>
          <a:prstGeom prst="rect">
            <a:avLst/>
          </a:prstGeom>
          <a:noFill/>
        </p:spPr>
        <p:txBody>
          <a:bodyPr wrap="square" rtlCol="0">
            <a:spAutoFit/>
          </a:bodyPr>
          <a:lstStyle/>
          <a:p>
            <a:r>
              <a:rPr lang="en-GB" sz="2400" b="1" dirty="0" err="1">
                <a:solidFill>
                  <a:schemeClr val="bg1"/>
                </a:solidFill>
              </a:rPr>
              <a:t>Swyddog</a:t>
            </a:r>
            <a:r>
              <a:rPr lang="en-GB" sz="2400" b="1" dirty="0">
                <a:solidFill>
                  <a:schemeClr val="bg1"/>
                </a:solidFill>
              </a:rPr>
              <a:t> </a:t>
            </a:r>
            <a:r>
              <a:rPr lang="en-GB" sz="2400" b="1" dirty="0" err="1">
                <a:solidFill>
                  <a:schemeClr val="bg1"/>
                </a:solidFill>
              </a:rPr>
              <a:t>Pwnc</a:t>
            </a:r>
            <a:endParaRPr lang="en-GB" sz="2400" b="1" dirty="0">
              <a:solidFill>
                <a:schemeClr val="bg1"/>
              </a:solidFill>
            </a:endParaRPr>
          </a:p>
          <a:p>
            <a:r>
              <a:rPr lang="en-GB" sz="2400" b="1" dirty="0">
                <a:solidFill>
                  <a:schemeClr val="bg1"/>
                </a:solidFill>
              </a:rPr>
              <a:t>Allan Perry</a:t>
            </a:r>
          </a:p>
          <a:p>
            <a:r>
              <a:rPr lang="en-GB" dirty="0">
                <a:hlinkClick r:id="rId6"/>
              </a:rPr>
              <a:t>adeiladu@cbac.co.uk</a:t>
            </a:r>
            <a:endParaRPr lang="en-GB" dirty="0"/>
          </a:p>
          <a:p>
            <a:endParaRPr lang="en-GB" dirty="0"/>
          </a:p>
          <a:p>
            <a:r>
              <a:rPr lang="en-GB" sz="2400" b="1" dirty="0" err="1">
                <a:solidFill>
                  <a:schemeClr val="bg1"/>
                </a:solidFill>
              </a:rPr>
              <a:t>Cefnogaeth</a:t>
            </a:r>
            <a:r>
              <a:rPr lang="en-GB" sz="2400" b="1" dirty="0">
                <a:solidFill>
                  <a:schemeClr val="bg1"/>
                </a:solidFill>
              </a:rPr>
              <a:t> </a:t>
            </a:r>
            <a:r>
              <a:rPr lang="en-GB" sz="2400" b="1" dirty="0" err="1">
                <a:solidFill>
                  <a:schemeClr val="bg1"/>
                </a:solidFill>
              </a:rPr>
              <a:t>Pwnc</a:t>
            </a:r>
            <a:endParaRPr lang="en-GB" sz="2400" b="1" dirty="0">
              <a:solidFill>
                <a:schemeClr val="bg1"/>
              </a:solidFill>
            </a:endParaRPr>
          </a:p>
          <a:p>
            <a:r>
              <a:rPr lang="en-GB" dirty="0">
                <a:hlinkClick r:id="rId6"/>
              </a:rPr>
              <a:t>adeiladu@cbac.co.uk</a:t>
            </a:r>
            <a:r>
              <a:rPr lang="en-GB" dirty="0"/>
              <a:t> </a:t>
            </a:r>
          </a:p>
          <a:p>
            <a:endParaRPr lang="en-GB" dirty="0"/>
          </a:p>
          <a:p>
            <a:r>
              <a:rPr lang="en-GB" dirty="0"/>
              <a:t>@wjec_cbac | @cbac_wjec</a:t>
            </a:r>
          </a:p>
          <a:p>
            <a:endParaRPr lang="en-GB" dirty="0"/>
          </a:p>
          <a:p>
            <a:r>
              <a:rPr lang="en-GB" dirty="0"/>
              <a:t>cbac.co.uk    | wjec.co.uk</a:t>
            </a:r>
          </a:p>
        </p:txBody>
      </p:sp>
    </p:spTree>
    <p:extLst>
      <p:ext uri="{BB962C8B-B14F-4D97-AF65-F5344CB8AC3E}">
        <p14:creationId xmlns:p14="http://schemas.microsoft.com/office/powerpoint/2010/main" val="99014047"/>
      </p:ext>
    </p:extLst>
  </p:cSld>
  <p:clrMapOvr>
    <a:masterClrMapping/>
  </p:clrMapOvr>
  <mc:AlternateContent xmlns:mc="http://schemas.openxmlformats.org/markup-compatibility/2006" xmlns:p14="http://schemas.microsoft.com/office/powerpoint/2010/main">
    <mc:Choice Requires="p14">
      <p:transition spd="slow" p14:dur="2000" advTm="5559"/>
    </mc:Choice>
    <mc:Fallback xmlns="">
      <p:transition spd="slow" advTm="55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605165" y="3081610"/>
            <a:ext cx="1933670" cy="1221449"/>
          </a:xfrm>
        </p:spPr>
        <p:txBody>
          <a:bodyPr>
            <a:normAutofit/>
          </a:bodyPr>
          <a:lstStyle/>
          <a:p>
            <a:r>
              <a:rPr lang="en-GB" sz="4000" b="1" dirty="0" err="1">
                <a:ea typeface="Cambria" panose="02040503050406030204" pitchFamily="18" charset="0"/>
                <a:cs typeface="Cambria" panose="02040503050406030204" pitchFamily="18" charset="0"/>
              </a:rPr>
              <a:t>Uned</a:t>
            </a:r>
            <a:r>
              <a:rPr lang="en-GB" sz="4000" b="1" dirty="0">
                <a:ea typeface="Cambria" panose="02040503050406030204" pitchFamily="18" charset="0"/>
                <a:cs typeface="Cambria" panose="02040503050406030204" pitchFamily="18" charset="0"/>
              </a:rPr>
              <a:t> 4</a:t>
            </a:r>
          </a:p>
        </p:txBody>
      </p:sp>
    </p:spTree>
    <p:extLst>
      <p:ext uri="{BB962C8B-B14F-4D97-AF65-F5344CB8AC3E}">
        <p14:creationId xmlns:p14="http://schemas.microsoft.com/office/powerpoint/2010/main" val="325516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52090" y="1402762"/>
            <a:ext cx="8039819" cy="5329341"/>
          </a:xfrm>
        </p:spPr>
        <p:txBody>
          <a:bodyPr>
            <a:noAutofit/>
          </a:bodyPr>
          <a:lstStyle/>
          <a:p>
            <a:pPr marL="571500" indent="-571500">
              <a:spcBef>
                <a:spcPts val="0"/>
              </a:spcBef>
              <a:buFont typeface="Arial" panose="020B0604020202020204" pitchFamily="34" charset="0"/>
              <a:buChar char="•"/>
            </a:pPr>
            <a:r>
              <a:rPr lang="en-GB" dirty="0" err="1">
                <a:latin typeface="+mn-lt"/>
                <a:ea typeface="Cambria" panose="02040503050406030204" pitchFamily="18" charset="0"/>
                <a:cs typeface="Cambria" panose="02040503050406030204" pitchFamily="18" charset="0"/>
              </a:rPr>
              <a:t>Cyflwyniadau</a:t>
            </a:r>
            <a:r>
              <a:rPr lang="en-GB" dirty="0">
                <a:latin typeface="+mn-lt"/>
                <a:ea typeface="Cambria" panose="02040503050406030204" pitchFamily="18" charset="0"/>
                <a:cs typeface="Cambria" panose="02040503050406030204" pitchFamily="18" charset="0"/>
              </a:rPr>
              <a:t> ac Agenda 		</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cs typeface="Cambria" panose="02040503050406030204" pitchFamily="18" charset="0"/>
              </a:rPr>
              <a:t>Trosolwg</a:t>
            </a:r>
            <a:r>
              <a:rPr lang="en-GB" dirty="0">
                <a:latin typeface="+mn-lt"/>
                <a:ea typeface="Cambria" panose="02040503050406030204" pitchFamily="18" charset="0"/>
                <a:cs typeface="Cambria" panose="02040503050406030204" pitchFamily="18" charset="0"/>
              </a:rPr>
              <a:t> o </a:t>
            </a:r>
            <a:r>
              <a:rPr lang="en-GB" dirty="0" err="1">
                <a:latin typeface="+mn-lt"/>
                <a:ea typeface="Cambria" panose="02040503050406030204" pitchFamily="18" charset="0"/>
                <a:cs typeface="Cambria" panose="02040503050406030204" pitchFamily="18" charset="0"/>
              </a:rPr>
              <a:t>Uned</a:t>
            </a:r>
            <a:r>
              <a:rPr lang="en-GB" dirty="0">
                <a:latin typeface="+mn-lt"/>
                <a:ea typeface="Cambria" panose="02040503050406030204" pitchFamily="18" charset="0"/>
                <a:cs typeface="Cambria" panose="02040503050406030204" pitchFamily="18" charset="0"/>
              </a:rPr>
              <a:t> 4</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cs typeface="Cambria" panose="02040503050406030204" pitchFamily="18" charset="0"/>
              </a:rPr>
              <a:t>Trosolwg</a:t>
            </a:r>
            <a:r>
              <a:rPr lang="en-GB" dirty="0">
                <a:latin typeface="+mn-lt"/>
                <a:ea typeface="Cambria" panose="02040503050406030204" pitchFamily="18" charset="0"/>
                <a:cs typeface="Cambria" panose="02040503050406030204" pitchFamily="18" charset="0"/>
              </a:rPr>
              <a:t> ADA</a:t>
            </a:r>
            <a:r>
              <a:rPr lang="en-GB" dirty="0">
                <a:latin typeface="+mn-lt"/>
                <a:ea typeface="Cambria" panose="02040503050406030204" pitchFamily="18" charset="0"/>
              </a:rPr>
              <a:t> </a:t>
            </a:r>
          </a:p>
          <a:p>
            <a:pPr marL="1314450" lvl="1" indent="-571500">
              <a:spcBef>
                <a:spcPts val="0"/>
              </a:spcBef>
              <a:buFont typeface="Arial" panose="020B0604020202020204" pitchFamily="34" charset="0"/>
              <a:buChar char="•"/>
            </a:pPr>
            <a:r>
              <a:rPr lang="en-GB" sz="2400" dirty="0" err="1">
                <a:ea typeface="Cambria" panose="02040503050406030204" pitchFamily="18" charset="0"/>
              </a:rPr>
              <a:t>Llwybr</a:t>
            </a:r>
            <a:r>
              <a:rPr lang="en-GB" sz="2400" dirty="0">
                <a:ea typeface="Cambria" panose="02040503050406030204" pitchFamily="18" charset="0"/>
              </a:rPr>
              <a:t> A – </a:t>
            </a:r>
            <a:r>
              <a:rPr lang="en-GB" sz="2400" dirty="0" err="1">
                <a:ea typeface="Cambria" panose="02040503050406030204" pitchFamily="18" charset="0"/>
              </a:rPr>
              <a:t>Arolwg</a:t>
            </a:r>
            <a:r>
              <a:rPr lang="en-GB" sz="2400" dirty="0">
                <a:ea typeface="Cambria" panose="02040503050406030204" pitchFamily="18" charset="0"/>
              </a:rPr>
              <a:t> </a:t>
            </a:r>
            <a:r>
              <a:rPr lang="en-GB" sz="2400" dirty="0" err="1">
                <a:ea typeface="Cambria" panose="02040503050406030204" pitchFamily="18" charset="0"/>
              </a:rPr>
              <a:t>Adeiladau</a:t>
            </a:r>
            <a:endParaRPr lang="en-GB" sz="2400" dirty="0">
              <a:ea typeface="Cambria" panose="02040503050406030204" pitchFamily="18" charset="0"/>
            </a:endParaRPr>
          </a:p>
          <a:p>
            <a:pPr marL="1314450" lvl="1" indent="-571500">
              <a:spcBef>
                <a:spcPts val="0"/>
              </a:spcBef>
              <a:buFont typeface="Arial" panose="020B0604020202020204" pitchFamily="34" charset="0"/>
              <a:buChar char="•"/>
            </a:pPr>
            <a:r>
              <a:rPr lang="en-GB" sz="2400" dirty="0" err="1">
                <a:ea typeface="Cambria" panose="02040503050406030204" pitchFamily="18" charset="0"/>
              </a:rPr>
              <a:t>Llwybr</a:t>
            </a:r>
            <a:r>
              <a:rPr lang="en-GB" sz="2400" dirty="0">
                <a:ea typeface="Cambria" panose="02040503050406030204" pitchFamily="18" charset="0"/>
              </a:rPr>
              <a:t> B – </a:t>
            </a:r>
            <a:r>
              <a:rPr lang="en-GB" sz="2400" dirty="0" err="1">
                <a:ea typeface="Cambria" panose="02040503050406030204" pitchFamily="18" charset="0"/>
              </a:rPr>
              <a:t>Arolwg</a:t>
            </a:r>
            <a:r>
              <a:rPr lang="en-GB" sz="2400" dirty="0">
                <a:ea typeface="Cambria" panose="02040503050406030204" pitchFamily="18" charset="0"/>
              </a:rPr>
              <a:t> </a:t>
            </a:r>
            <a:r>
              <a:rPr lang="en-GB" sz="2400" dirty="0" err="1">
                <a:ea typeface="Cambria" panose="02040503050406030204" pitchFamily="18" charset="0"/>
              </a:rPr>
              <a:t>Tir</a:t>
            </a:r>
            <a:r>
              <a:rPr lang="en-GB" sz="2400" dirty="0">
                <a:ea typeface="Cambria" panose="02040503050406030204" pitchFamily="18" charset="0"/>
              </a:rPr>
              <a:t> </a:t>
            </a:r>
          </a:p>
          <a:p>
            <a:pPr marL="1314450" lvl="1" indent="-571500">
              <a:spcBef>
                <a:spcPts val="0"/>
              </a:spcBef>
              <a:buFont typeface="Arial" panose="020B0604020202020204" pitchFamily="34" charset="0"/>
              <a:buChar char="•"/>
            </a:pPr>
            <a:r>
              <a:rPr lang="en-GB" sz="2400" dirty="0" err="1">
                <a:ea typeface="Cambria" panose="02040503050406030204" pitchFamily="18" charset="0"/>
              </a:rPr>
              <a:t>Cynnwys</a:t>
            </a:r>
            <a:r>
              <a:rPr lang="en-GB" sz="2400" dirty="0">
                <a:ea typeface="Cambria" panose="02040503050406030204" pitchFamily="18" charset="0"/>
              </a:rPr>
              <a:t> </a:t>
            </a:r>
            <a:r>
              <a:rPr lang="en-GB" sz="2400" dirty="0" err="1">
                <a:ea typeface="Cambria" panose="02040503050406030204" pitchFamily="18" charset="0"/>
              </a:rPr>
              <a:t>yn</a:t>
            </a:r>
            <a:r>
              <a:rPr lang="en-GB" sz="2400" dirty="0">
                <a:ea typeface="Cambria" panose="02040503050406030204" pitchFamily="18" charset="0"/>
              </a:rPr>
              <a:t> </a:t>
            </a:r>
            <a:r>
              <a:rPr lang="en-GB" sz="2400" dirty="0" err="1">
                <a:ea typeface="Cambria" panose="02040503050406030204" pitchFamily="18" charset="0"/>
              </a:rPr>
              <a:t>Gyffredin</a:t>
            </a:r>
            <a:r>
              <a:rPr lang="en-GB" sz="2400" dirty="0">
                <a:ea typeface="Cambria" panose="02040503050406030204" pitchFamily="18" charset="0"/>
              </a:rPr>
              <a:t> </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rPr>
              <a:t>Canllawiau</a:t>
            </a:r>
            <a:r>
              <a:rPr lang="en-GB" dirty="0">
                <a:latin typeface="+mn-lt"/>
                <a:ea typeface="Cambria" panose="02040503050406030204" pitchFamily="18" charset="0"/>
              </a:rPr>
              <a:t> </a:t>
            </a:r>
            <a:r>
              <a:rPr lang="en-GB" dirty="0" err="1">
                <a:latin typeface="+mn-lt"/>
                <a:ea typeface="Cambria" panose="02040503050406030204" pitchFamily="18" charset="0"/>
              </a:rPr>
              <a:t>Meini</a:t>
            </a:r>
            <a:r>
              <a:rPr lang="en-GB" dirty="0">
                <a:latin typeface="+mn-lt"/>
                <a:ea typeface="Cambria" panose="02040503050406030204" pitchFamily="18" charset="0"/>
              </a:rPr>
              <a:t> </a:t>
            </a:r>
            <a:r>
              <a:rPr lang="en-GB" dirty="0" err="1">
                <a:latin typeface="+mn-lt"/>
                <a:ea typeface="Cambria" panose="02040503050406030204" pitchFamily="18" charset="0"/>
              </a:rPr>
              <a:t>Prawf</a:t>
            </a:r>
            <a:r>
              <a:rPr lang="en-GB" dirty="0">
                <a:latin typeface="+mn-lt"/>
                <a:ea typeface="Cambria" panose="02040503050406030204" pitchFamily="18" charset="0"/>
              </a:rPr>
              <a:t> </a:t>
            </a:r>
            <a:r>
              <a:rPr lang="en-GB" dirty="0" err="1">
                <a:latin typeface="+mn-lt"/>
                <a:ea typeface="Cambria" panose="02040503050406030204" pitchFamily="18" charset="0"/>
              </a:rPr>
              <a:t>Asesu</a:t>
            </a:r>
            <a:r>
              <a:rPr lang="en-GB" dirty="0">
                <a:latin typeface="+mn-lt"/>
                <a:ea typeface="Cambria" panose="02040503050406030204" pitchFamily="18" charset="0"/>
              </a:rPr>
              <a:t> </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rPr>
              <a:t>Sefyllfaoedd</a:t>
            </a:r>
            <a:r>
              <a:rPr lang="en-GB" dirty="0">
                <a:latin typeface="+mn-lt"/>
                <a:ea typeface="Cambria" panose="02040503050406030204" pitchFamily="18" charset="0"/>
              </a:rPr>
              <a:t> </a:t>
            </a:r>
            <a:r>
              <a:rPr lang="en-GB" dirty="0" err="1">
                <a:latin typeface="+mn-lt"/>
                <a:ea typeface="Cambria" panose="02040503050406030204" pitchFamily="18" charset="0"/>
              </a:rPr>
              <a:t>Enghreifftiol</a:t>
            </a:r>
            <a:r>
              <a:rPr lang="en-GB" dirty="0">
                <a:latin typeface="+mn-lt"/>
                <a:ea typeface="Cambria" panose="02040503050406030204" pitchFamily="18" charset="0"/>
              </a:rPr>
              <a:t> 				</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rPr>
              <a:t>Adnoddau</a:t>
            </a:r>
            <a:r>
              <a:rPr lang="en-GB" dirty="0">
                <a:latin typeface="+mn-lt"/>
                <a:ea typeface="Cambria" panose="02040503050406030204" pitchFamily="18" charset="0"/>
              </a:rPr>
              <a:t> CBAC 				</a:t>
            </a:r>
          </a:p>
          <a:p>
            <a:pPr marL="1314450" lvl="1" indent="-571500">
              <a:spcBef>
                <a:spcPts val="0"/>
              </a:spcBef>
              <a:buFont typeface="Arial" panose="020B0604020202020204" pitchFamily="34" charset="0"/>
              <a:buChar char="•"/>
            </a:pPr>
            <a:r>
              <a:rPr lang="en-GB" sz="2400" dirty="0" err="1">
                <a:ea typeface="Cambria" panose="02040503050406030204" pitchFamily="18" charset="0"/>
              </a:rPr>
              <a:t>Athrawon</a:t>
            </a:r>
            <a:endParaRPr lang="en-GB" sz="2400" dirty="0">
              <a:ea typeface="Cambria" panose="02040503050406030204" pitchFamily="18" charset="0"/>
            </a:endParaRPr>
          </a:p>
          <a:p>
            <a:pPr marL="1314450" lvl="1" indent="-571500">
              <a:spcBef>
                <a:spcPts val="0"/>
              </a:spcBef>
              <a:buFont typeface="Arial" panose="020B0604020202020204" pitchFamily="34" charset="0"/>
              <a:buChar char="•"/>
            </a:pPr>
            <a:r>
              <a:rPr lang="en-GB" sz="2400" dirty="0" err="1">
                <a:latin typeface="+mn-lt"/>
                <a:ea typeface="Cambria" panose="02040503050406030204" pitchFamily="18" charset="0"/>
              </a:rPr>
              <a:t>Myfyrwyr</a:t>
            </a:r>
            <a:r>
              <a:rPr lang="en-GB" dirty="0">
                <a:latin typeface="+mn-lt"/>
                <a:ea typeface="Cambria" panose="02040503050406030204" pitchFamily="18" charset="0"/>
              </a:rPr>
              <a:t>		</a:t>
            </a:r>
          </a:p>
          <a:p>
            <a:pPr marL="571500" indent="-571500">
              <a:spcBef>
                <a:spcPts val="0"/>
              </a:spcBef>
              <a:buFont typeface="Arial" panose="020B0604020202020204" pitchFamily="34" charset="0"/>
              <a:buChar char="•"/>
            </a:pPr>
            <a:r>
              <a:rPr lang="en-GB" dirty="0" err="1">
                <a:latin typeface="+mn-lt"/>
                <a:ea typeface="Cambria" panose="02040503050406030204" pitchFamily="18" charset="0"/>
              </a:rPr>
              <a:t>Cwestiynau</a:t>
            </a:r>
            <a:r>
              <a:rPr lang="en-GB" dirty="0">
                <a:latin typeface="+mn-lt"/>
                <a:ea typeface="Cambria" panose="02040503050406030204" pitchFamily="18" charset="0"/>
              </a:rPr>
              <a:t> </a:t>
            </a:r>
            <a:r>
              <a:rPr lang="en-GB" dirty="0" err="1">
                <a:latin typeface="+mn-lt"/>
                <a:ea typeface="Cambria" panose="02040503050406030204" pitchFamily="18" charset="0"/>
              </a:rPr>
              <a:t>Cyffredin</a:t>
            </a:r>
            <a:endParaRPr lang="en-GB" dirty="0">
              <a:latin typeface="+mn-lt"/>
              <a:ea typeface="Cambria" panose="02040503050406030204" pitchFamily="18" charset="0"/>
            </a:endParaRPr>
          </a:p>
          <a:p>
            <a:pPr marL="571500" indent="-571500">
              <a:spcBef>
                <a:spcPts val="0"/>
              </a:spcBef>
              <a:buFont typeface="Arial" panose="020B0604020202020204" pitchFamily="34" charset="0"/>
              <a:buChar char="•"/>
            </a:pPr>
            <a:r>
              <a:rPr lang="en-GB" dirty="0" err="1">
                <a:latin typeface="+mn-lt"/>
                <a:ea typeface="Cambria" panose="02040503050406030204" pitchFamily="18" charset="0"/>
              </a:rPr>
              <a:t>Cysylltiadau</a:t>
            </a:r>
            <a:r>
              <a:rPr lang="en-GB" dirty="0">
                <a:latin typeface="+mn-lt"/>
                <a:ea typeface="Cambria" panose="02040503050406030204" pitchFamily="18" charset="0"/>
              </a:rPr>
              <a:t>	</a:t>
            </a:r>
          </a:p>
        </p:txBody>
      </p:sp>
    </p:spTree>
    <p:extLst>
      <p:ext uri="{BB962C8B-B14F-4D97-AF65-F5344CB8AC3E}">
        <p14:creationId xmlns:p14="http://schemas.microsoft.com/office/powerpoint/2010/main" val="2302191782"/>
      </p:ext>
    </p:extLst>
  </p:cSld>
  <p:clrMapOvr>
    <a:masterClrMapping/>
  </p:clrMapOvr>
  <mc:AlternateContent xmlns:mc="http://schemas.openxmlformats.org/markup-compatibility/2006" xmlns:p14="http://schemas.microsoft.com/office/powerpoint/2010/main">
    <mc:Choice Requires="p14">
      <p:transition spd="slow" p14:dur="2000" advTm="32754"/>
    </mc:Choice>
    <mc:Fallback xmlns="">
      <p:transition spd="slow" advTm="327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err="1">
                <a:solidFill>
                  <a:schemeClr val="bg1"/>
                </a:solidFill>
                <a:latin typeface="+mj-lt"/>
              </a:rPr>
              <a:t>Trosolwg</a:t>
            </a:r>
            <a:r>
              <a:rPr lang="en-GB" sz="3600" dirty="0">
                <a:solidFill>
                  <a:schemeClr val="bg1"/>
                </a:solidFill>
                <a:latin typeface="+mj-lt"/>
              </a:rPr>
              <a:t> o </a:t>
            </a:r>
            <a:r>
              <a:rPr lang="en-GB" sz="3600" dirty="0" err="1">
                <a:solidFill>
                  <a:schemeClr val="bg1"/>
                </a:solidFill>
                <a:latin typeface="+mj-lt"/>
              </a:rPr>
              <a:t>Uned</a:t>
            </a:r>
            <a:r>
              <a:rPr lang="en-GB" sz="3600" dirty="0">
                <a:solidFill>
                  <a:schemeClr val="bg1"/>
                </a:solidFill>
                <a:latin typeface="+mj-lt"/>
              </a:rPr>
              <a:t> 4</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en-GB" sz="2800" dirty="0" err="1">
                <a:latin typeface="+mn-lt"/>
                <a:ea typeface="Cambria" panose="02040503050406030204" pitchFamily="18" charset="0"/>
                <a:cs typeface="Cambria" panose="02040503050406030204" pitchFamily="18" charset="0"/>
              </a:rPr>
              <a:t>Uned</a:t>
            </a:r>
            <a:r>
              <a:rPr lang="en-GB" sz="2800" dirty="0">
                <a:latin typeface="+mn-lt"/>
                <a:ea typeface="Cambria" panose="02040503050406030204" pitchFamily="18" charset="0"/>
                <a:cs typeface="Cambria" panose="02040503050406030204" pitchFamily="18" charset="0"/>
              </a:rPr>
              <a:t> 4 – </a:t>
            </a:r>
            <a:r>
              <a:rPr lang="en-GB" sz="2800" dirty="0" err="1">
                <a:latin typeface="+mn-lt"/>
                <a:ea typeface="Cambria" panose="02040503050406030204" pitchFamily="18" charset="0"/>
                <a:cs typeface="Cambria" panose="02040503050406030204" pitchFamily="18" charset="0"/>
              </a:rPr>
              <a:t>Arferion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adeiladu</a:t>
            </a:r>
            <a:endParaRPr lang="en-GB" sz="28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sz="2800" dirty="0" err="1">
                <a:latin typeface="+mn-lt"/>
                <a:ea typeface="Cambria" panose="02040503050406030204" pitchFamily="18" charset="0"/>
                <a:cs typeface="Cambria" panose="02040503050406030204" pitchFamily="18" charset="0"/>
              </a:rPr>
              <a:t>Wedi’i</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gynllunio</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i</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feithrin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gwybodaeth</a:t>
            </a:r>
            <a:r>
              <a:rPr lang="en-GB" sz="2800" dirty="0">
                <a:latin typeface="+mn-lt"/>
                <a:ea typeface="Cambria" panose="02040503050406030204" pitchFamily="18" charset="0"/>
                <a:cs typeface="Cambria" panose="02040503050406030204" pitchFamily="18" charset="0"/>
              </a:rPr>
              <a:t> a </a:t>
            </a:r>
            <a:r>
              <a:rPr lang="en-GB" sz="2800" dirty="0" err="1">
                <a:latin typeface="+mn-lt"/>
                <a:ea typeface="Cambria" panose="02040503050406030204" pitchFamily="18" charset="0"/>
                <a:cs typeface="Cambria" panose="02040503050406030204" pitchFamily="18" charset="0"/>
              </a:rPr>
              <a:t>dealltwriaeth</a:t>
            </a:r>
            <a:r>
              <a:rPr lang="en-GB" sz="2800" dirty="0">
                <a:latin typeface="+mn-lt"/>
                <a:ea typeface="Cambria" panose="02040503050406030204" pitchFamily="18" charset="0"/>
                <a:cs typeface="Cambria" panose="02040503050406030204" pitchFamily="18" charset="0"/>
              </a:rPr>
              <a:t> o, a </a:t>
            </a:r>
            <a:r>
              <a:rPr lang="en-GB" sz="2800" dirty="0" err="1">
                <a:latin typeface="+mn-lt"/>
                <a:ea typeface="Cambria" panose="02040503050406030204" pitchFamily="18" charset="0"/>
                <a:cs typeface="Cambria" panose="02040503050406030204" pitchFamily="18" charset="0"/>
              </a:rPr>
              <a:t>sgiliau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yn</a:t>
            </a:r>
            <a:r>
              <a:rPr lang="en-GB" sz="2800" dirty="0">
                <a:latin typeface="+mn-lt"/>
                <a:ea typeface="Cambria" panose="02040503050406030204" pitchFamily="18" charset="0"/>
                <a:cs typeface="Cambria" panose="02040503050406030204" pitchFamily="18" charset="0"/>
              </a:rPr>
              <a:t> y </a:t>
            </a:r>
            <a:r>
              <a:rPr lang="en-GB" sz="2800" dirty="0" err="1">
                <a:latin typeface="+mn-lt"/>
                <a:ea typeface="Cambria" panose="02040503050406030204" pitchFamily="18" charset="0"/>
                <a:cs typeface="Cambria" panose="02040503050406030204" pitchFamily="18" charset="0"/>
              </a:rPr>
              <a:t>canlynol</a:t>
            </a:r>
            <a:r>
              <a:rPr lang="en-GB" sz="2800" dirty="0">
                <a:latin typeface="+mn-lt"/>
                <a:ea typeface="Cambria" panose="02040503050406030204" pitchFamily="18" charset="0"/>
                <a:cs typeface="Cambria" panose="02040503050406030204" pitchFamily="18" charset="0"/>
              </a:rPr>
              <a:t>:</a:t>
            </a:r>
          </a:p>
          <a:p>
            <a:pPr marL="1314450" lvl="1" indent="-571500">
              <a:buFont typeface="Courier New" panose="02070309020205020404" pitchFamily="49" charset="0"/>
              <a:buChar char="o"/>
            </a:pPr>
            <a:r>
              <a:rPr lang="en-GB" dirty="0" err="1">
                <a:ea typeface="Cambria" panose="02040503050406030204" pitchFamily="18" charset="0"/>
                <a:cs typeface="Cambria" panose="02040503050406030204" pitchFamily="18" charset="0"/>
              </a:rPr>
              <a:t>Tirfesur</a:t>
            </a:r>
            <a:r>
              <a:rPr lang="en-GB" dirty="0">
                <a:ea typeface="Cambria" panose="02040503050406030204" pitchFamily="18" charset="0"/>
                <a:cs typeface="Cambria" panose="02040503050406030204" pitchFamily="18" charset="0"/>
              </a:rPr>
              <a:t> (</a:t>
            </a:r>
            <a:r>
              <a:rPr lang="en-GB" dirty="0" err="1">
                <a:ea typeface="Cambria" panose="02040503050406030204" pitchFamily="18" charset="0"/>
                <a:cs typeface="Cambria" panose="02040503050406030204" pitchFamily="18" charset="0"/>
              </a:rPr>
              <a:t>eiddo</a:t>
            </a:r>
            <a:r>
              <a:rPr lang="en-GB" dirty="0">
                <a:ea typeface="Cambria" panose="02040503050406030204" pitchFamily="18" charset="0"/>
                <a:cs typeface="Cambria" panose="02040503050406030204" pitchFamily="18" charset="0"/>
              </a:rPr>
              <a:t> neu </a:t>
            </a:r>
            <a:r>
              <a:rPr lang="en-GB" dirty="0" err="1">
                <a:ea typeface="Cambria" panose="02040503050406030204" pitchFamily="18" charset="0"/>
                <a:cs typeface="Cambria" panose="02040503050406030204" pitchFamily="18" charset="0"/>
              </a:rPr>
              <a:t>dir</a:t>
            </a:r>
            <a:r>
              <a:rPr lang="en-GB" dirty="0">
                <a:ea typeface="Cambria" panose="02040503050406030204" pitchFamily="18" charset="0"/>
                <a:cs typeface="Cambria" panose="02040503050406030204" pitchFamily="18" charset="0"/>
              </a:rPr>
              <a:t>)</a:t>
            </a:r>
          </a:p>
          <a:p>
            <a:pPr marL="1314450" lvl="1" indent="-571500">
              <a:buFont typeface="Courier New" panose="02070309020205020404" pitchFamily="49" charset="0"/>
              <a:buChar char="o"/>
            </a:pPr>
            <a:r>
              <a:rPr lang="en-GB" dirty="0" err="1">
                <a:ea typeface="Cambria" panose="02040503050406030204" pitchFamily="18" charset="0"/>
                <a:cs typeface="Cambria" panose="02040503050406030204" pitchFamily="18" charset="0"/>
              </a:rPr>
              <a:t>Cysyniadau</a:t>
            </a:r>
            <a:r>
              <a:rPr lang="en-GB" dirty="0">
                <a:ea typeface="Cambria" panose="02040503050406030204" pitchFamily="18" charset="0"/>
                <a:cs typeface="Cambria" panose="02040503050406030204" pitchFamily="18" charset="0"/>
              </a:rPr>
              <a:t> </a:t>
            </a:r>
            <a:r>
              <a:rPr lang="en-GB" dirty="0" err="1">
                <a:ea typeface="Cambria" panose="02040503050406030204" pitchFamily="18" charset="0"/>
                <a:cs typeface="Cambria" panose="02040503050406030204" pitchFamily="18" charset="0"/>
              </a:rPr>
              <a:t>datblygu</a:t>
            </a:r>
            <a:endParaRPr lang="en-GB" dirty="0">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en-GB" dirty="0" err="1">
                <a:ea typeface="Cambria" panose="02040503050406030204" pitchFamily="18" charset="0"/>
                <a:cs typeface="Cambria" panose="02040503050406030204" pitchFamily="18" charset="0"/>
              </a:rPr>
              <a:t>Rheoli</a:t>
            </a:r>
            <a:r>
              <a:rPr lang="en-GB" dirty="0">
                <a:ea typeface="Cambria" panose="02040503050406030204" pitchFamily="18" charset="0"/>
                <a:cs typeface="Cambria" panose="02040503050406030204" pitchFamily="18" charset="0"/>
              </a:rPr>
              <a:t> </a:t>
            </a:r>
            <a:r>
              <a:rPr lang="en-GB" dirty="0" err="1">
                <a:ea typeface="Cambria" panose="02040503050406030204" pitchFamily="18" charset="0"/>
                <a:cs typeface="Cambria" panose="02040503050406030204" pitchFamily="18" charset="0"/>
              </a:rPr>
              <a:t>adeiladu</a:t>
            </a:r>
            <a:r>
              <a:rPr lang="en-GB" dirty="0">
                <a:ea typeface="Cambria" panose="02040503050406030204" pitchFamily="18" charset="0"/>
                <a:cs typeface="Cambria" panose="02040503050406030204" pitchFamily="18" charset="0"/>
              </a:rPr>
              <a:t>, </a:t>
            </a:r>
            <a:r>
              <a:rPr lang="en-GB" dirty="0" err="1">
                <a:ea typeface="Cambria" panose="02040503050406030204" pitchFamily="18" charset="0"/>
                <a:cs typeface="Cambria" panose="02040503050406030204" pitchFamily="18" charset="0"/>
              </a:rPr>
              <a:t>prynu</a:t>
            </a:r>
            <a:r>
              <a:rPr lang="en-GB" dirty="0">
                <a:ea typeface="Cambria" panose="02040503050406030204" pitchFamily="18" charset="0"/>
                <a:cs typeface="Cambria" panose="02040503050406030204" pitchFamily="18" charset="0"/>
              </a:rPr>
              <a:t> a </a:t>
            </a:r>
            <a:r>
              <a:rPr lang="en-GB" dirty="0" err="1">
                <a:ea typeface="Cambria" panose="02040503050406030204" pitchFamily="18" charset="0"/>
                <a:cs typeface="Cambria" panose="02040503050406030204" pitchFamily="18" charset="0"/>
              </a:rPr>
              <a:t>chyllid</a:t>
            </a:r>
            <a:endParaRPr lang="en-GB" dirty="0">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en-GB" dirty="0" err="1">
                <a:ea typeface="Cambria" panose="02040503050406030204" pitchFamily="18" charset="0"/>
                <a:cs typeface="Cambria" panose="02040503050406030204" pitchFamily="18" charset="0"/>
              </a:rPr>
              <a:t>Rhaglenni</a:t>
            </a:r>
            <a:r>
              <a:rPr lang="en-GB" dirty="0">
                <a:ea typeface="Cambria" panose="02040503050406030204" pitchFamily="18" charset="0"/>
                <a:cs typeface="Cambria" panose="02040503050406030204" pitchFamily="18" charset="0"/>
              </a:rPr>
              <a:t> o </a:t>
            </a:r>
            <a:r>
              <a:rPr lang="en-GB" dirty="0" err="1">
                <a:ea typeface="Cambria" panose="02040503050406030204" pitchFamily="18" charset="0"/>
                <a:cs typeface="Cambria" panose="02040503050406030204" pitchFamily="18" charset="0"/>
              </a:rPr>
              <a:t>weithgareddau</a:t>
            </a:r>
            <a:r>
              <a:rPr lang="en-GB" dirty="0">
                <a:ea typeface="Cambria" panose="02040503050406030204" pitchFamily="18" charset="0"/>
                <a:cs typeface="Cambria" panose="02040503050406030204" pitchFamily="18" charset="0"/>
              </a:rPr>
              <a:t> </a:t>
            </a:r>
          </a:p>
        </p:txBody>
      </p:sp>
    </p:spTree>
    <p:extLst>
      <p:ext uri="{BB962C8B-B14F-4D97-AF65-F5344CB8AC3E}">
        <p14:creationId xmlns:p14="http://schemas.microsoft.com/office/powerpoint/2010/main" val="3754960243"/>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
      <p:transition spd="slow" advTm="135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err="1">
                <a:solidFill>
                  <a:schemeClr val="bg1"/>
                </a:solidFill>
                <a:latin typeface="+mj-lt"/>
              </a:rPr>
              <a:t>Trosolwg</a:t>
            </a:r>
            <a:r>
              <a:rPr lang="en-GB" sz="3600" dirty="0">
                <a:solidFill>
                  <a:schemeClr val="bg1"/>
                </a:solidFill>
                <a:latin typeface="+mj-lt"/>
              </a:rPr>
              <a:t> o </a:t>
            </a:r>
            <a:r>
              <a:rPr lang="en-GB" sz="3600" dirty="0" err="1">
                <a:solidFill>
                  <a:schemeClr val="bg1"/>
                </a:solidFill>
                <a:latin typeface="+mj-lt"/>
              </a:rPr>
              <a:t>Uned</a:t>
            </a:r>
            <a:r>
              <a:rPr lang="en-GB" sz="3600" dirty="0">
                <a:solidFill>
                  <a:schemeClr val="bg1"/>
                </a:solidFill>
                <a:latin typeface="+mj-lt"/>
              </a:rPr>
              <a:t> 4</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193399"/>
          </a:xfrm>
        </p:spPr>
        <p:txBody>
          <a:bodyPr>
            <a:normAutofit/>
          </a:bodyPr>
          <a:lstStyle/>
          <a:p>
            <a:pPr marL="61912"/>
            <a:r>
              <a:rPr lang="en-US" sz="3600" b="1" dirty="0" err="1">
                <a:latin typeface="+mn-lt"/>
              </a:rPr>
              <a:t>Asesiad</a:t>
            </a:r>
            <a:r>
              <a:rPr lang="en-US" sz="3600" b="1" dirty="0">
                <a:latin typeface="+mn-lt"/>
              </a:rPr>
              <a:t> Di-</a:t>
            </a:r>
            <a:r>
              <a:rPr lang="en-US" sz="3600" b="1" dirty="0" err="1">
                <a:latin typeface="+mn-lt"/>
              </a:rPr>
              <a:t>Arholiad</a:t>
            </a:r>
            <a:r>
              <a:rPr lang="en-US" sz="3600" b="1" dirty="0">
                <a:latin typeface="+mn-lt"/>
              </a:rPr>
              <a:t> (ADA)</a:t>
            </a:r>
          </a:p>
          <a:p>
            <a:pPr marL="61912"/>
            <a:r>
              <a:rPr lang="en-US" sz="3600" dirty="0">
                <a:latin typeface="+mn-lt"/>
              </a:rPr>
              <a:t>Tua 40 </a:t>
            </a:r>
            <a:r>
              <a:rPr lang="en-US" sz="3600" dirty="0" err="1">
                <a:latin typeface="+mn-lt"/>
              </a:rPr>
              <a:t>awr</a:t>
            </a:r>
            <a:r>
              <a:rPr lang="en-US" sz="3600" dirty="0">
                <a:latin typeface="+mn-lt"/>
              </a:rPr>
              <a:t> </a:t>
            </a:r>
          </a:p>
          <a:p>
            <a:pPr marL="61912"/>
            <a:r>
              <a:rPr lang="en-US" sz="3600" dirty="0" err="1">
                <a:latin typeface="+mn-lt"/>
              </a:rPr>
              <a:t>Marciau</a:t>
            </a:r>
            <a:r>
              <a:rPr lang="en-US" sz="3600" dirty="0">
                <a:latin typeface="+mn-lt"/>
              </a:rPr>
              <a:t>: 80 			  GMU: 150</a:t>
            </a:r>
          </a:p>
          <a:p>
            <a:pPr marL="519112" indent="-457200">
              <a:buFont typeface="Arial" panose="020B0604020202020204" pitchFamily="34" charset="0"/>
              <a:buChar char="•"/>
            </a:pPr>
            <a:r>
              <a:rPr lang="en-US" sz="3200" dirty="0" err="1">
                <a:latin typeface="+mn-lt"/>
              </a:rPr>
              <a:t>Asesu</a:t>
            </a:r>
            <a:r>
              <a:rPr lang="en-US" sz="3200" dirty="0">
                <a:latin typeface="+mn-lt"/>
              </a:rPr>
              <a:t> </a:t>
            </a:r>
            <a:r>
              <a:rPr lang="en-US" sz="3200" dirty="0" err="1">
                <a:latin typeface="+mn-lt"/>
              </a:rPr>
              <a:t>gwybodaeth</a:t>
            </a:r>
            <a:r>
              <a:rPr lang="en-US" sz="3200" dirty="0">
                <a:latin typeface="+mn-lt"/>
              </a:rPr>
              <a:t>, </a:t>
            </a:r>
            <a:r>
              <a:rPr lang="en-US" sz="3200" dirty="0" err="1">
                <a:latin typeface="+mn-lt"/>
              </a:rPr>
              <a:t>dealltwriaeth</a:t>
            </a:r>
            <a:r>
              <a:rPr lang="en-US" sz="3200" dirty="0">
                <a:latin typeface="+mn-lt"/>
              </a:rPr>
              <a:t> a </a:t>
            </a:r>
            <a:r>
              <a:rPr lang="en-US" sz="3200" dirty="0" err="1">
                <a:latin typeface="+mn-lt"/>
              </a:rPr>
              <a:t>sgiliau</a:t>
            </a:r>
            <a:r>
              <a:rPr lang="en-US" sz="3200" dirty="0">
                <a:latin typeface="+mn-lt"/>
              </a:rPr>
              <a:t> </a:t>
            </a:r>
            <a:r>
              <a:rPr lang="en-US" sz="3200" dirty="0" err="1">
                <a:latin typeface="+mn-lt"/>
              </a:rPr>
              <a:t>mewn</a:t>
            </a:r>
            <a:r>
              <a:rPr lang="en-US" sz="3200" dirty="0">
                <a:latin typeface="+mn-lt"/>
              </a:rPr>
              <a:t> </a:t>
            </a:r>
            <a:r>
              <a:rPr lang="en-US" sz="3200" dirty="0" err="1">
                <a:latin typeface="+mn-lt"/>
              </a:rPr>
              <a:t>perthynas</a:t>
            </a:r>
            <a:r>
              <a:rPr lang="en-US" sz="3200" dirty="0">
                <a:latin typeface="+mn-lt"/>
              </a:rPr>
              <a:t> </a:t>
            </a:r>
            <a:r>
              <a:rPr lang="en-US" sz="3200" dirty="0" err="1">
                <a:latin typeface="+mn-lt"/>
              </a:rPr>
              <a:t>â</a:t>
            </a:r>
            <a:r>
              <a:rPr lang="en-US" sz="3200" dirty="0">
                <a:latin typeface="+mn-lt"/>
              </a:rPr>
              <a:t> </a:t>
            </a:r>
            <a:r>
              <a:rPr lang="en-US" sz="3200" dirty="0" err="1">
                <a:latin typeface="+mn-lt"/>
              </a:rPr>
              <a:t>thirfesur</a:t>
            </a:r>
            <a:r>
              <a:rPr lang="en-US" sz="3200" dirty="0">
                <a:latin typeface="+mn-lt"/>
              </a:rPr>
              <a:t>, </a:t>
            </a:r>
            <a:r>
              <a:rPr lang="en-US" sz="3200" dirty="0" err="1">
                <a:latin typeface="+mn-lt"/>
              </a:rPr>
              <a:t>dyluniadau</a:t>
            </a:r>
            <a:r>
              <a:rPr lang="en-US" sz="3200" dirty="0">
                <a:latin typeface="+mn-lt"/>
              </a:rPr>
              <a:t> </a:t>
            </a:r>
            <a:r>
              <a:rPr lang="en-US" sz="3200" dirty="0" err="1">
                <a:latin typeface="+mn-lt"/>
              </a:rPr>
              <a:t>cysyniad</a:t>
            </a:r>
            <a:r>
              <a:rPr lang="en-US" sz="3200" dirty="0">
                <a:latin typeface="+mn-lt"/>
              </a:rPr>
              <a:t> ac </a:t>
            </a:r>
            <a:r>
              <a:rPr lang="en-US" sz="3200" dirty="0" err="1">
                <a:latin typeface="+mn-lt"/>
              </a:rPr>
              <a:t>arferion</a:t>
            </a:r>
            <a:r>
              <a:rPr lang="en-US" sz="3200" dirty="0">
                <a:latin typeface="+mn-lt"/>
              </a:rPr>
              <a:t> </a:t>
            </a:r>
            <a:r>
              <a:rPr lang="en-US" sz="3200" dirty="0" err="1">
                <a:latin typeface="+mn-lt"/>
              </a:rPr>
              <a:t>adeiladu</a:t>
            </a:r>
            <a:r>
              <a:rPr lang="en-US" sz="3200" dirty="0">
                <a:latin typeface="+mn-lt"/>
              </a:rPr>
              <a:t>.</a:t>
            </a:r>
          </a:p>
          <a:p>
            <a:pPr marL="519112" indent="-457200">
              <a:buFont typeface="Arial" panose="020B0604020202020204" pitchFamily="34" charset="0"/>
              <a:buChar char="•"/>
            </a:pPr>
            <a:r>
              <a:rPr lang="en-US" sz="3200" dirty="0" err="1">
                <a:latin typeface="+mn-lt"/>
              </a:rPr>
              <a:t>Tasg</a:t>
            </a:r>
            <a:r>
              <a:rPr lang="en-US" sz="3200" dirty="0">
                <a:latin typeface="+mn-lt"/>
              </a:rPr>
              <a:t> ADA </a:t>
            </a:r>
            <a:r>
              <a:rPr lang="en-US" sz="3200" dirty="0" err="1">
                <a:latin typeface="+mn-lt"/>
              </a:rPr>
              <a:t>i</a:t>
            </a:r>
            <a:r>
              <a:rPr lang="en-US" sz="3200" dirty="0">
                <a:latin typeface="+mn-lt"/>
              </a:rPr>
              <a:t> </a:t>
            </a:r>
            <a:r>
              <a:rPr lang="en-US" sz="3200" dirty="0" err="1">
                <a:latin typeface="+mn-lt"/>
              </a:rPr>
              <a:t>aros</a:t>
            </a:r>
            <a:r>
              <a:rPr lang="en-US" sz="3200" dirty="0">
                <a:latin typeface="+mn-lt"/>
              </a:rPr>
              <a:t> </a:t>
            </a:r>
            <a:r>
              <a:rPr lang="en-US" sz="3200" dirty="0" err="1">
                <a:latin typeface="+mn-lt"/>
              </a:rPr>
              <a:t>yr</a:t>
            </a:r>
            <a:r>
              <a:rPr lang="en-US" sz="3200" dirty="0">
                <a:latin typeface="+mn-lt"/>
              </a:rPr>
              <a:t> un </a:t>
            </a:r>
            <a:r>
              <a:rPr lang="en-US" sz="3200" dirty="0" err="1">
                <a:latin typeface="+mn-lt"/>
              </a:rPr>
              <a:t>fath</a:t>
            </a:r>
            <a:r>
              <a:rPr lang="en-US" sz="3200" dirty="0">
                <a:latin typeface="+mn-lt"/>
              </a:rPr>
              <a:t> am </a:t>
            </a:r>
            <a:r>
              <a:rPr lang="en-US" sz="3200" dirty="0" err="1">
                <a:latin typeface="+mn-lt"/>
              </a:rPr>
              <a:t>oes</a:t>
            </a:r>
            <a:r>
              <a:rPr lang="en-US" sz="3200" dirty="0">
                <a:latin typeface="+mn-lt"/>
              </a:rPr>
              <a:t> y </a:t>
            </a:r>
            <a:r>
              <a:rPr lang="en-US" sz="3200" dirty="0" err="1">
                <a:latin typeface="+mn-lt"/>
              </a:rPr>
              <a:t>fanyleb</a:t>
            </a:r>
            <a:r>
              <a:rPr lang="en-US" sz="3200" dirty="0">
                <a:latin typeface="+mn-lt"/>
              </a:rPr>
              <a:t>  </a:t>
            </a:r>
          </a:p>
        </p:txBody>
      </p:sp>
    </p:spTree>
    <p:extLst>
      <p:ext uri="{BB962C8B-B14F-4D97-AF65-F5344CB8AC3E}">
        <p14:creationId xmlns:p14="http://schemas.microsoft.com/office/powerpoint/2010/main" val="2020820651"/>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QW Document" ma:contentTypeID="0x010100673A277A40C20D4E8B6352A5DB46D34C00A7425ED3BBAB734D9AA7785C4C06EA8E" ma:contentTypeVersion="" ma:contentTypeDescription="" ma:contentTypeScope="" ma:versionID="d3ded67b799494e88cb8287ba981111f">
  <xsd:schema xmlns:xsd="http://www.w3.org/2001/XMLSchema" xmlns:xs="http://www.w3.org/2001/XMLSchema" xmlns:p="http://schemas.microsoft.com/office/2006/metadata/properties" xmlns:ns2="a1d47bb1-82e3-4d60-b9e5-b0f0cc087192" targetNamespace="http://schemas.microsoft.com/office/2006/metadata/properties" ma:root="true" ma:fieldsID="1c242924148d3d915a08c181b5705802" ns2:_="">
    <xsd:import namespace="a1d47bb1-82e3-4d60-b9e5-b0f0cc087192"/>
    <xsd:element name="properties">
      <xsd:complexType>
        <xsd:sequence>
          <xsd:element name="documentManagement">
            <xsd:complexType>
              <xsd:all>
                <xsd:element ref="ns2:e5b3aca9f9ee4923864452175ab3bd24" minOccurs="0"/>
                <xsd:element ref="ns2:TaxCatchAll" minOccurs="0"/>
                <xsd:element ref="ns2:TaxCatchAllLabel" minOccurs="0"/>
                <xsd:element ref="ns2:l9c4c35c083e405e9acec429bbbd8277" minOccurs="0"/>
                <xsd:element ref="ns2:k544a29ceee24fd9a136e1e6234e67e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47bb1-82e3-4d60-b9e5-b0f0cc087192" elementFormDefault="qualified">
    <xsd:import namespace="http://schemas.microsoft.com/office/2006/documentManagement/types"/>
    <xsd:import namespace="http://schemas.microsoft.com/office/infopath/2007/PartnerControls"/>
    <xsd:element name="e5b3aca9f9ee4923864452175ab3bd24" ma:index="8" nillable="true" ma:taxonomy="true" ma:internalName="e5b3aca9f9ee4923864452175ab3bd24" ma:taxonomyFieldName="Data_x0020_classification" ma:displayName="Data classification" ma:default="1;#Official|b38283cd-cbb6-4228-b374-af2de6a9d035" ma:fieldId="{e5b3aca9-f9ee-4923-8644-52175ab3bd24}" ma:sspId="6f93dd17-42aa-420f-9d57-21344332ef16" ma:termSetId="93fb9409-d0c9-4925-9fc5-a25a902b1c2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318F2C9-A882-472E-994B-0E7665DD3CF4}" ma:internalName="TaxCatchAll" ma:showField="CatchAllData" ma:web="{284ffcf1-eeb7-4d85-b25a-b6acb98eb7d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318F2C9-A882-472E-994B-0E7665DD3CF4}" ma:internalName="TaxCatchAllLabel" ma:readOnly="true" ma:showField="CatchAllDataLabel" ma:web="{284ffcf1-eeb7-4d85-b25a-b6acb98eb7d9}">
      <xsd:complexType>
        <xsd:complexContent>
          <xsd:extension base="dms:MultiChoiceLookup">
            <xsd:sequence>
              <xsd:element name="Value" type="dms:Lookup" maxOccurs="unbounded" minOccurs="0" nillable="true"/>
            </xsd:sequence>
          </xsd:extension>
        </xsd:complexContent>
      </xsd:complexType>
    </xsd:element>
    <xsd:element name="l9c4c35c083e405e9acec429bbbd8277" ma:index="12" nillable="true" ma:taxonomy="true" ma:internalName="l9c4c35c083e405e9acec429bbbd8277" ma:taxonomyFieldName="Item_x0020_department" ma:displayName="Item department" ma:default="" ma:fieldId="{59c4c35c-083e-405e-9ace-c429bbbd8277}" ma:taxonomyMulti="true" ma:sspId="6f93dd17-42aa-420f-9d57-21344332ef16" ma:termSetId="0487019d-f97e-4d6d-9d4d-ab8085a90d69" ma:anchorId="00000000-0000-0000-0000-000000000000" ma:open="false" ma:isKeyword="false">
      <xsd:complexType>
        <xsd:sequence>
          <xsd:element ref="pc:Terms" minOccurs="0" maxOccurs="1"/>
        </xsd:sequence>
      </xsd:complexType>
    </xsd:element>
    <xsd:element name="k544a29ceee24fd9a136e1e6234e67e7" ma:index="14" nillable="true" ma:taxonomy="true" ma:internalName="k544a29ceee24fd9a136e1e6234e67e7" ma:taxonomyFieldName="Item_x0020_topic" ma:displayName="Item topic" ma:default="" ma:fieldId="{4544a29c-eee2-4fd9-a136-e1e6234e67e7}" ma:sspId="6f93dd17-42aa-420f-9d57-21344332ef16" ma:termSetId="805dbc2d-1c15-46e4-b5d8-cd214b9fefc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E5532-076C-4333-94CD-BB9A7BAC216D}">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69f7a5c4-3e91-4dce-a609-f5e4f236f341"/>
    <ds:schemaRef ds:uri="http://purl.org/dc/dcmitype/"/>
    <ds:schemaRef ds:uri="http://schemas.microsoft.com/office/2006/documentManagement/types"/>
    <ds:schemaRef ds:uri="http://schemas.openxmlformats.org/package/2006/metadata/core-properties"/>
    <ds:schemaRef ds:uri="8eaa7fda-4b70-4d9a-92d0-a094de2e59a0"/>
    <ds:schemaRef ds:uri="a1d47bb1-82e3-4d60-b9e5-b0f0cc087192"/>
  </ds:schemaRefs>
</ds:datastoreItem>
</file>

<file path=customXml/itemProps2.xml><?xml version="1.0" encoding="utf-8"?>
<ds:datastoreItem xmlns:ds="http://schemas.openxmlformats.org/officeDocument/2006/customXml" ds:itemID="{2F00075B-B9EF-4B60-A351-86F13C1519DD}"/>
</file>

<file path=customXml/itemProps3.xml><?xml version="1.0" encoding="utf-8"?>
<ds:datastoreItem xmlns:ds="http://schemas.openxmlformats.org/officeDocument/2006/customXml" ds:itemID="{23DC41F1-606F-4984-B617-B6BCF3501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47bb1-82e3-4d60-b9e5-b0f0cc087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755E1BF-89EC-40F0-9404-E5B90B765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47198</TotalTime>
  <Words>6529</Words>
  <Application>Microsoft Office PowerPoint</Application>
  <PresentationFormat>On-screen Show (4:3)</PresentationFormat>
  <Paragraphs>551</Paragraphs>
  <Slides>53</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Bliss-Light</vt:lpstr>
      <vt:lpstr>Courier New</vt:lpstr>
      <vt:lpstr>Arial</vt:lpstr>
      <vt:lpstr>Gotham Rounded Book</vt:lpstr>
      <vt:lpstr>Calibri</vt:lpstr>
      <vt:lpstr>CBAC Powerpoint Presentation Template (Bilingual - Wales only) 2017-18</vt:lpstr>
      <vt:lpstr>1_CBAC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204</cp:revision>
  <dcterms:created xsi:type="dcterms:W3CDTF">2017-04-04T10:58:38Z</dcterms:created>
  <dcterms:modified xsi:type="dcterms:W3CDTF">2022-09-21T15:17:32Z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y fmtid="{D5CDD505-2E9C-101B-9397-08002B2CF9AE}" pid="9" name="_ExtendedDescription">
    <vt:lpwstr/>
  </property>
  <property fmtid="{D5CDD505-2E9C-101B-9397-08002B2CF9AE}" pid="10" name="TriggerFlowInfo">
    <vt:lpwstr/>
  </property>
  <property fmtid="{D5CDD505-2E9C-101B-9397-08002B2CF9AE}" pid="11" name="Data classification">
    <vt:lpwstr>1;#Official|b38283cd-cbb6-4228-b374-af2de6a9d035</vt:lpwstr>
  </property>
  <property fmtid="{D5CDD505-2E9C-101B-9397-08002B2CF9AE}" pid="12" name="lcf76f155ced4ddcb4097134ff3c332f">
    <vt:lpwstr/>
  </property>
  <property fmtid="{D5CDD505-2E9C-101B-9397-08002B2CF9AE}" pid="13" name="Item_x0020_topic">
    <vt:lpwstr/>
  </property>
  <property fmtid="{D5CDD505-2E9C-101B-9397-08002B2CF9AE}" pid="14" name="Item_x0020_department">
    <vt:lpwstr/>
  </property>
  <property fmtid="{D5CDD505-2E9C-101B-9397-08002B2CF9AE}" pid="15" name="Item topic">
    <vt:lpwstr/>
  </property>
  <property fmtid="{D5CDD505-2E9C-101B-9397-08002B2CF9AE}" pid="16" name="Item department">
    <vt:lpwstr/>
  </property>
</Properties>
</file>