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4"/>
  </p:notesMasterIdLst>
  <p:sldIdLst>
    <p:sldId id="265" r:id="rId5"/>
    <p:sldId id="448" r:id="rId6"/>
    <p:sldId id="465" r:id="rId7"/>
    <p:sldId id="460" r:id="rId8"/>
    <p:sldId id="478" r:id="rId9"/>
    <p:sldId id="553" r:id="rId10"/>
    <p:sldId id="535" r:id="rId11"/>
    <p:sldId id="439" r:id="rId12"/>
    <p:sldId id="440" r:id="rId13"/>
    <p:sldId id="519" r:id="rId14"/>
    <p:sldId id="507" r:id="rId15"/>
    <p:sldId id="508" r:id="rId16"/>
    <p:sldId id="518" r:id="rId17"/>
    <p:sldId id="509" r:id="rId18"/>
    <p:sldId id="510" r:id="rId19"/>
    <p:sldId id="483" r:id="rId20"/>
    <p:sldId id="520" r:id="rId21"/>
    <p:sldId id="484" r:id="rId22"/>
    <p:sldId id="443" r:id="rId23"/>
    <p:sldId id="511" r:id="rId24"/>
    <p:sldId id="512" r:id="rId25"/>
    <p:sldId id="513" r:id="rId26"/>
    <p:sldId id="514" r:id="rId27"/>
    <p:sldId id="539" r:id="rId28"/>
    <p:sldId id="538" r:id="rId29"/>
    <p:sldId id="540" r:id="rId30"/>
    <p:sldId id="541" r:id="rId31"/>
    <p:sldId id="554" r:id="rId32"/>
    <p:sldId id="420" r:id="rId33"/>
  </p:sldIdLst>
  <p:sldSz cx="9144000" cy="6858000" type="screen4x3"/>
  <p:notesSz cx="6858000" cy="9144000"/>
  <p:embeddedFontLst>
    <p:embeddedFont>
      <p:font typeface="Calibri" panose="020F0502020204030204" pitchFamily="34" charset="0"/>
      <p:regular r:id="rId35"/>
      <p:bold r:id="rId36"/>
      <p:italic r:id="rId37"/>
      <p:boldItalic r:id="rId38"/>
    </p:embeddedFont>
    <p:embeddedFont>
      <p:font typeface="Gotham Rounded Book" panose="020F0502020204030204" pitchFamily="34" charset="0"/>
      <p:regular r:id="rId39"/>
      <p:bold r:id="rId40"/>
      <p:italic r:id="rId41"/>
      <p:boldItalic r:id="rId42"/>
    </p:embeddedFont>
  </p:embeddedFontLst>
  <p:custDataLst>
    <p:tags r:id="rId43"/>
  </p:custDataLst>
  <p:defaultTextStyle>
    <a:defPPr>
      <a:defRPr lang="en-GB"/>
    </a:defPPr>
    <a:lvl1pPr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5pPr>
    <a:lvl6pPr marL="2286000" algn="l" defTabSz="914400" rtl="0" eaLnBrk="1" latinLnBrk="0" hangingPunct="1">
      <a:defRPr kern="1200">
        <a:solidFill>
          <a:schemeClr val="tx1"/>
        </a:solidFill>
        <a:latin typeface="Calibri" pitchFamily="34" charset="0"/>
        <a:ea typeface="ＭＳ Ｐゴシック" pitchFamily="1" charset="-128"/>
        <a:cs typeface="+mn-cs"/>
      </a:defRPr>
    </a:lvl6pPr>
    <a:lvl7pPr marL="2743200" algn="l" defTabSz="914400" rtl="0" eaLnBrk="1" latinLnBrk="0" hangingPunct="1">
      <a:defRPr kern="1200">
        <a:solidFill>
          <a:schemeClr val="tx1"/>
        </a:solidFill>
        <a:latin typeface="Calibri" pitchFamily="34" charset="0"/>
        <a:ea typeface="ＭＳ Ｐゴシック" pitchFamily="1" charset="-128"/>
        <a:cs typeface="+mn-cs"/>
      </a:defRPr>
    </a:lvl7pPr>
    <a:lvl8pPr marL="3200400" algn="l" defTabSz="914400" rtl="0" eaLnBrk="1" latinLnBrk="0" hangingPunct="1">
      <a:defRPr kern="1200">
        <a:solidFill>
          <a:schemeClr val="tx1"/>
        </a:solidFill>
        <a:latin typeface="Calibri" pitchFamily="34" charset="0"/>
        <a:ea typeface="ＭＳ Ｐゴシック" pitchFamily="1" charset="-128"/>
        <a:cs typeface="+mn-cs"/>
      </a:defRPr>
    </a:lvl8pPr>
    <a:lvl9pPr marL="3657600" algn="l" defTabSz="914400" rtl="0" eaLnBrk="1" latinLnBrk="0" hangingPunct="1">
      <a:defRPr kern="1200">
        <a:solidFill>
          <a:schemeClr val="tx1"/>
        </a:solidFill>
        <a:latin typeface="Calibri"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7299EE-D8DC-46D0-92AC-92F8AC8A1C26}" v="4" dt="2022-09-21T15:15:30.3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0"/>
    <p:restoredTop sz="77558" autoAdjust="0"/>
  </p:normalViewPr>
  <p:slideViewPr>
    <p:cSldViewPr snapToGrid="0" snapToObjects="1">
      <p:cViewPr varScale="1">
        <p:scale>
          <a:sx n="123" d="100"/>
          <a:sy n="123" d="100"/>
        </p:scale>
        <p:origin x="3040" y="176"/>
      </p:cViewPr>
      <p:guideLst>
        <p:guide orient="horz" pos="2160"/>
        <p:guide pos="2880"/>
      </p:guideLst>
    </p:cSldViewPr>
  </p:slideViewPr>
  <p:notesTextViewPr>
    <p:cViewPr>
      <p:scale>
        <a:sx n="100" d="100"/>
        <a:sy n="100" d="100"/>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tags" Target="tags/tag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es, Nia" userId="c8e4cf6e-6852-4dab-8bdb-a66f4fdc7c7a" providerId="ADAL" clId="{367299EE-D8DC-46D0-92AC-92F8AC8A1C26}"/>
    <pc:docChg chg="custSel modSld">
      <pc:chgData name="Jones, Nia" userId="c8e4cf6e-6852-4dab-8bdb-a66f4fdc7c7a" providerId="ADAL" clId="{367299EE-D8DC-46D0-92AC-92F8AC8A1C26}" dt="2022-09-21T15:15:35.572" v="32"/>
      <pc:docMkLst>
        <pc:docMk/>
      </pc:docMkLst>
      <pc:sldChg chg="modSp mod">
        <pc:chgData name="Jones, Nia" userId="c8e4cf6e-6852-4dab-8bdb-a66f4fdc7c7a" providerId="ADAL" clId="{367299EE-D8DC-46D0-92AC-92F8AC8A1C26}" dt="2022-09-21T15:15:35.572" v="32"/>
        <pc:sldMkLst>
          <pc:docMk/>
          <pc:sldMk cId="99014047" sldId="420"/>
        </pc:sldMkLst>
        <pc:spChg chg="mod">
          <ac:chgData name="Jones, Nia" userId="c8e4cf6e-6852-4dab-8bdb-a66f4fdc7c7a" providerId="ADAL" clId="{367299EE-D8DC-46D0-92AC-92F8AC8A1C26}" dt="2022-09-21T15:15:35.572" v="32"/>
          <ac:spMkLst>
            <pc:docMk/>
            <pc:sldMk cId="99014047" sldId="420"/>
            <ac:spMk id="3" creationId="{E6695F39-F92B-4ABE-B71D-6DA000757893}"/>
          </ac:spMkLst>
        </pc:spChg>
      </pc:sldChg>
      <pc:sldChg chg="addSp delSp modSp mod delAnim">
        <pc:chgData name="Jones, Nia" userId="c8e4cf6e-6852-4dab-8bdb-a66f4fdc7c7a" providerId="ADAL" clId="{367299EE-D8DC-46D0-92AC-92F8AC8A1C26}" dt="2022-09-21T15:14:21.742" v="19" actId="478"/>
        <pc:sldMkLst>
          <pc:docMk/>
          <pc:sldMk cId="4002078711" sldId="554"/>
        </pc:sldMkLst>
        <pc:picChg chg="del">
          <ac:chgData name="Jones, Nia" userId="c8e4cf6e-6852-4dab-8bdb-a66f4fdc7c7a" providerId="ADAL" clId="{367299EE-D8DC-46D0-92AC-92F8AC8A1C26}" dt="2022-09-21T15:14:21.742" v="19" actId="478"/>
          <ac:picMkLst>
            <pc:docMk/>
            <pc:sldMk cId="4002078711" sldId="554"/>
            <ac:picMk id="3" creationId="{E76FE88D-F987-481D-BCDF-2B802E03239B}"/>
          </ac:picMkLst>
        </pc:picChg>
        <pc:picChg chg="add mod modCrop">
          <ac:chgData name="Jones, Nia" userId="c8e4cf6e-6852-4dab-8bdb-a66f4fdc7c7a" providerId="ADAL" clId="{367299EE-D8DC-46D0-92AC-92F8AC8A1C26}" dt="2022-09-21T15:14:01.477" v="18" actId="14100"/>
          <ac:picMkLst>
            <pc:docMk/>
            <pc:sldMk cId="4002078711" sldId="554"/>
            <ac:picMk id="4" creationId="{4CFC210E-FBE9-D9CD-B0FF-81B9F63D82C1}"/>
          </ac:picMkLst>
        </pc:picChg>
        <pc:picChg chg="del">
          <ac:chgData name="Jones, Nia" userId="c8e4cf6e-6852-4dab-8bdb-a66f4fdc7c7a" providerId="ADAL" clId="{367299EE-D8DC-46D0-92AC-92F8AC8A1C26}" dt="2022-09-21T15:13:28.803" v="9" actId="478"/>
          <ac:picMkLst>
            <pc:docMk/>
            <pc:sldMk cId="4002078711" sldId="554"/>
            <ac:picMk id="6" creationId="{A07010C7-C3CF-4B03-35FE-B77983B2AD83}"/>
          </ac:picMkLst>
        </pc:picChg>
        <pc:picChg chg="del">
          <ac:chgData name="Jones, Nia" userId="c8e4cf6e-6852-4dab-8bdb-a66f4fdc7c7a" providerId="ADAL" clId="{367299EE-D8DC-46D0-92AC-92F8AC8A1C26}" dt="2022-09-21T15:13:00.020" v="0" actId="478"/>
          <ac:picMkLst>
            <pc:docMk/>
            <pc:sldMk cId="4002078711" sldId="554"/>
            <ac:picMk id="7" creationId="{257874F0-4A00-E581-FB17-C13A117EFC27}"/>
          </ac:picMkLst>
        </pc:picChg>
        <pc:picChg chg="add mod modCrop">
          <ac:chgData name="Jones, Nia" userId="c8e4cf6e-6852-4dab-8bdb-a66f4fdc7c7a" providerId="ADAL" clId="{367299EE-D8DC-46D0-92AC-92F8AC8A1C26}" dt="2022-09-21T15:13:57.254" v="16" actId="1076"/>
          <ac:picMkLst>
            <pc:docMk/>
            <pc:sldMk cId="4002078711" sldId="554"/>
            <ac:picMk id="10" creationId="{32C59CC0-4F95-79AE-373D-491DFCD5B88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64709F-7B92-4904-980E-C27FFADFC1BF}" type="datetimeFigureOut">
              <a:rPr lang="en-GB" smtClean="0"/>
              <a:t>28/09/2022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E7319E-213C-4920-A16F-A5F14520856B}" type="slidenum">
              <a:rPr lang="en-GB" smtClean="0"/>
              <a:t>‹#›</a:t>
            </a:fld>
            <a:endParaRPr lang="en-GB"/>
          </a:p>
        </p:txBody>
      </p:sp>
    </p:spTree>
    <p:extLst>
      <p:ext uri="{BB962C8B-B14F-4D97-AF65-F5344CB8AC3E}">
        <p14:creationId xmlns:p14="http://schemas.microsoft.com/office/powerpoint/2010/main" val="278277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cy-GB" sz="1200" b="0" i="0" strike="noStrike" cap="none" spc="0" baseline="0">
                <a:solidFill>
                  <a:srgbClr val="000000"/>
                </a:solidFill>
                <a:effectLst/>
                <a:latin typeface="Calibri"/>
                <a:ea typeface="Calibri"/>
                <a:cs typeface="Calibri"/>
              </a:rPr>
              <a:t>Croeso i'r gweithdy hwn ar gyfer Uned 3 TAG Amgylchedd Adeiledig</a:t>
            </a:r>
          </a:p>
        </p:txBody>
      </p:sp>
      <p:sp>
        <p:nvSpPr>
          <p:cNvPr id="4" name="Slide Number Placeholder 3"/>
          <p:cNvSpPr>
            <a:spLocks noGrp="1"/>
          </p:cNvSpPr>
          <p:nvPr>
            <p:ph type="sldNum" sz="quarter" idx="10"/>
          </p:nvPr>
        </p:nvSpPr>
        <p:spPr/>
        <p:txBody>
          <a:bodyPr/>
          <a:lstStyle/>
          <a:p>
            <a:fld id="{3BF64F25-C7F6-4E11-8B8C-CCA7BD6D9214}" type="slidenum">
              <a:rPr lang="en-GB" smtClean="0"/>
              <a:t>1</a:t>
            </a:fld>
            <a:endParaRPr lang="en-GB"/>
          </a:p>
        </p:txBody>
      </p:sp>
    </p:spTree>
    <p:extLst>
      <p:ext uri="{BB962C8B-B14F-4D97-AF65-F5344CB8AC3E}">
        <p14:creationId xmlns:p14="http://schemas.microsoft.com/office/powerpoint/2010/main" val="2472485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cy-GB" sz="1200" b="0" i="0" strike="noStrike" cap="none" spc="0" baseline="0" dirty="0">
                <a:solidFill>
                  <a:srgbClr val="000000"/>
                </a:solidFill>
                <a:effectLst/>
                <a:latin typeface="Calibri"/>
                <a:ea typeface="Calibri"/>
                <a:cs typeface="Calibri"/>
              </a:rPr>
              <a:t>Nod yr asesiadau yw cynnwys gallu ymgeiswyr i:</a:t>
            </a:r>
          </a:p>
          <a:p>
            <a:pPr marL="171450" indent="-171450">
              <a:buFont typeface="Arial" panose="020B0604020202020204" pitchFamily="34" charset="0"/>
              <a:buChar char="•"/>
            </a:pPr>
            <a:r>
              <a:rPr lang="cy-GB" sz="1200" b="0" i="0" strike="noStrike" cap="none" spc="0" baseline="0" dirty="0">
                <a:solidFill>
                  <a:srgbClr val="000000"/>
                </a:solidFill>
                <a:effectLst/>
                <a:latin typeface="Calibri"/>
                <a:ea typeface="Calibri"/>
                <a:cs typeface="Calibri"/>
              </a:rPr>
              <a:t>Ddwyn i gof wybodaeth a dealltwriaeth o'r pynciau sy'n cael eu trafod yn Uned 3</a:t>
            </a:r>
          </a:p>
          <a:p>
            <a:pPr marL="171450" indent="-171450">
              <a:buFont typeface="Arial" panose="020B0604020202020204" pitchFamily="34" charset="0"/>
              <a:buChar char="•"/>
            </a:pPr>
            <a:r>
              <a:rPr lang="cy-GB" sz="1200" b="0" i="0" strike="noStrike" cap="none" spc="0" baseline="0" dirty="0">
                <a:solidFill>
                  <a:srgbClr val="000000"/>
                </a:solidFill>
                <a:effectLst/>
                <a:latin typeface="Calibri"/>
                <a:ea typeface="Calibri"/>
                <a:cs typeface="Calibri"/>
              </a:rPr>
              <a:t>Cymhwyso gwybodaeth a dealltwriaeth o'r pynciau hyn mewn cyd-destunau penodol</a:t>
            </a:r>
          </a:p>
          <a:p>
            <a:pPr marL="171450" indent="-171450">
              <a:buFont typeface="Arial" panose="020B0604020202020204" pitchFamily="34" charset="0"/>
              <a:buChar char="•"/>
            </a:pPr>
            <a:r>
              <a:rPr lang="cy-GB" sz="1200" b="0" i="0" strike="noStrike" cap="none" spc="0" baseline="0" dirty="0">
                <a:solidFill>
                  <a:srgbClr val="000000"/>
                </a:solidFill>
                <a:effectLst/>
                <a:latin typeface="Calibri"/>
                <a:ea typeface="Calibri"/>
                <a:cs typeface="Calibri"/>
              </a:rPr>
              <a:t>Dadansoddi a gwerthuso offer, technegau a strategaethau'n ymwneud â chreu'r amgylchedd adeiledig</a:t>
            </a:r>
          </a:p>
        </p:txBody>
      </p:sp>
      <p:sp>
        <p:nvSpPr>
          <p:cNvPr id="4" name="Slide Number Placeholder 3"/>
          <p:cNvSpPr>
            <a:spLocks noGrp="1"/>
          </p:cNvSpPr>
          <p:nvPr>
            <p:ph type="sldNum" sz="quarter" idx="5"/>
          </p:nvPr>
        </p:nvSpPr>
        <p:spPr/>
        <p:txBody>
          <a:bodyPr/>
          <a:lstStyle/>
          <a:p>
            <a:fld id="{24E7319E-213C-4920-A16F-A5F14520856B}" type="slidenum">
              <a:rPr lang="en-GB" smtClean="0"/>
              <a:t>10</a:t>
            </a:fld>
            <a:endParaRPr lang="en-GB"/>
          </a:p>
        </p:txBody>
      </p:sp>
    </p:spTree>
    <p:extLst>
      <p:ext uri="{BB962C8B-B14F-4D97-AF65-F5344CB8AC3E}">
        <p14:creationId xmlns:p14="http://schemas.microsoft.com/office/powerpoint/2010/main" val="3326784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cy-GB" sz="1200" b="0" i="0" strike="noStrike" cap="none" spc="0" baseline="0" dirty="0">
                <a:solidFill>
                  <a:srgbClr val="000000"/>
                </a:solidFill>
                <a:effectLst/>
                <a:latin typeface="Calibri"/>
                <a:ea typeface="Calibri"/>
                <a:cs typeface="Calibri"/>
              </a:rPr>
              <a:t>Mae'r pwnc cyntaf yn y fanyleb ar gyfer Uned 3 yn ymdrin â phriodweddau defnyddiau.</a:t>
            </a:r>
          </a:p>
        </p:txBody>
      </p:sp>
      <p:sp>
        <p:nvSpPr>
          <p:cNvPr id="4" name="Slide Number Placeholder 3"/>
          <p:cNvSpPr>
            <a:spLocks noGrp="1"/>
          </p:cNvSpPr>
          <p:nvPr>
            <p:ph type="sldNum" sz="quarter" idx="5"/>
          </p:nvPr>
        </p:nvSpPr>
        <p:spPr/>
        <p:txBody>
          <a:bodyPr/>
          <a:lstStyle/>
          <a:p>
            <a:fld id="{24E7319E-213C-4920-A16F-A5F14520856B}" type="slidenum">
              <a:rPr lang="en-GB" smtClean="0"/>
              <a:t>11</a:t>
            </a:fld>
            <a:endParaRPr lang="en-GB"/>
          </a:p>
        </p:txBody>
      </p:sp>
    </p:spTree>
    <p:extLst>
      <p:ext uri="{BB962C8B-B14F-4D97-AF65-F5344CB8AC3E}">
        <p14:creationId xmlns:p14="http://schemas.microsoft.com/office/powerpoint/2010/main" val="1336265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200" b="1" i="0" strike="noStrike" cap="none" spc="0" baseline="0" dirty="0">
                <a:solidFill>
                  <a:srgbClr val="000000"/>
                </a:solidFill>
                <a:effectLst/>
                <a:latin typeface="Calibri"/>
                <a:ea typeface="Calibri"/>
                <a:cs typeface="Calibri"/>
              </a:rPr>
              <a:t>Priodweddau sy'n diffinio defnydd a dibenion defnyddiau</a:t>
            </a:r>
            <a:endParaRPr lang="en-GB" sz="1800" dirty="0">
              <a:solidFill>
                <a:srgbClr val="1F3864"/>
              </a:solidFill>
              <a:effectLst/>
              <a:latin typeface="Calibri" pitchFamily="34" charset="0"/>
              <a:ea typeface="Calibri" panose="020F0502020204030204" pitchFamily="34" charset="0"/>
              <a:cs typeface="Calibri" panose="020F0502020204030204" pitchFamily="34" charset="0"/>
            </a:endParaRPr>
          </a:p>
          <a:p>
            <a:pPr>
              <a:lnSpc>
                <a:spcPct val="107000"/>
              </a:lnSpc>
              <a:spcAft>
                <a:spcPts val="800"/>
              </a:spcAft>
            </a:pPr>
            <a:endParaRPr lang="en-GB" sz="1800" dirty="0">
              <a:solidFill>
                <a:srgbClr val="1F3864"/>
              </a:solidFill>
              <a:effectLst/>
              <a:latin typeface="Calibri"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ct val="0"/>
              </a:spcBef>
              <a:spcAft>
                <a:spcPts val="800"/>
              </a:spcAft>
              <a:buClrTx/>
              <a:buSzTx/>
              <a:buFontTx/>
              <a:buNone/>
              <a:defRPr/>
            </a:pPr>
            <a:r>
              <a:rPr lang="cy-GB" sz="1800" b="0" i="0" strike="noStrike" cap="none" spc="0" baseline="0" dirty="0">
                <a:solidFill>
                  <a:srgbClr val="2F5496"/>
                </a:solidFill>
                <a:effectLst/>
                <a:latin typeface="Calibri"/>
                <a:ea typeface="Calibri"/>
                <a:cs typeface="Calibri"/>
              </a:rPr>
              <a:t>Mae angen i ddysgwyr allu deall a gallu egluro priodweddau defnyddiau adeiladu sydd wedi'u rhestru.</a:t>
            </a:r>
          </a:p>
          <a:p>
            <a:pPr marL="0" marR="0" lvl="0" indent="0" algn="l" defTabSz="914400" rtl="0" eaLnBrk="1" fontAlgn="auto" latinLnBrk="0" hangingPunct="1">
              <a:lnSpc>
                <a:spcPct val="107000"/>
              </a:lnSpc>
              <a:spcBef>
                <a:spcPct val="0"/>
              </a:spcBef>
              <a:spcAft>
                <a:spcPts val="800"/>
              </a:spcAft>
              <a:buClrTx/>
              <a:buSzTx/>
              <a:buFontTx/>
              <a:buNone/>
              <a:defRPr/>
            </a:pPr>
            <a:endParaRPr lang="en-GB" sz="1800" dirty="0">
              <a:solidFill>
                <a:srgbClr val="2F5496"/>
              </a:solidFill>
              <a:effectLst/>
              <a:latin typeface="Calibri"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ct val="0"/>
              </a:spcBef>
              <a:spcAft>
                <a:spcPts val="800"/>
              </a:spcAft>
              <a:buClrTx/>
              <a:buSzTx/>
              <a:buFontTx/>
              <a:buNone/>
              <a:defRPr/>
            </a:pPr>
            <a:r>
              <a:rPr lang="cy-GB" sz="1800" b="0" i="0" strike="noStrike" cap="none" spc="0" baseline="0" dirty="0">
                <a:solidFill>
                  <a:srgbClr val="2F5496"/>
                </a:solidFill>
                <a:effectLst/>
                <a:latin typeface="Calibri"/>
                <a:ea typeface="Calibri"/>
                <a:cs typeface="Calibri"/>
              </a:rPr>
              <a:t>Er enghraifft:</a:t>
            </a:r>
          </a:p>
          <a:p>
            <a:pPr marL="285750" marR="0" lvl="0" indent="-285750" algn="l" defTabSz="914400" rtl="0" eaLnBrk="1" fontAlgn="auto" latinLnBrk="0" hangingPunct="1">
              <a:lnSpc>
                <a:spcPct val="107000"/>
              </a:lnSpc>
              <a:spcBef>
                <a:spcPct val="0"/>
              </a:spcBef>
              <a:spcAft>
                <a:spcPts val="800"/>
              </a:spcAft>
              <a:buClrTx/>
              <a:buSzTx/>
              <a:buFont typeface="Arial" panose="020B0604020202020204" pitchFamily="34" charset="0"/>
              <a:buChar char="•"/>
              <a:defRPr/>
            </a:pPr>
            <a:r>
              <a:rPr lang="cy-GB" sz="1800" b="0" i="0" strike="noStrike" cap="none" spc="0" baseline="0" dirty="0">
                <a:solidFill>
                  <a:srgbClr val="2F5496"/>
                </a:solidFill>
                <a:effectLst/>
                <a:latin typeface="Calibri"/>
                <a:ea typeface="Calibri"/>
                <a:cs typeface="Calibri"/>
              </a:rPr>
              <a:t>Cryfder fel y gallu i wrthsefyll llwyth cymhwysol heb fethiant</a:t>
            </a:r>
          </a:p>
          <a:p>
            <a:pPr marL="285750" marR="0" lvl="0" indent="-285750" algn="l" defTabSz="914400" rtl="0" eaLnBrk="1" fontAlgn="auto" latinLnBrk="0" hangingPunct="1">
              <a:lnSpc>
                <a:spcPct val="107000"/>
              </a:lnSpc>
              <a:spcBef>
                <a:spcPct val="0"/>
              </a:spcBef>
              <a:spcAft>
                <a:spcPts val="800"/>
              </a:spcAft>
              <a:buClrTx/>
              <a:buSzTx/>
              <a:buFont typeface="Arial" panose="020B0604020202020204" pitchFamily="34" charset="0"/>
              <a:buChar char="•"/>
              <a:defRPr/>
            </a:pPr>
            <a:r>
              <a:rPr lang="cy-GB" sz="1800" b="0" i="0" strike="noStrike" cap="none" spc="0" baseline="0" dirty="0">
                <a:solidFill>
                  <a:srgbClr val="2F5496"/>
                </a:solidFill>
                <a:effectLst/>
                <a:latin typeface="Calibri"/>
                <a:ea typeface="Calibri"/>
                <a:cs typeface="Calibri"/>
              </a:rPr>
              <a:t>Breuder gan fydd defnyddiau fel gwydr yn methu pan fyddant yn destun straen gydag ychydig neu ddim </a:t>
            </a:r>
            <a:r>
              <a:rPr lang="cy-GB" sz="1800" b="0" i="0" strike="noStrike" cap="none" spc="0" baseline="0" dirty="0" err="1">
                <a:solidFill>
                  <a:srgbClr val="2F5496"/>
                </a:solidFill>
                <a:effectLst/>
                <a:latin typeface="Calibri"/>
                <a:ea typeface="Calibri"/>
                <a:cs typeface="Calibri"/>
              </a:rPr>
              <a:t>dadffurfiad</a:t>
            </a:r>
            <a:r>
              <a:rPr lang="cy-GB" sz="1800" b="0" i="0" strike="noStrike" cap="none" spc="0" baseline="0" dirty="0">
                <a:solidFill>
                  <a:srgbClr val="2F5496"/>
                </a:solidFill>
                <a:effectLst/>
                <a:latin typeface="Calibri"/>
                <a:ea typeface="Calibri"/>
                <a:cs typeface="Calibri"/>
              </a:rPr>
              <a:t> plastig</a:t>
            </a:r>
          </a:p>
          <a:p>
            <a:pPr marL="285750" marR="0" lvl="0" indent="-285750" algn="l" defTabSz="914400" rtl="0" eaLnBrk="1" fontAlgn="auto" latinLnBrk="0" hangingPunct="1">
              <a:lnSpc>
                <a:spcPct val="107000"/>
              </a:lnSpc>
              <a:spcBef>
                <a:spcPct val="0"/>
              </a:spcBef>
              <a:spcAft>
                <a:spcPts val="800"/>
              </a:spcAft>
              <a:buClrTx/>
              <a:buSzTx/>
              <a:buFont typeface="Arial" panose="020B0604020202020204" pitchFamily="34" charset="0"/>
              <a:buChar char="•"/>
              <a:defRPr/>
            </a:pPr>
            <a:r>
              <a:rPr lang="cy-GB" sz="1800" b="0" i="0" strike="noStrike" cap="none" spc="0" baseline="0" dirty="0">
                <a:solidFill>
                  <a:srgbClr val="2F5496"/>
                </a:solidFill>
                <a:effectLst/>
                <a:latin typeface="Calibri"/>
                <a:ea typeface="Calibri"/>
                <a:cs typeface="Calibri"/>
              </a:rPr>
              <a:t>Gwytnwch fel gallu defnydd i ddychwelyd i'w siâp gwreiddiol yn dilyn cywasgiad.</a:t>
            </a:r>
          </a:p>
          <a:p>
            <a:pPr marL="285750" marR="0" lvl="0" indent="-285750" algn="l" defTabSz="914400" rtl="0" eaLnBrk="1" fontAlgn="auto" latinLnBrk="0" hangingPunct="1">
              <a:lnSpc>
                <a:spcPct val="107000"/>
              </a:lnSpc>
              <a:spcBef>
                <a:spcPct val="0"/>
              </a:spcBef>
              <a:spcAft>
                <a:spcPts val="800"/>
              </a:spcAft>
              <a:buClrTx/>
              <a:buSzTx/>
              <a:buFont typeface="Arial" panose="020B0604020202020204" pitchFamily="34" charset="0"/>
              <a:buChar char="•"/>
              <a:defRPr/>
            </a:pPr>
            <a:endParaRPr lang="en-GB" sz="1800" dirty="0">
              <a:solidFill>
                <a:srgbClr val="2F5496"/>
              </a:solidFill>
              <a:effectLst/>
              <a:latin typeface="Calibri"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ct val="0"/>
              </a:spcBef>
              <a:spcAft>
                <a:spcPts val="800"/>
              </a:spcAft>
              <a:buClrTx/>
              <a:buSzTx/>
              <a:buFontTx/>
              <a:buNone/>
              <a:defRPr/>
            </a:pPr>
            <a:endParaRPr lang="en-GB" sz="1800" dirty="0">
              <a:solidFill>
                <a:srgbClr val="2F5496"/>
              </a:solidFill>
              <a:effectLst/>
              <a:latin typeface="Calibri"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ct val="0"/>
              </a:spcBef>
              <a:spcAft>
                <a:spcPts val="800"/>
              </a:spcAft>
              <a:buClrTx/>
              <a:buSzTx/>
              <a:buFontTx/>
              <a:buNone/>
              <a:defRPr/>
            </a:pPr>
            <a:endParaRPr lang="en-GB" sz="1800" dirty="0">
              <a:effectLst/>
              <a:latin typeface="Calibri"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12</a:t>
            </a:fld>
            <a:endParaRPr lang="en-GB"/>
          </a:p>
        </p:txBody>
      </p:sp>
    </p:spTree>
    <p:extLst>
      <p:ext uri="{BB962C8B-B14F-4D97-AF65-F5344CB8AC3E}">
        <p14:creationId xmlns:p14="http://schemas.microsoft.com/office/powerpoint/2010/main" val="1695742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0" i="0" strike="noStrike" cap="none" spc="0" baseline="0" dirty="0">
                <a:solidFill>
                  <a:srgbClr val="2F5496"/>
                </a:solidFill>
                <a:effectLst/>
                <a:latin typeface="Calibri"/>
                <a:ea typeface="Calibri"/>
                <a:cs typeface="Calibri"/>
              </a:rPr>
              <a:t>Gall newidiadau yn nhymheredd aer achosi i ddefnyddiau ehangu a chrebachu.  Gall yr amrywiadau hyn gyflwyno pwysau a straen sy'n arwain at gracio ac anffurfiad.</a:t>
            </a:r>
          </a:p>
          <a:p>
            <a:pPr>
              <a:lnSpc>
                <a:spcPct val="107000"/>
              </a:lnSpc>
              <a:spcAft>
                <a:spcPts val="800"/>
              </a:spcAft>
            </a:pPr>
            <a:endParaRPr lang="en-GB" sz="1800" dirty="0">
              <a:solidFill>
                <a:srgbClr val="2F5496"/>
              </a:solidFill>
              <a:effectLst/>
              <a:latin typeface="Calibri" pitchFamily="34" charset="0"/>
              <a:ea typeface="Calibri" panose="020F0502020204030204" pitchFamily="34" charset="0"/>
              <a:cs typeface="Calibri" panose="020F0502020204030204" pitchFamily="34" charset="0"/>
            </a:endParaRPr>
          </a:p>
          <a:p>
            <a:pPr>
              <a:lnSpc>
                <a:spcPct val="107000"/>
              </a:lnSpc>
              <a:spcAft>
                <a:spcPts val="800"/>
              </a:spcAft>
            </a:pPr>
            <a:r>
              <a:rPr lang="cy-GB" sz="1800" b="0" i="0" strike="noStrike" cap="none" spc="0" baseline="0" dirty="0">
                <a:solidFill>
                  <a:srgbClr val="2F5496"/>
                </a:solidFill>
                <a:effectLst/>
                <a:latin typeface="Calibri"/>
                <a:ea typeface="Calibri"/>
                <a:cs typeface="Calibri"/>
              </a:rPr>
              <a:t>Mae newidiadau mewn lefelau lleithder yn cynnwys anwedd sy'n digwydd pan fydd aer sydd wedi cyrraedd ei wlithbwynt yn cwrdd ag arwynebau oerach.</a:t>
            </a:r>
          </a:p>
          <a:p>
            <a:pPr>
              <a:lnSpc>
                <a:spcPct val="107000"/>
              </a:lnSpc>
              <a:spcAft>
                <a:spcPts val="800"/>
              </a:spcAft>
            </a:pPr>
            <a:endParaRPr lang="en-GB" sz="1800" dirty="0">
              <a:solidFill>
                <a:srgbClr val="2F5496"/>
              </a:solidFill>
              <a:effectLst/>
              <a:latin typeface="Calibri" pitchFamily="34" charset="0"/>
              <a:ea typeface="Calibri" panose="020F0502020204030204" pitchFamily="34" charset="0"/>
              <a:cs typeface="Calibri" panose="020F0502020204030204" pitchFamily="34" charset="0"/>
            </a:endParaRPr>
          </a:p>
          <a:p>
            <a:pPr>
              <a:lnSpc>
                <a:spcPct val="107000"/>
              </a:lnSpc>
              <a:spcAft>
                <a:spcPts val="800"/>
              </a:spcAft>
            </a:pPr>
            <a:r>
              <a:rPr lang="cy-GB" sz="1800" b="0" i="0" strike="noStrike" cap="none" spc="0" baseline="0" dirty="0">
                <a:solidFill>
                  <a:srgbClr val="2F5496"/>
                </a:solidFill>
                <a:effectLst/>
                <a:latin typeface="Calibri"/>
                <a:ea typeface="Calibri"/>
                <a:cs typeface="Calibri"/>
              </a:rPr>
              <a:t>Mae </a:t>
            </a:r>
            <a:r>
              <a:rPr lang="cy-GB" sz="1800" b="0" i="0" strike="noStrike" cap="none" spc="0" baseline="0" dirty="0" err="1">
                <a:solidFill>
                  <a:srgbClr val="2F5496"/>
                </a:solidFill>
                <a:effectLst/>
                <a:latin typeface="Calibri"/>
                <a:ea typeface="Calibri"/>
                <a:cs typeface="Calibri"/>
              </a:rPr>
              <a:t>dyodiad</a:t>
            </a:r>
            <a:r>
              <a:rPr lang="cy-GB" sz="1800" b="0" i="0" strike="noStrike" cap="none" spc="0" baseline="0" dirty="0">
                <a:solidFill>
                  <a:srgbClr val="2F5496"/>
                </a:solidFill>
                <a:effectLst/>
                <a:latin typeface="Calibri"/>
                <a:ea typeface="Calibri"/>
                <a:cs typeface="Calibri"/>
              </a:rPr>
              <a:t>, glaw, yn achosi difrod i sawl math o ddefnyddiau gan gynnwys camdroi a pydru pren a chyrydu dur.</a:t>
            </a:r>
          </a:p>
          <a:p>
            <a:pPr marL="0" marR="0" lvl="0" indent="0" algn="l" defTabSz="914400" rtl="0" eaLnBrk="1" fontAlgn="auto" latinLnBrk="0" hangingPunct="1">
              <a:lnSpc>
                <a:spcPct val="107000"/>
              </a:lnSpc>
              <a:spcBef>
                <a:spcPct val="0"/>
              </a:spcBef>
              <a:spcAft>
                <a:spcPts val="800"/>
              </a:spcAft>
              <a:buClrTx/>
              <a:buSzTx/>
              <a:buFontTx/>
              <a:buNone/>
              <a:defRPr/>
            </a:pPr>
            <a:endParaRPr lang="en-GB" sz="1800" dirty="0">
              <a:effectLst/>
              <a:latin typeface="Calibri"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13</a:t>
            </a:fld>
            <a:endParaRPr lang="en-GB"/>
          </a:p>
        </p:txBody>
      </p:sp>
    </p:spTree>
    <p:extLst>
      <p:ext uri="{BB962C8B-B14F-4D97-AF65-F5344CB8AC3E}">
        <p14:creationId xmlns:p14="http://schemas.microsoft.com/office/powerpoint/2010/main" val="1735703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cy-GB" sz="1200" b="0" i="0" strike="noStrike" cap="none" spc="0" baseline="0" dirty="0">
                <a:solidFill>
                  <a:srgbClr val="000000"/>
                </a:solidFill>
                <a:effectLst/>
                <a:latin typeface="Calibri"/>
                <a:ea typeface="Calibri"/>
                <a:cs typeface="Calibri"/>
              </a:rPr>
              <a:t>Mae angen i ddysgwyr ddeall bod diraddio defnyddiau yn cael ei achosi gan brosesau tywydd naturiol sy'n deillio o ddod i gysylltiad ag amodau awyr agored.</a:t>
            </a:r>
          </a:p>
          <a:p>
            <a:endParaRPr lang="en-GB" dirty="0"/>
          </a:p>
          <a:p>
            <a:r>
              <a:rPr lang="cy-GB" sz="1200" b="0" i="0" strike="noStrike" cap="none" spc="0" baseline="0" dirty="0">
                <a:solidFill>
                  <a:srgbClr val="000000"/>
                </a:solidFill>
                <a:effectLst/>
                <a:latin typeface="Calibri"/>
                <a:ea typeface="Calibri"/>
                <a:cs typeface="Calibri"/>
              </a:rPr>
              <a:t>Gall diraddio ddeillio o ystod o achosion gan gynnwys:</a:t>
            </a:r>
          </a:p>
          <a:p>
            <a:pPr marL="171450" indent="-171450">
              <a:buFont typeface="Arial" panose="020B0604020202020204" pitchFamily="34" charset="0"/>
              <a:buChar char="•"/>
            </a:pPr>
            <a:r>
              <a:rPr lang="cy-GB" sz="1200" b="0" i="0" strike="noStrike" cap="none" spc="0" baseline="0" dirty="0">
                <a:solidFill>
                  <a:srgbClr val="000000"/>
                </a:solidFill>
                <a:effectLst/>
                <a:latin typeface="Calibri"/>
                <a:ea typeface="Calibri"/>
                <a:cs typeface="Calibri"/>
              </a:rPr>
              <a:t>Crisialu halen – difrod sy'n deillio o straen a gynhyrchir pan fo halen naturiol neu amsugnol o fewn crisialu defnydd hydraidd.</a:t>
            </a:r>
          </a:p>
          <a:p>
            <a:pPr marL="171450" indent="-171450">
              <a:buFont typeface="Arial" panose="020B0604020202020204" pitchFamily="34" charset="0"/>
              <a:buChar char="•"/>
            </a:pPr>
            <a:r>
              <a:rPr lang="cy-GB" sz="1200" b="0" i="0" strike="noStrike" cap="none" spc="0" baseline="0" dirty="0">
                <a:solidFill>
                  <a:srgbClr val="000000"/>
                </a:solidFill>
                <a:effectLst/>
                <a:latin typeface="Calibri"/>
                <a:ea typeface="Calibri"/>
                <a:cs typeface="Calibri"/>
              </a:rPr>
              <a:t>Difrod rhew – yn codi pan fo lleithder ym mandyllau defnydd yn rhewi ac yn ehangu gan achosi difrod i'r defnydd</a:t>
            </a:r>
          </a:p>
          <a:p>
            <a:pPr marL="171450" indent="-171450">
              <a:buFont typeface="Arial" panose="020B0604020202020204" pitchFamily="34" charset="0"/>
              <a:buChar char="•"/>
            </a:pPr>
            <a:r>
              <a:rPr lang="cy-GB" sz="1200" b="0" i="0" strike="noStrike" cap="none" spc="0" baseline="0" dirty="0">
                <a:solidFill>
                  <a:srgbClr val="000000"/>
                </a:solidFill>
                <a:effectLst/>
                <a:latin typeface="Calibri"/>
                <a:ea typeface="Calibri"/>
                <a:cs typeface="Calibri"/>
              </a:rPr>
              <a:t>Llygredd – difrod i gerrig a metelau yn codi o gyswllt â llygryddion atmosfferig megis ocsidau o nitrogen a sylffwr sy’n cyfuno â dŵr glaw i gynhyrchu glaw asid.</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14</a:t>
            </a:fld>
            <a:endParaRPr lang="en-GB"/>
          </a:p>
        </p:txBody>
      </p:sp>
    </p:spTree>
    <p:extLst>
      <p:ext uri="{BB962C8B-B14F-4D97-AF65-F5344CB8AC3E}">
        <p14:creationId xmlns:p14="http://schemas.microsoft.com/office/powerpoint/2010/main" val="864126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cy-GB" sz="1200" b="0" i="0" strike="noStrike" cap="none" spc="0" baseline="0" dirty="0">
                <a:solidFill>
                  <a:srgbClr val="000000"/>
                </a:solidFill>
                <a:effectLst/>
                <a:latin typeface="Calibri"/>
                <a:ea typeface="Calibri"/>
                <a:cs typeface="Calibri"/>
              </a:rPr>
              <a:t>Mae priodweddau concrit yn cynnwys ystyriaethau megis cryfder </a:t>
            </a:r>
            <a:r>
              <a:rPr lang="cy-GB" sz="1200" b="0" i="0" strike="noStrike" cap="none" spc="0" baseline="0" dirty="0" err="1">
                <a:solidFill>
                  <a:srgbClr val="000000"/>
                </a:solidFill>
                <a:effectLst/>
                <a:latin typeface="Calibri"/>
                <a:ea typeface="Calibri"/>
                <a:cs typeface="Calibri"/>
              </a:rPr>
              <a:t>cywasgol</a:t>
            </a:r>
            <a:r>
              <a:rPr lang="cy-GB" sz="1200" b="0" i="0" strike="noStrike" cap="none" spc="0" baseline="0" dirty="0">
                <a:solidFill>
                  <a:srgbClr val="000000"/>
                </a:solidFill>
                <a:effectLst/>
                <a:latin typeface="Calibri"/>
                <a:ea typeface="Calibri"/>
                <a:cs typeface="Calibri"/>
              </a:rPr>
              <a:t>, crebachu, mandylledd a dwysedd a gwrthiant tân.  Mae'r adran hon yn ymdrin â phriodweddau concrit wedi’i atgyfnerthu a choncrit wedi’i </a:t>
            </a:r>
            <a:r>
              <a:rPr lang="cy-GB" sz="1200" b="0" i="0" strike="noStrike" cap="none" spc="0" baseline="0" dirty="0" err="1">
                <a:solidFill>
                  <a:srgbClr val="000000"/>
                </a:solidFill>
                <a:effectLst/>
                <a:latin typeface="Calibri"/>
                <a:ea typeface="Calibri"/>
                <a:cs typeface="Calibri"/>
              </a:rPr>
              <a:t>ragdynhau</a:t>
            </a:r>
            <a:r>
              <a:rPr lang="cy-GB" sz="1200" b="0" i="0" strike="noStrike" cap="none" spc="0" baseline="0" dirty="0">
                <a:solidFill>
                  <a:srgbClr val="000000"/>
                </a:solidFill>
                <a:effectLst/>
                <a:latin typeface="Calibri"/>
                <a:ea typeface="Calibri"/>
                <a:cs typeface="Calibri"/>
              </a:rPr>
              <a:t>.</a:t>
            </a:r>
          </a:p>
          <a:p>
            <a:endParaRPr lang="en-GB" dirty="0"/>
          </a:p>
          <a:p>
            <a:r>
              <a:rPr lang="cy-GB" sz="1200" b="0" i="0" strike="noStrike" cap="none" spc="0" baseline="0" dirty="0">
                <a:solidFill>
                  <a:srgbClr val="000000"/>
                </a:solidFill>
                <a:effectLst/>
                <a:latin typeface="Calibri"/>
                <a:ea typeface="Calibri"/>
                <a:cs typeface="Calibri"/>
              </a:rPr>
              <a:t>Mae priodweddau dur yn cynnwys ystyriaethau megis cryfder </a:t>
            </a:r>
            <a:r>
              <a:rPr lang="cy-GB" sz="1200" b="0" i="0" strike="noStrike" cap="none" spc="0" baseline="0" dirty="0" err="1">
                <a:solidFill>
                  <a:srgbClr val="000000"/>
                </a:solidFill>
                <a:effectLst/>
                <a:latin typeface="Calibri"/>
                <a:ea typeface="Calibri"/>
                <a:cs typeface="Calibri"/>
              </a:rPr>
              <a:t>cywasgol</a:t>
            </a:r>
            <a:r>
              <a:rPr lang="cy-GB" sz="1200" b="0" i="0" strike="noStrike" cap="none" spc="0" baseline="0" dirty="0">
                <a:solidFill>
                  <a:srgbClr val="000000"/>
                </a:solidFill>
                <a:effectLst/>
                <a:latin typeface="Calibri"/>
                <a:ea typeface="Calibri"/>
                <a:cs typeface="Calibri"/>
              </a:rPr>
              <a:t>, cryfder tynnol, hydwythedd, gwydnwch a dargludedd thermol.</a:t>
            </a:r>
          </a:p>
          <a:p>
            <a:endParaRPr lang="en-GB" dirty="0"/>
          </a:p>
          <a:p>
            <a:r>
              <a:rPr lang="cy-GB" sz="1200" b="0" i="0" strike="noStrike" cap="none" spc="0" baseline="0" dirty="0">
                <a:solidFill>
                  <a:srgbClr val="000000"/>
                </a:solidFill>
                <a:effectLst/>
                <a:latin typeface="Calibri"/>
                <a:ea typeface="Calibri"/>
                <a:cs typeface="Calibri"/>
              </a:rPr>
              <a:t>Priodweddau dur gwrthstaen o'i gymharu â dur gan gynnwys ymwrthedd cyrydiad uwch, cryfder </a:t>
            </a:r>
            <a:r>
              <a:rPr lang="cy-GB" sz="1200" b="0" i="0" strike="noStrike" cap="none" spc="0" baseline="0" dirty="0" err="1">
                <a:solidFill>
                  <a:srgbClr val="000000"/>
                </a:solidFill>
                <a:effectLst/>
                <a:latin typeface="Calibri"/>
                <a:ea typeface="Calibri"/>
                <a:cs typeface="Calibri"/>
              </a:rPr>
              <a:t>cywasgol</a:t>
            </a:r>
            <a:r>
              <a:rPr lang="cy-GB" sz="1200" b="0" i="0" strike="noStrike" cap="none" spc="0" baseline="0" dirty="0">
                <a:solidFill>
                  <a:srgbClr val="000000"/>
                </a:solidFill>
                <a:effectLst/>
                <a:latin typeface="Calibri"/>
                <a:ea typeface="Calibri"/>
                <a:cs typeface="Calibri"/>
              </a:rPr>
              <a:t> a thynnol uwch a hydwythedd uwch.</a:t>
            </a:r>
          </a:p>
          <a:p>
            <a:endParaRPr lang="en-GB" dirty="0"/>
          </a:p>
          <a:p>
            <a:r>
              <a:rPr lang="cy-GB" sz="1200" b="0" i="0" strike="noStrike" cap="none" spc="0" baseline="0" dirty="0">
                <a:solidFill>
                  <a:srgbClr val="000000"/>
                </a:solidFill>
                <a:effectLst/>
                <a:latin typeface="Calibri"/>
                <a:ea typeface="Calibri"/>
                <a:cs typeface="Calibri"/>
              </a:rPr>
              <a:t>Mae priodweddau pren yn cynnwys ystyriaethau megis estheteg, caledwch, pwysau o'i gymharu â defnyddiau adeiladu eraill, gwydnwch, crebachu a chwyddo.</a:t>
            </a:r>
          </a:p>
          <a:p>
            <a:endParaRPr lang="en-GB" dirty="0"/>
          </a:p>
          <a:p>
            <a:r>
              <a:rPr lang="cy-GB" sz="1200" b="0" i="0" strike="noStrike" cap="none" spc="0" baseline="0" dirty="0">
                <a:solidFill>
                  <a:srgbClr val="000000"/>
                </a:solidFill>
                <a:effectLst/>
                <a:latin typeface="Calibri"/>
                <a:ea typeface="Calibri"/>
                <a:cs typeface="Calibri"/>
              </a:rPr>
              <a:t>Priodweddau brics gan gynnwys ystyriaethau megis caledwch, cryfder </a:t>
            </a:r>
            <a:r>
              <a:rPr lang="cy-GB" sz="1200" b="0" i="0" strike="noStrike" cap="none" spc="0" baseline="0" dirty="0" err="1">
                <a:solidFill>
                  <a:srgbClr val="000000"/>
                </a:solidFill>
                <a:effectLst/>
                <a:latin typeface="Calibri"/>
                <a:ea typeface="Calibri"/>
                <a:cs typeface="Calibri"/>
              </a:rPr>
              <a:t>cywasgol</a:t>
            </a:r>
            <a:r>
              <a:rPr lang="cy-GB" sz="1200" b="0" i="0" strike="noStrike" cap="none" spc="0" baseline="0" dirty="0">
                <a:solidFill>
                  <a:srgbClr val="000000"/>
                </a:solidFill>
                <a:effectLst/>
                <a:latin typeface="Calibri"/>
                <a:ea typeface="Calibri"/>
                <a:cs typeface="Calibri"/>
              </a:rPr>
              <a:t> uchel a gwydnwch.</a:t>
            </a:r>
          </a:p>
        </p:txBody>
      </p:sp>
      <p:sp>
        <p:nvSpPr>
          <p:cNvPr id="4" name="Slide Number Placeholder 3"/>
          <p:cNvSpPr>
            <a:spLocks noGrp="1"/>
          </p:cNvSpPr>
          <p:nvPr>
            <p:ph type="sldNum" sz="quarter" idx="5"/>
          </p:nvPr>
        </p:nvSpPr>
        <p:spPr/>
        <p:txBody>
          <a:bodyPr/>
          <a:lstStyle/>
          <a:p>
            <a:fld id="{24E7319E-213C-4920-A16F-A5F14520856B}" type="slidenum">
              <a:rPr lang="en-GB" smtClean="0"/>
              <a:t>15</a:t>
            </a:fld>
            <a:endParaRPr lang="en-GB"/>
          </a:p>
        </p:txBody>
      </p:sp>
    </p:spTree>
    <p:extLst>
      <p:ext uri="{BB962C8B-B14F-4D97-AF65-F5344CB8AC3E}">
        <p14:creationId xmlns:p14="http://schemas.microsoft.com/office/powerpoint/2010/main" val="2934523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200" b="0" i="0" strike="noStrike" cap="none" spc="0" baseline="0" dirty="0">
                <a:solidFill>
                  <a:srgbClr val="000000"/>
                </a:solidFill>
                <a:effectLst/>
                <a:latin typeface="Calibri"/>
                <a:ea typeface="Calibri"/>
                <a:cs typeface="Calibri"/>
              </a:rPr>
              <a:t>Mae gweithgynhyrchu sment yn cynnwys morter, concrit, concrit wedi’i atgyfnerthu a choncrit wedi’i </a:t>
            </a:r>
            <a:r>
              <a:rPr lang="cy-GB" sz="1200" b="0" i="0" strike="noStrike" cap="none" spc="0" baseline="0" dirty="0" err="1">
                <a:solidFill>
                  <a:srgbClr val="000000"/>
                </a:solidFill>
                <a:effectLst/>
                <a:latin typeface="Calibri"/>
                <a:ea typeface="Calibri"/>
                <a:cs typeface="Calibri"/>
              </a:rPr>
              <a:t>ragdynhau</a:t>
            </a:r>
            <a:r>
              <a:rPr lang="cy-GB" sz="1200" b="0" i="0" strike="noStrike" cap="none" spc="0" baseline="0" dirty="0">
                <a:solidFill>
                  <a:srgbClr val="000000"/>
                </a:solidFill>
                <a:effectLst/>
                <a:latin typeface="Calibri"/>
                <a:ea typeface="Calibri"/>
                <a:cs typeface="Calibri"/>
              </a:rPr>
              <a:t>.</a:t>
            </a:r>
          </a:p>
          <a:p>
            <a:endParaRPr lang="en-GB" dirty="0"/>
          </a:p>
          <a:p>
            <a:r>
              <a:rPr lang="cy-GB" sz="1200" b="0" i="0" strike="noStrike" cap="none" spc="0" baseline="0" dirty="0">
                <a:solidFill>
                  <a:srgbClr val="000000"/>
                </a:solidFill>
                <a:effectLst/>
                <a:latin typeface="Calibri"/>
                <a:ea typeface="Calibri"/>
                <a:cs typeface="Calibri"/>
              </a:rPr>
              <a:t>Mae gweithgynhyrchu dur yn cynnwys dur strwythurol, dur meddal ysgafn a dalennau proffil.</a:t>
            </a:r>
          </a:p>
          <a:p>
            <a:endParaRPr lang="en-GB" dirty="0"/>
          </a:p>
          <a:p>
            <a:r>
              <a:rPr lang="cy-GB" sz="1200" b="0" i="0" strike="noStrike" cap="none" spc="0" baseline="0" dirty="0">
                <a:solidFill>
                  <a:srgbClr val="000000"/>
                </a:solidFill>
                <a:effectLst/>
                <a:latin typeface="Calibri"/>
                <a:ea typeface="Calibri"/>
                <a:cs typeface="Calibri"/>
              </a:rPr>
              <a:t>Mae gweithgynhyrchu pren yn cynnwys cynhyrchion pren wedi'u peiriannu a gafodd eu cynllunio i oresgyn cyfyngiadau ar faint a hyd pren wedi’i lifio.</a:t>
            </a:r>
          </a:p>
        </p:txBody>
      </p:sp>
      <p:sp>
        <p:nvSpPr>
          <p:cNvPr id="4" name="Slide Number Placeholder 3"/>
          <p:cNvSpPr>
            <a:spLocks noGrp="1"/>
          </p:cNvSpPr>
          <p:nvPr>
            <p:ph type="sldNum" sz="quarter" idx="5"/>
          </p:nvPr>
        </p:nvSpPr>
        <p:spPr/>
        <p:txBody>
          <a:bodyPr/>
          <a:lstStyle/>
          <a:p>
            <a:fld id="{24E7319E-213C-4920-A16F-A5F14520856B}" type="slidenum">
              <a:rPr lang="en-GB" smtClean="0"/>
              <a:t>16</a:t>
            </a:fld>
            <a:endParaRPr lang="en-GB"/>
          </a:p>
        </p:txBody>
      </p:sp>
    </p:spTree>
    <p:extLst>
      <p:ext uri="{BB962C8B-B14F-4D97-AF65-F5344CB8AC3E}">
        <p14:creationId xmlns:p14="http://schemas.microsoft.com/office/powerpoint/2010/main" val="700560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200" b="0" i="0" strike="noStrike" cap="none" spc="0" baseline="0" dirty="0">
                <a:solidFill>
                  <a:srgbClr val="000000"/>
                </a:solidFill>
                <a:effectLst/>
                <a:latin typeface="Calibri"/>
                <a:ea typeface="Calibri"/>
                <a:cs typeface="Calibri"/>
              </a:rPr>
              <a:t>Mae'r adran hon o'r fanyleb hefyd yn cwmpasu sut y bydd newid tymheredd yn effeithio ar yr ystod hon o ddefnyddiau adeiladu.</a:t>
            </a:r>
          </a:p>
        </p:txBody>
      </p:sp>
      <p:sp>
        <p:nvSpPr>
          <p:cNvPr id="4" name="Slide Number Placeholder 3"/>
          <p:cNvSpPr>
            <a:spLocks noGrp="1"/>
          </p:cNvSpPr>
          <p:nvPr>
            <p:ph type="sldNum" sz="quarter" idx="5"/>
          </p:nvPr>
        </p:nvSpPr>
        <p:spPr/>
        <p:txBody>
          <a:bodyPr/>
          <a:lstStyle/>
          <a:p>
            <a:fld id="{24E7319E-213C-4920-A16F-A5F14520856B}" type="slidenum">
              <a:rPr lang="en-GB" smtClean="0"/>
              <a:t>17</a:t>
            </a:fld>
            <a:endParaRPr lang="en-GB"/>
          </a:p>
        </p:txBody>
      </p:sp>
    </p:spTree>
    <p:extLst>
      <p:ext uri="{BB962C8B-B14F-4D97-AF65-F5344CB8AC3E}">
        <p14:creationId xmlns:p14="http://schemas.microsoft.com/office/powerpoint/2010/main" val="3168605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200" b="0" i="0" strike="noStrike" cap="none" spc="0" baseline="0" dirty="0">
                <a:solidFill>
                  <a:srgbClr val="000000"/>
                </a:solidFill>
                <a:effectLst/>
                <a:latin typeface="Calibri"/>
                <a:ea typeface="Calibri"/>
                <a:cs typeface="Calibri"/>
              </a:rPr>
              <a:t>Mae achosion diraddio defnyddiau yn cynnwys cyrydiad, difrod rhew, difrod dŵr, llygredd ac ymbelydredd solar.</a:t>
            </a:r>
          </a:p>
          <a:p>
            <a:endParaRPr lang="en-GB" dirty="0"/>
          </a:p>
          <a:p>
            <a:r>
              <a:rPr lang="cy-GB" sz="1200" b="0" i="0" strike="noStrike" cap="none" spc="0" baseline="0" dirty="0">
                <a:solidFill>
                  <a:srgbClr val="000000"/>
                </a:solidFill>
                <a:effectLst/>
                <a:latin typeface="Calibri"/>
                <a:ea typeface="Calibri"/>
                <a:cs typeface="Calibri"/>
              </a:rPr>
              <a:t>Mae'r mesurau sy'n ymwneud ag atal a lleihau diraddio’n cynnwys:</a:t>
            </a:r>
          </a:p>
          <a:p>
            <a:pPr marL="171450" indent="-171450">
              <a:buFont typeface="Arial" panose="020B0604020202020204" pitchFamily="34" charset="0"/>
              <a:buChar char="•"/>
            </a:pPr>
            <a:r>
              <a:rPr lang="cy-GB" sz="1200" b="0" i="0" strike="noStrike" cap="none" spc="0" baseline="0" dirty="0">
                <a:solidFill>
                  <a:srgbClr val="000000"/>
                </a:solidFill>
                <a:effectLst/>
                <a:latin typeface="Calibri"/>
                <a:ea typeface="Calibri"/>
                <a:cs typeface="Calibri"/>
              </a:rPr>
              <a:t>Concrit wedi'i atgyfnerthu – sicrhau gorchudd concrit digonol i'r bariau, defnyddio cymysgedd concrit anhydraidd a defnyddio haenau a selwyr sy’n atal cyrydiad</a:t>
            </a:r>
          </a:p>
          <a:p>
            <a:pPr marL="171450" indent="-171450">
              <a:buFont typeface="Arial" panose="020B0604020202020204" pitchFamily="34" charset="0"/>
              <a:buChar char="•"/>
            </a:pPr>
            <a:r>
              <a:rPr lang="cy-GB" sz="1200" b="0" i="0" strike="noStrike" cap="none" spc="0" baseline="0" dirty="0">
                <a:solidFill>
                  <a:srgbClr val="000000"/>
                </a:solidFill>
                <a:effectLst/>
                <a:latin typeface="Calibri"/>
                <a:ea typeface="Calibri"/>
                <a:cs typeface="Calibri"/>
              </a:rPr>
              <a:t>Dur – defnydd o baent neu orchudd powdr, llai o amlygiad i ddŵr glaw neu ddŵr môr, defnyddio cemegau sy’n atal cyrydiad</a:t>
            </a:r>
          </a:p>
          <a:p>
            <a:pPr marL="171450" indent="-171450">
              <a:buFont typeface="Arial" panose="020B0604020202020204" pitchFamily="34" charset="0"/>
              <a:buChar char="•"/>
            </a:pPr>
            <a:r>
              <a:rPr lang="cy-GB" sz="1200" b="0" i="0" strike="noStrike" cap="none" spc="0" baseline="0" dirty="0">
                <a:solidFill>
                  <a:srgbClr val="000000"/>
                </a:solidFill>
                <a:effectLst/>
                <a:latin typeface="Calibri"/>
                <a:ea typeface="Calibri"/>
                <a:cs typeface="Calibri"/>
              </a:rPr>
              <a:t>Pren – defnydd o driniaethau cadwolyn a phren wedi’i drin o dan bwysau, gan orfodi cadwolion i mewn i’r pren.</a:t>
            </a:r>
          </a:p>
        </p:txBody>
      </p:sp>
      <p:sp>
        <p:nvSpPr>
          <p:cNvPr id="4" name="Slide Number Placeholder 3"/>
          <p:cNvSpPr>
            <a:spLocks noGrp="1"/>
          </p:cNvSpPr>
          <p:nvPr>
            <p:ph type="sldNum" sz="quarter" idx="5"/>
          </p:nvPr>
        </p:nvSpPr>
        <p:spPr/>
        <p:txBody>
          <a:bodyPr/>
          <a:lstStyle/>
          <a:p>
            <a:fld id="{24E7319E-213C-4920-A16F-A5F14520856B}" type="slidenum">
              <a:rPr lang="en-GB" smtClean="0"/>
              <a:t>18</a:t>
            </a:fld>
            <a:endParaRPr lang="en-GB"/>
          </a:p>
        </p:txBody>
      </p:sp>
    </p:spTree>
    <p:extLst>
      <p:ext uri="{BB962C8B-B14F-4D97-AF65-F5344CB8AC3E}">
        <p14:creationId xmlns:p14="http://schemas.microsoft.com/office/powerpoint/2010/main" val="1130445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200" b="0" i="0" strike="noStrike" cap="none" spc="0" baseline="0" dirty="0">
                <a:solidFill>
                  <a:srgbClr val="000000"/>
                </a:solidFill>
                <a:effectLst/>
                <a:latin typeface="Calibri"/>
                <a:ea typeface="Calibri"/>
                <a:cs typeface="Calibri"/>
              </a:rPr>
              <a:t>Mae lleihau effaith diraddio defnyddiau’n cynnwys:</a:t>
            </a:r>
          </a:p>
          <a:p>
            <a:pPr marL="171450" indent="-171450">
              <a:buFont typeface="Arial" panose="020B0604020202020204" pitchFamily="34" charset="0"/>
              <a:buChar char="•"/>
            </a:pPr>
            <a:r>
              <a:rPr lang="cy-GB" sz="1200" b="0" i="0" strike="noStrike" cap="none" spc="0" baseline="0" dirty="0">
                <a:solidFill>
                  <a:srgbClr val="000000"/>
                </a:solidFill>
                <a:effectLst/>
                <a:latin typeface="Calibri"/>
                <a:ea typeface="Calibri"/>
                <a:cs typeface="Calibri"/>
              </a:rPr>
              <a:t>Concrit wedi'i atgyfnerthu – trin atgyfnerthiad dur agored</a:t>
            </a:r>
          </a:p>
          <a:p>
            <a:pPr marL="171450" indent="-171450">
              <a:buFont typeface="Arial" panose="020B0604020202020204" pitchFamily="34" charset="0"/>
              <a:buChar char="•"/>
            </a:pPr>
            <a:r>
              <a:rPr lang="cy-GB" sz="1200" b="0" i="0" strike="noStrike" cap="none" spc="0" baseline="0" dirty="0">
                <a:solidFill>
                  <a:srgbClr val="000000"/>
                </a:solidFill>
                <a:effectLst/>
                <a:latin typeface="Calibri"/>
                <a:ea typeface="Calibri"/>
                <a:cs typeface="Calibri"/>
              </a:rPr>
              <a:t>Dur – cael gwared ar gyrydiad gyda chemegolion, amddiffyn rhag cyrydiad pellach trwy galfaneiddio, defnyddio paent neu haenau amddiffynnol, ailosod gosodiadau diffygiol a /neu rydd</a:t>
            </a:r>
          </a:p>
          <a:p>
            <a:pPr marL="171450" indent="-171450">
              <a:buFont typeface="Arial" panose="020B0604020202020204" pitchFamily="34" charset="0"/>
              <a:buChar char="•"/>
            </a:pPr>
            <a:r>
              <a:rPr lang="cy-GB" sz="1200" b="0" i="0" strike="noStrike" cap="none" spc="0" baseline="0" dirty="0">
                <a:solidFill>
                  <a:srgbClr val="000000"/>
                </a:solidFill>
                <a:effectLst/>
                <a:latin typeface="Calibri"/>
                <a:ea typeface="Calibri"/>
                <a:cs typeface="Calibri"/>
              </a:rPr>
              <a:t>Pren - pydredd sych: trin pren â </a:t>
            </a:r>
            <a:r>
              <a:rPr lang="cy-GB" sz="1200" b="0" i="0" strike="noStrike" cap="none" spc="0" baseline="0" dirty="0" err="1">
                <a:solidFill>
                  <a:srgbClr val="000000"/>
                </a:solidFill>
                <a:effectLst/>
                <a:latin typeface="Calibri"/>
                <a:ea typeface="Calibri"/>
                <a:cs typeface="Calibri"/>
              </a:rPr>
              <a:t>ffwngladdiad</a:t>
            </a:r>
            <a:r>
              <a:rPr lang="cy-GB" sz="1200" b="0" i="0" strike="noStrike" cap="none" spc="0" baseline="0" dirty="0">
                <a:solidFill>
                  <a:srgbClr val="000000"/>
                </a:solidFill>
                <a:effectLst/>
                <a:latin typeface="Calibri"/>
                <a:ea typeface="Calibri"/>
                <a:cs typeface="Calibri"/>
              </a:rPr>
              <a:t> neu amnewid pren sydd wedi cael ei effeithio gan bydredd sych, pydredd gwlyb: lleihau cynnwys lleithder i lefelau digon isel</a:t>
            </a:r>
          </a:p>
          <a:p>
            <a:pPr marL="171450" indent="-171450">
              <a:buFont typeface="Arial" panose="020B0604020202020204" pitchFamily="34" charset="0"/>
              <a:buChar char="•"/>
            </a:pPr>
            <a:r>
              <a:rPr lang="cy-GB" sz="1200" b="0" i="0" strike="noStrike" cap="none" spc="0" baseline="0" dirty="0">
                <a:solidFill>
                  <a:srgbClr val="000000"/>
                </a:solidFill>
                <a:effectLst/>
                <a:latin typeface="Calibri"/>
                <a:ea typeface="Calibri"/>
                <a:cs typeface="Calibri"/>
              </a:rPr>
              <a:t>Brics – amnewid brics sydd wedi’u torri neu frics briwsionllyd , trwsio asiadau morter, gosod cwrs </a:t>
            </a:r>
            <a:r>
              <a:rPr lang="cy-GB" sz="1200" b="0" i="0" strike="noStrike" cap="none" spc="0" baseline="0" dirty="0" err="1">
                <a:solidFill>
                  <a:srgbClr val="000000"/>
                </a:solidFill>
                <a:effectLst/>
                <a:latin typeface="Calibri"/>
                <a:ea typeface="Calibri"/>
                <a:cs typeface="Calibri"/>
              </a:rPr>
              <a:t>gwrthleithder</a:t>
            </a:r>
            <a:r>
              <a:rPr lang="cy-GB" sz="1200" b="0" i="0" strike="noStrike" cap="none" spc="0" baseline="0" dirty="0">
                <a:solidFill>
                  <a:srgbClr val="000000"/>
                </a:solidFill>
                <a:effectLst/>
                <a:latin typeface="Calibri"/>
                <a:ea typeface="Calibri"/>
                <a:cs typeface="Calibri"/>
              </a:rPr>
              <a:t>, gosod clymau wal ychwanegol lle mae angorau presennol wedi methu.</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24E7319E-213C-4920-A16F-A5F14520856B}" type="slidenum">
              <a:rPr lang="en-GB" smtClean="0"/>
              <a:t>19</a:t>
            </a:fld>
            <a:endParaRPr lang="en-GB"/>
          </a:p>
        </p:txBody>
      </p:sp>
    </p:spTree>
    <p:extLst>
      <p:ext uri="{BB962C8B-B14F-4D97-AF65-F5344CB8AC3E}">
        <p14:creationId xmlns:p14="http://schemas.microsoft.com/office/powerpoint/2010/main" val="395744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200" b="0" i="0" strike="noStrike" cap="none" spc="0" baseline="0" dirty="0">
                <a:solidFill>
                  <a:srgbClr val="000000"/>
                </a:solidFill>
                <a:effectLst/>
                <a:latin typeface="Calibri"/>
                <a:ea typeface="Calibri"/>
                <a:cs typeface="Calibri"/>
              </a:rPr>
              <a:t>Mae cymhwyster TAG UG a Safon Uwch CBAC yn yr Amgylchedd Adeiledig yn datblygu dealltwriaeth dysgwyr o'r amgylchedd adeiledig, gan gynnwys y rolau proffesiynol a thechnegol ynddo a'r ystod o adeiladau, asedau ac adeileddau sy'n rhan ohono.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defRPr/>
              </a:pPr>
              <a:t>2</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484722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cy-GB" sz="1200" b="0" i="0" strike="noStrike" cap="none" spc="0" baseline="0" dirty="0">
                <a:solidFill>
                  <a:srgbClr val="000000"/>
                </a:solidFill>
                <a:effectLst/>
                <a:latin typeface="Calibri"/>
                <a:ea typeface="Calibri"/>
                <a:cs typeface="Calibri"/>
              </a:rPr>
              <a:t>Mae'r adran hon o'r fanyleb yn ymdrin â phwnc dadansoddi adeileddol yr amgylchedd adeiledig.  Mae’n cwmpasu effaith yr amgylchedd adeiledig ar ddefnyddwyr yr adeilad hefyd.</a:t>
            </a:r>
          </a:p>
        </p:txBody>
      </p:sp>
      <p:sp>
        <p:nvSpPr>
          <p:cNvPr id="4" name="Slide Number Placeholder 3"/>
          <p:cNvSpPr>
            <a:spLocks noGrp="1"/>
          </p:cNvSpPr>
          <p:nvPr>
            <p:ph type="sldNum" sz="quarter" idx="5"/>
          </p:nvPr>
        </p:nvSpPr>
        <p:spPr/>
        <p:txBody>
          <a:bodyPr/>
          <a:lstStyle/>
          <a:p>
            <a:fld id="{24E7319E-213C-4920-A16F-A5F14520856B}" type="slidenum">
              <a:rPr lang="en-GB" smtClean="0"/>
              <a:t>20</a:t>
            </a:fld>
            <a:endParaRPr lang="en-GB"/>
          </a:p>
        </p:txBody>
      </p:sp>
    </p:spTree>
    <p:extLst>
      <p:ext uri="{BB962C8B-B14F-4D97-AF65-F5344CB8AC3E}">
        <p14:creationId xmlns:p14="http://schemas.microsoft.com/office/powerpoint/2010/main" val="3915869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200" b="0" i="0" strike="noStrike" cap="none" spc="0" baseline="0" dirty="0">
                <a:solidFill>
                  <a:srgbClr val="000000"/>
                </a:solidFill>
                <a:effectLst/>
                <a:latin typeface="Calibri"/>
                <a:ea typeface="Calibri"/>
                <a:cs typeface="Calibri"/>
              </a:rPr>
              <a:t>Llwyth strwythurol – bydd llwythi sy'n gweithredu ar strwythur yn amrywio yn ôl y dyluniad, y defnydd, y lleoliad a'r defnyddiau sy'n cael eu defnyddio.  Mae llwythi yn cael eu dosbarthu naill ai fel llwythi marw sef hunan bwysau'r strwythur neu lwythi byw sy'n llwythi gosodedig sy'n rhai dros dro neu'n llwythi symudol fel traffig ar bont.</a:t>
            </a:r>
          </a:p>
          <a:p>
            <a:endParaRPr lang="en-US" b="0" dirty="0"/>
          </a:p>
          <a:p>
            <a:r>
              <a:rPr lang="cy-GB" sz="1200" b="0" i="0" strike="noStrike" cap="none" spc="0" baseline="0" dirty="0">
                <a:solidFill>
                  <a:srgbClr val="000000"/>
                </a:solidFill>
                <a:effectLst/>
                <a:latin typeface="Calibri"/>
                <a:ea typeface="Calibri"/>
                <a:cs typeface="Calibri"/>
              </a:rPr>
              <a:t>Dylai'r dysgwyr allu defnyddio fformiwlâu i gyfrifo'r eiliadau plygu uchaf ar gyfer trawstiau a thrawstiau </a:t>
            </a:r>
            <a:r>
              <a:rPr lang="cy-GB" sz="1200" b="0" i="0" strike="noStrike" cap="none" spc="0" baseline="0" dirty="0" err="1">
                <a:solidFill>
                  <a:srgbClr val="000000"/>
                </a:solidFill>
                <a:effectLst/>
                <a:latin typeface="Calibri"/>
                <a:ea typeface="Calibri"/>
                <a:cs typeface="Calibri"/>
              </a:rPr>
              <a:t>cantilefer</a:t>
            </a:r>
            <a:r>
              <a:rPr lang="cy-GB" sz="1200" b="0" i="0" strike="noStrike" cap="none" spc="0" baseline="0" dirty="0">
                <a:solidFill>
                  <a:srgbClr val="000000"/>
                </a:solidFill>
                <a:effectLst/>
                <a:latin typeface="Calibri"/>
                <a:ea typeface="Calibri"/>
                <a:cs typeface="Calibri"/>
              </a:rPr>
              <a:t> syml â chymorth.  Yn yr arholiad bydd y papur yn cynnwys rhestr o'r fformiwlâu priodol ar gyfer yr holl gyfrifiadau mathemategol sydd eu hangen ar y fanyleb.</a:t>
            </a:r>
          </a:p>
        </p:txBody>
      </p:sp>
      <p:sp>
        <p:nvSpPr>
          <p:cNvPr id="4" name="Slide Number Placeholder 3"/>
          <p:cNvSpPr>
            <a:spLocks noGrp="1"/>
          </p:cNvSpPr>
          <p:nvPr>
            <p:ph type="sldNum" sz="quarter" idx="5"/>
          </p:nvPr>
        </p:nvSpPr>
        <p:spPr/>
        <p:txBody>
          <a:bodyPr/>
          <a:lstStyle/>
          <a:p>
            <a:fld id="{24E7319E-213C-4920-A16F-A5F14520856B}" type="slidenum">
              <a:rPr lang="en-GB" smtClean="0"/>
              <a:t>21</a:t>
            </a:fld>
            <a:endParaRPr lang="en-GB"/>
          </a:p>
        </p:txBody>
      </p:sp>
    </p:spTree>
    <p:extLst>
      <p:ext uri="{BB962C8B-B14F-4D97-AF65-F5344CB8AC3E}">
        <p14:creationId xmlns:p14="http://schemas.microsoft.com/office/powerpoint/2010/main" val="4029194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Aft>
                <a:spcPts val="800"/>
              </a:spcAft>
            </a:pPr>
            <a:r>
              <a:rPr lang="cy-GB" sz="1800" b="0" i="0" strike="noStrike" cap="none" spc="0" baseline="0" dirty="0">
                <a:solidFill>
                  <a:srgbClr val="000000"/>
                </a:solidFill>
                <a:effectLst/>
                <a:latin typeface="Calibri"/>
                <a:ea typeface="Calibri"/>
                <a:cs typeface="Calibri"/>
              </a:rPr>
              <a:t>Dylai adeiladau ddarparu cysur thermol i ddefnyddwyr ond y gall ffactorau cymdeithasol ac economaidd effeithio ar newidiadau tymheredd, argaeledd mannau gwyrdd a chysgod o amgylch yr adeilad.</a:t>
            </a:r>
          </a:p>
          <a:p>
            <a:pPr algn="l">
              <a:lnSpc>
                <a:spcPct val="107000"/>
              </a:lnSpc>
              <a:spcAft>
                <a:spcPts val="800"/>
              </a:spcAft>
            </a:pPr>
            <a:endParaRPr lang="en-GB" sz="1800" b="0" dirty="0">
              <a:effectLst/>
              <a:latin typeface="Calibri"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cy-GB" sz="1800" b="0" i="0" strike="noStrike" cap="none" spc="0" baseline="0" dirty="0">
                <a:solidFill>
                  <a:srgbClr val="000000"/>
                </a:solidFill>
                <a:effectLst/>
                <a:latin typeface="Calibri"/>
                <a:ea typeface="Calibri"/>
                <a:cs typeface="Calibri"/>
              </a:rPr>
              <a:t>Mae rheoli'r sŵn mewn adeilad yn cynnwys lleihau trosglwyddiad sŵn o un gofod i'r llall a rheoli nodweddion sain o fewn gofodau.</a:t>
            </a:r>
          </a:p>
          <a:p>
            <a:pPr algn="l">
              <a:lnSpc>
                <a:spcPct val="107000"/>
              </a:lnSpc>
              <a:spcAft>
                <a:spcPts val="800"/>
              </a:spcAft>
            </a:pPr>
            <a:endParaRPr lang="en-GB" sz="1800" b="0" dirty="0">
              <a:effectLst/>
              <a:latin typeface="Calibri"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cy-GB" sz="1800" b="0" i="0" strike="noStrike" cap="none" spc="0" baseline="0" dirty="0">
                <a:solidFill>
                  <a:srgbClr val="000000"/>
                </a:solidFill>
                <a:effectLst/>
                <a:latin typeface="Calibri"/>
                <a:ea typeface="Calibri"/>
                <a:cs typeface="Calibri"/>
              </a:rPr>
              <a:t>Dylai dysgwyr ddeall sut mae acwsteg adeiladau’n cael eu dylanwadu gan geometreg a chyfaint gofod, amsugno sain, trosglwyddo ac adlewyrchiad o'r arwynebau o fewn gofod a throsglwyddiad sain yn yr awyr.</a:t>
            </a:r>
          </a:p>
          <a:p>
            <a:pPr algn="l">
              <a:lnSpc>
                <a:spcPct val="107000"/>
              </a:lnSpc>
              <a:spcAft>
                <a:spcPts val="800"/>
              </a:spcAft>
            </a:pPr>
            <a:endParaRPr lang="en-GB" sz="1800" b="0" dirty="0">
              <a:effectLst/>
              <a:latin typeface="Calibri"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cy-GB" sz="1800" b="0" i="0" strike="noStrike" cap="none" spc="0" baseline="0" dirty="0">
                <a:solidFill>
                  <a:srgbClr val="000000"/>
                </a:solidFill>
                <a:effectLst/>
                <a:latin typeface="Calibri"/>
                <a:ea typeface="Calibri"/>
                <a:cs typeface="Calibri"/>
              </a:rPr>
              <a:t>Mae angen i ddysgwyr wybod bod y broses ddylunio ar gyfer y goleuadau yn ystyried y math o weithgaredd y mae'r goleuadau'n cael ei ddarparu ar ei gyfer, faint o olau sydd ei angen, lliw'r golau a dosbarthiad y golau drwy’r gofod.</a:t>
            </a:r>
          </a:p>
          <a:p>
            <a:pPr algn="l">
              <a:lnSpc>
                <a:spcPct val="107000"/>
              </a:lnSpc>
              <a:spcAft>
                <a:spcPts val="800"/>
              </a:spcAft>
            </a:pPr>
            <a:endParaRPr lang="en-GB" sz="1800" b="0" dirty="0">
              <a:effectLst/>
              <a:latin typeface="Calibri"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4E7319E-213C-4920-A16F-A5F14520856B}" type="slidenum">
              <a:rPr lang="en-GB" smtClean="0"/>
              <a:t>22</a:t>
            </a:fld>
            <a:endParaRPr lang="en-GB"/>
          </a:p>
        </p:txBody>
      </p:sp>
    </p:spTree>
    <p:extLst>
      <p:ext uri="{BB962C8B-B14F-4D97-AF65-F5344CB8AC3E}">
        <p14:creationId xmlns:p14="http://schemas.microsoft.com/office/powerpoint/2010/main" val="1653082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Dylai dysgwyr fod yn ymwybodol o'r Rheolau Mesur Newydd a deall eu bod yn darparu set safonol o reolau mesur ar gyfer amcangyfrif, cynllunio costau, caffael a chostau bywyd cyfan ar gyfer prosiectau adeiladu.</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Dylai dysgwyr hefyd fod yn ymwybodol o'r Dull Mesur Safonol Peirianneg Sifil ar gyfer prosiectau peirianneg sifil gan gynnwys y gweithdrefnau ar gyfer paratoi bil meintiau a’i brisio.</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Er mwyn cynhyrchu meintiau ar gyfer isadeileddau ac aradeileddau bydd yn rhaid i ddysgwyr ddefnyddio amrywiaeth o dechnegau mathemategol gan gynnwys cyfrifo arwynebeddau, perimedrau, cyfaint ac arwynebedd arwynebau.  Bydd y cyfrifiadau hyn yn cynnwys cyfrifiadau llinell ganol ar gyfer adeiladu isadeileddau megis sylfeini hefyd.  Mae’r meysydd i’w hystyried yn cynnwys concrit wedi'i atgyfnerthu, gwaith dur, gwaith bloc/bric, lloriau, toeau, gorffeniadau, ffenestri, drysau a gosodiadau trydan a phlymio.</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Dylai dysgwyr ddeall bod yn rhaid paratoi bil meintiau yn unol â'r rheolau ar gyfer mesur meintiau safonol unwaith y bydd dyluniad wedi'i gwblhau a manyleb wedi'i pharatoi.</a:t>
            </a:r>
          </a:p>
        </p:txBody>
      </p:sp>
      <p:sp>
        <p:nvSpPr>
          <p:cNvPr id="4" name="Slide Number Placeholder 3"/>
          <p:cNvSpPr>
            <a:spLocks noGrp="1"/>
          </p:cNvSpPr>
          <p:nvPr>
            <p:ph type="sldNum" sz="quarter" idx="5"/>
          </p:nvPr>
        </p:nvSpPr>
        <p:spPr/>
        <p:txBody>
          <a:bodyPr/>
          <a:lstStyle/>
          <a:p>
            <a:fld id="{24E7319E-213C-4920-A16F-A5F14520856B}" type="slidenum">
              <a:rPr lang="en-GB" smtClean="0"/>
              <a:t>23</a:t>
            </a:fld>
            <a:endParaRPr lang="en-GB"/>
          </a:p>
        </p:txBody>
      </p:sp>
    </p:spTree>
    <p:extLst>
      <p:ext uri="{BB962C8B-B14F-4D97-AF65-F5344CB8AC3E}">
        <p14:creationId xmlns:p14="http://schemas.microsoft.com/office/powerpoint/2010/main" val="243909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Dylai dysgwyr ddeall y gall y modd o drosglwyddo gwres newid – gall ymbelydredd solar gael ei amsugno gan wal frics, yna caiff y gwres ei drosglwyddo drwy ddargludiad drwy’r gwaith brics, i'r aer mewnol drwy ddarfudiad ac i arwynebau mewnol gan ymbelydredd.</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Mae ffactorau amgylcheddol sy'n effeithio ar gysur thermol yn cynnwys tymheredd aer, tymheredd ymbelydrol, cyflymder aer a lleithder cymharol.</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Mae angen i ddysgwyr ddeall mesurau y gellir eu cymryd i reoli'r llif gwres mewn adeiladau fel insiwleiddio, pontydd thermol, ymbelydredd solar ac enillion gwres mewnol.</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Mae systemau gwresogi ac oeri yn defnyddio rheolaethau i reoleiddio eu gweithrediad gan gynnwys dyfeisiau synhwyro i gymharu cyflyrau gwirioneddol â chyflyrau targed a system reoli i brosesu data i benderfynu pa gamau sy'n angenrheidiol.</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Dylai dysgwyr fod yn ymwybodol o systemau rheoli adeiladau (BMS), sy'n gallu rheoli cyfarpar mecanyddol a thrydanol adeilad hefyd.</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Mae angen i ddysgwyr wybod bod adeilad mewn perygl o gael ei effeithio gan leithder a allai arwain at ddarnau llaith, difrod i orffeniadau arwyneb, cyrydiad a phydru i ffabrig yr adeilad a difrod rhew.</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Mae angen i ddysgwyr wybod y gellir rheoli lleithder drwy gyfyngu ar ffynonellau lleithder, </a:t>
            </a:r>
            <a:r>
              <a:rPr lang="cy-GB" sz="1200" b="0" i="0" strike="noStrike" cap="none" spc="0" baseline="0" dirty="0" err="1">
                <a:solidFill>
                  <a:srgbClr val="000000"/>
                </a:solidFill>
                <a:effectLst/>
                <a:latin typeface="Calibri"/>
                <a:ea typeface="Calibri"/>
                <a:cs typeface="Calibri"/>
              </a:rPr>
              <a:t>dadleithio</a:t>
            </a:r>
            <a:r>
              <a:rPr lang="cy-GB" sz="1200" b="0" i="0" strike="noStrike" cap="none" spc="0" baseline="0" dirty="0">
                <a:solidFill>
                  <a:srgbClr val="000000"/>
                </a:solidFill>
                <a:effectLst/>
                <a:latin typeface="Calibri"/>
                <a:ea typeface="Calibri"/>
                <a:cs typeface="Calibri"/>
              </a:rPr>
              <a:t>, awyru naturiol a rhwystrau anwedd.</a:t>
            </a:r>
          </a:p>
        </p:txBody>
      </p:sp>
      <p:sp>
        <p:nvSpPr>
          <p:cNvPr id="4" name="Slide Number Placeholder 3"/>
          <p:cNvSpPr>
            <a:spLocks noGrp="1"/>
          </p:cNvSpPr>
          <p:nvPr>
            <p:ph type="sldNum" sz="quarter" idx="5"/>
          </p:nvPr>
        </p:nvSpPr>
        <p:spPr/>
        <p:txBody>
          <a:bodyPr/>
          <a:lstStyle/>
          <a:p>
            <a:fld id="{24E7319E-213C-4920-A16F-A5F14520856B}" type="slidenum">
              <a:rPr lang="en-GB" smtClean="0"/>
              <a:t>24</a:t>
            </a:fld>
            <a:endParaRPr lang="en-GB"/>
          </a:p>
        </p:txBody>
      </p:sp>
    </p:spTree>
    <p:extLst>
      <p:ext uri="{BB962C8B-B14F-4D97-AF65-F5344CB8AC3E}">
        <p14:creationId xmlns:p14="http://schemas.microsoft.com/office/powerpoint/2010/main" val="1454491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Dylai dysgwyr ddeall sut i fesur y dulliau canlynol o fesur ar gyfer sain: amledd, tonfedd, </a:t>
            </a:r>
            <a:r>
              <a:rPr lang="cy-GB" sz="1200" b="0" i="0" strike="noStrike" cap="none" spc="0" baseline="0" dirty="0" err="1">
                <a:solidFill>
                  <a:srgbClr val="000000"/>
                </a:solidFill>
                <a:effectLst/>
                <a:latin typeface="Calibri"/>
                <a:ea typeface="Calibri"/>
                <a:cs typeface="Calibri"/>
              </a:rPr>
              <a:t>amleddedd</a:t>
            </a:r>
            <a:r>
              <a:rPr lang="cy-GB" sz="1200" b="0" i="0" strike="noStrike" cap="none" spc="0" baseline="0" dirty="0">
                <a:solidFill>
                  <a:srgbClr val="000000"/>
                </a:solidFill>
                <a:effectLst/>
                <a:latin typeface="Calibri"/>
                <a:ea typeface="Calibri"/>
                <a:cs typeface="Calibri"/>
              </a:rPr>
              <a:t> a chryfder.</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Mae angen i ddysgwyr fod yn ymwybodol bod Rheoliadau Adeiladu yn rheoli'r allyriad hwnnw o sain fel y nodir yn Nogfen E.  Mae'r safonau hyn yn berthnasol i adeiladau newydd, newidiadau i adeiladau sy'n bodoli eisoes ac i adeiladau sy'n cael eu troi'n fflatiau.</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Mae angen i ddysgwyr ddeall:</a:t>
            </a:r>
          </a:p>
          <a:p>
            <a:pPr marL="171450" indent="-171450" algn="l">
              <a:lnSpc>
                <a:spcPct val="107000"/>
              </a:lnSpc>
              <a:spcBef>
                <a:spcPts val="600"/>
              </a:spcBef>
              <a:spcAft>
                <a:spcPts val="800"/>
              </a:spcAft>
              <a:buFont typeface="Arial" panose="020B0604020202020204" pitchFamily="34" charset="0"/>
              <a:buChar char="•"/>
            </a:pPr>
            <a:r>
              <a:rPr lang="cy-GB" sz="1200" b="0" i="0" strike="noStrike" cap="none" spc="0" baseline="0" dirty="0">
                <a:solidFill>
                  <a:srgbClr val="000000"/>
                </a:solidFill>
                <a:effectLst/>
                <a:latin typeface="Calibri"/>
                <a:ea typeface="Calibri"/>
                <a:cs typeface="Calibri"/>
              </a:rPr>
              <a:t>Bod gwahanu waliau'n dibynnu ar fàs neu ddwysedd i gyflawni lefelau addas o insiwleiddio acwstig.</a:t>
            </a:r>
          </a:p>
          <a:p>
            <a:pPr marL="171450" indent="-171450" algn="l">
              <a:lnSpc>
                <a:spcPct val="107000"/>
              </a:lnSpc>
              <a:spcBef>
                <a:spcPts val="600"/>
              </a:spcBef>
              <a:spcAft>
                <a:spcPts val="800"/>
              </a:spcAft>
              <a:buFont typeface="Arial" panose="020B0604020202020204" pitchFamily="34" charset="0"/>
              <a:buChar char="•"/>
            </a:pPr>
            <a:r>
              <a:rPr lang="cy-GB" sz="1200" b="0" i="0" strike="noStrike" cap="none" spc="0" baseline="0" dirty="0">
                <a:solidFill>
                  <a:srgbClr val="000000"/>
                </a:solidFill>
                <a:effectLst/>
                <a:latin typeface="Calibri"/>
                <a:ea typeface="Calibri"/>
                <a:cs typeface="Calibri"/>
              </a:rPr>
              <a:t>Bod lloriau gwahanu fel arfer yn cynnwys insiwleiddio acwstig</a:t>
            </a:r>
          </a:p>
          <a:p>
            <a:pPr marL="171450" indent="-171450" algn="l">
              <a:lnSpc>
                <a:spcPct val="107000"/>
              </a:lnSpc>
              <a:spcBef>
                <a:spcPts val="600"/>
              </a:spcBef>
              <a:spcAft>
                <a:spcPts val="800"/>
              </a:spcAft>
              <a:buFont typeface="Arial" panose="020B0604020202020204" pitchFamily="34" charset="0"/>
              <a:buChar char="•"/>
            </a:pPr>
            <a:r>
              <a:rPr lang="cy-GB" sz="1200" b="0" i="0" strike="noStrike" cap="none" spc="0" baseline="0" dirty="0">
                <a:solidFill>
                  <a:srgbClr val="000000"/>
                </a:solidFill>
                <a:effectLst/>
                <a:latin typeface="Calibri"/>
                <a:ea typeface="Calibri"/>
                <a:cs typeface="Calibri"/>
              </a:rPr>
              <a:t>Efallai y bydd angen waliau panel annibynnol ychwanegol a strwythurau cellog gyda defnyddiau amsugnol ar gyfer prosiectau trosi adeiladau.</a:t>
            </a:r>
          </a:p>
          <a:p>
            <a:pPr marL="171450" indent="-171450" algn="l">
              <a:lnSpc>
                <a:spcPct val="107000"/>
              </a:lnSpc>
              <a:spcBef>
                <a:spcPts val="600"/>
              </a:spcBef>
              <a:spcAft>
                <a:spcPts val="800"/>
              </a:spcAft>
              <a:buFont typeface="Arial" panose="020B0604020202020204" pitchFamily="34" charset="0"/>
              <a:buChar char="•"/>
            </a:pPr>
            <a:endParaRPr lang="en-US" b="0" dirty="0"/>
          </a:p>
          <a:p>
            <a:pPr marL="0" indent="0" algn="l">
              <a:lnSpc>
                <a:spcPct val="107000"/>
              </a:lnSpc>
              <a:spcBef>
                <a:spcPts val="600"/>
              </a:spcBef>
              <a:spcAft>
                <a:spcPts val="800"/>
              </a:spcAft>
              <a:buFont typeface="Arial" panose="020B0604020202020204" pitchFamily="34" charset="0"/>
              <a:buNone/>
            </a:pPr>
            <a:r>
              <a:rPr lang="cy-GB" sz="1200" b="0" i="0" strike="noStrike" cap="none" spc="0" baseline="0" dirty="0">
                <a:solidFill>
                  <a:srgbClr val="000000"/>
                </a:solidFill>
                <a:effectLst/>
                <a:latin typeface="Calibri"/>
                <a:ea typeface="Calibri"/>
                <a:cs typeface="Calibri"/>
              </a:rPr>
              <a:t>Mae angen i ddysgwyr ddeall bod llygredd sŵn yn ystyriaeth bwysig o ran lleoliad, dylunio ac adeiladu datblygiadau newydd.  Mae llygredd sŵn yn cynnwys sŵn amgylcheddol, sŵn cymdogaeth a sŵn sy'n deillio o adeiladau diwydiannol, adloniant a busnes.</a:t>
            </a:r>
          </a:p>
          <a:p>
            <a:pPr marL="0" indent="0" algn="l">
              <a:lnSpc>
                <a:spcPct val="107000"/>
              </a:lnSpc>
              <a:spcBef>
                <a:spcPts val="600"/>
              </a:spcBef>
              <a:spcAft>
                <a:spcPts val="800"/>
              </a:spcAft>
              <a:buFont typeface="Arial" panose="020B0604020202020204" pitchFamily="34" charset="0"/>
              <a:buNone/>
            </a:pPr>
            <a:endParaRPr lang="en-US" b="0" dirty="0"/>
          </a:p>
          <a:p>
            <a:pPr marL="0" indent="0" algn="l">
              <a:lnSpc>
                <a:spcPct val="107000"/>
              </a:lnSpc>
              <a:spcBef>
                <a:spcPts val="600"/>
              </a:spcBef>
              <a:spcAft>
                <a:spcPts val="800"/>
              </a:spcAft>
              <a:buFont typeface="Arial" panose="020B0604020202020204" pitchFamily="34" charset="0"/>
              <a:buNone/>
            </a:pPr>
            <a:r>
              <a:rPr lang="cy-GB" sz="1200" b="0" i="0" strike="noStrike" cap="none" spc="0" baseline="0" dirty="0">
                <a:solidFill>
                  <a:srgbClr val="000000"/>
                </a:solidFill>
                <a:effectLst/>
                <a:latin typeface="Calibri"/>
                <a:ea typeface="Calibri"/>
                <a:cs typeface="Calibri"/>
              </a:rPr>
              <a:t>Gall cynllun adeiladu acwsteg helpu i liniaru effeithiau llygredd sŵn ac mae hefyd yn arwyddocaol mewn mannau fel neuaddau cyngerdd lle mae ansawdd sain yn bwysig.</a:t>
            </a:r>
          </a:p>
          <a:p>
            <a:pPr algn="l">
              <a:lnSpc>
                <a:spcPct val="107000"/>
              </a:lnSpc>
              <a:spcBef>
                <a:spcPts val="600"/>
              </a:spcBef>
              <a:spcAft>
                <a:spcPts val="800"/>
              </a:spcAft>
            </a:pPr>
            <a:endParaRPr lang="en-US" b="0" dirty="0"/>
          </a:p>
        </p:txBody>
      </p:sp>
      <p:sp>
        <p:nvSpPr>
          <p:cNvPr id="4" name="Slide Number Placeholder 3"/>
          <p:cNvSpPr>
            <a:spLocks noGrp="1"/>
          </p:cNvSpPr>
          <p:nvPr>
            <p:ph type="sldNum" sz="quarter" idx="5"/>
          </p:nvPr>
        </p:nvSpPr>
        <p:spPr/>
        <p:txBody>
          <a:bodyPr/>
          <a:lstStyle/>
          <a:p>
            <a:fld id="{24E7319E-213C-4920-A16F-A5F14520856B}" type="slidenum">
              <a:rPr lang="en-GB" smtClean="0"/>
              <a:t>25</a:t>
            </a:fld>
            <a:endParaRPr lang="en-GB"/>
          </a:p>
        </p:txBody>
      </p:sp>
    </p:spTree>
    <p:extLst>
      <p:ext uri="{BB962C8B-B14F-4D97-AF65-F5344CB8AC3E}">
        <p14:creationId xmlns:p14="http://schemas.microsoft.com/office/powerpoint/2010/main" val="1870351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Mae angen i ddysgwyr ddeall y gwahanol fathau o olau gan gynnwys golau naturiol, goleuadau artiffisial a lampau.</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Mae golau artiffisial yn cynnwys goleuadau uwchben i ddarparu goleuo unffurf drwy gydol gofod, goleuadau acen gan sbotlampau i dynnu sylw at eitemau, goleuadau brys i ddarparu goleuo ar gyfer gwacáu diogel a goleuadau diogelwch.</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Gall lampau fod yn lampau ffilament, lampau dadwefriad a </a:t>
            </a:r>
            <a:r>
              <a:rPr lang="cy-GB" sz="1200" b="0" i="0" strike="noStrike" cap="none" spc="0" baseline="0" dirty="0" err="1">
                <a:solidFill>
                  <a:srgbClr val="000000"/>
                </a:solidFill>
                <a:effectLst/>
                <a:latin typeface="Calibri"/>
                <a:ea typeface="Calibri"/>
                <a:cs typeface="Calibri"/>
              </a:rPr>
              <a:t>deuodau</a:t>
            </a:r>
            <a:r>
              <a:rPr lang="cy-GB" sz="1200" b="0" i="0" strike="noStrike" cap="none" spc="0" baseline="0" dirty="0">
                <a:solidFill>
                  <a:srgbClr val="000000"/>
                </a:solidFill>
                <a:effectLst/>
                <a:latin typeface="Calibri"/>
                <a:ea typeface="Calibri"/>
                <a:cs typeface="Calibri"/>
              </a:rPr>
              <a:t> allyrru golau (LED).</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Mae angen i ddysgwyr wybod sut mae mesur y canlynol:</a:t>
            </a:r>
          </a:p>
          <a:p>
            <a:pPr marL="171450" indent="-171450" algn="l">
              <a:lnSpc>
                <a:spcPct val="107000"/>
              </a:lnSpc>
              <a:spcBef>
                <a:spcPts val="600"/>
              </a:spcBef>
              <a:spcAft>
                <a:spcPts val="800"/>
              </a:spcAft>
              <a:buFont typeface="Arial" panose="020B0604020202020204" pitchFamily="34" charset="0"/>
              <a:buChar char="•"/>
            </a:pPr>
            <a:r>
              <a:rPr lang="cy-GB" sz="1200" b="0" i="0" strike="noStrike" cap="none" spc="0" baseline="0" dirty="0">
                <a:solidFill>
                  <a:srgbClr val="000000"/>
                </a:solidFill>
                <a:effectLst/>
                <a:latin typeface="Calibri"/>
                <a:ea typeface="Calibri"/>
                <a:cs typeface="Calibri"/>
              </a:rPr>
              <a:t>Ffactor golau dydd – canran y golau dydd sydd ar gael mewn ystafell</a:t>
            </a:r>
          </a:p>
          <a:p>
            <a:pPr marL="171450" indent="-171450" algn="l">
              <a:lnSpc>
                <a:spcPct val="107000"/>
              </a:lnSpc>
              <a:spcBef>
                <a:spcPts val="600"/>
              </a:spcBef>
              <a:spcAft>
                <a:spcPts val="800"/>
              </a:spcAft>
              <a:buFont typeface="Arial" panose="020B0604020202020204" pitchFamily="34" charset="0"/>
              <a:buChar char="•"/>
            </a:pPr>
            <a:r>
              <a:rPr lang="cy-GB" sz="1200" b="0" i="0" strike="noStrike" cap="none" spc="0" baseline="0" dirty="0" err="1">
                <a:solidFill>
                  <a:srgbClr val="000000"/>
                </a:solidFill>
                <a:effectLst/>
                <a:latin typeface="Calibri"/>
                <a:ea typeface="Calibri"/>
                <a:cs typeface="Calibri"/>
              </a:rPr>
              <a:t>Lux</a:t>
            </a:r>
            <a:r>
              <a:rPr lang="cy-GB" sz="1200" b="0" i="0" strike="noStrike" cap="none" spc="0" baseline="0" dirty="0">
                <a:solidFill>
                  <a:srgbClr val="000000"/>
                </a:solidFill>
                <a:effectLst/>
                <a:latin typeface="Calibri"/>
                <a:ea typeface="Calibri"/>
                <a:cs typeface="Calibri"/>
              </a:rPr>
              <a:t> – uned SI o oleuedd</a:t>
            </a:r>
          </a:p>
          <a:p>
            <a:pPr marL="171450" indent="-171450" algn="l">
              <a:lnSpc>
                <a:spcPct val="107000"/>
              </a:lnSpc>
              <a:spcBef>
                <a:spcPts val="600"/>
              </a:spcBef>
              <a:spcAft>
                <a:spcPts val="800"/>
              </a:spcAft>
              <a:buFont typeface="Arial" panose="020B0604020202020204" pitchFamily="34" charset="0"/>
              <a:buChar char="•"/>
            </a:pPr>
            <a:r>
              <a:rPr lang="cy-GB" sz="1200" b="0" i="0" strike="noStrike" cap="none" spc="0" baseline="0" dirty="0">
                <a:solidFill>
                  <a:srgbClr val="000000"/>
                </a:solidFill>
                <a:effectLst/>
                <a:latin typeface="Calibri"/>
                <a:ea typeface="Calibri"/>
                <a:cs typeface="Calibri"/>
              </a:rPr>
              <a:t>Goleuedd – faint o olau sy’n cael ei dderbyn ar arwyneb</a:t>
            </a:r>
          </a:p>
          <a:p>
            <a:pPr marL="171450" indent="-171450" algn="l">
              <a:lnSpc>
                <a:spcPct val="107000"/>
              </a:lnSpc>
              <a:spcBef>
                <a:spcPts val="600"/>
              </a:spcBef>
              <a:spcAft>
                <a:spcPts val="800"/>
              </a:spcAft>
              <a:buFont typeface="Arial" panose="020B0604020202020204" pitchFamily="34" charset="0"/>
              <a:buChar char="•"/>
            </a:pPr>
            <a:r>
              <a:rPr lang="cy-GB" sz="1200" b="0" i="0" strike="noStrike" cap="none" spc="0" baseline="0" dirty="0">
                <a:solidFill>
                  <a:srgbClr val="000000"/>
                </a:solidFill>
                <a:effectLst/>
                <a:latin typeface="Calibri"/>
                <a:ea typeface="Calibri"/>
                <a:cs typeface="Calibri"/>
              </a:rPr>
              <a:t>Goleuedd – faint o olau sy'n cael ei adlewyrchu neu ei ollwng o arwyneb</a:t>
            </a:r>
          </a:p>
          <a:p>
            <a:pPr marL="171450" indent="-171450" algn="l">
              <a:lnSpc>
                <a:spcPct val="107000"/>
              </a:lnSpc>
              <a:spcBef>
                <a:spcPts val="600"/>
              </a:spcBef>
              <a:spcAft>
                <a:spcPts val="800"/>
              </a:spcAft>
              <a:buFont typeface="Arial" panose="020B0604020202020204" pitchFamily="34" charset="0"/>
              <a:buChar char="•"/>
            </a:pPr>
            <a:r>
              <a:rPr lang="cy-GB" sz="1200" b="0" i="0" strike="noStrike" cap="none" spc="0" baseline="0" dirty="0" err="1">
                <a:solidFill>
                  <a:srgbClr val="000000"/>
                </a:solidFill>
                <a:effectLst/>
                <a:latin typeface="Calibri"/>
                <a:ea typeface="Calibri"/>
                <a:cs typeface="Calibri"/>
              </a:rPr>
              <a:t>Candela</a:t>
            </a:r>
            <a:r>
              <a:rPr lang="cy-GB" sz="1200" b="0" i="0" strike="noStrike" cap="none" spc="0" baseline="0" dirty="0">
                <a:solidFill>
                  <a:srgbClr val="000000"/>
                </a:solidFill>
                <a:effectLst/>
                <a:latin typeface="Calibri"/>
                <a:ea typeface="Calibri"/>
                <a:cs typeface="Calibri"/>
              </a:rPr>
              <a:t> – uned SI o ddwyster goleuol.</a:t>
            </a:r>
          </a:p>
          <a:p>
            <a:pPr algn="l">
              <a:lnSpc>
                <a:spcPct val="107000"/>
              </a:lnSpc>
              <a:spcBef>
                <a:spcPts val="600"/>
              </a:spcBef>
              <a:spcAft>
                <a:spcPts val="800"/>
              </a:spcAft>
            </a:pPr>
            <a:endParaRPr lang="en-US" b="0" dirty="0"/>
          </a:p>
        </p:txBody>
      </p:sp>
      <p:sp>
        <p:nvSpPr>
          <p:cNvPr id="4" name="Slide Number Placeholder 3"/>
          <p:cNvSpPr>
            <a:spLocks noGrp="1"/>
          </p:cNvSpPr>
          <p:nvPr>
            <p:ph type="sldNum" sz="quarter" idx="5"/>
          </p:nvPr>
        </p:nvSpPr>
        <p:spPr/>
        <p:txBody>
          <a:bodyPr/>
          <a:lstStyle/>
          <a:p>
            <a:fld id="{24E7319E-213C-4920-A16F-A5F14520856B}" type="slidenum">
              <a:rPr lang="en-GB" smtClean="0"/>
              <a:t>26</a:t>
            </a:fld>
            <a:endParaRPr lang="en-GB"/>
          </a:p>
        </p:txBody>
      </p:sp>
    </p:spTree>
    <p:extLst>
      <p:ext uri="{BB962C8B-B14F-4D97-AF65-F5344CB8AC3E}">
        <p14:creationId xmlns:p14="http://schemas.microsoft.com/office/powerpoint/2010/main" val="203976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Mae angen i ddysgwyr ddeall natur egni fel y gallu i wneud gwaith.  Mae egni'n cael ei droi o un ffurf i ffurf arall, nid yw'n cael ei greu na'i ddinistrio.  Mae'r defnydd o egni mewn gwasanaethau adeiladu yn cynnwys trosi egni o ffynonellau yn allbynnau.</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Mae angen i ddysgwyr wybod y gwahaniaeth rhwng mathau o egni adnewyddadwy ac anadnewyddadwy.</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Mae angen i ddysgwyr allu cyfrifo'r defnydd o egni sy’n cael ei ddefnyddio gan declyn neu offer gan ddefnyddio</a:t>
            </a:r>
          </a:p>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	pŵer mewn </a:t>
            </a:r>
            <a:r>
              <a:rPr lang="cy-GB" sz="1200" b="0" i="0" strike="noStrike" cap="none" spc="0" baseline="0" dirty="0" err="1">
                <a:solidFill>
                  <a:srgbClr val="000000"/>
                </a:solidFill>
                <a:effectLst/>
                <a:latin typeface="Calibri"/>
                <a:ea typeface="Calibri"/>
                <a:cs typeface="Calibri"/>
              </a:rPr>
              <a:t>watts</a:t>
            </a:r>
            <a:r>
              <a:rPr lang="cy-GB" sz="1200" b="0" i="0" strike="noStrike" cap="none" spc="0" baseline="0" dirty="0">
                <a:solidFill>
                  <a:srgbClr val="000000"/>
                </a:solidFill>
                <a:effectLst/>
                <a:latin typeface="Calibri"/>
                <a:ea typeface="Calibri"/>
                <a:cs typeface="Calibri"/>
              </a:rPr>
              <a:t> = 1000 x Egni mewn oriau cilowat / cyfnod amser defnydd mewn oriau.</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Mae defnydd egni adeilad yn amrywio yn ôl dyluniad strwythurol yr adeilad.</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Mae angen i ddysgwyr ddeall y gall dyluniad adeilad gynnwys naill ai systemau gwasanaethau gweithredol neu oddefol.  Mae gwasanaethau gweithredol yn cynnwys eitemau fel boeleri ac </a:t>
            </a:r>
            <a:r>
              <a:rPr lang="cy-GB" sz="1200" b="0" i="0" strike="noStrike" cap="none" spc="0" baseline="0" dirty="0" err="1">
                <a:solidFill>
                  <a:srgbClr val="000000"/>
                </a:solidFill>
                <a:effectLst/>
                <a:latin typeface="Calibri"/>
                <a:ea typeface="Calibri"/>
                <a:cs typeface="Calibri"/>
              </a:rPr>
              <a:t>oerwyr</a:t>
            </a:r>
            <a:r>
              <a:rPr lang="cy-GB" sz="1200" b="0" i="0" strike="noStrike" cap="none" spc="0" baseline="0" dirty="0">
                <a:solidFill>
                  <a:srgbClr val="000000"/>
                </a:solidFill>
                <a:effectLst/>
                <a:latin typeface="Calibri"/>
                <a:ea typeface="Calibri"/>
                <a:cs typeface="Calibri"/>
              </a:rPr>
              <a:t>, awyru mecanyddol a goleuadau trydan.  Mae gwasanaethau goddefol yn cynnwys defnyddio dulliau fel ymbelydredd solar, aer nos oer a gwahaniaethau pwysedd aer.</a:t>
            </a:r>
          </a:p>
          <a:p>
            <a:pPr algn="l">
              <a:lnSpc>
                <a:spcPct val="107000"/>
              </a:lnSpc>
              <a:spcBef>
                <a:spcPts val="600"/>
              </a:spcBef>
              <a:spcAft>
                <a:spcPts val="800"/>
              </a:spcAft>
            </a:pPr>
            <a:endParaRPr lang="en-US" b="0" dirty="0"/>
          </a:p>
          <a:p>
            <a:pPr algn="l">
              <a:lnSpc>
                <a:spcPct val="107000"/>
              </a:lnSpc>
              <a:spcBef>
                <a:spcPts val="600"/>
              </a:spcBef>
              <a:spcAft>
                <a:spcPts val="800"/>
              </a:spcAft>
            </a:pPr>
            <a:r>
              <a:rPr lang="cy-GB" sz="1200" b="0" i="0" strike="noStrike" cap="none" spc="0" baseline="0" dirty="0">
                <a:solidFill>
                  <a:srgbClr val="000000"/>
                </a:solidFill>
                <a:effectLst/>
                <a:latin typeface="Calibri"/>
                <a:ea typeface="Calibri"/>
                <a:cs typeface="Calibri"/>
              </a:rPr>
              <a:t>Dylai dysgwyr wybod prif fanteision defnyddio Modelu Gwybodaeth am Adeiladau mewn dull cydweithredol o gynhyrchu rheoli cyfleusterau i ddarparu adeilad sy'n bodloni anghenion y defnyddiwr terfynol gan gynnwys dogfennau trosglwyddo sy'n gywir ac yn manylu'n llawn ar weithrediad yr adeilad.</a:t>
            </a:r>
          </a:p>
        </p:txBody>
      </p:sp>
      <p:sp>
        <p:nvSpPr>
          <p:cNvPr id="4" name="Slide Number Placeholder 3"/>
          <p:cNvSpPr>
            <a:spLocks noGrp="1"/>
          </p:cNvSpPr>
          <p:nvPr>
            <p:ph type="sldNum" sz="quarter" idx="5"/>
          </p:nvPr>
        </p:nvSpPr>
        <p:spPr/>
        <p:txBody>
          <a:bodyPr/>
          <a:lstStyle/>
          <a:p>
            <a:fld id="{24E7319E-213C-4920-A16F-A5F14520856B}" type="slidenum">
              <a:rPr lang="en-GB" smtClean="0"/>
              <a:t>27</a:t>
            </a:fld>
            <a:endParaRPr lang="en-GB"/>
          </a:p>
        </p:txBody>
      </p:sp>
    </p:spTree>
    <p:extLst>
      <p:ext uri="{BB962C8B-B14F-4D97-AF65-F5344CB8AC3E}">
        <p14:creationId xmlns:p14="http://schemas.microsoft.com/office/powerpoint/2010/main" val="1462339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200" b="0" i="0" strike="noStrike" cap="none" spc="0" baseline="0" dirty="0">
                <a:solidFill>
                  <a:srgbClr val="000000"/>
                </a:solidFill>
                <a:effectLst/>
                <a:latin typeface="Calibri"/>
                <a:ea typeface="Calibri"/>
                <a:cs typeface="Calibri"/>
              </a:rPr>
              <a:t>Mae'r sleid yma'n cynnwys dolen i adnoddau CBAC ar gyfer y cymhwyster hwn.</a:t>
            </a:r>
          </a:p>
          <a:p>
            <a:endParaRPr lang="en-GB" dirty="0"/>
          </a:p>
          <a:p>
            <a:pPr marL="0" marR="0" lvl="0" indent="0" algn="l" defTabSz="914400" rtl="0" eaLnBrk="1" fontAlgn="auto" latinLnBrk="0" hangingPunct="1">
              <a:lnSpc>
                <a:spcPct val="100000"/>
              </a:lnSpc>
              <a:spcBef>
                <a:spcPct val="0"/>
              </a:spcBef>
              <a:spcAft>
                <a:spcPct val="0"/>
              </a:spcAft>
              <a:buClrTx/>
              <a:buSzTx/>
              <a:buFontTx/>
              <a:buNone/>
              <a:defRPr/>
            </a:pPr>
            <a:r>
              <a:rPr lang="cy-GB" sz="1200" b="0" i="0" strike="noStrike" cap="none" spc="0" baseline="0" dirty="0">
                <a:solidFill>
                  <a:srgbClr val="000000"/>
                </a:solidFill>
                <a:effectLst/>
                <a:latin typeface="Calibri"/>
                <a:ea typeface="Calibri"/>
                <a:cs typeface="Calibri"/>
              </a:rPr>
              <a:t>Mae ystod eang o adnoddau ar gael i athrawon a myfyrwyr ar wefan CBAC.  Ar hyn o bryd mae adnoddau ar gael ar  gyfer Unedau 1 a 2.  Bydd adnoddau ar gyfer yr unedau eraill yn cael eu darparu i gyd-fynd â gweithdai yn y dyfodol.</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defRPr/>
              </a:pPr>
              <a:t>28</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3867596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Diolch yn fawr</a:t>
            </a:r>
          </a:p>
        </p:txBody>
      </p:sp>
      <p:sp>
        <p:nvSpPr>
          <p:cNvPr id="4" name="Slide Number Placeholder 3"/>
          <p:cNvSpPr>
            <a:spLocks noGrp="1"/>
          </p:cNvSpPr>
          <p:nvPr>
            <p:ph type="sldNum" sz="quarter" idx="5"/>
          </p:nvPr>
        </p:nvSpPr>
        <p:spPr/>
        <p:txBody>
          <a:bodyPr/>
          <a:lstStyle/>
          <a:p>
            <a:fld id="{24E7319E-213C-4920-A16F-A5F14520856B}" type="slidenum">
              <a:rPr lang="en-GB" smtClean="0"/>
              <a:t>29</a:t>
            </a:fld>
            <a:endParaRPr lang="en-GB"/>
          </a:p>
        </p:txBody>
      </p:sp>
    </p:spTree>
    <p:extLst>
      <p:ext uri="{BB962C8B-B14F-4D97-AF65-F5344CB8AC3E}">
        <p14:creationId xmlns:p14="http://schemas.microsoft.com/office/powerpoint/2010/main" val="2993207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7675" indent="-358775"/>
            <a:r>
              <a:rPr lang="cy-GB" sz="1200" b="0" i="0" strike="noStrike" cap="none" spc="0" baseline="0" dirty="0">
                <a:solidFill>
                  <a:srgbClr val="000000"/>
                </a:solidFill>
                <a:effectLst/>
                <a:latin typeface="Calibri"/>
                <a:ea typeface="Calibri"/>
                <a:cs typeface="Calibri"/>
              </a:rPr>
              <a:t> Bydd y fanyleb yn galluogi dysgwyr i ddatblygu gwybodaeth a dealltwriaeth o’r canlynol: </a:t>
            </a:r>
          </a:p>
          <a:p>
            <a:pPr marL="447675" indent="-358775"/>
            <a:r>
              <a:rPr lang="cy-GB" sz="1200" b="0" i="0" strike="noStrike" cap="none" spc="0" baseline="0" dirty="0">
                <a:solidFill>
                  <a:srgbClr val="000000"/>
                </a:solidFill>
                <a:effectLst/>
                <a:latin typeface="Calibri"/>
                <a:ea typeface="Calibri"/>
                <a:cs typeface="Calibri"/>
              </a:rPr>
              <a:t>•	y camau a'r prosesau sy'n gysylltiedig â chylch oes yr amgylchedd adeiledig</a:t>
            </a:r>
          </a:p>
          <a:p>
            <a:pPr marL="447675" indent="-358775"/>
            <a:r>
              <a:rPr lang="cy-GB" sz="1200" b="0" i="0" strike="noStrike" cap="none" spc="0" baseline="0" dirty="0">
                <a:solidFill>
                  <a:srgbClr val="000000"/>
                </a:solidFill>
                <a:effectLst/>
                <a:latin typeface="Calibri"/>
                <a:ea typeface="Calibri"/>
                <a:cs typeface="Calibri"/>
              </a:rPr>
              <a:t>•	y rolau proffesiynol a thechnegol sy'n gysylltiedig â'r amgylchedd adeiledig</a:t>
            </a:r>
          </a:p>
          <a:p>
            <a:pPr marL="447675" indent="-358775"/>
            <a:r>
              <a:rPr lang="cy-GB" sz="1200" b="0" i="0" strike="noStrike" cap="none" spc="0" baseline="0" dirty="0">
                <a:solidFill>
                  <a:srgbClr val="000000"/>
                </a:solidFill>
                <a:effectLst/>
                <a:latin typeface="Calibri"/>
                <a:ea typeface="Calibri"/>
                <a:cs typeface="Calibri"/>
              </a:rPr>
              <a:t>•	anghenion amgylchedd adeiledig cleientiaid a rhanddeiliaid</a:t>
            </a:r>
          </a:p>
          <a:p>
            <a:pPr marL="447675" indent="-358775"/>
            <a:r>
              <a:rPr lang="cy-GB" sz="1200" b="0" i="0" strike="noStrike" cap="none" spc="0" baseline="0" dirty="0">
                <a:solidFill>
                  <a:srgbClr val="000000"/>
                </a:solidFill>
                <a:effectLst/>
                <a:latin typeface="Calibri"/>
                <a:ea typeface="Calibri"/>
                <a:cs typeface="Calibri"/>
              </a:rPr>
              <a:t>•	Arferion Modelu Gwybodaeth Adeiladu (BIM) a rôl meddalwedd BIM ym mhob cam o gylch oes yr amgylchedd adeiledig</a:t>
            </a:r>
          </a:p>
          <a:p>
            <a:pPr marL="447675" indent="-358775"/>
            <a:r>
              <a:rPr lang="cy-GB" sz="1200" b="0" i="0" strike="noStrike" cap="none" spc="0" baseline="0" dirty="0">
                <a:solidFill>
                  <a:srgbClr val="000000"/>
                </a:solidFill>
                <a:effectLst/>
                <a:latin typeface="Calibri"/>
                <a:ea typeface="Calibri"/>
                <a:cs typeface="Calibri"/>
              </a:rPr>
              <a:t>•	materion cynaliadwyedd ac arferion cynaliadwy yng nghylch oes yr amgylchedd adeiledig</a:t>
            </a:r>
          </a:p>
          <a:p>
            <a:pPr marL="447675" indent="-358775"/>
            <a:r>
              <a:rPr lang="cy-GB" sz="1200" b="0" i="0" strike="noStrike" cap="none" spc="0" baseline="0" dirty="0">
                <a:solidFill>
                  <a:srgbClr val="000000"/>
                </a:solidFill>
                <a:effectLst/>
                <a:latin typeface="Calibri"/>
                <a:ea typeface="Calibri"/>
                <a:cs typeface="Calibri"/>
              </a:rPr>
              <a:t>•	natur newidiol ymarfer yn y sector amgylchedd adeiledig dros amser ac yn ystod cyfnodau gwahanol.</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defRPr/>
              </a:pPr>
              <a:t>3</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774606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cy-GB" sz="1200" b="0" i="0" strike="noStrike" cap="none" spc="0" baseline="0" dirty="0">
                <a:solidFill>
                  <a:srgbClr val="000000"/>
                </a:solidFill>
                <a:effectLst/>
                <a:latin typeface="Calibri"/>
                <a:ea typeface="Calibri"/>
                <a:cs typeface="Calibri"/>
              </a:rPr>
              <a:t>Cyflwynir y fanyleb mewn pedair uned</a:t>
            </a:r>
          </a:p>
          <a:p>
            <a:pPr marL="342900" indent="-342900">
              <a:buFont typeface="Arial" panose="020B0604020202020204" pitchFamily="34" charset="0"/>
              <a:buChar char="•"/>
            </a:pPr>
            <a:r>
              <a:rPr lang="cy-GB" sz="1200" b="0" i="0" strike="noStrike" cap="none" spc="0" baseline="0" dirty="0">
                <a:solidFill>
                  <a:srgbClr val="000000"/>
                </a:solidFill>
                <a:effectLst/>
                <a:latin typeface="Calibri"/>
                <a:ea typeface="Calibri"/>
                <a:cs typeface="Calibri"/>
              </a:rPr>
              <a:t>Ei rannu'n feysydd pwnc</a:t>
            </a:r>
          </a:p>
          <a:p>
            <a:pPr marL="342900" indent="-342900">
              <a:buFont typeface="Arial" panose="020B0604020202020204" pitchFamily="34" charset="0"/>
              <a:buChar char="•"/>
            </a:pPr>
            <a:r>
              <a:rPr lang="cy-GB" sz="1200" b="0" i="0" strike="noStrike" cap="none" spc="0" baseline="0" dirty="0">
                <a:solidFill>
                  <a:srgbClr val="000000"/>
                </a:solidFill>
                <a:effectLst/>
                <a:latin typeface="Calibri"/>
                <a:ea typeface="Calibri"/>
                <a:cs typeface="Calibri"/>
              </a:rPr>
              <a:t>Ymhelaethiad yn cael ei ddarparu er mwyn eglurder ar ran ehangder a dyfnder</a:t>
            </a:r>
          </a:p>
          <a:p>
            <a:pPr marL="342900" indent="-342900">
              <a:buFont typeface="Arial" panose="020B0604020202020204" pitchFamily="34" charset="0"/>
              <a:buChar char="•"/>
            </a:pPr>
            <a:r>
              <a:rPr lang="cy-GB" sz="1200" b="0" i="0" strike="noStrike" cap="none" spc="0" baseline="0" dirty="0">
                <a:solidFill>
                  <a:srgbClr val="000000"/>
                </a:solidFill>
                <a:effectLst/>
                <a:latin typeface="Calibri"/>
                <a:ea typeface="Calibri"/>
                <a:cs typeface="Calibri"/>
              </a:rPr>
              <a:t>Mae asesu drwy arholiad ac asesiad di-arholiad (NEA)</a:t>
            </a:r>
          </a:p>
          <a:p>
            <a:pPr marL="342900" indent="-342900">
              <a:buFont typeface="Arial" panose="020B0604020202020204" pitchFamily="34" charset="0"/>
              <a:buChar char="•"/>
            </a:pPr>
            <a:r>
              <a:rPr lang="cy-GB" sz="1200" b="0" i="0" strike="noStrike" cap="none" spc="0" baseline="0" dirty="0">
                <a:solidFill>
                  <a:srgbClr val="000000"/>
                </a:solidFill>
                <a:effectLst/>
                <a:latin typeface="Calibri"/>
                <a:ea typeface="Calibri"/>
                <a:cs typeface="Calibri"/>
              </a:rPr>
              <a:t>Gofyniad ar gyfer cymhwyso gwybodaeth, sgiliau a dealltwriaeth fathemategol</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defRPr/>
              </a:pPr>
              <a:t>4</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2475275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200" b="0" i="0" strike="noStrike" cap="none" spc="0" baseline="0">
                <a:solidFill>
                  <a:srgbClr val="000000"/>
                </a:solidFill>
                <a:effectLst/>
                <a:latin typeface="Calibri"/>
                <a:ea typeface="Calibri"/>
                <a:cs typeface="Calibri"/>
              </a:rPr>
              <a:t>Mae'r tabl hwn yn amlinellu ffocws pob un o'r 4 Uned ar gyfer UG a Safon Uwch a sut maent yn cael eu hasesu.</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defRPr/>
              </a:pPr>
              <a:t>5</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1383823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cy-GB" sz="1200" b="0" i="0" strike="noStrike" cap="none" spc="0" baseline="0">
                <a:solidFill>
                  <a:srgbClr val="000000"/>
                </a:solidFill>
                <a:effectLst/>
                <a:latin typeface="Calibri"/>
                <a:ea typeface="Calibri"/>
                <a:cs typeface="Calibri"/>
              </a:rPr>
              <a:t>Bydd y cyflwyniad hwn yn canolbwyntio ar baratoi i addysgu Uned 3 o'r fanyleb, gan gynnig trosolwg o'r cynnwys, strwythur asesu ac adnoddau sydd ar gael i'ch cefnogi.</a:t>
            </a:r>
          </a:p>
          <a:p>
            <a:r>
              <a:rPr lang="en-GB"/>
              <a:t>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24E7319E-213C-4920-A16F-A5F14520856B}" type="slidenum">
              <a:rPr kumimoji="0" lang="en-GB" sz="1200" b="0" i="0" u="none" strike="noStrike" kern="1200" cap="none" spc="0" normalizeH="0" baseline="0" noProof="0" smtClean="0">
                <a:ln>
                  <a:noFill/>
                </a:ln>
                <a:solidFill>
                  <a:prstClr val="black"/>
                </a:solidFill>
                <a:effectLst/>
                <a:uLnTx/>
                <a:uFillTx/>
                <a:latin typeface="Calibri" pitchFamily="34" charset="0"/>
                <a:ea typeface="ＭＳ Ｐゴシック" pitchFamily="1" charset="-128"/>
                <a:cs typeface="+mn-cs"/>
              </a:rPr>
              <a:pPr marL="0" marR="0" lvl="0" indent="0" algn="r" defTabSz="457200" rtl="0" eaLnBrk="1" fontAlgn="base" latinLnBrk="0" hangingPunct="1">
                <a:lnSpc>
                  <a:spcPct val="100000"/>
                </a:lnSpc>
                <a:spcBef>
                  <a:spcPct val="0"/>
                </a:spcBef>
                <a:spcAft>
                  <a:spcPct val="0"/>
                </a:spcAft>
                <a:buClrTx/>
                <a:buSzTx/>
                <a:buFontTx/>
                <a:buNone/>
                <a:defRPr/>
              </a:pPr>
              <a:t>6</a:t>
            </a:fld>
            <a:endParaRPr kumimoji="0" lang="en-GB" sz="1200" b="0" i="0" u="none" strike="noStrike" kern="1200" cap="none" spc="0" normalizeH="0" baseline="0" noProof="0">
              <a:ln>
                <a:noFill/>
              </a:ln>
              <a:solidFill>
                <a:prstClr val="black"/>
              </a:solidFill>
              <a:effectLst/>
              <a:uLnTx/>
              <a:uFillTx/>
              <a:latin typeface="Calibri" pitchFamily="34" charset="0"/>
              <a:ea typeface="ＭＳ Ｐゴシック" pitchFamily="1" charset="-128"/>
              <a:cs typeface="+mn-cs"/>
            </a:endParaRPr>
          </a:p>
        </p:txBody>
      </p:sp>
    </p:spTree>
    <p:extLst>
      <p:ext uri="{BB962C8B-B14F-4D97-AF65-F5344CB8AC3E}">
        <p14:creationId xmlns:p14="http://schemas.microsoft.com/office/powerpoint/2010/main" val="501208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200" b="0" i="0" strike="noStrike" cap="none" spc="0" baseline="0" dirty="0">
                <a:solidFill>
                  <a:srgbClr val="000000"/>
                </a:solidFill>
                <a:effectLst/>
                <a:latin typeface="Calibri"/>
                <a:ea typeface="Calibri"/>
                <a:cs typeface="Calibri"/>
              </a:rPr>
              <a:t>Yn y cyflwyniad hwn byddwn yn rhoi trosolwg o Uned 3 ac yn edrych ar y deunyddiau asesu enghreifftiol ar gyfer yr Uned hon lle mae esiamplau y gallwch adolygu yn eich amser eich hun.  Byddwn yn mynd ymlaen i amlygu adnoddau rhad ac am ddim CBAC sydd ar gael i gefnogi addysgu a dysgu'r Uned hon a chyswllt defnyddiol pe bai angen cymorth pellach arnoch neu os oes angen gofyn cwestiynau.</a:t>
            </a:r>
          </a:p>
        </p:txBody>
      </p:sp>
      <p:sp>
        <p:nvSpPr>
          <p:cNvPr id="4" name="Slide Number Placeholder 3"/>
          <p:cNvSpPr>
            <a:spLocks noGrp="1"/>
          </p:cNvSpPr>
          <p:nvPr>
            <p:ph type="sldNum" sz="quarter" idx="5"/>
          </p:nvPr>
        </p:nvSpPr>
        <p:spPr/>
        <p:txBody>
          <a:bodyPr/>
          <a:lstStyle/>
          <a:p>
            <a:fld id="{24E7319E-213C-4920-A16F-A5F14520856B}" type="slidenum">
              <a:rPr lang="en-GB" smtClean="0"/>
              <a:t>7</a:t>
            </a:fld>
            <a:endParaRPr lang="en-GB"/>
          </a:p>
        </p:txBody>
      </p:sp>
    </p:spTree>
    <p:extLst>
      <p:ext uri="{BB962C8B-B14F-4D97-AF65-F5344CB8AC3E}">
        <p14:creationId xmlns:p14="http://schemas.microsoft.com/office/powerpoint/2010/main" val="501208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y-GB" sz="1200" b="0" i="0" strike="noStrike" cap="none" spc="0" baseline="0" dirty="0">
                <a:solidFill>
                  <a:srgbClr val="000000"/>
                </a:solidFill>
                <a:effectLst/>
                <a:latin typeface="Calibri"/>
                <a:ea typeface="Calibri"/>
                <a:cs typeface="Calibri"/>
              </a:rPr>
              <a:t>Mae A2 Uned 3 yn cyfrannu 50% i'r cymhwyster A2 a 30% i'r cymhwyster Safon Uwch.</a:t>
            </a:r>
          </a:p>
          <a:p>
            <a:endParaRPr lang="en-GB" dirty="0"/>
          </a:p>
        </p:txBody>
      </p:sp>
      <p:sp>
        <p:nvSpPr>
          <p:cNvPr id="4" name="Slide Number Placeholder 3"/>
          <p:cNvSpPr>
            <a:spLocks noGrp="1"/>
          </p:cNvSpPr>
          <p:nvPr>
            <p:ph type="sldNum" sz="quarter" idx="5"/>
          </p:nvPr>
        </p:nvSpPr>
        <p:spPr/>
        <p:txBody>
          <a:bodyPr/>
          <a:lstStyle/>
          <a:p>
            <a:fld id="{24E7319E-213C-4920-A16F-A5F14520856B}" type="slidenum">
              <a:rPr lang="en-GB" smtClean="0"/>
              <a:t>8</a:t>
            </a:fld>
            <a:endParaRPr lang="en-GB"/>
          </a:p>
        </p:txBody>
      </p:sp>
    </p:spTree>
    <p:extLst>
      <p:ext uri="{BB962C8B-B14F-4D97-AF65-F5344CB8AC3E}">
        <p14:creationId xmlns:p14="http://schemas.microsoft.com/office/powerpoint/2010/main" val="1329641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cy-GB" sz="1200" b="0" i="0" strike="noStrike" cap="none" spc="0" baseline="0" dirty="0">
                <a:solidFill>
                  <a:srgbClr val="000000"/>
                </a:solidFill>
                <a:effectLst/>
                <a:latin typeface="Calibri"/>
                <a:ea typeface="Calibri"/>
                <a:cs typeface="Calibri"/>
              </a:rPr>
              <a:t>Mae cynnwys Uned 3 yn cael eu rhannu’n naw pwnc fel y dangosir ar y sleid.  Bydd papurau arholiad ar gyfer yr uned hon yn ymdrin â rhai o'r pynciau ym mhob cyfres arholiad, a dros gyfnod o amser bydd yr holl bynciau wedi’u cwmpasu. Byddai synnwyr y fawd yn awgrymu y byddai pob pwnc yn cael sylw mewn cylch tair blynedd.</a:t>
            </a:r>
          </a:p>
        </p:txBody>
      </p:sp>
      <p:sp>
        <p:nvSpPr>
          <p:cNvPr id="4" name="Slide Number Placeholder 3"/>
          <p:cNvSpPr>
            <a:spLocks noGrp="1"/>
          </p:cNvSpPr>
          <p:nvPr>
            <p:ph type="sldNum" sz="quarter" idx="5"/>
          </p:nvPr>
        </p:nvSpPr>
        <p:spPr/>
        <p:txBody>
          <a:bodyPr/>
          <a:lstStyle/>
          <a:p>
            <a:fld id="{24E7319E-213C-4920-A16F-A5F14520856B}" type="slidenum">
              <a:rPr lang="en-GB" smtClean="0"/>
              <a:t>9</a:t>
            </a:fld>
            <a:endParaRPr lang="en-GB"/>
          </a:p>
        </p:txBody>
      </p:sp>
    </p:spTree>
    <p:extLst>
      <p:ext uri="{BB962C8B-B14F-4D97-AF65-F5344CB8AC3E}">
        <p14:creationId xmlns:p14="http://schemas.microsoft.com/office/powerpoint/2010/main" val="306443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Volumes\Other%20Clients\Eduqas\P17661%20Eduqas%20Brand%20Identity%20Guidelines\Links\Corbis-42-53088181.jpg"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Corbis-42-53088181_bandw.jpg"/>
          <p:cNvPicPr preferRelativeResize="0"/>
          <p:nvPr userDrawn="1"/>
        </p:nvPicPr>
        <p:blipFill>
          <a:blip r:embed="rId2" r:link="rId3">
            <a:extLst>
              <a:ext uri="{28A0092B-C50C-407E-A947-70E740481C1C}">
                <a14:useLocalDpi xmlns:a14="http://schemas.microsoft.com/office/drawing/2010/main" val="0"/>
              </a:ext>
            </a:extLst>
          </a:blip>
          <a:srcRect l="331" t="9973" r="-331" b="4013"/>
          <a:stretch>
            <a:fillRect/>
          </a:stretch>
        </p:blipFill>
        <p:spPr>
          <a:xfrm>
            <a:off x="5425200" y="3048000"/>
            <a:ext cx="3261600" cy="2805414"/>
          </a:xfrm>
          <a:prstGeom prst="rect">
            <a:avLst/>
          </a:prstGeom>
        </p:spPr>
      </p:pic>
      <p:sp>
        <p:nvSpPr>
          <p:cNvPr id="7" name="Text Placeholder 17"/>
          <p:cNvSpPr>
            <a:spLocks noGrp="1"/>
          </p:cNvSpPr>
          <p:nvPr>
            <p:ph type="body" sz="quarter" idx="15" hasCustomPrompt="1"/>
          </p:nvPr>
        </p:nvSpPr>
        <p:spPr>
          <a:xfrm>
            <a:off x="487363" y="3094339"/>
            <a:ext cx="4868862" cy="2805113"/>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GB" baseline="30000" err="1">
                <a:solidFill>
                  <a:srgbClr val="5A5A59"/>
                </a:solidFill>
                <a:latin typeface="Bliss-Light"/>
                <a:cs typeface="Bliss-Light"/>
              </a:rPr>
              <a:t>Invellab id quiberumqui non rerovit era consequunt accabor epelicabo. Nam, id ex enis alis es doluptas sunt pa non plaudam rateseque oditibusae is ut eturem ea dent est esed modis quam, quam, id modit mi, omnit accusci magnatur, solum int ullandi oreium eos aut que veligenim si ut reperatio doluptatem voluptam est, comnim fugitat iorecup tincti. </a:t>
            </a:r>
          </a:p>
          <a:p>
            <a:pPr lvl="0"/>
            <a:endParaRPr lang="en-GB"/>
          </a:p>
        </p:txBody>
      </p:sp>
      <p:sp>
        <p:nvSpPr>
          <p:cNvPr id="10"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extLst>
      <p:ext uri="{BB962C8B-B14F-4D97-AF65-F5344CB8AC3E}">
        <p14:creationId xmlns:p14="http://schemas.microsoft.com/office/powerpoint/2010/main" val="1245819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2894120"/>
            <a:ext cx="8229600" cy="3232043"/>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defRPr>
                <a:solidFill>
                  <a:srgbClr val="DF3C06"/>
                </a:solidFill>
                <a:latin typeface="Arial" panose="020B0604020202020204" pitchFamily="34" charset="0"/>
                <a:cs typeface="Arial" panose="020B0604020202020204" pitchFamily="34" charset="0"/>
              </a:defRPr>
            </a:lvl1p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a:t>
            </a:r>
            <a:r>
              <a:rPr kumimoji="0" lang="en-GB" sz="1800" b="0" i="0" u="none" strike="noStrike" kern="1200" cap="none" spc="0" normalizeH="0" baseline="30000" noProof="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0" marR="0" lvl="0" indent="0" algn="l" defTabSz="457200" rtl="0" eaLnBrk="1" fontAlgn="base" latinLnBrk="0" hangingPunct="1">
              <a:lnSpc>
                <a:spcPct val="150000"/>
              </a:lnSpc>
              <a:spcBef>
                <a:spcPct val="0"/>
              </a:spcBef>
              <a:spcAft>
                <a:spcPct val="0"/>
              </a:spcAft>
              <a:buClrTx/>
              <a:buSzTx/>
              <a:buFontTx/>
              <a:buNone/>
              <a:defRPr/>
            </a:pPr>
            <a:r>
              <a:rPr kumimoji="0" lang="en-GB" sz="18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rPr>
              <a:t> </a:t>
            </a:r>
            <a:endParaRPr kumimoji="0" lang="en-GB" sz="14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defRPr/>
            </a:pPr>
            <a:r>
              <a:rPr kumimoji="0" lang="en-US" sz="14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 </a:t>
            </a:r>
          </a:p>
          <a:p>
            <a:pPr marL="0" marR="0" lvl="0" indent="0" algn="l" defTabSz="457200" rtl="0" eaLnBrk="1" fontAlgn="base" latinLnBrk="0" hangingPunct="1">
              <a:lnSpc>
                <a:spcPct val="150000"/>
              </a:lnSpc>
              <a:spcBef>
                <a:spcPct val="0"/>
              </a:spcBef>
              <a:spcAft>
                <a:spcPct val="0"/>
              </a:spcAft>
              <a:buClrTx/>
              <a:buSzTx/>
              <a:buFontTx/>
              <a:buNone/>
              <a:defRPr/>
            </a:pPr>
            <a:endParaRPr kumimoji="0" lang="en-GB" sz="1400" b="0" i="0" u="none" strike="noStrike" kern="1200" cap="none" spc="0" normalizeH="0" baseline="30000" noProof="0">
              <a:ln>
                <a:noFill/>
              </a:ln>
              <a:solidFill>
                <a:srgbClr val="5A5A59"/>
              </a:solidFill>
              <a:effectLst/>
              <a:uLnTx/>
              <a:uFillTx/>
              <a:latin typeface="Arial" panose="020B0604020202020204" pitchFamily="34" charset="0"/>
              <a:ea typeface="ＭＳ Ｐゴシック" pitchFamily="1" charset="-128"/>
              <a:cs typeface="Arial" panose="020B0604020202020204" pitchFamily="34" charset="0"/>
            </a:endParaRPr>
          </a:p>
          <a:p>
            <a:pPr marL="0" marR="0" lvl="0" indent="0" algn="l" defTabSz="457200" rtl="0" eaLnBrk="1" fontAlgn="base" latinLnBrk="0" hangingPunct="1">
              <a:lnSpc>
                <a:spcPct val="150000"/>
              </a:lnSpc>
              <a:spcBef>
                <a:spcPct val="0"/>
              </a:spcBef>
              <a:spcAft>
                <a:spcPct val="0"/>
              </a:spcAft>
              <a:buClrTx/>
              <a:buSzTx/>
              <a:buFontTx/>
              <a:buNone/>
              <a:defRPr/>
            </a:pPr>
            <a:r>
              <a:rPr kumimoji="0" lang="en-US" sz="1400" b="0" i="0" u="none" strike="noStrike" kern="1200" cap="none" spc="0" normalizeH="0" baseline="0" noProof="0">
                <a:ln>
                  <a:noFill/>
                </a:ln>
                <a:solidFill>
                  <a:srgbClr val="DF3C06"/>
                </a:solidFill>
                <a:effectLst/>
                <a:uLnTx/>
                <a:uFillTx/>
                <a:latin typeface="Arial" panose="020B0604020202020204" pitchFamily="34" charset="0"/>
                <a:ea typeface="ＭＳ Ｐゴシック" pitchFamily="1" charset="-128"/>
                <a:cs typeface="Arial" panose="020B0604020202020204" pitchFamily="34" charset="0"/>
              </a:rPr>
              <a:t> </a:t>
            </a:r>
            <a:r>
              <a:rPr kumimoji="0" lang="en-US" sz="1600" b="0" i="0" u="none" strike="noStrike" kern="1200" cap="none" spc="0" normalizeH="0" baseline="0" noProof="0">
                <a:ln>
                  <a:noFill/>
                </a:ln>
                <a:solidFill>
                  <a:srgbClr val="0070C0"/>
                </a:solidFill>
                <a:effectLst/>
                <a:uLnTx/>
                <a:uFillTx/>
                <a:latin typeface="Arial" panose="020B0604020202020204" pitchFamily="34" charset="0"/>
                <a:ea typeface="ＭＳ Ｐゴシック" pitchFamily="1" charset="-128"/>
                <a:cs typeface="Arial" panose="020B0604020202020204" pitchFamily="34" charset="0"/>
              </a:rPr>
              <a:t>Subheading | Is deitl</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r>
              <a:rPr kumimoji="0" lang="en-GB" sz="1800" b="0" i="0" u="none" strike="noStrike" kern="1200" cap="none" spc="0" normalizeH="0" baseline="3000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dolor sit amet, consectetuer adipiscing elit. Aenean commodo ligula eget dolor. Aenean massa</a:t>
            </a:r>
            <a:r>
              <a:rPr kumimoji="0" lang="en-GB" sz="1800" b="0" i="0" u="none" strike="noStrike" kern="1200" cap="none" spc="0" normalizeH="0" baseline="30000" noProof="0">
                <a:ln>
                  <a:noFill/>
                </a:ln>
                <a:solidFill>
                  <a:prstClr val="black"/>
                </a:solidFill>
                <a:effectLst/>
                <a:uLnTx/>
                <a:uFillTx/>
                <a:latin typeface="Bliss-Light"/>
                <a:ea typeface="ＭＳ Ｐゴシック" pitchFamily="1" charset="-128"/>
                <a:cs typeface="Bliss-Light"/>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defRPr/>
            </a:pPr>
            <a:endParaRPr lang="en-US"/>
          </a:p>
        </p:txBody>
      </p:sp>
      <p:sp>
        <p:nvSpPr>
          <p:cNvPr id="5"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
        <p:nvSpPr>
          <p:cNvPr id="7" name="Text Placeholder 6"/>
          <p:cNvSpPr>
            <a:spLocks noGrp="1"/>
          </p:cNvSpPr>
          <p:nvPr>
            <p:ph type="body" sz="quarter" idx="17"/>
          </p:nvPr>
        </p:nvSpPr>
        <p:spPr>
          <a:xfrm>
            <a:off x="4873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6"/>
          <p:cNvSpPr>
            <a:spLocks noGrp="1"/>
          </p:cNvSpPr>
          <p:nvPr>
            <p:ph type="body" sz="quarter" idx="18"/>
          </p:nvPr>
        </p:nvSpPr>
        <p:spPr>
          <a:xfrm>
            <a:off x="4640263" y="3098800"/>
            <a:ext cx="3868737" cy="3306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
        <p:nvSpPr>
          <p:cNvPr id="3" name="Text Placeholder 2"/>
          <p:cNvSpPr>
            <a:spLocks noGrp="1"/>
          </p:cNvSpPr>
          <p:nvPr>
            <p:ph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Table 5"/>
          <p:cNvGraphicFramePr>
            <a:graphicFrameLocks noGrp="1"/>
          </p:cNvGraphicFramePr>
          <p:nvPr userDrawn="1">
            <p:extLst>
              <p:ext uri="{D42A27DB-BD31-4B8C-83A1-F6EECF244321}">
                <p14:modId xmlns:p14="http://schemas.microsoft.com/office/powerpoint/2010/main" val="2155625936"/>
              </p:ext>
            </p:extLst>
          </p:nvPr>
        </p:nvGraphicFramePr>
        <p:xfrm>
          <a:off x="554736" y="3238500"/>
          <a:ext cx="6569964" cy="2935326"/>
        </p:xfrm>
        <a:graphic>
          <a:graphicData uri="http://schemas.openxmlformats.org/drawingml/2006/table">
            <a:tbl>
              <a:tblPr firstRow="1" bandRow="1"/>
              <a:tblGrid>
                <a:gridCol w="3284982">
                  <a:extLst>
                    <a:ext uri="{9D8B030D-6E8A-4147-A177-3AD203B41FA5}">
                      <a16:colId xmlns:a16="http://schemas.microsoft.com/office/drawing/2014/main" val="20000"/>
                    </a:ext>
                  </a:extLst>
                </a:gridCol>
                <a:gridCol w="3284982">
                  <a:extLst>
                    <a:ext uri="{9D8B030D-6E8A-4147-A177-3AD203B41FA5}">
                      <a16:colId xmlns:a16="http://schemas.microsoft.com/office/drawing/2014/main" val="20001"/>
                    </a:ext>
                  </a:extLst>
                </a:gridCol>
              </a:tblGrid>
              <a:tr h="564486">
                <a:tc gridSpan="2">
                  <a:txBody>
                    <a:bodyPr/>
                    <a:lstStyle/>
                    <a:p>
                      <a:pPr>
                        <a:lnSpc>
                          <a:spcPct val="115000"/>
                        </a:lnSpc>
                        <a:spcAft>
                          <a:spcPct val="0"/>
                        </a:spcAft>
                      </a:pPr>
                      <a:r>
                        <a:rPr lang="cy-GB" sz="1600" b="1" i="0" strike="noStrike" cap="none" spc="0" baseline="0">
                          <a:solidFill>
                            <a:srgbClr val="FFFFFF"/>
                          </a:solidFill>
                          <a:effectLst/>
                          <a:latin typeface="Bliss-Light"/>
                          <a:ea typeface="Bliss-Light"/>
                          <a:cs typeface="Bliss-Light"/>
                        </a:rPr>
                        <a:t>Pennawd ar gyfer tabl | Table heading </a:t>
                      </a:r>
                      <a:endParaRPr lang="en-GB" sz="1100">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6ED"/>
                    </a:solidFill>
                  </a:tcPr>
                </a:tc>
                <a:tc hMerge="1">
                  <a:txBody>
                    <a:bodyPr/>
                    <a:lstStyle/>
                    <a:p>
                      <a:endParaRPr lang="en-GB"/>
                    </a:p>
                  </a:txBody>
                  <a:tcPr/>
                </a:tc>
                <a:extLst>
                  <a:ext uri="{0D108BD9-81ED-4DB2-BD59-A6C34878D82A}">
                    <a16:rowId xmlns:a16="http://schemas.microsoft.com/office/drawing/2014/main" val="10000"/>
                  </a:ext>
                </a:extLst>
              </a:tr>
              <a:tr h="63577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Dyma enghraifft o sut y dylai tabl cynradd edrych</a:t>
                      </a:r>
                      <a:endParaRPr lang="en-GB" sz="1100">
                        <a:solidFill>
                          <a:schemeClr val="tx1"/>
                        </a:solidFill>
                        <a:effectLst/>
                        <a:latin typeface="Calibri"/>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7835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7835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78355">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Testun</a:t>
                      </a:r>
                      <a:endParaRPr lang="en-GB" sz="1100">
                        <a:solidFill>
                          <a:schemeClr val="tx1"/>
                        </a:solidFill>
                        <a:effectLst/>
                        <a:latin typeface="+mn-lt"/>
                        <a:ea typeface="Calibri"/>
                        <a:cs typeface="Times New Roman"/>
                      </a:endParaRPr>
                    </a:p>
                    <a:p>
                      <a:pPr>
                        <a:lnSpc>
                          <a:spcPct val="115000"/>
                        </a:lnSpc>
                        <a:spcAft>
                          <a:spcPct val="0"/>
                        </a:spcAft>
                      </a:pPr>
                      <a:endParaRPr lang="en-GB" sz="1100">
                        <a:solidFill>
                          <a:schemeClr val="tx1"/>
                        </a:solidFill>
                        <a:effectLst/>
                        <a:latin typeface="Calibri"/>
                        <a:ea typeface="Calibri"/>
                        <a:cs typeface="Times New Roman"/>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15000"/>
                        </a:lnSpc>
                        <a:spcAft>
                          <a:spcPct val="0"/>
                        </a:spcAft>
                      </a:pPr>
                      <a:r>
                        <a:rPr lang="cy-GB" sz="1400" b="0" i="0" strike="noStrike" cap="none" spc="0" baseline="0">
                          <a:solidFill>
                            <a:srgbClr val="000000"/>
                          </a:solidFill>
                          <a:effectLst/>
                          <a:latin typeface="Bliss-Light"/>
                          <a:ea typeface="Bliss-Light"/>
                          <a:cs typeface="Bliss-Light"/>
                        </a:rPr>
                        <a:t>Text</a:t>
                      </a:r>
                      <a:endParaRPr lang="en-GB" sz="1100">
                        <a:solidFill>
                          <a:schemeClr val="tx1"/>
                        </a:solidFill>
                        <a:effectLst/>
                        <a:latin typeface="+mn-lt"/>
                        <a:ea typeface="Calibri"/>
                        <a:cs typeface="Times New Roman"/>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 Placeholder 15"/>
          <p:cNvSpPr>
            <a:spLocks noGrp="1"/>
          </p:cNvSpPr>
          <p:nvPr>
            <p:ph type="body" sz="quarter" idx="16" hasCustomPrompt="1"/>
          </p:nvPr>
        </p:nvSpPr>
        <p:spPr>
          <a:xfrm>
            <a:off x="487363" y="1567656"/>
            <a:ext cx="8418513" cy="1188244"/>
          </a:xfrm>
        </p:spPr>
        <p:txBody>
          <a:bodyPr/>
          <a:lstStyle>
            <a:lvl1pPr marL="0" marR="0" indent="0" algn="l" defTabSz="457200" rtl="0" eaLnBrk="1" fontAlgn="auto" latinLnBrk="0" hangingPunct="1">
              <a:lnSpc>
                <a:spcPct val="100000"/>
              </a:lnSpc>
              <a:spcBef>
                <a:spcPct val="20000"/>
              </a:spcBef>
              <a:spcAft>
                <a:spcPct val="0"/>
              </a:spcAft>
              <a:buClrTx/>
              <a:buSzTx/>
              <a:buFont typeface="Arial"/>
              <a:buNone/>
              <a:defRPr sz="3200" baseline="0">
                <a:solidFill>
                  <a:srgbClr val="0070C0"/>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ct val="0"/>
              </a:spcAft>
              <a:buClrTx/>
              <a:buSzTx/>
              <a:buFont typeface="Arial"/>
              <a:buNone/>
              <a:defRPr/>
            </a:pPr>
            <a:r>
              <a:rPr lang="en-US" err="1"/>
              <a:t>Teitl 1 | Title 1</a:t>
            </a:r>
          </a:p>
          <a:p>
            <a:pPr marL="0" marR="0" lvl="0" indent="0" algn="l" defTabSz="457200" rtl="0" eaLnBrk="1" fontAlgn="auto" latinLnBrk="0" hangingPunct="1">
              <a:lnSpc>
                <a:spcPct val="100000"/>
              </a:lnSpc>
              <a:spcBef>
                <a:spcPct val="20000"/>
              </a:spcBef>
              <a:spcAft>
                <a:spcPct val="0"/>
              </a:spcAft>
              <a:buClrTx/>
              <a:buSzTx/>
              <a:buFont typeface="Arial"/>
              <a:buNone/>
              <a:defRPr/>
            </a:pPr>
            <a:r>
              <a:rPr lang="en-US" sz="3200" kern="1100" spc="-50" err="1">
                <a:solidFill>
                  <a:srgbClr val="0096ED"/>
                </a:solidFill>
                <a:latin typeface="Gotham Rounded Book"/>
                <a:ea typeface="Times New Roman"/>
                <a:cs typeface="Gotham Rounded Book"/>
              </a:rPr>
              <a:t>Teitl 2 | Title 2</a:t>
            </a:r>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20939B21-3098-4B97-BDC4-7DCDB44F921F}" type="datetimeFigureOut">
              <a:rPr lang="en-GB"/>
              <a:t>28/09/2022</a:t>
            </a:fld>
            <a:endParaRPr lang="en-GB"/>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84012CD-55BA-40C8-93AF-4E9A6F52F330}" type="slidenum">
              <a:rPr lang="en-GB"/>
              <a:t>‹#›</a:t>
            </a:fld>
            <a:endParaRPr lang="en-GB"/>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Placeholder 7"/>
          <p:cNvSpPr>
            <a:spLocks noGrp="1"/>
          </p:cNvSpPr>
          <p:nvPr>
            <p:ph type="body" sz="quarter" idx="13" hasCustomPrompt="1"/>
          </p:nvPr>
        </p:nvSpPr>
        <p:spPr>
          <a:xfrm>
            <a:off x="585788" y="585788"/>
            <a:ext cx="8291882" cy="1420812"/>
          </a:xfrm>
          <a:prstGeom prst="rect">
            <a:avLst/>
          </a:prstGeom>
        </p:spPr>
        <p:txBody>
          <a:bodyPr/>
          <a:lstStyle>
            <a:lvl1pPr marL="0" marR="0" indent="0" algn="l" defTabSz="457200" rtl="0" eaLnBrk="1" fontAlgn="base" latinLnBrk="0" hangingPunct="1">
              <a:lnSpc>
                <a:spcPct val="80000"/>
              </a:lnSpc>
              <a:spcBef>
                <a:spcPct val="0"/>
              </a:spcBef>
              <a:spcAft>
                <a:spcPts val="1200"/>
              </a:spcAft>
              <a:buClrTx/>
              <a:buSzTx/>
              <a:buFontTx/>
              <a:buNone/>
              <a:defRPr sz="3200"/>
            </a:lvl1pPr>
          </a:lstStyle>
          <a:p>
            <a:pPr marL="0" marR="0" lvl="0" indent="0" algn="l" defTabSz="457200" rtl="0" eaLnBrk="1" fontAlgn="base" latinLnBrk="0" hangingPunct="1">
              <a:lnSpc>
                <a:spcPct val="80000"/>
              </a:lnSpc>
              <a:spcBef>
                <a:spcPct val="0"/>
              </a:spcBef>
              <a:spcAft>
                <a:spcPct val="0"/>
              </a:spcAft>
              <a:buClrTx/>
              <a:buSzTx/>
              <a:buFontTx/>
              <a:buNone/>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TEITL | TITLE</a:t>
            </a:r>
          </a:p>
          <a:p>
            <a:pPr marL="0" marR="0" lvl="0" indent="0" algn="l" defTabSz="457200" rtl="0" eaLnBrk="1" fontAlgn="base" latinLnBrk="0" hangingPunct="1">
              <a:lnSpc>
                <a:spcPct val="80000"/>
              </a:lnSpc>
              <a:spcBef>
                <a:spcPct val="0"/>
              </a:spcBef>
              <a:spcAft>
                <a:spcPts val="1200"/>
              </a:spcAft>
              <a:buClrTx/>
              <a:buSzTx/>
              <a:buFontTx/>
              <a:buNone/>
              <a:defRPr/>
            </a:pPr>
            <a:r>
              <a:rPr kumimoji="0" lang="en-US" sz="4400" b="0" i="0" u="none" strike="noStrike" kern="1100" cap="none" spc="-30" normalizeH="0" baseline="0" noProof="0">
                <a:ln>
                  <a:noFill/>
                </a:ln>
                <a:solidFill>
                  <a:prstClr val="white"/>
                </a:solidFill>
                <a:effectLst/>
                <a:uLnTx/>
                <a:uFillTx/>
                <a:latin typeface="Gotham Rounded Book"/>
                <a:ea typeface="ＭＳ Ｐゴシック" pitchFamily="1" charset="-128"/>
                <a:cs typeface="Gotham Rounded Book"/>
              </a:rPr>
              <a:t>[GORFFENNAF | JULY 2014]</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Placeholder 1"/>
          <p:cNvSpPr>
            <a:spLocks noGrp="1"/>
          </p:cNvSpPr>
          <p:nvPr>
            <p:ph type="title"/>
          </p:nvPr>
        </p:nvSpPr>
        <p:spPr>
          <a:xfrm>
            <a:off x="453084" y="1425576"/>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9" name="Text Placeholder 2"/>
          <p:cNvSpPr>
            <a:spLocks noGrp="1"/>
          </p:cNvSpPr>
          <p:nvPr>
            <p:ph type="body" idx="1"/>
          </p:nvPr>
        </p:nvSpPr>
        <p:spPr>
          <a:xfrm>
            <a:off x="457200" y="2984501"/>
            <a:ext cx="8229600" cy="2781300"/>
          </a:xfrm>
          <a:prstGeom prst="rect">
            <a:avLst/>
          </a:prstGeom>
        </p:spPr>
        <p:txBody>
          <a:bodyPr vert="horz" lIns="91440" tIns="45720" rIns="91440" bIns="45720" rtlCol="0">
            <a:normAutofit/>
          </a:bodyPr>
          <a:lstStyle/>
          <a:p>
            <a:pPr lvl="0"/>
            <a:r>
              <a:rPr lang="en-US"/>
              <a:t>Click to edit Master text styles</a:t>
            </a:r>
          </a:p>
        </p:txBody>
      </p:sp>
    </p:spTree>
  </p:cSld>
  <p:clrMap bg1="lt1" tx1="dk1" bg2="lt2" tx2="dk2" accent1="accent1" accent2="accent2" accent3="accent3" accent4="accent4" accent5="accent5" accent6="accent6" hlink="hlink" folHlink="folHlink"/>
  <p:sldLayoutIdLst>
    <p:sldLayoutId id="2147483660" r:id="rId1"/>
    <p:sldLayoutId id="2147483650" r:id="rId2"/>
    <p:sldLayoutId id="2147483652" r:id="rId3"/>
    <p:sldLayoutId id="2147483653" r:id="rId4"/>
    <p:sldLayoutId id="2147483654" r:id="rId5"/>
    <p:sldLayoutId id="2147483655" r:id="rId6"/>
  </p:sldLayoutIdLst>
  <p:transition/>
  <p:txStyles>
    <p:title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hyperlink" Target="mailto:adeiladu@cbac.co.uk" TargetMode="External"/><Relationship Id="rId3" Type="http://schemas.openxmlformats.org/officeDocument/2006/relationships/slideLayout" Target="../slideLayouts/slideLayout4.xml"/><Relationship Id="rId7" Type="http://schemas.openxmlformats.org/officeDocument/2006/relationships/image" Target="../media/image4.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notesSlide" Target="../notesSlides/notesSlide29.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Z:\Pictures\logos\WJEC_Logo_RGB.jpg"/>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46155"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7AEE6DF0-4426-494E-A1FF-0EBF92DB1D52}"/>
              </a:ext>
            </a:extLst>
          </p:cNvPr>
          <p:cNvSpPr txBox="1"/>
          <p:nvPr/>
        </p:nvSpPr>
        <p:spPr>
          <a:xfrm>
            <a:off x="361024" y="705112"/>
            <a:ext cx="9144000" cy="238760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l" defTabSz="457200" rtl="0" eaLnBrk="1" fontAlgn="base" latinLnBrk="0" hangingPunct="1">
              <a:lnSpc>
                <a:spcPct val="100000"/>
              </a:lnSpc>
              <a:spcBef>
                <a:spcPct val="0"/>
              </a:spcBef>
              <a:spcAft>
                <a:spcPct val="0"/>
              </a:spcAft>
              <a:buClrTx/>
              <a:buSzTx/>
              <a:buFontTx/>
              <a:buNone/>
              <a:defRPr/>
            </a:pPr>
            <a:r>
              <a:rPr lang="cy-GB" sz="4400" b="0" i="0" strike="noStrike" cap="none" spc="0" baseline="0" dirty="0">
                <a:solidFill>
                  <a:srgbClr val="FFFFFF"/>
                </a:solidFill>
                <a:effectLst/>
                <a:latin typeface="Arial"/>
                <a:ea typeface="Arial"/>
                <a:cs typeface="Arial"/>
              </a:rPr>
              <a:t>TAG UG/Safon Uwch Amgylchedd Adeiledig</a:t>
            </a:r>
            <a:endParaRPr kumimoji="0" lang="en-US" sz="44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a:p>
            <a:pPr marL="0" marR="0" lvl="0" indent="0" algn="l" defTabSz="457200" rtl="0" eaLnBrk="1" fontAlgn="base" latinLnBrk="0" hangingPunct="1">
              <a:lnSpc>
                <a:spcPct val="100000"/>
              </a:lnSpc>
              <a:spcBef>
                <a:spcPct val="0"/>
              </a:spcBef>
              <a:spcAft>
                <a:spcPct val="0"/>
              </a:spcAft>
              <a:buClrTx/>
              <a:buSzTx/>
              <a:buFontTx/>
              <a:buNone/>
              <a:defRPr/>
            </a:pPr>
            <a:endParaRPr kumimoji="0" lang="en-US" sz="44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a:p>
            <a:pPr>
              <a:defRPr/>
            </a:pPr>
            <a:r>
              <a:rPr lang="cy-GB" sz="2800" b="0" i="0" strike="noStrike" cap="none" spc="0" baseline="0" dirty="0">
                <a:solidFill>
                  <a:srgbClr val="FFFFFF"/>
                </a:solidFill>
                <a:effectLst/>
                <a:latin typeface="Calibri"/>
                <a:ea typeface="Calibri"/>
                <a:cs typeface="Calibri"/>
              </a:rPr>
              <a:t>Dysgu Proffesiynol Ar-lein wedi'i recordio ymlaen llaw</a:t>
            </a:r>
          </a:p>
          <a:p>
            <a:pPr marL="0" marR="0" lvl="0" indent="0" algn="l" defTabSz="457200" rtl="0" eaLnBrk="1" fontAlgn="base" latinLnBrk="0" hangingPunct="1">
              <a:lnSpc>
                <a:spcPct val="100000"/>
              </a:lnSpc>
              <a:spcBef>
                <a:spcPct val="0"/>
              </a:spcBef>
              <a:spcAft>
                <a:spcPct val="0"/>
              </a:spcAft>
              <a:buClrTx/>
              <a:buSzTx/>
              <a:buFontTx/>
              <a:buNone/>
              <a:defRPr/>
            </a:pPr>
            <a:endParaRPr kumimoji="0" lang="en-US" sz="44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a:p>
            <a:pPr>
              <a:defRPr/>
            </a:pPr>
            <a:r>
              <a:rPr lang="cy-GB" sz="4400" b="0" i="0" strike="noStrike" cap="none" spc="0" baseline="0" dirty="0">
                <a:solidFill>
                  <a:srgbClr val="FFFFFF"/>
                </a:solidFill>
                <a:effectLst/>
                <a:latin typeface="Calibri"/>
                <a:ea typeface="Calibri"/>
                <a:cs typeface="Calibri"/>
              </a:rPr>
              <a:t>Paratoi i addysgu ac asesu Uned 3</a:t>
            </a:r>
          </a:p>
          <a:p>
            <a:pPr marL="0" marR="0" lvl="0" indent="0" algn="l" defTabSz="457200" rtl="0" eaLnBrk="1" fontAlgn="base" latinLnBrk="0" hangingPunct="1">
              <a:lnSpc>
                <a:spcPct val="100000"/>
              </a:lnSpc>
              <a:spcBef>
                <a:spcPct val="0"/>
              </a:spcBef>
              <a:spcAft>
                <a:spcPct val="0"/>
              </a:spcAft>
              <a:buClrTx/>
              <a:buSzTx/>
              <a:buFontTx/>
              <a:buNone/>
              <a:defRPr/>
            </a:pPr>
            <a:endParaRPr kumimoji="0" lang="en-US" sz="4400" b="0" i="0" u="none" strike="noStrike" kern="1200" cap="none" spc="0" normalizeH="0" baseline="0" noProof="0" dirty="0">
              <a:ln>
                <a:noFill/>
              </a:ln>
              <a:solidFill>
                <a:prstClr val="white"/>
              </a:solidFill>
              <a:effectLst/>
              <a:uLnTx/>
              <a:uFillTx/>
              <a:latin typeface="Calibri"/>
              <a:ea typeface="ＭＳ Ｐゴシック" pitchFamily="1" charset="-128"/>
              <a:cs typeface="Arial" panose="020B0604020202020204" pitchFamily="34" charset="0"/>
            </a:endParaRPr>
          </a:p>
          <a:p>
            <a:endParaRPr lang="en-US" sz="4400" dirty="0">
              <a:solidFill>
                <a:schemeClr val="bg1"/>
              </a:solidFill>
              <a:latin typeface="+mj-lt"/>
            </a:endParaRPr>
          </a:p>
        </p:txBody>
      </p:sp>
      <p:pic>
        <p:nvPicPr>
          <p:cNvPr id="2" name="Audio 1">
            <a:hlinkClick r:id="" action="ppaction://media"/>
            <a:extLst>
              <a:ext uri="{FF2B5EF4-FFF2-40B4-BE49-F238E27FC236}">
                <a16:creationId xmlns:a16="http://schemas.microsoft.com/office/drawing/2014/main" id="{0EECBA54-58DF-A421-33B3-AB27BE7497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39293872"/>
      </p:ext>
    </p:extLst>
  </p:cSld>
  <p:clrMapOvr>
    <a:masterClrMapping/>
  </p:clrMapOvr>
  <p:transition advTm="95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Asesu</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88901" y="1472444"/>
            <a:ext cx="8899824" cy="5006535"/>
          </a:xfrm>
        </p:spPr>
        <p:txBody>
          <a:bodyPr>
            <a:normAutofit fontScale="90000"/>
          </a:bodyPr>
          <a:lstStyle/>
          <a:p>
            <a:pPr marL="61912"/>
            <a:r>
              <a:rPr lang="cy-GB" sz="3600" b="0" i="0" strike="noStrike" cap="none" spc="0" baseline="0" dirty="0">
                <a:solidFill>
                  <a:srgbClr val="000000"/>
                </a:solidFill>
                <a:effectLst/>
                <a:latin typeface="Calibri"/>
                <a:ea typeface="Calibri"/>
                <a:cs typeface="Calibri"/>
              </a:rPr>
              <a:t>Bydd yr wybodaeth, y ddealltwriaeth a'r sgiliau canlynol yn cael eu hasesu yn Uned3:</a:t>
            </a:r>
          </a:p>
          <a:p>
            <a:pPr marL="633412" indent="-571500">
              <a:buFont typeface="Arial" panose="020B0604020202020204" pitchFamily="34" charset="0"/>
              <a:buChar char="•"/>
            </a:pPr>
            <a:r>
              <a:rPr lang="cy-GB" sz="3600" b="0" i="0" strike="noStrike" cap="none" spc="0" baseline="0" dirty="0">
                <a:solidFill>
                  <a:srgbClr val="000000"/>
                </a:solidFill>
                <a:effectLst/>
                <a:latin typeface="Calibri"/>
                <a:ea typeface="Calibri"/>
                <a:cs typeface="Calibri"/>
              </a:rPr>
              <a:t>Dwyn i gof wybodaeth yn ymwneud â chynnwys Uned 3</a:t>
            </a:r>
          </a:p>
          <a:p>
            <a:pPr marL="633412" indent="-571500">
              <a:buFont typeface="Arial" panose="020B0604020202020204" pitchFamily="34" charset="0"/>
              <a:buChar char="•"/>
            </a:pPr>
            <a:r>
              <a:rPr lang="cy-GB" sz="3600" b="0" i="0" strike="noStrike" cap="none" spc="0" baseline="0" dirty="0">
                <a:solidFill>
                  <a:srgbClr val="000000"/>
                </a:solidFill>
                <a:effectLst/>
                <a:latin typeface="Calibri"/>
                <a:ea typeface="Calibri"/>
                <a:cs typeface="Calibri"/>
              </a:rPr>
              <a:t>Cymhwyso gwybodaeth yn ymwneud ag Uned 3</a:t>
            </a:r>
          </a:p>
          <a:p>
            <a:pPr marL="633412" indent="-571500">
              <a:buFont typeface="Arial" panose="020B0604020202020204" pitchFamily="34" charset="0"/>
              <a:buChar char="•"/>
            </a:pPr>
            <a:r>
              <a:rPr lang="cy-GB" sz="3600" b="0" i="0" strike="noStrike" cap="none" spc="0" baseline="0" dirty="0">
                <a:solidFill>
                  <a:srgbClr val="000000"/>
                </a:solidFill>
                <a:effectLst/>
                <a:latin typeface="Calibri"/>
                <a:ea typeface="Calibri"/>
                <a:cs typeface="Calibri"/>
              </a:rPr>
              <a:t>Y gallu i ddadansoddi a gwerthuso offer, technegau a strategaethau sy'n ymwneud â chreu'r amgylchedd adeiledig ar gyfer cynnwys Uned 3.</a:t>
            </a:r>
          </a:p>
          <a:p>
            <a:pPr marL="61912"/>
            <a:endParaRPr lang="en-GB" sz="3600" dirty="0">
              <a:latin typeface="+mn-lt"/>
              <a:ea typeface="Cambria" panose="02040503050406030204" pitchFamily="18" charset="0"/>
            </a:endParaRPr>
          </a:p>
          <a:p>
            <a:pPr marL="61912"/>
            <a:endParaRPr lang="en-GB" sz="3600" dirty="0">
              <a:latin typeface="+mn-lt"/>
            </a:endParaRPr>
          </a:p>
        </p:txBody>
      </p:sp>
      <p:pic>
        <p:nvPicPr>
          <p:cNvPr id="2" name="Audio 1">
            <a:hlinkClick r:id="" action="ppaction://media"/>
            <a:extLst>
              <a:ext uri="{FF2B5EF4-FFF2-40B4-BE49-F238E27FC236}">
                <a16:creationId xmlns:a16="http://schemas.microsoft.com/office/drawing/2014/main" id="{CD144F0B-B927-6AA3-BDD3-541019AB94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20820651"/>
      </p:ext>
    </p:extLst>
  </p:cSld>
  <p:clrMapOvr>
    <a:masterClrMapping/>
  </p:clrMapOvr>
  <p:transition advTm="340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dirty="0">
                <a:solidFill>
                  <a:srgbClr val="FFFFFF"/>
                </a:solidFill>
                <a:effectLst/>
                <a:latin typeface="Calibri"/>
                <a:ea typeface="Calibri"/>
                <a:cs typeface="Calibri"/>
              </a:rPr>
              <a:t>2.3.1 – Priodweddau defnyddiau</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8701177" cy="5006535"/>
          </a:xfrm>
        </p:spPr>
        <p:txBody>
          <a:bodyPr>
            <a:normAutofit/>
          </a:bodyPr>
          <a:lstStyle/>
          <a:p>
            <a:pPr marL="61912"/>
            <a:r>
              <a:rPr lang="cy-GB" sz="3600" b="0" i="0" strike="noStrike" cap="none" spc="0" baseline="0" dirty="0">
                <a:solidFill>
                  <a:srgbClr val="000000"/>
                </a:solidFill>
                <a:effectLst/>
                <a:latin typeface="Calibri"/>
                <a:ea typeface="Calibri"/>
                <a:cs typeface="Calibri"/>
              </a:rPr>
              <a:t>Mae priodweddau defnyddiau'n ymdrin â’r:</a:t>
            </a:r>
          </a:p>
          <a:p>
            <a:pPr marL="633412" indent="-571500">
              <a:buFont typeface="Arial" panose="020B0604020202020204" pitchFamily="34" charset="0"/>
              <a:buChar char="•"/>
            </a:pPr>
            <a:r>
              <a:rPr lang="cy-GB" sz="3600" b="0" i="0" strike="noStrike" cap="none" spc="0" baseline="0" dirty="0">
                <a:solidFill>
                  <a:srgbClr val="000000"/>
                </a:solidFill>
                <a:effectLst/>
                <a:latin typeface="Calibri"/>
                <a:ea typeface="Calibri"/>
                <a:cs typeface="Calibri"/>
              </a:rPr>
              <a:t>Priodweddau sy'n diffinio defnyddiau a dibenion defnyddiau</a:t>
            </a:r>
          </a:p>
          <a:p>
            <a:pPr marL="633412" indent="-571500">
              <a:buFont typeface="Arial" panose="020B0604020202020204" pitchFamily="34" charset="0"/>
              <a:buChar char="•"/>
            </a:pPr>
            <a:r>
              <a:rPr lang="cy-GB" sz="3600" b="0" i="0" strike="noStrike" cap="none" spc="0" baseline="0" dirty="0">
                <a:solidFill>
                  <a:srgbClr val="000000"/>
                </a:solidFill>
                <a:effectLst/>
                <a:latin typeface="Calibri"/>
                <a:ea typeface="Calibri"/>
                <a:cs typeface="Calibri"/>
              </a:rPr>
              <a:t>Ffyrdd y gall defnyddiau ymateb i amodau a sefyllfaoedd sy'n newid</a:t>
            </a:r>
          </a:p>
          <a:p>
            <a:pPr marL="633412" indent="-571500">
              <a:buFont typeface="Arial" panose="020B0604020202020204" pitchFamily="34" charset="0"/>
              <a:buChar char="•"/>
            </a:pPr>
            <a:r>
              <a:rPr lang="cy-GB" sz="3600" b="0" i="0" strike="noStrike" cap="none" spc="0" baseline="0" dirty="0">
                <a:solidFill>
                  <a:srgbClr val="000000"/>
                </a:solidFill>
                <a:effectLst/>
                <a:latin typeface="Calibri"/>
                <a:ea typeface="Calibri"/>
                <a:cs typeface="Calibri"/>
              </a:rPr>
              <a:t>Ffactorau sy'n achosi dirywiad materol.</a:t>
            </a:r>
          </a:p>
        </p:txBody>
      </p:sp>
      <p:pic>
        <p:nvPicPr>
          <p:cNvPr id="2" name="Audio 1">
            <a:hlinkClick r:id="" action="ppaction://media"/>
            <a:extLst>
              <a:ext uri="{FF2B5EF4-FFF2-40B4-BE49-F238E27FC236}">
                <a16:creationId xmlns:a16="http://schemas.microsoft.com/office/drawing/2014/main" id="{C5781AF6-A091-8E55-CA3F-20915E29B0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97026123"/>
      </p:ext>
    </p:extLst>
  </p:cSld>
  <p:clrMapOvr>
    <a:masterClrMapping/>
  </p:clrMapOvr>
  <p:transition advTm="124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217542"/>
            <a:ext cx="7883681"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200" b="0" i="0" strike="noStrike" cap="none" spc="0" baseline="0" dirty="0">
                <a:solidFill>
                  <a:srgbClr val="FFFFFF"/>
                </a:solidFill>
                <a:effectLst/>
                <a:latin typeface="Calibri"/>
                <a:ea typeface="Calibri"/>
                <a:cs typeface="Calibri"/>
              </a:rPr>
              <a:t>Priodweddau sy'n diffinio’r defnydd o defnyddiau</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4619733" cy="5006535"/>
          </a:xfrm>
        </p:spPr>
        <p:txBody>
          <a:bodyPr>
            <a:normAutofit lnSpcReduction="10000"/>
          </a:bodyPr>
          <a:lstStyle/>
          <a:p>
            <a:pPr marL="61912"/>
            <a:r>
              <a:rPr lang="cy-GB" sz="3600" b="0" i="0" strike="noStrike" cap="none" spc="0" baseline="0" dirty="0">
                <a:solidFill>
                  <a:srgbClr val="000000"/>
                </a:solidFill>
                <a:effectLst/>
                <a:latin typeface="Calibri"/>
                <a:ea typeface="Calibri"/>
                <a:cs typeface="Calibri"/>
              </a:rPr>
              <a:t>Mae'r priodweddau hyn yn cwmpasu:</a:t>
            </a:r>
          </a:p>
          <a:p>
            <a:pPr marL="633412" indent="-571500">
              <a:buFont typeface="Arial" panose="020B0604020202020204" pitchFamily="34" charset="0"/>
              <a:buChar char="•"/>
            </a:pPr>
            <a:r>
              <a:rPr lang="cy-GB" sz="3600" b="0" i="0" strike="noStrike" cap="none" spc="0" baseline="0" dirty="0">
                <a:solidFill>
                  <a:srgbClr val="000000"/>
                </a:solidFill>
                <a:effectLst/>
                <a:latin typeface="Calibri"/>
                <a:ea typeface="Calibri"/>
                <a:cs typeface="Calibri"/>
              </a:rPr>
              <a:t>Cryfder</a:t>
            </a:r>
          </a:p>
          <a:p>
            <a:pPr marL="633412" indent="-571500">
              <a:buFont typeface="Arial" panose="020B0604020202020204" pitchFamily="34" charset="0"/>
              <a:buChar char="•"/>
            </a:pPr>
            <a:r>
              <a:rPr lang="cy-GB" sz="3600" b="0" i="0" strike="noStrike" cap="none" spc="0" baseline="0" dirty="0">
                <a:solidFill>
                  <a:srgbClr val="000000"/>
                </a:solidFill>
                <a:effectLst/>
                <a:latin typeface="Calibri"/>
                <a:ea typeface="Calibri"/>
                <a:cs typeface="Calibri"/>
              </a:rPr>
              <a:t>Gwydnwch</a:t>
            </a:r>
          </a:p>
          <a:p>
            <a:pPr marL="633412" indent="-571500">
              <a:buFont typeface="Arial" panose="020B0604020202020204" pitchFamily="34" charset="0"/>
              <a:buChar char="•"/>
            </a:pPr>
            <a:r>
              <a:rPr lang="cy-GB" sz="3600" b="0" i="0" strike="noStrike" cap="none" spc="0" baseline="0" dirty="0">
                <a:solidFill>
                  <a:srgbClr val="000000"/>
                </a:solidFill>
                <a:effectLst/>
                <a:latin typeface="Calibri"/>
                <a:ea typeface="Calibri"/>
                <a:cs typeface="Calibri"/>
              </a:rPr>
              <a:t>Caledwch</a:t>
            </a:r>
          </a:p>
          <a:p>
            <a:pPr marL="633412" indent="-571500">
              <a:buFont typeface="Arial" panose="020B0604020202020204" pitchFamily="34" charset="0"/>
              <a:buChar char="•"/>
            </a:pPr>
            <a:r>
              <a:rPr lang="cy-GB" sz="3600" b="0" i="0" strike="noStrike" cap="none" spc="0" baseline="0" dirty="0">
                <a:solidFill>
                  <a:srgbClr val="000000"/>
                </a:solidFill>
                <a:effectLst/>
                <a:latin typeface="Calibri"/>
                <a:ea typeface="Calibri"/>
                <a:cs typeface="Calibri"/>
              </a:rPr>
              <a:t>Breuder </a:t>
            </a:r>
          </a:p>
          <a:p>
            <a:pPr marL="633412" indent="-571500">
              <a:buFont typeface="Arial" panose="020B0604020202020204" pitchFamily="34" charset="0"/>
              <a:buChar char="•"/>
            </a:pPr>
            <a:r>
              <a:rPr lang="cy-GB" sz="3600" b="0" i="0" strike="noStrike" cap="none" spc="0" baseline="0" dirty="0">
                <a:solidFill>
                  <a:srgbClr val="000000"/>
                </a:solidFill>
                <a:effectLst/>
                <a:latin typeface="Calibri"/>
                <a:ea typeface="Calibri"/>
                <a:cs typeface="Calibri"/>
              </a:rPr>
              <a:t>Hydrinedd</a:t>
            </a:r>
          </a:p>
          <a:p>
            <a:pPr marL="633412" indent="-571500">
              <a:buFont typeface="Arial" panose="020B0604020202020204" pitchFamily="34" charset="0"/>
              <a:buChar char="•"/>
            </a:pPr>
            <a:r>
              <a:rPr lang="cy-GB" sz="3600" b="0" i="0" strike="noStrike" cap="none" spc="0" baseline="0" dirty="0">
                <a:solidFill>
                  <a:srgbClr val="000000"/>
                </a:solidFill>
                <a:effectLst/>
                <a:latin typeface="Calibri"/>
                <a:ea typeface="Calibri"/>
                <a:cs typeface="Calibri"/>
              </a:rPr>
              <a:t>Hydwythedd</a:t>
            </a:r>
          </a:p>
          <a:p>
            <a:pPr marL="61912"/>
            <a:endParaRPr lang="en-GB" sz="3600" dirty="0">
              <a:latin typeface="+mn-lt"/>
            </a:endParaRPr>
          </a:p>
        </p:txBody>
      </p:sp>
      <p:sp>
        <p:nvSpPr>
          <p:cNvPr id="5" name="Content Placeholder 2">
            <a:extLst>
              <a:ext uri="{FF2B5EF4-FFF2-40B4-BE49-F238E27FC236}">
                <a16:creationId xmlns:a16="http://schemas.microsoft.com/office/drawing/2014/main" id="{2625FE05-AEAE-4A74-BEE3-6A125B1C7116}"/>
              </a:ext>
            </a:extLst>
          </p:cNvPr>
          <p:cNvSpPr txBox="1"/>
          <p:nvPr/>
        </p:nvSpPr>
        <p:spPr>
          <a:xfrm>
            <a:off x="4006107" y="1548644"/>
            <a:ext cx="4619733" cy="5006535"/>
          </a:xfrm>
          <a:prstGeom prst="rect">
            <a:avLst/>
          </a:prstGeom>
        </p:spPr>
        <p:txBody>
          <a:bodyPr vert="horz" lIns="91440" tIns="45720" rIns="91440" bIns="45720" rtlCol="0">
            <a:normAutofit/>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1912"/>
            <a:r>
              <a:rPr lang="en-GB" sz="3600" dirty="0">
                <a:latin typeface="+mn-lt"/>
              </a:rPr>
              <a:t>:</a:t>
            </a:r>
          </a:p>
          <a:p>
            <a:pPr marL="633412" indent="-571500">
              <a:buFont typeface="Arial" panose="020B0604020202020204" pitchFamily="34" charset="0"/>
              <a:buChar char="•"/>
            </a:pPr>
            <a:r>
              <a:rPr lang="cy-GB" sz="3600" b="0" i="0" strike="noStrike" cap="none" spc="0" baseline="0" dirty="0">
                <a:solidFill>
                  <a:srgbClr val="000000"/>
                </a:solidFill>
                <a:effectLst/>
                <a:latin typeface="Calibri"/>
                <a:ea typeface="Calibri"/>
                <a:cs typeface="Calibri"/>
              </a:rPr>
              <a:t>Ystwythder</a:t>
            </a:r>
          </a:p>
          <a:p>
            <a:pPr marL="633412" indent="-571500">
              <a:buFont typeface="Arial" panose="020B0604020202020204" pitchFamily="34" charset="0"/>
              <a:buChar char="•"/>
            </a:pPr>
            <a:r>
              <a:rPr lang="cy-GB" sz="3600" dirty="0">
                <a:solidFill>
                  <a:srgbClr val="000000"/>
                </a:solidFill>
                <a:latin typeface="Calibri"/>
                <a:ea typeface="Calibri"/>
                <a:cs typeface="Calibri"/>
              </a:rPr>
              <a:t>Y gallu i wrthsefyll</a:t>
            </a:r>
            <a:r>
              <a:rPr lang="cy-GB" sz="3600" b="0" i="0" strike="noStrike" cap="none" spc="0" baseline="0" dirty="0">
                <a:solidFill>
                  <a:srgbClr val="000000"/>
                </a:solidFill>
                <a:effectLst/>
                <a:latin typeface="Calibri"/>
                <a:ea typeface="Calibri"/>
                <a:cs typeface="Calibri"/>
              </a:rPr>
              <a:t> ymgripiad a llithriad</a:t>
            </a:r>
          </a:p>
          <a:p>
            <a:pPr marL="633412" indent="-571500">
              <a:buFont typeface="Arial" panose="020B0604020202020204" pitchFamily="34" charset="0"/>
              <a:buChar char="•"/>
            </a:pPr>
            <a:r>
              <a:rPr lang="cy-GB" sz="3600" dirty="0">
                <a:solidFill>
                  <a:srgbClr val="000000"/>
                </a:solidFill>
                <a:latin typeface="Calibri"/>
                <a:ea typeface="Calibri"/>
                <a:cs typeface="Calibri"/>
              </a:rPr>
              <a:t>Y gallu i wrthsefyll lludded</a:t>
            </a:r>
            <a:endParaRPr lang="cy-GB" sz="3600" b="0" i="0" strike="noStrike" cap="none" spc="0" baseline="0" dirty="0">
              <a:solidFill>
                <a:srgbClr val="000000"/>
              </a:solidFill>
              <a:effectLst/>
              <a:latin typeface="Calibri"/>
              <a:ea typeface="Calibri"/>
              <a:cs typeface="Calibri"/>
            </a:endParaRPr>
          </a:p>
          <a:p>
            <a:pPr marL="61912"/>
            <a:endParaRPr lang="en-GB" sz="3600" dirty="0">
              <a:latin typeface="+mn-lt"/>
            </a:endParaRPr>
          </a:p>
        </p:txBody>
      </p:sp>
      <p:pic>
        <p:nvPicPr>
          <p:cNvPr id="2" name="Audio 1">
            <a:hlinkClick r:id="" action="ppaction://media"/>
            <a:extLst>
              <a:ext uri="{FF2B5EF4-FFF2-40B4-BE49-F238E27FC236}">
                <a16:creationId xmlns:a16="http://schemas.microsoft.com/office/drawing/2014/main" id="{987F3A62-AB49-41FB-ED34-329192CA61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85214327"/>
      </p:ext>
    </p:extLst>
  </p:cSld>
  <p:clrMapOvr>
    <a:masterClrMapping/>
  </p:clrMapOvr>
  <p:transition advTm="4630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139484"/>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dirty="0">
                <a:solidFill>
                  <a:srgbClr val="FFFFFF"/>
                </a:solidFill>
                <a:effectLst/>
                <a:latin typeface="Calibri"/>
                <a:ea typeface="Calibri"/>
                <a:cs typeface="Calibri"/>
              </a:rPr>
              <a:t>Sut mae defnyddiau'n ymateb i newidiadau</a:t>
            </a:r>
          </a:p>
        </p:txBody>
      </p:sp>
      <p:sp>
        <p:nvSpPr>
          <p:cNvPr id="2" name="TextBox 1">
            <a:extLst>
              <a:ext uri="{FF2B5EF4-FFF2-40B4-BE49-F238E27FC236}">
                <a16:creationId xmlns:a16="http://schemas.microsoft.com/office/drawing/2014/main" id="{293B7303-0DA4-4CD3-A6B3-7FDF38DB90B9}"/>
              </a:ext>
            </a:extLst>
          </p:cNvPr>
          <p:cNvSpPr txBox="1"/>
          <p:nvPr/>
        </p:nvSpPr>
        <p:spPr>
          <a:xfrm>
            <a:off x="167641" y="1706880"/>
            <a:ext cx="8320752" cy="3931920"/>
          </a:xfrm>
          <a:prstGeom prst="rect">
            <a:avLst/>
          </a:prstGeom>
          <a:noFill/>
        </p:spPr>
        <p:txBody>
          <a:bodyPr wrap="square" rtlCol="0">
            <a:spAutoFit/>
          </a:bodyPr>
          <a:lstStyle/>
          <a:p>
            <a:r>
              <a:rPr lang="cy-GB" sz="2800" b="0" i="0" strike="noStrike" cap="none" spc="0" baseline="0" dirty="0">
                <a:solidFill>
                  <a:srgbClr val="000000"/>
                </a:solidFill>
                <a:effectLst/>
                <a:latin typeface="Calibri"/>
                <a:ea typeface="Calibri"/>
                <a:cs typeface="Calibri"/>
              </a:rPr>
              <a:t>Mae angen i ddysgwyr ddeall sut mae defnyddiau'n ymateb i newidiadau mewn amodau gan gynnwys:</a:t>
            </a:r>
          </a:p>
          <a:p>
            <a:pPr marL="457200" indent="-457200">
              <a:buFont typeface="Arial" panose="020B0604020202020204" pitchFamily="34" charset="0"/>
              <a:buChar char="•"/>
            </a:pPr>
            <a:r>
              <a:rPr lang="cy-GB" sz="2800" b="0" i="0" strike="noStrike" cap="none" spc="0" baseline="0" dirty="0">
                <a:solidFill>
                  <a:srgbClr val="000000"/>
                </a:solidFill>
                <a:effectLst/>
                <a:latin typeface="Calibri"/>
                <a:ea typeface="Calibri"/>
                <a:cs typeface="Calibri"/>
              </a:rPr>
              <a:t>Tymheredd aer sy'n achosi ehangu neu grebachu</a:t>
            </a:r>
          </a:p>
          <a:p>
            <a:pPr marL="457200" indent="-457200">
              <a:buFont typeface="Arial" panose="020B0604020202020204" pitchFamily="34" charset="0"/>
              <a:buChar char="•"/>
            </a:pPr>
            <a:r>
              <a:rPr lang="cy-GB" sz="2800" b="0" i="0" strike="noStrike" cap="none" spc="0" baseline="0" dirty="0">
                <a:solidFill>
                  <a:srgbClr val="000000"/>
                </a:solidFill>
                <a:effectLst/>
                <a:latin typeface="Calibri"/>
                <a:ea typeface="Calibri"/>
                <a:cs typeface="Calibri"/>
              </a:rPr>
              <a:t>Lleithder sy'n achosi </a:t>
            </a:r>
            <a:r>
              <a:rPr lang="cy-GB" sz="2800" dirty="0">
                <a:solidFill>
                  <a:srgbClr val="000000"/>
                </a:solidFill>
                <a:latin typeface="Calibri"/>
                <a:ea typeface="Calibri"/>
                <a:cs typeface="Calibri"/>
              </a:rPr>
              <a:t>anwedd</a:t>
            </a:r>
            <a:r>
              <a:rPr lang="cy-GB" sz="2800" b="0" i="0" strike="noStrike" cap="none" spc="0" baseline="0" dirty="0">
                <a:solidFill>
                  <a:srgbClr val="000000"/>
                </a:solidFill>
                <a:effectLst/>
                <a:latin typeface="Calibri"/>
                <a:ea typeface="Calibri"/>
                <a:cs typeface="Calibri"/>
              </a:rPr>
              <a:t>, tyfiant llwydni, staenio, cyrydiad a dadfeiliad y ffabrig adeiladu</a:t>
            </a:r>
          </a:p>
          <a:p>
            <a:pPr marL="457200" indent="-457200">
              <a:buFont typeface="Arial" panose="020B0604020202020204" pitchFamily="34" charset="0"/>
              <a:buChar char="•"/>
            </a:pPr>
            <a:r>
              <a:rPr lang="cy-GB" sz="2800" b="0" i="0" strike="noStrike" cap="none" spc="0" baseline="0" dirty="0" err="1">
                <a:solidFill>
                  <a:srgbClr val="000000"/>
                </a:solidFill>
                <a:effectLst/>
                <a:latin typeface="Calibri"/>
                <a:ea typeface="Calibri"/>
                <a:cs typeface="Calibri"/>
              </a:rPr>
              <a:t>Dyodiad</a:t>
            </a:r>
            <a:r>
              <a:rPr lang="cy-GB" sz="2800" b="0" i="0" strike="noStrike" cap="none" spc="0" baseline="0" dirty="0">
                <a:solidFill>
                  <a:srgbClr val="000000"/>
                </a:solidFill>
                <a:effectLst/>
                <a:latin typeface="Calibri"/>
                <a:ea typeface="Calibri"/>
                <a:cs typeface="Calibri"/>
              </a:rPr>
              <a:t> sy'n achosi gostyngiad mewn cryfder </a:t>
            </a:r>
            <a:r>
              <a:rPr lang="cy-GB" sz="2800" b="0" i="0" strike="noStrike" cap="none" spc="0" baseline="0" dirty="0" err="1">
                <a:solidFill>
                  <a:srgbClr val="000000"/>
                </a:solidFill>
                <a:effectLst/>
                <a:latin typeface="Calibri"/>
                <a:ea typeface="Calibri"/>
                <a:cs typeface="Calibri"/>
              </a:rPr>
              <a:t>cywasgol</a:t>
            </a:r>
            <a:r>
              <a:rPr lang="cy-GB" sz="2800" b="0" i="0" strike="noStrike" cap="none" spc="0" baseline="0" dirty="0">
                <a:solidFill>
                  <a:srgbClr val="000000"/>
                </a:solidFill>
                <a:effectLst/>
                <a:latin typeface="Calibri"/>
                <a:ea typeface="Calibri"/>
                <a:cs typeface="Calibri"/>
              </a:rPr>
              <a:t> concrit, cryfder mewn pren a chyrydiad mewn dur.</a:t>
            </a:r>
          </a:p>
          <a:p>
            <a:pPr marL="457200" indent="-457200">
              <a:buFont typeface="Arial" panose="020B0604020202020204" pitchFamily="34" charset="0"/>
              <a:buChar char="•"/>
            </a:pPr>
            <a:endParaRPr lang="en-GB" sz="2800" dirty="0"/>
          </a:p>
        </p:txBody>
      </p:sp>
      <p:pic>
        <p:nvPicPr>
          <p:cNvPr id="3" name="Audio 2">
            <a:hlinkClick r:id="" action="ppaction://media"/>
            <a:extLst>
              <a:ext uri="{FF2B5EF4-FFF2-40B4-BE49-F238E27FC236}">
                <a16:creationId xmlns:a16="http://schemas.microsoft.com/office/drawing/2014/main" id="{72517D9A-5E29-584F-BECE-D2A4C553FC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19816006"/>
      </p:ext>
    </p:extLst>
  </p:cSld>
  <p:clrMapOvr>
    <a:masterClrMapping/>
  </p:clrMapOvr>
  <p:transition advTm="435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dirty="0">
                <a:solidFill>
                  <a:srgbClr val="FFFFFF"/>
                </a:solidFill>
                <a:effectLst/>
                <a:latin typeface="Calibri"/>
                <a:ea typeface="Calibri"/>
                <a:cs typeface="Calibri"/>
              </a:rPr>
              <a:t>Diraddio defnyddiau</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8701177" cy="5006535"/>
          </a:xfrm>
        </p:spPr>
        <p:txBody>
          <a:bodyPr>
            <a:normAutofit lnSpcReduction="10000"/>
          </a:bodyPr>
          <a:lstStyle/>
          <a:p>
            <a:pPr marL="61912"/>
            <a:r>
              <a:rPr lang="cy-GB" sz="3300" b="0" i="0" strike="noStrike" cap="none" spc="0" baseline="0" dirty="0">
                <a:solidFill>
                  <a:srgbClr val="000000"/>
                </a:solidFill>
                <a:effectLst/>
                <a:latin typeface="Calibri"/>
                <a:ea typeface="Calibri"/>
                <a:cs typeface="Calibri"/>
              </a:rPr>
              <a:t>Mae'r ffactorau sy'n achosi diraddio defnyddiau’n  cynnwys:</a:t>
            </a:r>
          </a:p>
          <a:p>
            <a:pPr marL="633412" indent="-571500">
              <a:buFont typeface="Arial" panose="020B0604020202020204" pitchFamily="34" charset="0"/>
              <a:buChar char="•"/>
            </a:pPr>
            <a:r>
              <a:rPr lang="cy-GB" sz="3300" b="0" i="0" strike="noStrike" cap="none" spc="0" baseline="0" dirty="0">
                <a:solidFill>
                  <a:srgbClr val="000000"/>
                </a:solidFill>
                <a:effectLst/>
                <a:latin typeface="Calibri"/>
                <a:ea typeface="Calibri"/>
                <a:cs typeface="Calibri"/>
              </a:rPr>
              <a:t>Cyrydu</a:t>
            </a:r>
          </a:p>
          <a:p>
            <a:pPr marL="633412" indent="-571500">
              <a:buFont typeface="Arial" panose="020B0604020202020204" pitchFamily="34" charset="0"/>
              <a:buChar char="•"/>
            </a:pPr>
            <a:r>
              <a:rPr lang="cy-GB" sz="3300" b="0" i="0" strike="noStrike" cap="none" spc="0" baseline="0" dirty="0">
                <a:solidFill>
                  <a:srgbClr val="000000"/>
                </a:solidFill>
                <a:effectLst/>
                <a:latin typeface="Calibri"/>
                <a:ea typeface="Calibri"/>
                <a:cs typeface="Calibri"/>
              </a:rPr>
              <a:t>Crisialu halen</a:t>
            </a:r>
          </a:p>
          <a:p>
            <a:pPr marL="633412" indent="-571500">
              <a:buFont typeface="Arial" panose="020B0604020202020204" pitchFamily="34" charset="0"/>
              <a:buChar char="•"/>
            </a:pPr>
            <a:r>
              <a:rPr lang="cy-GB" sz="3300" b="0" i="0" strike="noStrike" cap="none" spc="0" baseline="0" dirty="0">
                <a:solidFill>
                  <a:srgbClr val="000000"/>
                </a:solidFill>
                <a:effectLst/>
                <a:latin typeface="Calibri"/>
                <a:ea typeface="Calibri"/>
                <a:cs typeface="Calibri"/>
              </a:rPr>
              <a:t>Difrod rhew</a:t>
            </a:r>
          </a:p>
          <a:p>
            <a:pPr marL="633412" indent="-571500">
              <a:buFont typeface="Arial" panose="020B0604020202020204" pitchFamily="34" charset="0"/>
              <a:buChar char="•"/>
            </a:pPr>
            <a:r>
              <a:rPr lang="cy-GB" sz="3300" b="0" i="0" strike="noStrike" cap="none" spc="0" baseline="0" dirty="0">
                <a:solidFill>
                  <a:srgbClr val="000000"/>
                </a:solidFill>
                <a:effectLst/>
                <a:latin typeface="Calibri"/>
                <a:ea typeface="Calibri"/>
                <a:cs typeface="Calibri"/>
              </a:rPr>
              <a:t>Difrod dŵr </a:t>
            </a:r>
          </a:p>
          <a:p>
            <a:pPr marL="633412" indent="-571500">
              <a:buFont typeface="Arial" panose="020B0604020202020204" pitchFamily="34" charset="0"/>
              <a:buChar char="•"/>
            </a:pPr>
            <a:r>
              <a:rPr lang="cy-GB" sz="3300" b="0" i="0" strike="noStrike" cap="none" spc="0" baseline="0" dirty="0">
                <a:solidFill>
                  <a:srgbClr val="000000"/>
                </a:solidFill>
                <a:effectLst/>
                <a:latin typeface="Calibri"/>
                <a:ea typeface="Calibri"/>
                <a:cs typeface="Calibri"/>
              </a:rPr>
              <a:t>Llygredd</a:t>
            </a:r>
          </a:p>
          <a:p>
            <a:pPr marL="633412" indent="-571500">
              <a:buFont typeface="Arial" panose="020B0604020202020204" pitchFamily="34" charset="0"/>
              <a:buChar char="•"/>
            </a:pPr>
            <a:r>
              <a:rPr lang="cy-GB" sz="3300" b="0" i="0" strike="noStrike" cap="none" spc="0" baseline="0" dirty="0">
                <a:solidFill>
                  <a:srgbClr val="000000"/>
                </a:solidFill>
                <a:effectLst/>
                <a:latin typeface="Calibri"/>
                <a:ea typeface="Calibri"/>
                <a:cs typeface="Calibri"/>
              </a:rPr>
              <a:t>Ymbelydredd solar</a:t>
            </a:r>
          </a:p>
          <a:p>
            <a:pPr marL="633412" indent="-571500">
              <a:buFont typeface="Arial" panose="020B0604020202020204" pitchFamily="34" charset="0"/>
              <a:buChar char="•"/>
            </a:pPr>
            <a:r>
              <a:rPr lang="cy-GB" sz="3300" b="0" i="0" strike="noStrike" cap="none" spc="0" baseline="0" dirty="0">
                <a:solidFill>
                  <a:srgbClr val="000000"/>
                </a:solidFill>
                <a:effectLst/>
                <a:latin typeface="Calibri"/>
                <a:ea typeface="Calibri"/>
                <a:cs typeface="Calibri"/>
              </a:rPr>
              <a:t>fandaliaeth</a:t>
            </a:r>
          </a:p>
          <a:p>
            <a:pPr marL="633412" indent="-571500">
              <a:buFont typeface="Arial" panose="020B0604020202020204" pitchFamily="34" charset="0"/>
              <a:buChar char="•"/>
            </a:pPr>
            <a:endParaRPr lang="en-GB" sz="3600" dirty="0">
              <a:latin typeface="+mn-lt"/>
            </a:endParaRPr>
          </a:p>
          <a:p>
            <a:pPr marL="633412" indent="-571500">
              <a:buFont typeface="Arial" panose="020B0604020202020204" pitchFamily="34" charset="0"/>
              <a:buChar char="•"/>
            </a:pPr>
            <a:endParaRPr lang="en-GB" sz="3600" dirty="0">
              <a:latin typeface="+mn-lt"/>
            </a:endParaRPr>
          </a:p>
        </p:txBody>
      </p:sp>
      <p:pic>
        <p:nvPicPr>
          <p:cNvPr id="3" name="Audio 2">
            <a:hlinkClick r:id="" action="ppaction://media"/>
            <a:extLst>
              <a:ext uri="{FF2B5EF4-FFF2-40B4-BE49-F238E27FC236}">
                <a16:creationId xmlns:a16="http://schemas.microsoft.com/office/drawing/2014/main" id="{D7E92E58-2774-7971-46E4-D02FE25809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56883662"/>
      </p:ext>
    </p:extLst>
  </p:cSld>
  <p:clrMapOvr>
    <a:masterClrMapping/>
  </p:clrMapOvr>
  <p:transition advTm="6187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089803" y="407113"/>
            <a:ext cx="7898921"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dirty="0">
                <a:solidFill>
                  <a:srgbClr val="FFFFFF"/>
                </a:solidFill>
                <a:effectLst/>
                <a:latin typeface="Calibri"/>
                <a:ea typeface="Calibri"/>
                <a:cs typeface="Calibri"/>
              </a:rPr>
              <a:t>2.3.2 Priodweddau defnyddiau adeiladu</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8701177" cy="5006535"/>
          </a:xfrm>
        </p:spPr>
        <p:txBody>
          <a:bodyPr>
            <a:normAutofit lnSpcReduction="10000"/>
          </a:bodyPr>
          <a:lstStyle/>
          <a:p>
            <a:pPr marL="61912"/>
            <a:r>
              <a:rPr lang="cy-GB" sz="3300" b="0" i="0" strike="noStrike" cap="none" spc="0" baseline="0" dirty="0">
                <a:solidFill>
                  <a:srgbClr val="000000"/>
                </a:solidFill>
                <a:effectLst/>
                <a:latin typeface="Calibri"/>
                <a:ea typeface="Calibri"/>
                <a:cs typeface="Calibri"/>
              </a:rPr>
              <a:t>Mae priodweddau defnyddiau adeiladu yn cynnwys:</a:t>
            </a:r>
          </a:p>
          <a:p>
            <a:pPr marL="633412" indent="-571500">
              <a:buFont typeface="Arial" panose="020B0604020202020204" pitchFamily="34" charset="0"/>
              <a:buChar char="•"/>
            </a:pPr>
            <a:r>
              <a:rPr lang="cy-GB" sz="3300" b="0" i="0" strike="noStrike" cap="none" spc="0" baseline="0" dirty="0">
                <a:solidFill>
                  <a:srgbClr val="000000"/>
                </a:solidFill>
                <a:effectLst/>
                <a:latin typeface="Calibri"/>
                <a:ea typeface="Calibri"/>
                <a:cs typeface="Calibri"/>
              </a:rPr>
              <a:t>Priodweddau concrit a'u dylanwad ar wydnwch</a:t>
            </a:r>
          </a:p>
          <a:p>
            <a:pPr marL="633412" indent="-571500">
              <a:buFont typeface="Arial" panose="020B0604020202020204" pitchFamily="34" charset="0"/>
              <a:buChar char="•"/>
            </a:pPr>
            <a:r>
              <a:rPr lang="cy-GB" sz="3300" b="0" i="0" strike="noStrike" cap="none" spc="0" baseline="0" dirty="0">
                <a:solidFill>
                  <a:srgbClr val="000000"/>
                </a:solidFill>
                <a:effectLst/>
                <a:latin typeface="Calibri"/>
                <a:ea typeface="Calibri"/>
                <a:cs typeface="Calibri"/>
              </a:rPr>
              <a:t>Priodweddau dur fel defnydd adeiladu</a:t>
            </a:r>
          </a:p>
          <a:p>
            <a:pPr marL="633412" indent="-571500">
              <a:buFont typeface="Arial" panose="020B0604020202020204" pitchFamily="34" charset="0"/>
              <a:buChar char="•"/>
            </a:pPr>
            <a:r>
              <a:rPr lang="cy-GB" sz="3300" b="0" i="0" strike="noStrike" cap="none" spc="0" baseline="0" dirty="0">
                <a:solidFill>
                  <a:srgbClr val="000000"/>
                </a:solidFill>
                <a:effectLst/>
                <a:latin typeface="Calibri"/>
                <a:ea typeface="Calibri"/>
                <a:cs typeface="Calibri"/>
              </a:rPr>
              <a:t>Priodweddau dur </a:t>
            </a:r>
            <a:r>
              <a:rPr lang="cy-GB" sz="3300" dirty="0">
                <a:solidFill>
                  <a:srgbClr val="000000"/>
                </a:solidFill>
                <a:latin typeface="Calibri"/>
                <a:ea typeface="Calibri"/>
                <a:cs typeface="Calibri"/>
              </a:rPr>
              <a:t>gwrth</a:t>
            </a:r>
            <a:r>
              <a:rPr lang="cy-GB" sz="3300" b="0" i="0" strike="noStrike" cap="none" spc="0" baseline="0" dirty="0">
                <a:solidFill>
                  <a:srgbClr val="000000"/>
                </a:solidFill>
                <a:effectLst/>
                <a:latin typeface="Calibri"/>
                <a:ea typeface="Calibri"/>
                <a:cs typeface="Calibri"/>
              </a:rPr>
              <a:t>staen o'i gymharu â dur</a:t>
            </a:r>
          </a:p>
          <a:p>
            <a:pPr marL="633412" indent="-571500">
              <a:buFont typeface="Arial" panose="020B0604020202020204" pitchFamily="34" charset="0"/>
              <a:buChar char="•"/>
            </a:pPr>
            <a:r>
              <a:rPr lang="cy-GB" sz="3300" b="0" i="0" strike="noStrike" cap="none" spc="0" baseline="0" dirty="0">
                <a:solidFill>
                  <a:srgbClr val="000000"/>
                </a:solidFill>
                <a:effectLst/>
                <a:latin typeface="Calibri"/>
                <a:ea typeface="Calibri"/>
                <a:cs typeface="Calibri"/>
              </a:rPr>
              <a:t>Priodweddau pren fel defnydd adeiladu</a:t>
            </a:r>
          </a:p>
          <a:p>
            <a:pPr marL="633412" indent="-571500">
              <a:buFont typeface="Arial" panose="020B0604020202020204" pitchFamily="34" charset="0"/>
              <a:buChar char="•"/>
            </a:pPr>
            <a:r>
              <a:rPr lang="cy-GB" sz="3300" b="0" i="0" strike="noStrike" cap="none" spc="0" baseline="0" dirty="0">
                <a:solidFill>
                  <a:srgbClr val="000000"/>
                </a:solidFill>
                <a:effectLst/>
                <a:latin typeface="Calibri"/>
                <a:ea typeface="Calibri"/>
                <a:cs typeface="Calibri"/>
              </a:rPr>
              <a:t>Priodweddau brics fel defnydd adeiladu</a:t>
            </a:r>
          </a:p>
        </p:txBody>
      </p:sp>
      <p:pic>
        <p:nvPicPr>
          <p:cNvPr id="2" name="Audio 1">
            <a:hlinkClick r:id="" action="ppaction://media"/>
            <a:extLst>
              <a:ext uri="{FF2B5EF4-FFF2-40B4-BE49-F238E27FC236}">
                <a16:creationId xmlns:a16="http://schemas.microsoft.com/office/drawing/2014/main" id="{4EDD2FF2-B3D3-273F-1A92-CB8CFB53F4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24380700"/>
      </p:ext>
    </p:extLst>
  </p:cSld>
  <p:clrMapOvr>
    <a:masterClrMapping/>
  </p:clrMapOvr>
  <p:transition advTm="714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7E005AC-9E7B-4D2D-A7D1-320DC01E8A50}"/>
              </a:ext>
            </a:extLst>
          </p:cNvPr>
          <p:cNvSpPr txBox="1"/>
          <p:nvPr/>
        </p:nvSpPr>
        <p:spPr>
          <a:xfrm>
            <a:off x="287546" y="1548644"/>
            <a:ext cx="8512069" cy="5006535"/>
          </a:xfrm>
          <a:prstGeom prst="rect">
            <a:avLst/>
          </a:prstGeom>
        </p:spPr>
        <p:txBody>
          <a:bodyPr vert="horz" lIns="91440" tIns="45720" rIns="91440" bIns="45720" rtlCol="0">
            <a:normAutofit fontScale="92500" lnSpcReduction="20000"/>
          </a:bodyPr>
          <a:lstStyle>
            <a:lvl1pPr marL="0" indent="0" algn="l" defTabSz="457200" rtl="0" eaLnBrk="1" fontAlgn="base" hangingPunct="1">
              <a:spcBef>
                <a:spcPct val="20000"/>
              </a:spcBef>
              <a:spcAft>
                <a:spcPct val="0"/>
              </a:spcAft>
              <a:buFont typeface="Arial" panose="020B0604020202020204" pitchFamily="34" charset="0"/>
              <a:buNone/>
              <a:defRPr sz="2400" kern="1200">
                <a:solidFill>
                  <a:schemeClr val="tx1"/>
                </a:solidFill>
                <a:latin typeface="Arial" panose="020B0604020202020204" pitchFamily="34" charset="0"/>
                <a:ea typeface="ＭＳ Ｐゴシック" pitchFamily="1" charset="-128"/>
                <a:cs typeface="Arial" panose="020B0604020202020204"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1912"/>
            <a:r>
              <a:rPr lang="cy-GB" sz="3300" b="0" i="0" strike="noStrike" cap="none" spc="0" baseline="0" dirty="0">
                <a:solidFill>
                  <a:srgbClr val="000000"/>
                </a:solidFill>
                <a:effectLst/>
                <a:latin typeface="Calibri"/>
                <a:ea typeface="Calibri"/>
                <a:cs typeface="Calibri"/>
              </a:rPr>
              <a:t>Y ffyrdd </a:t>
            </a:r>
            <a:r>
              <a:rPr lang="cy-GB" sz="3300" dirty="0">
                <a:solidFill>
                  <a:srgbClr val="000000"/>
                </a:solidFill>
                <a:latin typeface="Calibri"/>
                <a:ea typeface="Calibri"/>
                <a:cs typeface="Calibri"/>
              </a:rPr>
              <a:t>mae defnyddiau</a:t>
            </a:r>
            <a:r>
              <a:rPr lang="cy-GB" sz="3300" b="0" i="0" strike="noStrike" cap="none" spc="0" baseline="0" dirty="0">
                <a:solidFill>
                  <a:srgbClr val="000000"/>
                </a:solidFill>
                <a:effectLst/>
                <a:latin typeface="Calibri"/>
                <a:ea typeface="Calibri"/>
                <a:cs typeface="Calibri"/>
              </a:rPr>
              <a:t> cyffredin yn cael eu cynhyrchu gan gynnwys:</a:t>
            </a:r>
          </a:p>
          <a:p>
            <a:pPr marL="633412" indent="-571500">
              <a:buFont typeface="Arial" panose="020B0604020202020204" pitchFamily="34" charset="0"/>
              <a:buChar char="•"/>
            </a:pPr>
            <a:r>
              <a:rPr lang="cy-GB" sz="3300" b="0" i="0" strike="noStrike" cap="none" spc="0" baseline="0" dirty="0">
                <a:solidFill>
                  <a:srgbClr val="000000"/>
                </a:solidFill>
                <a:effectLst/>
                <a:latin typeface="Calibri"/>
                <a:ea typeface="Calibri"/>
                <a:cs typeface="Calibri"/>
              </a:rPr>
              <a:t>Sment – mae defnyddiau crai fel calchfaen yn cael eu malu i gynhyrchu defnydd mân i’w gymysgu</a:t>
            </a:r>
          </a:p>
          <a:p>
            <a:pPr marL="633412" indent="-571500">
              <a:buFont typeface="Arial" panose="020B0604020202020204" pitchFamily="34" charset="0"/>
              <a:buChar char="•"/>
            </a:pPr>
            <a:r>
              <a:rPr lang="cy-GB" sz="3300" b="0" i="0" strike="noStrike" cap="none" spc="0" baseline="0" dirty="0">
                <a:solidFill>
                  <a:srgbClr val="000000"/>
                </a:solidFill>
                <a:effectLst/>
                <a:latin typeface="Calibri"/>
                <a:ea typeface="Calibri"/>
                <a:cs typeface="Calibri"/>
              </a:rPr>
              <a:t>Dur – mae mwyn haearn yn cael ei gloddio, ei fwyndoddi ac mae carbon yn cael ei ychwanegu</a:t>
            </a:r>
          </a:p>
          <a:p>
            <a:pPr marL="633412" indent="-571500">
              <a:buFont typeface="Arial" panose="020B0604020202020204" pitchFamily="34" charset="0"/>
              <a:buChar char="•"/>
            </a:pPr>
            <a:r>
              <a:rPr lang="cy-GB" sz="3300" b="0" i="0" strike="noStrike" cap="none" spc="0" baseline="0" dirty="0">
                <a:solidFill>
                  <a:srgbClr val="000000"/>
                </a:solidFill>
                <a:effectLst/>
                <a:latin typeface="Calibri"/>
                <a:ea typeface="Calibri"/>
                <a:cs typeface="Calibri"/>
              </a:rPr>
              <a:t>Pren – mae boncyffion wedi'u cwympo yn cael eu torri'n fyrddau ac yna'n cael eu sychu.</a:t>
            </a:r>
          </a:p>
          <a:p>
            <a:pPr marL="633412" indent="-571500">
              <a:buFont typeface="Arial" panose="020B0604020202020204" pitchFamily="34" charset="0"/>
              <a:buChar char="•"/>
            </a:pPr>
            <a:r>
              <a:rPr lang="cy-GB" sz="3300" b="0" i="0" strike="noStrike" cap="none" spc="0" baseline="0" dirty="0">
                <a:solidFill>
                  <a:srgbClr val="000000"/>
                </a:solidFill>
                <a:effectLst/>
                <a:latin typeface="Calibri"/>
                <a:ea typeface="Calibri"/>
                <a:cs typeface="Calibri"/>
              </a:rPr>
              <a:t>Bric – mae mwynau clai naturiol yn cael eu malu, eu siapio, eu sychu a'u tanio.</a:t>
            </a:r>
          </a:p>
        </p:txBody>
      </p:sp>
      <p:sp>
        <p:nvSpPr>
          <p:cNvPr id="4" name="Title 1">
            <a:extLst>
              <a:ext uri="{FF2B5EF4-FFF2-40B4-BE49-F238E27FC236}">
                <a16:creationId xmlns:a16="http://schemas.microsoft.com/office/drawing/2014/main" id="{5EA51908-3C71-4C58-949F-D6D9923C73D2}"/>
              </a:ext>
            </a:extLst>
          </p:cNvPr>
          <p:cNvSpPr txBox="1"/>
          <p:nvPr/>
        </p:nvSpPr>
        <p:spPr>
          <a:xfrm>
            <a:off x="1089803" y="407113"/>
            <a:ext cx="7898921"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dirty="0">
                <a:solidFill>
                  <a:srgbClr val="FFFFFF"/>
                </a:solidFill>
                <a:effectLst/>
                <a:latin typeface="Calibri"/>
                <a:ea typeface="Calibri"/>
                <a:cs typeface="Calibri"/>
              </a:rPr>
              <a:t>2.3.2 Priodweddau defnyddiau adeiladu</a:t>
            </a:r>
          </a:p>
        </p:txBody>
      </p:sp>
      <p:pic>
        <p:nvPicPr>
          <p:cNvPr id="2" name="Audio 1">
            <a:hlinkClick r:id="" action="ppaction://media"/>
            <a:extLst>
              <a:ext uri="{FF2B5EF4-FFF2-40B4-BE49-F238E27FC236}">
                <a16:creationId xmlns:a16="http://schemas.microsoft.com/office/drawing/2014/main" id="{3AF59513-500C-AA3F-8D48-D7735B5D1B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4721284"/>
      </p:ext>
    </p:extLst>
  </p:cSld>
  <p:clrMapOvr>
    <a:masterClrMapping/>
  </p:clrMapOvr>
  <p:transition advTm="362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0E0C52-7B1B-4DC6-AC2E-54BA66D8884F}"/>
              </a:ext>
            </a:extLst>
          </p:cNvPr>
          <p:cNvSpPr>
            <a:spLocks noGrp="1"/>
          </p:cNvSpPr>
          <p:nvPr>
            <p:ph idx="1"/>
          </p:nvPr>
        </p:nvSpPr>
        <p:spPr>
          <a:xfrm>
            <a:off x="289560" y="1358188"/>
            <a:ext cx="8229600" cy="5092699"/>
          </a:xfrm>
        </p:spPr>
        <p:txBody>
          <a:bodyPr>
            <a:normAutofit/>
          </a:bodyPr>
          <a:lstStyle/>
          <a:p>
            <a:r>
              <a:rPr lang="cy-GB" sz="2400" b="0" i="0" strike="noStrike" cap="none" spc="0" baseline="0" dirty="0">
                <a:solidFill>
                  <a:srgbClr val="000000"/>
                </a:solidFill>
                <a:effectLst/>
                <a:latin typeface="Arial"/>
                <a:ea typeface="Arial"/>
                <a:cs typeface="Arial"/>
              </a:rPr>
              <a:t>Dylai dysgwyr wybod am briodweddau cynnal llwyth defnyddiau adeiladu gan gynnwys:</a:t>
            </a:r>
          </a:p>
          <a:p>
            <a:pPr marL="342900" indent="-342900">
              <a:buFont typeface="Arial" panose="020B0604020202020204" pitchFamily="34" charset="0"/>
              <a:buChar char="•"/>
            </a:pPr>
            <a:r>
              <a:rPr lang="cy-GB" sz="2400" b="0" i="0" strike="noStrike" cap="none" spc="0" baseline="0" dirty="0">
                <a:solidFill>
                  <a:srgbClr val="000000"/>
                </a:solidFill>
                <a:effectLst/>
                <a:latin typeface="Arial"/>
                <a:ea typeface="Arial"/>
                <a:cs typeface="Arial"/>
              </a:rPr>
              <a:t>Concrit – cryfder </a:t>
            </a:r>
            <a:r>
              <a:rPr lang="cy-GB" sz="2400" b="0" i="0" strike="noStrike" cap="none" spc="0" baseline="0" dirty="0" err="1">
                <a:solidFill>
                  <a:srgbClr val="000000"/>
                </a:solidFill>
                <a:effectLst/>
                <a:latin typeface="Arial"/>
                <a:ea typeface="Arial"/>
                <a:cs typeface="Arial"/>
              </a:rPr>
              <a:t>cywasgol</a:t>
            </a:r>
            <a:r>
              <a:rPr lang="cy-GB" sz="2400" b="0" i="0" strike="noStrike" cap="none" spc="0" baseline="0" dirty="0">
                <a:solidFill>
                  <a:srgbClr val="000000"/>
                </a:solidFill>
                <a:effectLst/>
                <a:latin typeface="Arial"/>
                <a:ea typeface="Arial"/>
                <a:cs typeface="Arial"/>
              </a:rPr>
              <a:t> uchel sy'n cynyddu dros amser.</a:t>
            </a:r>
          </a:p>
          <a:p>
            <a:pPr marL="342900" indent="-342900">
              <a:buFont typeface="Arial" panose="020B0604020202020204" pitchFamily="34" charset="0"/>
              <a:buChar char="•"/>
            </a:pPr>
            <a:r>
              <a:rPr lang="cy-GB" sz="2400" b="0" i="0" strike="noStrike" cap="none" spc="0" baseline="0" dirty="0">
                <a:solidFill>
                  <a:srgbClr val="000000"/>
                </a:solidFill>
                <a:effectLst/>
                <a:latin typeface="Arial"/>
                <a:ea typeface="Arial"/>
                <a:cs typeface="Arial"/>
              </a:rPr>
              <a:t>Dur – </a:t>
            </a:r>
            <a:r>
              <a:rPr lang="cy-GB" sz="2400" b="0" i="0" strike="noStrike" cap="none" spc="0" baseline="0" dirty="0" err="1">
                <a:solidFill>
                  <a:srgbClr val="000000"/>
                </a:solidFill>
                <a:effectLst/>
                <a:latin typeface="Arial"/>
                <a:ea typeface="Arial"/>
                <a:cs typeface="Arial"/>
              </a:rPr>
              <a:t>capasiti</a:t>
            </a:r>
            <a:r>
              <a:rPr lang="cy-GB" sz="2400" b="0" i="0" strike="noStrike" cap="none" spc="0" baseline="0" dirty="0">
                <a:solidFill>
                  <a:srgbClr val="000000"/>
                </a:solidFill>
                <a:effectLst/>
                <a:latin typeface="Arial"/>
                <a:ea typeface="Arial"/>
                <a:cs typeface="Arial"/>
              </a:rPr>
              <a:t> cryfder uchel mewn </a:t>
            </a:r>
            <a:r>
              <a:rPr lang="cy-GB" dirty="0">
                <a:solidFill>
                  <a:srgbClr val="000000"/>
                </a:solidFill>
                <a:latin typeface="Arial"/>
                <a:ea typeface="Arial"/>
                <a:cs typeface="Arial"/>
              </a:rPr>
              <a:t>tensiwn</a:t>
            </a:r>
            <a:r>
              <a:rPr lang="cy-GB" sz="2400" b="0" i="0" strike="noStrike" cap="none" spc="0" baseline="0" dirty="0">
                <a:solidFill>
                  <a:srgbClr val="000000"/>
                </a:solidFill>
                <a:effectLst/>
                <a:latin typeface="Arial"/>
                <a:ea typeface="Arial"/>
                <a:cs typeface="Arial"/>
              </a:rPr>
              <a:t> a chywasgu</a:t>
            </a:r>
          </a:p>
          <a:p>
            <a:pPr marL="342900" indent="-342900">
              <a:buFont typeface="Arial" panose="020B0604020202020204" pitchFamily="34" charset="0"/>
              <a:buChar char="•"/>
            </a:pPr>
            <a:r>
              <a:rPr lang="cy-GB" sz="2400" b="0" i="0" strike="noStrike" cap="none" spc="0" baseline="0" dirty="0">
                <a:solidFill>
                  <a:srgbClr val="000000"/>
                </a:solidFill>
                <a:effectLst/>
                <a:latin typeface="Arial"/>
                <a:ea typeface="Arial"/>
                <a:cs typeface="Arial"/>
              </a:rPr>
              <a:t>Pren – potensial ar gyfer </a:t>
            </a:r>
            <a:r>
              <a:rPr lang="cy-GB" sz="2400" b="0" i="0" strike="noStrike" cap="none" spc="0" baseline="0" dirty="0" err="1">
                <a:solidFill>
                  <a:srgbClr val="000000"/>
                </a:solidFill>
                <a:effectLst/>
                <a:latin typeface="Arial"/>
                <a:ea typeface="Arial"/>
                <a:cs typeface="Arial"/>
              </a:rPr>
              <a:t>capasiti</a:t>
            </a:r>
            <a:r>
              <a:rPr lang="cy-GB" sz="2400" b="0" i="0" strike="noStrike" cap="none" spc="0" baseline="0" dirty="0">
                <a:solidFill>
                  <a:srgbClr val="000000"/>
                </a:solidFill>
                <a:effectLst/>
                <a:latin typeface="Arial"/>
                <a:ea typeface="Arial"/>
                <a:cs typeface="Arial"/>
              </a:rPr>
              <a:t> cryfder da mewn tensiwn a chywasgu.</a:t>
            </a:r>
          </a:p>
          <a:p>
            <a:pPr marL="342900" indent="-342900">
              <a:buFont typeface="Arial" panose="020B0604020202020204" pitchFamily="34" charset="0"/>
              <a:buChar char="•"/>
            </a:pPr>
            <a:r>
              <a:rPr lang="cy-GB" sz="2400" b="0" i="0" strike="noStrike" cap="none" spc="0" baseline="0" dirty="0">
                <a:solidFill>
                  <a:srgbClr val="000000"/>
                </a:solidFill>
                <a:effectLst/>
                <a:latin typeface="Arial"/>
                <a:ea typeface="Arial"/>
                <a:cs typeface="Arial"/>
              </a:rPr>
              <a:t>Brics – cryfder </a:t>
            </a:r>
            <a:r>
              <a:rPr lang="cy-GB" sz="2400" b="0" i="0" strike="noStrike" cap="none" spc="0" baseline="0" dirty="0" err="1">
                <a:solidFill>
                  <a:srgbClr val="000000"/>
                </a:solidFill>
                <a:effectLst/>
                <a:latin typeface="Arial"/>
                <a:ea typeface="Arial"/>
                <a:cs typeface="Arial"/>
              </a:rPr>
              <a:t>cywasgol</a:t>
            </a:r>
            <a:r>
              <a:rPr lang="cy-GB" sz="2400" b="0" i="0" strike="noStrike" cap="none" spc="0" baseline="0" dirty="0">
                <a:solidFill>
                  <a:srgbClr val="000000"/>
                </a:solidFill>
                <a:effectLst/>
                <a:latin typeface="Arial"/>
                <a:ea typeface="Arial"/>
                <a:cs typeface="Arial"/>
              </a:rPr>
              <a:t> uchel y brics neu'r blociau a morter </a:t>
            </a:r>
            <a:r>
              <a:rPr lang="cy-GB" dirty="0">
                <a:solidFill>
                  <a:srgbClr val="000000"/>
                </a:solidFill>
                <a:latin typeface="Arial"/>
                <a:ea typeface="Arial"/>
                <a:cs typeface="Arial"/>
              </a:rPr>
              <a:t>sy’n cael eu defnyddio</a:t>
            </a:r>
            <a:r>
              <a:rPr lang="cy-GB" sz="2400" b="0" i="0" strike="noStrike" cap="none" spc="0" baseline="0" dirty="0">
                <a:solidFill>
                  <a:srgbClr val="000000"/>
                </a:solidFill>
                <a:effectLst/>
                <a:latin typeface="Arial"/>
                <a:ea typeface="Arial"/>
                <a:cs typeface="Arial"/>
              </a:rPr>
              <a:t>.</a:t>
            </a:r>
          </a:p>
        </p:txBody>
      </p:sp>
      <p:sp>
        <p:nvSpPr>
          <p:cNvPr id="6" name="Title 1">
            <a:extLst>
              <a:ext uri="{FF2B5EF4-FFF2-40B4-BE49-F238E27FC236}">
                <a16:creationId xmlns:a16="http://schemas.microsoft.com/office/drawing/2014/main" id="{8227B9B1-701E-45DD-8C13-2A4575078B22}"/>
              </a:ext>
            </a:extLst>
          </p:cNvPr>
          <p:cNvSpPr txBox="1"/>
          <p:nvPr/>
        </p:nvSpPr>
        <p:spPr>
          <a:xfrm>
            <a:off x="1089803" y="407113"/>
            <a:ext cx="7898921"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600" b="0" i="0" strike="noStrike" cap="none" spc="0" baseline="0" dirty="0">
                <a:solidFill>
                  <a:srgbClr val="FFFFFF"/>
                </a:solidFill>
                <a:effectLst/>
                <a:latin typeface="Calibri"/>
                <a:ea typeface="Calibri"/>
                <a:cs typeface="Calibri"/>
              </a:rPr>
              <a:t>2.3.2 Priodweddau defnyddiau adeiladu</a:t>
            </a:r>
          </a:p>
        </p:txBody>
      </p:sp>
      <p:pic>
        <p:nvPicPr>
          <p:cNvPr id="5" name="Audio 4">
            <a:hlinkClick r:id="" action="ppaction://media"/>
            <a:extLst>
              <a:ext uri="{FF2B5EF4-FFF2-40B4-BE49-F238E27FC236}">
                <a16:creationId xmlns:a16="http://schemas.microsoft.com/office/drawing/2014/main" id="{8B90D782-E1EF-CABB-7A16-EAB7AC3386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62024057"/>
      </p:ext>
    </p:extLst>
  </p:cSld>
  <p:clrMapOvr>
    <a:masterClrMapping/>
  </p:clrMapOvr>
  <p:transition advTm="165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01143"/>
            <a:ext cx="8701177" cy="5054036"/>
          </a:xfrm>
        </p:spPr>
        <p:txBody>
          <a:bodyPr>
            <a:normAutofit/>
          </a:bodyPr>
          <a:lstStyle/>
          <a:p>
            <a:r>
              <a:rPr lang="cy-GB" sz="3200" b="0" i="0" strike="noStrike" cap="none" spc="0" baseline="0" dirty="0">
                <a:solidFill>
                  <a:srgbClr val="000000"/>
                </a:solidFill>
                <a:effectLst/>
                <a:latin typeface="Arial"/>
                <a:ea typeface="Arial"/>
                <a:cs typeface="Arial"/>
              </a:rPr>
              <a:t>Mae'r adran hon o'r fanyleb yn cynnwys:</a:t>
            </a:r>
          </a:p>
          <a:p>
            <a:pPr marL="285750" indent="-28575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Achosion diraddio defnyddiau</a:t>
            </a:r>
          </a:p>
          <a:p>
            <a:pPr marL="285750" indent="-28575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Mesurau sy'n ymwneud ag atal a lleihau diraddio</a:t>
            </a:r>
          </a:p>
          <a:p>
            <a:pPr marL="285750" indent="-28575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Datrys materion a gafodd eu hachosi gan ddiraddio defnyddiau</a:t>
            </a:r>
          </a:p>
          <a:p>
            <a:pPr marL="285750" indent="-28575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Effaith ar yr amgylchedd.</a:t>
            </a:r>
          </a:p>
          <a:p>
            <a:endParaRPr lang="en-GB" sz="1800" dirty="0">
              <a:latin typeface="+mn-lt"/>
            </a:endParaRPr>
          </a:p>
          <a:p>
            <a:endParaRPr lang="en-GB" sz="1800" dirty="0">
              <a:latin typeface="+mn-lt"/>
            </a:endParaRPr>
          </a:p>
          <a:p>
            <a:endParaRPr lang="en-GB" dirty="0"/>
          </a:p>
          <a:p>
            <a:endParaRPr lang="en-GB" dirty="0"/>
          </a:p>
          <a:p>
            <a:endParaRPr lang="en-GB" dirty="0"/>
          </a:p>
          <a:p>
            <a:endParaRPr lang="en-GB" dirty="0"/>
          </a:p>
          <a:p>
            <a:pPr marL="61912"/>
            <a:endParaRPr lang="en-GB" dirty="0">
              <a:latin typeface="+mn-lt"/>
            </a:endParaRPr>
          </a:p>
        </p:txBody>
      </p:sp>
      <p:sp>
        <p:nvSpPr>
          <p:cNvPr id="4" name="Title 1">
            <a:extLst>
              <a:ext uri="{FF2B5EF4-FFF2-40B4-BE49-F238E27FC236}">
                <a16:creationId xmlns:a16="http://schemas.microsoft.com/office/drawing/2014/main" id="{3253097E-732C-491F-AB1E-80E1352581DD}"/>
              </a:ext>
            </a:extLst>
          </p:cNvPr>
          <p:cNvSpPr txBox="1"/>
          <p:nvPr/>
        </p:nvSpPr>
        <p:spPr>
          <a:xfrm>
            <a:off x="1089803" y="407113"/>
            <a:ext cx="8435197"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200" b="0" i="0" strike="noStrike" cap="none" spc="0" baseline="0" dirty="0">
                <a:solidFill>
                  <a:srgbClr val="FFFFFF"/>
                </a:solidFill>
                <a:effectLst/>
                <a:latin typeface="Calibri"/>
                <a:ea typeface="Calibri"/>
                <a:cs typeface="Calibri"/>
              </a:rPr>
              <a:t>2.3.3 Diraddio defnyddiau adeiladu</a:t>
            </a:r>
          </a:p>
        </p:txBody>
      </p:sp>
      <p:pic>
        <p:nvPicPr>
          <p:cNvPr id="2" name="Audio 1">
            <a:hlinkClick r:id="" action="ppaction://media"/>
            <a:extLst>
              <a:ext uri="{FF2B5EF4-FFF2-40B4-BE49-F238E27FC236}">
                <a16:creationId xmlns:a16="http://schemas.microsoft.com/office/drawing/2014/main" id="{AAAFDCCA-38DD-4FAA-8DD5-CD375DEBA0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70948403"/>
      </p:ext>
    </p:extLst>
  </p:cSld>
  <p:clrMapOvr>
    <a:masterClrMapping/>
  </p:clrMapOvr>
  <p:transition advTm="614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ED2949-02BE-4A32-BAE8-C9D3ADF5D105}"/>
              </a:ext>
            </a:extLst>
          </p:cNvPr>
          <p:cNvSpPr txBox="1"/>
          <p:nvPr/>
        </p:nvSpPr>
        <p:spPr>
          <a:xfrm>
            <a:off x="223806" y="1536174"/>
            <a:ext cx="8300720" cy="3505200"/>
          </a:xfrm>
          <a:prstGeom prst="rect">
            <a:avLst/>
          </a:prstGeom>
          <a:noFill/>
        </p:spPr>
        <p:txBody>
          <a:bodyPr wrap="square" rtlCol="0">
            <a:spAutoFit/>
          </a:bodyPr>
          <a:lstStyle/>
          <a:p>
            <a:r>
              <a:rPr lang="cy-GB" sz="3200" b="0" i="0" strike="noStrike" cap="none" spc="0" baseline="0" dirty="0">
                <a:solidFill>
                  <a:srgbClr val="000000"/>
                </a:solidFill>
                <a:effectLst/>
                <a:latin typeface="Calibri"/>
                <a:ea typeface="Calibri"/>
                <a:cs typeface="Calibri"/>
              </a:rPr>
              <a:t>Dylai dysgwyr ddeall sut i leihau effaith diraddio defnyddiau i'r defnyddiau canlynol:</a:t>
            </a:r>
          </a:p>
          <a:p>
            <a:pPr marL="457200" indent="-45720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Concrit wedi'i atgyfnerthu</a:t>
            </a:r>
          </a:p>
          <a:p>
            <a:pPr marL="457200" indent="-45720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Dur</a:t>
            </a:r>
          </a:p>
          <a:p>
            <a:pPr marL="457200" indent="-45720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Pren</a:t>
            </a:r>
          </a:p>
          <a:p>
            <a:pPr marL="457200" indent="-45720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Brics</a:t>
            </a:r>
          </a:p>
          <a:p>
            <a:pPr marL="457200" indent="-457200">
              <a:buFont typeface="Arial" panose="020B0604020202020204" pitchFamily="34" charset="0"/>
              <a:buChar char="•"/>
            </a:pPr>
            <a:endParaRPr lang="en-GB" sz="3200" dirty="0"/>
          </a:p>
        </p:txBody>
      </p:sp>
      <p:sp>
        <p:nvSpPr>
          <p:cNvPr id="5" name="Title 1">
            <a:extLst>
              <a:ext uri="{FF2B5EF4-FFF2-40B4-BE49-F238E27FC236}">
                <a16:creationId xmlns:a16="http://schemas.microsoft.com/office/drawing/2014/main" id="{00398099-1FF3-4AC1-8BC5-2A33F89ADD53}"/>
              </a:ext>
            </a:extLst>
          </p:cNvPr>
          <p:cNvSpPr txBox="1"/>
          <p:nvPr/>
        </p:nvSpPr>
        <p:spPr>
          <a:xfrm>
            <a:off x="1089803" y="407113"/>
            <a:ext cx="8435197"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200" b="0" i="0" strike="noStrike" cap="none" spc="0" baseline="0" dirty="0">
                <a:solidFill>
                  <a:srgbClr val="FFFFFF"/>
                </a:solidFill>
                <a:effectLst/>
                <a:latin typeface="Calibri"/>
                <a:ea typeface="Calibri"/>
                <a:cs typeface="Calibri"/>
              </a:rPr>
              <a:t>2.3.3 Diraddio defnyddiau adeiladu</a:t>
            </a:r>
          </a:p>
        </p:txBody>
      </p:sp>
      <p:pic>
        <p:nvPicPr>
          <p:cNvPr id="3" name="Audio 2">
            <a:hlinkClick r:id="" action="ppaction://media"/>
            <a:extLst>
              <a:ext uri="{FF2B5EF4-FFF2-40B4-BE49-F238E27FC236}">
                <a16:creationId xmlns:a16="http://schemas.microsoft.com/office/drawing/2014/main" id="{D6FBE75C-84A2-0403-1D5A-F3C5ACF8A0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56607959"/>
      </p:ext>
    </p:extLst>
  </p:cSld>
  <p:clrMapOvr>
    <a:masterClrMapping/>
  </p:clrMapOvr>
  <p:transition advTm="674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3779" y="1548645"/>
            <a:ext cx="8563829" cy="5001680"/>
          </a:xfrm>
        </p:spPr>
        <p:txBody>
          <a:bodyPr>
            <a:noAutofit/>
          </a:bodyPr>
          <a:lstStyle/>
          <a:p>
            <a:pPr marL="447675" indent="-358775"/>
            <a:r>
              <a:rPr lang="en-US" dirty="0">
                <a:latin typeface="+mn-lt"/>
                <a:ea typeface="Cambria" panose="02040503050406030204" pitchFamily="18" charset="0"/>
                <a:cs typeface="Cambria" panose="02040503050406030204" pitchFamily="18" charset="0"/>
              </a:rPr>
              <a:t>     </a:t>
            </a:r>
          </a:p>
          <a:p>
            <a:pPr marL="447675" indent="-358775"/>
            <a:endParaRPr lang="en-US" dirty="0">
              <a:latin typeface="+mn-lt"/>
              <a:ea typeface="Cambria" panose="02040503050406030204" pitchFamily="18" charset="0"/>
              <a:cs typeface="Cambria" panose="02040503050406030204" pitchFamily="18" charset="0"/>
            </a:endParaRPr>
          </a:p>
          <a:p>
            <a:pPr marL="447675" indent="-358775"/>
            <a:r>
              <a:rPr lang="cy-GB" sz="2400" b="0" i="0" strike="noStrike" cap="none" spc="0" baseline="0" dirty="0">
                <a:solidFill>
                  <a:srgbClr val="000000"/>
                </a:solidFill>
                <a:effectLst/>
                <a:latin typeface="Calibri"/>
                <a:ea typeface="Calibri"/>
                <a:cs typeface="Calibri"/>
              </a:rPr>
              <a:t>     </a:t>
            </a:r>
            <a:r>
              <a:rPr lang="cy-GB" sz="3400" b="0" i="0" strike="noStrike" cap="none" spc="0" baseline="0" dirty="0">
                <a:solidFill>
                  <a:srgbClr val="000000"/>
                </a:solidFill>
                <a:effectLst/>
                <a:latin typeface="Calibri"/>
                <a:ea typeface="Calibri"/>
                <a:cs typeface="Calibri"/>
              </a:rPr>
              <a:t>Mae cymhwyster TAG UG a Safon Uwch CBAC yn yr Amgylchedd Adeiledig yn datblygu dealltwriaeth dysgwyr o'r amgylchedd adeiledig, gan gynnwys y rolau proffesiynol a thechnegol ynddo a'r ystod o adeiladau, asedau ac adeileddau sy'n rhan ohono. </a:t>
            </a:r>
          </a:p>
        </p:txBody>
      </p:sp>
      <p:sp>
        <p:nvSpPr>
          <p:cNvPr id="5" name="Title 1">
            <a:extLst>
              <a:ext uri="{FF2B5EF4-FFF2-40B4-BE49-F238E27FC236}">
                <a16:creationId xmlns:a16="http://schemas.microsoft.com/office/drawing/2014/main" id="{174C0484-AC1A-49AE-8173-BBD838AC19BD}"/>
              </a:ext>
            </a:extLst>
          </p:cNvPr>
          <p:cNvSpPr txBox="1"/>
          <p:nvPr/>
        </p:nvSpPr>
        <p:spPr>
          <a:xfrm>
            <a:off x="1462793" y="74010"/>
            <a:ext cx="7090913" cy="886110"/>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defRPr/>
            </a:pPr>
            <a:r>
              <a:rPr lang="cy-GB" sz="3600" b="0" i="0" strike="noStrike" cap="none" spc="0" baseline="0">
                <a:solidFill>
                  <a:srgbClr val="FFFFFF"/>
                </a:solidFill>
                <a:effectLst/>
                <a:latin typeface="Calibri"/>
                <a:ea typeface="Calibri"/>
                <a:cs typeface="Calibri"/>
              </a:rPr>
              <a:t>TAG Yr Amgylchedd Adeiledig CBAC</a:t>
            </a:r>
          </a:p>
          <a:p>
            <a:pPr marL="0" marR="0" lvl="0" indent="0" algn="ctr" defTabSz="457200" rtl="0" eaLnBrk="1" fontAlgn="base" latinLnBrk="0" hangingPunct="1">
              <a:lnSpc>
                <a:spcPct val="100000"/>
              </a:lnSpc>
              <a:spcBef>
                <a:spcPct val="0"/>
              </a:spcBef>
              <a:spcAft>
                <a:spcPct val="0"/>
              </a:spcAft>
              <a:buClrTx/>
              <a:buSzTx/>
              <a:buFontTx/>
              <a:buNone/>
              <a:defRPr/>
            </a:pPr>
            <a:r>
              <a:rPr lang="cy-GB" sz="3600" b="0" i="0" strike="noStrike" cap="none" spc="0" baseline="0">
                <a:solidFill>
                  <a:srgbClr val="FFFFFF"/>
                </a:solidFill>
                <a:effectLst/>
                <a:latin typeface="Calibri"/>
                <a:ea typeface="Calibri"/>
                <a:cs typeface="Calibri"/>
              </a:rPr>
              <a:t>Cyflwyniad i'r fanyleb newydd</a:t>
            </a:r>
          </a:p>
        </p:txBody>
      </p:sp>
      <p:pic>
        <p:nvPicPr>
          <p:cNvPr id="3" name="Audio 2">
            <a:hlinkClick r:id="" action="ppaction://media"/>
            <a:extLst>
              <a:ext uri="{FF2B5EF4-FFF2-40B4-BE49-F238E27FC236}">
                <a16:creationId xmlns:a16="http://schemas.microsoft.com/office/drawing/2014/main" id="{5B5196CC-7906-C04C-182B-805EED1B03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94184260"/>
      </p:ext>
    </p:extLst>
  </p:cSld>
  <p:clrMapOvr>
    <a:masterClrMapping/>
  </p:clrMapOvr>
  <p:transition advTm="261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407113"/>
            <a:ext cx="7633009"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endParaRPr lang="en-GB" sz="3600">
              <a:solidFill>
                <a:schemeClr val="bg1"/>
              </a:solidFill>
              <a:latin typeface="+mj-lt"/>
            </a:endParaRPr>
          </a:p>
        </p:txBody>
      </p:sp>
      <p:sp>
        <p:nvSpPr>
          <p:cNvPr id="4" name="TextBox 3">
            <a:extLst>
              <a:ext uri="{FF2B5EF4-FFF2-40B4-BE49-F238E27FC236}">
                <a16:creationId xmlns:a16="http://schemas.microsoft.com/office/drawing/2014/main" id="{AFED2949-02BE-4A32-BAE8-C9D3ADF5D105}"/>
              </a:ext>
            </a:extLst>
          </p:cNvPr>
          <p:cNvSpPr txBox="1"/>
          <p:nvPr/>
        </p:nvSpPr>
        <p:spPr>
          <a:xfrm>
            <a:off x="619760" y="1397000"/>
            <a:ext cx="8300720" cy="4968240"/>
          </a:xfrm>
          <a:prstGeom prst="rect">
            <a:avLst/>
          </a:prstGeom>
          <a:noFill/>
        </p:spPr>
        <p:txBody>
          <a:bodyPr wrap="square" rtlCol="0">
            <a:spAutoFit/>
          </a:bodyPr>
          <a:lstStyle/>
          <a:p>
            <a:r>
              <a:rPr lang="cy-GB" sz="3200" b="0" i="0" strike="noStrike" cap="none" spc="0" baseline="0" dirty="0">
                <a:solidFill>
                  <a:srgbClr val="000000"/>
                </a:solidFill>
                <a:effectLst/>
                <a:latin typeface="Calibri"/>
                <a:ea typeface="Calibri"/>
                <a:cs typeface="Calibri"/>
              </a:rPr>
              <a:t>Yn yr adran hon bydd dysgwyr yn cael gwybodaeth a dealltwriaeth o gymhwyso'r technegau canlynol:</a:t>
            </a:r>
          </a:p>
          <a:p>
            <a:pPr marL="342900" indent="-34290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Dadansoddiad </a:t>
            </a:r>
            <a:r>
              <a:rPr lang="cy-GB" sz="3200" dirty="0">
                <a:solidFill>
                  <a:srgbClr val="000000"/>
                </a:solidFill>
                <a:latin typeface="Calibri"/>
                <a:ea typeface="Calibri"/>
                <a:cs typeface="Calibri"/>
              </a:rPr>
              <a:t>adeileddol</a:t>
            </a:r>
            <a:r>
              <a:rPr lang="cy-GB" sz="3200" b="0" i="0" strike="noStrike" cap="none" spc="0" baseline="0" dirty="0">
                <a:solidFill>
                  <a:srgbClr val="000000"/>
                </a:solidFill>
                <a:effectLst/>
                <a:latin typeface="Calibri"/>
                <a:ea typeface="Calibri"/>
                <a:cs typeface="Calibri"/>
              </a:rPr>
              <a:t> o adeiladau/asedau</a:t>
            </a:r>
          </a:p>
          <a:p>
            <a:pPr marL="342900" indent="-34290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Effeithiau priodweddau defnyddiau ar ddefnyddwyr adeiladu</a:t>
            </a:r>
          </a:p>
          <a:p>
            <a:pPr marL="342900" indent="-34290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Effeithiau priodweddau defnyddiau ar acwsteg a seiniau adeiladau</a:t>
            </a:r>
          </a:p>
          <a:p>
            <a:pPr marL="342900" indent="-34290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Penderfynu ar y dyluniadau sydd eu hangen ar gyfer golau mewn adeiladau/asedau</a:t>
            </a:r>
          </a:p>
        </p:txBody>
      </p:sp>
      <p:sp>
        <p:nvSpPr>
          <p:cNvPr id="6" name="Title 1">
            <a:extLst>
              <a:ext uri="{FF2B5EF4-FFF2-40B4-BE49-F238E27FC236}">
                <a16:creationId xmlns:a16="http://schemas.microsoft.com/office/drawing/2014/main" id="{FA7E8638-31BF-4DB5-95BC-7ED176F8BEB0}"/>
              </a:ext>
            </a:extLst>
          </p:cNvPr>
          <p:cNvSpPr txBox="1"/>
          <p:nvPr/>
        </p:nvSpPr>
        <p:spPr>
          <a:xfrm>
            <a:off x="1089803" y="407113"/>
            <a:ext cx="8435197"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200" b="0" i="0" strike="noStrike" cap="none" spc="0" baseline="0" dirty="0">
                <a:solidFill>
                  <a:srgbClr val="FFFFFF"/>
                </a:solidFill>
                <a:effectLst/>
                <a:latin typeface="Calibri"/>
                <a:ea typeface="Calibri"/>
                <a:cs typeface="Calibri"/>
              </a:rPr>
              <a:t>Dadansoddi adeileddol a chysur adeiladau</a:t>
            </a:r>
          </a:p>
        </p:txBody>
      </p:sp>
      <p:pic>
        <p:nvPicPr>
          <p:cNvPr id="2" name="Audio 1">
            <a:hlinkClick r:id="" action="ppaction://media"/>
            <a:extLst>
              <a:ext uri="{FF2B5EF4-FFF2-40B4-BE49-F238E27FC236}">
                <a16:creationId xmlns:a16="http://schemas.microsoft.com/office/drawing/2014/main" id="{A855FA97-D7C1-96F7-DD69-80B668E35C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63412260"/>
      </p:ext>
    </p:extLst>
  </p:cSld>
  <p:clrMapOvr>
    <a:masterClrMapping/>
  </p:clrMapOvr>
  <p:transition advTm="217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ED2949-02BE-4A32-BAE8-C9D3ADF5D105}"/>
              </a:ext>
            </a:extLst>
          </p:cNvPr>
          <p:cNvSpPr txBox="1"/>
          <p:nvPr/>
        </p:nvSpPr>
        <p:spPr>
          <a:xfrm>
            <a:off x="152400" y="1412240"/>
            <a:ext cx="8646160" cy="5509200"/>
          </a:xfrm>
          <a:prstGeom prst="rect">
            <a:avLst/>
          </a:prstGeom>
          <a:noFill/>
        </p:spPr>
        <p:txBody>
          <a:bodyPr wrap="square" rtlCol="0">
            <a:spAutoFit/>
          </a:bodyPr>
          <a:lstStyle/>
          <a:p>
            <a:r>
              <a:rPr lang="cy-GB" sz="3200" b="0" i="0" strike="noStrike" cap="none" spc="0" baseline="0" dirty="0">
                <a:solidFill>
                  <a:srgbClr val="000000"/>
                </a:solidFill>
                <a:effectLst/>
                <a:latin typeface="Calibri"/>
                <a:ea typeface="Calibri"/>
                <a:cs typeface="Calibri"/>
              </a:rPr>
              <a:t>Mae angen i ddysgwyr ddeall:</a:t>
            </a:r>
          </a:p>
          <a:p>
            <a:pPr marL="457200" indent="-45720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Mai grymoedd yw llwythi strwythurol sy'n achosi straen ac anffurfiad</a:t>
            </a:r>
          </a:p>
          <a:p>
            <a:pPr marL="457200" indent="-45720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Bod tri chategori o lwythi, llwythi dwys (pwynt), llwythi llinell, wedi'u dosbarthu (llwythi wedi'u dosbarthu)</a:t>
            </a:r>
          </a:p>
          <a:p>
            <a:pPr marL="457200" indent="-45720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Bydd yr eiliad blygu uchaf yn digwydd ar wahanol bwyntiau yn dibynnu ar sut mae'r trawst yn cael ei gefnogi a'r math o lwyth sy’n cael ei roi ar y trawst.</a:t>
            </a:r>
          </a:p>
          <a:p>
            <a:endParaRPr lang="en-GB" sz="3200" dirty="0"/>
          </a:p>
        </p:txBody>
      </p:sp>
      <p:sp>
        <p:nvSpPr>
          <p:cNvPr id="5" name="Title 1">
            <a:extLst>
              <a:ext uri="{FF2B5EF4-FFF2-40B4-BE49-F238E27FC236}">
                <a16:creationId xmlns:a16="http://schemas.microsoft.com/office/drawing/2014/main" id="{B4D9F57E-AAD7-45D1-9285-1682369773C4}"/>
              </a:ext>
            </a:extLst>
          </p:cNvPr>
          <p:cNvSpPr txBox="1"/>
          <p:nvPr/>
        </p:nvSpPr>
        <p:spPr>
          <a:xfrm>
            <a:off x="1691968" y="184087"/>
            <a:ext cx="8435197" cy="975639"/>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200" b="0" i="0" strike="noStrike" cap="none" spc="0" baseline="0" dirty="0">
                <a:solidFill>
                  <a:srgbClr val="FFFFFF"/>
                </a:solidFill>
                <a:effectLst/>
                <a:latin typeface="Calibri"/>
                <a:ea typeface="Calibri"/>
                <a:cs typeface="Calibri"/>
              </a:rPr>
              <a:t>2.3.4 Dadansoddi adeileddol o</a:t>
            </a:r>
          </a:p>
          <a:p>
            <a:r>
              <a:rPr lang="cy-GB" sz="3200" b="0" i="0" strike="noStrike" cap="none" spc="0" baseline="0" dirty="0">
                <a:solidFill>
                  <a:srgbClr val="FFFFFF"/>
                </a:solidFill>
                <a:effectLst/>
                <a:latin typeface="Calibri"/>
                <a:ea typeface="Calibri"/>
                <a:cs typeface="Calibri"/>
              </a:rPr>
              <a:t> adeiladau/asedau</a:t>
            </a:r>
          </a:p>
        </p:txBody>
      </p:sp>
      <p:pic>
        <p:nvPicPr>
          <p:cNvPr id="7" name="Audio 6">
            <a:hlinkClick r:id="" action="ppaction://media"/>
            <a:extLst>
              <a:ext uri="{FF2B5EF4-FFF2-40B4-BE49-F238E27FC236}">
                <a16:creationId xmlns:a16="http://schemas.microsoft.com/office/drawing/2014/main" id="{5977747B-3F3A-A24E-34F5-8FFC6558E3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13290272"/>
      </p:ext>
    </p:extLst>
  </p:cSld>
  <p:clrMapOvr>
    <a:masterClrMapping/>
  </p:clrMapOvr>
  <p:transition advTm="562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ED2949-02BE-4A32-BAE8-C9D3ADF5D105}"/>
              </a:ext>
            </a:extLst>
          </p:cNvPr>
          <p:cNvSpPr txBox="1"/>
          <p:nvPr/>
        </p:nvSpPr>
        <p:spPr>
          <a:xfrm>
            <a:off x="157480" y="1280160"/>
            <a:ext cx="8829040" cy="6001643"/>
          </a:xfrm>
          <a:prstGeom prst="rect">
            <a:avLst/>
          </a:prstGeom>
          <a:noFill/>
        </p:spPr>
        <p:txBody>
          <a:bodyPr wrap="square" rtlCol="0">
            <a:spAutoFit/>
          </a:bodyPr>
          <a:lstStyle/>
          <a:p>
            <a:r>
              <a:rPr lang="cy-GB" sz="3200" b="0" i="0" strike="noStrike" cap="none" spc="0" baseline="0" dirty="0">
                <a:solidFill>
                  <a:srgbClr val="000000"/>
                </a:solidFill>
                <a:effectLst/>
                <a:latin typeface="Calibri"/>
                <a:ea typeface="Calibri"/>
                <a:cs typeface="Calibri"/>
              </a:rPr>
              <a:t>Mae angen i ddysgwyr ddeall:</a:t>
            </a:r>
          </a:p>
          <a:p>
            <a:pPr marL="457200" indent="-45720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Effaith newid tymheredd ar ddefnyddwyr adeiladu a sut mae'n amrywio yn dibynnu ar y math o adeilad, adeiladwaith yr adeilad a sut mae adeiladau'n cael eu defnyddio.</a:t>
            </a:r>
          </a:p>
          <a:p>
            <a:pPr marL="457200" indent="-45720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Mai acwsteg adeiladu yw rheoli sŵn mewn adeilad</a:t>
            </a:r>
          </a:p>
          <a:p>
            <a:pPr marL="457200" indent="-45720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Gofynion dylunio goleuo, galluogi defnyddwyr i weld yn glir ac y dylid ystyried dyluniad ac offer priodol, systemau rheoli a defnydd o olau dydd.</a:t>
            </a:r>
          </a:p>
          <a:p>
            <a:pPr marL="342900" indent="-342900">
              <a:buFont typeface="Arial" panose="020B0604020202020204" pitchFamily="34" charset="0"/>
              <a:buChar char="•"/>
            </a:pPr>
            <a:endParaRPr lang="en-GB" sz="3200" dirty="0"/>
          </a:p>
          <a:p>
            <a:pPr marL="342900" indent="-342900">
              <a:buFont typeface="Arial" panose="020B0604020202020204" pitchFamily="34" charset="0"/>
              <a:buChar char="•"/>
            </a:pPr>
            <a:endParaRPr lang="en-GB" sz="3200" dirty="0"/>
          </a:p>
        </p:txBody>
      </p:sp>
      <p:sp>
        <p:nvSpPr>
          <p:cNvPr id="5" name="Title 1">
            <a:extLst>
              <a:ext uri="{FF2B5EF4-FFF2-40B4-BE49-F238E27FC236}">
                <a16:creationId xmlns:a16="http://schemas.microsoft.com/office/drawing/2014/main" id="{C41A1EA2-2418-4FB8-A925-B00B2C08140B}"/>
              </a:ext>
            </a:extLst>
          </p:cNvPr>
          <p:cNvSpPr txBox="1"/>
          <p:nvPr/>
        </p:nvSpPr>
        <p:spPr>
          <a:xfrm>
            <a:off x="1181243" y="0"/>
            <a:ext cx="7688437"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2500" b="0" i="0" strike="noStrike" cap="none" spc="0" baseline="0" dirty="0">
                <a:solidFill>
                  <a:srgbClr val="FFFFFF"/>
                </a:solidFill>
                <a:effectLst/>
                <a:latin typeface="Calibri"/>
                <a:ea typeface="Calibri"/>
                <a:cs typeface="Calibri"/>
              </a:rPr>
              <a:t>2.3.4 Effaith newidiadau tymheredd, priodweddau defnyddiau ar adeiladu acwsteg a dyluniadau ar gyfer golau.</a:t>
            </a:r>
          </a:p>
        </p:txBody>
      </p:sp>
      <p:pic>
        <p:nvPicPr>
          <p:cNvPr id="3" name="Audio 2">
            <a:hlinkClick r:id="" action="ppaction://media"/>
            <a:extLst>
              <a:ext uri="{FF2B5EF4-FFF2-40B4-BE49-F238E27FC236}">
                <a16:creationId xmlns:a16="http://schemas.microsoft.com/office/drawing/2014/main" id="{74B55B45-D411-7F18-C5C3-0D4FCAC42A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2132014"/>
      </p:ext>
    </p:extLst>
  </p:cSld>
  <p:clrMapOvr>
    <a:masterClrMapping/>
  </p:clrMapOvr>
  <p:transition advTm="645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ED2949-02BE-4A32-BAE8-C9D3ADF5D105}"/>
              </a:ext>
            </a:extLst>
          </p:cNvPr>
          <p:cNvSpPr txBox="1"/>
          <p:nvPr/>
        </p:nvSpPr>
        <p:spPr>
          <a:xfrm>
            <a:off x="416560" y="1536174"/>
            <a:ext cx="8300720" cy="5170646"/>
          </a:xfrm>
          <a:prstGeom prst="rect">
            <a:avLst/>
          </a:prstGeom>
          <a:noFill/>
        </p:spPr>
        <p:txBody>
          <a:bodyPr wrap="square" rtlCol="0">
            <a:spAutoFit/>
          </a:bodyPr>
          <a:lstStyle/>
          <a:p>
            <a:r>
              <a:rPr lang="cy-GB" sz="3000" b="0" i="0" strike="noStrike" cap="none" spc="0" baseline="0" dirty="0">
                <a:solidFill>
                  <a:srgbClr val="000000"/>
                </a:solidFill>
                <a:effectLst/>
                <a:latin typeface="Calibri"/>
                <a:ea typeface="Calibri"/>
                <a:cs typeface="Calibri"/>
              </a:rPr>
              <a:t>Mae'r adran hon yn cynnwys:</a:t>
            </a:r>
          </a:p>
          <a:p>
            <a:pPr marL="342900" indent="-342900">
              <a:buFont typeface="Arial" panose="020B0604020202020204" pitchFamily="34" charset="0"/>
              <a:buChar char="•"/>
            </a:pPr>
            <a:r>
              <a:rPr lang="cy-GB" sz="3000" b="0" i="0" strike="noStrike" cap="none" spc="0" baseline="0" dirty="0">
                <a:solidFill>
                  <a:srgbClr val="000000"/>
                </a:solidFill>
                <a:effectLst/>
                <a:latin typeface="Calibri"/>
                <a:ea typeface="Calibri"/>
                <a:cs typeface="Calibri"/>
              </a:rPr>
              <a:t>Y rheolau mesur sy'n effeithio ar gynllunio prosiectau adeiladu, gosod a chynnal a chadw</a:t>
            </a:r>
          </a:p>
          <a:p>
            <a:pPr marL="342900" indent="-342900">
              <a:buFont typeface="Arial" panose="020B0604020202020204" pitchFamily="34" charset="0"/>
              <a:buChar char="•"/>
            </a:pPr>
            <a:r>
              <a:rPr lang="cy-GB" sz="3000" b="0" i="0" strike="noStrike" cap="none" spc="0" baseline="0" dirty="0">
                <a:solidFill>
                  <a:srgbClr val="000000"/>
                </a:solidFill>
                <a:effectLst/>
                <a:latin typeface="Calibri"/>
                <a:ea typeface="Calibri"/>
                <a:cs typeface="Calibri"/>
              </a:rPr>
              <a:t>Y rheolau mesur ar gyfer prosiectau peirianneg sifil</a:t>
            </a:r>
          </a:p>
          <a:p>
            <a:pPr marL="342900" indent="-342900">
              <a:buFont typeface="Arial" panose="020B0604020202020204" pitchFamily="34" charset="0"/>
              <a:buChar char="•"/>
            </a:pPr>
            <a:r>
              <a:rPr lang="cy-GB" sz="3000" b="0" i="0" strike="noStrike" cap="none" spc="0" baseline="0" dirty="0">
                <a:solidFill>
                  <a:srgbClr val="000000"/>
                </a:solidFill>
                <a:effectLst/>
                <a:latin typeface="Calibri"/>
                <a:ea typeface="Calibri"/>
                <a:cs typeface="Calibri"/>
              </a:rPr>
              <a:t>Cynhyrchu meintiau ar gyfer isadeileddau ac </a:t>
            </a:r>
            <a:r>
              <a:rPr lang="cy-GB" sz="3000" dirty="0">
                <a:solidFill>
                  <a:srgbClr val="000000"/>
                </a:solidFill>
                <a:latin typeface="Calibri"/>
                <a:ea typeface="Calibri"/>
                <a:cs typeface="Calibri"/>
              </a:rPr>
              <a:t>aradeileddau</a:t>
            </a:r>
            <a:endParaRPr lang="cy-GB" sz="3000" b="0" i="0" strike="noStrike" cap="none" spc="0" baseline="0" dirty="0">
              <a:solidFill>
                <a:srgbClr val="000000"/>
              </a:solidFill>
              <a:effectLst/>
              <a:latin typeface="Calibri"/>
              <a:ea typeface="Calibri"/>
              <a:cs typeface="Calibri"/>
            </a:endParaRPr>
          </a:p>
          <a:p>
            <a:pPr marL="342900" indent="-342900">
              <a:buFont typeface="Arial" panose="020B0604020202020204" pitchFamily="34" charset="0"/>
              <a:buChar char="•"/>
            </a:pPr>
            <a:r>
              <a:rPr lang="cy-GB" sz="3000" b="0" i="0" strike="noStrike" cap="none" spc="0" baseline="0" dirty="0">
                <a:solidFill>
                  <a:srgbClr val="000000"/>
                </a:solidFill>
                <a:effectLst/>
                <a:latin typeface="Calibri"/>
                <a:ea typeface="Calibri"/>
                <a:cs typeface="Calibri"/>
              </a:rPr>
              <a:t>Cynhyrchu meintiau ar gyfer prosiectau peirianneg sifil</a:t>
            </a:r>
          </a:p>
          <a:p>
            <a:pPr marL="342900" indent="-342900">
              <a:buFont typeface="Arial" panose="020B0604020202020204" pitchFamily="34" charset="0"/>
              <a:buChar char="•"/>
            </a:pPr>
            <a:r>
              <a:rPr lang="cy-GB" sz="3000" b="0" i="0" strike="noStrike" cap="none" spc="0" baseline="0" dirty="0">
                <a:solidFill>
                  <a:srgbClr val="000000"/>
                </a:solidFill>
                <a:effectLst/>
                <a:latin typeface="Calibri"/>
                <a:ea typeface="Calibri"/>
                <a:cs typeface="Calibri"/>
              </a:rPr>
              <a:t>Cynhyrchu biliau o feintiau ar gyfer prosiectau adeiladu/asedau.</a:t>
            </a:r>
          </a:p>
        </p:txBody>
      </p:sp>
      <p:sp>
        <p:nvSpPr>
          <p:cNvPr id="5" name="Title 1">
            <a:extLst>
              <a:ext uri="{FF2B5EF4-FFF2-40B4-BE49-F238E27FC236}">
                <a16:creationId xmlns:a16="http://schemas.microsoft.com/office/drawing/2014/main" id="{B297E751-4ED6-4F05-ACDB-BC8D6A344AE8}"/>
              </a:ext>
            </a:extLst>
          </p:cNvPr>
          <p:cNvSpPr txBox="1"/>
          <p:nvPr/>
        </p:nvSpPr>
        <p:spPr>
          <a:xfrm>
            <a:off x="1089803" y="407113"/>
            <a:ext cx="7627477"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200" b="0" i="0" strike="noStrike" cap="none" spc="0" baseline="0">
                <a:solidFill>
                  <a:srgbClr val="FFFFFF"/>
                </a:solidFill>
                <a:effectLst/>
                <a:latin typeface="Calibri"/>
                <a:ea typeface="Calibri"/>
                <a:cs typeface="Calibri"/>
              </a:rPr>
              <a:t>2.3.5 Safonau ar gyfer mesuriadau</a:t>
            </a:r>
          </a:p>
        </p:txBody>
      </p:sp>
      <p:pic>
        <p:nvPicPr>
          <p:cNvPr id="2" name="Audio 1">
            <a:hlinkClick r:id="" action="ppaction://media"/>
            <a:extLst>
              <a:ext uri="{FF2B5EF4-FFF2-40B4-BE49-F238E27FC236}">
                <a16:creationId xmlns:a16="http://schemas.microsoft.com/office/drawing/2014/main" id="{B41BC383-14DC-9D3E-4632-F26254C051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95740316"/>
      </p:ext>
    </p:extLst>
  </p:cSld>
  <p:clrMapOvr>
    <a:masterClrMapping/>
  </p:clrMapOvr>
  <p:transition advTm="973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ED2949-02BE-4A32-BAE8-C9D3ADF5D105}"/>
              </a:ext>
            </a:extLst>
          </p:cNvPr>
          <p:cNvSpPr txBox="1"/>
          <p:nvPr/>
        </p:nvSpPr>
        <p:spPr>
          <a:xfrm>
            <a:off x="421640" y="1536174"/>
            <a:ext cx="8300720" cy="4480560"/>
          </a:xfrm>
          <a:prstGeom prst="rect">
            <a:avLst/>
          </a:prstGeom>
          <a:noFill/>
        </p:spPr>
        <p:txBody>
          <a:bodyPr wrap="square" rtlCol="0">
            <a:spAutoFit/>
          </a:bodyPr>
          <a:lstStyle/>
          <a:p>
            <a:r>
              <a:rPr lang="cy-GB" sz="3200" b="0" i="0" strike="noStrike" cap="none" spc="0" baseline="0" dirty="0">
                <a:solidFill>
                  <a:srgbClr val="000000"/>
                </a:solidFill>
                <a:effectLst/>
                <a:latin typeface="Calibri"/>
                <a:ea typeface="Calibri"/>
                <a:cs typeface="Calibri"/>
              </a:rPr>
              <a:t>Yn yr adran hon mae angen dealltwriaeth o'r egwyddorion a'r risgiau sy'n effeithio ar gysur thermol gan gynnwys:</a:t>
            </a:r>
          </a:p>
          <a:p>
            <a:pPr marL="342900" indent="-34290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Yr egwyddorion gwyddonol sydd eu hangen i ddeall y ffactorau sy'n effeithio ar gysur thermol adeiladau</a:t>
            </a:r>
          </a:p>
          <a:p>
            <a:pPr marL="342900" indent="-34290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Rheolaeth a rheoli gwres</a:t>
            </a:r>
          </a:p>
          <a:p>
            <a:pPr marL="342900" indent="-342900">
              <a:buFont typeface="Arial" panose="020B0604020202020204" pitchFamily="34" charset="0"/>
              <a:buChar char="•"/>
            </a:pPr>
            <a:r>
              <a:rPr lang="cy-GB" sz="3200" b="0" i="0" strike="noStrike" cap="none" spc="0" baseline="0" dirty="0">
                <a:solidFill>
                  <a:srgbClr val="000000"/>
                </a:solidFill>
                <a:effectLst/>
                <a:latin typeface="Calibri"/>
                <a:ea typeface="Calibri"/>
                <a:cs typeface="Calibri"/>
              </a:rPr>
              <a:t>Risgiau lleithder i adeiladau, gan gynnwys </a:t>
            </a:r>
            <a:r>
              <a:rPr lang="cy-GB" sz="3200" dirty="0">
                <a:solidFill>
                  <a:srgbClr val="000000"/>
                </a:solidFill>
                <a:latin typeface="Calibri"/>
                <a:ea typeface="Calibri"/>
                <a:cs typeface="Calibri"/>
              </a:rPr>
              <a:t>anwedd</a:t>
            </a:r>
            <a:r>
              <a:rPr lang="cy-GB" sz="3200" b="0" i="0" strike="noStrike" cap="none" spc="0" baseline="0" dirty="0">
                <a:solidFill>
                  <a:srgbClr val="000000"/>
                </a:solidFill>
                <a:effectLst/>
                <a:latin typeface="Calibri"/>
                <a:ea typeface="Calibri"/>
                <a:cs typeface="Calibri"/>
              </a:rPr>
              <a:t> a dulliau o reoli lleithder.</a:t>
            </a:r>
          </a:p>
        </p:txBody>
      </p:sp>
      <p:sp>
        <p:nvSpPr>
          <p:cNvPr id="3" name="Title 1">
            <a:extLst>
              <a:ext uri="{FF2B5EF4-FFF2-40B4-BE49-F238E27FC236}">
                <a16:creationId xmlns:a16="http://schemas.microsoft.com/office/drawing/2014/main" id="{ACC5B81D-1094-4CF2-A9F9-A4BE8C3E3328}"/>
              </a:ext>
            </a:extLst>
          </p:cNvPr>
          <p:cNvSpPr txBox="1"/>
          <p:nvPr/>
        </p:nvSpPr>
        <p:spPr>
          <a:xfrm>
            <a:off x="1089803" y="407113"/>
            <a:ext cx="7627477"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200" b="0" i="0" strike="noStrike" cap="none" spc="0" baseline="0">
                <a:solidFill>
                  <a:srgbClr val="FFFFFF"/>
                </a:solidFill>
                <a:effectLst/>
                <a:latin typeface="Calibri"/>
                <a:ea typeface="Calibri"/>
                <a:cs typeface="Calibri"/>
              </a:rPr>
              <a:t>2.3.6 Cysur thermol</a:t>
            </a:r>
          </a:p>
        </p:txBody>
      </p:sp>
      <p:pic>
        <p:nvPicPr>
          <p:cNvPr id="7" name="Audio 6">
            <a:hlinkClick r:id="" action="ppaction://media"/>
            <a:extLst>
              <a:ext uri="{FF2B5EF4-FFF2-40B4-BE49-F238E27FC236}">
                <a16:creationId xmlns:a16="http://schemas.microsoft.com/office/drawing/2014/main" id="{B2F92550-9639-A533-8758-41C331B1A6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30265919"/>
      </p:ext>
    </p:extLst>
  </p:cSld>
  <p:clrMapOvr>
    <a:masterClrMapping/>
  </p:clrMapOvr>
  <p:transition advTm="1130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ED2949-02BE-4A32-BAE8-C9D3ADF5D105}"/>
              </a:ext>
            </a:extLst>
          </p:cNvPr>
          <p:cNvSpPr txBox="1"/>
          <p:nvPr/>
        </p:nvSpPr>
        <p:spPr>
          <a:xfrm>
            <a:off x="619760" y="1828800"/>
            <a:ext cx="8300720" cy="3992880"/>
          </a:xfrm>
          <a:prstGeom prst="rect">
            <a:avLst/>
          </a:prstGeom>
          <a:noFill/>
        </p:spPr>
        <p:txBody>
          <a:bodyPr wrap="square" rtlCol="0">
            <a:spAutoFit/>
          </a:bodyPr>
          <a:lstStyle/>
          <a:p>
            <a:r>
              <a:rPr lang="cy-GB" sz="3200" b="0" i="0" strike="noStrike" cap="none" spc="0" baseline="0">
                <a:solidFill>
                  <a:srgbClr val="000000"/>
                </a:solidFill>
                <a:effectLst/>
                <a:latin typeface="Calibri"/>
                <a:ea typeface="Calibri"/>
                <a:cs typeface="Calibri"/>
              </a:rPr>
              <a:t>Mae'r adran hon yn cynnwys:</a:t>
            </a:r>
          </a:p>
          <a:p>
            <a:pPr marL="342900" indent="-342900">
              <a:buFont typeface="Arial" panose="020B0604020202020204" pitchFamily="34" charset="0"/>
              <a:buChar char="•"/>
            </a:pPr>
            <a:r>
              <a:rPr lang="cy-GB" sz="3200" b="0" i="0" strike="noStrike" cap="none" spc="0" baseline="0">
                <a:solidFill>
                  <a:srgbClr val="000000"/>
                </a:solidFill>
                <a:effectLst/>
                <a:latin typeface="Calibri"/>
                <a:ea typeface="Calibri"/>
                <a:cs typeface="Calibri"/>
              </a:rPr>
              <a:t>Yr egwyddorion gwyddonol/mathemategol sydd eu hangen i ddeall y ffordd y mae sain yn cael ei mesur</a:t>
            </a:r>
          </a:p>
          <a:p>
            <a:pPr marL="342900" indent="-342900">
              <a:buFont typeface="Arial" panose="020B0604020202020204" pitchFamily="34" charset="0"/>
              <a:buChar char="•"/>
            </a:pPr>
            <a:r>
              <a:rPr lang="cy-GB" sz="3200" b="0" i="0" strike="noStrike" cap="none" spc="0" baseline="0">
                <a:solidFill>
                  <a:srgbClr val="000000"/>
                </a:solidFill>
                <a:effectLst/>
                <a:latin typeface="Calibri"/>
                <a:ea typeface="Calibri"/>
                <a:cs typeface="Calibri"/>
              </a:rPr>
              <a:t>Sut mae sain yn cael ei rheoli drwy gydol cylch bywyd adeiladau/asedau</a:t>
            </a:r>
          </a:p>
          <a:p>
            <a:pPr marL="342900" indent="-342900">
              <a:buFont typeface="Arial" panose="020B0604020202020204" pitchFamily="34" charset="0"/>
              <a:buChar char="•"/>
            </a:pPr>
            <a:r>
              <a:rPr lang="cy-GB" sz="3200" b="0" i="0" strike="noStrike" cap="none" spc="0" baseline="0">
                <a:solidFill>
                  <a:srgbClr val="000000"/>
                </a:solidFill>
                <a:effectLst/>
                <a:latin typeface="Calibri"/>
                <a:ea typeface="Calibri"/>
                <a:cs typeface="Calibri"/>
              </a:rPr>
              <a:t>Goblygiadau dylunio sain ar ddefnyddwyr adeiladu ac eraill.</a:t>
            </a:r>
          </a:p>
        </p:txBody>
      </p:sp>
      <p:sp>
        <p:nvSpPr>
          <p:cNvPr id="3" name="Title 1">
            <a:extLst>
              <a:ext uri="{FF2B5EF4-FFF2-40B4-BE49-F238E27FC236}">
                <a16:creationId xmlns:a16="http://schemas.microsoft.com/office/drawing/2014/main" id="{8DD9EE00-5F05-4C07-A503-8C39F6E91C38}"/>
              </a:ext>
            </a:extLst>
          </p:cNvPr>
          <p:cNvSpPr txBox="1"/>
          <p:nvPr/>
        </p:nvSpPr>
        <p:spPr>
          <a:xfrm>
            <a:off x="1089803" y="263706"/>
            <a:ext cx="7627477"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200" b="0" i="0" strike="noStrike" cap="none" spc="0" baseline="0" dirty="0">
                <a:solidFill>
                  <a:srgbClr val="FFFFFF"/>
                </a:solidFill>
                <a:effectLst/>
                <a:latin typeface="Calibri"/>
                <a:ea typeface="Calibri"/>
                <a:cs typeface="Calibri"/>
              </a:rPr>
              <a:t>2.3.7 Dyluniad acwstig adeiladau ac asedau.</a:t>
            </a:r>
          </a:p>
        </p:txBody>
      </p:sp>
      <p:pic>
        <p:nvPicPr>
          <p:cNvPr id="2" name="Audio 1">
            <a:hlinkClick r:id="" action="ppaction://media"/>
            <a:extLst>
              <a:ext uri="{FF2B5EF4-FFF2-40B4-BE49-F238E27FC236}">
                <a16:creationId xmlns:a16="http://schemas.microsoft.com/office/drawing/2014/main" id="{386409A1-636F-D490-65EC-DA9254750B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89558859"/>
      </p:ext>
    </p:extLst>
  </p:cSld>
  <p:clrMapOvr>
    <a:masterClrMapping/>
  </p:clrMapOvr>
  <p:transition advTm="1097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ED2949-02BE-4A32-BAE8-C9D3ADF5D105}"/>
              </a:ext>
            </a:extLst>
          </p:cNvPr>
          <p:cNvSpPr txBox="1"/>
          <p:nvPr/>
        </p:nvSpPr>
        <p:spPr>
          <a:xfrm>
            <a:off x="619760" y="1828800"/>
            <a:ext cx="8300720" cy="2529840"/>
          </a:xfrm>
          <a:prstGeom prst="rect">
            <a:avLst/>
          </a:prstGeom>
          <a:noFill/>
        </p:spPr>
        <p:txBody>
          <a:bodyPr wrap="square" rtlCol="0">
            <a:spAutoFit/>
          </a:bodyPr>
          <a:lstStyle/>
          <a:p>
            <a:r>
              <a:rPr lang="cy-GB" sz="3200" b="0" i="0" strike="noStrike" cap="none" spc="0" baseline="0">
                <a:solidFill>
                  <a:srgbClr val="000000"/>
                </a:solidFill>
                <a:effectLst/>
                <a:latin typeface="Calibri"/>
                <a:ea typeface="Calibri"/>
                <a:cs typeface="Calibri"/>
              </a:rPr>
              <a:t>Mae'r adran hon yn cynnwys:</a:t>
            </a:r>
          </a:p>
          <a:p>
            <a:r>
              <a:rPr lang="cy-GB" sz="3200" b="0" i="0" strike="noStrike" cap="none" spc="0" baseline="0">
                <a:solidFill>
                  <a:srgbClr val="000000"/>
                </a:solidFill>
                <a:effectLst/>
                <a:latin typeface="Calibri"/>
                <a:ea typeface="Calibri"/>
                <a:cs typeface="Calibri"/>
              </a:rPr>
              <a:t>Y mathau o olau, naturiol ac artiffisial, sy'n effeithio ar ddefnyddwyr adeiladu/asedau.</a:t>
            </a:r>
          </a:p>
          <a:p>
            <a:r>
              <a:rPr lang="cy-GB" sz="3200" b="0" i="0" strike="noStrike" cap="none" spc="0" baseline="0">
                <a:solidFill>
                  <a:srgbClr val="000000"/>
                </a:solidFill>
                <a:effectLst/>
                <a:latin typeface="Calibri"/>
                <a:ea typeface="Calibri"/>
                <a:cs typeface="Calibri"/>
              </a:rPr>
              <a:t>Y dulliau o fesur golau mewn adeiladau ac asedau</a:t>
            </a:r>
            <a:r>
              <a:rPr lang="cy-GB" sz="2400" b="0" i="0" strike="noStrike" cap="none" spc="0" baseline="0">
                <a:solidFill>
                  <a:srgbClr val="000000"/>
                </a:solidFill>
                <a:effectLst/>
                <a:latin typeface="Calibri"/>
                <a:ea typeface="Calibri"/>
                <a:cs typeface="Calibri"/>
              </a:rPr>
              <a:t>.</a:t>
            </a:r>
          </a:p>
        </p:txBody>
      </p:sp>
      <p:sp>
        <p:nvSpPr>
          <p:cNvPr id="3" name="Title 1">
            <a:extLst>
              <a:ext uri="{FF2B5EF4-FFF2-40B4-BE49-F238E27FC236}">
                <a16:creationId xmlns:a16="http://schemas.microsoft.com/office/drawing/2014/main" id="{34C75AED-7017-4D70-B2E9-DACC21DB183E}"/>
              </a:ext>
            </a:extLst>
          </p:cNvPr>
          <p:cNvSpPr txBox="1"/>
          <p:nvPr/>
        </p:nvSpPr>
        <p:spPr>
          <a:xfrm>
            <a:off x="1089803" y="295601"/>
            <a:ext cx="7627477"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200" b="0" i="0" strike="noStrike" cap="none" spc="0" baseline="0" dirty="0">
                <a:solidFill>
                  <a:srgbClr val="FFFFFF"/>
                </a:solidFill>
                <a:effectLst/>
                <a:latin typeface="Calibri"/>
                <a:ea typeface="Calibri"/>
                <a:cs typeface="Calibri"/>
              </a:rPr>
              <a:t>2.3.8 Goleuo mewn adeiladau a goleuo asedau.</a:t>
            </a:r>
          </a:p>
        </p:txBody>
      </p:sp>
      <p:pic>
        <p:nvPicPr>
          <p:cNvPr id="2" name="Audio 1">
            <a:hlinkClick r:id="" action="ppaction://media"/>
            <a:extLst>
              <a:ext uri="{FF2B5EF4-FFF2-40B4-BE49-F238E27FC236}">
                <a16:creationId xmlns:a16="http://schemas.microsoft.com/office/drawing/2014/main" id="{FEF3484C-A5FD-3EE8-234C-1BC108FEED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33447598"/>
      </p:ext>
    </p:extLst>
  </p:cSld>
  <p:clrMapOvr>
    <a:masterClrMapping/>
  </p:clrMapOvr>
  <p:transition advTm="854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ED2949-02BE-4A32-BAE8-C9D3ADF5D105}"/>
              </a:ext>
            </a:extLst>
          </p:cNvPr>
          <p:cNvSpPr txBox="1"/>
          <p:nvPr/>
        </p:nvSpPr>
        <p:spPr>
          <a:xfrm>
            <a:off x="147320" y="1268659"/>
            <a:ext cx="8996680" cy="5293757"/>
          </a:xfrm>
          <a:prstGeom prst="rect">
            <a:avLst/>
          </a:prstGeom>
          <a:noFill/>
        </p:spPr>
        <p:txBody>
          <a:bodyPr wrap="square" rtlCol="0">
            <a:spAutoFit/>
          </a:bodyPr>
          <a:lstStyle/>
          <a:p>
            <a:r>
              <a:rPr lang="cy-GB" sz="2600" b="0" i="0" strike="noStrike" cap="none" spc="0" baseline="0" dirty="0">
                <a:solidFill>
                  <a:srgbClr val="000000"/>
                </a:solidFill>
                <a:effectLst/>
                <a:latin typeface="Calibri"/>
                <a:ea typeface="Calibri"/>
                <a:cs typeface="Calibri"/>
              </a:rPr>
              <a:t>Mae'r adran hon yn cynnwys:</a:t>
            </a:r>
          </a:p>
          <a:p>
            <a:pPr marL="342900" indent="-342900">
              <a:buFont typeface="Arial" panose="020B0604020202020204" pitchFamily="34" charset="0"/>
              <a:buChar char="•"/>
            </a:pPr>
            <a:r>
              <a:rPr lang="cy-GB" sz="2600" b="0" i="0" strike="noStrike" cap="none" spc="0" baseline="0" dirty="0">
                <a:solidFill>
                  <a:srgbClr val="000000"/>
                </a:solidFill>
                <a:effectLst/>
                <a:latin typeface="Calibri"/>
                <a:ea typeface="Calibri"/>
                <a:cs typeface="Calibri"/>
              </a:rPr>
              <a:t>Natur egni a'i ddefnydd mewn systemau gwasanaethau adeiladu</a:t>
            </a:r>
          </a:p>
          <a:p>
            <a:pPr marL="342900" indent="-342900">
              <a:buFont typeface="Arial" panose="020B0604020202020204" pitchFamily="34" charset="0"/>
              <a:buChar char="•"/>
            </a:pPr>
            <a:r>
              <a:rPr lang="cy-GB" sz="2600" b="0" i="0" strike="noStrike" cap="none" spc="0" baseline="0" dirty="0">
                <a:solidFill>
                  <a:srgbClr val="000000"/>
                </a:solidFill>
                <a:effectLst/>
                <a:latin typeface="Calibri"/>
                <a:ea typeface="Calibri"/>
                <a:cs typeface="Calibri"/>
              </a:rPr>
              <a:t>Y ffurfiau </a:t>
            </a:r>
            <a:r>
              <a:rPr lang="cy-GB" sz="2600" dirty="0">
                <a:solidFill>
                  <a:srgbClr val="000000"/>
                </a:solidFill>
                <a:latin typeface="Calibri"/>
                <a:ea typeface="Calibri"/>
                <a:cs typeface="Calibri"/>
              </a:rPr>
              <a:t>egni</a:t>
            </a:r>
            <a:r>
              <a:rPr lang="cy-GB" sz="2600" b="0" i="0" strike="noStrike" cap="none" spc="0" baseline="0" dirty="0">
                <a:solidFill>
                  <a:srgbClr val="000000"/>
                </a:solidFill>
                <a:effectLst/>
                <a:latin typeface="Calibri"/>
                <a:ea typeface="Calibri"/>
                <a:cs typeface="Calibri"/>
              </a:rPr>
              <a:t> sy’n cael eu defnyddio mewn systemau trydanol, aerdymheru, oergell a gwresogi</a:t>
            </a:r>
          </a:p>
          <a:p>
            <a:pPr marL="342900" indent="-342900">
              <a:buFont typeface="Arial" panose="020B0604020202020204" pitchFamily="34" charset="0"/>
              <a:buChar char="•"/>
            </a:pPr>
            <a:r>
              <a:rPr lang="cy-GB" sz="2600" b="0" i="0" strike="noStrike" cap="none" spc="0" baseline="0" dirty="0">
                <a:solidFill>
                  <a:srgbClr val="000000"/>
                </a:solidFill>
                <a:effectLst/>
                <a:latin typeface="Calibri"/>
                <a:ea typeface="Calibri"/>
                <a:cs typeface="Calibri"/>
              </a:rPr>
              <a:t>Yr unedau, cyfrifiadau a dulliau o gyfrifo defnydd a gofynion ynni</a:t>
            </a:r>
          </a:p>
          <a:p>
            <a:pPr marL="342900" indent="-342900">
              <a:buFont typeface="Arial" panose="020B0604020202020204" pitchFamily="34" charset="0"/>
              <a:buChar char="•"/>
            </a:pPr>
            <a:r>
              <a:rPr lang="cy-GB" sz="2600" b="0" i="0" strike="noStrike" cap="none" spc="0" baseline="0" dirty="0">
                <a:solidFill>
                  <a:srgbClr val="000000"/>
                </a:solidFill>
                <a:effectLst/>
                <a:latin typeface="Calibri"/>
                <a:ea typeface="Calibri"/>
                <a:cs typeface="Calibri"/>
              </a:rPr>
              <a:t>Y cysylltiadau rhwng dylunio strwythurol a’r defnydd </a:t>
            </a:r>
            <a:r>
              <a:rPr lang="cy-GB" sz="2600" dirty="0">
                <a:solidFill>
                  <a:srgbClr val="000000"/>
                </a:solidFill>
                <a:latin typeface="Calibri"/>
                <a:ea typeface="Calibri"/>
                <a:cs typeface="Calibri"/>
              </a:rPr>
              <a:t>o egni</a:t>
            </a:r>
            <a:endParaRPr lang="cy-GB" sz="2600" b="0" i="0" strike="noStrike" cap="none" spc="0" baseline="0" dirty="0">
              <a:solidFill>
                <a:srgbClr val="000000"/>
              </a:solidFill>
              <a:effectLst/>
              <a:latin typeface="Calibri"/>
              <a:ea typeface="Calibri"/>
              <a:cs typeface="Calibri"/>
            </a:endParaRPr>
          </a:p>
          <a:p>
            <a:pPr marL="342900" indent="-342900">
              <a:buFont typeface="Arial" panose="020B0604020202020204" pitchFamily="34" charset="0"/>
              <a:buChar char="•"/>
            </a:pPr>
            <a:r>
              <a:rPr lang="cy-GB" sz="2600" b="0" i="0" strike="noStrike" cap="none" spc="0" baseline="0" dirty="0">
                <a:solidFill>
                  <a:srgbClr val="000000"/>
                </a:solidFill>
                <a:effectLst/>
                <a:latin typeface="Calibri"/>
                <a:ea typeface="Calibri"/>
                <a:cs typeface="Calibri"/>
              </a:rPr>
              <a:t>Dylunio peirianneg gwasanaethau adeiladu gweithredol a goddefol</a:t>
            </a:r>
          </a:p>
          <a:p>
            <a:pPr marL="342900" indent="-342900">
              <a:buFont typeface="Arial" panose="020B0604020202020204" pitchFamily="34" charset="0"/>
              <a:buChar char="•"/>
            </a:pPr>
            <a:r>
              <a:rPr lang="cy-GB" sz="2600" b="0" i="0" strike="noStrike" cap="none" spc="0" baseline="0" dirty="0">
                <a:solidFill>
                  <a:srgbClr val="000000"/>
                </a:solidFill>
                <a:effectLst/>
                <a:latin typeface="Calibri"/>
                <a:ea typeface="Calibri"/>
                <a:cs typeface="Calibri"/>
              </a:rPr>
              <a:t>Manteision defnydd cydweithredol o Fodelu Gwybodaeth Adeiladu (BIM) wrth ddylunio strwythurau a systemau gwasanaethau adeiladu.</a:t>
            </a:r>
          </a:p>
        </p:txBody>
      </p:sp>
      <p:sp>
        <p:nvSpPr>
          <p:cNvPr id="3" name="Title 1">
            <a:extLst>
              <a:ext uri="{FF2B5EF4-FFF2-40B4-BE49-F238E27FC236}">
                <a16:creationId xmlns:a16="http://schemas.microsoft.com/office/drawing/2014/main" id="{60EE10CA-717F-49AE-B5FF-7934A2C4C188}"/>
              </a:ext>
            </a:extLst>
          </p:cNvPr>
          <p:cNvSpPr txBox="1"/>
          <p:nvPr/>
        </p:nvSpPr>
        <p:spPr>
          <a:xfrm>
            <a:off x="1089803" y="407113"/>
            <a:ext cx="7627477"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r>
              <a:rPr lang="cy-GB" sz="3200" b="0" i="0" strike="noStrike" cap="none" spc="0" baseline="0">
                <a:solidFill>
                  <a:srgbClr val="FFFFFF"/>
                </a:solidFill>
                <a:effectLst/>
                <a:latin typeface="Calibri"/>
                <a:ea typeface="Calibri"/>
                <a:cs typeface="Calibri"/>
              </a:rPr>
              <a:t>2.3.9 Systemau gwasanaethau adeiladu</a:t>
            </a:r>
          </a:p>
        </p:txBody>
      </p:sp>
      <p:pic>
        <p:nvPicPr>
          <p:cNvPr id="2" name="Audio 1">
            <a:hlinkClick r:id="" action="ppaction://media"/>
            <a:extLst>
              <a:ext uri="{FF2B5EF4-FFF2-40B4-BE49-F238E27FC236}">
                <a16:creationId xmlns:a16="http://schemas.microsoft.com/office/drawing/2014/main" id="{4CA4BB25-8534-4068-53F0-8B644F5F03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982348969"/>
      </p:ext>
    </p:extLst>
  </p:cSld>
  <p:clrMapOvr>
    <a:masterClrMapping/>
  </p:clrMapOvr>
  <p:transition advTm="1227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defRPr/>
            </a:pPr>
            <a:r>
              <a:rPr lang="cy-GB" sz="3600" b="0" i="0" strike="noStrike" cap="none" spc="0" baseline="0">
                <a:solidFill>
                  <a:srgbClr val="FFFFFF"/>
                </a:solidFill>
                <a:effectLst/>
                <a:latin typeface="Calibri"/>
                <a:ea typeface="Calibri"/>
                <a:cs typeface="Calibri"/>
              </a:rPr>
              <a:t>Adnoddau CBAC</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01143"/>
            <a:ext cx="8701177" cy="2415949"/>
          </a:xfrm>
        </p:spPr>
        <p:txBody>
          <a:bodyPr>
            <a:normAutofit/>
          </a:bodyPr>
          <a:lstStyle/>
          <a:p>
            <a:r>
              <a:rPr lang="cy-GB" sz="2400" b="0" i="0" strike="noStrike" cap="none" spc="0" baseline="0">
                <a:solidFill>
                  <a:srgbClr val="000000"/>
                </a:solidFill>
                <a:effectLst/>
                <a:latin typeface="Arial"/>
                <a:ea typeface="Arial"/>
                <a:cs typeface="Arial"/>
              </a:rPr>
              <a:t>Mae ystod eang o adnoddau ar gael i athrawon a myfyrwyr ar wefan CBAC.  </a:t>
            </a:r>
          </a:p>
          <a:p>
            <a:endParaRPr lang="en-GB"/>
          </a:p>
          <a:p>
            <a:endParaRPr lang="en-GB"/>
          </a:p>
          <a:p>
            <a:pPr marL="61912"/>
            <a:endParaRPr lang="en-GB">
              <a:latin typeface="+mn-lt"/>
            </a:endParaRPr>
          </a:p>
        </p:txBody>
      </p:sp>
      <p:pic>
        <p:nvPicPr>
          <p:cNvPr id="4" name="Picture 3">
            <a:extLst>
              <a:ext uri="{FF2B5EF4-FFF2-40B4-BE49-F238E27FC236}">
                <a16:creationId xmlns:a16="http://schemas.microsoft.com/office/drawing/2014/main" id="{4CFC210E-FBE9-D9CD-B0FF-81B9F63D82C1}"/>
              </a:ext>
            </a:extLst>
          </p:cNvPr>
          <p:cNvPicPr>
            <a:picLocks noChangeAspect="1"/>
          </p:cNvPicPr>
          <p:nvPr/>
        </p:nvPicPr>
        <p:blipFill rotWithShape="1">
          <a:blip r:embed="rId5"/>
          <a:srcRect l="60256" t="10304" b="24675"/>
          <a:stretch/>
        </p:blipFill>
        <p:spPr>
          <a:xfrm>
            <a:off x="4638135" y="3108446"/>
            <a:ext cx="4192273" cy="2706199"/>
          </a:xfrm>
          <a:prstGeom prst="rect">
            <a:avLst/>
          </a:prstGeom>
        </p:spPr>
      </p:pic>
      <p:pic>
        <p:nvPicPr>
          <p:cNvPr id="10" name="Picture 9">
            <a:extLst>
              <a:ext uri="{FF2B5EF4-FFF2-40B4-BE49-F238E27FC236}">
                <a16:creationId xmlns:a16="http://schemas.microsoft.com/office/drawing/2014/main" id="{32C59CC0-4F95-79AE-373D-491DFCD5B887}"/>
              </a:ext>
            </a:extLst>
          </p:cNvPr>
          <p:cNvPicPr>
            <a:picLocks noChangeAspect="1"/>
          </p:cNvPicPr>
          <p:nvPr/>
        </p:nvPicPr>
        <p:blipFill rotWithShape="1">
          <a:blip r:embed="rId6"/>
          <a:srcRect l="60256" t="10684" b="15242"/>
          <a:stretch/>
        </p:blipFill>
        <p:spPr>
          <a:xfrm>
            <a:off x="204520" y="3108447"/>
            <a:ext cx="4158146" cy="2615608"/>
          </a:xfrm>
          <a:prstGeom prst="rect">
            <a:avLst/>
          </a:prstGeom>
        </p:spPr>
      </p:pic>
      <p:pic>
        <p:nvPicPr>
          <p:cNvPr id="2" name="Audio 1">
            <a:hlinkClick r:id="" action="ppaction://media"/>
            <a:extLst>
              <a:ext uri="{FF2B5EF4-FFF2-40B4-BE49-F238E27FC236}">
                <a16:creationId xmlns:a16="http://schemas.microsoft.com/office/drawing/2014/main" id="{EE341F89-EA66-DAC8-6B9D-1FD7BABFA6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002078711"/>
      </p:ext>
    </p:extLst>
  </p:cSld>
  <p:clrMapOvr>
    <a:masterClrMapping/>
  </p:clrMapOvr>
  <mc:AlternateContent xmlns:mc="http://schemas.openxmlformats.org/markup-compatibility/2006">
    <mc:Choice xmlns:p14="http://schemas.microsoft.com/office/powerpoint/2010/main" Requires="p14">
      <p:transition spd="slow" p14:dur="2000" advTm="27164"/>
    </mc:Choice>
    <mc:Fallback>
      <p:transition spd="slow" advTm="27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231" y="1911"/>
            <a:ext cx="9152231" cy="126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F7AFB152-C5F8-4BF8-9AFB-49DA7D23465F}"/>
              </a:ext>
            </a:extLst>
          </p:cNvPr>
          <p:cNvPicPr>
            <a:picLocks noChangeAspect="1"/>
          </p:cNvPicPr>
          <p:nvPr/>
        </p:nvPicPr>
        <p:blipFill>
          <a:blip r:embed="rId6"/>
          <a:srcRect b="12420"/>
          <a:stretch>
            <a:fillRect/>
          </a:stretch>
        </p:blipFill>
        <p:spPr>
          <a:xfrm>
            <a:off x="0" y="1"/>
            <a:ext cx="9144000" cy="6004560"/>
          </a:xfrm>
          <a:prstGeom prst="rect">
            <a:avLst/>
          </a:prstGeom>
        </p:spPr>
      </p:pic>
      <p:sp>
        <p:nvSpPr>
          <p:cNvPr id="8" name="TextBox 7">
            <a:extLst>
              <a:ext uri="{FF2B5EF4-FFF2-40B4-BE49-F238E27FC236}">
                <a16:creationId xmlns:a16="http://schemas.microsoft.com/office/drawing/2014/main" id="{48815340-ABBE-40E0-9904-21D1E6156A56}"/>
              </a:ext>
            </a:extLst>
          </p:cNvPr>
          <p:cNvSpPr txBox="1"/>
          <p:nvPr/>
        </p:nvSpPr>
        <p:spPr>
          <a:xfrm>
            <a:off x="268287" y="309969"/>
            <a:ext cx="8767293" cy="708843"/>
          </a:xfrm>
          <a:prstGeom prst="rect">
            <a:avLst/>
          </a:prstGeom>
          <a:noFill/>
        </p:spPr>
        <p:txBody>
          <a:bodyPr wrap="square" rtlCol="0">
            <a:spAutoFit/>
          </a:bodyPr>
          <a:lstStyle/>
          <a:p>
            <a:pPr>
              <a:lnSpc>
                <a:spcPct val="80000"/>
              </a:lnSpc>
            </a:pPr>
            <a:r>
              <a:rPr lang="cy-GB" sz="4800" b="0" i="0" strike="noStrike" cap="none" spc="-30" baseline="0">
                <a:solidFill>
                  <a:srgbClr val="FFFFFF"/>
                </a:solidFill>
                <a:effectLst/>
                <a:latin typeface="Calibri"/>
                <a:ea typeface="Calibri"/>
                <a:cs typeface="Calibri"/>
              </a:rPr>
              <a:t>Cwestiynau?  |  Any Questions?</a:t>
            </a:r>
          </a:p>
        </p:txBody>
      </p:sp>
      <p:pic>
        <p:nvPicPr>
          <p:cNvPr id="7" name="Picture 6" descr="Z:\Pictures\logos\WJEC_Logo_RGB.jpg">
            <a:extLst>
              <a:ext uri="{FF2B5EF4-FFF2-40B4-BE49-F238E27FC236}">
                <a16:creationId xmlns:a16="http://schemas.microsoft.com/office/drawing/2014/main" id="{172BE483-1FCD-4FA8-B3E5-29AEAACC14F1}"/>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46155" y="5928233"/>
            <a:ext cx="701740" cy="7009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6695F39-F92B-4ABE-B71D-6DA000757893}"/>
              </a:ext>
            </a:extLst>
          </p:cNvPr>
          <p:cNvSpPr txBox="1"/>
          <p:nvPr/>
        </p:nvSpPr>
        <p:spPr>
          <a:xfrm>
            <a:off x="268287" y="1316039"/>
            <a:ext cx="2762936" cy="3140050"/>
          </a:xfrm>
          <a:prstGeom prst="rect">
            <a:avLst/>
          </a:prstGeom>
          <a:noFill/>
        </p:spPr>
        <p:txBody>
          <a:bodyPr wrap="none" rtlCol="0">
            <a:spAutoFit/>
          </a:bodyPr>
          <a:lstStyle/>
          <a:p>
            <a:r>
              <a:rPr lang="cy-GB" sz="2400" b="1" i="0" strike="noStrike" cap="none" spc="0" baseline="0" dirty="0">
                <a:solidFill>
                  <a:srgbClr val="FFFFFF"/>
                </a:solidFill>
                <a:effectLst/>
                <a:latin typeface="Calibri"/>
                <a:ea typeface="Calibri"/>
                <a:cs typeface="Calibri"/>
              </a:rPr>
              <a:t>Swyddog Pwnc</a:t>
            </a:r>
          </a:p>
          <a:p>
            <a:r>
              <a:rPr lang="cy-GB" sz="2400" b="1" i="0" strike="noStrike" cap="none" spc="0" baseline="0" dirty="0">
                <a:solidFill>
                  <a:srgbClr val="FFFFFF"/>
                </a:solidFill>
                <a:effectLst/>
                <a:latin typeface="Calibri"/>
                <a:ea typeface="Calibri"/>
                <a:cs typeface="Calibri"/>
              </a:rPr>
              <a:t>Allan Perry</a:t>
            </a:r>
          </a:p>
          <a:p>
            <a:r>
              <a:rPr lang="cy-GB" sz="1800" b="0" i="0" strike="noStrike" cap="none" spc="0" baseline="0" dirty="0">
                <a:solidFill>
                  <a:srgbClr val="000000"/>
                </a:solidFill>
                <a:effectLst/>
                <a:latin typeface="Calibri"/>
                <a:ea typeface="Calibri"/>
                <a:cs typeface="Calibri"/>
                <a:hlinkClick r:id="rId8"/>
              </a:rPr>
              <a:t>adeiladu@cbac.co.uk</a:t>
            </a:r>
            <a:endParaRPr lang="en-GB" dirty="0"/>
          </a:p>
          <a:p>
            <a:endParaRPr lang="en-GB" dirty="0"/>
          </a:p>
          <a:p>
            <a:r>
              <a:rPr lang="cy-GB" sz="2400" b="1" i="0" strike="noStrike" cap="none" spc="0" baseline="0" dirty="0">
                <a:solidFill>
                  <a:srgbClr val="FFFFFF"/>
                </a:solidFill>
                <a:effectLst/>
                <a:latin typeface="Calibri"/>
                <a:ea typeface="Calibri"/>
                <a:cs typeface="Calibri"/>
              </a:rPr>
              <a:t>Cymorth Pynciau</a:t>
            </a:r>
          </a:p>
          <a:p>
            <a:r>
              <a:rPr lang="cy-GB" sz="1800" b="0" i="0" strike="noStrike" cap="none" spc="0" baseline="0" dirty="0">
                <a:solidFill>
                  <a:srgbClr val="000000"/>
                </a:solidFill>
                <a:effectLst/>
                <a:latin typeface="Calibri"/>
                <a:ea typeface="Calibri"/>
                <a:cs typeface="Calibri"/>
                <a:hlinkClick r:id="rId8"/>
              </a:rPr>
              <a:t>adeiladu@cbac.co.uk</a:t>
            </a:r>
            <a:endParaRPr lang="en-GB" dirty="0"/>
          </a:p>
          <a:p>
            <a:endParaRPr lang="en-GB" dirty="0"/>
          </a:p>
          <a:p>
            <a:r>
              <a:rPr lang="cy-GB" sz="1800" b="0" i="0" strike="noStrike" cap="none" spc="0" baseline="0" dirty="0">
                <a:solidFill>
                  <a:srgbClr val="000000"/>
                </a:solidFill>
                <a:effectLst/>
                <a:latin typeface="Calibri"/>
                <a:ea typeface="Calibri"/>
                <a:cs typeface="Calibri"/>
              </a:rPr>
              <a:t>@wjec_cbac | @cbac_wjec</a:t>
            </a:r>
          </a:p>
          <a:p>
            <a:endParaRPr lang="en-GB" dirty="0"/>
          </a:p>
          <a:p>
            <a:r>
              <a:rPr lang="cy-GB" sz="1800" b="0" i="0" strike="noStrike" cap="none" spc="0" baseline="0" dirty="0">
                <a:solidFill>
                  <a:srgbClr val="000000"/>
                </a:solidFill>
                <a:effectLst/>
                <a:latin typeface="Calibri"/>
                <a:ea typeface="Calibri"/>
                <a:cs typeface="Calibri"/>
              </a:rPr>
              <a:t>cbac.co.uk | wjec.co.uk</a:t>
            </a:r>
          </a:p>
        </p:txBody>
      </p:sp>
      <p:pic>
        <p:nvPicPr>
          <p:cNvPr id="4" name="Audio 3">
            <a:hlinkClick r:id="" action="ppaction://media"/>
            <a:extLst>
              <a:ext uri="{FF2B5EF4-FFF2-40B4-BE49-F238E27FC236}">
                <a16:creationId xmlns:a16="http://schemas.microsoft.com/office/drawing/2014/main" id="{D2C0D3D4-7259-049E-3F7A-7593B58BDCC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9014047"/>
      </p:ext>
    </p:extLst>
  </p:cSld>
  <p:clrMapOvr>
    <a:masterClrMapping/>
  </p:clrMapOvr>
  <p:transition advTm="59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3779" y="1537431"/>
            <a:ext cx="8563829" cy="5001680"/>
          </a:xfrm>
        </p:spPr>
        <p:txBody>
          <a:bodyPr>
            <a:noAutofit/>
          </a:bodyPr>
          <a:lstStyle/>
          <a:p>
            <a:pPr marL="447675" indent="-358775"/>
            <a:r>
              <a:rPr lang="cy-GB" sz="2400" b="0" i="0" strike="noStrike" cap="none" spc="0" baseline="0" dirty="0">
                <a:solidFill>
                  <a:srgbClr val="000000"/>
                </a:solidFill>
                <a:effectLst/>
                <a:latin typeface="Calibri"/>
                <a:ea typeface="Calibri"/>
                <a:cs typeface="Calibri"/>
              </a:rPr>
              <a:t>     Bydd y fanyleb yn galluogi dysgwyr i ddatblygu gwybodaeth a dealltwriaeth o’r canlynol: </a:t>
            </a:r>
          </a:p>
          <a:p>
            <a:pPr marL="447675" indent="-358775"/>
            <a:r>
              <a:rPr lang="cy-GB" sz="2400" b="0" i="0" strike="noStrike" cap="none" spc="0" baseline="0" dirty="0">
                <a:solidFill>
                  <a:srgbClr val="000000"/>
                </a:solidFill>
                <a:effectLst/>
                <a:latin typeface="Calibri"/>
                <a:ea typeface="Calibri"/>
                <a:cs typeface="Calibri"/>
              </a:rPr>
              <a:t>•	y camau a'r prosesau sy'n gysylltiedig â chylch oes yr amgylchedd adeiledig</a:t>
            </a:r>
          </a:p>
          <a:p>
            <a:pPr marL="447675" indent="-358775"/>
            <a:r>
              <a:rPr lang="cy-GB" sz="2400" b="0" i="0" strike="noStrike" cap="none" spc="0" baseline="0" dirty="0">
                <a:solidFill>
                  <a:srgbClr val="000000"/>
                </a:solidFill>
                <a:effectLst/>
                <a:latin typeface="Calibri"/>
                <a:ea typeface="Calibri"/>
                <a:cs typeface="Calibri"/>
              </a:rPr>
              <a:t>•	y rolau proffesiynol a thechnegol sy'n gysylltiedig â'r amgylchedd adeiledig</a:t>
            </a:r>
          </a:p>
          <a:p>
            <a:pPr marL="447675" indent="-358775"/>
            <a:r>
              <a:rPr lang="cy-GB" sz="2400" b="0" i="0" strike="noStrike" cap="none" spc="0" baseline="0" dirty="0">
                <a:solidFill>
                  <a:srgbClr val="000000"/>
                </a:solidFill>
                <a:effectLst/>
                <a:latin typeface="Calibri"/>
                <a:ea typeface="Calibri"/>
                <a:cs typeface="Calibri"/>
              </a:rPr>
              <a:t>•	anghenion amgylchedd adeiledig cleientiaid a rhanddeiliaid</a:t>
            </a:r>
          </a:p>
          <a:p>
            <a:pPr marL="447675" indent="-358775"/>
            <a:r>
              <a:rPr lang="cy-GB" sz="2400" b="0" i="0" strike="noStrike" cap="none" spc="0" baseline="0" dirty="0">
                <a:solidFill>
                  <a:srgbClr val="000000"/>
                </a:solidFill>
                <a:effectLst/>
                <a:latin typeface="Calibri"/>
                <a:ea typeface="Calibri"/>
                <a:cs typeface="Calibri"/>
              </a:rPr>
              <a:t>•	Arferion Modelu Gwybodaeth Adeiladu (BIM) a rôl meddalwedd BIM ym mhob cam o gylch oes yr amgylchedd adeiledig</a:t>
            </a:r>
          </a:p>
          <a:p>
            <a:pPr marL="447675" indent="-358775"/>
            <a:r>
              <a:rPr lang="cy-GB" sz="2400" b="0" i="0" strike="noStrike" cap="none" spc="0" baseline="0" dirty="0">
                <a:solidFill>
                  <a:srgbClr val="000000"/>
                </a:solidFill>
                <a:effectLst/>
                <a:latin typeface="Calibri"/>
                <a:ea typeface="Calibri"/>
                <a:cs typeface="Calibri"/>
              </a:rPr>
              <a:t>•	materion cynaliadwyedd ac arferion cynaliadwy yng nghylch oes yr amgylchedd adeiledig</a:t>
            </a:r>
          </a:p>
          <a:p>
            <a:pPr marL="447675" indent="-358775"/>
            <a:r>
              <a:rPr lang="cy-GB" sz="2400" b="0" i="0" strike="noStrike" cap="none" spc="0" baseline="0" dirty="0">
                <a:solidFill>
                  <a:srgbClr val="000000"/>
                </a:solidFill>
                <a:effectLst/>
                <a:latin typeface="Calibri"/>
                <a:ea typeface="Calibri"/>
                <a:cs typeface="Calibri"/>
              </a:rPr>
              <a:t>•	natur newidiol ymarfer yn y sector amgylchedd adeiledig dros amser ac yn ystod cyfnodau gwahanol.</a:t>
            </a:r>
          </a:p>
          <a:p>
            <a:pPr marL="447675" indent="-358775"/>
            <a:endParaRPr lang="en-US" dirty="0">
              <a:latin typeface="+mn-lt"/>
              <a:ea typeface="Cambria" panose="02040503050406030204" pitchFamily="18" charset="0"/>
              <a:cs typeface="Cambria" panose="02040503050406030204" pitchFamily="18" charset="0"/>
            </a:endParaRPr>
          </a:p>
          <a:p>
            <a:pPr marL="447675" indent="-358775"/>
            <a:endParaRPr lang="en-US" dirty="0">
              <a:latin typeface="+mn-lt"/>
              <a:ea typeface="Cambria" panose="02040503050406030204" pitchFamily="18" charset="0"/>
              <a:cs typeface="Cambria" panose="02040503050406030204" pitchFamily="18" charset="0"/>
            </a:endParaRPr>
          </a:p>
        </p:txBody>
      </p:sp>
      <p:sp>
        <p:nvSpPr>
          <p:cNvPr id="5" name="Title 1">
            <a:extLst>
              <a:ext uri="{FF2B5EF4-FFF2-40B4-BE49-F238E27FC236}">
                <a16:creationId xmlns:a16="http://schemas.microsoft.com/office/drawing/2014/main" id="{174C0484-AC1A-49AE-8173-BBD838AC19BD}"/>
              </a:ext>
            </a:extLst>
          </p:cNvPr>
          <p:cNvSpPr txBox="1"/>
          <p:nvPr/>
        </p:nvSpPr>
        <p:spPr>
          <a:xfrm>
            <a:off x="1397479" y="0"/>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defRPr/>
            </a:pPr>
            <a:r>
              <a:rPr lang="cy-GB" sz="3600" b="0" i="0" strike="noStrike" cap="none" spc="0" baseline="0">
                <a:solidFill>
                  <a:srgbClr val="FFFFFF"/>
                </a:solidFill>
                <a:effectLst/>
                <a:latin typeface="Calibri"/>
                <a:ea typeface="Calibri"/>
                <a:cs typeface="Calibri"/>
              </a:rPr>
              <a:t>TAG Yr Amgylchedd Adeiledig CBAC</a:t>
            </a:r>
          </a:p>
          <a:p>
            <a:pPr marL="0" marR="0" lvl="0" indent="0" algn="ctr" defTabSz="457200" rtl="0" eaLnBrk="1" fontAlgn="base" latinLnBrk="0" hangingPunct="1">
              <a:lnSpc>
                <a:spcPct val="100000"/>
              </a:lnSpc>
              <a:spcBef>
                <a:spcPct val="0"/>
              </a:spcBef>
              <a:spcAft>
                <a:spcPct val="0"/>
              </a:spcAft>
              <a:buClrTx/>
              <a:buSzTx/>
              <a:buFontTx/>
              <a:buNone/>
              <a:defRPr/>
            </a:pPr>
            <a:r>
              <a:rPr lang="cy-GB" sz="3600" b="0" i="0" strike="noStrike" cap="none" spc="0" baseline="0">
                <a:solidFill>
                  <a:srgbClr val="FFFFFF"/>
                </a:solidFill>
                <a:effectLst/>
                <a:latin typeface="Calibri"/>
                <a:ea typeface="Calibri"/>
                <a:cs typeface="Calibri"/>
              </a:rPr>
              <a:t>Cyflwyniad i'r fanyleb newydd</a:t>
            </a:r>
          </a:p>
        </p:txBody>
      </p:sp>
      <p:pic>
        <p:nvPicPr>
          <p:cNvPr id="2" name="Audio 1">
            <a:hlinkClick r:id="" action="ppaction://media"/>
            <a:extLst>
              <a:ext uri="{FF2B5EF4-FFF2-40B4-BE49-F238E27FC236}">
                <a16:creationId xmlns:a16="http://schemas.microsoft.com/office/drawing/2014/main" id="{8FE5DD2B-81DC-011A-90B1-F8DE3A4BE8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93021308"/>
      </p:ext>
    </p:extLst>
  </p:cSld>
  <p:clrMapOvr>
    <a:masterClrMapping/>
  </p:clrMapOvr>
  <p:transition advTm="551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78644B-2A46-43E1-869B-F1D40AC548F5}"/>
              </a:ext>
            </a:extLst>
          </p:cNvPr>
          <p:cNvSpPr>
            <a:spLocks noGrp="1"/>
          </p:cNvSpPr>
          <p:nvPr>
            <p:ph idx="1"/>
          </p:nvPr>
        </p:nvSpPr>
        <p:spPr>
          <a:xfrm>
            <a:off x="457200" y="1549741"/>
            <a:ext cx="8229600" cy="5232539"/>
          </a:xfrm>
        </p:spPr>
        <p:txBody>
          <a:bodyPr>
            <a:normAutofit/>
          </a:bodyPr>
          <a:lstStyle/>
          <a:p>
            <a:endParaRPr lang="en-US" dirty="0"/>
          </a:p>
          <a:p>
            <a:pPr marL="342900" indent="-342900">
              <a:buFont typeface="Arial" panose="020B0604020202020204" pitchFamily="34" charset="0"/>
              <a:buChar char="•"/>
            </a:pPr>
            <a:r>
              <a:rPr lang="cy-GB" sz="2400" b="0" i="0" strike="noStrike" cap="none" spc="0" baseline="0" dirty="0">
                <a:solidFill>
                  <a:srgbClr val="000000"/>
                </a:solidFill>
                <a:effectLst/>
                <a:latin typeface="Arial"/>
                <a:ea typeface="Arial"/>
                <a:cs typeface="Arial"/>
              </a:rPr>
              <a:t>Ei gyflwyno mewn pedair uned</a:t>
            </a:r>
          </a:p>
          <a:p>
            <a:pPr marL="342900" indent="-342900">
              <a:buFont typeface="Arial" panose="020B0604020202020204" pitchFamily="34" charset="0"/>
              <a:buChar char="•"/>
            </a:pPr>
            <a:r>
              <a:rPr lang="cy-GB" sz="2400" b="0" i="0" strike="noStrike" cap="none" spc="0" baseline="0" dirty="0">
                <a:solidFill>
                  <a:srgbClr val="000000"/>
                </a:solidFill>
                <a:effectLst/>
                <a:latin typeface="Arial"/>
                <a:ea typeface="Arial"/>
                <a:cs typeface="Arial"/>
              </a:rPr>
              <a:t>Ei rannu'n feysydd pwnc</a:t>
            </a:r>
          </a:p>
          <a:p>
            <a:pPr marL="342900" indent="-342900">
              <a:buFont typeface="Arial" panose="020B0604020202020204" pitchFamily="34" charset="0"/>
              <a:buChar char="•"/>
            </a:pPr>
            <a:r>
              <a:rPr lang="cy-GB" dirty="0">
                <a:solidFill>
                  <a:srgbClr val="000000"/>
                </a:solidFill>
                <a:latin typeface="Arial"/>
                <a:ea typeface="Arial"/>
                <a:cs typeface="Arial"/>
              </a:rPr>
              <a:t>Y</a:t>
            </a:r>
            <a:r>
              <a:rPr lang="cy-GB" sz="2400" b="0" i="0" strike="noStrike" cap="none" spc="0" baseline="0" dirty="0">
                <a:solidFill>
                  <a:srgbClr val="000000"/>
                </a:solidFill>
                <a:effectLst/>
                <a:latin typeface="Arial"/>
                <a:ea typeface="Arial"/>
                <a:cs typeface="Arial"/>
              </a:rPr>
              <a:t>mhelaethiad yn cael ei ddarparu er mwyn eglurder ar ran ehangder a dyfnder</a:t>
            </a:r>
          </a:p>
          <a:p>
            <a:pPr marL="342900" indent="-342900">
              <a:buFont typeface="Arial" panose="020B0604020202020204" pitchFamily="34" charset="0"/>
              <a:buChar char="•"/>
            </a:pPr>
            <a:r>
              <a:rPr lang="cy-GB" sz="2400" b="0" i="0" strike="noStrike" cap="none" spc="0" baseline="0" dirty="0">
                <a:solidFill>
                  <a:srgbClr val="000000"/>
                </a:solidFill>
                <a:effectLst/>
                <a:latin typeface="Arial"/>
                <a:ea typeface="Arial"/>
                <a:cs typeface="Arial"/>
              </a:rPr>
              <a:t>Asesu drwy arholiad ac asesiad di-arholiad (NEA)</a:t>
            </a:r>
          </a:p>
          <a:p>
            <a:pPr marL="342900" indent="-342900">
              <a:buFont typeface="Arial" panose="020B0604020202020204" pitchFamily="34" charset="0"/>
              <a:buChar char="•"/>
            </a:pPr>
            <a:r>
              <a:rPr lang="cy-GB" dirty="0">
                <a:solidFill>
                  <a:srgbClr val="000000"/>
                </a:solidFill>
                <a:latin typeface="Arial"/>
                <a:ea typeface="Arial"/>
                <a:cs typeface="Arial"/>
              </a:rPr>
              <a:t>Gofyniad ar gyfer</a:t>
            </a:r>
            <a:r>
              <a:rPr lang="cy-GB" sz="2400" b="0" i="0" strike="noStrike" cap="none" spc="0" baseline="0" dirty="0">
                <a:solidFill>
                  <a:srgbClr val="000000"/>
                </a:solidFill>
                <a:effectLst/>
                <a:latin typeface="Arial"/>
                <a:ea typeface="Arial"/>
                <a:cs typeface="Arial"/>
              </a:rPr>
              <a:t> cymhwyso gwybodaeth, sgiliau a dealltwriaeth fathemategol</a:t>
            </a:r>
          </a:p>
          <a:p>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4" name="Title 1">
            <a:extLst>
              <a:ext uri="{FF2B5EF4-FFF2-40B4-BE49-F238E27FC236}">
                <a16:creationId xmlns:a16="http://schemas.microsoft.com/office/drawing/2014/main" id="{4C46A24C-40DA-46FB-BFDA-DA2A89B917F6}"/>
              </a:ext>
            </a:extLst>
          </p:cNvPr>
          <p:cNvSpPr txBox="1"/>
          <p:nvPr/>
        </p:nvSpPr>
        <p:spPr>
          <a:xfrm>
            <a:off x="1397479" y="75719"/>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defRPr/>
            </a:pPr>
            <a:r>
              <a:rPr lang="cy-GB" sz="3600" b="0" i="0" strike="noStrike" cap="none" spc="0" baseline="0">
                <a:solidFill>
                  <a:srgbClr val="FFFFFF"/>
                </a:solidFill>
                <a:effectLst/>
                <a:latin typeface="Calibri"/>
                <a:ea typeface="Calibri"/>
                <a:cs typeface="Calibri"/>
              </a:rPr>
              <a:t>TAG Yr Amgylchedd Adeiledig CBAC</a:t>
            </a:r>
          </a:p>
          <a:p>
            <a:pPr marL="0" marR="0" lvl="0" indent="0" algn="ctr" defTabSz="457200" rtl="0" eaLnBrk="1" fontAlgn="base" latinLnBrk="0" hangingPunct="1">
              <a:lnSpc>
                <a:spcPct val="100000"/>
              </a:lnSpc>
              <a:spcBef>
                <a:spcPct val="0"/>
              </a:spcBef>
              <a:spcAft>
                <a:spcPct val="0"/>
              </a:spcAft>
              <a:buClrTx/>
              <a:buSzTx/>
              <a:buFontTx/>
              <a:buNone/>
              <a:defRPr/>
            </a:pPr>
            <a:r>
              <a:rPr lang="cy-GB" sz="3600" b="0" i="0" strike="noStrike" cap="none" spc="0" baseline="0">
                <a:solidFill>
                  <a:srgbClr val="FFFFFF"/>
                </a:solidFill>
                <a:effectLst/>
                <a:latin typeface="Calibri"/>
                <a:ea typeface="Calibri"/>
                <a:cs typeface="Calibri"/>
              </a:rPr>
              <a:t>Cynnwys ac Asesu: Trosolwg</a:t>
            </a:r>
          </a:p>
        </p:txBody>
      </p:sp>
      <p:pic>
        <p:nvPicPr>
          <p:cNvPr id="2" name="Audio 1">
            <a:hlinkClick r:id="" action="ppaction://media"/>
            <a:extLst>
              <a:ext uri="{FF2B5EF4-FFF2-40B4-BE49-F238E27FC236}">
                <a16:creationId xmlns:a16="http://schemas.microsoft.com/office/drawing/2014/main" id="{742C748A-BA67-AA3E-E321-6D098AF759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246344775"/>
      </p:ext>
    </p:extLst>
  </p:cSld>
  <p:clrMapOvr>
    <a:masterClrMapping/>
  </p:clrMapOvr>
  <p:transition advTm="346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B1AB499C-9FC3-41FB-8160-CE3EE00C501A}"/>
              </a:ext>
            </a:extLst>
          </p:cNvPr>
          <p:cNvGraphicFramePr>
            <a:graphicFrameLocks noGrp="1"/>
          </p:cNvGraphicFramePr>
          <p:nvPr>
            <p:ph idx="1"/>
            <p:extLst>
              <p:ext uri="{D42A27DB-BD31-4B8C-83A1-F6EECF244321}">
                <p14:modId xmlns:p14="http://schemas.microsoft.com/office/powerpoint/2010/main" val="2878916195"/>
              </p:ext>
            </p:extLst>
          </p:nvPr>
        </p:nvGraphicFramePr>
        <p:xfrm>
          <a:off x="145774" y="1457739"/>
          <a:ext cx="8799441" cy="2227556"/>
        </p:xfrm>
        <a:graphic>
          <a:graphicData uri="http://schemas.openxmlformats.org/drawingml/2006/table">
            <a:tbl>
              <a:tblPr firstRow="1" bandRow="1">
                <a:tableStyleId>{5C22544A-7EE6-4342-B048-85BDC9FD1C3A}</a:tableStyleId>
              </a:tblPr>
              <a:tblGrid>
                <a:gridCol w="1298713">
                  <a:extLst>
                    <a:ext uri="{9D8B030D-6E8A-4147-A177-3AD203B41FA5}">
                      <a16:colId xmlns:a16="http://schemas.microsoft.com/office/drawing/2014/main" val="3179451166"/>
                    </a:ext>
                  </a:extLst>
                </a:gridCol>
                <a:gridCol w="4386006">
                  <a:extLst>
                    <a:ext uri="{9D8B030D-6E8A-4147-A177-3AD203B41FA5}">
                      <a16:colId xmlns:a16="http://schemas.microsoft.com/office/drawing/2014/main" val="808348759"/>
                    </a:ext>
                  </a:extLst>
                </a:gridCol>
                <a:gridCol w="3114722">
                  <a:extLst>
                    <a:ext uri="{9D8B030D-6E8A-4147-A177-3AD203B41FA5}">
                      <a16:colId xmlns:a16="http://schemas.microsoft.com/office/drawing/2014/main" val="3041353852"/>
                    </a:ext>
                  </a:extLst>
                </a:gridCol>
              </a:tblGrid>
              <a:tr h="495182">
                <a:tc gridSpan="2">
                  <a:txBody>
                    <a:bodyPr/>
                    <a:lstStyle/>
                    <a:p>
                      <a:r>
                        <a:rPr lang="cy-GB" sz="2800" b="1" i="0" strike="noStrike" cap="none" spc="0" baseline="0">
                          <a:solidFill>
                            <a:srgbClr val="FFFFFF"/>
                          </a:solidFill>
                          <a:effectLst/>
                          <a:latin typeface="Calibri"/>
                          <a:ea typeface="Calibri"/>
                          <a:cs typeface="Calibri"/>
                        </a:rPr>
                        <a:t>UG</a:t>
                      </a:r>
                    </a:p>
                  </a:txBody>
                  <a:tcPr/>
                </a:tc>
                <a:tc hMerge="1">
                  <a:txBody>
                    <a:bodyPr/>
                    <a:lstStyle/>
                    <a:p>
                      <a:endParaRPr lang="en-GB"/>
                    </a:p>
                  </a:txBody>
                  <a:tcPr/>
                </a:tc>
                <a:tc>
                  <a:txBody>
                    <a:bodyPr/>
                    <a:lstStyle/>
                    <a:p>
                      <a:r>
                        <a:rPr lang="cy-GB" sz="2800" b="1" i="0" strike="noStrike" cap="none" spc="0" baseline="0">
                          <a:solidFill>
                            <a:srgbClr val="FFFFFF"/>
                          </a:solidFill>
                          <a:effectLst/>
                          <a:latin typeface="Calibri"/>
                          <a:ea typeface="Calibri"/>
                          <a:cs typeface="Calibri"/>
                        </a:rPr>
                        <a:t>Asesiad o'r uned</a:t>
                      </a:r>
                    </a:p>
                  </a:txBody>
                  <a:tcPr/>
                </a:tc>
                <a:extLst>
                  <a:ext uri="{0D108BD9-81ED-4DB2-BD59-A6C34878D82A}">
                    <a16:rowId xmlns:a16="http://schemas.microsoft.com/office/drawing/2014/main" val="1041481719"/>
                  </a:ext>
                </a:extLst>
              </a:tr>
              <a:tr h="854698">
                <a:tc>
                  <a:txBody>
                    <a:bodyPr/>
                    <a:lstStyle/>
                    <a:p>
                      <a:r>
                        <a:rPr lang="cy-GB" sz="2800" b="0" i="0" strike="noStrike" cap="none" spc="0" baseline="0">
                          <a:solidFill>
                            <a:srgbClr val="000000"/>
                          </a:solidFill>
                          <a:effectLst/>
                          <a:latin typeface="Calibri"/>
                          <a:ea typeface="Calibri"/>
                          <a:cs typeface="Calibri"/>
                        </a:rPr>
                        <a:t>Uned 1</a:t>
                      </a:r>
                    </a:p>
                  </a:txBody>
                  <a:tcPr/>
                </a:tc>
                <a:tc>
                  <a:txBody>
                    <a:bodyPr/>
                    <a:lstStyle/>
                    <a:p>
                      <a:r>
                        <a:rPr lang="cy-GB" sz="2800" b="0" i="0" strike="noStrike" cap="none" spc="0" baseline="0">
                          <a:solidFill>
                            <a:srgbClr val="000000"/>
                          </a:solidFill>
                          <a:effectLst/>
                          <a:latin typeface="Calibri"/>
                          <a:ea typeface="Calibri"/>
                          <a:cs typeface="Calibri"/>
                        </a:rPr>
                        <a:t>Ein hamgylchedd adeiledig</a:t>
                      </a:r>
                    </a:p>
                  </a:txBody>
                  <a:tcPr/>
                </a:tc>
                <a:tc>
                  <a:txBody>
                    <a:bodyPr/>
                    <a:lstStyle/>
                    <a:p>
                      <a:r>
                        <a:rPr lang="cy-GB" sz="2800" b="0" i="0" strike="noStrike" cap="none" spc="0" baseline="0" dirty="0">
                          <a:solidFill>
                            <a:srgbClr val="000000"/>
                          </a:solidFill>
                          <a:effectLst/>
                          <a:latin typeface="Calibri"/>
                          <a:ea typeface="Calibri"/>
                          <a:cs typeface="Calibri"/>
                        </a:rPr>
                        <a:t>Arholiad</a:t>
                      </a:r>
                    </a:p>
                  </a:txBody>
                  <a:tcPr/>
                </a:tc>
                <a:extLst>
                  <a:ext uri="{0D108BD9-81ED-4DB2-BD59-A6C34878D82A}">
                    <a16:rowId xmlns:a16="http://schemas.microsoft.com/office/drawing/2014/main" val="2795592582"/>
                  </a:ext>
                </a:extLst>
              </a:tr>
              <a:tr h="854698">
                <a:tc>
                  <a:txBody>
                    <a:bodyPr/>
                    <a:lstStyle/>
                    <a:p>
                      <a:r>
                        <a:rPr lang="cy-GB" sz="2800" b="0" i="0" strike="noStrike" cap="none" spc="0" baseline="0">
                          <a:solidFill>
                            <a:srgbClr val="000000"/>
                          </a:solidFill>
                          <a:effectLst/>
                          <a:latin typeface="Calibri"/>
                          <a:ea typeface="Calibri"/>
                          <a:cs typeface="Calibri"/>
                        </a:rPr>
                        <a:t>Uned 2</a:t>
                      </a:r>
                    </a:p>
                  </a:txBody>
                  <a:tcPr/>
                </a:tc>
                <a:tc>
                  <a:txBody>
                    <a:bodyPr/>
                    <a:lstStyle/>
                    <a:p>
                      <a:r>
                        <a:rPr lang="cy-GB" sz="2800" b="0" i="0" strike="noStrike" cap="none" spc="0" baseline="0">
                          <a:solidFill>
                            <a:srgbClr val="000000"/>
                          </a:solidFill>
                          <a:effectLst/>
                          <a:latin typeface="Calibri"/>
                          <a:ea typeface="Calibri"/>
                          <a:cs typeface="Calibri"/>
                        </a:rPr>
                        <a:t>Arferion dylunio a chynllunio</a:t>
                      </a:r>
                    </a:p>
                  </a:txBody>
                  <a:tcPr/>
                </a:tc>
                <a:tc>
                  <a:txBody>
                    <a:bodyPr/>
                    <a:lstStyle/>
                    <a:p>
                      <a:r>
                        <a:rPr lang="cy-GB" sz="2800" b="0" i="0" strike="noStrike" cap="none" spc="0" baseline="0" dirty="0">
                          <a:solidFill>
                            <a:srgbClr val="000000"/>
                          </a:solidFill>
                          <a:effectLst/>
                          <a:latin typeface="Calibri"/>
                          <a:ea typeface="Calibri"/>
                          <a:cs typeface="Calibri"/>
                        </a:rPr>
                        <a:t>Asesiad di-arholiad</a:t>
                      </a:r>
                    </a:p>
                  </a:txBody>
                  <a:tcPr/>
                </a:tc>
                <a:extLst>
                  <a:ext uri="{0D108BD9-81ED-4DB2-BD59-A6C34878D82A}">
                    <a16:rowId xmlns:a16="http://schemas.microsoft.com/office/drawing/2014/main" val="2905058484"/>
                  </a:ext>
                </a:extLst>
              </a:tr>
            </a:tbl>
          </a:graphicData>
        </a:graphic>
      </p:graphicFrame>
      <p:sp>
        <p:nvSpPr>
          <p:cNvPr id="4" name="Title 1">
            <a:extLst>
              <a:ext uri="{FF2B5EF4-FFF2-40B4-BE49-F238E27FC236}">
                <a16:creationId xmlns:a16="http://schemas.microsoft.com/office/drawing/2014/main" id="{4C46A24C-40DA-46FB-BFDA-DA2A89B917F6}"/>
              </a:ext>
            </a:extLst>
          </p:cNvPr>
          <p:cNvSpPr txBox="1"/>
          <p:nvPr/>
        </p:nvSpPr>
        <p:spPr>
          <a:xfrm>
            <a:off x="1397479" y="75719"/>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marL="0" marR="0" lvl="0" indent="0" algn="ctr" defTabSz="457200" rtl="0" eaLnBrk="1" fontAlgn="base" latinLnBrk="0" hangingPunct="1">
              <a:lnSpc>
                <a:spcPct val="100000"/>
              </a:lnSpc>
              <a:spcBef>
                <a:spcPct val="0"/>
              </a:spcBef>
              <a:spcAft>
                <a:spcPct val="0"/>
              </a:spcAft>
              <a:buClrTx/>
              <a:buSzTx/>
              <a:buFontTx/>
              <a:buNone/>
              <a:defRPr/>
            </a:pPr>
            <a:r>
              <a:rPr lang="cy-GB" sz="3600" b="0" i="0" strike="noStrike" cap="none" spc="0" baseline="0">
                <a:solidFill>
                  <a:srgbClr val="FFFFFF"/>
                </a:solidFill>
                <a:effectLst/>
                <a:latin typeface="Calibri"/>
                <a:ea typeface="Calibri"/>
                <a:cs typeface="Calibri"/>
              </a:rPr>
              <a:t>TAG Yr Amgylchedd Adeiledig CBAC</a:t>
            </a:r>
          </a:p>
          <a:p>
            <a:pPr marL="0" marR="0" lvl="0" indent="0" algn="ctr" defTabSz="457200" rtl="0" eaLnBrk="1" fontAlgn="base" latinLnBrk="0" hangingPunct="1">
              <a:lnSpc>
                <a:spcPct val="100000"/>
              </a:lnSpc>
              <a:spcBef>
                <a:spcPct val="0"/>
              </a:spcBef>
              <a:spcAft>
                <a:spcPct val="0"/>
              </a:spcAft>
              <a:buClrTx/>
              <a:buSzTx/>
              <a:buFontTx/>
              <a:buNone/>
              <a:defRPr/>
            </a:pPr>
            <a:r>
              <a:rPr lang="cy-GB" sz="3600" b="0" i="0" strike="noStrike" cap="none" spc="0" baseline="0">
                <a:solidFill>
                  <a:srgbClr val="FFFFFF"/>
                </a:solidFill>
                <a:effectLst/>
                <a:latin typeface="Calibri"/>
                <a:ea typeface="Calibri"/>
                <a:cs typeface="Calibri"/>
              </a:rPr>
              <a:t>Asesiad Strwythuredig</a:t>
            </a:r>
          </a:p>
        </p:txBody>
      </p:sp>
      <p:graphicFrame>
        <p:nvGraphicFramePr>
          <p:cNvPr id="3" name="Table 2">
            <a:extLst>
              <a:ext uri="{FF2B5EF4-FFF2-40B4-BE49-F238E27FC236}">
                <a16:creationId xmlns:a16="http://schemas.microsoft.com/office/drawing/2014/main" id="{AC33AB38-7E61-4D23-BBC1-2F8BABC50DB3}"/>
              </a:ext>
            </a:extLst>
          </p:cNvPr>
          <p:cNvGraphicFramePr>
            <a:graphicFrameLocks noGrp="1"/>
          </p:cNvGraphicFramePr>
          <p:nvPr>
            <p:extLst>
              <p:ext uri="{D42A27DB-BD31-4B8C-83A1-F6EECF244321}">
                <p14:modId xmlns:p14="http://schemas.microsoft.com/office/powerpoint/2010/main" val="171500177"/>
              </p:ext>
            </p:extLst>
          </p:nvPr>
        </p:nvGraphicFramePr>
        <p:xfrm>
          <a:off x="145775" y="3860074"/>
          <a:ext cx="8799440" cy="2739435"/>
        </p:xfrm>
        <a:graphic>
          <a:graphicData uri="http://schemas.openxmlformats.org/drawingml/2006/table">
            <a:tbl>
              <a:tblPr firstRow="1" bandRow="1">
                <a:tableStyleId>{5C22544A-7EE6-4342-B048-85BDC9FD1C3A}</a:tableStyleId>
              </a:tblPr>
              <a:tblGrid>
                <a:gridCol w="1325216">
                  <a:extLst>
                    <a:ext uri="{9D8B030D-6E8A-4147-A177-3AD203B41FA5}">
                      <a16:colId xmlns:a16="http://schemas.microsoft.com/office/drawing/2014/main" val="1017973801"/>
                    </a:ext>
                  </a:extLst>
                </a:gridCol>
                <a:gridCol w="4282681">
                  <a:extLst>
                    <a:ext uri="{9D8B030D-6E8A-4147-A177-3AD203B41FA5}">
                      <a16:colId xmlns:a16="http://schemas.microsoft.com/office/drawing/2014/main" val="3787052737"/>
                    </a:ext>
                  </a:extLst>
                </a:gridCol>
                <a:gridCol w="3191543">
                  <a:extLst>
                    <a:ext uri="{9D8B030D-6E8A-4147-A177-3AD203B41FA5}">
                      <a16:colId xmlns:a16="http://schemas.microsoft.com/office/drawing/2014/main" val="757914051"/>
                    </a:ext>
                  </a:extLst>
                </a:gridCol>
              </a:tblGrid>
              <a:tr h="605835">
                <a:tc gridSpan="2">
                  <a:txBody>
                    <a:bodyPr/>
                    <a:lstStyle/>
                    <a:p>
                      <a:r>
                        <a:rPr lang="cy-GB" sz="2800" b="1" i="0" strike="noStrike" cap="none" spc="0" baseline="0" dirty="0">
                          <a:solidFill>
                            <a:srgbClr val="FFFFFF"/>
                          </a:solidFill>
                          <a:effectLst/>
                          <a:latin typeface="Calibri"/>
                          <a:ea typeface="Calibri"/>
                          <a:cs typeface="Calibri"/>
                        </a:rPr>
                        <a:t>Lefel A</a:t>
                      </a:r>
                    </a:p>
                  </a:txBody>
                  <a:tcPr/>
                </a:tc>
                <a:tc hMerge="1">
                  <a:txBody>
                    <a:bodyPr/>
                    <a:lstStyle/>
                    <a:p>
                      <a:endParaRPr lang="en-GB"/>
                    </a:p>
                  </a:txBody>
                  <a:tcPr/>
                </a:tc>
                <a:tc>
                  <a:txBody>
                    <a:bodyPr/>
                    <a:lstStyle/>
                    <a:p>
                      <a:r>
                        <a:rPr lang="cy-GB" sz="2800" b="1" i="0" strike="noStrike" cap="none" spc="0" baseline="0">
                          <a:solidFill>
                            <a:srgbClr val="FFFFFF"/>
                          </a:solidFill>
                          <a:effectLst/>
                          <a:latin typeface="Calibri"/>
                          <a:ea typeface="Calibri"/>
                          <a:cs typeface="Calibri"/>
                        </a:rPr>
                        <a:t>Asesiad o'r uned</a:t>
                      </a:r>
                    </a:p>
                  </a:txBody>
                  <a:tcPr/>
                </a:tc>
                <a:extLst>
                  <a:ext uri="{0D108BD9-81ED-4DB2-BD59-A6C34878D82A}">
                    <a16:rowId xmlns:a16="http://schemas.microsoft.com/office/drawing/2014/main" val="1296600643"/>
                  </a:ext>
                </a:extLst>
              </a:tr>
              <a:tr h="1060211">
                <a:tc>
                  <a:txBody>
                    <a:bodyPr/>
                    <a:lstStyle/>
                    <a:p>
                      <a:r>
                        <a:rPr lang="cy-GB" sz="3200" b="0" i="0" strike="noStrike" cap="none" spc="0" baseline="0">
                          <a:solidFill>
                            <a:srgbClr val="000000"/>
                          </a:solidFill>
                          <a:effectLst/>
                          <a:latin typeface="Calibri"/>
                          <a:ea typeface="Calibri"/>
                          <a:cs typeface="Calibri"/>
                        </a:rPr>
                        <a:t>Uned 3</a:t>
                      </a:r>
                    </a:p>
                  </a:txBody>
                  <a:tcPr/>
                </a:tc>
                <a:tc>
                  <a:txBody>
                    <a:bodyPr/>
                    <a:lstStyle/>
                    <a:p>
                      <a:r>
                        <a:rPr lang="cy-GB" sz="2800" b="0" i="0" strike="noStrike" cap="none" spc="0" baseline="0" dirty="0">
                          <a:solidFill>
                            <a:srgbClr val="000000"/>
                          </a:solidFill>
                          <a:effectLst/>
                          <a:latin typeface="Calibri"/>
                          <a:ea typeface="Calibri"/>
                          <a:cs typeface="Calibri"/>
                        </a:rPr>
                        <a:t>Defnyddiau, technolegau a thechnegau</a:t>
                      </a:r>
                    </a:p>
                  </a:txBody>
                  <a:tcPr/>
                </a:tc>
                <a:tc>
                  <a:txBody>
                    <a:bodyPr/>
                    <a:lstStyle/>
                    <a:p>
                      <a:r>
                        <a:rPr lang="cy-GB" sz="2800" b="0" i="0" strike="noStrike" cap="none" spc="0" baseline="0" dirty="0">
                          <a:solidFill>
                            <a:srgbClr val="000000"/>
                          </a:solidFill>
                          <a:effectLst/>
                          <a:latin typeface="Calibri"/>
                          <a:ea typeface="Calibri"/>
                          <a:cs typeface="Calibri"/>
                        </a:rPr>
                        <a:t>Arholiad</a:t>
                      </a:r>
                    </a:p>
                  </a:txBody>
                  <a:tcPr/>
                </a:tc>
                <a:extLst>
                  <a:ext uri="{0D108BD9-81ED-4DB2-BD59-A6C34878D82A}">
                    <a16:rowId xmlns:a16="http://schemas.microsoft.com/office/drawing/2014/main" val="831581567"/>
                  </a:ext>
                </a:extLst>
              </a:tr>
              <a:tr h="1060211">
                <a:tc>
                  <a:txBody>
                    <a:bodyPr/>
                    <a:lstStyle/>
                    <a:p>
                      <a:r>
                        <a:rPr lang="cy-GB" sz="3200" b="0" i="0" strike="noStrike" cap="none" spc="0" baseline="0">
                          <a:solidFill>
                            <a:srgbClr val="000000"/>
                          </a:solidFill>
                          <a:effectLst/>
                          <a:latin typeface="Calibri"/>
                          <a:ea typeface="Calibri"/>
                          <a:cs typeface="Calibri"/>
                        </a:rPr>
                        <a:t>Uned 4</a:t>
                      </a:r>
                    </a:p>
                  </a:txBody>
                  <a:tcPr/>
                </a:tc>
                <a:tc>
                  <a:txBody>
                    <a:bodyPr/>
                    <a:lstStyle/>
                    <a:p>
                      <a:r>
                        <a:rPr lang="cy-GB" sz="2800" b="0" i="0" strike="noStrike" cap="none" spc="0" baseline="0">
                          <a:solidFill>
                            <a:srgbClr val="000000"/>
                          </a:solidFill>
                          <a:effectLst/>
                          <a:latin typeface="Calibri"/>
                          <a:ea typeface="Calibri"/>
                          <a:cs typeface="Calibri"/>
                        </a:rPr>
                        <a:t>Arferion adeiladu (dewis llwybr)</a:t>
                      </a:r>
                    </a:p>
                  </a:txBody>
                  <a:tcPr/>
                </a:tc>
                <a:tc>
                  <a:txBody>
                    <a:bodyPr/>
                    <a:lstStyle/>
                    <a:p>
                      <a:r>
                        <a:rPr lang="cy-GB" sz="2800" b="0" i="0" strike="noStrike" cap="none" spc="0" baseline="0" dirty="0">
                          <a:solidFill>
                            <a:srgbClr val="000000"/>
                          </a:solidFill>
                          <a:effectLst/>
                          <a:latin typeface="Calibri"/>
                          <a:ea typeface="Calibri"/>
                          <a:cs typeface="Calibri"/>
                        </a:rPr>
                        <a:t>Asesiad di-arholiad</a:t>
                      </a:r>
                    </a:p>
                  </a:txBody>
                  <a:tcPr/>
                </a:tc>
                <a:extLst>
                  <a:ext uri="{0D108BD9-81ED-4DB2-BD59-A6C34878D82A}">
                    <a16:rowId xmlns:a16="http://schemas.microsoft.com/office/drawing/2014/main" val="4084935845"/>
                  </a:ext>
                </a:extLst>
              </a:tr>
            </a:tbl>
          </a:graphicData>
        </a:graphic>
      </p:graphicFrame>
      <p:pic>
        <p:nvPicPr>
          <p:cNvPr id="6" name="Audio 5">
            <a:hlinkClick r:id="" action="ppaction://media"/>
            <a:extLst>
              <a:ext uri="{FF2B5EF4-FFF2-40B4-BE49-F238E27FC236}">
                <a16:creationId xmlns:a16="http://schemas.microsoft.com/office/drawing/2014/main" id="{F6A5EDC6-8EAF-353B-B5A1-DBCEE23CFC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578441829"/>
      </p:ext>
    </p:extLst>
  </p:cSld>
  <p:clrMapOvr>
    <a:masterClrMapping/>
  </p:clrMapOvr>
  <p:transition advTm="213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3605165" y="3081610"/>
            <a:ext cx="1933670" cy="1221449"/>
          </a:xfrm>
        </p:spPr>
        <p:txBody>
          <a:bodyPr>
            <a:normAutofit/>
          </a:bodyPr>
          <a:lstStyle/>
          <a:p>
            <a:r>
              <a:rPr lang="cy-GB" sz="4000" b="1" i="0" strike="noStrike" cap="none" spc="0" baseline="0">
                <a:solidFill>
                  <a:srgbClr val="000000"/>
                </a:solidFill>
                <a:effectLst/>
                <a:latin typeface="Arial"/>
                <a:ea typeface="Arial"/>
                <a:cs typeface="Arial"/>
              </a:rPr>
              <a:t>Uned 3</a:t>
            </a:r>
          </a:p>
        </p:txBody>
      </p:sp>
      <p:pic>
        <p:nvPicPr>
          <p:cNvPr id="3" name="Audio 2">
            <a:hlinkClick r:id="" action="ppaction://media"/>
            <a:extLst>
              <a:ext uri="{FF2B5EF4-FFF2-40B4-BE49-F238E27FC236}">
                <a16:creationId xmlns:a16="http://schemas.microsoft.com/office/drawing/2014/main" id="{A6DC209F-6B49-B128-751B-9D3424B74C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255162600"/>
      </p:ext>
    </p:extLst>
  </p:cSld>
  <p:clrMapOvr>
    <a:masterClrMapping/>
  </p:clrMapOvr>
  <p:transition advTm="165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85977" y="407113"/>
            <a:ext cx="710241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Agenda</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endParaRPr lang="en-GB" sz="2800" dirty="0">
              <a:latin typeface="+mn-lt"/>
              <a:ea typeface="Cambria" panose="02040503050406030204" pitchFamily="18" charset="0"/>
              <a:cs typeface="Cambria" panose="02040503050406030204" pitchFamily="18" charset="0"/>
            </a:endParaRPr>
          </a:p>
          <a:p>
            <a:pPr marL="571500" indent="-571500">
              <a:buFont typeface="Arial" panose="020B0604020202020204" pitchFamily="34" charset="0"/>
              <a:buChar char="•"/>
            </a:pPr>
            <a:r>
              <a:rPr lang="cy-GB" sz="2800" b="0" i="0" strike="noStrike" cap="none" spc="0" baseline="0" dirty="0">
                <a:solidFill>
                  <a:srgbClr val="000000"/>
                </a:solidFill>
                <a:effectLst/>
                <a:latin typeface="Calibri"/>
                <a:ea typeface="Calibri"/>
                <a:cs typeface="Calibri"/>
              </a:rPr>
              <a:t>Trosolwg o Uned 3</a:t>
            </a:r>
          </a:p>
          <a:p>
            <a:pPr marL="571500" indent="-571500">
              <a:buFont typeface="Arial" panose="020B0604020202020204" pitchFamily="34" charset="0"/>
              <a:buChar char="•"/>
            </a:pPr>
            <a:r>
              <a:rPr lang="cy-GB" sz="2800" b="0" i="0" strike="noStrike" cap="none" spc="0" baseline="0" dirty="0">
                <a:solidFill>
                  <a:srgbClr val="000000"/>
                </a:solidFill>
                <a:effectLst/>
                <a:latin typeface="Arial"/>
                <a:ea typeface="Arial"/>
                <a:cs typeface="Arial"/>
              </a:rPr>
              <a:t>Deunyddiau Asesu Sampl</a:t>
            </a:r>
          </a:p>
          <a:p>
            <a:pPr marL="1314450" lvl="1" indent="-571500">
              <a:buFont typeface="Arial" panose="020B0604020202020204" pitchFamily="34" charset="0"/>
              <a:buChar char="•"/>
            </a:pPr>
            <a:r>
              <a:rPr lang="cy-GB" sz="2800" b="0" i="0" strike="noStrike" cap="none" spc="0" baseline="0" dirty="0">
                <a:solidFill>
                  <a:srgbClr val="000000"/>
                </a:solidFill>
                <a:effectLst/>
                <a:latin typeface="Calibri"/>
                <a:ea typeface="Calibri"/>
                <a:cs typeface="Calibri"/>
              </a:rPr>
              <a:t>Adolygiad enghreifftiol</a:t>
            </a:r>
          </a:p>
          <a:p>
            <a:pPr marL="571500" indent="-571500">
              <a:buFont typeface="Arial" panose="020B0604020202020204" pitchFamily="34" charset="0"/>
              <a:buChar char="•"/>
            </a:pPr>
            <a:r>
              <a:rPr lang="cy-GB" sz="2800" b="0" i="0" strike="noStrike" cap="none" spc="0" baseline="0" dirty="0">
                <a:solidFill>
                  <a:srgbClr val="000000"/>
                </a:solidFill>
                <a:effectLst/>
                <a:latin typeface="Arial"/>
                <a:ea typeface="Arial"/>
                <a:cs typeface="Arial"/>
              </a:rPr>
              <a:t>Adnoddau CBAC</a:t>
            </a:r>
          </a:p>
          <a:p>
            <a:pPr marL="1314450" lvl="1" indent="-571500">
              <a:buFont typeface="Arial" panose="020B0604020202020204" pitchFamily="34" charset="0"/>
              <a:buChar char="•"/>
            </a:pPr>
            <a:r>
              <a:rPr lang="cy-GB" sz="2800" b="0" i="0" strike="noStrike" cap="none" spc="0" baseline="0" dirty="0">
                <a:solidFill>
                  <a:srgbClr val="000000"/>
                </a:solidFill>
                <a:effectLst/>
                <a:latin typeface="Calibri"/>
                <a:ea typeface="Calibri"/>
                <a:cs typeface="Calibri"/>
              </a:rPr>
              <a:t>Athrawon</a:t>
            </a:r>
          </a:p>
          <a:p>
            <a:pPr marL="1314450" lvl="1" indent="-571500">
              <a:buFont typeface="Arial" panose="020B0604020202020204" pitchFamily="34" charset="0"/>
              <a:buChar char="•"/>
            </a:pPr>
            <a:r>
              <a:rPr lang="cy-GB" sz="2800" b="0" i="0" strike="noStrike" cap="none" spc="0" baseline="0" dirty="0">
                <a:solidFill>
                  <a:srgbClr val="000000"/>
                </a:solidFill>
                <a:effectLst/>
                <a:latin typeface="Calibri"/>
                <a:ea typeface="Calibri"/>
                <a:cs typeface="Calibri"/>
              </a:rPr>
              <a:t>Myfyrwyr</a:t>
            </a:r>
          </a:p>
          <a:p>
            <a:pPr marL="571500" indent="-571500">
              <a:buFont typeface="Arial" panose="020B0604020202020204" pitchFamily="34" charset="0"/>
              <a:buChar char="•"/>
            </a:pPr>
            <a:r>
              <a:rPr lang="cy-GB" sz="2800" b="0" i="0" strike="noStrike" cap="none" spc="0" baseline="0" dirty="0">
                <a:solidFill>
                  <a:srgbClr val="000000"/>
                </a:solidFill>
                <a:effectLst/>
                <a:latin typeface="Arial"/>
                <a:ea typeface="Arial"/>
                <a:cs typeface="Arial"/>
              </a:rPr>
              <a:t>Cysylltiadau Defnyddiol </a:t>
            </a:r>
          </a:p>
          <a:p>
            <a:pPr marL="571500" indent="-571500">
              <a:buFont typeface="Arial" panose="020B0604020202020204" pitchFamily="34" charset="0"/>
              <a:buChar char="•"/>
            </a:pPr>
            <a:endParaRPr lang="en-GB" sz="2000" dirty="0">
              <a:ea typeface="Cambria" panose="02040503050406030204" pitchFamily="18" charset="0"/>
              <a:cs typeface="Cambria" panose="02040503050406030204" pitchFamily="18" charset="0"/>
            </a:endParaRPr>
          </a:p>
        </p:txBody>
      </p:sp>
      <p:pic>
        <p:nvPicPr>
          <p:cNvPr id="2" name="Audio 1">
            <a:hlinkClick r:id="" action="ppaction://media"/>
            <a:extLst>
              <a:ext uri="{FF2B5EF4-FFF2-40B4-BE49-F238E27FC236}">
                <a16:creationId xmlns:a16="http://schemas.microsoft.com/office/drawing/2014/main" id="{702DAAF4-F4B8-BC86-8262-7E406B776A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02191782"/>
      </p:ext>
    </p:extLst>
  </p:cSld>
  <p:clrMapOvr>
    <a:masterClrMapping/>
  </p:clrMapOvr>
  <p:transition advTm="3369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2000"/>
                                        <p:tgtEl>
                                          <p:spTgt spid="9">
                                            <p:txEl>
                                              <p:pRg st="1" end="1"/>
                                            </p:txEl>
                                          </p:spTgt>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2000"/>
                                        <p:tgtEl>
                                          <p:spTgt spid="9">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2000"/>
                                        <p:tgtEl>
                                          <p:spTgt spid="9">
                                            <p:txEl>
                                              <p:pRg st="3" end="3"/>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2000"/>
                                        <p:tgtEl>
                                          <p:spTgt spid="9">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fade">
                                      <p:cBhvr>
                                        <p:cTn id="26" dur="2000"/>
                                        <p:tgtEl>
                                          <p:spTgt spid="9">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animEffect transition="in" filter="fade">
                                      <p:cBhvr>
                                        <p:cTn id="29" dur="2000"/>
                                        <p:tgtEl>
                                          <p:spTgt spid="9">
                                            <p:txEl>
                                              <p:pRg st="6" end="6"/>
                                            </p:txEl>
                                          </p:spTgt>
                                        </p:tgtEl>
                                      </p:cBhvr>
                                    </p:animEffect>
                                  </p:childTnLst>
                                </p:cTn>
                              </p:par>
                            </p:childTnLst>
                          </p:cTn>
                        </p:par>
                      </p:childTnLst>
                    </p:cTn>
                  </p:par>
                  <p:par>
                    <p:cTn id="30" fill="hold" nodeType="clickPar">
                      <p:stCondLst>
                        <p:cond delay="indefinite"/>
                        <p:cond evt="onBegin" delay="0">
                          <p:tn val="29"/>
                        </p:cond>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xEl>
                                              <p:pRg st="7" end="7"/>
                                            </p:txEl>
                                          </p:spTgt>
                                        </p:tgtEl>
                                        <p:attrNameLst>
                                          <p:attrName>style.visibility</p:attrName>
                                        </p:attrNameLst>
                                      </p:cBhvr>
                                      <p:to>
                                        <p:strVal val="visible"/>
                                      </p:to>
                                    </p:set>
                                    <p:animEffect transition="in" filter="fade">
                                      <p:cBhvr>
                                        <p:cTn id="34" dur="20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9"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85977" y="407113"/>
            <a:ext cx="7102415"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Trosolwg o Uned 3</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540589" y="1548645"/>
            <a:ext cx="8039819" cy="5001680"/>
          </a:xfrm>
        </p:spPr>
        <p:txBody>
          <a:bodyPr>
            <a:normAutofit/>
          </a:bodyPr>
          <a:lstStyle/>
          <a:p>
            <a:r>
              <a:rPr lang="cy-GB" sz="2800" b="0" i="0" strike="noStrike" cap="none" spc="0" baseline="0" dirty="0">
                <a:solidFill>
                  <a:srgbClr val="000000"/>
                </a:solidFill>
                <a:effectLst/>
                <a:latin typeface="Calibri"/>
                <a:ea typeface="Calibri"/>
                <a:cs typeface="Calibri"/>
              </a:rPr>
              <a:t>Uned 3 - Defnyddiau, technolegau a thechnegau.</a:t>
            </a:r>
          </a:p>
          <a:p>
            <a:endParaRPr lang="en-GB" sz="2800" dirty="0">
              <a:latin typeface="+mn-lt"/>
              <a:ea typeface="Cambria" panose="02040503050406030204" pitchFamily="18" charset="0"/>
              <a:cs typeface="Cambria" panose="02040503050406030204" pitchFamily="18" charset="0"/>
            </a:endParaRPr>
          </a:p>
          <a:p>
            <a:r>
              <a:rPr lang="cy-GB" sz="2800" b="0" i="0" strike="noStrike" cap="none" spc="0" baseline="0" dirty="0">
                <a:solidFill>
                  <a:srgbClr val="000000"/>
                </a:solidFill>
                <a:effectLst/>
                <a:latin typeface="Calibri"/>
                <a:ea typeface="Calibri"/>
                <a:cs typeface="Calibri"/>
              </a:rPr>
              <a:t>Bwriad yr uned hon yw meithrin gwybodaeth a dealltwriaeth o:</a:t>
            </a:r>
          </a:p>
          <a:p>
            <a:pPr marL="1314450" lvl="1" indent="-571500">
              <a:buFont typeface="Courier New" panose="02070309020205020404" pitchFamily="49" charset="0"/>
              <a:buChar char="o"/>
            </a:pPr>
            <a:r>
              <a:rPr lang="cy-GB" dirty="0">
                <a:solidFill>
                  <a:srgbClr val="000000"/>
                </a:solidFill>
                <a:latin typeface="Calibri"/>
                <a:ea typeface="Calibri"/>
                <a:cs typeface="Calibri"/>
              </a:rPr>
              <a:t>B</a:t>
            </a:r>
            <a:r>
              <a:rPr lang="cy-GB" sz="2800" b="0" i="0" strike="noStrike" cap="none" spc="0" baseline="0" dirty="0">
                <a:solidFill>
                  <a:srgbClr val="000000"/>
                </a:solidFill>
                <a:effectLst/>
                <a:latin typeface="Calibri"/>
                <a:ea typeface="Calibri"/>
                <a:cs typeface="Calibri"/>
              </a:rPr>
              <a:t>riodweddau a diraddiad defnyddiau</a:t>
            </a:r>
          </a:p>
          <a:p>
            <a:pPr marL="1314450" lvl="1" indent="-571500">
              <a:buFont typeface="Courier New" panose="02070309020205020404" pitchFamily="49" charset="0"/>
              <a:buChar char="o"/>
            </a:pPr>
            <a:r>
              <a:rPr lang="cy-GB" sz="2800" b="0" i="0" strike="noStrike" cap="none" spc="0" baseline="0" dirty="0">
                <a:solidFill>
                  <a:srgbClr val="000000"/>
                </a:solidFill>
                <a:effectLst/>
                <a:latin typeface="Calibri"/>
                <a:ea typeface="Calibri"/>
                <a:cs typeface="Calibri"/>
              </a:rPr>
              <a:t>Dadansoddi adeileddol a chysur adeiladu</a:t>
            </a:r>
          </a:p>
          <a:p>
            <a:pPr marL="1314450" lvl="1" indent="-571500">
              <a:buFont typeface="Courier New" panose="02070309020205020404" pitchFamily="49" charset="0"/>
              <a:buChar char="o"/>
            </a:pPr>
            <a:r>
              <a:rPr lang="cy-GB" sz="2800" b="0" i="0" strike="noStrike" cap="none" spc="0" baseline="0" dirty="0">
                <a:solidFill>
                  <a:srgbClr val="000000"/>
                </a:solidFill>
                <a:effectLst/>
                <a:latin typeface="Calibri"/>
                <a:ea typeface="Calibri"/>
                <a:cs typeface="Calibri"/>
              </a:rPr>
              <a:t>Safonau ar gyfer mesuriadau</a:t>
            </a:r>
          </a:p>
          <a:p>
            <a:pPr marL="1314450" lvl="1" indent="-571500">
              <a:buFont typeface="Courier New" panose="02070309020205020404" pitchFamily="49" charset="0"/>
              <a:buChar char="o"/>
            </a:pPr>
            <a:r>
              <a:rPr lang="cy-GB" sz="2800" b="0" i="0" strike="noStrike" cap="none" spc="0" baseline="0" dirty="0">
                <a:solidFill>
                  <a:srgbClr val="000000"/>
                </a:solidFill>
                <a:effectLst/>
                <a:latin typeface="Calibri"/>
                <a:ea typeface="Calibri"/>
                <a:cs typeface="Calibri"/>
              </a:rPr>
              <a:t>Ystyriaethau thermol, acwstig a goleuo</a:t>
            </a:r>
          </a:p>
          <a:p>
            <a:pPr marL="1314450" lvl="1" indent="-571500">
              <a:buFont typeface="Courier New" panose="02070309020205020404" pitchFamily="49" charset="0"/>
              <a:buChar char="o"/>
            </a:pPr>
            <a:r>
              <a:rPr lang="cy-GB" sz="2800" b="0" i="0" strike="noStrike" cap="none" spc="0" baseline="0" dirty="0">
                <a:solidFill>
                  <a:srgbClr val="000000"/>
                </a:solidFill>
                <a:effectLst/>
                <a:latin typeface="Calibri"/>
                <a:ea typeface="Calibri"/>
                <a:cs typeface="Calibri"/>
              </a:rPr>
              <a:t>Systemau gwasanaethau adeiladu</a:t>
            </a:r>
          </a:p>
          <a:p>
            <a:pPr marL="0" indent="0">
              <a:buNone/>
            </a:pPr>
            <a:endParaRPr lang="en-GB" sz="3600" dirty="0">
              <a:latin typeface="+mn-lt"/>
            </a:endParaRPr>
          </a:p>
        </p:txBody>
      </p:sp>
      <p:pic>
        <p:nvPicPr>
          <p:cNvPr id="3" name="Audio 2">
            <a:hlinkClick r:id="" action="ppaction://media"/>
            <a:extLst>
              <a:ext uri="{FF2B5EF4-FFF2-40B4-BE49-F238E27FC236}">
                <a16:creationId xmlns:a16="http://schemas.microsoft.com/office/drawing/2014/main" id="{7CB9D44D-63D0-BE57-5120-7D140BE26D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754960243"/>
      </p:ext>
    </p:extLst>
  </p:cSld>
  <p:clrMapOvr>
    <a:masterClrMapping/>
  </p:clrMapOvr>
  <p:transition advTm="1667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2000"/>
                                        <p:tgtEl>
                                          <p:spTgt spid="9">
                                            <p:txEl>
                                              <p:pRg st="0" end="0"/>
                                            </p:txEl>
                                          </p:spTgt>
                                        </p:tgtEl>
                                      </p:cBhvr>
                                    </p:animEffect>
                                  </p:childTnLst>
                                </p:cTn>
                              </p:par>
                            </p:childTnLst>
                          </p:cTn>
                        </p:par>
                        <p:par>
                          <p:cTn id="11" fill="hold" nodeType="afterGroup">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2000"/>
                                        <p:tgtEl>
                                          <p:spTgt spid="9">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2000"/>
                                        <p:tgtEl>
                                          <p:spTgt spid="9">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
                                            <p:txEl>
                                              <p:pRg st="4" end="4"/>
                                            </p:txEl>
                                          </p:spTgt>
                                        </p:tgtEl>
                                        <p:attrNameLst>
                                          <p:attrName>style.visibility</p:attrName>
                                        </p:attrNameLst>
                                      </p:cBhvr>
                                      <p:to>
                                        <p:strVal val="visible"/>
                                      </p:to>
                                    </p:set>
                                    <p:animEffect transition="in" filter="fade">
                                      <p:cBhvr>
                                        <p:cTn id="20" dur="2000"/>
                                        <p:tgtEl>
                                          <p:spTgt spid="9">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xEl>
                                              <p:pRg st="5" end="5"/>
                                            </p:txEl>
                                          </p:spTgt>
                                        </p:tgtEl>
                                        <p:attrNameLst>
                                          <p:attrName>style.visibility</p:attrName>
                                        </p:attrNameLst>
                                      </p:cBhvr>
                                      <p:to>
                                        <p:strVal val="visible"/>
                                      </p:to>
                                    </p:set>
                                    <p:animEffect transition="in" filter="fade">
                                      <p:cBhvr>
                                        <p:cTn id="23" dur="2000"/>
                                        <p:tgtEl>
                                          <p:spTgt spid="9">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xEl>
                                              <p:pRg st="6" end="6"/>
                                            </p:txEl>
                                          </p:spTgt>
                                        </p:tgtEl>
                                        <p:attrNameLst>
                                          <p:attrName>style.visibility</p:attrName>
                                        </p:attrNameLst>
                                      </p:cBhvr>
                                      <p:to>
                                        <p:strVal val="visible"/>
                                      </p:to>
                                    </p:set>
                                    <p:animEffect transition="in" filter="fade">
                                      <p:cBhvr>
                                        <p:cTn id="26" dur="2000"/>
                                        <p:tgtEl>
                                          <p:spTgt spid="9">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xEl>
                                              <p:pRg st="7" end="7"/>
                                            </p:txEl>
                                          </p:spTgt>
                                        </p:tgtEl>
                                        <p:attrNameLst>
                                          <p:attrName>style.visibility</p:attrName>
                                        </p:attrNameLst>
                                      </p:cBhvr>
                                      <p:to>
                                        <p:strVal val="visible"/>
                                      </p:to>
                                    </p:set>
                                    <p:animEffect transition="in" filter="fade">
                                      <p:cBhvr>
                                        <p:cTn id="29" dur="20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3"/>
                </p:tgtEl>
              </p:cMediaNode>
            </p:audio>
          </p:childTnLst>
        </p:cTn>
      </p:par>
    </p:tnLst>
    <p:bldLst>
      <p:bldP spid="9"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5E781E1-8044-451F-A92D-B4D3F29F339F}"/>
              </a:ext>
            </a:extLst>
          </p:cNvPr>
          <p:cNvSpPr txBox="1"/>
          <p:nvPr/>
        </p:nvSpPr>
        <p:spPr>
          <a:xfrm>
            <a:off x="1397479" y="407113"/>
            <a:ext cx="7090913" cy="800586"/>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lgn="ctr"/>
            <a:r>
              <a:rPr lang="cy-GB" sz="3600" b="0" i="0" strike="noStrike" cap="none" spc="0" baseline="0">
                <a:solidFill>
                  <a:srgbClr val="FFFFFF"/>
                </a:solidFill>
                <a:effectLst/>
                <a:latin typeface="Calibri"/>
                <a:ea typeface="Calibri"/>
                <a:cs typeface="Calibri"/>
              </a:rPr>
              <a:t>Cynnwys Uned 3</a:t>
            </a:r>
          </a:p>
        </p:txBody>
      </p:sp>
      <p:sp>
        <p:nvSpPr>
          <p:cNvPr id="9" name="Content Placeholder 2">
            <a:extLst>
              <a:ext uri="{FF2B5EF4-FFF2-40B4-BE49-F238E27FC236}">
                <a16:creationId xmlns:a16="http://schemas.microsoft.com/office/drawing/2014/main" id="{E0C641E7-28AA-487B-B506-2100D3D95D49}"/>
              </a:ext>
            </a:extLst>
          </p:cNvPr>
          <p:cNvSpPr>
            <a:spLocks noGrp="1"/>
          </p:cNvSpPr>
          <p:nvPr>
            <p:ph idx="1"/>
          </p:nvPr>
        </p:nvSpPr>
        <p:spPr>
          <a:xfrm>
            <a:off x="287547" y="1548644"/>
            <a:ext cx="8701177" cy="5006535"/>
          </a:xfrm>
        </p:spPr>
        <p:txBody>
          <a:bodyPr>
            <a:normAutofit fontScale="92500" lnSpcReduction="10000"/>
          </a:bodyPr>
          <a:lstStyle/>
          <a:p>
            <a:pPr marL="61912"/>
            <a:r>
              <a:rPr lang="cy-GB" sz="3300" b="0" i="0" strike="noStrike" cap="none" spc="0" baseline="0" dirty="0">
                <a:solidFill>
                  <a:srgbClr val="000000"/>
                </a:solidFill>
                <a:effectLst/>
                <a:latin typeface="Calibri"/>
                <a:ea typeface="Calibri"/>
                <a:cs typeface="Calibri"/>
              </a:rPr>
              <a:t>2.3.1 	Priodweddau defnyddiau</a:t>
            </a:r>
          </a:p>
          <a:p>
            <a:pPr marL="61912"/>
            <a:r>
              <a:rPr lang="cy-GB" sz="3300" b="0" i="0" strike="noStrike" cap="none" spc="0" baseline="0" dirty="0">
                <a:solidFill>
                  <a:srgbClr val="000000"/>
                </a:solidFill>
                <a:effectLst/>
                <a:latin typeface="Calibri"/>
                <a:ea typeface="Calibri"/>
                <a:cs typeface="Calibri"/>
              </a:rPr>
              <a:t>2.3.2 	Priodweddau defnyddiau adeiladu</a:t>
            </a:r>
          </a:p>
          <a:p>
            <a:pPr marL="61912"/>
            <a:r>
              <a:rPr lang="cy-GB" sz="3300" b="0" i="0" strike="noStrike" cap="none" spc="0" baseline="0" dirty="0">
                <a:solidFill>
                  <a:srgbClr val="000000"/>
                </a:solidFill>
                <a:effectLst/>
                <a:latin typeface="Calibri"/>
                <a:ea typeface="Calibri"/>
                <a:cs typeface="Calibri"/>
              </a:rPr>
              <a:t>2.3.3 	Diraddio defnyddiau adeiladu</a:t>
            </a:r>
          </a:p>
          <a:p>
            <a:pPr marL="61912"/>
            <a:r>
              <a:rPr lang="cy-GB" sz="3300" b="0" i="0" strike="noStrike" cap="none" spc="0" baseline="0" dirty="0">
                <a:solidFill>
                  <a:srgbClr val="000000"/>
                </a:solidFill>
                <a:effectLst/>
                <a:latin typeface="Calibri"/>
                <a:ea typeface="Calibri"/>
                <a:cs typeface="Calibri"/>
              </a:rPr>
              <a:t>2.3.4 	Dadansoddi adeileddol a chysur adeiladau</a:t>
            </a:r>
          </a:p>
          <a:p>
            <a:pPr marL="61912"/>
            <a:r>
              <a:rPr lang="cy-GB" sz="3300" b="0" i="0" strike="noStrike" cap="none" spc="0" baseline="0" dirty="0">
                <a:solidFill>
                  <a:srgbClr val="000000"/>
                </a:solidFill>
                <a:effectLst/>
                <a:latin typeface="Calibri"/>
                <a:ea typeface="Calibri"/>
                <a:cs typeface="Calibri"/>
              </a:rPr>
              <a:t>2.3.5 	Safonau ar gyfer mesuriadau</a:t>
            </a:r>
          </a:p>
          <a:p>
            <a:pPr marL="61912"/>
            <a:r>
              <a:rPr lang="cy-GB" sz="3300" b="0" i="0" strike="noStrike" cap="none" spc="0" baseline="0" dirty="0">
                <a:solidFill>
                  <a:srgbClr val="000000"/>
                </a:solidFill>
                <a:effectLst/>
                <a:latin typeface="Calibri"/>
                <a:ea typeface="Calibri"/>
                <a:cs typeface="Calibri"/>
              </a:rPr>
              <a:t>2.3.6 	Cysur thermol</a:t>
            </a:r>
          </a:p>
          <a:p>
            <a:pPr marL="61912"/>
            <a:r>
              <a:rPr lang="cy-GB" sz="3300" b="0" i="0" strike="noStrike" cap="none" spc="0" baseline="0" dirty="0">
                <a:solidFill>
                  <a:srgbClr val="000000"/>
                </a:solidFill>
                <a:effectLst/>
                <a:latin typeface="Calibri"/>
                <a:ea typeface="Calibri"/>
                <a:cs typeface="Calibri"/>
              </a:rPr>
              <a:t>2.3.7 	Dyluniad acwstig adeiladau ac asedau</a:t>
            </a:r>
          </a:p>
          <a:p>
            <a:pPr marL="61912"/>
            <a:r>
              <a:rPr lang="cy-GB" sz="3300" b="0" i="0" strike="noStrike" cap="none" spc="0" baseline="0" dirty="0">
                <a:solidFill>
                  <a:srgbClr val="000000"/>
                </a:solidFill>
                <a:effectLst/>
                <a:latin typeface="Calibri"/>
                <a:ea typeface="Calibri"/>
                <a:cs typeface="Calibri"/>
              </a:rPr>
              <a:t>2.3.8 	Goleuo mewn adeiladau a goleuo asedau</a:t>
            </a:r>
          </a:p>
          <a:p>
            <a:pPr marL="61912"/>
            <a:r>
              <a:rPr lang="cy-GB" sz="3300" b="0" i="0" strike="noStrike" cap="none" spc="0" baseline="0" dirty="0">
                <a:solidFill>
                  <a:srgbClr val="000000"/>
                </a:solidFill>
                <a:effectLst/>
                <a:latin typeface="Calibri"/>
                <a:ea typeface="Calibri"/>
                <a:cs typeface="Calibri"/>
              </a:rPr>
              <a:t>2.3.9 	Systemau gwasanaethau adeiladu</a:t>
            </a:r>
          </a:p>
          <a:p>
            <a:pPr marL="61912"/>
            <a:endParaRPr lang="en-GB" sz="3600" dirty="0">
              <a:latin typeface="+mn-lt"/>
              <a:ea typeface="Cambria" panose="02040503050406030204" pitchFamily="18" charset="0"/>
            </a:endParaRPr>
          </a:p>
          <a:p>
            <a:pPr marL="61912"/>
            <a:endParaRPr lang="en-GB" sz="3600" dirty="0">
              <a:latin typeface="+mn-lt"/>
            </a:endParaRPr>
          </a:p>
        </p:txBody>
      </p:sp>
      <p:pic>
        <p:nvPicPr>
          <p:cNvPr id="3" name="Audio 2">
            <a:hlinkClick r:id="" action="ppaction://media"/>
            <a:extLst>
              <a:ext uri="{FF2B5EF4-FFF2-40B4-BE49-F238E27FC236}">
                <a16:creationId xmlns:a16="http://schemas.microsoft.com/office/drawing/2014/main" id="{74FE4067-3F1C-412B-A12B-84C27A9F5B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32550622"/>
      </p:ext>
    </p:extLst>
  </p:cSld>
  <p:clrMapOvr>
    <a:masterClrMapping/>
  </p:clrMapOvr>
  <p:transition advTm="315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21.10.31"/>
  <p:tag name="AS_TITLE" val="Aspose.Slides for Java"/>
  <p:tag name="AS_VERSION" val="21.10"/>
</p:tagLst>
</file>

<file path=ppt/theme/theme1.xml><?xml version="1.0" encoding="utf-8"?>
<a:theme xmlns:a="http://schemas.openxmlformats.org/drawingml/2006/main" name="CBAC Powerpoint Presentation Template (Bilingual - Wales only) 2017-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8D75E50D38D1449095CDF5BED87B3E" ma:contentTypeVersion="17" ma:contentTypeDescription="Create a new document." ma:contentTypeScope="" ma:versionID="3c8f14f873ccd1c875805ea3f7694a55">
  <xsd:schema xmlns:xsd="http://www.w3.org/2001/XMLSchema" xmlns:xs="http://www.w3.org/2001/XMLSchema" xmlns:p="http://schemas.microsoft.com/office/2006/metadata/properties" xmlns:ns2="101960c9-2583-49a4-9434-4c0cad7b266a" xmlns:ns3="10ebebe9-ad9c-417c-96aa-6a2f5b72dbd6" targetNamespace="http://schemas.microsoft.com/office/2006/metadata/properties" ma:root="true" ma:fieldsID="b6fc58c2f594342e741bcf03fc6c903b" ns2:_="" ns3:_="">
    <xsd:import namespace="101960c9-2583-49a4-9434-4c0cad7b266a"/>
    <xsd:import namespace="10ebebe9-ad9c-417c-96aa-6a2f5b72dbd6"/>
    <xsd:element name="properties">
      <xsd:complexType>
        <xsd:sequence>
          <xsd:element name="documentManagement">
            <xsd:complexType>
              <xsd:all>
                <xsd:element ref="ns2:MediaServiceMetadata" minOccurs="0"/>
                <xsd:element ref="ns2:MediaServiceFastMetadata" minOccurs="0"/>
                <xsd:element ref="ns2:MediaServiceAutoTags" minOccurs="0"/>
                <xsd:element ref="ns2:QA" minOccurs="0"/>
                <xsd:element ref="ns3:SharedWithUsers" minOccurs="0"/>
                <xsd:element ref="ns3:SharedWithDetail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1960c9-2583-49a4-9434-4c0cad7b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QA" ma:index="11" nillable="true" ma:displayName="QA" ma:format="Dropdown" ma:internalName="QA">
      <xsd:simpleType>
        <xsd:restriction base="dms:Text">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d004107-dac0-45af-83fb-11757b2c839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0ebebe9-ad9c-417c-96aa-6a2f5b72dbd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b40415d4-f299-47ec-b407-4f9e04a2822d}" ma:internalName="TaxCatchAll" ma:showField="CatchAllData" ma:web="10ebebe9-ad9c-417c-96aa-6a2f5b72db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0ebebe9-ad9c-417c-96aa-6a2f5b72dbd6">
      <UserInfo>
        <DisplayName>Lewis, Joanna</DisplayName>
        <AccountId>49</AccountId>
        <AccountType/>
      </UserInfo>
      <UserInfo>
        <DisplayName>Owen, Geraint</DisplayName>
        <AccountId>14</AccountId>
        <AccountType/>
      </UserInfo>
      <UserInfo>
        <DisplayName>Blount, Melanie</DisplayName>
        <AccountId>149</AccountId>
        <AccountType/>
      </UserInfo>
      <UserInfo>
        <DisplayName>Perry, Allan</DisplayName>
        <AccountId>94</AccountId>
        <AccountType/>
      </UserInfo>
    </SharedWithUsers>
    <lcf76f155ced4ddcb4097134ff3c332f xmlns="101960c9-2583-49a4-9434-4c0cad7b266a">
      <Terms xmlns="http://schemas.microsoft.com/office/infopath/2007/PartnerControls"/>
    </lcf76f155ced4ddcb4097134ff3c332f>
    <TaxCatchAll xmlns="10ebebe9-ad9c-417c-96aa-6a2f5b72dbd6" xsi:nil="true"/>
    <QA xmlns="101960c9-2583-49a4-9434-4c0cad7b266a" xsi:nil="true"/>
  </documentManagement>
</p:properties>
</file>

<file path=customXml/itemProps1.xml><?xml version="1.0" encoding="utf-8"?>
<ds:datastoreItem xmlns:ds="http://schemas.openxmlformats.org/officeDocument/2006/customXml" ds:itemID="{3755E1BF-89EC-40F0-9404-E5B90B765E75}">
  <ds:schemaRefs>
    <ds:schemaRef ds:uri="http://schemas.microsoft.com/sharepoint/v3/contenttype/forms"/>
  </ds:schemaRefs>
</ds:datastoreItem>
</file>

<file path=customXml/itemProps2.xml><?xml version="1.0" encoding="utf-8"?>
<ds:datastoreItem xmlns:ds="http://schemas.openxmlformats.org/officeDocument/2006/customXml" ds:itemID="{45236A02-62EC-455F-BB94-677EB12525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1960c9-2583-49a4-9434-4c0cad7b266a"/>
    <ds:schemaRef ds:uri="10ebebe9-ad9c-417c-96aa-6a2f5b72db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DE5532-076C-4333-94CD-BB9A7BAC216D}">
  <ds:schemaRefs>
    <ds:schemaRef ds:uri="http://schemas.openxmlformats.org/package/2006/metadata/core-properties"/>
    <ds:schemaRef ds:uri="http://purl.org/dc/terms/"/>
    <ds:schemaRef ds:uri="8eaa7fda-4b70-4d9a-92d0-a094de2e59a0"/>
    <ds:schemaRef ds:uri="http://schemas.microsoft.com/office/infopath/2007/PartnerControls"/>
    <ds:schemaRef ds:uri="http://schemas.microsoft.com/office/2006/documentManagement/types"/>
    <ds:schemaRef ds:uri="http://purl.org/dc/elements/1.1/"/>
    <ds:schemaRef ds:uri="http://schemas.microsoft.com/office/2006/metadata/properties"/>
    <ds:schemaRef ds:uri="69f7a5c4-3e91-4dce-a609-f5e4f236f341"/>
    <ds:schemaRef ds:uri="http://www.w3.org/XML/1998/namespace"/>
    <ds:schemaRef ds:uri="http://purl.org/dc/dcmitype/"/>
    <ds:schemaRef ds:uri="10ebebe9-ad9c-417c-96aa-6a2f5b72dbd6"/>
    <ds:schemaRef ds:uri="101960c9-2583-49a4-9434-4c0cad7b266a"/>
  </ds:schemaRefs>
</ds:datastoreItem>
</file>

<file path=docProps/app.xml><?xml version="1.0" encoding="utf-8"?>
<Properties xmlns="http://schemas.openxmlformats.org/officeDocument/2006/extended-properties" xmlns:vt="http://schemas.openxmlformats.org/officeDocument/2006/docPropsVTypes">
  <Template>CBAC Powerpoint Presentation Template (Bilingual - Wales only) 2017-18</Template>
  <TotalTime>54059</TotalTime>
  <Words>3843</Words>
  <Application>Microsoft Macintosh PowerPoint</Application>
  <PresentationFormat>On-screen Show (4:3)</PresentationFormat>
  <Paragraphs>387</Paragraphs>
  <Slides>29</Slides>
  <Notes>29</Notes>
  <HiddenSlides>0</HiddenSlides>
  <MMClips>29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Calibri</vt:lpstr>
      <vt:lpstr>Arial</vt:lpstr>
      <vt:lpstr>Gotham Rounded Book</vt:lpstr>
      <vt:lpstr>Courier New</vt:lpstr>
      <vt:lpstr>Bliss-Light</vt:lpstr>
      <vt:lpstr>CBAC Powerpoint Presentation Template (Bilingual - Wales only) 2017-18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WJEC</dc:creator>
  <cp:lastModifiedBy>Gareth Wilkins</cp:lastModifiedBy>
  <cp:revision>135</cp:revision>
  <dcterms:created xsi:type="dcterms:W3CDTF">2017-04-04T10:58:38Z</dcterms:created>
  <dcterms:modified xsi:type="dcterms:W3CDTF">2022-09-28T09:19:55Z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ContentTypeId">
    <vt:lpwstr>0x0101005E8D75E50D38D1449095CDF5BED87B3E</vt:lpwstr>
  </property>
  <property fmtid="{D5CDD505-2E9C-101B-9397-08002B2CF9AE}" pid="4" name="Order">
    <vt:r8>21600</vt:r8>
  </property>
  <property fmtid="{D5CDD505-2E9C-101B-9397-08002B2CF9AE}" pid="5" name="TemplateUrl">
    <vt:lpwstr/>
  </property>
  <property fmtid="{D5CDD505-2E9C-101B-9397-08002B2CF9AE}" pid="6" name="xd_ProgID">
    <vt:lpwstr/>
  </property>
  <property fmtid="{D5CDD505-2E9C-101B-9397-08002B2CF9AE}" pid="7" name="xd_Signature">
    <vt:bool>false</vt:bool>
  </property>
  <property fmtid="{D5CDD505-2E9C-101B-9397-08002B2CF9AE}" pid="8" name="MediaServiceImageTags">
    <vt:lpwstr/>
  </property>
</Properties>
</file>