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4"/>
  </p:notesMasterIdLst>
  <p:sldIdLst>
    <p:sldId id="265" r:id="rId5"/>
    <p:sldId id="448" r:id="rId6"/>
    <p:sldId id="465" r:id="rId7"/>
    <p:sldId id="460" r:id="rId8"/>
    <p:sldId id="478" r:id="rId9"/>
    <p:sldId id="553" r:id="rId10"/>
    <p:sldId id="535" r:id="rId11"/>
    <p:sldId id="439" r:id="rId12"/>
    <p:sldId id="440" r:id="rId13"/>
    <p:sldId id="519" r:id="rId14"/>
    <p:sldId id="507" r:id="rId15"/>
    <p:sldId id="508" r:id="rId16"/>
    <p:sldId id="518" r:id="rId17"/>
    <p:sldId id="509" r:id="rId18"/>
    <p:sldId id="510" r:id="rId19"/>
    <p:sldId id="483" r:id="rId20"/>
    <p:sldId id="520" r:id="rId21"/>
    <p:sldId id="484" r:id="rId22"/>
    <p:sldId id="443" r:id="rId23"/>
    <p:sldId id="511" r:id="rId24"/>
    <p:sldId id="512" r:id="rId25"/>
    <p:sldId id="513" r:id="rId26"/>
    <p:sldId id="514" r:id="rId27"/>
    <p:sldId id="539" r:id="rId28"/>
    <p:sldId id="538" r:id="rId29"/>
    <p:sldId id="540" r:id="rId30"/>
    <p:sldId id="541" r:id="rId31"/>
    <p:sldId id="554" r:id="rId32"/>
    <p:sldId id="420"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Gotham Rounded Book" pitchFamily="50" charset="0"/>
      <p:regular r:id="rId39"/>
      <p:bold r:id="rId40"/>
      <p:italic r:id="rId41"/>
      <p:boldItalic r:id="rId42"/>
    </p:embeddedFont>
  </p:embeddedFontLst>
  <p:custDataLst>
    <p:tags r:id="rId43"/>
  </p:custData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299EE-D8DC-46D0-92AC-92F8AC8A1C26}" v="4" dt="2022-09-21T15:15:30.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6"/>
    <p:restoredTop sz="77598" autoAdjust="0"/>
  </p:normalViewPr>
  <p:slideViewPr>
    <p:cSldViewPr snapToGrid="0" snapToObjects="1">
      <p:cViewPr varScale="1">
        <p:scale>
          <a:sx n="65" d="100"/>
          <a:sy n="65" d="100"/>
        </p:scale>
        <p:origin x="1723" y="38"/>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367299EE-D8DC-46D0-92AC-92F8AC8A1C26}"/>
    <pc:docChg chg="custSel modSld">
      <pc:chgData name="Jones, Nia" userId="c8e4cf6e-6852-4dab-8bdb-a66f4fdc7c7a" providerId="ADAL" clId="{367299EE-D8DC-46D0-92AC-92F8AC8A1C26}" dt="2022-09-21T15:15:35.572" v="32"/>
      <pc:docMkLst>
        <pc:docMk/>
      </pc:docMkLst>
      <pc:sldChg chg="modSp mod">
        <pc:chgData name="Jones, Nia" userId="c8e4cf6e-6852-4dab-8bdb-a66f4fdc7c7a" providerId="ADAL" clId="{367299EE-D8DC-46D0-92AC-92F8AC8A1C26}" dt="2022-09-21T15:15:35.572" v="32"/>
        <pc:sldMkLst>
          <pc:docMk/>
          <pc:sldMk cId="99014047" sldId="420"/>
        </pc:sldMkLst>
        <pc:spChg chg="mod">
          <ac:chgData name="Jones, Nia" userId="c8e4cf6e-6852-4dab-8bdb-a66f4fdc7c7a" providerId="ADAL" clId="{367299EE-D8DC-46D0-92AC-92F8AC8A1C26}" dt="2022-09-21T15:15:35.572" v="32"/>
          <ac:spMkLst>
            <pc:docMk/>
            <pc:sldMk cId="99014047" sldId="420"/>
            <ac:spMk id="3" creationId="{E6695F39-F92B-4ABE-B71D-6DA000757893}"/>
          </ac:spMkLst>
        </pc:spChg>
      </pc:sldChg>
      <pc:sldChg chg="addSp delSp modSp mod delAnim">
        <pc:chgData name="Jones, Nia" userId="c8e4cf6e-6852-4dab-8bdb-a66f4fdc7c7a" providerId="ADAL" clId="{367299EE-D8DC-46D0-92AC-92F8AC8A1C26}" dt="2022-09-21T15:14:21.742" v="19" actId="478"/>
        <pc:sldMkLst>
          <pc:docMk/>
          <pc:sldMk cId="4002078711" sldId="554"/>
        </pc:sldMkLst>
        <pc:picChg chg="del">
          <ac:chgData name="Jones, Nia" userId="c8e4cf6e-6852-4dab-8bdb-a66f4fdc7c7a" providerId="ADAL" clId="{367299EE-D8DC-46D0-92AC-92F8AC8A1C26}" dt="2022-09-21T15:14:21.742" v="19" actId="478"/>
          <ac:picMkLst>
            <pc:docMk/>
            <pc:sldMk cId="4002078711" sldId="554"/>
            <ac:picMk id="3" creationId="{E76FE88D-F987-481D-BCDF-2B802E03239B}"/>
          </ac:picMkLst>
        </pc:picChg>
        <pc:picChg chg="add mod modCrop">
          <ac:chgData name="Jones, Nia" userId="c8e4cf6e-6852-4dab-8bdb-a66f4fdc7c7a" providerId="ADAL" clId="{367299EE-D8DC-46D0-92AC-92F8AC8A1C26}" dt="2022-09-21T15:14:01.477" v="18" actId="14100"/>
          <ac:picMkLst>
            <pc:docMk/>
            <pc:sldMk cId="4002078711" sldId="554"/>
            <ac:picMk id="4" creationId="{4CFC210E-FBE9-D9CD-B0FF-81B9F63D82C1}"/>
          </ac:picMkLst>
        </pc:picChg>
        <pc:picChg chg="del">
          <ac:chgData name="Jones, Nia" userId="c8e4cf6e-6852-4dab-8bdb-a66f4fdc7c7a" providerId="ADAL" clId="{367299EE-D8DC-46D0-92AC-92F8AC8A1C26}" dt="2022-09-21T15:13:28.803" v="9" actId="478"/>
          <ac:picMkLst>
            <pc:docMk/>
            <pc:sldMk cId="4002078711" sldId="554"/>
            <ac:picMk id="6" creationId="{A07010C7-C3CF-4B03-35FE-B77983B2AD83}"/>
          </ac:picMkLst>
        </pc:picChg>
        <pc:picChg chg="del">
          <ac:chgData name="Jones, Nia" userId="c8e4cf6e-6852-4dab-8bdb-a66f4fdc7c7a" providerId="ADAL" clId="{367299EE-D8DC-46D0-92AC-92F8AC8A1C26}" dt="2022-09-21T15:13:00.020" v="0" actId="478"/>
          <ac:picMkLst>
            <pc:docMk/>
            <pc:sldMk cId="4002078711" sldId="554"/>
            <ac:picMk id="7" creationId="{257874F0-4A00-E581-FB17-C13A117EFC27}"/>
          </ac:picMkLst>
        </pc:picChg>
        <pc:picChg chg="add mod modCrop">
          <ac:chgData name="Jones, Nia" userId="c8e4cf6e-6852-4dab-8bdb-a66f4fdc7c7a" providerId="ADAL" clId="{367299EE-D8DC-46D0-92AC-92F8AC8A1C26}" dt="2022-09-21T15:13:57.254" v="16" actId="1076"/>
          <ac:picMkLst>
            <pc:docMk/>
            <pc:sldMk cId="4002078711" sldId="554"/>
            <ac:picMk id="10" creationId="{32C59CC0-4F95-79AE-373D-491DFCD5B8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y-GB" sz="1200" b="0" i="0" strike="noStrike" cap="none" spc="0" baseline="0">
                <a:solidFill>
                  <a:srgbClr val="000000"/>
                </a:solidFill>
                <a:effectLst/>
                <a:latin typeface="Calibri"/>
                <a:ea typeface="Calibri"/>
                <a:cs typeface="Calibri"/>
              </a:rPr>
              <a:t>Croeso i'r gweithdy hwn ar gyfer Uned 3 TAG Amgylchedd Adeiledig</a:t>
            </a:r>
          </a:p>
        </p:txBody>
      </p:sp>
      <p:sp>
        <p:nvSpPr>
          <p:cNvPr id="4" name="Slide Number Placeholder 3"/>
          <p:cNvSpPr>
            <a:spLocks noGrp="1"/>
          </p:cNvSpPr>
          <p:nvPr>
            <p:ph type="sldNum" sz="quarter" idx="10"/>
          </p:nvPr>
        </p:nvSpPr>
        <p:spPr/>
        <p:txBody>
          <a:bodyPr/>
          <a:lstStyle/>
          <a:p>
            <a:fld id="{3BF64F25-C7F6-4E11-8B8C-CCA7BD6D9214}" type="slidenum">
              <a:rPr lang="en-GB" smtClean="0"/>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b="0" i="0" strike="noStrike" cap="none" spc="0" baseline="0" dirty="0">
                <a:solidFill>
                  <a:srgbClr val="000000"/>
                </a:solidFill>
                <a:effectLst/>
                <a:latin typeface="Calibri"/>
                <a:ea typeface="Calibri"/>
                <a:cs typeface="Calibri"/>
              </a:rPr>
              <a:t>Nod yr asesiadau yw cynnwys gallu ymgeiswyr i:</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Ddwyn i gof wybodaeth a dealltwriaeth o'r pynciau sy'n cael eu trafod yn Uned 3</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Cymhwyso gwybodaeth a dealltwriaeth o'r pynciau hyn mewn cyd-destunau penodol</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Dadansoddi a gwerthuso offer, technegau a strategaethau'n ymwneud â chreu'r amgylchedd adeiledig</a:t>
            </a:r>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332678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b="0" i="0" strike="noStrike" cap="none" spc="0" baseline="0" dirty="0">
                <a:solidFill>
                  <a:srgbClr val="000000"/>
                </a:solidFill>
                <a:effectLst/>
                <a:latin typeface="Calibri"/>
                <a:ea typeface="Calibri"/>
                <a:cs typeface="Calibri"/>
              </a:rPr>
              <a:t>Mae'r pwnc cyntaf yn y fanyleb ar gyfer Uned 3 yn ymdrin â phriodweddau defnyddiau.</a:t>
            </a:r>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133626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200" b="1" i="0" strike="noStrike" cap="none" spc="0" baseline="0" dirty="0">
                <a:solidFill>
                  <a:srgbClr val="000000"/>
                </a:solidFill>
                <a:effectLst/>
                <a:latin typeface="Calibri"/>
                <a:ea typeface="Calibri"/>
                <a:cs typeface="Calibri"/>
              </a:rPr>
              <a:t>Priodweddau sy'n diffinio defnydd a dibenion defnyddiau</a:t>
            </a:r>
            <a:endParaRPr lang="en-GB" sz="1800" dirty="0">
              <a:solidFill>
                <a:srgbClr val="1F3864"/>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solidFill>
                <a:srgbClr val="1F3864"/>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r>
              <a:rPr lang="cy-GB" sz="1800" b="0" i="0" strike="noStrike" cap="none" spc="0" baseline="0" dirty="0">
                <a:solidFill>
                  <a:srgbClr val="2F5496"/>
                </a:solidFill>
                <a:effectLst/>
                <a:latin typeface="Calibri"/>
                <a:ea typeface="Calibri"/>
                <a:cs typeface="Calibri"/>
              </a:rPr>
              <a:t>Mae angen i ddysgwyr allu deall a gallu egluro priodweddau defnyddiau adeiladu sydd wedi'u rhestru.</a:t>
            </a: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r>
              <a:rPr lang="cy-GB" sz="1800" b="0" i="0" strike="noStrike" cap="none" spc="0" baseline="0" dirty="0">
                <a:solidFill>
                  <a:srgbClr val="2F5496"/>
                </a:solidFill>
                <a:effectLst/>
                <a:latin typeface="Calibri"/>
                <a:ea typeface="Calibri"/>
                <a:cs typeface="Calibri"/>
              </a:rPr>
              <a:t>Er enghraifft:</a:t>
            </a:r>
          </a:p>
          <a:p>
            <a:pPr marL="285750" marR="0" lvl="0" indent="-285750" algn="l" defTabSz="914400" rtl="0" eaLnBrk="1" fontAlgn="auto" latinLnBrk="0" hangingPunct="1">
              <a:lnSpc>
                <a:spcPct val="107000"/>
              </a:lnSpc>
              <a:spcBef>
                <a:spcPct val="0"/>
              </a:spcBef>
              <a:spcAft>
                <a:spcPts val="800"/>
              </a:spcAft>
              <a:buClrTx/>
              <a:buSzTx/>
              <a:buFont typeface="Arial" panose="020B0604020202020204" pitchFamily="34" charset="0"/>
              <a:buChar char="•"/>
              <a:defRPr/>
            </a:pPr>
            <a:r>
              <a:rPr lang="cy-GB" sz="1800" b="0" i="0" strike="noStrike" cap="none" spc="0" baseline="0" dirty="0">
                <a:solidFill>
                  <a:srgbClr val="2F5496"/>
                </a:solidFill>
                <a:effectLst/>
                <a:latin typeface="Calibri"/>
                <a:ea typeface="Calibri"/>
                <a:cs typeface="Calibri"/>
              </a:rPr>
              <a:t>Cryfder fel y gallu i wrthsefyll llwyth cymhwysol heb fethiant</a:t>
            </a:r>
          </a:p>
          <a:p>
            <a:pPr marL="285750" marR="0" lvl="0" indent="-285750" algn="l" defTabSz="914400" rtl="0" eaLnBrk="1" fontAlgn="auto" latinLnBrk="0" hangingPunct="1">
              <a:lnSpc>
                <a:spcPct val="107000"/>
              </a:lnSpc>
              <a:spcBef>
                <a:spcPct val="0"/>
              </a:spcBef>
              <a:spcAft>
                <a:spcPts val="800"/>
              </a:spcAft>
              <a:buClrTx/>
              <a:buSzTx/>
              <a:buFont typeface="Arial" panose="020B0604020202020204" pitchFamily="34" charset="0"/>
              <a:buChar char="•"/>
              <a:defRPr/>
            </a:pPr>
            <a:r>
              <a:rPr lang="cy-GB" sz="1800" b="0" i="0" strike="noStrike" cap="none" spc="0" baseline="0" dirty="0">
                <a:solidFill>
                  <a:srgbClr val="2F5496"/>
                </a:solidFill>
                <a:effectLst/>
                <a:latin typeface="Calibri"/>
                <a:ea typeface="Calibri"/>
                <a:cs typeface="Calibri"/>
              </a:rPr>
              <a:t>Breuder gan fydd defnyddiau fel gwydr yn methu pan fyddant yn destun straen gydag ychydig neu ddim </a:t>
            </a:r>
            <a:r>
              <a:rPr lang="cy-GB" sz="1800" b="0" i="0" strike="noStrike" cap="none" spc="0" baseline="0" dirty="0" err="1">
                <a:solidFill>
                  <a:srgbClr val="2F5496"/>
                </a:solidFill>
                <a:effectLst/>
                <a:latin typeface="Calibri"/>
                <a:ea typeface="Calibri"/>
                <a:cs typeface="Calibri"/>
              </a:rPr>
              <a:t>dadffurfiad</a:t>
            </a:r>
            <a:r>
              <a:rPr lang="cy-GB" sz="1800" b="0" i="0" strike="noStrike" cap="none" spc="0" baseline="0" dirty="0">
                <a:solidFill>
                  <a:srgbClr val="2F5496"/>
                </a:solidFill>
                <a:effectLst/>
                <a:latin typeface="Calibri"/>
                <a:ea typeface="Calibri"/>
                <a:cs typeface="Calibri"/>
              </a:rPr>
              <a:t> plastig</a:t>
            </a:r>
          </a:p>
          <a:p>
            <a:pPr marL="285750" marR="0" lvl="0" indent="-285750" algn="l" defTabSz="914400" rtl="0" eaLnBrk="1" fontAlgn="auto" latinLnBrk="0" hangingPunct="1">
              <a:lnSpc>
                <a:spcPct val="107000"/>
              </a:lnSpc>
              <a:spcBef>
                <a:spcPct val="0"/>
              </a:spcBef>
              <a:spcAft>
                <a:spcPts val="800"/>
              </a:spcAft>
              <a:buClrTx/>
              <a:buSzTx/>
              <a:buFont typeface="Arial" panose="020B0604020202020204" pitchFamily="34" charset="0"/>
              <a:buChar char="•"/>
              <a:defRPr/>
            </a:pPr>
            <a:r>
              <a:rPr lang="cy-GB" sz="1800" b="0" i="0" strike="noStrike" cap="none" spc="0" baseline="0" dirty="0">
                <a:solidFill>
                  <a:srgbClr val="2F5496"/>
                </a:solidFill>
                <a:effectLst/>
                <a:latin typeface="Calibri"/>
                <a:ea typeface="Calibri"/>
                <a:cs typeface="Calibri"/>
              </a:rPr>
              <a:t>Gwytnwch fel gallu defnydd i ddychwelyd i'w siâp gwreiddiol yn dilyn cywasgiad.</a:t>
            </a:r>
          </a:p>
          <a:p>
            <a:pPr marL="285750" marR="0" lvl="0" indent="-285750" algn="l" defTabSz="914400" rtl="0" eaLnBrk="1" fontAlgn="auto" latinLnBrk="0" hangingPunct="1">
              <a:lnSpc>
                <a:spcPct val="107000"/>
              </a:lnSpc>
              <a:spcBef>
                <a:spcPct val="0"/>
              </a:spcBef>
              <a:spcAft>
                <a:spcPts val="800"/>
              </a:spcAft>
              <a:buClrTx/>
              <a:buSzTx/>
              <a:buFont typeface="Arial" panose="020B0604020202020204" pitchFamily="34" charset="0"/>
              <a:buChar char="•"/>
              <a:defRPr/>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dirty="0">
              <a:effectLst/>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169574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0" i="0" strike="noStrike" cap="none" spc="0" baseline="0" dirty="0">
                <a:solidFill>
                  <a:srgbClr val="2F5496"/>
                </a:solidFill>
                <a:effectLst/>
                <a:latin typeface="Calibri"/>
                <a:ea typeface="Calibri"/>
                <a:cs typeface="Calibri"/>
              </a:rPr>
              <a:t>Gall newidiadau yn nhymheredd aer achosi i ddefnyddiau ehangu a chrebachu.  Gall yr amrywiadau hyn gyflwyno pwysau a straen sy'n arwain at gracio ac anffurfiad.</a:t>
            </a:r>
          </a:p>
          <a:p>
            <a:pPr>
              <a:lnSpc>
                <a:spcPct val="107000"/>
              </a:lnSpc>
              <a:spcAft>
                <a:spcPts val="800"/>
              </a:spcAft>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r>
              <a:rPr lang="cy-GB" sz="1800" b="0" i="0" strike="noStrike" cap="none" spc="0" baseline="0" dirty="0">
                <a:solidFill>
                  <a:srgbClr val="2F5496"/>
                </a:solidFill>
                <a:effectLst/>
                <a:latin typeface="Calibri"/>
                <a:ea typeface="Calibri"/>
                <a:cs typeface="Calibri"/>
              </a:rPr>
              <a:t>Mae newidiadau mewn lefelau lleithder yn cynnwys anwedd sy'n digwydd pan fydd aer sydd wedi cyrraedd ei wlithbwynt yn cwrdd ag arwynebau oerach.</a:t>
            </a:r>
          </a:p>
          <a:p>
            <a:pPr>
              <a:lnSpc>
                <a:spcPct val="107000"/>
              </a:lnSpc>
              <a:spcAft>
                <a:spcPts val="800"/>
              </a:spcAft>
            </a:pPr>
            <a:endParaRPr lang="en-GB" sz="1800" dirty="0">
              <a:solidFill>
                <a:srgbClr val="2F5496"/>
              </a:solidFill>
              <a:effectLst/>
              <a:latin typeface="Calibri" pitchFamily="34" charset="0"/>
              <a:ea typeface="Calibri" panose="020F0502020204030204" pitchFamily="34" charset="0"/>
              <a:cs typeface="Calibri" panose="020F0502020204030204" pitchFamily="34" charset="0"/>
            </a:endParaRPr>
          </a:p>
          <a:p>
            <a:pPr>
              <a:lnSpc>
                <a:spcPct val="107000"/>
              </a:lnSpc>
              <a:spcAft>
                <a:spcPts val="800"/>
              </a:spcAft>
            </a:pPr>
            <a:r>
              <a:rPr lang="cy-GB" sz="1800" b="0" i="0" strike="noStrike" cap="none" spc="0" baseline="0" dirty="0">
                <a:solidFill>
                  <a:srgbClr val="2F5496"/>
                </a:solidFill>
                <a:effectLst/>
                <a:latin typeface="Calibri"/>
                <a:ea typeface="Calibri"/>
                <a:cs typeface="Calibri"/>
              </a:rPr>
              <a:t>Mae </a:t>
            </a:r>
            <a:r>
              <a:rPr lang="cy-GB" sz="1800" b="0" i="0" strike="noStrike" cap="none" spc="0" baseline="0" dirty="0" err="1">
                <a:solidFill>
                  <a:srgbClr val="2F5496"/>
                </a:solidFill>
                <a:effectLst/>
                <a:latin typeface="Calibri"/>
                <a:ea typeface="Calibri"/>
                <a:cs typeface="Calibri"/>
              </a:rPr>
              <a:t>dyodiad</a:t>
            </a:r>
            <a:r>
              <a:rPr lang="cy-GB" sz="1800" b="0" i="0" strike="noStrike" cap="none" spc="0" baseline="0" dirty="0">
                <a:solidFill>
                  <a:srgbClr val="2F5496"/>
                </a:solidFill>
                <a:effectLst/>
                <a:latin typeface="Calibri"/>
                <a:ea typeface="Calibri"/>
                <a:cs typeface="Calibri"/>
              </a:rPr>
              <a:t>, glaw, yn achosi difrod i sawl math o ddefnyddiau gan gynnwys camdroi a pydru pren a chyrydu dur.</a:t>
            </a:r>
          </a:p>
          <a:p>
            <a:pPr marL="0" marR="0" lvl="0" indent="0" algn="l" defTabSz="914400" rtl="0" eaLnBrk="1" fontAlgn="auto" latinLnBrk="0" hangingPunct="1">
              <a:lnSpc>
                <a:spcPct val="107000"/>
              </a:lnSpc>
              <a:spcBef>
                <a:spcPct val="0"/>
              </a:spcBef>
              <a:spcAft>
                <a:spcPts val="800"/>
              </a:spcAft>
              <a:buClrTx/>
              <a:buSzTx/>
              <a:buFontTx/>
              <a:buNone/>
              <a:defRPr/>
            </a:pPr>
            <a:endParaRPr lang="en-GB" sz="1800" dirty="0">
              <a:effectLst/>
              <a:latin typeface="Calibri"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173570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b="0" i="0" strike="noStrike" cap="none" spc="0" baseline="0" dirty="0">
                <a:solidFill>
                  <a:srgbClr val="000000"/>
                </a:solidFill>
                <a:effectLst/>
                <a:latin typeface="Calibri"/>
                <a:ea typeface="Calibri"/>
                <a:cs typeface="Calibri"/>
              </a:rPr>
              <a:t>Mae angen i ddysgwyr ddeall bod diraddio defnyddiau yn cael ei achosi gan brosesau tywydd naturiol sy'n deillio o ddod i gysylltiad ag amodau awyr agored.</a:t>
            </a:r>
          </a:p>
          <a:p>
            <a:endParaRPr lang="en-GB" dirty="0"/>
          </a:p>
          <a:p>
            <a:r>
              <a:rPr lang="cy-GB" sz="1200" b="0" i="0" strike="noStrike" cap="none" spc="0" baseline="0" dirty="0">
                <a:solidFill>
                  <a:srgbClr val="000000"/>
                </a:solidFill>
                <a:effectLst/>
                <a:latin typeface="Calibri"/>
                <a:ea typeface="Calibri"/>
                <a:cs typeface="Calibri"/>
              </a:rPr>
              <a:t>Gall diraddio ddeillio o ystod o achosion gan gynnwys:</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Crisialu halen – difrod sy'n deillio o straen a gynhyrchir pan fo halen naturiol neu amsugnol o fewn crisialu defnydd hydraidd.</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Difrod rhew – yn codi pan fo lleithder ym mandyllau defnydd yn rhewi ac yn ehangu gan achosi difrod i'r defnydd</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Llygredd – difrod i gerrig a metelau yn codi o gyswllt â llygryddion atmosfferig megis ocsidau o nitrogen a sylffwr sy’n cyfuno â dŵr glaw i gynhyrchu glaw asid.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86412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b="0" i="0" strike="noStrike" cap="none" spc="0" baseline="0" dirty="0">
                <a:solidFill>
                  <a:srgbClr val="000000"/>
                </a:solidFill>
                <a:effectLst/>
                <a:latin typeface="Calibri"/>
                <a:ea typeface="Calibri"/>
                <a:cs typeface="Calibri"/>
              </a:rPr>
              <a:t>Mae priodweddau concrit yn cynnwys ystyriaethau megis cryfder </a:t>
            </a:r>
            <a:r>
              <a:rPr lang="cy-GB" sz="1200" b="0" i="0" strike="noStrike" cap="none" spc="0" baseline="0" dirty="0" err="1">
                <a:solidFill>
                  <a:srgbClr val="000000"/>
                </a:solidFill>
                <a:effectLst/>
                <a:latin typeface="Calibri"/>
                <a:ea typeface="Calibri"/>
                <a:cs typeface="Calibri"/>
              </a:rPr>
              <a:t>cywasgol</a:t>
            </a:r>
            <a:r>
              <a:rPr lang="cy-GB" sz="1200" b="0" i="0" strike="noStrike" cap="none" spc="0" baseline="0" dirty="0">
                <a:solidFill>
                  <a:srgbClr val="000000"/>
                </a:solidFill>
                <a:effectLst/>
                <a:latin typeface="Calibri"/>
                <a:ea typeface="Calibri"/>
                <a:cs typeface="Calibri"/>
              </a:rPr>
              <a:t>, crebachu, mandylledd a dwysedd a gwrthiant tân.  Mae'r adran hon yn ymdrin â phriodweddau concrit wedi’i atgyfnerthu a choncrit wedi’i </a:t>
            </a:r>
            <a:r>
              <a:rPr lang="cy-GB" sz="1200" b="0" i="0" strike="noStrike" cap="none" spc="0" baseline="0" dirty="0" err="1">
                <a:solidFill>
                  <a:srgbClr val="000000"/>
                </a:solidFill>
                <a:effectLst/>
                <a:latin typeface="Calibri"/>
                <a:ea typeface="Calibri"/>
                <a:cs typeface="Calibri"/>
              </a:rPr>
              <a:t>ragdynhau</a:t>
            </a:r>
            <a:r>
              <a:rPr lang="cy-GB" sz="1200" b="0" i="0" strike="noStrike" cap="none" spc="0" baseline="0" dirty="0">
                <a:solidFill>
                  <a:srgbClr val="000000"/>
                </a:solidFill>
                <a:effectLst/>
                <a:latin typeface="Calibri"/>
                <a:ea typeface="Calibri"/>
                <a:cs typeface="Calibri"/>
              </a:rPr>
              <a:t>.</a:t>
            </a:r>
          </a:p>
          <a:p>
            <a:endParaRPr lang="en-GB" dirty="0"/>
          </a:p>
          <a:p>
            <a:r>
              <a:rPr lang="cy-GB" sz="1200" b="0" i="0" strike="noStrike" cap="none" spc="0" baseline="0" dirty="0">
                <a:solidFill>
                  <a:srgbClr val="000000"/>
                </a:solidFill>
                <a:effectLst/>
                <a:latin typeface="Calibri"/>
                <a:ea typeface="Calibri"/>
                <a:cs typeface="Calibri"/>
              </a:rPr>
              <a:t>Mae priodweddau dur yn cynnwys ystyriaethau megis cryfder </a:t>
            </a:r>
            <a:r>
              <a:rPr lang="cy-GB" sz="1200" b="0" i="0" strike="noStrike" cap="none" spc="0" baseline="0" dirty="0" err="1">
                <a:solidFill>
                  <a:srgbClr val="000000"/>
                </a:solidFill>
                <a:effectLst/>
                <a:latin typeface="Calibri"/>
                <a:ea typeface="Calibri"/>
                <a:cs typeface="Calibri"/>
              </a:rPr>
              <a:t>cywasgol</a:t>
            </a:r>
            <a:r>
              <a:rPr lang="cy-GB" sz="1200" b="0" i="0" strike="noStrike" cap="none" spc="0" baseline="0" dirty="0">
                <a:solidFill>
                  <a:srgbClr val="000000"/>
                </a:solidFill>
                <a:effectLst/>
                <a:latin typeface="Calibri"/>
                <a:ea typeface="Calibri"/>
                <a:cs typeface="Calibri"/>
              </a:rPr>
              <a:t>, cryfder tynnol, hydwythedd, gwydnwch a dargludedd thermol.</a:t>
            </a:r>
          </a:p>
          <a:p>
            <a:endParaRPr lang="en-GB" dirty="0"/>
          </a:p>
          <a:p>
            <a:r>
              <a:rPr lang="cy-GB" sz="1200" b="0" i="0" strike="noStrike" cap="none" spc="0" baseline="0" dirty="0">
                <a:solidFill>
                  <a:srgbClr val="000000"/>
                </a:solidFill>
                <a:effectLst/>
                <a:latin typeface="Calibri"/>
                <a:ea typeface="Calibri"/>
                <a:cs typeface="Calibri"/>
              </a:rPr>
              <a:t>Priodweddau dur gwrthstaen o'i gymharu â dur gan gynnwys ymwrthedd cyrydiad uwch, cryfder </a:t>
            </a:r>
            <a:r>
              <a:rPr lang="cy-GB" sz="1200" b="0" i="0" strike="noStrike" cap="none" spc="0" baseline="0" dirty="0" err="1">
                <a:solidFill>
                  <a:srgbClr val="000000"/>
                </a:solidFill>
                <a:effectLst/>
                <a:latin typeface="Calibri"/>
                <a:ea typeface="Calibri"/>
                <a:cs typeface="Calibri"/>
              </a:rPr>
              <a:t>cywasgol</a:t>
            </a:r>
            <a:r>
              <a:rPr lang="cy-GB" sz="1200" b="0" i="0" strike="noStrike" cap="none" spc="0" baseline="0" dirty="0">
                <a:solidFill>
                  <a:srgbClr val="000000"/>
                </a:solidFill>
                <a:effectLst/>
                <a:latin typeface="Calibri"/>
                <a:ea typeface="Calibri"/>
                <a:cs typeface="Calibri"/>
              </a:rPr>
              <a:t> a thynnol uwch a hydwythedd uwch.</a:t>
            </a:r>
          </a:p>
          <a:p>
            <a:endParaRPr lang="en-GB" dirty="0"/>
          </a:p>
          <a:p>
            <a:r>
              <a:rPr lang="cy-GB" sz="1200" b="0" i="0" strike="noStrike" cap="none" spc="0" baseline="0" dirty="0">
                <a:solidFill>
                  <a:srgbClr val="000000"/>
                </a:solidFill>
                <a:effectLst/>
                <a:latin typeface="Calibri"/>
                <a:ea typeface="Calibri"/>
                <a:cs typeface="Calibri"/>
              </a:rPr>
              <a:t>Mae priodweddau pren yn cynnwys ystyriaethau megis estheteg, caledwch, pwysau o'i gymharu â defnyddiau adeiladu eraill, gwydnwch, crebachu a chwyddo.</a:t>
            </a:r>
          </a:p>
          <a:p>
            <a:endParaRPr lang="en-GB" dirty="0"/>
          </a:p>
          <a:p>
            <a:r>
              <a:rPr lang="cy-GB" sz="1200" b="0" i="0" strike="noStrike" cap="none" spc="0" baseline="0" dirty="0">
                <a:solidFill>
                  <a:srgbClr val="000000"/>
                </a:solidFill>
                <a:effectLst/>
                <a:latin typeface="Calibri"/>
                <a:ea typeface="Calibri"/>
                <a:cs typeface="Calibri"/>
              </a:rPr>
              <a:t>Priodweddau brics gan gynnwys ystyriaethau megis caledwch, cryfder </a:t>
            </a:r>
            <a:r>
              <a:rPr lang="cy-GB" sz="1200" b="0" i="0" strike="noStrike" cap="none" spc="0" baseline="0" dirty="0" err="1">
                <a:solidFill>
                  <a:srgbClr val="000000"/>
                </a:solidFill>
                <a:effectLst/>
                <a:latin typeface="Calibri"/>
                <a:ea typeface="Calibri"/>
                <a:cs typeface="Calibri"/>
              </a:rPr>
              <a:t>cywasgol</a:t>
            </a:r>
            <a:r>
              <a:rPr lang="cy-GB" sz="1200" b="0" i="0" strike="noStrike" cap="none" spc="0" baseline="0" dirty="0">
                <a:solidFill>
                  <a:srgbClr val="000000"/>
                </a:solidFill>
                <a:effectLst/>
                <a:latin typeface="Calibri"/>
                <a:ea typeface="Calibri"/>
                <a:cs typeface="Calibri"/>
              </a:rPr>
              <a:t> uchel a gwydnwch.</a:t>
            </a:r>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293452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 gweithgynhyrchu sment yn cynnwys morter, concrit, concrit wedi’i atgyfnerthu a choncrit wedi’i </a:t>
            </a:r>
            <a:r>
              <a:rPr lang="cy-GB" sz="1200" b="0" i="0" strike="noStrike" cap="none" spc="0" baseline="0" dirty="0" err="1">
                <a:solidFill>
                  <a:srgbClr val="000000"/>
                </a:solidFill>
                <a:effectLst/>
                <a:latin typeface="Calibri"/>
                <a:ea typeface="Calibri"/>
                <a:cs typeface="Calibri"/>
              </a:rPr>
              <a:t>ragdynhau</a:t>
            </a:r>
            <a:r>
              <a:rPr lang="cy-GB" sz="1200" b="0" i="0" strike="noStrike" cap="none" spc="0" baseline="0" dirty="0">
                <a:solidFill>
                  <a:srgbClr val="000000"/>
                </a:solidFill>
                <a:effectLst/>
                <a:latin typeface="Calibri"/>
                <a:ea typeface="Calibri"/>
                <a:cs typeface="Calibri"/>
              </a:rPr>
              <a:t>.</a:t>
            </a:r>
          </a:p>
          <a:p>
            <a:endParaRPr lang="en-GB" dirty="0"/>
          </a:p>
          <a:p>
            <a:r>
              <a:rPr lang="cy-GB" sz="1200" b="0" i="0" strike="noStrike" cap="none" spc="0" baseline="0" dirty="0">
                <a:solidFill>
                  <a:srgbClr val="000000"/>
                </a:solidFill>
                <a:effectLst/>
                <a:latin typeface="Calibri"/>
                <a:ea typeface="Calibri"/>
                <a:cs typeface="Calibri"/>
              </a:rPr>
              <a:t>Mae gweithgynhyrchu dur yn cynnwys dur strwythurol, dur meddal ysgafn a dalennau proffil.</a:t>
            </a:r>
          </a:p>
          <a:p>
            <a:endParaRPr lang="en-GB" dirty="0"/>
          </a:p>
          <a:p>
            <a:r>
              <a:rPr lang="cy-GB" sz="1200" b="0" i="0" strike="noStrike" cap="none" spc="0" baseline="0" dirty="0">
                <a:solidFill>
                  <a:srgbClr val="000000"/>
                </a:solidFill>
                <a:effectLst/>
                <a:latin typeface="Calibri"/>
                <a:ea typeface="Calibri"/>
                <a:cs typeface="Calibri"/>
              </a:rPr>
              <a:t>Mae gweithgynhyrchu pren yn cynnwys cynhyrchion pren wedi'u peiriannu a gafodd eu cynllunio i oresgyn cyfyngiadau ar faint a hyd pren wedi’i lifio.</a:t>
            </a:r>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700560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Mae'r adran hon o'r fanyleb hefyd yn cwmpasu sut y bydd newid tymheredd yn effeithio ar yr ystod hon o ddefnyddiau adeiladu.</a:t>
            </a:r>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316860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 achosion diraddio defnyddiau yn cynnwys cyrydiad, difrod rhew, difrod dŵr, llygredd ac ymbelydredd solar.</a:t>
            </a:r>
          </a:p>
          <a:p>
            <a:endParaRPr lang="en-GB" dirty="0"/>
          </a:p>
          <a:p>
            <a:r>
              <a:rPr lang="cy-GB" sz="1200" b="0" i="0" strike="noStrike" cap="none" spc="0" baseline="0" dirty="0">
                <a:solidFill>
                  <a:srgbClr val="000000"/>
                </a:solidFill>
                <a:effectLst/>
                <a:latin typeface="Calibri"/>
                <a:ea typeface="Calibri"/>
                <a:cs typeface="Calibri"/>
              </a:rPr>
              <a:t>Mae'r mesurau sy'n ymwneud ag atal a lleihau diraddio’n cynnwys:</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Concrit wedi'i atgyfnerthu – sicrhau gorchudd concrit digonol i'r bariau, defnyddio cymysgedd concrit anhydraidd a defnyddio haenau a selwyr sy’n atal cyrydiad</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Dur – defnydd o baent neu orchudd powdr, llai o amlygiad i ddŵr glaw neu ddŵr môr, defnyddio cemegau sy’n atal cyrydiad</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Pren – defnydd o driniaethau cadwolyn a phren wedi’i drin o dan bwysau, gan orfodi cadwolion i mewn i’r pren.</a:t>
            </a:r>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113044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 lleihau effaith diraddio defnyddiau’n cynnwys:</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Concrit wedi'i atgyfnerthu – trin atgyfnerthiad dur agored</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Dur – cael gwared ar gyrydiad gyda chemegolion, amddiffyn rhag cyrydiad pellach trwy galfaneiddio, defnyddio paent neu haenau amddiffynnol, ailosod gosodiadau diffygiol a /neu rydd</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Pren - pydredd sych: trin pren â </a:t>
            </a:r>
            <a:r>
              <a:rPr lang="cy-GB" sz="1200" b="0" i="0" strike="noStrike" cap="none" spc="0" baseline="0" dirty="0" err="1">
                <a:solidFill>
                  <a:srgbClr val="000000"/>
                </a:solidFill>
                <a:effectLst/>
                <a:latin typeface="Calibri"/>
                <a:ea typeface="Calibri"/>
                <a:cs typeface="Calibri"/>
              </a:rPr>
              <a:t>ffwngladdiad</a:t>
            </a:r>
            <a:r>
              <a:rPr lang="cy-GB" sz="1200" b="0" i="0" strike="noStrike" cap="none" spc="0" baseline="0" dirty="0">
                <a:solidFill>
                  <a:srgbClr val="000000"/>
                </a:solidFill>
                <a:effectLst/>
                <a:latin typeface="Calibri"/>
                <a:ea typeface="Calibri"/>
                <a:cs typeface="Calibri"/>
              </a:rPr>
              <a:t> neu amnewid pren sydd wedi cael ei effeithio gan bydredd sych, pydredd gwlyb: lleihau cynnwys lleithder i lefelau digon isel</a:t>
            </a:r>
          </a:p>
          <a:p>
            <a:pPr marL="171450" indent="-17145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Brics – amnewid brics sydd wedi’u torri neu frics briwsionllyd , trwsio asiadau morter, gosod cwrs </a:t>
            </a:r>
            <a:r>
              <a:rPr lang="cy-GB" sz="1200" b="0" i="0" strike="noStrike" cap="none" spc="0" baseline="0" dirty="0" err="1">
                <a:solidFill>
                  <a:srgbClr val="000000"/>
                </a:solidFill>
                <a:effectLst/>
                <a:latin typeface="Calibri"/>
                <a:ea typeface="Calibri"/>
                <a:cs typeface="Calibri"/>
              </a:rPr>
              <a:t>gwrthleithder</a:t>
            </a:r>
            <a:r>
              <a:rPr lang="cy-GB" sz="1200" b="0" i="0" strike="noStrike" cap="none" spc="0" baseline="0" dirty="0">
                <a:solidFill>
                  <a:srgbClr val="000000"/>
                </a:solidFill>
                <a:effectLst/>
                <a:latin typeface="Calibri"/>
                <a:ea typeface="Calibri"/>
                <a:cs typeface="Calibri"/>
              </a:rPr>
              <a:t>, gosod clymau wal ychwanegol lle mae angorau presennol wedi methu.</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395744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 cymhwyster TAG UG a Safon Uwch CBAC yn yr Amgylchedd Adeiledig yn datblygu dealltwriaeth dysgwyr o'r amgylchedd adeiledig, gan gynnwys y rolau proffesiynol a thechnegol ynddo a'r ystod o adeiladau, asedau ac adeileddau sy'n rhan ohono.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defRPr/>
              </a:pPr>
              <a:t>2</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8472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cy-GB" sz="1200" b="0" i="0" strike="noStrike" cap="none" spc="0" baseline="0" dirty="0">
                <a:solidFill>
                  <a:srgbClr val="000000"/>
                </a:solidFill>
                <a:effectLst/>
                <a:latin typeface="Calibri"/>
                <a:ea typeface="Calibri"/>
                <a:cs typeface="Calibri"/>
              </a:rPr>
              <a:t>Mae'r adran hon o'r fanyleb yn ymdrin â phwnc dadansoddi adeileddol yr amgylchedd adeiledig.  Mae’n cwmpasu effaith yr amgylchedd adeiledig ar ddefnyddwyr yr adeilad hefyd.</a:t>
            </a:r>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391586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Llwyth strwythurol – bydd llwythi sy'n gweithredu ar strwythur yn amrywio yn ôl y dyluniad, y defnydd, y lleoliad a'r defnyddiau sy'n cael eu defnyddio.  Mae llwythi yn cael eu dosbarthu naill ai fel llwythi marw sef hunan bwysau'r strwythur neu lwythi byw sy'n llwythi gosodedig sy'n rhai dros dro neu'n llwythi symudol fel traffig ar bont.</a:t>
            </a:r>
          </a:p>
          <a:p>
            <a:endParaRPr lang="en-US" b="0" dirty="0"/>
          </a:p>
          <a:p>
            <a:r>
              <a:rPr lang="cy-GB" sz="1200" b="0" i="0" strike="noStrike" cap="none" spc="0" baseline="0" dirty="0">
                <a:solidFill>
                  <a:srgbClr val="000000"/>
                </a:solidFill>
                <a:effectLst/>
                <a:latin typeface="Calibri"/>
                <a:ea typeface="Calibri"/>
                <a:cs typeface="Calibri"/>
              </a:rPr>
              <a:t>Dylai'r dysgwyr allu defnyddio fformiwlâu i gyfrifo'r eiliadau plygu uchaf ar gyfer trawstiau a thrawstiau </a:t>
            </a:r>
            <a:r>
              <a:rPr lang="cy-GB" sz="1200" b="0" i="0" strike="noStrike" cap="none" spc="0" baseline="0" dirty="0" err="1">
                <a:solidFill>
                  <a:srgbClr val="000000"/>
                </a:solidFill>
                <a:effectLst/>
                <a:latin typeface="Calibri"/>
                <a:ea typeface="Calibri"/>
                <a:cs typeface="Calibri"/>
              </a:rPr>
              <a:t>cantilefer</a:t>
            </a:r>
            <a:r>
              <a:rPr lang="cy-GB" sz="1200" b="0" i="0" strike="noStrike" cap="none" spc="0" baseline="0" dirty="0">
                <a:solidFill>
                  <a:srgbClr val="000000"/>
                </a:solidFill>
                <a:effectLst/>
                <a:latin typeface="Calibri"/>
                <a:ea typeface="Calibri"/>
                <a:cs typeface="Calibri"/>
              </a:rPr>
              <a:t> syml â chymorth.  Yn yr arholiad bydd y papur yn cynnwys rhestr o'r fformiwlâu priodol ar gyfer yr holl gyfrifiadau mathemategol sydd eu hangen ar y fanyleb.</a:t>
            </a:r>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4029194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cy-GB" sz="1800" b="0" i="0" strike="noStrike" cap="none" spc="0" baseline="0" dirty="0">
                <a:solidFill>
                  <a:srgbClr val="000000"/>
                </a:solidFill>
                <a:effectLst/>
                <a:latin typeface="Calibri"/>
                <a:ea typeface="Calibri"/>
                <a:cs typeface="Calibri"/>
              </a:rPr>
              <a:t>Dylai adeiladau ddarparu cysur thermol i ddefnyddwyr ond y gall ffactorau cymdeithasol ac economaidd effeithio ar newidiadau tymheredd, argaeledd mannau gwyrdd a chysgod o amgylch yr adeilad.</a:t>
            </a:r>
          </a:p>
          <a:p>
            <a:pPr algn="l">
              <a:lnSpc>
                <a:spcPct val="107000"/>
              </a:lnSpc>
              <a:spcAft>
                <a:spcPts val="800"/>
              </a:spcAft>
            </a:pPr>
            <a:endParaRPr lang="en-GB" sz="1800" b="0" dirty="0">
              <a:effectLst/>
              <a:latin typeface="Calibri"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y-GB" sz="1800" b="0" i="0" strike="noStrike" cap="none" spc="0" baseline="0" dirty="0">
                <a:solidFill>
                  <a:srgbClr val="000000"/>
                </a:solidFill>
                <a:effectLst/>
                <a:latin typeface="Calibri"/>
                <a:ea typeface="Calibri"/>
                <a:cs typeface="Calibri"/>
              </a:rPr>
              <a:t>Mae rheoli'r sŵn mewn adeilad yn cynnwys lleihau trosglwyddiad sŵn o un gofod i'r llall a rheoli nodweddion sain o fewn gofodau.</a:t>
            </a:r>
          </a:p>
          <a:p>
            <a:pPr algn="l">
              <a:lnSpc>
                <a:spcPct val="107000"/>
              </a:lnSpc>
              <a:spcAft>
                <a:spcPts val="800"/>
              </a:spcAft>
            </a:pPr>
            <a:endParaRPr lang="en-GB" sz="1800" b="0" dirty="0">
              <a:effectLst/>
              <a:latin typeface="Calibri"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y-GB" sz="1800" b="0" i="0" strike="noStrike" cap="none" spc="0" baseline="0" dirty="0">
                <a:solidFill>
                  <a:srgbClr val="000000"/>
                </a:solidFill>
                <a:effectLst/>
                <a:latin typeface="Calibri"/>
                <a:ea typeface="Calibri"/>
                <a:cs typeface="Calibri"/>
              </a:rPr>
              <a:t>Dylai dysgwyr ddeall sut mae acwsteg adeiladau’n cael eu dylanwadu gan geometreg a chyfaint gofod, amsugno sain, trosglwyddo ac adlewyrchiad o'r arwynebau o fewn gofod a throsglwyddiad sain yn yr awyr.</a:t>
            </a:r>
          </a:p>
          <a:p>
            <a:pPr algn="l">
              <a:lnSpc>
                <a:spcPct val="107000"/>
              </a:lnSpc>
              <a:spcAft>
                <a:spcPts val="800"/>
              </a:spcAft>
            </a:pPr>
            <a:endParaRPr lang="en-GB" sz="1800" b="0" dirty="0">
              <a:effectLst/>
              <a:latin typeface="Calibri"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y-GB" sz="1800" b="0" i="0" strike="noStrike" cap="none" spc="0" baseline="0" dirty="0">
                <a:solidFill>
                  <a:srgbClr val="000000"/>
                </a:solidFill>
                <a:effectLst/>
                <a:latin typeface="Calibri"/>
                <a:ea typeface="Calibri"/>
                <a:cs typeface="Calibri"/>
              </a:rPr>
              <a:t>Mae angen i ddysgwyr wybod bod y broses ddylunio ar gyfer y goleuadau yn ystyried y math o weithgaredd y mae'r goleuadau'n cael ei ddarparu ar ei gyfer, faint o olau sydd ei angen, lliw'r golau a dosbarthiad y golau drwy’r gofod.</a:t>
            </a:r>
          </a:p>
          <a:p>
            <a:pPr algn="l">
              <a:lnSpc>
                <a:spcPct val="107000"/>
              </a:lnSpc>
              <a:spcAft>
                <a:spcPts val="800"/>
              </a:spcAft>
            </a:pPr>
            <a:endParaRPr lang="en-GB" sz="1800" b="0" dirty="0">
              <a:effectLst/>
              <a:latin typeface="Calibri"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1653082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Dylai dysgwyr fod yn ymwybodol o'r Rheolau Mesur Newydd a deall eu bod yn darparu set safonol o reolau mesur ar gyfer amcangyfrif, cynllunio costau, caffael a chostau bywyd cyfan ar gyfer prosiectau adeiladu.</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Dylai dysgwyr hefyd fod yn ymwybodol o'r Dull Mesur Safonol Peirianneg Sifil ar gyfer prosiectau peirianneg sifil gan gynnwys y gweithdrefnau ar gyfer paratoi bil meintiau a’i brisio.</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Er mwyn cynhyrchu meintiau ar gyfer isadeileddau ac aradeileddau bydd yn rhaid i ddysgwyr ddefnyddio amrywiaeth o dechnegau mathemategol gan gynnwys cyfrifo arwynebeddau, perimedrau, cyfaint ac arwynebedd arwynebau.  Bydd y cyfrifiadau hyn yn cynnwys cyfrifiadau llinell ganol ar gyfer adeiladu isadeileddau megis sylfeini hefyd.  Mae’r meysydd i’w hystyried yn cynnwys concrit wedi'i atgyfnerthu, gwaith dur, gwaith bloc/bric, lloriau, toeau, gorffeniadau, ffenestri, drysau a gosodiadau trydan a phlymio.</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Dylai dysgwyr ddeall bod yn rhaid paratoi bil meintiau yn unol â'r rheolau ar gyfer mesur meintiau safonol unwaith y bydd dyluniad wedi'i gwblhau a manyleb wedi'i pharatoi.</a:t>
            </a:r>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243909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Dylai dysgwyr ddeall y gall y modd o drosglwyddo gwres newid – gall ymbelydredd solar gael ei amsugno gan wal frics, yna caiff y gwres ei drosglwyddo drwy ddargludiad drwy’r gwaith brics, i'r aer mewnol drwy ddarfudiad ac i arwynebau mewnol gan ymbelydredd.</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ffactorau amgylcheddol sy'n effeithio ar gysur thermol yn cynnwys tymheredd aer, tymheredd ymbelydrol, cyflymder aer a lleithder cymharol.</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ddeall mesurau y gellir eu cymryd i reoli'r llif gwres mewn adeiladau fel insiwleiddio, pontydd thermol, ymbelydredd solar ac enillion gwres mewnol.</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systemau gwresogi ac oeri yn defnyddio rheolaethau i reoleiddio eu gweithrediad gan gynnwys dyfeisiau synhwyro i gymharu cyflyrau gwirioneddol â chyflyrau targed a system reoli i brosesu data i benderfynu pa gamau sy'n angenrheidiol.</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Dylai dysgwyr fod yn ymwybodol o systemau rheoli adeiladau (BMS), sy'n gallu rheoli cyfarpar mecanyddol a thrydanol adeilad hefyd.</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wybod bod adeilad mewn perygl o gael ei effeithio gan leithder a allai arwain at ddarnau llaith, difrod i orffeniadau arwyneb, cyrydiad a phydru i ffabrig yr adeilad a difrod rhew.</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wybod y gellir rheoli lleithder drwy gyfyngu ar ffynonellau lleithder, </a:t>
            </a:r>
            <a:r>
              <a:rPr lang="cy-GB" sz="1200" b="0" i="0" strike="noStrike" cap="none" spc="0" baseline="0" dirty="0" err="1">
                <a:solidFill>
                  <a:srgbClr val="000000"/>
                </a:solidFill>
                <a:effectLst/>
                <a:latin typeface="Calibri"/>
                <a:ea typeface="Calibri"/>
                <a:cs typeface="Calibri"/>
              </a:rPr>
              <a:t>dadleithio</a:t>
            </a:r>
            <a:r>
              <a:rPr lang="cy-GB" sz="1200" b="0" i="0" strike="noStrike" cap="none" spc="0" baseline="0" dirty="0">
                <a:solidFill>
                  <a:srgbClr val="000000"/>
                </a:solidFill>
                <a:effectLst/>
                <a:latin typeface="Calibri"/>
                <a:ea typeface="Calibri"/>
                <a:cs typeface="Calibri"/>
              </a:rPr>
              <a:t>, awyru naturiol a rhwystrau anwedd.</a:t>
            </a:r>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145449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Dylai dysgwyr ddeall sut i fesur y dulliau canlynol o fesur ar gyfer sain: amledd, tonfedd, </a:t>
            </a:r>
            <a:r>
              <a:rPr lang="cy-GB" sz="1200" b="0" i="0" strike="noStrike" cap="none" spc="0" baseline="0" dirty="0" err="1">
                <a:solidFill>
                  <a:srgbClr val="000000"/>
                </a:solidFill>
                <a:effectLst/>
                <a:latin typeface="Calibri"/>
                <a:ea typeface="Calibri"/>
                <a:cs typeface="Calibri"/>
              </a:rPr>
              <a:t>amleddedd</a:t>
            </a:r>
            <a:r>
              <a:rPr lang="cy-GB" sz="1200" b="0" i="0" strike="noStrike" cap="none" spc="0" baseline="0" dirty="0">
                <a:solidFill>
                  <a:srgbClr val="000000"/>
                </a:solidFill>
                <a:effectLst/>
                <a:latin typeface="Calibri"/>
                <a:ea typeface="Calibri"/>
                <a:cs typeface="Calibri"/>
              </a:rPr>
              <a:t> a chryfder.</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fod yn ymwybodol bod Rheoliadau Adeiladu yn rheoli'r allyriad hwnnw o sain fel y nodir yn Nogfen E.  Mae'r safonau hyn yn berthnasol i adeiladau newydd, newidiadau i adeiladau sy'n bodoli eisoes ac i adeiladau sy'n cael eu troi'n fflatiau.</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ddeall:</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Bod gwahanu waliau'n dibynnu ar fàs neu ddwysedd i gyflawni lefelau addas o insiwleiddio acwstig.</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Bod lloriau gwahanu fel arfer yn cynnwys insiwleiddio acwstig</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Efallai y bydd angen waliau panel annibynnol ychwanegol a strwythurau cellog gyda defnyddiau amsugnol ar gyfer prosiectau trosi adeiladau.</a:t>
            </a:r>
          </a:p>
          <a:p>
            <a:pPr marL="171450" indent="-171450" algn="l">
              <a:lnSpc>
                <a:spcPct val="107000"/>
              </a:lnSpc>
              <a:spcBef>
                <a:spcPts val="600"/>
              </a:spcBef>
              <a:spcAft>
                <a:spcPts val="800"/>
              </a:spcAft>
              <a:buFont typeface="Arial" panose="020B0604020202020204" pitchFamily="34" charset="0"/>
              <a:buChar char="•"/>
            </a:pPr>
            <a:endParaRPr lang="en-US" b="0" dirty="0"/>
          </a:p>
          <a:p>
            <a:pPr marL="0" indent="0" algn="l">
              <a:lnSpc>
                <a:spcPct val="107000"/>
              </a:lnSpc>
              <a:spcBef>
                <a:spcPts val="600"/>
              </a:spcBef>
              <a:spcAft>
                <a:spcPts val="800"/>
              </a:spcAft>
              <a:buFont typeface="Arial" panose="020B0604020202020204" pitchFamily="34" charset="0"/>
              <a:buNone/>
            </a:pPr>
            <a:r>
              <a:rPr lang="cy-GB" sz="1200" b="0" i="0" strike="noStrike" cap="none" spc="0" baseline="0" dirty="0">
                <a:solidFill>
                  <a:srgbClr val="000000"/>
                </a:solidFill>
                <a:effectLst/>
                <a:latin typeface="Calibri"/>
                <a:ea typeface="Calibri"/>
                <a:cs typeface="Calibri"/>
              </a:rPr>
              <a:t>Mae angen i ddysgwyr ddeall bod llygredd sŵn yn ystyriaeth bwysig o ran lleoliad, dylunio ac adeiladu datblygiadau newydd.  Mae llygredd sŵn yn cynnwys sŵn amgylcheddol, sŵn cymdogaeth a sŵn sy'n deillio o adeiladau diwydiannol, adloniant a busnes.</a:t>
            </a:r>
          </a:p>
          <a:p>
            <a:pPr marL="0" indent="0" algn="l">
              <a:lnSpc>
                <a:spcPct val="107000"/>
              </a:lnSpc>
              <a:spcBef>
                <a:spcPts val="600"/>
              </a:spcBef>
              <a:spcAft>
                <a:spcPts val="800"/>
              </a:spcAft>
              <a:buFont typeface="Arial" panose="020B0604020202020204" pitchFamily="34" charset="0"/>
              <a:buNone/>
            </a:pPr>
            <a:endParaRPr lang="en-US" b="0" dirty="0"/>
          </a:p>
          <a:p>
            <a:pPr marL="0" indent="0" algn="l">
              <a:lnSpc>
                <a:spcPct val="107000"/>
              </a:lnSpc>
              <a:spcBef>
                <a:spcPts val="600"/>
              </a:spcBef>
              <a:spcAft>
                <a:spcPts val="800"/>
              </a:spcAft>
              <a:buFont typeface="Arial" panose="020B0604020202020204" pitchFamily="34" charset="0"/>
              <a:buNone/>
            </a:pPr>
            <a:r>
              <a:rPr lang="cy-GB" sz="1200" b="0" i="0" strike="noStrike" cap="none" spc="0" baseline="0" dirty="0">
                <a:solidFill>
                  <a:srgbClr val="000000"/>
                </a:solidFill>
                <a:effectLst/>
                <a:latin typeface="Calibri"/>
                <a:ea typeface="Calibri"/>
                <a:cs typeface="Calibri"/>
              </a:rPr>
              <a:t>Gall cynllun adeiladu acwsteg helpu i liniaru effeithiau llygredd sŵn ac mae hefyd yn arwyddocaol mewn mannau fel neuaddau cyngerdd lle mae ansawdd sain yn bwysig.</a:t>
            </a:r>
          </a:p>
          <a:p>
            <a:pPr algn="l">
              <a:lnSpc>
                <a:spcPct val="107000"/>
              </a:lnSpc>
              <a:spcBef>
                <a:spcPts val="600"/>
              </a:spcBef>
              <a:spcAft>
                <a:spcPts val="800"/>
              </a:spcAft>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1870351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ddeall y gwahanol fathau o olau gan gynnwys golau naturiol, goleuadau artiffisial a lampau.</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golau artiffisial yn cynnwys goleuadau uwchben i ddarparu goleuo unffurf drwy gydol gofod, goleuadau acen gan sbotlampau i dynnu sylw at eitemau, goleuadau brys i ddarparu goleuo ar gyfer gwacáu diogel a goleuadau diogelwch.</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Gall lampau fod yn lampau ffilament, lampau dadwefriad a </a:t>
            </a:r>
            <a:r>
              <a:rPr lang="cy-GB" sz="1200" b="0" i="0" strike="noStrike" cap="none" spc="0" baseline="0" dirty="0" err="1">
                <a:solidFill>
                  <a:srgbClr val="000000"/>
                </a:solidFill>
                <a:effectLst/>
                <a:latin typeface="Calibri"/>
                <a:ea typeface="Calibri"/>
                <a:cs typeface="Calibri"/>
              </a:rPr>
              <a:t>deuodau</a:t>
            </a:r>
            <a:r>
              <a:rPr lang="cy-GB" sz="1200" b="0" i="0" strike="noStrike" cap="none" spc="0" baseline="0" dirty="0">
                <a:solidFill>
                  <a:srgbClr val="000000"/>
                </a:solidFill>
                <a:effectLst/>
                <a:latin typeface="Calibri"/>
                <a:ea typeface="Calibri"/>
                <a:cs typeface="Calibri"/>
              </a:rPr>
              <a:t> allyrru golau (LED).</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wybod sut mae mesur y canlynol:</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Ffactor golau dydd – canran y golau dydd sydd ar gael mewn ystafell</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err="1">
                <a:solidFill>
                  <a:srgbClr val="000000"/>
                </a:solidFill>
                <a:effectLst/>
                <a:latin typeface="Calibri"/>
                <a:ea typeface="Calibri"/>
                <a:cs typeface="Calibri"/>
              </a:rPr>
              <a:t>Lux</a:t>
            </a:r>
            <a:r>
              <a:rPr lang="cy-GB" sz="1200" b="0" i="0" strike="noStrike" cap="none" spc="0" baseline="0" dirty="0">
                <a:solidFill>
                  <a:srgbClr val="000000"/>
                </a:solidFill>
                <a:effectLst/>
                <a:latin typeface="Calibri"/>
                <a:ea typeface="Calibri"/>
                <a:cs typeface="Calibri"/>
              </a:rPr>
              <a:t> – uned SI o oleuedd</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Goleuedd – faint o olau sy’n cael ei dderbyn ar arwyneb</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Goleuedd – faint o olau sy'n cael ei adlewyrchu neu ei ollwng o arwyneb</a:t>
            </a:r>
          </a:p>
          <a:p>
            <a:pPr marL="171450" indent="-171450" algn="l">
              <a:lnSpc>
                <a:spcPct val="107000"/>
              </a:lnSpc>
              <a:spcBef>
                <a:spcPts val="600"/>
              </a:spcBef>
              <a:spcAft>
                <a:spcPts val="800"/>
              </a:spcAft>
              <a:buFont typeface="Arial" panose="020B0604020202020204" pitchFamily="34" charset="0"/>
              <a:buChar char="•"/>
            </a:pPr>
            <a:r>
              <a:rPr lang="cy-GB" sz="1200" b="0" i="0" strike="noStrike" cap="none" spc="0" baseline="0" dirty="0" err="1">
                <a:solidFill>
                  <a:srgbClr val="000000"/>
                </a:solidFill>
                <a:effectLst/>
                <a:latin typeface="Calibri"/>
                <a:ea typeface="Calibri"/>
                <a:cs typeface="Calibri"/>
              </a:rPr>
              <a:t>Candela</a:t>
            </a:r>
            <a:r>
              <a:rPr lang="cy-GB" sz="1200" b="0" i="0" strike="noStrike" cap="none" spc="0" baseline="0" dirty="0">
                <a:solidFill>
                  <a:srgbClr val="000000"/>
                </a:solidFill>
                <a:effectLst/>
                <a:latin typeface="Calibri"/>
                <a:ea typeface="Calibri"/>
                <a:cs typeface="Calibri"/>
              </a:rPr>
              <a:t> – uned SI o ddwyster goleuol.</a:t>
            </a:r>
          </a:p>
          <a:p>
            <a:pPr algn="l">
              <a:lnSpc>
                <a:spcPct val="107000"/>
              </a:lnSpc>
              <a:spcBef>
                <a:spcPts val="600"/>
              </a:spcBef>
              <a:spcAft>
                <a:spcPts val="800"/>
              </a:spcAft>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203976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ddeall natur egni fel y gallu i wneud gwaith.  Mae egni'n cael ei droi o un ffurf i ffurf arall, nid yw'n cael ei greu na'i ddinistrio.  Mae'r defnydd o egni mewn gwasanaethau adeiladu yn cynnwys trosi egni o ffynonellau yn allbynnau.</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wybod y gwahaniaeth rhwng mathau o egni adnewyddadwy ac anadnewyddadwy.</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allu cyfrifo'r defnydd o egni sy’n cael ei ddefnyddio gan declyn neu offer gan ddefnyddio</a:t>
            </a:r>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	pŵer mewn </a:t>
            </a:r>
            <a:r>
              <a:rPr lang="cy-GB" sz="1200" b="0" i="0" strike="noStrike" cap="none" spc="0" baseline="0" dirty="0" err="1">
                <a:solidFill>
                  <a:srgbClr val="000000"/>
                </a:solidFill>
                <a:effectLst/>
                <a:latin typeface="Calibri"/>
                <a:ea typeface="Calibri"/>
                <a:cs typeface="Calibri"/>
              </a:rPr>
              <a:t>watts</a:t>
            </a:r>
            <a:r>
              <a:rPr lang="cy-GB" sz="1200" b="0" i="0" strike="noStrike" cap="none" spc="0" baseline="0" dirty="0">
                <a:solidFill>
                  <a:srgbClr val="000000"/>
                </a:solidFill>
                <a:effectLst/>
                <a:latin typeface="Calibri"/>
                <a:ea typeface="Calibri"/>
                <a:cs typeface="Calibri"/>
              </a:rPr>
              <a:t> = 1000 x Egni mewn oriau cilowat / cyfnod amser defnydd mewn oriau.</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defnydd egni adeilad yn amrywio yn ôl dyluniad strwythurol yr adeilad.</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Mae angen i ddysgwyr ddeall y gall dyluniad adeilad gynnwys naill ai systemau gwasanaethau gweithredol neu oddefol.  Mae gwasanaethau gweithredol yn cynnwys eitemau fel boeleri ac </a:t>
            </a:r>
            <a:r>
              <a:rPr lang="cy-GB" sz="1200" b="0" i="0" strike="noStrike" cap="none" spc="0" baseline="0" dirty="0" err="1">
                <a:solidFill>
                  <a:srgbClr val="000000"/>
                </a:solidFill>
                <a:effectLst/>
                <a:latin typeface="Calibri"/>
                <a:ea typeface="Calibri"/>
                <a:cs typeface="Calibri"/>
              </a:rPr>
              <a:t>oerwyr</a:t>
            </a:r>
            <a:r>
              <a:rPr lang="cy-GB" sz="1200" b="0" i="0" strike="noStrike" cap="none" spc="0" baseline="0" dirty="0">
                <a:solidFill>
                  <a:srgbClr val="000000"/>
                </a:solidFill>
                <a:effectLst/>
                <a:latin typeface="Calibri"/>
                <a:ea typeface="Calibri"/>
                <a:cs typeface="Calibri"/>
              </a:rPr>
              <a:t>, awyru mecanyddol a goleuadau trydan.  Mae gwasanaethau goddefol yn cynnwys defnyddio dulliau fel ymbelydredd solar, aer nos oer a gwahaniaethau pwysedd aer.</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cy-GB" sz="1200" b="0" i="0" strike="noStrike" cap="none" spc="0" baseline="0" dirty="0">
                <a:solidFill>
                  <a:srgbClr val="000000"/>
                </a:solidFill>
                <a:effectLst/>
                <a:latin typeface="Calibri"/>
                <a:ea typeface="Calibri"/>
                <a:cs typeface="Calibri"/>
              </a:rPr>
              <a:t>Dylai dysgwyr wybod prif fanteision defnyddio Modelu Gwybodaeth am Adeiladau mewn dull cydweithredol o gynhyrchu rheoli cyfleusterau i ddarparu adeilad sy'n bodloni anghenion y defnyddiwr terfynol gan gynnwys dogfennau trosglwyddo sy'n gywir ac yn manylu'n llawn ar weithrediad yr adeilad.</a:t>
            </a:r>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1462339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Mae'r sleid yma'n cynnwys dolen i adnoddau CBAC ar gyfer y cymhwyster hwn.</a:t>
            </a:r>
          </a:p>
          <a:p>
            <a:endParaRPr lang="en-GB" dirty="0"/>
          </a:p>
          <a:p>
            <a:pPr marL="0" marR="0" lvl="0" indent="0" algn="l" defTabSz="914400" rtl="0" eaLnBrk="1" fontAlgn="auto" latinLnBrk="0" hangingPunct="1">
              <a:lnSpc>
                <a:spcPct val="100000"/>
              </a:lnSpc>
              <a:spcBef>
                <a:spcPct val="0"/>
              </a:spcBef>
              <a:spcAft>
                <a:spcPct val="0"/>
              </a:spcAft>
              <a:buClrTx/>
              <a:buSzTx/>
              <a:buFontTx/>
              <a:buNone/>
              <a:defRPr/>
            </a:pPr>
            <a:r>
              <a:rPr lang="cy-GB" sz="1200" b="0" i="0" strike="noStrike" cap="none" spc="0" baseline="0" dirty="0">
                <a:solidFill>
                  <a:srgbClr val="000000"/>
                </a:solidFill>
                <a:effectLst/>
                <a:latin typeface="Calibri"/>
                <a:ea typeface="Calibri"/>
                <a:cs typeface="Calibri"/>
              </a:rPr>
              <a:t>Mae ystod eang o adnoddau ar gael i athrawon a myfyrwyr ar wefan CBAC.  Ar hyn o bryd mae adnoddau ar gael ar  gyfer Unedau 1 a 2.  Bydd adnoddau ar gyfer yr unedau eraill yn cael eu darparu i gyd-fynd â gweithdai yn y dyfodol.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defRPr/>
              </a:pPr>
              <a:t>28</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386759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7675" indent="-358775"/>
            <a:r>
              <a:rPr lang="cy-GB" sz="1200" b="0" i="0" strike="noStrike" cap="none" spc="0" baseline="0" dirty="0">
                <a:solidFill>
                  <a:srgbClr val="000000"/>
                </a:solidFill>
                <a:effectLst/>
                <a:latin typeface="Calibri"/>
                <a:ea typeface="Calibri"/>
                <a:cs typeface="Calibri"/>
              </a:rPr>
              <a:t> Bydd y fanyleb yn galluogi dysgwyr i ddatblygu gwybodaeth a dealltwriaeth o’r canlynol: </a:t>
            </a:r>
          </a:p>
          <a:p>
            <a:pPr marL="447675" indent="-358775"/>
            <a:r>
              <a:rPr lang="cy-GB" sz="1200" b="0" i="0" strike="noStrike" cap="none" spc="0" baseline="0" dirty="0">
                <a:solidFill>
                  <a:srgbClr val="000000"/>
                </a:solidFill>
                <a:effectLst/>
                <a:latin typeface="Calibri"/>
                <a:ea typeface="Calibri"/>
                <a:cs typeface="Calibri"/>
              </a:rPr>
              <a:t>•	y camau a'r prosesau sy'n gysylltiedig â chylch oes yr amgylchedd adeiledig</a:t>
            </a:r>
          </a:p>
          <a:p>
            <a:pPr marL="447675" indent="-358775"/>
            <a:r>
              <a:rPr lang="cy-GB" sz="1200" b="0" i="0" strike="noStrike" cap="none" spc="0" baseline="0" dirty="0">
                <a:solidFill>
                  <a:srgbClr val="000000"/>
                </a:solidFill>
                <a:effectLst/>
                <a:latin typeface="Calibri"/>
                <a:ea typeface="Calibri"/>
                <a:cs typeface="Calibri"/>
              </a:rPr>
              <a:t>•	y rolau proffesiynol a thechnegol sy'n gysylltiedig â'r amgylchedd adeiledig</a:t>
            </a:r>
          </a:p>
          <a:p>
            <a:pPr marL="447675" indent="-358775"/>
            <a:r>
              <a:rPr lang="cy-GB" sz="1200" b="0" i="0" strike="noStrike" cap="none" spc="0" baseline="0" dirty="0">
                <a:solidFill>
                  <a:srgbClr val="000000"/>
                </a:solidFill>
                <a:effectLst/>
                <a:latin typeface="Calibri"/>
                <a:ea typeface="Calibri"/>
                <a:cs typeface="Calibri"/>
              </a:rPr>
              <a:t>•	anghenion amgylchedd adeiledig cleientiaid a rhanddeiliaid</a:t>
            </a:r>
          </a:p>
          <a:p>
            <a:pPr marL="447675" indent="-358775"/>
            <a:r>
              <a:rPr lang="cy-GB" sz="1200" b="0" i="0" strike="noStrike" cap="none" spc="0" baseline="0" dirty="0">
                <a:solidFill>
                  <a:srgbClr val="000000"/>
                </a:solidFill>
                <a:effectLst/>
                <a:latin typeface="Calibri"/>
                <a:ea typeface="Calibri"/>
                <a:cs typeface="Calibri"/>
              </a:rPr>
              <a:t>•	Arferion Modelu Gwybodaeth Adeiladu (BIM) a rôl meddalwedd BIM ym mhob cam o gylch oes yr amgylchedd adeiledig</a:t>
            </a:r>
          </a:p>
          <a:p>
            <a:pPr marL="447675" indent="-358775"/>
            <a:r>
              <a:rPr lang="cy-GB" sz="1200" b="0" i="0" strike="noStrike" cap="none" spc="0" baseline="0" dirty="0">
                <a:solidFill>
                  <a:srgbClr val="000000"/>
                </a:solidFill>
                <a:effectLst/>
                <a:latin typeface="Calibri"/>
                <a:ea typeface="Calibri"/>
                <a:cs typeface="Calibri"/>
              </a:rPr>
              <a:t>•	materion cynaliadwyedd ac arferion cynaliadwy yng nghylch oes yr amgylchedd adeiledig</a:t>
            </a:r>
          </a:p>
          <a:p>
            <a:pPr marL="447675" indent="-358775"/>
            <a:r>
              <a:rPr lang="cy-GB" sz="1200" b="0" i="0" strike="noStrike" cap="none" spc="0" baseline="0" dirty="0">
                <a:solidFill>
                  <a:srgbClr val="000000"/>
                </a:solidFill>
                <a:effectLst/>
                <a:latin typeface="Calibri"/>
                <a:ea typeface="Calibri"/>
                <a:cs typeface="Calibri"/>
              </a:rPr>
              <a:t>•	natur newidiol ymarfer yn y sector amgylchedd adeiledig dros amser ac yn ystod cyfnodau gwahanol.</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defRPr/>
              </a:pPr>
              <a:t>3</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77460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cy-GB" sz="1200" b="0" i="0" strike="noStrike" cap="none" spc="0" baseline="0" dirty="0">
                <a:solidFill>
                  <a:srgbClr val="000000"/>
                </a:solidFill>
                <a:effectLst/>
                <a:latin typeface="Calibri"/>
                <a:ea typeface="Calibri"/>
                <a:cs typeface="Calibri"/>
              </a:rPr>
              <a:t>Cyflwynir y fanyleb mewn pedair uned</a:t>
            </a:r>
          </a:p>
          <a:p>
            <a:pPr marL="342900" indent="-34290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Ei rannu'n feysydd pwnc</a:t>
            </a:r>
          </a:p>
          <a:p>
            <a:pPr marL="342900" indent="-34290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Ymhelaethiad yn cael ei ddarparu er mwyn eglurder ar ran ehangder a dyfnder</a:t>
            </a:r>
          </a:p>
          <a:p>
            <a:pPr marL="342900" indent="-34290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Mae asesu drwy arholiad ac asesiad di-arholiad (NEA)</a:t>
            </a:r>
          </a:p>
          <a:p>
            <a:pPr marL="342900" indent="-342900">
              <a:buFont typeface="Arial" panose="020B0604020202020204" pitchFamily="34" charset="0"/>
              <a:buChar char="•"/>
            </a:pPr>
            <a:r>
              <a:rPr lang="cy-GB" sz="1200" b="0" i="0" strike="noStrike" cap="none" spc="0" baseline="0" dirty="0">
                <a:solidFill>
                  <a:srgbClr val="000000"/>
                </a:solidFill>
                <a:effectLst/>
                <a:latin typeface="Calibri"/>
                <a:ea typeface="Calibri"/>
                <a:cs typeface="Calibri"/>
              </a:rPr>
              <a:t>Gofyniad ar gyfer cymhwyso gwybodaeth, sgiliau a dealltwriaeth fathemategol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defRPr/>
              </a:pPr>
              <a:t>4</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7527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a:solidFill>
                  <a:srgbClr val="000000"/>
                </a:solidFill>
                <a:effectLst/>
                <a:latin typeface="Calibri"/>
                <a:ea typeface="Calibri"/>
                <a:cs typeface="Calibri"/>
              </a:rPr>
              <a:t>Mae'r tabl hwn yn amlinellu ffocws pob un o'r 4 Uned ar gyfer UG a Safon Uwch a sut maent yn cael eu hasesu.</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defRPr/>
              </a:pPr>
              <a:t>5</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138382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cy-GB" sz="1200" b="0" i="0" strike="noStrike" cap="none" spc="0" baseline="0">
                <a:solidFill>
                  <a:srgbClr val="000000"/>
                </a:solidFill>
                <a:effectLst/>
                <a:latin typeface="Calibri"/>
                <a:ea typeface="Calibri"/>
                <a:cs typeface="Calibri"/>
              </a:rPr>
              <a:t>Bydd y cyflwyniad hwn yn canolbwyntio ar baratoi i addysgu Uned 3 o'r fanyleb, gan gynnig trosolwg o'r cynnwys, strwythur asesu ac adnoddau sydd ar gael i'ch cefnogi.</a:t>
            </a:r>
          </a:p>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defRPr/>
              </a:pPr>
              <a:t>6</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5012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Yn y cyflwyniad hwn byddwn yn rhoi trosolwg o Uned 3 ac yn edrych ar y deunyddiau asesu enghreifftiol ar gyfer yr Uned hon lle mae esiamplau y gallwch adolygu yn eich amser eich hun.  Byddwn yn mynd ymlaen i amlygu adnoddau rhad ac am ddim CBAC sydd ar gael i gefnogi addysgu a dysgu'r Uned hon a chyswllt defnyddiol pe bai angen cymorth pellach arnoch neu os oes angen gofyn cwestiynau.</a:t>
            </a:r>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50120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b="0" i="0" strike="noStrike" cap="none" spc="0" baseline="0" dirty="0">
                <a:solidFill>
                  <a:srgbClr val="000000"/>
                </a:solidFill>
                <a:effectLst/>
                <a:latin typeface="Calibri"/>
                <a:ea typeface="Calibri"/>
                <a:cs typeface="Calibri"/>
              </a:rPr>
              <a:t>Mae A2 Uned 3 yn cyfrannu 50% i'r cymhwyster A2 a 30% i'r cymhwyster Safon Uwch.</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132964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cy-GB" sz="1200" b="0" i="0" strike="noStrike" cap="none" spc="0" baseline="0" dirty="0">
                <a:solidFill>
                  <a:srgbClr val="000000"/>
                </a:solidFill>
                <a:effectLst/>
                <a:latin typeface="Calibri"/>
                <a:ea typeface="Calibri"/>
                <a:cs typeface="Calibri"/>
              </a:rPr>
              <a:t>Mae cynnwys Uned 3 yn cael eu rhannu’n naw pwnc fel y dangosir ar y sleid.  Bydd papurau arholiad ar gyfer yr uned hon yn ymdrin â rhai o'r pynciau ym mhob cyfres arholiad, a dros gyfnod o amser bydd yr holl bynciau wedi’u cwmpasu. Byddai synnwyr y fawd yn awgrymu y byddai pob pwnc yn cael sylw mewn cylch tair blynedd.</a:t>
            </a:r>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30644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p:nvPr userDrawn="1"/>
        </p:nvPicPr>
        <p:blipFill>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GB" baseline="30000" err="1">
                <a:solidFill>
                  <a:srgbClr val="5A5A59"/>
                </a:solidFill>
                <a:latin typeface="Bliss-Light"/>
                <a:cs typeface="Bliss-Light"/>
              </a:rPr>
              <a:t>Invellab id quiberumqui non rerovit era consequunt accabor epelicabo. Nam, id ex enis alis es doluptas sunt pa non plaudam rateseque oditibusae is ut eturem ea dent est esed modis quam, quam, id modit mi, omnit accusci magnatur, solum int ullandi oreium eos aut que veligenim si ut reperatio doluptatem voluptam est, comnim fugitat iorecup tincti. </a:t>
            </a:r>
          </a:p>
          <a:p>
            <a:pPr lvl="0"/>
            <a:endParaRPr lang="en-GB"/>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extLst>
      <p:ext uri="{BB962C8B-B14F-4D97-AF65-F5344CB8AC3E}">
        <p14:creationId xmlns:p14="http://schemas.microsoft.com/office/powerpoint/2010/main" val="12458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 </a:t>
            </a:r>
          </a:p>
          <a:p>
            <a:pPr marL="0" marR="0" lvl="0" indent="0" algn="l" defTabSz="457200" rtl="0" eaLnBrk="1" fontAlgn="base" latinLnBrk="0" hangingPunct="1">
              <a:lnSpc>
                <a:spcPct val="150000"/>
              </a:lnSpc>
              <a:spcBef>
                <a:spcPct val="0"/>
              </a:spcBef>
              <a:spcAft>
                <a:spcPct val="0"/>
              </a:spcAft>
              <a:buClrTx/>
              <a:buSzTx/>
              <a:buFontTx/>
              <a:buNone/>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deitl</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dolor sit amet, consectetuer adipiscing elit. Aenean commodo ligula eget dolor. Aenean 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defRPr/>
            </a:pPr>
            <a:endParaRPr lang="en-US"/>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ct val="0"/>
                        </a:spcAft>
                      </a:pPr>
                      <a:r>
                        <a:rPr lang="cy-GB" sz="1600" b="1" i="0" strike="noStrike" cap="none" spc="0" baseline="0">
                          <a:solidFill>
                            <a:srgbClr val="FFFFFF"/>
                          </a:solidFill>
                          <a:effectLst/>
                          <a:latin typeface="Bliss-Light"/>
                          <a:ea typeface="Bliss-Light"/>
                          <a:cs typeface="Bliss-Light"/>
                        </a:rPr>
                        <a:t>Pennawd ar gyfer tabl | Table heading </a:t>
                      </a:r>
                      <a:endParaRPr lang="en-GB" sz="110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Dyma enghraifft o sut y dylai tabl cynradd edrych</a:t>
                      </a:r>
                      <a:endParaRPr lang="en-GB" sz="110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Testun</a:t>
                      </a:r>
                      <a:endParaRPr lang="en-GB" sz="1100">
                        <a:solidFill>
                          <a:schemeClr val="tx1"/>
                        </a:solidFill>
                        <a:effectLst/>
                        <a:latin typeface="+mn-lt"/>
                        <a:ea typeface="Calibri"/>
                        <a:cs typeface="Times New Roman"/>
                      </a:endParaRPr>
                    </a:p>
                    <a:p>
                      <a:pPr>
                        <a:lnSpc>
                          <a:spcPct val="115000"/>
                        </a:lnSpc>
                        <a:spcAft>
                          <a:spcPct val="0"/>
                        </a:spcAft>
                      </a:pPr>
                      <a:endParaRPr lang="en-GB" sz="110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ct val="0"/>
                        </a:spcAft>
                      </a:pPr>
                      <a:r>
                        <a:rPr lang="cy-GB" sz="1400" b="0" i="0" strike="noStrike" cap="none" spc="0" baseline="0">
                          <a:solidFill>
                            <a:srgbClr val="000000"/>
                          </a:solidFill>
                          <a:effectLst/>
                          <a:latin typeface="Bliss-Light"/>
                          <a:ea typeface="Bliss-Light"/>
                          <a:cs typeface="Bliss-Light"/>
                        </a:rPr>
                        <a:t>Text</a:t>
                      </a:r>
                      <a:endParaRPr lang="en-GB" sz="110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ct val="0"/>
              </a:spcAft>
              <a:buClrTx/>
              <a:buSzTx/>
              <a:buFont typeface="Arial"/>
              <a:buNone/>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ct val="0"/>
              </a:spcAft>
              <a:buClrTx/>
              <a:buSzTx/>
              <a:buFont typeface="Arial"/>
              <a:buNone/>
              <a:defRPr/>
            </a:pPr>
            <a:r>
              <a:rPr lang="en-US" err="1"/>
              <a:t>Teitl 1 | Title 1</a:t>
            </a:r>
          </a:p>
          <a:p>
            <a:pPr marL="0" marR="0" lvl="0" indent="0" algn="l" defTabSz="457200" rtl="0" eaLnBrk="1" fontAlgn="auto" latinLnBrk="0" hangingPunct="1">
              <a:lnSpc>
                <a:spcPct val="100000"/>
              </a:lnSpc>
              <a:spcBef>
                <a:spcPct val="20000"/>
              </a:spcBef>
              <a:spcAft>
                <a:spcPct val="0"/>
              </a:spcAft>
              <a:buClrTx/>
              <a:buSzTx/>
              <a:buFont typeface="Arial"/>
              <a:buNone/>
              <a:defRPr/>
            </a:pPr>
            <a:r>
              <a:rPr lang="en-US" sz="3200" kern="1100" spc="-50" err="1">
                <a:solidFill>
                  <a:srgbClr val="0096ED"/>
                </a:solidFill>
                <a:latin typeface="Gotham Rounded Book"/>
                <a:ea typeface="Times New Roman"/>
                <a:cs typeface="Gotham Rounded Book"/>
              </a:rPr>
              <a:t>Teitl 2 | Title 2</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t>21/09/2022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defRPr sz="3200"/>
            </a:lvl1pPr>
          </a:lstStyle>
          <a:p>
            <a:pPr marL="0" marR="0" lvl="0" indent="0" algn="l" defTabSz="457200" rtl="0" eaLnBrk="1" fontAlgn="base" latinLnBrk="0" hangingPunct="1">
              <a:lnSpc>
                <a:spcPct val="80000"/>
              </a:lnSpc>
              <a:spcBef>
                <a:spcPct val="0"/>
              </a:spcBef>
              <a:spcAft>
                <a:spcPct val="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ransition/>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mailto:adeiladu@cbac.co.uk"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Pictures\logos\WJEC_Logo_RGB.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p:nvPr/>
        </p:nvSpPr>
        <p:spPr>
          <a:xfrm>
            <a:off x="361024" y="705112"/>
            <a:ext cx="9144000"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lang="cy-GB" sz="4400" b="0" i="0" strike="noStrike" cap="none" spc="0" baseline="0" dirty="0">
                <a:solidFill>
                  <a:srgbClr val="FFFFFF"/>
                </a:solidFill>
                <a:effectLst/>
                <a:latin typeface="Arial"/>
                <a:ea typeface="Arial"/>
                <a:cs typeface="Arial"/>
              </a:rPr>
              <a:t>TAG UG/Safon Uwch Amgylchedd Adeiledig</a:t>
            </a: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lang="cy-GB" sz="2800" b="0" i="0" strike="noStrike" cap="none" spc="0" baseline="0" dirty="0">
                <a:solidFill>
                  <a:srgbClr val="FFFFFF"/>
                </a:solidFill>
                <a:effectLst/>
                <a:latin typeface="Calibri"/>
                <a:ea typeface="Calibri"/>
                <a:cs typeface="Calibri"/>
              </a:rPr>
              <a:t>Dysgu Proffesiynol Ar-lein wedi'i recordio ymlaen llaw</a:t>
            </a:r>
          </a:p>
          <a:p>
            <a:pPr marL="0" marR="0" lvl="0" indent="0" algn="l" defTabSz="457200" rtl="0" eaLnBrk="1" fontAlgn="base" latinLnBrk="0" hangingPunct="1">
              <a:lnSpc>
                <a:spcPct val="100000"/>
              </a:lnSpc>
              <a:spcBef>
                <a:spcPct val="0"/>
              </a:spcBef>
              <a:spcAft>
                <a:spcPct val="0"/>
              </a:spcAft>
              <a:buClrTx/>
              <a:buSzTx/>
              <a:buFontTx/>
              <a:buNone/>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lang="cy-GB" sz="4400" b="0" i="0" strike="noStrike" cap="none" spc="0" baseline="0" dirty="0">
                <a:solidFill>
                  <a:srgbClr val="FFFFFF"/>
                </a:solidFill>
                <a:effectLst/>
                <a:latin typeface="Calibri"/>
                <a:ea typeface="Calibri"/>
                <a:cs typeface="Calibri"/>
              </a:rPr>
              <a:t>Paratoi i addysgu ac asesu Uned 3</a:t>
            </a:r>
          </a:p>
          <a:p>
            <a:pPr marL="0" marR="0" lvl="0" indent="0" algn="l" defTabSz="457200" rtl="0" eaLnBrk="1" fontAlgn="base" latinLnBrk="0" hangingPunct="1">
              <a:lnSpc>
                <a:spcPct val="100000"/>
              </a:lnSpc>
              <a:spcBef>
                <a:spcPct val="0"/>
              </a:spcBef>
              <a:spcAft>
                <a:spcPct val="0"/>
              </a:spcAft>
              <a:buClrTx/>
              <a:buSzTx/>
              <a:buFontTx/>
              <a:buNone/>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endParaRPr lang="en-US" sz="4400" dirty="0">
              <a:solidFill>
                <a:schemeClr val="bg1"/>
              </a:solidFill>
              <a:latin typeface="+mj-lt"/>
            </a:endParaRPr>
          </a:p>
        </p:txBody>
      </p:sp>
    </p:spTree>
    <p:extLst>
      <p:ext uri="{BB962C8B-B14F-4D97-AF65-F5344CB8AC3E}">
        <p14:creationId xmlns:p14="http://schemas.microsoft.com/office/powerpoint/2010/main" val="39392938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a:solidFill>
                  <a:srgbClr val="FFFFFF"/>
                </a:solidFill>
                <a:effectLst/>
                <a:latin typeface="Calibri"/>
                <a:ea typeface="Calibri"/>
                <a:cs typeface="Calibri"/>
              </a:rPr>
              <a:t>Asesu</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88901" y="1472444"/>
            <a:ext cx="8899824" cy="5006535"/>
          </a:xfrm>
        </p:spPr>
        <p:txBody>
          <a:bodyPr>
            <a:normAutofit fontScale="90000"/>
          </a:bodyPr>
          <a:lstStyle/>
          <a:p>
            <a:pPr marL="61912"/>
            <a:r>
              <a:rPr lang="cy-GB" sz="3600" b="0" i="0" strike="noStrike" cap="none" spc="0" baseline="0" dirty="0">
                <a:solidFill>
                  <a:srgbClr val="000000"/>
                </a:solidFill>
                <a:effectLst/>
                <a:latin typeface="Calibri"/>
                <a:ea typeface="Calibri"/>
                <a:cs typeface="Calibri"/>
              </a:rPr>
              <a:t>Bydd yr wybodaeth, y ddealltwriaeth a'r sgiliau canlynol yn cael eu hasesu yn Uned3:</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Dwyn i gof wybodaeth yn ymwneud â chynnwys Uned 3</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Cymhwyso gwybodaeth yn ymwneud ag Uned 3</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Y gallu i ddadansoddi a gwerthuso offer, technegau a strategaethau sy'n ymwneud â chreu'r amgylchedd adeiledig ar gyfer cynnwys Uned 3.</a:t>
            </a:r>
          </a:p>
          <a:p>
            <a:pPr marL="61912"/>
            <a:endParaRPr lang="en-GB" sz="3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20208206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dirty="0">
                <a:solidFill>
                  <a:srgbClr val="FFFFFF"/>
                </a:solidFill>
                <a:effectLst/>
                <a:latin typeface="Calibri"/>
                <a:ea typeface="Calibri"/>
                <a:cs typeface="Calibri"/>
              </a:rPr>
              <a:t>2.3.1 – Priodweddau defnyddiau</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cy-GB" sz="3600" b="0" i="0" strike="noStrike" cap="none" spc="0" baseline="0" dirty="0">
                <a:solidFill>
                  <a:srgbClr val="000000"/>
                </a:solidFill>
                <a:effectLst/>
                <a:latin typeface="Calibri"/>
                <a:ea typeface="Calibri"/>
                <a:cs typeface="Calibri"/>
              </a:rPr>
              <a:t>Mae priodweddau defnyddiau'n ymdrin â’r:</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Priodweddau sy'n diffinio defnyddiau a dibenion defnyddiau</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Ffyrdd y gall defnyddiau ymateb i amodau a sefyllfaoedd sy'n newid</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Ffactorau sy'n achosi dirywiad materol.</a:t>
            </a:r>
          </a:p>
        </p:txBody>
      </p:sp>
    </p:spTree>
    <p:extLst>
      <p:ext uri="{BB962C8B-B14F-4D97-AF65-F5344CB8AC3E}">
        <p14:creationId xmlns:p14="http://schemas.microsoft.com/office/powerpoint/2010/main" val="16970261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217542"/>
            <a:ext cx="788368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dirty="0">
                <a:solidFill>
                  <a:srgbClr val="FFFFFF"/>
                </a:solidFill>
                <a:effectLst/>
                <a:latin typeface="Calibri"/>
                <a:ea typeface="Calibri"/>
                <a:cs typeface="Calibri"/>
              </a:rPr>
              <a:t>Priodweddau sy'n diffinio’r defnydd o defnyddiau</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4619733" cy="5006535"/>
          </a:xfrm>
        </p:spPr>
        <p:txBody>
          <a:bodyPr>
            <a:normAutofit lnSpcReduction="10000"/>
          </a:bodyPr>
          <a:lstStyle/>
          <a:p>
            <a:pPr marL="61912"/>
            <a:r>
              <a:rPr lang="cy-GB" sz="3600" b="0" i="0" strike="noStrike" cap="none" spc="0" baseline="0" dirty="0">
                <a:solidFill>
                  <a:srgbClr val="000000"/>
                </a:solidFill>
                <a:effectLst/>
                <a:latin typeface="Calibri"/>
                <a:ea typeface="Calibri"/>
                <a:cs typeface="Calibri"/>
              </a:rPr>
              <a:t>Mae'r priodweddau hyn yn cwmpasu:</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Cryfder</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Gwydnwch</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Caledwch</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Breuder </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Hydrinedd</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Hydwythedd</a:t>
            </a:r>
          </a:p>
          <a:p>
            <a:pPr marL="61912"/>
            <a:endParaRPr lang="en-GB" sz="3600" dirty="0">
              <a:latin typeface="+mn-lt"/>
            </a:endParaRPr>
          </a:p>
        </p:txBody>
      </p:sp>
      <p:sp>
        <p:nvSpPr>
          <p:cNvPr id="5" name="Content Placeholder 2">
            <a:extLst>
              <a:ext uri="{FF2B5EF4-FFF2-40B4-BE49-F238E27FC236}">
                <a16:creationId xmlns:a16="http://schemas.microsoft.com/office/drawing/2014/main" id="{2625FE05-AEAE-4A74-BEE3-6A125B1C7116}"/>
              </a:ext>
            </a:extLst>
          </p:cNvPr>
          <p:cNvSpPr txBox="1"/>
          <p:nvPr/>
        </p:nvSpPr>
        <p:spPr>
          <a:xfrm>
            <a:off x="4006107" y="1548644"/>
            <a:ext cx="4619733" cy="500653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1912"/>
            <a:r>
              <a:rPr lang="en-GB" sz="3600" dirty="0">
                <a:latin typeface="+mn-lt"/>
              </a:rPr>
              <a:t>:</a:t>
            </a:r>
          </a:p>
          <a:p>
            <a:pPr marL="633412" indent="-571500">
              <a:buFont typeface="Arial" panose="020B0604020202020204" pitchFamily="34" charset="0"/>
              <a:buChar char="•"/>
            </a:pPr>
            <a:r>
              <a:rPr lang="cy-GB" sz="3600" b="0" i="0" strike="noStrike" cap="none" spc="0" baseline="0" dirty="0">
                <a:solidFill>
                  <a:srgbClr val="000000"/>
                </a:solidFill>
                <a:effectLst/>
                <a:latin typeface="Calibri"/>
                <a:ea typeface="Calibri"/>
                <a:cs typeface="Calibri"/>
              </a:rPr>
              <a:t>Ystwythder</a:t>
            </a:r>
          </a:p>
          <a:p>
            <a:pPr marL="633412" indent="-571500">
              <a:buFont typeface="Arial" panose="020B0604020202020204" pitchFamily="34" charset="0"/>
              <a:buChar char="•"/>
            </a:pPr>
            <a:r>
              <a:rPr lang="cy-GB" sz="3600" dirty="0">
                <a:solidFill>
                  <a:srgbClr val="000000"/>
                </a:solidFill>
                <a:latin typeface="Calibri"/>
                <a:ea typeface="Calibri"/>
                <a:cs typeface="Calibri"/>
              </a:rPr>
              <a:t>Y gallu i wrthsefyll</a:t>
            </a:r>
            <a:r>
              <a:rPr lang="cy-GB" sz="3600" b="0" i="0" strike="noStrike" cap="none" spc="0" baseline="0" dirty="0">
                <a:solidFill>
                  <a:srgbClr val="000000"/>
                </a:solidFill>
                <a:effectLst/>
                <a:latin typeface="Calibri"/>
                <a:ea typeface="Calibri"/>
                <a:cs typeface="Calibri"/>
              </a:rPr>
              <a:t> ymgripiad a llithriad</a:t>
            </a:r>
          </a:p>
          <a:p>
            <a:pPr marL="633412" indent="-571500">
              <a:buFont typeface="Arial" panose="020B0604020202020204" pitchFamily="34" charset="0"/>
              <a:buChar char="•"/>
            </a:pPr>
            <a:r>
              <a:rPr lang="cy-GB" sz="3600" dirty="0">
                <a:solidFill>
                  <a:srgbClr val="000000"/>
                </a:solidFill>
                <a:latin typeface="Calibri"/>
                <a:ea typeface="Calibri"/>
                <a:cs typeface="Calibri"/>
              </a:rPr>
              <a:t>Y gallu i wrthsefyll lludded</a:t>
            </a:r>
            <a:endParaRPr lang="cy-GB" sz="3600" b="0" i="0" strike="noStrike" cap="none" spc="0" baseline="0" dirty="0">
              <a:solidFill>
                <a:srgbClr val="000000"/>
              </a:solidFill>
              <a:effectLst/>
              <a:latin typeface="Calibri"/>
              <a:ea typeface="Calibri"/>
              <a:cs typeface="Calibri"/>
            </a:endParaRPr>
          </a:p>
          <a:p>
            <a:pPr marL="61912"/>
            <a:endParaRPr lang="en-GB" sz="3600" dirty="0">
              <a:latin typeface="+mn-lt"/>
            </a:endParaRPr>
          </a:p>
        </p:txBody>
      </p:sp>
    </p:spTree>
    <p:extLst>
      <p:ext uri="{BB962C8B-B14F-4D97-AF65-F5344CB8AC3E}">
        <p14:creationId xmlns:p14="http://schemas.microsoft.com/office/powerpoint/2010/main" val="31852143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139484"/>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dirty="0">
                <a:solidFill>
                  <a:srgbClr val="FFFFFF"/>
                </a:solidFill>
                <a:effectLst/>
                <a:latin typeface="Calibri"/>
                <a:ea typeface="Calibri"/>
                <a:cs typeface="Calibri"/>
              </a:rPr>
              <a:t>Sut mae defnyddiau'n ymateb i newidiadau</a:t>
            </a:r>
          </a:p>
        </p:txBody>
      </p:sp>
      <p:sp>
        <p:nvSpPr>
          <p:cNvPr id="2" name="TextBox 1">
            <a:extLst>
              <a:ext uri="{FF2B5EF4-FFF2-40B4-BE49-F238E27FC236}">
                <a16:creationId xmlns:a16="http://schemas.microsoft.com/office/drawing/2014/main" id="{293B7303-0DA4-4CD3-A6B3-7FDF38DB90B9}"/>
              </a:ext>
            </a:extLst>
          </p:cNvPr>
          <p:cNvSpPr txBox="1"/>
          <p:nvPr/>
        </p:nvSpPr>
        <p:spPr>
          <a:xfrm>
            <a:off x="167641" y="1706880"/>
            <a:ext cx="8320752" cy="3931920"/>
          </a:xfrm>
          <a:prstGeom prst="rect">
            <a:avLst/>
          </a:prstGeom>
          <a:noFill/>
        </p:spPr>
        <p:txBody>
          <a:bodyPr wrap="square" rtlCol="0">
            <a:spAutoFit/>
          </a:bodyPr>
          <a:lstStyle/>
          <a:p>
            <a:r>
              <a:rPr lang="cy-GB" sz="2800" b="0" i="0" strike="noStrike" cap="none" spc="0" baseline="0" dirty="0">
                <a:solidFill>
                  <a:srgbClr val="000000"/>
                </a:solidFill>
                <a:effectLst/>
                <a:latin typeface="Calibri"/>
                <a:ea typeface="Calibri"/>
                <a:cs typeface="Calibri"/>
              </a:rPr>
              <a:t>Mae angen i ddysgwyr ddeall sut mae defnyddiau'n ymateb i newidiadau mewn amodau gan gynnwys:</a:t>
            </a:r>
          </a:p>
          <a:p>
            <a:pPr marL="457200" indent="-4572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Tymheredd aer sy'n achosi ehangu neu grebachu</a:t>
            </a:r>
          </a:p>
          <a:p>
            <a:pPr marL="457200" indent="-4572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Lleithder sy'n achosi </a:t>
            </a:r>
            <a:r>
              <a:rPr lang="cy-GB" sz="2800" dirty="0">
                <a:solidFill>
                  <a:srgbClr val="000000"/>
                </a:solidFill>
                <a:latin typeface="Calibri"/>
                <a:ea typeface="Calibri"/>
                <a:cs typeface="Calibri"/>
              </a:rPr>
              <a:t>anwedd</a:t>
            </a:r>
            <a:r>
              <a:rPr lang="cy-GB" sz="2800" b="0" i="0" strike="noStrike" cap="none" spc="0" baseline="0" dirty="0">
                <a:solidFill>
                  <a:srgbClr val="000000"/>
                </a:solidFill>
                <a:effectLst/>
                <a:latin typeface="Calibri"/>
                <a:ea typeface="Calibri"/>
                <a:cs typeface="Calibri"/>
              </a:rPr>
              <a:t>, tyfiant llwydni, staenio, cyrydiad a dadfeiliad y ffabrig adeiladu</a:t>
            </a:r>
          </a:p>
          <a:p>
            <a:pPr marL="457200" indent="-457200">
              <a:buFont typeface="Arial" panose="020B0604020202020204" pitchFamily="34" charset="0"/>
              <a:buChar char="•"/>
            </a:pPr>
            <a:r>
              <a:rPr lang="cy-GB" sz="2800" b="0" i="0" strike="noStrike" cap="none" spc="0" baseline="0" dirty="0" err="1">
                <a:solidFill>
                  <a:srgbClr val="000000"/>
                </a:solidFill>
                <a:effectLst/>
                <a:latin typeface="Calibri"/>
                <a:ea typeface="Calibri"/>
                <a:cs typeface="Calibri"/>
              </a:rPr>
              <a:t>Dyodiad</a:t>
            </a:r>
            <a:r>
              <a:rPr lang="cy-GB" sz="2800" b="0" i="0" strike="noStrike" cap="none" spc="0" baseline="0" dirty="0">
                <a:solidFill>
                  <a:srgbClr val="000000"/>
                </a:solidFill>
                <a:effectLst/>
                <a:latin typeface="Calibri"/>
                <a:ea typeface="Calibri"/>
                <a:cs typeface="Calibri"/>
              </a:rPr>
              <a:t> sy'n achosi gostyngiad mewn cryfder </a:t>
            </a:r>
            <a:r>
              <a:rPr lang="cy-GB" sz="2800" b="0" i="0" strike="noStrike" cap="none" spc="0" baseline="0" dirty="0" err="1">
                <a:solidFill>
                  <a:srgbClr val="000000"/>
                </a:solidFill>
                <a:effectLst/>
                <a:latin typeface="Calibri"/>
                <a:ea typeface="Calibri"/>
                <a:cs typeface="Calibri"/>
              </a:rPr>
              <a:t>cywasgol</a:t>
            </a:r>
            <a:r>
              <a:rPr lang="cy-GB" sz="2800" b="0" i="0" strike="noStrike" cap="none" spc="0" baseline="0" dirty="0">
                <a:solidFill>
                  <a:srgbClr val="000000"/>
                </a:solidFill>
                <a:effectLst/>
                <a:latin typeface="Calibri"/>
                <a:ea typeface="Calibri"/>
                <a:cs typeface="Calibri"/>
              </a:rPr>
              <a:t> concrit, cryfder mewn pren a chyrydiad mewn dur.</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0198160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dirty="0">
                <a:solidFill>
                  <a:srgbClr val="FFFFFF"/>
                </a:solidFill>
                <a:effectLst/>
                <a:latin typeface="Calibri"/>
                <a:ea typeface="Calibri"/>
                <a:cs typeface="Calibri"/>
              </a:rPr>
              <a:t>Diraddio defnyddiau</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lnSpcReduction="10000"/>
          </a:bodyPr>
          <a:lstStyle/>
          <a:p>
            <a:pPr marL="61912"/>
            <a:r>
              <a:rPr lang="cy-GB" sz="3300" b="0" i="0" strike="noStrike" cap="none" spc="0" baseline="0" dirty="0">
                <a:solidFill>
                  <a:srgbClr val="000000"/>
                </a:solidFill>
                <a:effectLst/>
                <a:latin typeface="Calibri"/>
                <a:ea typeface="Calibri"/>
                <a:cs typeface="Calibri"/>
              </a:rPr>
              <a:t>Mae'r ffactorau sy'n achosi diraddio defnyddiau’n  cynnwys:</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Cyrydu</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Crisialu halen</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Difrod rhew</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Difrod dŵr </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Llygredd</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Ymbelydredd solar</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fandaliaeth</a:t>
            </a:r>
          </a:p>
          <a:p>
            <a:pPr marL="633412" indent="-571500">
              <a:buFont typeface="Arial" panose="020B0604020202020204" pitchFamily="34" charset="0"/>
              <a:buChar char="•"/>
            </a:pPr>
            <a:endParaRPr lang="en-GB" sz="3600" dirty="0">
              <a:latin typeface="+mn-lt"/>
            </a:endParaRPr>
          </a:p>
          <a:p>
            <a:pPr marL="633412" indent="-571500">
              <a:buFont typeface="Arial" panose="020B0604020202020204" pitchFamily="34" charset="0"/>
              <a:buChar char="•"/>
            </a:pPr>
            <a:endParaRPr lang="en-GB" sz="3600" dirty="0">
              <a:latin typeface="+mn-lt"/>
            </a:endParaRPr>
          </a:p>
        </p:txBody>
      </p:sp>
    </p:spTree>
    <p:extLst>
      <p:ext uri="{BB962C8B-B14F-4D97-AF65-F5344CB8AC3E}">
        <p14:creationId xmlns:p14="http://schemas.microsoft.com/office/powerpoint/2010/main" val="25568836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089803" y="407113"/>
            <a:ext cx="789892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600" b="0" i="0" strike="noStrike" cap="none" spc="0" baseline="0" dirty="0">
                <a:solidFill>
                  <a:srgbClr val="FFFFFF"/>
                </a:solidFill>
                <a:effectLst/>
                <a:latin typeface="Calibri"/>
                <a:ea typeface="Calibri"/>
                <a:cs typeface="Calibri"/>
              </a:rPr>
              <a:t>2.3.2 Priodweddau defnyddiau adeiladu</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lnSpcReduction="10000"/>
          </a:bodyPr>
          <a:lstStyle/>
          <a:p>
            <a:pPr marL="61912"/>
            <a:r>
              <a:rPr lang="cy-GB" sz="3300" b="0" i="0" strike="noStrike" cap="none" spc="0" baseline="0" dirty="0">
                <a:solidFill>
                  <a:srgbClr val="000000"/>
                </a:solidFill>
                <a:effectLst/>
                <a:latin typeface="Calibri"/>
                <a:ea typeface="Calibri"/>
                <a:cs typeface="Calibri"/>
              </a:rPr>
              <a:t>Mae priodweddau defnyddiau adeiladu yn cynnwys:</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Priodweddau concrit a'u dylanwad ar wydnwch</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Priodweddau dur fel defnydd adeiladu</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Priodweddau dur </a:t>
            </a:r>
            <a:r>
              <a:rPr lang="cy-GB" sz="3300" dirty="0">
                <a:solidFill>
                  <a:srgbClr val="000000"/>
                </a:solidFill>
                <a:latin typeface="Calibri"/>
                <a:ea typeface="Calibri"/>
                <a:cs typeface="Calibri"/>
              </a:rPr>
              <a:t>gwrth</a:t>
            </a:r>
            <a:r>
              <a:rPr lang="cy-GB" sz="3300" b="0" i="0" strike="noStrike" cap="none" spc="0" baseline="0" dirty="0">
                <a:solidFill>
                  <a:srgbClr val="000000"/>
                </a:solidFill>
                <a:effectLst/>
                <a:latin typeface="Calibri"/>
                <a:ea typeface="Calibri"/>
                <a:cs typeface="Calibri"/>
              </a:rPr>
              <a:t>staen o'i gymharu â dur</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Priodweddau pren fel defnydd adeiladu</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Priodweddau brics fel defnydd adeiladu</a:t>
            </a:r>
          </a:p>
        </p:txBody>
      </p:sp>
    </p:spTree>
    <p:extLst>
      <p:ext uri="{BB962C8B-B14F-4D97-AF65-F5344CB8AC3E}">
        <p14:creationId xmlns:p14="http://schemas.microsoft.com/office/powerpoint/2010/main" val="10243807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7E005AC-9E7B-4D2D-A7D1-320DC01E8A50}"/>
              </a:ext>
            </a:extLst>
          </p:cNvPr>
          <p:cNvSpPr txBox="1"/>
          <p:nvPr/>
        </p:nvSpPr>
        <p:spPr>
          <a:xfrm>
            <a:off x="287546" y="1548644"/>
            <a:ext cx="8512069" cy="5006535"/>
          </a:xfrm>
          <a:prstGeom prst="rect">
            <a:avLst/>
          </a:prstGeom>
        </p:spPr>
        <p:txBody>
          <a:bodyPr vert="horz" lIns="91440" tIns="45720" rIns="91440" bIns="45720" rtlCol="0">
            <a:normAutofit fontScale="92500" lnSpcReduction="20000"/>
          </a:bodyPr>
          <a:lstStyle>
            <a:lvl1pPr marL="0" indent="0" algn="l" defTabSz="457200" rtl="0" eaLnBrk="1" fontAlgn="base" hangingPunct="1">
              <a:spcBef>
                <a:spcPct val="20000"/>
              </a:spcBef>
              <a:spcAft>
                <a:spcPct val="0"/>
              </a:spcAft>
              <a:buFont typeface="Arial" panose="020B0604020202020204"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1912"/>
            <a:r>
              <a:rPr lang="cy-GB" sz="3300" b="0" i="0" strike="noStrike" cap="none" spc="0" baseline="0" dirty="0">
                <a:solidFill>
                  <a:srgbClr val="000000"/>
                </a:solidFill>
                <a:effectLst/>
                <a:latin typeface="Calibri"/>
                <a:ea typeface="Calibri"/>
                <a:cs typeface="Calibri"/>
              </a:rPr>
              <a:t>Y ffyrdd </a:t>
            </a:r>
            <a:r>
              <a:rPr lang="cy-GB" sz="3300" dirty="0">
                <a:solidFill>
                  <a:srgbClr val="000000"/>
                </a:solidFill>
                <a:latin typeface="Calibri"/>
                <a:ea typeface="Calibri"/>
                <a:cs typeface="Calibri"/>
              </a:rPr>
              <a:t>mae defnyddiau</a:t>
            </a:r>
            <a:r>
              <a:rPr lang="cy-GB" sz="3300" b="0" i="0" strike="noStrike" cap="none" spc="0" baseline="0" dirty="0">
                <a:solidFill>
                  <a:srgbClr val="000000"/>
                </a:solidFill>
                <a:effectLst/>
                <a:latin typeface="Calibri"/>
                <a:ea typeface="Calibri"/>
                <a:cs typeface="Calibri"/>
              </a:rPr>
              <a:t> cyffredin yn cael eu cynhyrchu gan gynnwys:</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Sment – mae defnyddiau crai fel calchfaen yn cael eu malu i gynhyrchu defnydd mân i’w gymysgu</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Dur – mae mwyn haearn yn cael ei gloddio, ei fwyndoddi ac mae carbon yn cael ei ychwanegu</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Pren – mae boncyffion wedi'u cwympo yn cael eu torri'n fyrddau ac yna'n cael eu sychu.</a:t>
            </a:r>
          </a:p>
          <a:p>
            <a:pPr marL="633412" indent="-571500">
              <a:buFont typeface="Arial" panose="020B0604020202020204" pitchFamily="34" charset="0"/>
              <a:buChar char="•"/>
            </a:pPr>
            <a:r>
              <a:rPr lang="cy-GB" sz="3300" b="0" i="0" strike="noStrike" cap="none" spc="0" baseline="0" dirty="0">
                <a:solidFill>
                  <a:srgbClr val="000000"/>
                </a:solidFill>
                <a:effectLst/>
                <a:latin typeface="Calibri"/>
                <a:ea typeface="Calibri"/>
                <a:cs typeface="Calibri"/>
              </a:rPr>
              <a:t>Bric – mae mwynau clai naturiol yn cael eu malu, eu siapio, eu sychu a'u tanio.</a:t>
            </a:r>
          </a:p>
        </p:txBody>
      </p:sp>
      <p:sp>
        <p:nvSpPr>
          <p:cNvPr id="4" name="Title 1">
            <a:extLst>
              <a:ext uri="{FF2B5EF4-FFF2-40B4-BE49-F238E27FC236}">
                <a16:creationId xmlns:a16="http://schemas.microsoft.com/office/drawing/2014/main" id="{5EA51908-3C71-4C58-949F-D6D9923C73D2}"/>
              </a:ext>
            </a:extLst>
          </p:cNvPr>
          <p:cNvSpPr txBox="1"/>
          <p:nvPr/>
        </p:nvSpPr>
        <p:spPr>
          <a:xfrm>
            <a:off x="1089803" y="407113"/>
            <a:ext cx="789892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600" b="0" i="0" strike="noStrike" cap="none" spc="0" baseline="0" dirty="0">
                <a:solidFill>
                  <a:srgbClr val="FFFFFF"/>
                </a:solidFill>
                <a:effectLst/>
                <a:latin typeface="Calibri"/>
                <a:ea typeface="Calibri"/>
                <a:cs typeface="Calibri"/>
              </a:rPr>
              <a:t>2.3.2 Priodweddau defnyddiau adeiladu</a:t>
            </a:r>
          </a:p>
        </p:txBody>
      </p:sp>
    </p:spTree>
    <p:extLst>
      <p:ext uri="{BB962C8B-B14F-4D97-AF65-F5344CB8AC3E}">
        <p14:creationId xmlns:p14="http://schemas.microsoft.com/office/powerpoint/2010/main" val="3947212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E0C52-7B1B-4DC6-AC2E-54BA66D8884F}"/>
              </a:ext>
            </a:extLst>
          </p:cNvPr>
          <p:cNvSpPr>
            <a:spLocks noGrp="1"/>
          </p:cNvSpPr>
          <p:nvPr>
            <p:ph idx="1"/>
          </p:nvPr>
        </p:nvSpPr>
        <p:spPr>
          <a:xfrm>
            <a:off x="289560" y="1358188"/>
            <a:ext cx="8229600" cy="5092699"/>
          </a:xfrm>
        </p:spPr>
        <p:txBody>
          <a:bodyPr>
            <a:normAutofit/>
          </a:bodyPr>
          <a:lstStyle/>
          <a:p>
            <a:r>
              <a:rPr lang="cy-GB" sz="2400" b="0" i="0" strike="noStrike" cap="none" spc="0" baseline="0" dirty="0">
                <a:solidFill>
                  <a:srgbClr val="000000"/>
                </a:solidFill>
                <a:effectLst/>
                <a:latin typeface="Arial"/>
                <a:ea typeface="Arial"/>
                <a:cs typeface="Arial"/>
              </a:rPr>
              <a:t>Dylai dysgwyr wybod am briodweddau cynnal llwyth defnyddiau adeiladu gan gynnwys:</a:t>
            </a:r>
          </a:p>
          <a:p>
            <a:pPr marL="342900" indent="-342900">
              <a:buFont typeface="Arial" panose="020B0604020202020204" pitchFamily="34" charset="0"/>
              <a:buChar char="•"/>
            </a:pPr>
            <a:r>
              <a:rPr lang="cy-GB" sz="2400" b="0" i="0" strike="noStrike" cap="none" spc="0" baseline="0" dirty="0">
                <a:solidFill>
                  <a:srgbClr val="000000"/>
                </a:solidFill>
                <a:effectLst/>
                <a:latin typeface="Arial"/>
                <a:ea typeface="Arial"/>
                <a:cs typeface="Arial"/>
              </a:rPr>
              <a:t>Concrit – cryfder </a:t>
            </a:r>
            <a:r>
              <a:rPr lang="cy-GB" sz="2400" b="0" i="0" strike="noStrike" cap="none" spc="0" baseline="0" dirty="0" err="1">
                <a:solidFill>
                  <a:srgbClr val="000000"/>
                </a:solidFill>
                <a:effectLst/>
                <a:latin typeface="Arial"/>
                <a:ea typeface="Arial"/>
                <a:cs typeface="Arial"/>
              </a:rPr>
              <a:t>cywasgol</a:t>
            </a:r>
            <a:r>
              <a:rPr lang="cy-GB" sz="2400" b="0" i="0" strike="noStrike" cap="none" spc="0" baseline="0" dirty="0">
                <a:solidFill>
                  <a:srgbClr val="000000"/>
                </a:solidFill>
                <a:effectLst/>
                <a:latin typeface="Arial"/>
                <a:ea typeface="Arial"/>
                <a:cs typeface="Arial"/>
              </a:rPr>
              <a:t> uchel sy'n cynyddu dros amser.</a:t>
            </a:r>
          </a:p>
          <a:p>
            <a:pPr marL="342900" indent="-342900">
              <a:buFont typeface="Arial" panose="020B0604020202020204" pitchFamily="34" charset="0"/>
              <a:buChar char="•"/>
            </a:pPr>
            <a:r>
              <a:rPr lang="cy-GB" sz="2400" b="0" i="0" strike="noStrike" cap="none" spc="0" baseline="0" dirty="0">
                <a:solidFill>
                  <a:srgbClr val="000000"/>
                </a:solidFill>
                <a:effectLst/>
                <a:latin typeface="Arial"/>
                <a:ea typeface="Arial"/>
                <a:cs typeface="Arial"/>
              </a:rPr>
              <a:t>Dur – </a:t>
            </a:r>
            <a:r>
              <a:rPr lang="cy-GB" sz="2400" b="0" i="0" strike="noStrike" cap="none" spc="0" baseline="0" dirty="0" err="1">
                <a:solidFill>
                  <a:srgbClr val="000000"/>
                </a:solidFill>
                <a:effectLst/>
                <a:latin typeface="Arial"/>
                <a:ea typeface="Arial"/>
                <a:cs typeface="Arial"/>
              </a:rPr>
              <a:t>capasiti</a:t>
            </a:r>
            <a:r>
              <a:rPr lang="cy-GB" sz="2400" b="0" i="0" strike="noStrike" cap="none" spc="0" baseline="0" dirty="0">
                <a:solidFill>
                  <a:srgbClr val="000000"/>
                </a:solidFill>
                <a:effectLst/>
                <a:latin typeface="Arial"/>
                <a:ea typeface="Arial"/>
                <a:cs typeface="Arial"/>
              </a:rPr>
              <a:t> cryfder uchel mewn </a:t>
            </a:r>
            <a:r>
              <a:rPr lang="cy-GB" dirty="0">
                <a:solidFill>
                  <a:srgbClr val="000000"/>
                </a:solidFill>
                <a:latin typeface="Arial"/>
                <a:ea typeface="Arial"/>
                <a:cs typeface="Arial"/>
              </a:rPr>
              <a:t>tensiwn</a:t>
            </a:r>
            <a:r>
              <a:rPr lang="cy-GB" sz="2400" b="0" i="0" strike="noStrike" cap="none" spc="0" baseline="0" dirty="0">
                <a:solidFill>
                  <a:srgbClr val="000000"/>
                </a:solidFill>
                <a:effectLst/>
                <a:latin typeface="Arial"/>
                <a:ea typeface="Arial"/>
                <a:cs typeface="Arial"/>
              </a:rPr>
              <a:t> a chywasgu</a:t>
            </a:r>
          </a:p>
          <a:p>
            <a:pPr marL="342900" indent="-342900">
              <a:buFont typeface="Arial" panose="020B0604020202020204" pitchFamily="34" charset="0"/>
              <a:buChar char="•"/>
            </a:pPr>
            <a:r>
              <a:rPr lang="cy-GB" sz="2400" b="0" i="0" strike="noStrike" cap="none" spc="0" baseline="0" dirty="0">
                <a:solidFill>
                  <a:srgbClr val="000000"/>
                </a:solidFill>
                <a:effectLst/>
                <a:latin typeface="Arial"/>
                <a:ea typeface="Arial"/>
                <a:cs typeface="Arial"/>
              </a:rPr>
              <a:t>Pren – potensial ar gyfer </a:t>
            </a:r>
            <a:r>
              <a:rPr lang="cy-GB" sz="2400" b="0" i="0" strike="noStrike" cap="none" spc="0" baseline="0" dirty="0" err="1">
                <a:solidFill>
                  <a:srgbClr val="000000"/>
                </a:solidFill>
                <a:effectLst/>
                <a:latin typeface="Arial"/>
                <a:ea typeface="Arial"/>
                <a:cs typeface="Arial"/>
              </a:rPr>
              <a:t>capasiti</a:t>
            </a:r>
            <a:r>
              <a:rPr lang="cy-GB" sz="2400" b="0" i="0" strike="noStrike" cap="none" spc="0" baseline="0" dirty="0">
                <a:solidFill>
                  <a:srgbClr val="000000"/>
                </a:solidFill>
                <a:effectLst/>
                <a:latin typeface="Arial"/>
                <a:ea typeface="Arial"/>
                <a:cs typeface="Arial"/>
              </a:rPr>
              <a:t> cryfder da mewn tensiwn a chywasgu.</a:t>
            </a:r>
          </a:p>
          <a:p>
            <a:pPr marL="342900" indent="-342900">
              <a:buFont typeface="Arial" panose="020B0604020202020204" pitchFamily="34" charset="0"/>
              <a:buChar char="•"/>
            </a:pPr>
            <a:r>
              <a:rPr lang="cy-GB" sz="2400" b="0" i="0" strike="noStrike" cap="none" spc="0" baseline="0" dirty="0">
                <a:solidFill>
                  <a:srgbClr val="000000"/>
                </a:solidFill>
                <a:effectLst/>
                <a:latin typeface="Arial"/>
                <a:ea typeface="Arial"/>
                <a:cs typeface="Arial"/>
              </a:rPr>
              <a:t>Brics – cryfder </a:t>
            </a:r>
            <a:r>
              <a:rPr lang="cy-GB" sz="2400" b="0" i="0" strike="noStrike" cap="none" spc="0" baseline="0" dirty="0" err="1">
                <a:solidFill>
                  <a:srgbClr val="000000"/>
                </a:solidFill>
                <a:effectLst/>
                <a:latin typeface="Arial"/>
                <a:ea typeface="Arial"/>
                <a:cs typeface="Arial"/>
              </a:rPr>
              <a:t>cywasgol</a:t>
            </a:r>
            <a:r>
              <a:rPr lang="cy-GB" sz="2400" b="0" i="0" strike="noStrike" cap="none" spc="0" baseline="0" dirty="0">
                <a:solidFill>
                  <a:srgbClr val="000000"/>
                </a:solidFill>
                <a:effectLst/>
                <a:latin typeface="Arial"/>
                <a:ea typeface="Arial"/>
                <a:cs typeface="Arial"/>
              </a:rPr>
              <a:t> uchel y brics neu'r blociau a morter </a:t>
            </a:r>
            <a:r>
              <a:rPr lang="cy-GB" dirty="0">
                <a:solidFill>
                  <a:srgbClr val="000000"/>
                </a:solidFill>
                <a:latin typeface="Arial"/>
                <a:ea typeface="Arial"/>
                <a:cs typeface="Arial"/>
              </a:rPr>
              <a:t>sy’n cael eu defnyddio</a:t>
            </a:r>
            <a:r>
              <a:rPr lang="cy-GB" sz="2400" b="0" i="0" strike="noStrike" cap="none" spc="0" baseline="0" dirty="0">
                <a:solidFill>
                  <a:srgbClr val="000000"/>
                </a:solidFill>
                <a:effectLst/>
                <a:latin typeface="Arial"/>
                <a:ea typeface="Arial"/>
                <a:cs typeface="Arial"/>
              </a:rPr>
              <a:t>.</a:t>
            </a:r>
          </a:p>
        </p:txBody>
      </p:sp>
      <p:sp>
        <p:nvSpPr>
          <p:cNvPr id="6" name="Title 1">
            <a:extLst>
              <a:ext uri="{FF2B5EF4-FFF2-40B4-BE49-F238E27FC236}">
                <a16:creationId xmlns:a16="http://schemas.microsoft.com/office/drawing/2014/main" id="{8227B9B1-701E-45DD-8C13-2A4575078B22}"/>
              </a:ext>
            </a:extLst>
          </p:cNvPr>
          <p:cNvSpPr txBox="1"/>
          <p:nvPr/>
        </p:nvSpPr>
        <p:spPr>
          <a:xfrm>
            <a:off x="1089803" y="407113"/>
            <a:ext cx="789892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600" b="0" i="0" strike="noStrike" cap="none" spc="0" baseline="0" dirty="0">
                <a:solidFill>
                  <a:srgbClr val="FFFFFF"/>
                </a:solidFill>
                <a:effectLst/>
                <a:latin typeface="Calibri"/>
                <a:ea typeface="Calibri"/>
                <a:cs typeface="Calibri"/>
              </a:rPr>
              <a:t>2.3.2 Priodweddau defnyddiau adeiladu</a:t>
            </a:r>
          </a:p>
        </p:txBody>
      </p:sp>
    </p:spTree>
    <p:extLst>
      <p:ext uri="{BB962C8B-B14F-4D97-AF65-F5344CB8AC3E}">
        <p14:creationId xmlns:p14="http://schemas.microsoft.com/office/powerpoint/2010/main" val="34620240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5054036"/>
          </a:xfrm>
        </p:spPr>
        <p:txBody>
          <a:bodyPr>
            <a:normAutofit/>
          </a:bodyPr>
          <a:lstStyle/>
          <a:p>
            <a:r>
              <a:rPr lang="cy-GB" sz="3200" b="0" i="0" strike="noStrike" cap="none" spc="0" baseline="0" dirty="0">
                <a:solidFill>
                  <a:srgbClr val="000000"/>
                </a:solidFill>
                <a:effectLst/>
                <a:latin typeface="Arial"/>
                <a:ea typeface="Arial"/>
                <a:cs typeface="Arial"/>
              </a:rPr>
              <a:t>Mae'r adran hon o'r fanyleb yn cynnwys:</a:t>
            </a:r>
          </a:p>
          <a:p>
            <a:pPr marL="285750" indent="-28575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Achosion diraddio defnyddiau</a:t>
            </a:r>
          </a:p>
          <a:p>
            <a:pPr marL="285750" indent="-28575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Mesurau sy'n ymwneud ag atal a lleihau diraddio</a:t>
            </a:r>
          </a:p>
          <a:p>
            <a:pPr marL="285750" indent="-28575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Datrys materion a gafodd eu hachosi gan ddiraddio defnyddiau</a:t>
            </a:r>
          </a:p>
          <a:p>
            <a:pPr marL="285750" indent="-28575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Effaith ar yr amgylchedd.</a:t>
            </a:r>
          </a:p>
          <a:p>
            <a:endParaRPr lang="en-GB" sz="1800" dirty="0">
              <a:latin typeface="+mn-lt"/>
            </a:endParaRPr>
          </a:p>
          <a:p>
            <a:endParaRPr lang="en-GB" sz="1800" dirty="0">
              <a:latin typeface="+mn-lt"/>
            </a:endParaRPr>
          </a:p>
          <a:p>
            <a:endParaRPr lang="en-GB" dirty="0"/>
          </a:p>
          <a:p>
            <a:endParaRPr lang="en-GB" dirty="0"/>
          </a:p>
          <a:p>
            <a:endParaRPr lang="en-GB" dirty="0"/>
          </a:p>
          <a:p>
            <a:endParaRPr lang="en-GB" dirty="0"/>
          </a:p>
          <a:p>
            <a:pPr marL="61912"/>
            <a:endParaRPr lang="en-GB" dirty="0">
              <a:latin typeface="+mn-lt"/>
            </a:endParaRPr>
          </a:p>
        </p:txBody>
      </p:sp>
      <p:sp>
        <p:nvSpPr>
          <p:cNvPr id="4" name="Title 1">
            <a:extLst>
              <a:ext uri="{FF2B5EF4-FFF2-40B4-BE49-F238E27FC236}">
                <a16:creationId xmlns:a16="http://schemas.microsoft.com/office/drawing/2014/main" id="{3253097E-732C-491F-AB1E-80E1352581DD}"/>
              </a:ext>
            </a:extLst>
          </p:cNvPr>
          <p:cNvSpPr txBox="1"/>
          <p:nvPr/>
        </p:nvSpPr>
        <p:spPr>
          <a:xfrm>
            <a:off x="1089803" y="407113"/>
            <a:ext cx="843519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dirty="0">
                <a:solidFill>
                  <a:srgbClr val="FFFFFF"/>
                </a:solidFill>
                <a:effectLst/>
                <a:latin typeface="Calibri"/>
                <a:ea typeface="Calibri"/>
                <a:cs typeface="Calibri"/>
              </a:rPr>
              <a:t>2.3.3 Diraddio defnyddiau adeiladu</a:t>
            </a:r>
          </a:p>
        </p:txBody>
      </p:sp>
    </p:spTree>
    <p:extLst>
      <p:ext uri="{BB962C8B-B14F-4D97-AF65-F5344CB8AC3E}">
        <p14:creationId xmlns:p14="http://schemas.microsoft.com/office/powerpoint/2010/main" val="25709484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223806" y="1536174"/>
            <a:ext cx="8300720" cy="3505200"/>
          </a:xfrm>
          <a:prstGeom prst="rect">
            <a:avLst/>
          </a:prstGeom>
          <a:noFill/>
        </p:spPr>
        <p:txBody>
          <a:bodyPr wrap="square" rtlCol="0">
            <a:spAutoFit/>
          </a:bodyPr>
          <a:lstStyle/>
          <a:p>
            <a:r>
              <a:rPr lang="cy-GB" sz="3200" b="0" i="0" strike="noStrike" cap="none" spc="0" baseline="0" dirty="0">
                <a:solidFill>
                  <a:srgbClr val="000000"/>
                </a:solidFill>
                <a:effectLst/>
                <a:latin typeface="Calibri"/>
                <a:ea typeface="Calibri"/>
                <a:cs typeface="Calibri"/>
              </a:rPr>
              <a:t>Dylai dysgwyr ddeall sut i leihau effaith diraddio defnyddiau i'r defnyddiau canlynol:</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Concrit wedi'i atgyfnerthu</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Dur</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Pren</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Brics</a:t>
            </a:r>
          </a:p>
          <a:p>
            <a:pPr marL="457200" indent="-457200">
              <a:buFont typeface="Arial" panose="020B0604020202020204" pitchFamily="34" charset="0"/>
              <a:buChar char="•"/>
            </a:pPr>
            <a:endParaRPr lang="en-GB" sz="3200" dirty="0"/>
          </a:p>
        </p:txBody>
      </p:sp>
      <p:sp>
        <p:nvSpPr>
          <p:cNvPr id="5" name="Title 1">
            <a:extLst>
              <a:ext uri="{FF2B5EF4-FFF2-40B4-BE49-F238E27FC236}">
                <a16:creationId xmlns:a16="http://schemas.microsoft.com/office/drawing/2014/main" id="{00398099-1FF3-4AC1-8BC5-2A33F89ADD53}"/>
              </a:ext>
            </a:extLst>
          </p:cNvPr>
          <p:cNvSpPr txBox="1"/>
          <p:nvPr/>
        </p:nvSpPr>
        <p:spPr>
          <a:xfrm>
            <a:off x="1089803" y="407113"/>
            <a:ext cx="843519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dirty="0">
                <a:solidFill>
                  <a:srgbClr val="FFFFFF"/>
                </a:solidFill>
                <a:effectLst/>
                <a:latin typeface="Calibri"/>
                <a:ea typeface="Calibri"/>
                <a:cs typeface="Calibri"/>
              </a:rPr>
              <a:t>2.3.3 Diraddio defnyddiau adeiladu</a:t>
            </a:r>
          </a:p>
        </p:txBody>
      </p:sp>
    </p:spTree>
    <p:extLst>
      <p:ext uri="{BB962C8B-B14F-4D97-AF65-F5344CB8AC3E}">
        <p14:creationId xmlns:p14="http://schemas.microsoft.com/office/powerpoint/2010/main" val="7566079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48645"/>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     </a:t>
            </a:r>
          </a:p>
          <a:p>
            <a:pPr marL="447675" indent="-358775"/>
            <a:endParaRPr lang="en-US" dirty="0">
              <a:latin typeface="+mn-lt"/>
              <a:ea typeface="Cambria" panose="02040503050406030204" pitchFamily="18" charset="0"/>
              <a:cs typeface="Cambria" panose="02040503050406030204" pitchFamily="18" charset="0"/>
            </a:endParaRPr>
          </a:p>
          <a:p>
            <a:pPr marL="447675" indent="-358775"/>
            <a:r>
              <a:rPr lang="cy-GB" sz="2400" b="0" i="0" strike="noStrike" cap="none" spc="0" baseline="0" dirty="0">
                <a:solidFill>
                  <a:srgbClr val="000000"/>
                </a:solidFill>
                <a:effectLst/>
                <a:latin typeface="Calibri"/>
                <a:ea typeface="Calibri"/>
                <a:cs typeface="Calibri"/>
              </a:rPr>
              <a:t>     </a:t>
            </a:r>
            <a:r>
              <a:rPr lang="cy-GB" sz="3400" b="0" i="0" strike="noStrike" cap="none" spc="0" baseline="0" dirty="0">
                <a:solidFill>
                  <a:srgbClr val="000000"/>
                </a:solidFill>
                <a:effectLst/>
                <a:latin typeface="Calibri"/>
                <a:ea typeface="Calibri"/>
                <a:cs typeface="Calibri"/>
              </a:rPr>
              <a:t>Mae cymhwyster TAG UG a Safon Uwch CBAC yn yr Amgylchedd Adeiledig yn datblygu dealltwriaeth dysgwyr o'r amgylchedd adeiledig, gan gynnwys y rolau proffesiynol a thechnegol ynddo a'r ystod o adeiladau, asedau ac adeileddau sy'n rhan ohono. </a:t>
            </a:r>
          </a:p>
        </p:txBody>
      </p:sp>
      <p:sp>
        <p:nvSpPr>
          <p:cNvPr id="5" name="Title 1">
            <a:extLst>
              <a:ext uri="{FF2B5EF4-FFF2-40B4-BE49-F238E27FC236}">
                <a16:creationId xmlns:a16="http://schemas.microsoft.com/office/drawing/2014/main" id="{174C0484-AC1A-49AE-8173-BBD838AC19BD}"/>
              </a:ext>
            </a:extLst>
          </p:cNvPr>
          <p:cNvSpPr txBox="1"/>
          <p:nvPr/>
        </p:nvSpPr>
        <p:spPr>
          <a:xfrm>
            <a:off x="1462793" y="74010"/>
            <a:ext cx="7090913" cy="8861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TAG Yr Amgylchedd Adeiledig CBAC</a:t>
            </a:r>
          </a:p>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Cyflwyniad i'r fanyleb newydd</a:t>
            </a:r>
          </a:p>
        </p:txBody>
      </p:sp>
    </p:spTree>
    <p:extLst>
      <p:ext uri="{BB962C8B-B14F-4D97-AF65-F5344CB8AC3E}">
        <p14:creationId xmlns:p14="http://schemas.microsoft.com/office/powerpoint/2010/main" val="29941842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a:solidFill>
                <a:schemeClr val="bg1"/>
              </a:solidFill>
              <a:latin typeface="+mj-lt"/>
            </a:endParaRPr>
          </a:p>
        </p:txBody>
      </p:sp>
      <p:sp>
        <p:nvSpPr>
          <p:cNvPr id="4" name="TextBox 3">
            <a:extLst>
              <a:ext uri="{FF2B5EF4-FFF2-40B4-BE49-F238E27FC236}">
                <a16:creationId xmlns:a16="http://schemas.microsoft.com/office/drawing/2014/main" id="{AFED2949-02BE-4A32-BAE8-C9D3ADF5D105}"/>
              </a:ext>
            </a:extLst>
          </p:cNvPr>
          <p:cNvSpPr txBox="1"/>
          <p:nvPr/>
        </p:nvSpPr>
        <p:spPr>
          <a:xfrm>
            <a:off x="619760" y="1397000"/>
            <a:ext cx="8300720" cy="4968240"/>
          </a:xfrm>
          <a:prstGeom prst="rect">
            <a:avLst/>
          </a:prstGeom>
          <a:noFill/>
        </p:spPr>
        <p:txBody>
          <a:bodyPr wrap="square" rtlCol="0">
            <a:spAutoFit/>
          </a:bodyPr>
          <a:lstStyle/>
          <a:p>
            <a:r>
              <a:rPr lang="cy-GB" sz="3200" b="0" i="0" strike="noStrike" cap="none" spc="0" baseline="0" dirty="0">
                <a:solidFill>
                  <a:srgbClr val="000000"/>
                </a:solidFill>
                <a:effectLst/>
                <a:latin typeface="Calibri"/>
                <a:ea typeface="Calibri"/>
                <a:cs typeface="Calibri"/>
              </a:rPr>
              <a:t>Yn yr adran hon bydd dysgwyr yn cael gwybodaeth a dealltwriaeth o gymhwyso'r technegau canlynol:</a:t>
            </a:r>
          </a:p>
          <a:p>
            <a:pPr marL="342900" indent="-3429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Dadansoddiad </a:t>
            </a:r>
            <a:r>
              <a:rPr lang="cy-GB" sz="3200" dirty="0">
                <a:solidFill>
                  <a:srgbClr val="000000"/>
                </a:solidFill>
                <a:latin typeface="Calibri"/>
                <a:ea typeface="Calibri"/>
                <a:cs typeface="Calibri"/>
              </a:rPr>
              <a:t>adeileddol</a:t>
            </a:r>
            <a:r>
              <a:rPr lang="cy-GB" sz="3200" b="0" i="0" strike="noStrike" cap="none" spc="0" baseline="0" dirty="0">
                <a:solidFill>
                  <a:srgbClr val="000000"/>
                </a:solidFill>
                <a:effectLst/>
                <a:latin typeface="Calibri"/>
                <a:ea typeface="Calibri"/>
                <a:cs typeface="Calibri"/>
              </a:rPr>
              <a:t> o adeiladau/asedau</a:t>
            </a:r>
          </a:p>
          <a:p>
            <a:pPr marL="342900" indent="-3429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Effeithiau priodweddau defnyddiau ar ddefnyddwyr adeiladu</a:t>
            </a:r>
          </a:p>
          <a:p>
            <a:pPr marL="342900" indent="-3429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Effeithiau priodweddau defnyddiau ar acwsteg a seiniau adeiladau</a:t>
            </a:r>
          </a:p>
          <a:p>
            <a:pPr marL="342900" indent="-3429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Penderfynu ar y dyluniadau sydd eu hangen ar gyfer golau mewn adeiladau/asedau</a:t>
            </a:r>
          </a:p>
        </p:txBody>
      </p:sp>
      <p:sp>
        <p:nvSpPr>
          <p:cNvPr id="6" name="Title 1">
            <a:extLst>
              <a:ext uri="{FF2B5EF4-FFF2-40B4-BE49-F238E27FC236}">
                <a16:creationId xmlns:a16="http://schemas.microsoft.com/office/drawing/2014/main" id="{FA7E8638-31BF-4DB5-95BC-7ED176F8BEB0}"/>
              </a:ext>
            </a:extLst>
          </p:cNvPr>
          <p:cNvSpPr txBox="1"/>
          <p:nvPr/>
        </p:nvSpPr>
        <p:spPr>
          <a:xfrm>
            <a:off x="1089803" y="407113"/>
            <a:ext cx="843519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dirty="0">
                <a:solidFill>
                  <a:srgbClr val="FFFFFF"/>
                </a:solidFill>
                <a:effectLst/>
                <a:latin typeface="Calibri"/>
                <a:ea typeface="Calibri"/>
                <a:cs typeface="Calibri"/>
              </a:rPr>
              <a:t>Dadansoddi adeileddol a chysur adeiladau</a:t>
            </a:r>
          </a:p>
        </p:txBody>
      </p:sp>
    </p:spTree>
    <p:extLst>
      <p:ext uri="{BB962C8B-B14F-4D97-AF65-F5344CB8AC3E}">
        <p14:creationId xmlns:p14="http://schemas.microsoft.com/office/powerpoint/2010/main" val="13634122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152400" y="1412240"/>
            <a:ext cx="8646160" cy="5509200"/>
          </a:xfrm>
          <a:prstGeom prst="rect">
            <a:avLst/>
          </a:prstGeom>
          <a:noFill/>
        </p:spPr>
        <p:txBody>
          <a:bodyPr wrap="square" rtlCol="0">
            <a:spAutoFit/>
          </a:bodyPr>
          <a:lstStyle/>
          <a:p>
            <a:r>
              <a:rPr lang="cy-GB" sz="3200" b="0" i="0" strike="noStrike" cap="none" spc="0" baseline="0" dirty="0">
                <a:solidFill>
                  <a:srgbClr val="000000"/>
                </a:solidFill>
                <a:effectLst/>
                <a:latin typeface="Calibri"/>
                <a:ea typeface="Calibri"/>
                <a:cs typeface="Calibri"/>
              </a:rPr>
              <a:t>Mae angen i ddysgwyr ddeall:</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Mai grymoedd yw llwythi strwythurol sy'n achosi straen ac anffurfiad</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Bod tri chategori o lwythi, llwythi dwys (pwynt), llwythi llinell, wedi'u dosbarthu (llwythi wedi'u dosbarthu)</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Bydd yr eiliad blygu uchaf yn digwydd ar wahanol bwyntiau yn dibynnu ar sut mae'r trawst yn cael ei gefnogi a'r math o lwyth sy’n cael ei roi ar y trawst.</a:t>
            </a:r>
          </a:p>
          <a:p>
            <a:endParaRPr lang="en-GB" sz="3200" dirty="0"/>
          </a:p>
        </p:txBody>
      </p:sp>
      <p:sp>
        <p:nvSpPr>
          <p:cNvPr id="5" name="Title 1">
            <a:extLst>
              <a:ext uri="{FF2B5EF4-FFF2-40B4-BE49-F238E27FC236}">
                <a16:creationId xmlns:a16="http://schemas.microsoft.com/office/drawing/2014/main" id="{B4D9F57E-AAD7-45D1-9285-1682369773C4}"/>
              </a:ext>
            </a:extLst>
          </p:cNvPr>
          <p:cNvSpPr txBox="1"/>
          <p:nvPr/>
        </p:nvSpPr>
        <p:spPr>
          <a:xfrm>
            <a:off x="1691968" y="184087"/>
            <a:ext cx="8435197" cy="975639"/>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dirty="0">
                <a:solidFill>
                  <a:srgbClr val="FFFFFF"/>
                </a:solidFill>
                <a:effectLst/>
                <a:latin typeface="Calibri"/>
                <a:ea typeface="Calibri"/>
                <a:cs typeface="Calibri"/>
              </a:rPr>
              <a:t>2.3.4 Dadansoddi adeileddol o</a:t>
            </a:r>
          </a:p>
          <a:p>
            <a:r>
              <a:rPr lang="cy-GB" sz="3200" b="0" i="0" strike="noStrike" cap="none" spc="0" baseline="0" dirty="0">
                <a:solidFill>
                  <a:srgbClr val="FFFFFF"/>
                </a:solidFill>
                <a:effectLst/>
                <a:latin typeface="Calibri"/>
                <a:ea typeface="Calibri"/>
                <a:cs typeface="Calibri"/>
              </a:rPr>
              <a:t> adeiladau/asedau</a:t>
            </a:r>
          </a:p>
        </p:txBody>
      </p:sp>
    </p:spTree>
    <p:extLst>
      <p:ext uri="{BB962C8B-B14F-4D97-AF65-F5344CB8AC3E}">
        <p14:creationId xmlns:p14="http://schemas.microsoft.com/office/powerpoint/2010/main" val="16132902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157480" y="1280160"/>
            <a:ext cx="8829040" cy="6001643"/>
          </a:xfrm>
          <a:prstGeom prst="rect">
            <a:avLst/>
          </a:prstGeom>
          <a:noFill/>
        </p:spPr>
        <p:txBody>
          <a:bodyPr wrap="square" rtlCol="0">
            <a:spAutoFit/>
          </a:bodyPr>
          <a:lstStyle/>
          <a:p>
            <a:r>
              <a:rPr lang="cy-GB" sz="3200" b="0" i="0" strike="noStrike" cap="none" spc="0" baseline="0" dirty="0">
                <a:solidFill>
                  <a:srgbClr val="000000"/>
                </a:solidFill>
                <a:effectLst/>
                <a:latin typeface="Calibri"/>
                <a:ea typeface="Calibri"/>
                <a:cs typeface="Calibri"/>
              </a:rPr>
              <a:t>Mae angen i ddysgwyr ddeall:</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Effaith newid tymheredd ar ddefnyddwyr adeiladu a sut mae'n amrywio yn dibynnu ar y math o adeilad, adeiladwaith yr adeilad a sut mae adeiladau'n cael eu defnyddio.</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Mai acwsteg adeiladu yw rheoli sŵn mewn adeilad</a:t>
            </a:r>
          </a:p>
          <a:p>
            <a:pPr marL="457200" indent="-4572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Gofynion dylunio goleuo, galluogi defnyddwyr i weld yn glir ac y dylid ystyried dyluniad ac offer priodol, systemau rheoli a defnydd o olau dydd.</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endParaRPr lang="en-GB" sz="3200" dirty="0"/>
          </a:p>
        </p:txBody>
      </p:sp>
      <p:sp>
        <p:nvSpPr>
          <p:cNvPr id="5" name="Title 1">
            <a:extLst>
              <a:ext uri="{FF2B5EF4-FFF2-40B4-BE49-F238E27FC236}">
                <a16:creationId xmlns:a16="http://schemas.microsoft.com/office/drawing/2014/main" id="{C41A1EA2-2418-4FB8-A925-B00B2C08140B}"/>
              </a:ext>
            </a:extLst>
          </p:cNvPr>
          <p:cNvSpPr txBox="1"/>
          <p:nvPr/>
        </p:nvSpPr>
        <p:spPr>
          <a:xfrm>
            <a:off x="1181243" y="0"/>
            <a:ext cx="768843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2500" b="0" i="0" strike="noStrike" cap="none" spc="0" baseline="0" dirty="0">
                <a:solidFill>
                  <a:srgbClr val="FFFFFF"/>
                </a:solidFill>
                <a:effectLst/>
                <a:latin typeface="Calibri"/>
                <a:ea typeface="Calibri"/>
                <a:cs typeface="Calibri"/>
              </a:rPr>
              <a:t>2.3.4 Effaith newidiadau tymheredd, priodweddau defnyddiau ar adeiladu acwsteg a dyluniadau ar gyfer golau.</a:t>
            </a:r>
          </a:p>
        </p:txBody>
      </p:sp>
    </p:spTree>
    <p:extLst>
      <p:ext uri="{BB962C8B-B14F-4D97-AF65-F5344CB8AC3E}">
        <p14:creationId xmlns:p14="http://schemas.microsoft.com/office/powerpoint/2010/main" val="521320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416560" y="1536174"/>
            <a:ext cx="8300720" cy="5170646"/>
          </a:xfrm>
          <a:prstGeom prst="rect">
            <a:avLst/>
          </a:prstGeom>
          <a:noFill/>
        </p:spPr>
        <p:txBody>
          <a:bodyPr wrap="square" rtlCol="0">
            <a:spAutoFit/>
          </a:bodyPr>
          <a:lstStyle/>
          <a:p>
            <a:r>
              <a:rPr lang="cy-GB" sz="3000" b="0" i="0" strike="noStrike" cap="none" spc="0" baseline="0" dirty="0">
                <a:solidFill>
                  <a:srgbClr val="000000"/>
                </a:solidFill>
                <a:effectLst/>
                <a:latin typeface="Calibri"/>
                <a:ea typeface="Calibri"/>
                <a:cs typeface="Calibri"/>
              </a:rPr>
              <a:t>Mae'r adran hon yn cynnwys:</a:t>
            </a:r>
          </a:p>
          <a:p>
            <a:pPr marL="342900" indent="-342900">
              <a:buFont typeface="Arial" panose="020B0604020202020204" pitchFamily="34" charset="0"/>
              <a:buChar char="•"/>
            </a:pPr>
            <a:r>
              <a:rPr lang="cy-GB" sz="3000" b="0" i="0" strike="noStrike" cap="none" spc="0" baseline="0" dirty="0">
                <a:solidFill>
                  <a:srgbClr val="000000"/>
                </a:solidFill>
                <a:effectLst/>
                <a:latin typeface="Calibri"/>
                <a:ea typeface="Calibri"/>
                <a:cs typeface="Calibri"/>
              </a:rPr>
              <a:t>Y rheolau mesur sy'n effeithio ar gynllunio prosiectau adeiladu, gosod a chynnal a chadw</a:t>
            </a:r>
          </a:p>
          <a:p>
            <a:pPr marL="342900" indent="-342900">
              <a:buFont typeface="Arial" panose="020B0604020202020204" pitchFamily="34" charset="0"/>
              <a:buChar char="•"/>
            </a:pPr>
            <a:r>
              <a:rPr lang="cy-GB" sz="3000" b="0" i="0" strike="noStrike" cap="none" spc="0" baseline="0" dirty="0">
                <a:solidFill>
                  <a:srgbClr val="000000"/>
                </a:solidFill>
                <a:effectLst/>
                <a:latin typeface="Calibri"/>
                <a:ea typeface="Calibri"/>
                <a:cs typeface="Calibri"/>
              </a:rPr>
              <a:t>Y rheolau mesur ar gyfer prosiectau peirianneg sifil</a:t>
            </a:r>
          </a:p>
          <a:p>
            <a:pPr marL="342900" indent="-342900">
              <a:buFont typeface="Arial" panose="020B0604020202020204" pitchFamily="34" charset="0"/>
              <a:buChar char="•"/>
            </a:pPr>
            <a:r>
              <a:rPr lang="cy-GB" sz="3000" b="0" i="0" strike="noStrike" cap="none" spc="0" baseline="0" dirty="0">
                <a:solidFill>
                  <a:srgbClr val="000000"/>
                </a:solidFill>
                <a:effectLst/>
                <a:latin typeface="Calibri"/>
                <a:ea typeface="Calibri"/>
                <a:cs typeface="Calibri"/>
              </a:rPr>
              <a:t>Cynhyrchu meintiau ar gyfer isadeileddau ac </a:t>
            </a:r>
            <a:r>
              <a:rPr lang="cy-GB" sz="3000" dirty="0">
                <a:solidFill>
                  <a:srgbClr val="000000"/>
                </a:solidFill>
                <a:latin typeface="Calibri"/>
                <a:ea typeface="Calibri"/>
                <a:cs typeface="Calibri"/>
              </a:rPr>
              <a:t>aradeileddau</a:t>
            </a:r>
            <a:endParaRPr lang="cy-GB" sz="3000" b="0" i="0" strike="noStrike" cap="none" spc="0" baseline="0" dirty="0">
              <a:solidFill>
                <a:srgbClr val="000000"/>
              </a:solidFill>
              <a:effectLst/>
              <a:latin typeface="Calibri"/>
              <a:ea typeface="Calibri"/>
              <a:cs typeface="Calibri"/>
            </a:endParaRPr>
          </a:p>
          <a:p>
            <a:pPr marL="342900" indent="-342900">
              <a:buFont typeface="Arial" panose="020B0604020202020204" pitchFamily="34" charset="0"/>
              <a:buChar char="•"/>
            </a:pPr>
            <a:r>
              <a:rPr lang="cy-GB" sz="3000" b="0" i="0" strike="noStrike" cap="none" spc="0" baseline="0" dirty="0">
                <a:solidFill>
                  <a:srgbClr val="000000"/>
                </a:solidFill>
                <a:effectLst/>
                <a:latin typeface="Calibri"/>
                <a:ea typeface="Calibri"/>
                <a:cs typeface="Calibri"/>
              </a:rPr>
              <a:t>Cynhyrchu meintiau ar gyfer prosiectau peirianneg sifil</a:t>
            </a:r>
          </a:p>
          <a:p>
            <a:pPr marL="342900" indent="-342900">
              <a:buFont typeface="Arial" panose="020B0604020202020204" pitchFamily="34" charset="0"/>
              <a:buChar char="•"/>
            </a:pPr>
            <a:r>
              <a:rPr lang="cy-GB" sz="3000" b="0" i="0" strike="noStrike" cap="none" spc="0" baseline="0" dirty="0">
                <a:solidFill>
                  <a:srgbClr val="000000"/>
                </a:solidFill>
                <a:effectLst/>
                <a:latin typeface="Calibri"/>
                <a:ea typeface="Calibri"/>
                <a:cs typeface="Calibri"/>
              </a:rPr>
              <a:t>Cynhyrchu biliau o feintiau ar gyfer prosiectau adeiladu/asedau.</a:t>
            </a:r>
          </a:p>
        </p:txBody>
      </p:sp>
      <p:sp>
        <p:nvSpPr>
          <p:cNvPr id="5" name="Title 1">
            <a:extLst>
              <a:ext uri="{FF2B5EF4-FFF2-40B4-BE49-F238E27FC236}">
                <a16:creationId xmlns:a16="http://schemas.microsoft.com/office/drawing/2014/main" id="{B297E751-4ED6-4F05-ACDB-BC8D6A344AE8}"/>
              </a:ext>
            </a:extLst>
          </p:cNvPr>
          <p:cNvSpPr txBox="1"/>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a:solidFill>
                  <a:srgbClr val="FFFFFF"/>
                </a:solidFill>
                <a:effectLst/>
                <a:latin typeface="Calibri"/>
                <a:ea typeface="Calibri"/>
                <a:cs typeface="Calibri"/>
              </a:rPr>
              <a:t>2.3.5 Safonau ar gyfer mesuriadau</a:t>
            </a:r>
          </a:p>
        </p:txBody>
      </p:sp>
    </p:spTree>
    <p:extLst>
      <p:ext uri="{BB962C8B-B14F-4D97-AF65-F5344CB8AC3E}">
        <p14:creationId xmlns:p14="http://schemas.microsoft.com/office/powerpoint/2010/main" val="6957403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421640" y="1536174"/>
            <a:ext cx="8300720" cy="4480560"/>
          </a:xfrm>
          <a:prstGeom prst="rect">
            <a:avLst/>
          </a:prstGeom>
          <a:noFill/>
        </p:spPr>
        <p:txBody>
          <a:bodyPr wrap="square" rtlCol="0">
            <a:spAutoFit/>
          </a:bodyPr>
          <a:lstStyle/>
          <a:p>
            <a:r>
              <a:rPr lang="cy-GB" sz="3200" b="0" i="0" strike="noStrike" cap="none" spc="0" baseline="0" dirty="0">
                <a:solidFill>
                  <a:srgbClr val="000000"/>
                </a:solidFill>
                <a:effectLst/>
                <a:latin typeface="Calibri"/>
                <a:ea typeface="Calibri"/>
                <a:cs typeface="Calibri"/>
              </a:rPr>
              <a:t>Yn yr adran hon mae angen dealltwriaeth o'r egwyddorion a'r risgiau sy'n effeithio ar gysur thermol gan gynnwys:</a:t>
            </a:r>
          </a:p>
          <a:p>
            <a:pPr marL="342900" indent="-3429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Yr egwyddorion gwyddonol sydd eu hangen i ddeall y ffactorau sy'n effeithio ar gysur thermol adeiladau</a:t>
            </a:r>
          </a:p>
          <a:p>
            <a:pPr marL="342900" indent="-3429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Rheolaeth a rheoli gwres</a:t>
            </a:r>
          </a:p>
          <a:p>
            <a:pPr marL="342900" indent="-342900">
              <a:buFont typeface="Arial" panose="020B0604020202020204" pitchFamily="34" charset="0"/>
              <a:buChar char="•"/>
            </a:pPr>
            <a:r>
              <a:rPr lang="cy-GB" sz="3200" b="0" i="0" strike="noStrike" cap="none" spc="0" baseline="0" dirty="0">
                <a:solidFill>
                  <a:srgbClr val="000000"/>
                </a:solidFill>
                <a:effectLst/>
                <a:latin typeface="Calibri"/>
                <a:ea typeface="Calibri"/>
                <a:cs typeface="Calibri"/>
              </a:rPr>
              <a:t>Risgiau lleithder i adeiladau, gan gynnwys </a:t>
            </a:r>
            <a:r>
              <a:rPr lang="cy-GB" sz="3200" dirty="0">
                <a:solidFill>
                  <a:srgbClr val="000000"/>
                </a:solidFill>
                <a:latin typeface="Calibri"/>
                <a:ea typeface="Calibri"/>
                <a:cs typeface="Calibri"/>
              </a:rPr>
              <a:t>anwedd</a:t>
            </a:r>
            <a:r>
              <a:rPr lang="cy-GB" sz="3200" b="0" i="0" strike="noStrike" cap="none" spc="0" baseline="0" dirty="0">
                <a:solidFill>
                  <a:srgbClr val="000000"/>
                </a:solidFill>
                <a:effectLst/>
                <a:latin typeface="Calibri"/>
                <a:ea typeface="Calibri"/>
                <a:cs typeface="Calibri"/>
              </a:rPr>
              <a:t> a dulliau o reoli lleithder.</a:t>
            </a:r>
          </a:p>
        </p:txBody>
      </p:sp>
      <p:sp>
        <p:nvSpPr>
          <p:cNvPr id="3" name="Title 1">
            <a:extLst>
              <a:ext uri="{FF2B5EF4-FFF2-40B4-BE49-F238E27FC236}">
                <a16:creationId xmlns:a16="http://schemas.microsoft.com/office/drawing/2014/main" id="{ACC5B81D-1094-4CF2-A9F9-A4BE8C3E3328}"/>
              </a:ext>
            </a:extLst>
          </p:cNvPr>
          <p:cNvSpPr txBox="1"/>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a:solidFill>
                  <a:srgbClr val="FFFFFF"/>
                </a:solidFill>
                <a:effectLst/>
                <a:latin typeface="Calibri"/>
                <a:ea typeface="Calibri"/>
                <a:cs typeface="Calibri"/>
              </a:rPr>
              <a:t>2.3.6 Cysur thermol</a:t>
            </a:r>
          </a:p>
        </p:txBody>
      </p:sp>
    </p:spTree>
    <p:extLst>
      <p:ext uri="{BB962C8B-B14F-4D97-AF65-F5344CB8AC3E}">
        <p14:creationId xmlns:p14="http://schemas.microsoft.com/office/powerpoint/2010/main" val="18302659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619760" y="1828800"/>
            <a:ext cx="8300720" cy="3992880"/>
          </a:xfrm>
          <a:prstGeom prst="rect">
            <a:avLst/>
          </a:prstGeom>
          <a:noFill/>
        </p:spPr>
        <p:txBody>
          <a:bodyPr wrap="square" rtlCol="0">
            <a:spAutoFit/>
          </a:bodyPr>
          <a:lstStyle/>
          <a:p>
            <a:r>
              <a:rPr lang="cy-GB" sz="3200" b="0" i="0" strike="noStrike" cap="none" spc="0" baseline="0">
                <a:solidFill>
                  <a:srgbClr val="000000"/>
                </a:solidFill>
                <a:effectLst/>
                <a:latin typeface="Calibri"/>
                <a:ea typeface="Calibri"/>
                <a:cs typeface="Calibri"/>
              </a:rPr>
              <a:t>Mae'r adran hon yn cynnwys:</a:t>
            </a:r>
          </a:p>
          <a:p>
            <a:pPr marL="342900" indent="-342900">
              <a:buFont typeface="Arial" panose="020B0604020202020204" pitchFamily="34" charset="0"/>
              <a:buChar char="•"/>
            </a:pPr>
            <a:r>
              <a:rPr lang="cy-GB" sz="3200" b="0" i="0" strike="noStrike" cap="none" spc="0" baseline="0">
                <a:solidFill>
                  <a:srgbClr val="000000"/>
                </a:solidFill>
                <a:effectLst/>
                <a:latin typeface="Calibri"/>
                <a:ea typeface="Calibri"/>
                <a:cs typeface="Calibri"/>
              </a:rPr>
              <a:t>Yr egwyddorion gwyddonol/mathemategol sydd eu hangen i ddeall y ffordd y mae sain yn cael ei mesur</a:t>
            </a:r>
          </a:p>
          <a:p>
            <a:pPr marL="342900" indent="-342900">
              <a:buFont typeface="Arial" panose="020B0604020202020204" pitchFamily="34" charset="0"/>
              <a:buChar char="•"/>
            </a:pPr>
            <a:r>
              <a:rPr lang="cy-GB" sz="3200" b="0" i="0" strike="noStrike" cap="none" spc="0" baseline="0">
                <a:solidFill>
                  <a:srgbClr val="000000"/>
                </a:solidFill>
                <a:effectLst/>
                <a:latin typeface="Calibri"/>
                <a:ea typeface="Calibri"/>
                <a:cs typeface="Calibri"/>
              </a:rPr>
              <a:t>Sut mae sain yn cael ei rheoli drwy gydol cylch bywyd adeiladau/asedau</a:t>
            </a:r>
          </a:p>
          <a:p>
            <a:pPr marL="342900" indent="-342900">
              <a:buFont typeface="Arial" panose="020B0604020202020204" pitchFamily="34" charset="0"/>
              <a:buChar char="•"/>
            </a:pPr>
            <a:r>
              <a:rPr lang="cy-GB" sz="3200" b="0" i="0" strike="noStrike" cap="none" spc="0" baseline="0">
                <a:solidFill>
                  <a:srgbClr val="000000"/>
                </a:solidFill>
                <a:effectLst/>
                <a:latin typeface="Calibri"/>
                <a:ea typeface="Calibri"/>
                <a:cs typeface="Calibri"/>
              </a:rPr>
              <a:t>Goblygiadau dylunio sain ar ddefnyddwyr adeiladu ac eraill.</a:t>
            </a:r>
          </a:p>
        </p:txBody>
      </p:sp>
      <p:sp>
        <p:nvSpPr>
          <p:cNvPr id="3" name="Title 1">
            <a:extLst>
              <a:ext uri="{FF2B5EF4-FFF2-40B4-BE49-F238E27FC236}">
                <a16:creationId xmlns:a16="http://schemas.microsoft.com/office/drawing/2014/main" id="{8DD9EE00-5F05-4C07-A503-8C39F6E91C38}"/>
              </a:ext>
            </a:extLst>
          </p:cNvPr>
          <p:cNvSpPr txBox="1"/>
          <p:nvPr/>
        </p:nvSpPr>
        <p:spPr>
          <a:xfrm>
            <a:off x="1089803" y="263706"/>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dirty="0">
                <a:solidFill>
                  <a:srgbClr val="FFFFFF"/>
                </a:solidFill>
                <a:effectLst/>
                <a:latin typeface="Calibri"/>
                <a:ea typeface="Calibri"/>
                <a:cs typeface="Calibri"/>
              </a:rPr>
              <a:t>2.3.7 Dyluniad acwstig adeiladau ac asedau.</a:t>
            </a:r>
          </a:p>
        </p:txBody>
      </p:sp>
    </p:spTree>
    <p:extLst>
      <p:ext uri="{BB962C8B-B14F-4D97-AF65-F5344CB8AC3E}">
        <p14:creationId xmlns:p14="http://schemas.microsoft.com/office/powerpoint/2010/main" val="8895588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619760" y="1828800"/>
            <a:ext cx="8300720" cy="2529840"/>
          </a:xfrm>
          <a:prstGeom prst="rect">
            <a:avLst/>
          </a:prstGeom>
          <a:noFill/>
        </p:spPr>
        <p:txBody>
          <a:bodyPr wrap="square" rtlCol="0">
            <a:spAutoFit/>
          </a:bodyPr>
          <a:lstStyle/>
          <a:p>
            <a:r>
              <a:rPr lang="cy-GB" sz="3200" b="0" i="0" strike="noStrike" cap="none" spc="0" baseline="0">
                <a:solidFill>
                  <a:srgbClr val="000000"/>
                </a:solidFill>
                <a:effectLst/>
                <a:latin typeface="Calibri"/>
                <a:ea typeface="Calibri"/>
                <a:cs typeface="Calibri"/>
              </a:rPr>
              <a:t>Mae'r adran hon yn cynnwys:</a:t>
            </a:r>
          </a:p>
          <a:p>
            <a:r>
              <a:rPr lang="cy-GB" sz="3200" b="0" i="0" strike="noStrike" cap="none" spc="0" baseline="0">
                <a:solidFill>
                  <a:srgbClr val="000000"/>
                </a:solidFill>
                <a:effectLst/>
                <a:latin typeface="Calibri"/>
                <a:ea typeface="Calibri"/>
                <a:cs typeface="Calibri"/>
              </a:rPr>
              <a:t>Y mathau o olau, naturiol ac artiffisial, sy'n effeithio ar ddefnyddwyr adeiladu/asedau.</a:t>
            </a:r>
          </a:p>
          <a:p>
            <a:r>
              <a:rPr lang="cy-GB" sz="3200" b="0" i="0" strike="noStrike" cap="none" spc="0" baseline="0">
                <a:solidFill>
                  <a:srgbClr val="000000"/>
                </a:solidFill>
                <a:effectLst/>
                <a:latin typeface="Calibri"/>
                <a:ea typeface="Calibri"/>
                <a:cs typeface="Calibri"/>
              </a:rPr>
              <a:t>Y dulliau o fesur golau mewn adeiladau ac asedau</a:t>
            </a:r>
            <a:r>
              <a:rPr lang="cy-GB" sz="2400" b="0" i="0" strike="noStrike" cap="none" spc="0" baseline="0">
                <a:solidFill>
                  <a:srgbClr val="000000"/>
                </a:solidFill>
                <a:effectLst/>
                <a:latin typeface="Calibri"/>
                <a:ea typeface="Calibri"/>
                <a:cs typeface="Calibri"/>
              </a:rPr>
              <a:t>.</a:t>
            </a:r>
          </a:p>
        </p:txBody>
      </p:sp>
      <p:sp>
        <p:nvSpPr>
          <p:cNvPr id="3" name="Title 1">
            <a:extLst>
              <a:ext uri="{FF2B5EF4-FFF2-40B4-BE49-F238E27FC236}">
                <a16:creationId xmlns:a16="http://schemas.microsoft.com/office/drawing/2014/main" id="{34C75AED-7017-4D70-B2E9-DACC21DB183E}"/>
              </a:ext>
            </a:extLst>
          </p:cNvPr>
          <p:cNvSpPr txBox="1"/>
          <p:nvPr/>
        </p:nvSpPr>
        <p:spPr>
          <a:xfrm>
            <a:off x="1089803" y="295601"/>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dirty="0">
                <a:solidFill>
                  <a:srgbClr val="FFFFFF"/>
                </a:solidFill>
                <a:effectLst/>
                <a:latin typeface="Calibri"/>
                <a:ea typeface="Calibri"/>
                <a:cs typeface="Calibri"/>
              </a:rPr>
              <a:t>2.3.8 Goleuo mewn adeiladau a goleuo asedau.</a:t>
            </a:r>
          </a:p>
        </p:txBody>
      </p:sp>
    </p:spTree>
    <p:extLst>
      <p:ext uri="{BB962C8B-B14F-4D97-AF65-F5344CB8AC3E}">
        <p14:creationId xmlns:p14="http://schemas.microsoft.com/office/powerpoint/2010/main" val="28334475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147320" y="1268659"/>
            <a:ext cx="8996680" cy="5293757"/>
          </a:xfrm>
          <a:prstGeom prst="rect">
            <a:avLst/>
          </a:prstGeom>
          <a:noFill/>
        </p:spPr>
        <p:txBody>
          <a:bodyPr wrap="square" rtlCol="0">
            <a:spAutoFit/>
          </a:bodyPr>
          <a:lstStyle/>
          <a:p>
            <a:r>
              <a:rPr lang="cy-GB" sz="2600" b="0" i="0" strike="noStrike" cap="none" spc="0" baseline="0" dirty="0">
                <a:solidFill>
                  <a:srgbClr val="000000"/>
                </a:solidFill>
                <a:effectLst/>
                <a:latin typeface="Calibri"/>
                <a:ea typeface="Calibri"/>
                <a:cs typeface="Calibri"/>
              </a:rPr>
              <a:t>Mae'r adran hon yn cynnwys:</a:t>
            </a:r>
          </a:p>
          <a:p>
            <a:pPr marL="342900" indent="-342900">
              <a:buFont typeface="Arial" panose="020B0604020202020204" pitchFamily="34" charset="0"/>
              <a:buChar char="•"/>
            </a:pPr>
            <a:r>
              <a:rPr lang="cy-GB" sz="2600" b="0" i="0" strike="noStrike" cap="none" spc="0" baseline="0" dirty="0">
                <a:solidFill>
                  <a:srgbClr val="000000"/>
                </a:solidFill>
                <a:effectLst/>
                <a:latin typeface="Calibri"/>
                <a:ea typeface="Calibri"/>
                <a:cs typeface="Calibri"/>
              </a:rPr>
              <a:t>Natur egni a'i ddefnydd mewn systemau gwasanaethau adeiladu</a:t>
            </a:r>
          </a:p>
          <a:p>
            <a:pPr marL="342900" indent="-342900">
              <a:buFont typeface="Arial" panose="020B0604020202020204" pitchFamily="34" charset="0"/>
              <a:buChar char="•"/>
            </a:pPr>
            <a:r>
              <a:rPr lang="cy-GB" sz="2600" b="0" i="0" strike="noStrike" cap="none" spc="0" baseline="0" dirty="0">
                <a:solidFill>
                  <a:srgbClr val="000000"/>
                </a:solidFill>
                <a:effectLst/>
                <a:latin typeface="Calibri"/>
                <a:ea typeface="Calibri"/>
                <a:cs typeface="Calibri"/>
              </a:rPr>
              <a:t>Y ffurfiau </a:t>
            </a:r>
            <a:r>
              <a:rPr lang="cy-GB" sz="2600" dirty="0">
                <a:solidFill>
                  <a:srgbClr val="000000"/>
                </a:solidFill>
                <a:latin typeface="Calibri"/>
                <a:ea typeface="Calibri"/>
                <a:cs typeface="Calibri"/>
              </a:rPr>
              <a:t>egni</a:t>
            </a:r>
            <a:r>
              <a:rPr lang="cy-GB" sz="2600" b="0" i="0" strike="noStrike" cap="none" spc="0" baseline="0" dirty="0">
                <a:solidFill>
                  <a:srgbClr val="000000"/>
                </a:solidFill>
                <a:effectLst/>
                <a:latin typeface="Calibri"/>
                <a:ea typeface="Calibri"/>
                <a:cs typeface="Calibri"/>
              </a:rPr>
              <a:t> sy’n cael eu defnyddio mewn systemau trydanol, aerdymheru, oergell a gwresogi</a:t>
            </a:r>
          </a:p>
          <a:p>
            <a:pPr marL="342900" indent="-342900">
              <a:buFont typeface="Arial" panose="020B0604020202020204" pitchFamily="34" charset="0"/>
              <a:buChar char="•"/>
            </a:pPr>
            <a:r>
              <a:rPr lang="cy-GB" sz="2600" b="0" i="0" strike="noStrike" cap="none" spc="0" baseline="0" dirty="0">
                <a:solidFill>
                  <a:srgbClr val="000000"/>
                </a:solidFill>
                <a:effectLst/>
                <a:latin typeface="Calibri"/>
                <a:ea typeface="Calibri"/>
                <a:cs typeface="Calibri"/>
              </a:rPr>
              <a:t>Yr unedau, cyfrifiadau a dulliau o gyfrifo defnydd a gofynion ynni</a:t>
            </a:r>
          </a:p>
          <a:p>
            <a:pPr marL="342900" indent="-342900">
              <a:buFont typeface="Arial" panose="020B0604020202020204" pitchFamily="34" charset="0"/>
              <a:buChar char="•"/>
            </a:pPr>
            <a:r>
              <a:rPr lang="cy-GB" sz="2600" b="0" i="0" strike="noStrike" cap="none" spc="0" baseline="0" dirty="0">
                <a:solidFill>
                  <a:srgbClr val="000000"/>
                </a:solidFill>
                <a:effectLst/>
                <a:latin typeface="Calibri"/>
                <a:ea typeface="Calibri"/>
                <a:cs typeface="Calibri"/>
              </a:rPr>
              <a:t>Y cysylltiadau rhwng dylunio strwythurol a’r defnydd </a:t>
            </a:r>
            <a:r>
              <a:rPr lang="cy-GB" sz="2600" dirty="0">
                <a:solidFill>
                  <a:srgbClr val="000000"/>
                </a:solidFill>
                <a:latin typeface="Calibri"/>
                <a:ea typeface="Calibri"/>
                <a:cs typeface="Calibri"/>
              </a:rPr>
              <a:t>o egni</a:t>
            </a:r>
            <a:endParaRPr lang="cy-GB" sz="2600" b="0" i="0" strike="noStrike" cap="none" spc="0" baseline="0" dirty="0">
              <a:solidFill>
                <a:srgbClr val="000000"/>
              </a:solidFill>
              <a:effectLst/>
              <a:latin typeface="Calibri"/>
              <a:ea typeface="Calibri"/>
              <a:cs typeface="Calibri"/>
            </a:endParaRPr>
          </a:p>
          <a:p>
            <a:pPr marL="342900" indent="-342900">
              <a:buFont typeface="Arial" panose="020B0604020202020204" pitchFamily="34" charset="0"/>
              <a:buChar char="•"/>
            </a:pPr>
            <a:r>
              <a:rPr lang="cy-GB" sz="2600" b="0" i="0" strike="noStrike" cap="none" spc="0" baseline="0" dirty="0">
                <a:solidFill>
                  <a:srgbClr val="000000"/>
                </a:solidFill>
                <a:effectLst/>
                <a:latin typeface="Calibri"/>
                <a:ea typeface="Calibri"/>
                <a:cs typeface="Calibri"/>
              </a:rPr>
              <a:t>Dylunio peirianneg gwasanaethau adeiladu gweithredol a goddefol</a:t>
            </a:r>
          </a:p>
          <a:p>
            <a:pPr marL="342900" indent="-342900">
              <a:buFont typeface="Arial" panose="020B0604020202020204" pitchFamily="34" charset="0"/>
              <a:buChar char="•"/>
            </a:pPr>
            <a:r>
              <a:rPr lang="cy-GB" sz="2600" b="0" i="0" strike="noStrike" cap="none" spc="0" baseline="0" dirty="0">
                <a:solidFill>
                  <a:srgbClr val="000000"/>
                </a:solidFill>
                <a:effectLst/>
                <a:latin typeface="Calibri"/>
                <a:ea typeface="Calibri"/>
                <a:cs typeface="Calibri"/>
              </a:rPr>
              <a:t>Manteision defnydd cydweithredol o Fodelu Gwybodaeth Adeiladu (BIM) wrth ddylunio strwythurau a systemau gwasanaethau adeiladu.</a:t>
            </a:r>
          </a:p>
        </p:txBody>
      </p:sp>
      <p:sp>
        <p:nvSpPr>
          <p:cNvPr id="3" name="Title 1">
            <a:extLst>
              <a:ext uri="{FF2B5EF4-FFF2-40B4-BE49-F238E27FC236}">
                <a16:creationId xmlns:a16="http://schemas.microsoft.com/office/drawing/2014/main" id="{60EE10CA-717F-49AE-B5FF-7934A2C4C188}"/>
              </a:ext>
            </a:extLst>
          </p:cNvPr>
          <p:cNvSpPr txBox="1"/>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cy-GB" sz="3200" b="0" i="0" strike="noStrike" cap="none" spc="0" baseline="0">
                <a:solidFill>
                  <a:srgbClr val="FFFFFF"/>
                </a:solidFill>
                <a:effectLst/>
                <a:latin typeface="Calibri"/>
                <a:ea typeface="Calibri"/>
                <a:cs typeface="Calibri"/>
              </a:rPr>
              <a:t>2.3.9 Systemau gwasanaethau adeiladu</a:t>
            </a:r>
          </a:p>
        </p:txBody>
      </p:sp>
    </p:spTree>
    <p:extLst>
      <p:ext uri="{BB962C8B-B14F-4D97-AF65-F5344CB8AC3E}">
        <p14:creationId xmlns:p14="http://schemas.microsoft.com/office/powerpoint/2010/main" val="39823489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Adnoddau CBAC</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2415949"/>
          </a:xfrm>
        </p:spPr>
        <p:txBody>
          <a:bodyPr>
            <a:normAutofit/>
          </a:bodyPr>
          <a:lstStyle/>
          <a:p>
            <a:r>
              <a:rPr lang="cy-GB" sz="2400" b="0" i="0" strike="noStrike" cap="none" spc="0" baseline="0">
                <a:solidFill>
                  <a:srgbClr val="000000"/>
                </a:solidFill>
                <a:effectLst/>
                <a:latin typeface="Arial"/>
                <a:ea typeface="Arial"/>
                <a:cs typeface="Arial"/>
              </a:rPr>
              <a:t>Mae ystod eang o adnoddau ar gael i athrawon a myfyrwyr ar wefan CBAC.  </a:t>
            </a:r>
          </a:p>
          <a:p>
            <a:endParaRPr lang="en-GB"/>
          </a:p>
          <a:p>
            <a:endParaRPr lang="en-GB"/>
          </a:p>
          <a:p>
            <a:pPr marL="61912"/>
            <a:endParaRPr lang="en-GB">
              <a:latin typeface="+mn-lt"/>
            </a:endParaRPr>
          </a:p>
        </p:txBody>
      </p:sp>
      <p:pic>
        <p:nvPicPr>
          <p:cNvPr id="4" name="Picture 3">
            <a:extLst>
              <a:ext uri="{FF2B5EF4-FFF2-40B4-BE49-F238E27FC236}">
                <a16:creationId xmlns:a16="http://schemas.microsoft.com/office/drawing/2014/main" id="{4CFC210E-FBE9-D9CD-B0FF-81B9F63D82C1}"/>
              </a:ext>
            </a:extLst>
          </p:cNvPr>
          <p:cNvPicPr>
            <a:picLocks noChangeAspect="1"/>
          </p:cNvPicPr>
          <p:nvPr/>
        </p:nvPicPr>
        <p:blipFill rotWithShape="1">
          <a:blip r:embed="rId3"/>
          <a:srcRect l="60256" t="10304" b="24675"/>
          <a:stretch/>
        </p:blipFill>
        <p:spPr>
          <a:xfrm>
            <a:off x="4638135" y="3108446"/>
            <a:ext cx="4192273" cy="2706199"/>
          </a:xfrm>
          <a:prstGeom prst="rect">
            <a:avLst/>
          </a:prstGeom>
        </p:spPr>
      </p:pic>
      <p:pic>
        <p:nvPicPr>
          <p:cNvPr id="10" name="Picture 9">
            <a:extLst>
              <a:ext uri="{FF2B5EF4-FFF2-40B4-BE49-F238E27FC236}">
                <a16:creationId xmlns:a16="http://schemas.microsoft.com/office/drawing/2014/main" id="{32C59CC0-4F95-79AE-373D-491DFCD5B887}"/>
              </a:ext>
            </a:extLst>
          </p:cNvPr>
          <p:cNvPicPr>
            <a:picLocks noChangeAspect="1"/>
          </p:cNvPicPr>
          <p:nvPr/>
        </p:nvPicPr>
        <p:blipFill rotWithShape="1">
          <a:blip r:embed="rId4"/>
          <a:srcRect l="60256" t="10684" b="15242"/>
          <a:stretch/>
        </p:blipFill>
        <p:spPr>
          <a:xfrm>
            <a:off x="204520" y="3108447"/>
            <a:ext cx="4158146" cy="2615608"/>
          </a:xfrm>
          <a:prstGeom prst="rect">
            <a:avLst/>
          </a:prstGeom>
        </p:spPr>
      </p:pic>
    </p:spTree>
    <p:extLst>
      <p:ext uri="{BB962C8B-B14F-4D97-AF65-F5344CB8AC3E}">
        <p14:creationId xmlns:p14="http://schemas.microsoft.com/office/powerpoint/2010/main" val="4002078711"/>
      </p:ext>
    </p:extLst>
  </p:cSld>
  <p:clrMapOvr>
    <a:masterClrMapping/>
  </p:clrMapOvr>
  <mc:AlternateContent xmlns:mc="http://schemas.openxmlformats.org/markup-compatibility/2006" xmlns:p14="http://schemas.microsoft.com/office/powerpoint/2010/main">
    <mc:Choice Requires="p14">
      <p:transition spd="slow" p14:dur="2000" advTm="21511"/>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2151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a:blip r:embed="rId3"/>
          <a:srcRect b="12420"/>
          <a:stretch>
            <a:fillRect/>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708843"/>
          </a:xfrm>
          <a:prstGeom prst="rect">
            <a:avLst/>
          </a:prstGeom>
          <a:noFill/>
        </p:spPr>
        <p:txBody>
          <a:bodyPr wrap="square" rtlCol="0">
            <a:spAutoFit/>
          </a:bodyPr>
          <a:lstStyle/>
          <a:p>
            <a:pPr>
              <a:lnSpc>
                <a:spcPct val="80000"/>
              </a:lnSpc>
            </a:pPr>
            <a:r>
              <a:rPr lang="cy-GB" sz="4800" b="0" i="0" strike="noStrike" cap="none" spc="-30" baseline="0">
                <a:solidFill>
                  <a:srgbClr val="FFFFFF"/>
                </a:solidFill>
                <a:effectLst/>
                <a:latin typeface="Calibri"/>
                <a:ea typeface="Calibri"/>
                <a:cs typeface="Calibri"/>
              </a:rPr>
              <a:t>Cwestiynau?  |  Any Questions?</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2762936" cy="3140050"/>
          </a:xfrm>
          <a:prstGeom prst="rect">
            <a:avLst/>
          </a:prstGeom>
          <a:noFill/>
        </p:spPr>
        <p:txBody>
          <a:bodyPr wrap="none" rtlCol="0">
            <a:spAutoFit/>
          </a:bodyPr>
          <a:lstStyle/>
          <a:p>
            <a:r>
              <a:rPr lang="cy-GB" sz="2400" b="1" i="0" strike="noStrike" cap="none" spc="0" baseline="0" dirty="0">
                <a:solidFill>
                  <a:srgbClr val="FFFFFF"/>
                </a:solidFill>
                <a:effectLst/>
                <a:latin typeface="Calibri"/>
                <a:ea typeface="Calibri"/>
                <a:cs typeface="Calibri"/>
              </a:rPr>
              <a:t>Swyddog Pwnc</a:t>
            </a:r>
          </a:p>
          <a:p>
            <a:r>
              <a:rPr lang="cy-GB" sz="2400" b="1" i="0" strike="noStrike" cap="none" spc="0" baseline="0" dirty="0">
                <a:solidFill>
                  <a:srgbClr val="FFFFFF"/>
                </a:solidFill>
                <a:effectLst/>
                <a:latin typeface="Calibri"/>
                <a:ea typeface="Calibri"/>
                <a:cs typeface="Calibri"/>
              </a:rPr>
              <a:t>Allan Perry</a:t>
            </a:r>
          </a:p>
          <a:p>
            <a:r>
              <a:rPr lang="cy-GB" sz="1800" b="0" i="0" strike="noStrike" cap="none" spc="0" baseline="0" dirty="0">
                <a:solidFill>
                  <a:srgbClr val="000000"/>
                </a:solidFill>
                <a:effectLst/>
                <a:latin typeface="Calibri"/>
                <a:ea typeface="Calibri"/>
                <a:cs typeface="Calibri"/>
                <a:hlinkClick r:id="rId5"/>
              </a:rPr>
              <a:t>adeiladu@cbac.co.uk</a:t>
            </a:r>
            <a:endParaRPr lang="en-GB" dirty="0"/>
          </a:p>
          <a:p>
            <a:endParaRPr lang="en-GB" dirty="0"/>
          </a:p>
          <a:p>
            <a:r>
              <a:rPr lang="cy-GB" sz="2400" b="1" i="0" strike="noStrike" cap="none" spc="0" baseline="0" dirty="0">
                <a:solidFill>
                  <a:srgbClr val="FFFFFF"/>
                </a:solidFill>
                <a:effectLst/>
                <a:latin typeface="Calibri"/>
                <a:ea typeface="Calibri"/>
                <a:cs typeface="Calibri"/>
              </a:rPr>
              <a:t>Cymorth Pynciau</a:t>
            </a:r>
          </a:p>
          <a:p>
            <a:r>
              <a:rPr lang="cy-GB" sz="1800" b="0" i="0" strike="noStrike" cap="none" spc="0" baseline="0" dirty="0">
                <a:solidFill>
                  <a:srgbClr val="000000"/>
                </a:solidFill>
                <a:effectLst/>
                <a:latin typeface="Calibri"/>
                <a:ea typeface="Calibri"/>
                <a:cs typeface="Calibri"/>
                <a:hlinkClick r:id="rId5"/>
              </a:rPr>
              <a:t>adeiladu@cbac.co.uk</a:t>
            </a:r>
            <a:endParaRPr lang="en-GB" dirty="0"/>
          </a:p>
          <a:p>
            <a:endParaRPr lang="en-GB" dirty="0"/>
          </a:p>
          <a:p>
            <a:r>
              <a:rPr lang="cy-GB" sz="1800" b="0" i="0" strike="noStrike" cap="none" spc="0" baseline="0" dirty="0">
                <a:solidFill>
                  <a:srgbClr val="000000"/>
                </a:solidFill>
                <a:effectLst/>
                <a:latin typeface="Calibri"/>
                <a:ea typeface="Calibri"/>
                <a:cs typeface="Calibri"/>
              </a:rPr>
              <a:t>@wjec_cbac | @cbac_wjec</a:t>
            </a:r>
          </a:p>
          <a:p>
            <a:endParaRPr lang="en-GB" dirty="0"/>
          </a:p>
          <a:p>
            <a:r>
              <a:rPr lang="cy-GB" sz="1800" b="0" i="0" strike="noStrike" cap="none" spc="0" baseline="0" dirty="0">
                <a:solidFill>
                  <a:srgbClr val="000000"/>
                </a:solidFill>
                <a:effectLst/>
                <a:latin typeface="Calibri"/>
                <a:ea typeface="Calibri"/>
                <a:cs typeface="Calibri"/>
              </a:rPr>
              <a:t>cbac.co.uk | wjec.co.uk</a:t>
            </a:r>
          </a:p>
        </p:txBody>
      </p:sp>
    </p:spTree>
    <p:extLst>
      <p:ext uri="{BB962C8B-B14F-4D97-AF65-F5344CB8AC3E}">
        <p14:creationId xmlns:p14="http://schemas.microsoft.com/office/powerpoint/2010/main" val="990140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37431"/>
            <a:ext cx="8563829" cy="5001680"/>
          </a:xfrm>
        </p:spPr>
        <p:txBody>
          <a:bodyPr>
            <a:noAutofit/>
          </a:bodyPr>
          <a:lstStyle/>
          <a:p>
            <a:pPr marL="447675" indent="-358775"/>
            <a:r>
              <a:rPr lang="cy-GB" sz="2400" b="0" i="0" strike="noStrike" cap="none" spc="0" baseline="0" dirty="0">
                <a:solidFill>
                  <a:srgbClr val="000000"/>
                </a:solidFill>
                <a:effectLst/>
                <a:latin typeface="Calibri"/>
                <a:ea typeface="Calibri"/>
                <a:cs typeface="Calibri"/>
              </a:rPr>
              <a:t>     Bydd y fanyleb yn galluogi dysgwyr i ddatblygu gwybodaeth a dealltwriaeth o’r canlynol: </a:t>
            </a:r>
          </a:p>
          <a:p>
            <a:pPr marL="447675" indent="-358775"/>
            <a:r>
              <a:rPr lang="cy-GB" sz="2400" b="0" i="0" strike="noStrike" cap="none" spc="0" baseline="0" dirty="0">
                <a:solidFill>
                  <a:srgbClr val="000000"/>
                </a:solidFill>
                <a:effectLst/>
                <a:latin typeface="Calibri"/>
                <a:ea typeface="Calibri"/>
                <a:cs typeface="Calibri"/>
              </a:rPr>
              <a:t>•	y camau a'r prosesau sy'n gysylltiedig â chylch oes yr amgylchedd adeiledig</a:t>
            </a:r>
          </a:p>
          <a:p>
            <a:pPr marL="447675" indent="-358775"/>
            <a:r>
              <a:rPr lang="cy-GB" sz="2400" b="0" i="0" strike="noStrike" cap="none" spc="0" baseline="0" dirty="0">
                <a:solidFill>
                  <a:srgbClr val="000000"/>
                </a:solidFill>
                <a:effectLst/>
                <a:latin typeface="Calibri"/>
                <a:ea typeface="Calibri"/>
                <a:cs typeface="Calibri"/>
              </a:rPr>
              <a:t>•	y rolau proffesiynol a thechnegol sy'n gysylltiedig â'r amgylchedd adeiledig</a:t>
            </a:r>
          </a:p>
          <a:p>
            <a:pPr marL="447675" indent="-358775"/>
            <a:r>
              <a:rPr lang="cy-GB" sz="2400" b="0" i="0" strike="noStrike" cap="none" spc="0" baseline="0" dirty="0">
                <a:solidFill>
                  <a:srgbClr val="000000"/>
                </a:solidFill>
                <a:effectLst/>
                <a:latin typeface="Calibri"/>
                <a:ea typeface="Calibri"/>
                <a:cs typeface="Calibri"/>
              </a:rPr>
              <a:t>•	anghenion amgylchedd adeiledig cleientiaid a rhanddeiliaid</a:t>
            </a:r>
          </a:p>
          <a:p>
            <a:pPr marL="447675" indent="-358775"/>
            <a:r>
              <a:rPr lang="cy-GB" sz="2400" b="0" i="0" strike="noStrike" cap="none" spc="0" baseline="0" dirty="0">
                <a:solidFill>
                  <a:srgbClr val="000000"/>
                </a:solidFill>
                <a:effectLst/>
                <a:latin typeface="Calibri"/>
                <a:ea typeface="Calibri"/>
                <a:cs typeface="Calibri"/>
              </a:rPr>
              <a:t>•	Arferion Modelu Gwybodaeth Adeiladu (BIM) a rôl meddalwedd BIM ym mhob cam o gylch oes yr amgylchedd adeiledig</a:t>
            </a:r>
          </a:p>
          <a:p>
            <a:pPr marL="447675" indent="-358775"/>
            <a:r>
              <a:rPr lang="cy-GB" sz="2400" b="0" i="0" strike="noStrike" cap="none" spc="0" baseline="0" dirty="0">
                <a:solidFill>
                  <a:srgbClr val="000000"/>
                </a:solidFill>
                <a:effectLst/>
                <a:latin typeface="Calibri"/>
                <a:ea typeface="Calibri"/>
                <a:cs typeface="Calibri"/>
              </a:rPr>
              <a:t>•	materion cynaliadwyedd ac arferion cynaliadwy yng nghylch oes yr amgylchedd adeiledig</a:t>
            </a:r>
          </a:p>
          <a:p>
            <a:pPr marL="447675" indent="-358775"/>
            <a:r>
              <a:rPr lang="cy-GB" sz="2400" b="0" i="0" strike="noStrike" cap="none" spc="0" baseline="0" dirty="0">
                <a:solidFill>
                  <a:srgbClr val="000000"/>
                </a:solidFill>
                <a:effectLst/>
                <a:latin typeface="Calibri"/>
                <a:ea typeface="Calibri"/>
                <a:cs typeface="Calibri"/>
              </a:rPr>
              <a:t>•	natur newidiol ymarfer yn y sector amgylchedd adeiledig dros amser ac yn ystod cyfnodau gwahanol.</a:t>
            </a:r>
          </a:p>
          <a:p>
            <a:pPr marL="447675" indent="-358775"/>
            <a:endParaRPr lang="en-US" dirty="0">
              <a:latin typeface="+mn-lt"/>
              <a:ea typeface="Cambria" panose="02040503050406030204" pitchFamily="18" charset="0"/>
              <a:cs typeface="Cambria" panose="02040503050406030204" pitchFamily="18" charset="0"/>
            </a:endParaRPr>
          </a:p>
          <a:p>
            <a:pPr marL="447675" indent="-358775"/>
            <a:endParaRPr lang="en-US" dirty="0">
              <a:latin typeface="+mn-lt"/>
              <a:ea typeface="Cambria" panose="02040503050406030204" pitchFamily="18" charset="0"/>
              <a:cs typeface="Cambria" panose="02040503050406030204" pitchFamily="18" charset="0"/>
            </a:endParaRPr>
          </a:p>
        </p:txBody>
      </p:sp>
      <p:sp>
        <p:nvSpPr>
          <p:cNvPr id="5" name="Title 1">
            <a:extLst>
              <a:ext uri="{FF2B5EF4-FFF2-40B4-BE49-F238E27FC236}">
                <a16:creationId xmlns:a16="http://schemas.microsoft.com/office/drawing/2014/main" id="{174C0484-AC1A-49AE-8173-BBD838AC19BD}"/>
              </a:ext>
            </a:extLst>
          </p:cNvPr>
          <p:cNvSpPr txBox="1"/>
          <p:nvPr/>
        </p:nvSpPr>
        <p:spPr>
          <a:xfrm>
            <a:off x="1397479" y="0"/>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TAG Yr Amgylchedd Adeiledig CBAC</a:t>
            </a:r>
          </a:p>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Cyflwyniad i'r fanyleb newydd</a:t>
            </a:r>
          </a:p>
        </p:txBody>
      </p:sp>
    </p:spTree>
    <p:extLst>
      <p:ext uri="{BB962C8B-B14F-4D97-AF65-F5344CB8AC3E}">
        <p14:creationId xmlns:p14="http://schemas.microsoft.com/office/powerpoint/2010/main" val="13930213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49741"/>
            <a:ext cx="8229600" cy="5232539"/>
          </a:xfrm>
        </p:spPr>
        <p:txBody>
          <a:bodyPr>
            <a:normAutofit/>
          </a:bodyPr>
          <a:lstStyle/>
          <a:p>
            <a:endParaRPr lang="en-US" dirty="0"/>
          </a:p>
          <a:p>
            <a:pPr marL="342900" indent="-342900">
              <a:buFont typeface="Arial" panose="020B0604020202020204" pitchFamily="34" charset="0"/>
              <a:buChar char="•"/>
            </a:pPr>
            <a:r>
              <a:rPr lang="cy-GB" sz="2400" b="0" i="0" strike="noStrike" cap="none" spc="0" baseline="0" dirty="0">
                <a:solidFill>
                  <a:srgbClr val="000000"/>
                </a:solidFill>
                <a:effectLst/>
                <a:latin typeface="Arial"/>
                <a:ea typeface="Arial"/>
                <a:cs typeface="Arial"/>
              </a:rPr>
              <a:t>Ei gyflwyno mewn pedair uned</a:t>
            </a:r>
          </a:p>
          <a:p>
            <a:pPr marL="342900" indent="-342900">
              <a:buFont typeface="Arial" panose="020B0604020202020204" pitchFamily="34" charset="0"/>
              <a:buChar char="•"/>
            </a:pPr>
            <a:r>
              <a:rPr lang="cy-GB" sz="2400" b="0" i="0" strike="noStrike" cap="none" spc="0" baseline="0" dirty="0">
                <a:solidFill>
                  <a:srgbClr val="000000"/>
                </a:solidFill>
                <a:effectLst/>
                <a:latin typeface="Arial"/>
                <a:ea typeface="Arial"/>
                <a:cs typeface="Arial"/>
              </a:rPr>
              <a:t>Ei rannu'n feysydd pwnc</a:t>
            </a:r>
          </a:p>
          <a:p>
            <a:pPr marL="342900" indent="-342900">
              <a:buFont typeface="Arial" panose="020B0604020202020204" pitchFamily="34" charset="0"/>
              <a:buChar char="•"/>
            </a:pPr>
            <a:r>
              <a:rPr lang="cy-GB" dirty="0">
                <a:solidFill>
                  <a:srgbClr val="000000"/>
                </a:solidFill>
                <a:latin typeface="Arial"/>
                <a:ea typeface="Arial"/>
                <a:cs typeface="Arial"/>
              </a:rPr>
              <a:t>Y</a:t>
            </a:r>
            <a:r>
              <a:rPr lang="cy-GB" sz="2400" b="0" i="0" strike="noStrike" cap="none" spc="0" baseline="0" dirty="0">
                <a:solidFill>
                  <a:srgbClr val="000000"/>
                </a:solidFill>
                <a:effectLst/>
                <a:latin typeface="Arial"/>
                <a:ea typeface="Arial"/>
                <a:cs typeface="Arial"/>
              </a:rPr>
              <a:t>mhelaethiad yn cael ei ddarparu er mwyn eglurder ar ran ehangder a dyfnder</a:t>
            </a:r>
          </a:p>
          <a:p>
            <a:pPr marL="342900" indent="-342900">
              <a:buFont typeface="Arial" panose="020B0604020202020204" pitchFamily="34" charset="0"/>
              <a:buChar char="•"/>
            </a:pPr>
            <a:r>
              <a:rPr lang="cy-GB" sz="2400" b="0" i="0" strike="noStrike" cap="none" spc="0" baseline="0" dirty="0">
                <a:solidFill>
                  <a:srgbClr val="000000"/>
                </a:solidFill>
                <a:effectLst/>
                <a:latin typeface="Arial"/>
                <a:ea typeface="Arial"/>
                <a:cs typeface="Arial"/>
              </a:rPr>
              <a:t>Asesu drwy arholiad ac asesiad di-arholiad (NEA)</a:t>
            </a:r>
          </a:p>
          <a:p>
            <a:pPr marL="342900" indent="-342900">
              <a:buFont typeface="Arial" panose="020B0604020202020204" pitchFamily="34" charset="0"/>
              <a:buChar char="•"/>
            </a:pPr>
            <a:r>
              <a:rPr lang="cy-GB" dirty="0">
                <a:solidFill>
                  <a:srgbClr val="000000"/>
                </a:solidFill>
                <a:latin typeface="Arial"/>
                <a:ea typeface="Arial"/>
                <a:cs typeface="Arial"/>
              </a:rPr>
              <a:t>Gofyniad ar gyfer</a:t>
            </a:r>
            <a:r>
              <a:rPr lang="cy-GB" sz="2400" b="0" i="0" strike="noStrike" cap="none" spc="0" baseline="0" dirty="0">
                <a:solidFill>
                  <a:srgbClr val="000000"/>
                </a:solidFill>
                <a:effectLst/>
                <a:latin typeface="Arial"/>
                <a:ea typeface="Arial"/>
                <a:cs typeface="Arial"/>
              </a:rPr>
              <a:t> cymhwyso gwybodaeth, sgiliau a dealltwriaeth fathemategol</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4C46A24C-40DA-46FB-BFDA-DA2A89B917F6}"/>
              </a:ext>
            </a:extLst>
          </p:cNvPr>
          <p:cNvSpPr txBox="1"/>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TAG Yr Amgylchedd Adeiledig CBAC</a:t>
            </a:r>
          </a:p>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Cynnwys ac Asesu: Trosolwg</a:t>
            </a:r>
          </a:p>
        </p:txBody>
      </p:sp>
    </p:spTree>
    <p:extLst>
      <p:ext uri="{BB962C8B-B14F-4D97-AF65-F5344CB8AC3E}">
        <p14:creationId xmlns:p14="http://schemas.microsoft.com/office/powerpoint/2010/main" val="12463447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1AB499C-9FC3-41FB-8160-CE3EE00C501A}"/>
              </a:ext>
            </a:extLst>
          </p:cNvPr>
          <p:cNvGraphicFramePr>
            <a:graphicFrameLocks noGrp="1"/>
          </p:cNvGraphicFramePr>
          <p:nvPr>
            <p:ph idx="1"/>
            <p:extLst>
              <p:ext uri="{D42A27DB-BD31-4B8C-83A1-F6EECF244321}">
                <p14:modId xmlns:p14="http://schemas.microsoft.com/office/powerpoint/2010/main" val="2878916195"/>
              </p:ext>
            </p:extLst>
          </p:nvPr>
        </p:nvGraphicFramePr>
        <p:xfrm>
          <a:off x="145774" y="1457739"/>
          <a:ext cx="8799441" cy="2227556"/>
        </p:xfrm>
        <a:graphic>
          <a:graphicData uri="http://schemas.openxmlformats.org/drawingml/2006/table">
            <a:tbl>
              <a:tblPr firstRow="1" bandRow="1">
                <a:tableStyleId>{5C22544A-7EE6-4342-B048-85BDC9FD1C3A}</a:tableStyleId>
              </a:tblPr>
              <a:tblGrid>
                <a:gridCol w="1298713">
                  <a:extLst>
                    <a:ext uri="{9D8B030D-6E8A-4147-A177-3AD203B41FA5}">
                      <a16:colId xmlns:a16="http://schemas.microsoft.com/office/drawing/2014/main" val="3179451166"/>
                    </a:ext>
                  </a:extLst>
                </a:gridCol>
                <a:gridCol w="4386006">
                  <a:extLst>
                    <a:ext uri="{9D8B030D-6E8A-4147-A177-3AD203B41FA5}">
                      <a16:colId xmlns:a16="http://schemas.microsoft.com/office/drawing/2014/main" val="808348759"/>
                    </a:ext>
                  </a:extLst>
                </a:gridCol>
                <a:gridCol w="3114722">
                  <a:extLst>
                    <a:ext uri="{9D8B030D-6E8A-4147-A177-3AD203B41FA5}">
                      <a16:colId xmlns:a16="http://schemas.microsoft.com/office/drawing/2014/main" val="3041353852"/>
                    </a:ext>
                  </a:extLst>
                </a:gridCol>
              </a:tblGrid>
              <a:tr h="495182">
                <a:tc gridSpan="2">
                  <a:txBody>
                    <a:bodyPr/>
                    <a:lstStyle/>
                    <a:p>
                      <a:r>
                        <a:rPr lang="cy-GB" sz="2800" b="1" i="0" strike="noStrike" cap="none" spc="0" baseline="0">
                          <a:solidFill>
                            <a:srgbClr val="FFFFFF"/>
                          </a:solidFill>
                          <a:effectLst/>
                          <a:latin typeface="Calibri"/>
                          <a:ea typeface="Calibri"/>
                          <a:cs typeface="Calibri"/>
                        </a:rPr>
                        <a:t>UG</a:t>
                      </a:r>
                    </a:p>
                  </a:txBody>
                  <a:tcPr/>
                </a:tc>
                <a:tc hMerge="1">
                  <a:txBody>
                    <a:bodyPr/>
                    <a:lstStyle/>
                    <a:p>
                      <a:endParaRPr lang="en-GB"/>
                    </a:p>
                  </a:txBody>
                  <a:tcPr/>
                </a:tc>
                <a:tc>
                  <a:txBody>
                    <a:bodyPr/>
                    <a:lstStyle/>
                    <a:p>
                      <a:r>
                        <a:rPr lang="cy-GB" sz="2800" b="1" i="0" strike="noStrike" cap="none" spc="0" baseline="0">
                          <a:solidFill>
                            <a:srgbClr val="FFFFFF"/>
                          </a:solidFill>
                          <a:effectLst/>
                          <a:latin typeface="Calibri"/>
                          <a:ea typeface="Calibri"/>
                          <a:cs typeface="Calibri"/>
                        </a:rPr>
                        <a:t>Asesiad o'r uned</a:t>
                      </a:r>
                    </a:p>
                  </a:txBody>
                  <a:tcPr/>
                </a:tc>
                <a:extLst>
                  <a:ext uri="{0D108BD9-81ED-4DB2-BD59-A6C34878D82A}">
                    <a16:rowId xmlns:a16="http://schemas.microsoft.com/office/drawing/2014/main" val="1041481719"/>
                  </a:ext>
                </a:extLst>
              </a:tr>
              <a:tr h="854698">
                <a:tc>
                  <a:txBody>
                    <a:bodyPr/>
                    <a:lstStyle/>
                    <a:p>
                      <a:r>
                        <a:rPr lang="cy-GB" sz="2800" b="0" i="0" strike="noStrike" cap="none" spc="0" baseline="0">
                          <a:solidFill>
                            <a:srgbClr val="000000"/>
                          </a:solidFill>
                          <a:effectLst/>
                          <a:latin typeface="Calibri"/>
                          <a:ea typeface="Calibri"/>
                          <a:cs typeface="Calibri"/>
                        </a:rPr>
                        <a:t>Uned 1</a:t>
                      </a:r>
                    </a:p>
                  </a:txBody>
                  <a:tcPr/>
                </a:tc>
                <a:tc>
                  <a:txBody>
                    <a:bodyPr/>
                    <a:lstStyle/>
                    <a:p>
                      <a:r>
                        <a:rPr lang="cy-GB" sz="2800" b="0" i="0" strike="noStrike" cap="none" spc="0" baseline="0">
                          <a:solidFill>
                            <a:srgbClr val="000000"/>
                          </a:solidFill>
                          <a:effectLst/>
                          <a:latin typeface="Calibri"/>
                          <a:ea typeface="Calibri"/>
                          <a:cs typeface="Calibri"/>
                        </a:rPr>
                        <a:t>Ein hamgylchedd adeiledig</a:t>
                      </a:r>
                    </a:p>
                  </a:txBody>
                  <a:tcPr/>
                </a:tc>
                <a:tc>
                  <a:txBody>
                    <a:bodyPr/>
                    <a:lstStyle/>
                    <a:p>
                      <a:r>
                        <a:rPr lang="cy-GB" sz="2800" b="0" i="0" strike="noStrike" cap="none" spc="0" baseline="0" dirty="0">
                          <a:solidFill>
                            <a:srgbClr val="000000"/>
                          </a:solidFill>
                          <a:effectLst/>
                          <a:latin typeface="Calibri"/>
                          <a:ea typeface="Calibri"/>
                          <a:cs typeface="Calibri"/>
                        </a:rPr>
                        <a:t>Arholiad</a:t>
                      </a:r>
                    </a:p>
                  </a:txBody>
                  <a:tcPr/>
                </a:tc>
                <a:extLst>
                  <a:ext uri="{0D108BD9-81ED-4DB2-BD59-A6C34878D82A}">
                    <a16:rowId xmlns:a16="http://schemas.microsoft.com/office/drawing/2014/main" val="2795592582"/>
                  </a:ext>
                </a:extLst>
              </a:tr>
              <a:tr h="854698">
                <a:tc>
                  <a:txBody>
                    <a:bodyPr/>
                    <a:lstStyle/>
                    <a:p>
                      <a:r>
                        <a:rPr lang="cy-GB" sz="2800" b="0" i="0" strike="noStrike" cap="none" spc="0" baseline="0">
                          <a:solidFill>
                            <a:srgbClr val="000000"/>
                          </a:solidFill>
                          <a:effectLst/>
                          <a:latin typeface="Calibri"/>
                          <a:ea typeface="Calibri"/>
                          <a:cs typeface="Calibri"/>
                        </a:rPr>
                        <a:t>Uned 2</a:t>
                      </a:r>
                    </a:p>
                  </a:txBody>
                  <a:tcPr/>
                </a:tc>
                <a:tc>
                  <a:txBody>
                    <a:bodyPr/>
                    <a:lstStyle/>
                    <a:p>
                      <a:r>
                        <a:rPr lang="cy-GB" sz="2800" b="0" i="0" strike="noStrike" cap="none" spc="0" baseline="0">
                          <a:solidFill>
                            <a:srgbClr val="000000"/>
                          </a:solidFill>
                          <a:effectLst/>
                          <a:latin typeface="Calibri"/>
                          <a:ea typeface="Calibri"/>
                          <a:cs typeface="Calibri"/>
                        </a:rPr>
                        <a:t>Arferion dylunio a chynllunio</a:t>
                      </a:r>
                    </a:p>
                  </a:txBody>
                  <a:tcPr/>
                </a:tc>
                <a:tc>
                  <a:txBody>
                    <a:bodyPr/>
                    <a:lstStyle/>
                    <a:p>
                      <a:r>
                        <a:rPr lang="cy-GB" sz="2800" b="0" i="0" strike="noStrike" cap="none" spc="0" baseline="0" dirty="0">
                          <a:solidFill>
                            <a:srgbClr val="000000"/>
                          </a:solidFill>
                          <a:effectLst/>
                          <a:latin typeface="Calibri"/>
                          <a:ea typeface="Calibri"/>
                          <a:cs typeface="Calibri"/>
                        </a:rPr>
                        <a:t>Asesiad di-arholiad</a:t>
                      </a:r>
                    </a:p>
                  </a:txBody>
                  <a:tcPr/>
                </a:tc>
                <a:extLst>
                  <a:ext uri="{0D108BD9-81ED-4DB2-BD59-A6C34878D82A}">
                    <a16:rowId xmlns:a16="http://schemas.microsoft.com/office/drawing/2014/main" val="2905058484"/>
                  </a:ext>
                </a:extLst>
              </a:tr>
            </a:tbl>
          </a:graphicData>
        </a:graphic>
      </p:graphicFrame>
      <p:sp>
        <p:nvSpPr>
          <p:cNvPr id="4" name="Title 1">
            <a:extLst>
              <a:ext uri="{FF2B5EF4-FFF2-40B4-BE49-F238E27FC236}">
                <a16:creationId xmlns:a16="http://schemas.microsoft.com/office/drawing/2014/main" id="{4C46A24C-40DA-46FB-BFDA-DA2A89B917F6}"/>
              </a:ext>
            </a:extLst>
          </p:cNvPr>
          <p:cNvSpPr txBox="1"/>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TAG Yr Amgylchedd Adeiledig CBAC</a:t>
            </a:r>
          </a:p>
          <a:p>
            <a:pPr marL="0" marR="0" lvl="0" indent="0" algn="ctr" defTabSz="457200" rtl="0" eaLnBrk="1" fontAlgn="base" latinLnBrk="0" hangingPunct="1">
              <a:lnSpc>
                <a:spcPct val="100000"/>
              </a:lnSpc>
              <a:spcBef>
                <a:spcPct val="0"/>
              </a:spcBef>
              <a:spcAft>
                <a:spcPct val="0"/>
              </a:spcAft>
              <a:buClrTx/>
              <a:buSzTx/>
              <a:buFontTx/>
              <a:buNone/>
              <a:defRPr/>
            </a:pPr>
            <a:r>
              <a:rPr lang="cy-GB" sz="3600" b="0" i="0" strike="noStrike" cap="none" spc="0" baseline="0">
                <a:solidFill>
                  <a:srgbClr val="FFFFFF"/>
                </a:solidFill>
                <a:effectLst/>
                <a:latin typeface="Calibri"/>
                <a:ea typeface="Calibri"/>
                <a:cs typeface="Calibri"/>
              </a:rPr>
              <a:t>Asesiad Strwythuredig</a:t>
            </a:r>
          </a:p>
        </p:txBody>
      </p:sp>
      <p:graphicFrame>
        <p:nvGraphicFramePr>
          <p:cNvPr id="3" name="Table 2">
            <a:extLst>
              <a:ext uri="{FF2B5EF4-FFF2-40B4-BE49-F238E27FC236}">
                <a16:creationId xmlns:a16="http://schemas.microsoft.com/office/drawing/2014/main" id="{AC33AB38-7E61-4D23-BBC1-2F8BABC50DB3}"/>
              </a:ext>
            </a:extLst>
          </p:cNvPr>
          <p:cNvGraphicFramePr>
            <a:graphicFrameLocks noGrp="1"/>
          </p:cNvGraphicFramePr>
          <p:nvPr>
            <p:extLst>
              <p:ext uri="{D42A27DB-BD31-4B8C-83A1-F6EECF244321}">
                <p14:modId xmlns:p14="http://schemas.microsoft.com/office/powerpoint/2010/main" val="171500177"/>
              </p:ext>
            </p:extLst>
          </p:nvPr>
        </p:nvGraphicFramePr>
        <p:xfrm>
          <a:off x="145775" y="3860074"/>
          <a:ext cx="8799440" cy="2739435"/>
        </p:xfrm>
        <a:graphic>
          <a:graphicData uri="http://schemas.openxmlformats.org/drawingml/2006/table">
            <a:tbl>
              <a:tblPr firstRow="1" bandRow="1">
                <a:tableStyleId>{5C22544A-7EE6-4342-B048-85BDC9FD1C3A}</a:tableStyleId>
              </a:tblPr>
              <a:tblGrid>
                <a:gridCol w="1325216">
                  <a:extLst>
                    <a:ext uri="{9D8B030D-6E8A-4147-A177-3AD203B41FA5}">
                      <a16:colId xmlns:a16="http://schemas.microsoft.com/office/drawing/2014/main" val="1017973801"/>
                    </a:ext>
                  </a:extLst>
                </a:gridCol>
                <a:gridCol w="4282681">
                  <a:extLst>
                    <a:ext uri="{9D8B030D-6E8A-4147-A177-3AD203B41FA5}">
                      <a16:colId xmlns:a16="http://schemas.microsoft.com/office/drawing/2014/main" val="3787052737"/>
                    </a:ext>
                  </a:extLst>
                </a:gridCol>
                <a:gridCol w="3191543">
                  <a:extLst>
                    <a:ext uri="{9D8B030D-6E8A-4147-A177-3AD203B41FA5}">
                      <a16:colId xmlns:a16="http://schemas.microsoft.com/office/drawing/2014/main" val="757914051"/>
                    </a:ext>
                  </a:extLst>
                </a:gridCol>
              </a:tblGrid>
              <a:tr h="605835">
                <a:tc gridSpan="2">
                  <a:txBody>
                    <a:bodyPr/>
                    <a:lstStyle/>
                    <a:p>
                      <a:r>
                        <a:rPr lang="cy-GB" sz="2800" b="1" i="0" strike="noStrike" cap="none" spc="0" baseline="0" dirty="0">
                          <a:solidFill>
                            <a:srgbClr val="FFFFFF"/>
                          </a:solidFill>
                          <a:effectLst/>
                          <a:latin typeface="Calibri"/>
                          <a:ea typeface="Calibri"/>
                          <a:cs typeface="Calibri"/>
                        </a:rPr>
                        <a:t>Lefel A</a:t>
                      </a:r>
                    </a:p>
                  </a:txBody>
                  <a:tcPr/>
                </a:tc>
                <a:tc hMerge="1">
                  <a:txBody>
                    <a:bodyPr/>
                    <a:lstStyle/>
                    <a:p>
                      <a:endParaRPr lang="en-GB"/>
                    </a:p>
                  </a:txBody>
                  <a:tcPr/>
                </a:tc>
                <a:tc>
                  <a:txBody>
                    <a:bodyPr/>
                    <a:lstStyle/>
                    <a:p>
                      <a:r>
                        <a:rPr lang="cy-GB" sz="2800" b="1" i="0" strike="noStrike" cap="none" spc="0" baseline="0">
                          <a:solidFill>
                            <a:srgbClr val="FFFFFF"/>
                          </a:solidFill>
                          <a:effectLst/>
                          <a:latin typeface="Calibri"/>
                          <a:ea typeface="Calibri"/>
                          <a:cs typeface="Calibri"/>
                        </a:rPr>
                        <a:t>Asesiad o'r uned</a:t>
                      </a:r>
                    </a:p>
                  </a:txBody>
                  <a:tcPr/>
                </a:tc>
                <a:extLst>
                  <a:ext uri="{0D108BD9-81ED-4DB2-BD59-A6C34878D82A}">
                    <a16:rowId xmlns:a16="http://schemas.microsoft.com/office/drawing/2014/main" val="1296600643"/>
                  </a:ext>
                </a:extLst>
              </a:tr>
              <a:tr h="1060211">
                <a:tc>
                  <a:txBody>
                    <a:bodyPr/>
                    <a:lstStyle/>
                    <a:p>
                      <a:r>
                        <a:rPr lang="cy-GB" sz="3200" b="0" i="0" strike="noStrike" cap="none" spc="0" baseline="0">
                          <a:solidFill>
                            <a:srgbClr val="000000"/>
                          </a:solidFill>
                          <a:effectLst/>
                          <a:latin typeface="Calibri"/>
                          <a:ea typeface="Calibri"/>
                          <a:cs typeface="Calibri"/>
                        </a:rPr>
                        <a:t>Uned 3</a:t>
                      </a:r>
                    </a:p>
                  </a:txBody>
                  <a:tcPr/>
                </a:tc>
                <a:tc>
                  <a:txBody>
                    <a:bodyPr/>
                    <a:lstStyle/>
                    <a:p>
                      <a:r>
                        <a:rPr lang="cy-GB" sz="2800" b="0" i="0" strike="noStrike" cap="none" spc="0" baseline="0" dirty="0">
                          <a:solidFill>
                            <a:srgbClr val="000000"/>
                          </a:solidFill>
                          <a:effectLst/>
                          <a:latin typeface="Calibri"/>
                          <a:ea typeface="Calibri"/>
                          <a:cs typeface="Calibri"/>
                        </a:rPr>
                        <a:t>Defnyddiau, technolegau a thechnegau</a:t>
                      </a:r>
                    </a:p>
                  </a:txBody>
                  <a:tcPr/>
                </a:tc>
                <a:tc>
                  <a:txBody>
                    <a:bodyPr/>
                    <a:lstStyle/>
                    <a:p>
                      <a:r>
                        <a:rPr lang="cy-GB" sz="2800" b="0" i="0" strike="noStrike" cap="none" spc="0" baseline="0" dirty="0">
                          <a:solidFill>
                            <a:srgbClr val="000000"/>
                          </a:solidFill>
                          <a:effectLst/>
                          <a:latin typeface="Calibri"/>
                          <a:ea typeface="Calibri"/>
                          <a:cs typeface="Calibri"/>
                        </a:rPr>
                        <a:t>Arholiad</a:t>
                      </a:r>
                    </a:p>
                  </a:txBody>
                  <a:tcPr/>
                </a:tc>
                <a:extLst>
                  <a:ext uri="{0D108BD9-81ED-4DB2-BD59-A6C34878D82A}">
                    <a16:rowId xmlns:a16="http://schemas.microsoft.com/office/drawing/2014/main" val="831581567"/>
                  </a:ext>
                </a:extLst>
              </a:tr>
              <a:tr h="1060211">
                <a:tc>
                  <a:txBody>
                    <a:bodyPr/>
                    <a:lstStyle/>
                    <a:p>
                      <a:r>
                        <a:rPr lang="cy-GB" sz="3200" b="0" i="0" strike="noStrike" cap="none" spc="0" baseline="0">
                          <a:solidFill>
                            <a:srgbClr val="000000"/>
                          </a:solidFill>
                          <a:effectLst/>
                          <a:latin typeface="Calibri"/>
                          <a:ea typeface="Calibri"/>
                          <a:cs typeface="Calibri"/>
                        </a:rPr>
                        <a:t>Uned 4</a:t>
                      </a:r>
                    </a:p>
                  </a:txBody>
                  <a:tcPr/>
                </a:tc>
                <a:tc>
                  <a:txBody>
                    <a:bodyPr/>
                    <a:lstStyle/>
                    <a:p>
                      <a:r>
                        <a:rPr lang="cy-GB" sz="2800" b="0" i="0" strike="noStrike" cap="none" spc="0" baseline="0">
                          <a:solidFill>
                            <a:srgbClr val="000000"/>
                          </a:solidFill>
                          <a:effectLst/>
                          <a:latin typeface="Calibri"/>
                          <a:ea typeface="Calibri"/>
                          <a:cs typeface="Calibri"/>
                        </a:rPr>
                        <a:t>Arferion adeiladu (dewis llwybr)</a:t>
                      </a:r>
                    </a:p>
                  </a:txBody>
                  <a:tcPr/>
                </a:tc>
                <a:tc>
                  <a:txBody>
                    <a:bodyPr/>
                    <a:lstStyle/>
                    <a:p>
                      <a:r>
                        <a:rPr lang="cy-GB" sz="2800" b="0" i="0" strike="noStrike" cap="none" spc="0" baseline="0" dirty="0">
                          <a:solidFill>
                            <a:srgbClr val="000000"/>
                          </a:solidFill>
                          <a:effectLst/>
                          <a:latin typeface="Calibri"/>
                          <a:ea typeface="Calibri"/>
                          <a:cs typeface="Calibri"/>
                        </a:rPr>
                        <a:t>Asesiad di-arholiad</a:t>
                      </a:r>
                    </a:p>
                  </a:txBody>
                  <a:tcPr/>
                </a:tc>
                <a:extLst>
                  <a:ext uri="{0D108BD9-81ED-4DB2-BD59-A6C34878D82A}">
                    <a16:rowId xmlns:a16="http://schemas.microsoft.com/office/drawing/2014/main" val="4084935845"/>
                  </a:ext>
                </a:extLst>
              </a:tr>
            </a:tbl>
          </a:graphicData>
        </a:graphic>
      </p:graphicFrame>
    </p:spTree>
    <p:extLst>
      <p:ext uri="{BB962C8B-B14F-4D97-AF65-F5344CB8AC3E}">
        <p14:creationId xmlns:p14="http://schemas.microsoft.com/office/powerpoint/2010/main" val="35784418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3605165" y="3081610"/>
            <a:ext cx="1933670" cy="1221449"/>
          </a:xfrm>
        </p:spPr>
        <p:txBody>
          <a:bodyPr>
            <a:normAutofit/>
          </a:bodyPr>
          <a:lstStyle/>
          <a:p>
            <a:r>
              <a:rPr lang="cy-GB" sz="4000" b="1" i="0" strike="noStrike" cap="none" spc="0" baseline="0">
                <a:solidFill>
                  <a:srgbClr val="000000"/>
                </a:solidFill>
                <a:effectLst/>
                <a:latin typeface="Arial"/>
                <a:ea typeface="Arial"/>
                <a:cs typeface="Arial"/>
              </a:rPr>
              <a:t>Uned 3</a:t>
            </a:r>
          </a:p>
        </p:txBody>
      </p:sp>
    </p:spTree>
    <p:extLst>
      <p:ext uri="{BB962C8B-B14F-4D97-AF65-F5344CB8AC3E}">
        <p14:creationId xmlns:p14="http://schemas.microsoft.com/office/powerpoint/2010/main" val="32551626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a:solidFill>
                  <a:srgbClr val="FFFFFF"/>
                </a:solidFill>
                <a:effectLst/>
                <a:latin typeface="Calibri"/>
                <a:ea typeface="Calibri"/>
                <a:cs typeface="Calibri"/>
              </a:rPr>
              <a:t>Agenda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endParaRPr lang="en-GB" sz="2800" dirty="0">
              <a:latin typeface="+mn-lt"/>
              <a:ea typeface="Cambria" panose="02040503050406030204" pitchFamily="18" charset="0"/>
              <a:cs typeface="Cambria" panose="02040503050406030204" pitchFamily="18" charset="0"/>
            </a:endParaRPr>
          </a:p>
          <a:p>
            <a:pPr marL="571500"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Trosolwg o Uned 3</a:t>
            </a:r>
          </a:p>
          <a:p>
            <a:pPr marL="571500" indent="-571500">
              <a:buFont typeface="Arial" panose="020B0604020202020204" pitchFamily="34" charset="0"/>
              <a:buChar char="•"/>
            </a:pPr>
            <a:r>
              <a:rPr lang="cy-GB" sz="2800" b="0" i="0" strike="noStrike" cap="none" spc="0" baseline="0" dirty="0">
                <a:solidFill>
                  <a:srgbClr val="000000"/>
                </a:solidFill>
                <a:effectLst/>
                <a:latin typeface="Arial"/>
                <a:ea typeface="Arial"/>
                <a:cs typeface="Arial"/>
              </a:rPr>
              <a:t>Deunyddiau Asesu Sampl</a:t>
            </a:r>
          </a:p>
          <a:p>
            <a:pPr marL="1314450" lvl="1"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Adolygiad enghreifftiol</a:t>
            </a:r>
          </a:p>
          <a:p>
            <a:pPr marL="571500" indent="-571500">
              <a:buFont typeface="Arial" panose="020B0604020202020204" pitchFamily="34" charset="0"/>
              <a:buChar char="•"/>
            </a:pPr>
            <a:r>
              <a:rPr lang="cy-GB" sz="2800" b="0" i="0" strike="noStrike" cap="none" spc="0" baseline="0" dirty="0">
                <a:solidFill>
                  <a:srgbClr val="000000"/>
                </a:solidFill>
                <a:effectLst/>
                <a:latin typeface="Arial"/>
                <a:ea typeface="Arial"/>
                <a:cs typeface="Arial"/>
              </a:rPr>
              <a:t>Adnoddau CBAC</a:t>
            </a:r>
          </a:p>
          <a:p>
            <a:pPr marL="1314450" lvl="1"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Athrawon</a:t>
            </a:r>
          </a:p>
          <a:p>
            <a:pPr marL="1314450" lvl="1" indent="-571500">
              <a:buFont typeface="Arial" panose="020B0604020202020204" pitchFamily="34" charset="0"/>
              <a:buChar char="•"/>
            </a:pPr>
            <a:r>
              <a:rPr lang="cy-GB" sz="2800" b="0" i="0" strike="noStrike" cap="none" spc="0" baseline="0" dirty="0">
                <a:solidFill>
                  <a:srgbClr val="000000"/>
                </a:solidFill>
                <a:effectLst/>
                <a:latin typeface="Calibri"/>
                <a:ea typeface="Calibri"/>
                <a:cs typeface="Calibri"/>
              </a:rPr>
              <a:t>Myfyrwyr</a:t>
            </a:r>
          </a:p>
          <a:p>
            <a:pPr marL="571500" indent="-571500">
              <a:buFont typeface="Arial" panose="020B0604020202020204" pitchFamily="34" charset="0"/>
              <a:buChar char="•"/>
            </a:pPr>
            <a:r>
              <a:rPr lang="cy-GB" sz="2800" b="0" i="0" strike="noStrike" cap="none" spc="0" baseline="0" dirty="0">
                <a:solidFill>
                  <a:srgbClr val="000000"/>
                </a:solidFill>
                <a:effectLst/>
                <a:latin typeface="Arial"/>
                <a:ea typeface="Arial"/>
                <a:cs typeface="Arial"/>
              </a:rPr>
              <a:t>Cysylltiadau Defnyddiol </a:t>
            </a:r>
          </a:p>
          <a:p>
            <a:pPr marL="571500" indent="-571500">
              <a:buFont typeface="Arial" panose="020B0604020202020204" pitchFamily="34" charset="0"/>
              <a:buChar char="•"/>
            </a:pPr>
            <a:endParaRPr lang="en-GB" sz="2000" dirty="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302191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2000"/>
                                        <p:tgtEl>
                                          <p:spTgt spid="9">
                                            <p:txEl>
                                              <p:pRg st="3" end="3"/>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2000"/>
                                        <p:tgtEl>
                                          <p:spTgt spid="9">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2000"/>
                                        <p:tgtEl>
                                          <p:spTgt spid="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2000"/>
                                        <p:tgtEl>
                                          <p:spTgt spid="9">
                                            <p:txEl>
                                              <p:pRg st="6" end="6"/>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a:solidFill>
                  <a:srgbClr val="FFFFFF"/>
                </a:solidFill>
                <a:effectLst/>
                <a:latin typeface="Calibri"/>
                <a:ea typeface="Calibri"/>
                <a:cs typeface="Calibri"/>
              </a:rPr>
              <a:t>Trosolwg o Uned 3</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r>
              <a:rPr lang="cy-GB" sz="2800" b="0" i="0" strike="noStrike" cap="none" spc="0" baseline="0" dirty="0">
                <a:solidFill>
                  <a:srgbClr val="000000"/>
                </a:solidFill>
                <a:effectLst/>
                <a:latin typeface="Calibri"/>
                <a:ea typeface="Calibri"/>
                <a:cs typeface="Calibri"/>
              </a:rPr>
              <a:t>Uned 3 - Defnyddiau, technolegau a thechnegau.</a:t>
            </a:r>
          </a:p>
          <a:p>
            <a:endParaRPr lang="en-GB" sz="2800" dirty="0">
              <a:latin typeface="+mn-lt"/>
              <a:ea typeface="Cambria" panose="02040503050406030204" pitchFamily="18" charset="0"/>
              <a:cs typeface="Cambria" panose="02040503050406030204" pitchFamily="18" charset="0"/>
            </a:endParaRPr>
          </a:p>
          <a:p>
            <a:r>
              <a:rPr lang="cy-GB" sz="2800" b="0" i="0" strike="noStrike" cap="none" spc="0" baseline="0" dirty="0">
                <a:solidFill>
                  <a:srgbClr val="000000"/>
                </a:solidFill>
                <a:effectLst/>
                <a:latin typeface="Calibri"/>
                <a:ea typeface="Calibri"/>
                <a:cs typeface="Calibri"/>
              </a:rPr>
              <a:t>Bwriad yr uned hon yw meithrin gwybodaeth a dealltwriaeth o:</a:t>
            </a:r>
          </a:p>
          <a:p>
            <a:pPr marL="1314450" lvl="1" indent="-571500">
              <a:buFont typeface="Courier New" panose="02070309020205020404" pitchFamily="49" charset="0"/>
              <a:buChar char="o"/>
            </a:pPr>
            <a:r>
              <a:rPr lang="cy-GB" dirty="0">
                <a:solidFill>
                  <a:srgbClr val="000000"/>
                </a:solidFill>
                <a:latin typeface="Calibri"/>
                <a:ea typeface="Calibri"/>
                <a:cs typeface="Calibri"/>
              </a:rPr>
              <a:t>B</a:t>
            </a:r>
            <a:r>
              <a:rPr lang="cy-GB" sz="2800" b="0" i="0" strike="noStrike" cap="none" spc="0" baseline="0" dirty="0">
                <a:solidFill>
                  <a:srgbClr val="000000"/>
                </a:solidFill>
                <a:effectLst/>
                <a:latin typeface="Calibri"/>
                <a:ea typeface="Calibri"/>
                <a:cs typeface="Calibri"/>
              </a:rPr>
              <a:t>riodweddau a diraddiad defnyddiau</a:t>
            </a: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Dadansoddi adeileddol a chysur adeiladu</a:t>
            </a: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Safonau ar gyfer mesuriadau</a:t>
            </a: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Ystyriaethau thermol, acwstig a goleuo</a:t>
            </a:r>
          </a:p>
          <a:p>
            <a:pPr marL="1314450" lvl="1" indent="-571500">
              <a:buFont typeface="Courier New" panose="02070309020205020404" pitchFamily="49" charset="0"/>
              <a:buChar char="o"/>
            </a:pPr>
            <a:r>
              <a:rPr lang="cy-GB" sz="2800" b="0" i="0" strike="noStrike" cap="none" spc="0" baseline="0" dirty="0">
                <a:solidFill>
                  <a:srgbClr val="000000"/>
                </a:solidFill>
                <a:effectLst/>
                <a:latin typeface="Calibri"/>
                <a:ea typeface="Calibri"/>
                <a:cs typeface="Calibri"/>
              </a:rPr>
              <a:t>Systemau gwasanaethau adeiladu</a:t>
            </a:r>
          </a:p>
          <a:p>
            <a:pPr marL="0" indent="0">
              <a:buNone/>
            </a:pPr>
            <a:endParaRPr lang="en-GB" sz="3600" dirty="0">
              <a:latin typeface="+mn-lt"/>
            </a:endParaRPr>
          </a:p>
        </p:txBody>
      </p:sp>
    </p:spTree>
    <p:extLst>
      <p:ext uri="{BB962C8B-B14F-4D97-AF65-F5344CB8AC3E}">
        <p14:creationId xmlns:p14="http://schemas.microsoft.com/office/powerpoint/2010/main" val="37549602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2000"/>
                                        <p:tgtEl>
                                          <p:spTgt spid="9">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2000"/>
                                        <p:tgtEl>
                                          <p:spTgt spid="9">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2000"/>
                                        <p:tgtEl>
                                          <p:spTgt spid="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fade">
                                      <p:cBhvr>
                                        <p:cTn id="20" dur="2000"/>
                                        <p:tgtEl>
                                          <p:spTgt spid="9">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20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cy-GB" sz="3600" b="0" i="0" strike="noStrike" cap="none" spc="0" baseline="0">
                <a:solidFill>
                  <a:srgbClr val="FFFFFF"/>
                </a:solidFill>
                <a:effectLst/>
                <a:latin typeface="Calibri"/>
                <a:ea typeface="Calibri"/>
                <a:cs typeface="Calibri"/>
              </a:rPr>
              <a:t>Cynnwys Uned 3</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92500" lnSpcReduction="10000"/>
          </a:bodyPr>
          <a:lstStyle/>
          <a:p>
            <a:pPr marL="61912"/>
            <a:r>
              <a:rPr lang="cy-GB" sz="3300" b="0" i="0" strike="noStrike" cap="none" spc="0" baseline="0" dirty="0">
                <a:solidFill>
                  <a:srgbClr val="000000"/>
                </a:solidFill>
                <a:effectLst/>
                <a:latin typeface="Calibri"/>
                <a:ea typeface="Calibri"/>
                <a:cs typeface="Calibri"/>
              </a:rPr>
              <a:t>2.3.1 	Priodweddau defnyddiau</a:t>
            </a:r>
          </a:p>
          <a:p>
            <a:pPr marL="61912"/>
            <a:r>
              <a:rPr lang="cy-GB" sz="3300" b="0" i="0" strike="noStrike" cap="none" spc="0" baseline="0" dirty="0">
                <a:solidFill>
                  <a:srgbClr val="000000"/>
                </a:solidFill>
                <a:effectLst/>
                <a:latin typeface="Calibri"/>
                <a:ea typeface="Calibri"/>
                <a:cs typeface="Calibri"/>
              </a:rPr>
              <a:t>2.3.2 	Priodweddau defnyddiau adeiladu</a:t>
            </a:r>
          </a:p>
          <a:p>
            <a:pPr marL="61912"/>
            <a:r>
              <a:rPr lang="cy-GB" sz="3300" b="0" i="0" strike="noStrike" cap="none" spc="0" baseline="0" dirty="0">
                <a:solidFill>
                  <a:srgbClr val="000000"/>
                </a:solidFill>
                <a:effectLst/>
                <a:latin typeface="Calibri"/>
                <a:ea typeface="Calibri"/>
                <a:cs typeface="Calibri"/>
              </a:rPr>
              <a:t>2.3.3 	Diraddio defnyddiau adeiladu</a:t>
            </a:r>
          </a:p>
          <a:p>
            <a:pPr marL="61912"/>
            <a:r>
              <a:rPr lang="cy-GB" sz="3300" b="0" i="0" strike="noStrike" cap="none" spc="0" baseline="0" dirty="0">
                <a:solidFill>
                  <a:srgbClr val="000000"/>
                </a:solidFill>
                <a:effectLst/>
                <a:latin typeface="Calibri"/>
                <a:ea typeface="Calibri"/>
                <a:cs typeface="Calibri"/>
              </a:rPr>
              <a:t>2.3.4 	Dadansoddi adeileddol a chysur adeiladau</a:t>
            </a:r>
          </a:p>
          <a:p>
            <a:pPr marL="61912"/>
            <a:r>
              <a:rPr lang="cy-GB" sz="3300" b="0" i="0" strike="noStrike" cap="none" spc="0" baseline="0" dirty="0">
                <a:solidFill>
                  <a:srgbClr val="000000"/>
                </a:solidFill>
                <a:effectLst/>
                <a:latin typeface="Calibri"/>
                <a:ea typeface="Calibri"/>
                <a:cs typeface="Calibri"/>
              </a:rPr>
              <a:t>2.3.5 	Safonau ar gyfer mesuriadau</a:t>
            </a:r>
          </a:p>
          <a:p>
            <a:pPr marL="61912"/>
            <a:r>
              <a:rPr lang="cy-GB" sz="3300" b="0" i="0" strike="noStrike" cap="none" spc="0" baseline="0" dirty="0">
                <a:solidFill>
                  <a:srgbClr val="000000"/>
                </a:solidFill>
                <a:effectLst/>
                <a:latin typeface="Calibri"/>
                <a:ea typeface="Calibri"/>
                <a:cs typeface="Calibri"/>
              </a:rPr>
              <a:t>2.3.6 	Cysur thermol</a:t>
            </a:r>
          </a:p>
          <a:p>
            <a:pPr marL="61912"/>
            <a:r>
              <a:rPr lang="cy-GB" sz="3300" b="0" i="0" strike="noStrike" cap="none" spc="0" baseline="0" dirty="0">
                <a:solidFill>
                  <a:srgbClr val="000000"/>
                </a:solidFill>
                <a:effectLst/>
                <a:latin typeface="Calibri"/>
                <a:ea typeface="Calibri"/>
                <a:cs typeface="Calibri"/>
              </a:rPr>
              <a:t>2.3.7 	Dyluniad acwstig adeiladau ac asedau</a:t>
            </a:r>
          </a:p>
          <a:p>
            <a:pPr marL="61912"/>
            <a:r>
              <a:rPr lang="cy-GB" sz="3300" b="0" i="0" strike="noStrike" cap="none" spc="0" baseline="0" dirty="0">
                <a:solidFill>
                  <a:srgbClr val="000000"/>
                </a:solidFill>
                <a:effectLst/>
                <a:latin typeface="Calibri"/>
                <a:ea typeface="Calibri"/>
                <a:cs typeface="Calibri"/>
              </a:rPr>
              <a:t>2.3.8 	Goleuo mewn adeiladau a goleuo asedau</a:t>
            </a:r>
          </a:p>
          <a:p>
            <a:pPr marL="61912"/>
            <a:r>
              <a:rPr lang="cy-GB" sz="3300" b="0" i="0" strike="noStrike" cap="none" spc="0" baseline="0" dirty="0">
                <a:solidFill>
                  <a:srgbClr val="000000"/>
                </a:solidFill>
                <a:effectLst/>
                <a:latin typeface="Calibri"/>
                <a:ea typeface="Calibri"/>
                <a:cs typeface="Calibri"/>
              </a:rPr>
              <a:t>2.3.9 	Systemau gwasanaethau adeiladu</a:t>
            </a:r>
          </a:p>
          <a:p>
            <a:pPr marL="61912"/>
            <a:endParaRPr lang="en-GB" sz="3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83255062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7" ma:contentTypeDescription="Create a new document." ma:contentTypeScope="" ma:versionID="3c8f14f873ccd1c875805ea3f7694a5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b6fc58c2f594342e741bcf03fc6c903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Lewis, Joanna</DisplayName>
        <AccountId>49</AccountId>
        <AccountType/>
      </UserInfo>
      <UserInfo>
        <DisplayName>Owen, Geraint</DisplayName>
        <AccountId>14</AccountId>
        <AccountType/>
      </UserInfo>
      <UserInfo>
        <DisplayName>Blount, Melanie</DisplayName>
        <AccountId>149</AccountId>
        <AccountType/>
      </UserInfo>
      <UserInfo>
        <DisplayName>Perry, Allan</DisplayName>
        <AccountId>94</AccountId>
        <AccountType/>
      </UserInfo>
    </SharedWithUsers>
    <lcf76f155ced4ddcb4097134ff3c332f xmlns="101960c9-2583-49a4-9434-4c0cad7b266a">
      <Terms xmlns="http://schemas.microsoft.com/office/infopath/2007/PartnerControls"/>
    </lcf76f155ced4ddcb4097134ff3c332f>
    <TaxCatchAll xmlns="10ebebe9-ad9c-417c-96aa-6a2f5b72dbd6" xsi:nil="true"/>
    <QA xmlns="101960c9-2583-49a4-9434-4c0cad7b266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236A02-62EC-455F-BB94-677EB12525F4}"/>
</file>

<file path=customXml/itemProps2.xml><?xml version="1.0" encoding="utf-8"?>
<ds:datastoreItem xmlns:ds="http://schemas.openxmlformats.org/officeDocument/2006/customXml" ds:itemID="{D0DE5532-076C-4333-94CD-BB9A7BAC216D}">
  <ds:schemaRefs>
    <ds:schemaRef ds:uri="http://schemas.openxmlformats.org/package/2006/metadata/core-properties"/>
    <ds:schemaRef ds:uri="http://purl.org/dc/terms/"/>
    <ds:schemaRef ds:uri="8eaa7fda-4b70-4d9a-92d0-a094de2e59a0"/>
    <ds:schemaRef ds:uri="http://schemas.microsoft.com/office/infopath/2007/PartnerControls"/>
    <ds:schemaRef ds:uri="http://schemas.microsoft.com/office/2006/documentManagement/types"/>
    <ds:schemaRef ds:uri="http://purl.org/dc/elements/1.1/"/>
    <ds:schemaRef ds:uri="http://schemas.microsoft.com/office/2006/metadata/properties"/>
    <ds:schemaRef ds:uri="69f7a5c4-3e91-4dce-a609-f5e4f236f341"/>
    <ds:schemaRef ds:uri="http://www.w3.org/XML/1998/namespace"/>
    <ds:schemaRef ds:uri="http://purl.org/dc/dcmitype/"/>
  </ds:schemaRefs>
</ds:datastoreItem>
</file>

<file path=customXml/itemProps3.xml><?xml version="1.0" encoding="utf-8"?>
<ds:datastoreItem xmlns:ds="http://schemas.openxmlformats.org/officeDocument/2006/customXml" ds:itemID="{3755E1BF-89EC-40F0-9404-E5B90B765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53994</TotalTime>
  <Words>3839</Words>
  <Application>Microsoft Office PowerPoint</Application>
  <PresentationFormat>On-screen Show (4:3)</PresentationFormat>
  <Paragraphs>385</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Bliss-Light</vt:lpstr>
      <vt:lpstr>Courier New</vt:lpstr>
      <vt:lpstr>Arial</vt:lpstr>
      <vt:lpstr>Gotham Rounded Book</vt:lpstr>
      <vt:lpstr>Calibri</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131</cp:revision>
  <dcterms:created xsi:type="dcterms:W3CDTF">2017-04-04T10:58:38Z</dcterms:created>
  <dcterms:modified xsi:type="dcterms:W3CDTF">2022-09-21T15:15:40Z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0x0101005E8D75E50D38D1449095CDF5BED87B3E</vt:lpwstr>
  </property>
  <property fmtid="{D5CDD505-2E9C-101B-9397-08002B2CF9AE}" pid="4" name="Order">
    <vt:r8>21600</vt:r8>
  </property>
  <property fmtid="{D5CDD505-2E9C-101B-9397-08002B2CF9AE}" pid="5" name="TemplateUrl">
    <vt:lpwstr/>
  </property>
  <property fmtid="{D5CDD505-2E9C-101B-9397-08002B2CF9AE}" pid="6" name="xd_ProgID">
    <vt:lpwstr/>
  </property>
  <property fmtid="{D5CDD505-2E9C-101B-9397-08002B2CF9AE}" pid="7" name="xd_Signature">
    <vt:bool>false</vt:bool>
  </property>
  <property fmtid="{D5CDD505-2E9C-101B-9397-08002B2CF9AE}" pid="8" name="MediaServiceImageTags">
    <vt:lpwstr/>
  </property>
</Properties>
</file>