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1" r:id="rId5"/>
    <p:sldMasterId id="2147483668" r:id="rId6"/>
  </p:sldMasterIdLst>
  <p:notesMasterIdLst>
    <p:notesMasterId r:id="rId36"/>
  </p:notesMasterIdLst>
  <p:sldIdLst>
    <p:sldId id="265" r:id="rId7"/>
    <p:sldId id="448" r:id="rId8"/>
    <p:sldId id="465" r:id="rId9"/>
    <p:sldId id="460" r:id="rId10"/>
    <p:sldId id="478" r:id="rId11"/>
    <p:sldId id="535" r:id="rId12"/>
    <p:sldId id="439" r:id="rId13"/>
    <p:sldId id="552" r:id="rId14"/>
    <p:sldId id="553" r:id="rId15"/>
    <p:sldId id="440" r:id="rId16"/>
    <p:sldId id="519" r:id="rId17"/>
    <p:sldId id="508" r:id="rId18"/>
    <p:sldId id="518" r:id="rId19"/>
    <p:sldId id="538" r:id="rId20"/>
    <p:sldId id="539" r:id="rId21"/>
    <p:sldId id="547" r:id="rId22"/>
    <p:sldId id="541" r:id="rId23"/>
    <p:sldId id="548" r:id="rId24"/>
    <p:sldId id="540" r:id="rId25"/>
    <p:sldId id="551" r:id="rId26"/>
    <p:sldId id="542" r:id="rId27"/>
    <p:sldId id="543" r:id="rId28"/>
    <p:sldId id="549" r:id="rId29"/>
    <p:sldId id="544" r:id="rId30"/>
    <p:sldId id="545" r:id="rId31"/>
    <p:sldId id="546" r:id="rId32"/>
    <p:sldId id="550" r:id="rId33"/>
    <p:sldId id="554" r:id="rId34"/>
    <p:sldId id="420"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Gotham Rounded Book" pitchFamily="50" charset="0"/>
      <p:regular r:id="rId41"/>
      <p:bold r:id="rId42"/>
      <p:italic r:id="rId43"/>
      <p:boldItalic r:id="rId44"/>
    </p:embeddedFont>
  </p:embeddedFontLst>
  <p:custDataLst>
    <p:tags r:id="rId45"/>
  </p:custData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2D384-3DDF-4548-A6C7-29B34D267A9D}" v="13" dt="2022-09-22T07:56:28.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6"/>
    <p:restoredTop sz="77598" autoAdjust="0"/>
  </p:normalViewPr>
  <p:slideViewPr>
    <p:cSldViewPr snapToGrid="0" snapToObjects="1">
      <p:cViewPr varScale="1">
        <p:scale>
          <a:sx n="65" d="100"/>
          <a:sy n="65" d="100"/>
        </p:scale>
        <p:origin x="1723" y="38"/>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ia" userId="c8e4cf6e-6852-4dab-8bdb-a66f4fdc7c7a" providerId="ADAL" clId="{5352D384-3DDF-4548-A6C7-29B34D267A9D}"/>
    <pc:docChg chg="custSel addSld delSld modSld">
      <pc:chgData name="Jones, Nia" userId="c8e4cf6e-6852-4dab-8bdb-a66f4fdc7c7a" providerId="ADAL" clId="{5352D384-3DDF-4548-A6C7-29B34D267A9D}" dt="2022-09-22T07:56:29.865" v="229" actId="47"/>
      <pc:docMkLst>
        <pc:docMk/>
      </pc:docMkLst>
      <pc:sldChg chg="modSp mod">
        <pc:chgData name="Jones, Nia" userId="c8e4cf6e-6852-4dab-8bdb-a66f4fdc7c7a" providerId="ADAL" clId="{5352D384-3DDF-4548-A6C7-29B34D267A9D}" dt="2022-09-22T07:48:25.348" v="87" actId="20577"/>
        <pc:sldMkLst>
          <pc:docMk/>
          <pc:sldMk cId="3939293872" sldId="265"/>
        </pc:sldMkLst>
        <pc:spChg chg="mod">
          <ac:chgData name="Jones, Nia" userId="c8e4cf6e-6852-4dab-8bdb-a66f4fdc7c7a" providerId="ADAL" clId="{5352D384-3DDF-4548-A6C7-29B34D267A9D}" dt="2022-09-22T07:48:25.348" v="87" actId="20577"/>
          <ac:spMkLst>
            <pc:docMk/>
            <pc:sldMk cId="3939293872" sldId="265"/>
            <ac:spMk id="6" creationId="{7AEE6DF0-4426-494E-A1FF-0EBF92DB1D52}"/>
          </ac:spMkLst>
        </pc:spChg>
      </pc:sldChg>
      <pc:sldChg chg="modSp mod">
        <pc:chgData name="Jones, Nia" userId="c8e4cf6e-6852-4dab-8bdb-a66f4fdc7c7a" providerId="ADAL" clId="{5352D384-3DDF-4548-A6C7-29B34D267A9D}" dt="2022-09-22T07:55:50.453" v="228" actId="20577"/>
        <pc:sldMkLst>
          <pc:docMk/>
          <pc:sldMk cId="99014047" sldId="420"/>
        </pc:sldMkLst>
        <pc:spChg chg="mod">
          <ac:chgData name="Jones, Nia" userId="c8e4cf6e-6852-4dab-8bdb-a66f4fdc7c7a" providerId="ADAL" clId="{5352D384-3DDF-4548-A6C7-29B34D267A9D}" dt="2022-09-22T07:55:50.453" v="228" actId="20577"/>
          <ac:spMkLst>
            <pc:docMk/>
            <pc:sldMk cId="99014047" sldId="420"/>
            <ac:spMk id="3" creationId="{E6695F39-F92B-4ABE-B71D-6DA000757893}"/>
          </ac:spMkLst>
        </pc:spChg>
      </pc:sldChg>
      <pc:sldChg chg="delSp mod delAnim">
        <pc:chgData name="Jones, Nia" userId="c8e4cf6e-6852-4dab-8bdb-a66f4fdc7c7a" providerId="ADAL" clId="{5352D384-3DDF-4548-A6C7-29B34D267A9D}" dt="2022-09-22T07:48:32.636" v="88" actId="478"/>
        <pc:sldMkLst>
          <pc:docMk/>
          <pc:sldMk cId="2994184260" sldId="448"/>
        </pc:sldMkLst>
        <pc:picChg chg="del">
          <ac:chgData name="Jones, Nia" userId="c8e4cf6e-6852-4dab-8bdb-a66f4fdc7c7a" providerId="ADAL" clId="{5352D384-3DDF-4548-A6C7-29B34D267A9D}" dt="2022-09-22T07:48:32.636" v="88" actId="478"/>
          <ac:picMkLst>
            <pc:docMk/>
            <pc:sldMk cId="2994184260" sldId="448"/>
            <ac:picMk id="2" creationId="{14AD749E-0A06-7C46-9D0C-D4B9016A9C23}"/>
          </ac:picMkLst>
        </pc:picChg>
      </pc:sldChg>
      <pc:sldChg chg="delSp mod delAnim">
        <pc:chgData name="Jones, Nia" userId="c8e4cf6e-6852-4dab-8bdb-a66f4fdc7c7a" providerId="ADAL" clId="{5352D384-3DDF-4548-A6C7-29B34D267A9D}" dt="2022-09-22T07:49:04.870" v="90" actId="478"/>
        <pc:sldMkLst>
          <pc:docMk/>
          <pc:sldMk cId="1246344775" sldId="460"/>
        </pc:sldMkLst>
        <pc:picChg chg="del">
          <ac:chgData name="Jones, Nia" userId="c8e4cf6e-6852-4dab-8bdb-a66f4fdc7c7a" providerId="ADAL" clId="{5352D384-3DDF-4548-A6C7-29B34D267A9D}" dt="2022-09-22T07:49:04.870" v="90" actId="478"/>
          <ac:picMkLst>
            <pc:docMk/>
            <pc:sldMk cId="1246344775" sldId="460"/>
            <ac:picMk id="2" creationId="{ED29DBBB-E0D1-F140-B32B-C92928456792}"/>
          </ac:picMkLst>
        </pc:picChg>
      </pc:sldChg>
      <pc:sldChg chg="delSp mod delAnim">
        <pc:chgData name="Jones, Nia" userId="c8e4cf6e-6852-4dab-8bdb-a66f4fdc7c7a" providerId="ADAL" clId="{5352D384-3DDF-4548-A6C7-29B34D267A9D}" dt="2022-09-22T07:49:01.572" v="89" actId="478"/>
        <pc:sldMkLst>
          <pc:docMk/>
          <pc:sldMk cId="1393021308" sldId="465"/>
        </pc:sldMkLst>
        <pc:picChg chg="del">
          <ac:chgData name="Jones, Nia" userId="c8e4cf6e-6852-4dab-8bdb-a66f4fdc7c7a" providerId="ADAL" clId="{5352D384-3DDF-4548-A6C7-29B34D267A9D}" dt="2022-09-22T07:49:01.572" v="89" actId="478"/>
          <ac:picMkLst>
            <pc:docMk/>
            <pc:sldMk cId="1393021308" sldId="465"/>
            <ac:picMk id="2" creationId="{9B3953BB-65A5-5842-98C8-76BB68B4B828}"/>
          </ac:picMkLst>
        </pc:picChg>
      </pc:sldChg>
      <pc:sldChg chg="delSp mod delAnim">
        <pc:chgData name="Jones, Nia" userId="c8e4cf6e-6852-4dab-8bdb-a66f4fdc7c7a" providerId="ADAL" clId="{5352D384-3DDF-4548-A6C7-29B34D267A9D}" dt="2022-09-22T07:49:08.620" v="91" actId="478"/>
        <pc:sldMkLst>
          <pc:docMk/>
          <pc:sldMk cId="3578441829" sldId="478"/>
        </pc:sldMkLst>
        <pc:picChg chg="del">
          <ac:chgData name="Jones, Nia" userId="c8e4cf6e-6852-4dab-8bdb-a66f4fdc7c7a" providerId="ADAL" clId="{5352D384-3DDF-4548-A6C7-29B34D267A9D}" dt="2022-09-22T07:49:08.620" v="91" actId="478"/>
          <ac:picMkLst>
            <pc:docMk/>
            <pc:sldMk cId="3578441829" sldId="478"/>
            <ac:picMk id="5" creationId="{897B7688-9581-C047-A1B7-D51749697D9B}"/>
          </ac:picMkLst>
        </pc:picChg>
      </pc:sldChg>
      <pc:sldChg chg="delSp modSp mod delAnim modNotesTx">
        <pc:chgData name="Jones, Nia" userId="c8e4cf6e-6852-4dab-8bdb-a66f4fdc7c7a" providerId="ADAL" clId="{5352D384-3DDF-4548-A6C7-29B34D267A9D}" dt="2022-09-22T07:49:20.535" v="96" actId="478"/>
        <pc:sldMkLst>
          <pc:docMk/>
          <pc:sldMk cId="2302191782" sldId="535"/>
        </pc:sldMkLst>
        <pc:spChg chg="mod">
          <ac:chgData name="Jones, Nia" userId="c8e4cf6e-6852-4dab-8bdb-a66f4fdc7c7a" providerId="ADAL" clId="{5352D384-3DDF-4548-A6C7-29B34D267A9D}" dt="2022-09-22T07:49:13.015" v="93" actId="20577"/>
          <ac:spMkLst>
            <pc:docMk/>
            <pc:sldMk cId="2302191782" sldId="535"/>
            <ac:spMk id="9" creationId="{E0C641E7-28AA-487B-B506-2100D3D95D49}"/>
          </ac:spMkLst>
        </pc:spChg>
        <pc:picChg chg="del">
          <ac:chgData name="Jones, Nia" userId="c8e4cf6e-6852-4dab-8bdb-a66f4fdc7c7a" providerId="ADAL" clId="{5352D384-3DDF-4548-A6C7-29B34D267A9D}" dt="2022-09-22T07:49:20.535" v="96" actId="478"/>
          <ac:picMkLst>
            <pc:docMk/>
            <pc:sldMk cId="2302191782" sldId="535"/>
            <ac:picMk id="4" creationId="{9B92FC57-8C21-8F45-9338-DA15B23CA440}"/>
          </ac:picMkLst>
        </pc:picChg>
      </pc:sldChg>
      <pc:sldChg chg="modSp del mod">
        <pc:chgData name="Jones, Nia" userId="c8e4cf6e-6852-4dab-8bdb-a66f4fdc7c7a" providerId="ADAL" clId="{5352D384-3DDF-4548-A6C7-29B34D267A9D}" dt="2022-09-22T07:56:29.865" v="229" actId="47"/>
        <pc:sldMkLst>
          <pc:docMk/>
          <pc:sldMk cId="86088980" sldId="537"/>
        </pc:sldMkLst>
        <pc:spChg chg="mod">
          <ac:chgData name="Jones, Nia" userId="c8e4cf6e-6852-4dab-8bdb-a66f4fdc7c7a" providerId="ADAL" clId="{5352D384-3DDF-4548-A6C7-29B34D267A9D}" dt="2022-09-22T07:55:33.761" v="227" actId="20577"/>
          <ac:spMkLst>
            <pc:docMk/>
            <pc:sldMk cId="86088980" sldId="537"/>
            <ac:spMk id="9" creationId="{E0C641E7-28AA-487B-B506-2100D3D95D49}"/>
          </ac:spMkLst>
        </pc:spChg>
      </pc:sldChg>
      <pc:sldChg chg="modSp mod modNotesTx">
        <pc:chgData name="Jones, Nia" userId="c8e4cf6e-6852-4dab-8bdb-a66f4fdc7c7a" providerId="ADAL" clId="{5352D384-3DDF-4548-A6C7-29B34D267A9D}" dt="2022-09-22T07:52:07.035" v="161" actId="20577"/>
        <pc:sldMkLst>
          <pc:docMk/>
          <pc:sldMk cId="3869160063" sldId="552"/>
        </pc:sldMkLst>
        <pc:spChg chg="mod">
          <ac:chgData name="Jones, Nia" userId="c8e4cf6e-6852-4dab-8bdb-a66f4fdc7c7a" providerId="ADAL" clId="{5352D384-3DDF-4548-A6C7-29B34D267A9D}" dt="2022-09-22T07:50:48.748" v="138" actId="5793"/>
          <ac:spMkLst>
            <pc:docMk/>
            <pc:sldMk cId="3869160063" sldId="552"/>
            <ac:spMk id="9" creationId="{E0C641E7-28AA-487B-B506-2100D3D95D49}"/>
          </ac:spMkLst>
        </pc:spChg>
      </pc:sldChg>
      <pc:sldChg chg="add del">
        <pc:chgData name="Jones, Nia" userId="c8e4cf6e-6852-4dab-8bdb-a66f4fdc7c7a" providerId="ADAL" clId="{5352D384-3DDF-4548-A6C7-29B34D267A9D}" dt="2022-09-22T07:47:41.881" v="48"/>
        <pc:sldMkLst>
          <pc:docMk/>
          <pc:sldMk cId="3893263682" sldId="552"/>
        </pc:sldMkLst>
      </pc:sldChg>
      <pc:sldChg chg="add del">
        <pc:chgData name="Jones, Nia" userId="c8e4cf6e-6852-4dab-8bdb-a66f4fdc7c7a" providerId="ADAL" clId="{5352D384-3DDF-4548-A6C7-29B34D267A9D}" dt="2022-09-22T07:47:41.881" v="48"/>
        <pc:sldMkLst>
          <pc:docMk/>
          <pc:sldMk cId="152076752" sldId="553"/>
        </pc:sldMkLst>
      </pc:sldChg>
      <pc:sldChg chg="delSp modSp mod delAnim">
        <pc:chgData name="Jones, Nia" userId="c8e4cf6e-6852-4dab-8bdb-a66f4fdc7c7a" providerId="ADAL" clId="{5352D384-3DDF-4548-A6C7-29B34D267A9D}" dt="2022-09-22T07:54:38.174" v="226" actId="12"/>
        <pc:sldMkLst>
          <pc:docMk/>
          <pc:sldMk cId="3296929818" sldId="553"/>
        </pc:sldMkLst>
        <pc:spChg chg="mod">
          <ac:chgData name="Jones, Nia" userId="c8e4cf6e-6852-4dab-8bdb-a66f4fdc7c7a" providerId="ADAL" clId="{5352D384-3DDF-4548-A6C7-29B34D267A9D}" dt="2022-09-22T07:54:38.174" v="226" actId="12"/>
          <ac:spMkLst>
            <pc:docMk/>
            <pc:sldMk cId="3296929818" sldId="553"/>
            <ac:spMk id="9" creationId="{E0C641E7-28AA-487B-B506-2100D3D95D49}"/>
          </ac:spMkLst>
        </pc:spChg>
        <pc:picChg chg="del">
          <ac:chgData name="Jones, Nia" userId="c8e4cf6e-6852-4dab-8bdb-a66f4fdc7c7a" providerId="ADAL" clId="{5352D384-3DDF-4548-A6C7-29B34D267A9D}" dt="2022-09-22T07:52:28.107" v="162" actId="478"/>
          <ac:picMkLst>
            <pc:docMk/>
            <pc:sldMk cId="3296929818" sldId="553"/>
            <ac:picMk id="2" creationId="{ED5D1244-44FB-462D-A503-F12F99F5D1F6}"/>
          </ac:picMkLst>
        </pc:picChg>
      </pc:sldChg>
      <pc:sldChg chg="add del">
        <pc:chgData name="Jones, Nia" userId="c8e4cf6e-6852-4dab-8bdb-a66f4fdc7c7a" providerId="ADAL" clId="{5352D384-3DDF-4548-A6C7-29B34D267A9D}" dt="2022-09-22T07:47:41.881" v="48"/>
        <pc:sldMkLst>
          <pc:docMk/>
          <pc:sldMk cId="3662699782" sldId="554"/>
        </pc:sldMkLst>
      </pc:sldChg>
      <pc:sldChg chg="add del">
        <pc:chgData name="Jones, Nia" userId="c8e4cf6e-6852-4dab-8bdb-a66f4fdc7c7a" providerId="ADAL" clId="{5352D384-3DDF-4548-A6C7-29B34D267A9D}" dt="2022-09-22T07:47:41.881" v="48"/>
        <pc:sldMkLst>
          <pc:docMk/>
          <pc:sldMk cId="2862836616" sldId="555"/>
        </pc:sldMkLst>
      </pc:sldChg>
      <pc:sldChg chg="add del">
        <pc:chgData name="Jones, Nia" userId="c8e4cf6e-6852-4dab-8bdb-a66f4fdc7c7a" providerId="ADAL" clId="{5352D384-3DDF-4548-A6C7-29B34D267A9D}" dt="2022-09-22T07:47:41.881" v="48"/>
        <pc:sldMkLst>
          <pc:docMk/>
          <pc:sldMk cId="2522175048" sldId="5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22/09/2022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y-GB" sz="1800" b="0" i="0" strike="noStrike" cap="none" spc="0" baseline="0" dirty="0">
                <a:solidFill>
                  <a:srgbClr val="000000"/>
                </a:solidFill>
                <a:effectLst/>
                <a:latin typeface="Calibri"/>
                <a:ea typeface="Calibri"/>
                <a:cs typeface="Calibri"/>
              </a:rPr>
              <a:t>Croeso i weithdy TAG yr Amgylchedd Adeiledig ar gyfer uned 2. Arferion Dylunio a Chynllunio.</a:t>
            </a:r>
            <a:endParaRPr lang="en-GB" b="0" dirty="0"/>
          </a:p>
        </p:txBody>
      </p:sp>
      <p:sp>
        <p:nvSpPr>
          <p:cNvPr id="4" name="Slide Number Placeholder 3"/>
          <p:cNvSpPr>
            <a:spLocks noGrp="1"/>
          </p:cNvSpPr>
          <p:nvPr>
            <p:ph type="sldNum" sz="quarter" idx="10"/>
          </p:nvPr>
        </p:nvSpPr>
        <p:spPr/>
        <p:txBody>
          <a:bodyPr/>
          <a:lstStyle/>
          <a:p>
            <a:fld id="{3BF64F25-C7F6-4E11-8B8C-CCA7BD6D9214}" type="slidenum">
              <a:rPr lang="en-GB" smtClean="0"/>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ct val="0"/>
              </a:spcBef>
              <a:spcAft>
                <a:spcPct val="0"/>
              </a:spcAft>
              <a:buClrTx/>
              <a:buSzTx/>
              <a:buFontTx/>
              <a:buNone/>
              <a:defRPr/>
            </a:pPr>
            <a:r>
              <a:rPr lang="cy-GB" sz="1800" b="0" i="0" strike="noStrike" cap="none" spc="0" baseline="0" dirty="0">
                <a:solidFill>
                  <a:srgbClr val="000000"/>
                </a:solidFill>
                <a:effectLst/>
                <a:latin typeface="Calibri"/>
                <a:ea typeface="Calibri"/>
                <a:cs typeface="Calibri"/>
              </a:rPr>
              <a:t>Rhennir cynnwys Uned 2 yn chwe adran fel y dangosir ar y sleid. Mae'r rhain yn symud drwy gyfnodau dylunio prosiect o nodi ffactorau a chyfyngiadau dylanwadol, hyd at greu briff y prosiect a chynhyrchu dyluniadau cychwynnol hyd at rith-fodelu a chynllunio’r adeiladu.</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30644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cy-GB" sz="1800" b="0" i="0" strike="noStrike" cap="none" spc="0" baseline="0" dirty="0">
                <a:solidFill>
                  <a:srgbClr val="000000"/>
                </a:solidFill>
                <a:effectLst/>
                <a:latin typeface="Calibri"/>
                <a:ea typeface="Calibri"/>
                <a:cs typeface="Calibri"/>
              </a:rPr>
              <a:t>Bydd yr uned yn cael ei hasesu drwy brosiect ADA 80 marc y bwriedir iddo gynrychioli tua 30 awr o waith. Bydd y prosiect yn ei gwneud yn ofynnol i ymgeiswyr:</a:t>
            </a:r>
          </a:p>
          <a:p>
            <a:pPr marL="171450" indent="-171450">
              <a:buFont typeface="Arial" panose="020B0604020202020204" pitchFamily="34" charset="0"/>
              <a:buChar char="•"/>
            </a:pPr>
            <a:r>
              <a:rPr lang="cy-GB" sz="1800" b="0" i="0" strike="noStrike" cap="none" spc="0" baseline="0" dirty="0">
                <a:solidFill>
                  <a:srgbClr val="000000"/>
                </a:solidFill>
                <a:effectLst/>
                <a:latin typeface="Calibri"/>
                <a:ea typeface="Calibri"/>
                <a:cs typeface="Calibri"/>
              </a:rPr>
              <a:t>Gymhwyso gwybodaeth a dealltwriaeth o'r dulliau adeiladu a gwmpesir yn Uned 1</a:t>
            </a:r>
          </a:p>
          <a:p>
            <a:pPr marL="171450" indent="-171450">
              <a:buFont typeface="Arial" panose="020B0604020202020204" pitchFamily="34" charset="0"/>
              <a:buChar char="•"/>
            </a:pPr>
            <a:r>
              <a:rPr lang="cy-GB" sz="1800" b="0" i="0" strike="noStrike" cap="none" spc="0" baseline="0" dirty="0">
                <a:solidFill>
                  <a:srgbClr val="000000"/>
                </a:solidFill>
                <a:effectLst/>
                <a:latin typeface="Calibri"/>
                <a:ea typeface="Calibri"/>
                <a:cs typeface="Calibri"/>
              </a:rPr>
              <a:t>Gweithio drwy gyfnodau cyn-adeiladu cynllun gwaith RIBA</a:t>
            </a:r>
          </a:p>
          <a:p>
            <a:pPr marL="171450" indent="-171450">
              <a:buFont typeface="Arial" panose="020B0604020202020204" pitchFamily="34" charset="0"/>
              <a:buChar char="•"/>
            </a:pPr>
            <a:r>
              <a:rPr lang="cy-GB" sz="1800" b="0" i="0" strike="noStrike" cap="none" spc="0" baseline="0" dirty="0">
                <a:solidFill>
                  <a:srgbClr val="000000"/>
                </a:solidFill>
                <a:effectLst/>
                <a:latin typeface="Calibri"/>
                <a:ea typeface="Calibri"/>
                <a:cs typeface="Calibri"/>
              </a:rPr>
              <a:t>Ymchwilio i ffactorau a allai ddylanwadu ar ddyluniad yr adeilad sydd ei angen, ac adrodd am y ffactorau hyn</a:t>
            </a:r>
          </a:p>
          <a:p>
            <a:pPr marL="171450" indent="-171450">
              <a:buFont typeface="Arial" panose="020B0604020202020204" pitchFamily="34" charset="0"/>
              <a:buChar char="•"/>
            </a:pPr>
            <a:r>
              <a:rPr lang="cy-GB" sz="1800" b="0" i="0" strike="noStrike" cap="none" spc="0" baseline="0" dirty="0">
                <a:solidFill>
                  <a:srgbClr val="000000"/>
                </a:solidFill>
                <a:effectLst/>
                <a:latin typeface="Calibri"/>
                <a:ea typeface="Calibri"/>
                <a:cs typeface="Calibri"/>
              </a:rPr>
              <a:t>Datblygu briff prosiect</a:t>
            </a:r>
          </a:p>
          <a:p>
            <a:pPr marL="171450" indent="-171450">
              <a:buFont typeface="Arial" panose="020B0604020202020204" pitchFamily="34" charset="0"/>
              <a:buChar char="•"/>
            </a:pPr>
            <a:r>
              <a:rPr lang="cy-GB" sz="1800" b="0" i="0" strike="noStrike" cap="none" spc="0" baseline="0" dirty="0">
                <a:solidFill>
                  <a:srgbClr val="000000"/>
                </a:solidFill>
                <a:effectLst/>
                <a:latin typeface="Calibri"/>
                <a:ea typeface="Calibri"/>
                <a:cs typeface="Calibri"/>
              </a:rPr>
              <a:t>Cynhyrchu syniadau dylunio cychwynnol a lluniadau dylunio</a:t>
            </a:r>
          </a:p>
          <a:p>
            <a:pPr marL="171450" indent="-171450">
              <a:buFont typeface="Arial" panose="020B0604020202020204" pitchFamily="34" charset="0"/>
              <a:buChar char="•"/>
            </a:pPr>
            <a:r>
              <a:rPr lang="cy-GB" sz="1800" b="0" i="0" strike="noStrike" cap="none" spc="0" baseline="0" dirty="0">
                <a:solidFill>
                  <a:srgbClr val="000000"/>
                </a:solidFill>
                <a:effectLst/>
                <a:latin typeface="Calibri"/>
                <a:ea typeface="Calibri"/>
                <a:cs typeface="Calibri"/>
              </a:rPr>
              <a:t>Creu rhith-fodelau 2D a 3D o'u dyluniadau</a:t>
            </a:r>
          </a:p>
          <a:p>
            <a:pPr marL="171450" indent="-171450">
              <a:buFont typeface="Arial" panose="020B0604020202020204" pitchFamily="34" charset="0"/>
              <a:buChar char="•"/>
            </a:pPr>
            <a:r>
              <a:rPr lang="cy-GB" sz="1800" b="0" i="0" strike="noStrike" cap="none" spc="0" baseline="0" dirty="0">
                <a:solidFill>
                  <a:srgbClr val="000000"/>
                </a:solidFill>
                <a:effectLst/>
                <a:latin typeface="Calibri"/>
                <a:ea typeface="Calibri"/>
                <a:cs typeface="Calibri"/>
              </a:rPr>
              <a:t>Adolygu eu dyluniad mewn perthynas â gofynion y Cleient a’r meini prawf a restrir ym mriff yr ADA</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11</a:t>
            </a:fld>
            <a:endParaRPr lang="en-GB"/>
          </a:p>
        </p:txBody>
      </p:sp>
    </p:spTree>
    <p:extLst>
      <p:ext uri="{BB962C8B-B14F-4D97-AF65-F5344CB8AC3E}">
        <p14:creationId xmlns:p14="http://schemas.microsoft.com/office/powerpoint/2010/main" val="3326784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solidFill>
                <a:srgbClr val="1F3864"/>
              </a:solidFill>
              <a:effectLst/>
              <a:latin typeface="Calibri"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ct val="0"/>
              </a:spcBef>
              <a:spcAft>
                <a:spcPts val="800"/>
              </a:spcAft>
              <a:buClrTx/>
              <a:buSzTx/>
              <a:buFontTx/>
              <a:buNone/>
              <a:defRPr/>
            </a:pPr>
            <a:r>
              <a:rPr lang="cy-GB" sz="1800" b="0" i="0" strike="noStrike" cap="none" spc="0" baseline="0" dirty="0">
                <a:solidFill>
                  <a:srgbClr val="000000"/>
                </a:solidFill>
                <a:effectLst/>
                <a:latin typeface="Calibri"/>
                <a:ea typeface="Calibri"/>
                <a:cs typeface="Calibri"/>
              </a:rPr>
              <a:t>Mae Adran 2.2.1 o fanyleb yr uned yn cwmpasu cyfnodau 0 – 4 o gynllun gwaith RIBA. Bydd ymwybyddiaeth o natur a chwmpas y gweithgareddau a gynhelir yn ystod pob un o gyfnodau cyn-adeiladu cynllun RIBA yn helpu i lywio a chynllunio gwaith ar gyfer yr ADA.</a:t>
            </a:r>
          </a:p>
          <a:p>
            <a:pPr>
              <a:lnSpc>
                <a:spcPct val="107000"/>
              </a:lnSpc>
              <a:spcAft>
                <a:spcPts val="800"/>
              </a:spcAft>
            </a:pPr>
            <a:endParaRPr lang="en-GB" sz="1800" dirty="0">
              <a:effectLst/>
              <a:latin typeface="Calibri"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1695742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0" i="0" strike="noStrike" cap="none" spc="0" baseline="0" dirty="0">
                <a:solidFill>
                  <a:srgbClr val="2F5496"/>
                </a:solidFill>
                <a:effectLst/>
                <a:latin typeface="Calibri"/>
                <a:ea typeface="Calibri"/>
                <a:cs typeface="Calibri"/>
              </a:rPr>
              <a:t>Mae Adran 2.2.2 o'r fanyleb mewn 6 rhan ac mae'n ymdrin â'r ffactorau sy'n dylanwadu ac yn cyfyngu ar ddyluniad. Gellir cael ymwybyddiaeth o'r dylanwadau a chyfyngiadau drwy ystyried enghreifftiau o'r ffactorau amrywiol a restrir. Bydd angen canfod cefndir safle a chynllunio ar gyfer prosiect yr ADA.</a:t>
            </a:r>
          </a:p>
          <a:p>
            <a:pPr marL="0" marR="0" lvl="0" indent="0" algn="l" defTabSz="914400" rtl="0" eaLnBrk="1" fontAlgn="auto" latinLnBrk="0" hangingPunct="1">
              <a:lnSpc>
                <a:spcPct val="107000"/>
              </a:lnSpc>
              <a:spcBef>
                <a:spcPct val="0"/>
              </a:spcBef>
              <a:spcAft>
                <a:spcPts val="800"/>
              </a:spcAft>
              <a:buClrTx/>
              <a:buSzTx/>
              <a:buFontTx/>
              <a:buNone/>
              <a:defRPr/>
            </a:pPr>
            <a:endParaRPr lang="en-GB" sz="1800" dirty="0">
              <a:solidFill>
                <a:srgbClr val="2F5496"/>
              </a:solidFill>
              <a:effectLst/>
              <a:latin typeface="Calibri"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ct val="0"/>
              </a:spcBef>
              <a:spcAft>
                <a:spcPts val="800"/>
              </a:spcAft>
              <a:buClrTx/>
              <a:buSzTx/>
              <a:buFontTx/>
              <a:buNone/>
              <a:defRPr/>
            </a:pPr>
            <a:endParaRPr lang="en-GB" sz="1800" dirty="0">
              <a:effectLst/>
              <a:latin typeface="Calibri"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1735703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solidFill>
                <a:srgbClr val="2F5496"/>
              </a:solidFill>
              <a:effectLst/>
              <a:latin typeface="Calibri" pitchFamily="34" charset="0"/>
              <a:ea typeface="Calibri" panose="020F0502020204030204" pitchFamily="34" charset="0"/>
              <a:cs typeface="Calibri" panose="020F0502020204030204" pitchFamily="34" charset="0"/>
            </a:endParaRPr>
          </a:p>
          <a:p>
            <a:pPr>
              <a:lnSpc>
                <a:spcPct val="107000"/>
              </a:lnSpc>
              <a:spcAft>
                <a:spcPts val="800"/>
              </a:spcAft>
            </a:pPr>
            <a:r>
              <a:rPr lang="cy-GB" sz="1800" b="0" i="0" strike="noStrike" cap="none" spc="0" baseline="0" dirty="0">
                <a:solidFill>
                  <a:srgbClr val="000000"/>
                </a:solidFill>
                <a:effectLst/>
                <a:latin typeface="Calibri"/>
                <a:ea typeface="Calibri"/>
                <a:cs typeface="Calibri"/>
              </a:rPr>
              <a:t>Dylai ymwybyddiaeth sy'n deillio o astudio Dogfennau Cymeradwy'r Rheoliadau Adeiladu a meysydd cyfrifoldeb cyrff cyhoeddus eraill arwain at nodi gofynion penodol sy'n berthnasol i adeilad yr ADA. Yn yr un modd, dylai ymwybyddiaeth o'r ystod o baramedrau amgylcheddol a restrir yn y fanyleb arwain at gynigion penodol ar gyfer perfformiad amgylcheddol adeilad yr ADA.</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1141430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a:solidFill>
                <a:srgbClr val="2F5496"/>
              </a:solidFill>
              <a:effectLst/>
              <a:latin typeface="Calibri" pitchFamily="34" charset="0"/>
              <a:ea typeface="Calibri" panose="020F0502020204030204" pitchFamily="34" charset="0"/>
              <a:cs typeface="Calibri" panose="020F0502020204030204" pitchFamily="34" charset="0"/>
            </a:endParaRPr>
          </a:p>
          <a:p>
            <a:pPr>
              <a:lnSpc>
                <a:spcPct val="107000"/>
              </a:lnSpc>
              <a:spcAft>
                <a:spcPts val="800"/>
              </a:spcAft>
            </a:pPr>
            <a:r>
              <a:rPr lang="cy-GB" sz="1800" b="0" i="0" strike="noStrike" cap="none" spc="0" baseline="0">
                <a:solidFill>
                  <a:srgbClr val="000000"/>
                </a:solidFill>
                <a:effectLst/>
                <a:latin typeface="Calibri"/>
                <a:ea typeface="Calibri"/>
                <a:cs typeface="Calibri"/>
              </a:rPr>
              <a:t>Mae angen ymwybyddiaeth am gyfyngiadau posibl sy'n deillio o ofynion cymdeithasol a gall ymchwil helpu i nodi opsiynau ariannu a chyllidebau sy'n berthnasol i adeilad yr ADA y gellir eu defnyddio i lywio penderfyniadau sy'n ymwneud ag ansawdd, diogelwch, ymarferoldeb a pherfformiad. </a:t>
            </a:r>
          </a:p>
          <a:p>
            <a:pPr>
              <a:lnSpc>
                <a:spcPct val="107000"/>
              </a:lnSpc>
              <a:spcAft>
                <a:spcPts val="800"/>
              </a:spcAft>
            </a:pPr>
            <a:r>
              <a:rPr lang="cy-GB" sz="1800" b="0" i="0" strike="noStrike" cap="none" spc="0" baseline="0">
                <a:solidFill>
                  <a:srgbClr val="000000"/>
                </a:solidFill>
                <a:effectLst/>
                <a:latin typeface="Calibri"/>
                <a:ea typeface="Calibri"/>
                <a:cs typeface="Calibri"/>
              </a:rPr>
              <a:t>Mae angen gwybodaeth a dealltwriaeth o gwmpas a chyfrifoldebau sy'n deillio o'r rheoliadau hyn hefyd a gellir eu dangos wrth ddatblygu briff y prosiect ar gyfer gwaith yr ADA.</a:t>
            </a:r>
          </a:p>
          <a:p>
            <a:pPr>
              <a:lnSpc>
                <a:spcPct val="107000"/>
              </a:lnSpc>
              <a:spcAft>
                <a:spcPts val="800"/>
              </a:spcAft>
            </a:pPr>
            <a:endParaRPr lang="en-GB" sz="1800">
              <a:effectLst/>
              <a:latin typeface="Calibri"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464773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0" i="0" strike="noStrike" cap="none" spc="0" baseline="0">
                <a:solidFill>
                  <a:srgbClr val="000000"/>
                </a:solidFill>
                <a:effectLst/>
                <a:latin typeface="Calibri"/>
                <a:ea typeface="Calibri"/>
                <a:cs typeface="Calibri"/>
              </a:rPr>
              <a:t>Mae'r sleid hon yn dangos detholiad o'r briff ADA sampl. Mae hyn yn arwain ymgeiswyr tuag at ystyried y ffactorau a amlinellir yn yr adran hon o'r fanyleb. Neilltuwyd 12 o 80 marc yr ADA i'r gwaith rhagarweiniol hwn.</a:t>
            </a:r>
          </a:p>
          <a:p>
            <a:endParaRPr lang="en-GB"/>
          </a:p>
        </p:txBody>
      </p:sp>
      <p:sp>
        <p:nvSpPr>
          <p:cNvPr id="4" name="Slide Number Placeholder 3"/>
          <p:cNvSpPr>
            <a:spLocks noGrp="1"/>
          </p:cNvSpPr>
          <p:nvPr>
            <p:ph type="sldNum" sz="quarter" idx="5"/>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1940115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0" i="0" strike="noStrike" cap="none" spc="0" baseline="0">
                <a:solidFill>
                  <a:srgbClr val="000000"/>
                </a:solidFill>
                <a:effectLst/>
                <a:latin typeface="Calibri"/>
                <a:ea typeface="Calibri"/>
                <a:cs typeface="Calibri"/>
              </a:rPr>
              <a:t>Mae'r adran hon o'r fanyleb yn ymdrin â chynnwys briff y prosiect. Mae'n pwysleisio pwysigrwydd y briff ac yn cydnabod y dylai ei baratoi fod yn broses gydweithredol gyda mewnbwn gan y Cleient ac aelodau o'r tîm dylunio.</a:t>
            </a:r>
          </a:p>
          <a:p>
            <a:pPr>
              <a:lnSpc>
                <a:spcPct val="107000"/>
              </a:lnSpc>
              <a:spcAft>
                <a:spcPts val="800"/>
              </a:spcAft>
            </a:pPr>
            <a:endParaRPr lang="en-GB" sz="1800">
              <a:effectLst/>
              <a:latin typeface="Calibri"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322850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ct val="0"/>
              </a:spcBef>
              <a:spcAft>
                <a:spcPts val="800"/>
              </a:spcAft>
              <a:buClrTx/>
              <a:buSzTx/>
              <a:buFontTx/>
              <a:buNone/>
              <a:defRPr/>
            </a:pPr>
            <a:r>
              <a:rPr lang="cy-GB" sz="1800" b="0" i="0" strike="noStrike" cap="none" spc="0" baseline="0">
                <a:solidFill>
                  <a:srgbClr val="2F5496"/>
                </a:solidFill>
                <a:effectLst/>
                <a:latin typeface="Calibri"/>
                <a:ea typeface="Calibri"/>
                <a:cs typeface="Calibri"/>
              </a:rPr>
              <a:t>Mae briff yr ADA yn gofyn i ymgeiswyr greu briff prosiect cychwynnol ac yn amlinellu cynnwys addas. Wrth bennu canlyniadau prosiectau, mae'n bwysig bod y gofynion gofodol a'r llety a ddisgrifir ym mriff yr ADA yn cael eu datblygu yn sail i ddylunio manylach. Mae 12 o 80 marc yr ADA wedi'u neilltuo i'r adran hon o'r prosiect.</a:t>
            </a:r>
          </a:p>
          <a:p>
            <a:pPr marL="0" marR="0" lvl="0" indent="0" algn="l" defTabSz="914400" rtl="0" eaLnBrk="1" fontAlgn="auto" latinLnBrk="0" hangingPunct="1">
              <a:lnSpc>
                <a:spcPct val="107000"/>
              </a:lnSpc>
              <a:spcBef>
                <a:spcPct val="0"/>
              </a:spcBef>
              <a:spcAft>
                <a:spcPts val="800"/>
              </a:spcAft>
              <a:buClrTx/>
              <a:buSzTx/>
              <a:buFontTx/>
              <a:buNone/>
              <a:defRPr/>
            </a:pPr>
            <a:endParaRPr lang="en-GB" sz="1800">
              <a:solidFill>
                <a:srgbClr val="2F5496"/>
              </a:solidFill>
              <a:effectLst/>
              <a:latin typeface="Calibri"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ct val="0"/>
              </a:spcBef>
              <a:spcAft>
                <a:spcPts val="800"/>
              </a:spcAft>
              <a:buClrTx/>
              <a:buSzTx/>
              <a:buFontTx/>
              <a:buNone/>
              <a:defRPr/>
            </a:pPr>
            <a:endParaRPr lang="en-GB" sz="1800">
              <a:effectLst/>
              <a:latin typeface="Calibri"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a:effectLst/>
              <a:latin typeface="Calibri"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3030204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0" i="0" strike="noStrike" cap="none" spc="0" baseline="0">
                <a:solidFill>
                  <a:srgbClr val="2F5496"/>
                </a:solidFill>
                <a:effectLst/>
                <a:latin typeface="Calibri"/>
                <a:ea typeface="Calibri"/>
                <a:cs typeface="Calibri"/>
              </a:rPr>
              <a:t>Mae'r adran hon o'r fanyleb yn gofyn am ymwybyddiaeth o'r dulliau a ddefnyddir i gyflwyno syniadau dylunio a dealltwriaeth o dechnegau, egwyddorion, confensiynau drafftio â llaw ac anodiadau cysylltiedig. Yn ogystal â brasluniau dylunio llawrydd, mae'r fanyleb yn cyfeirio at ddefnyddio bwrdd lluniadu gyda sgwaryn mudiant paralel a chymwysadwy i gynhyrchu lluniadau pensil amlinellol a lluniadau gorffenedig gan ddefnyddio pennau lluniadu technegol.</a:t>
            </a:r>
          </a:p>
          <a:p>
            <a:pPr>
              <a:lnSpc>
                <a:spcPct val="107000"/>
              </a:lnSpc>
              <a:spcAft>
                <a:spcPts val="800"/>
              </a:spcAft>
            </a:pPr>
            <a:endParaRPr lang="en-GB" sz="1800">
              <a:effectLst/>
              <a:latin typeface="Calibri"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4E7319E-213C-4920-A16F-A5F14520856B}" type="slidenum">
              <a:rPr lang="en-GB" smtClean="0"/>
              <a:t>19</a:t>
            </a:fld>
            <a:endParaRPr lang="en-GB"/>
          </a:p>
        </p:txBody>
      </p:sp>
    </p:spTree>
    <p:extLst>
      <p:ext uri="{BB962C8B-B14F-4D97-AF65-F5344CB8AC3E}">
        <p14:creationId xmlns:p14="http://schemas.microsoft.com/office/powerpoint/2010/main" val="141112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strike="noStrike" cap="none" spc="0" baseline="0" dirty="0">
                <a:solidFill>
                  <a:srgbClr val="000000"/>
                </a:solidFill>
                <a:effectLst/>
                <a:latin typeface="Calibri"/>
                <a:ea typeface="Calibri"/>
                <a:cs typeface="Calibri"/>
              </a:rPr>
              <a:t>Mae cymhwyster TAG UG a Safon Uwch yn yr Amgylchedd Adeiledig yn datblygu dealltwriaeth dysgwyr o’r amgylchedd adeiledig, gan gynnwys y rolau proffesiynol a thechnegol sydd ynddo a’r amrywiaeth o adeiladau, asedau ac adeileddau sy’n rhan ohono.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Arial"/>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Arial"/>
            </a:endParaRPr>
          </a:p>
        </p:txBody>
      </p:sp>
    </p:spTree>
    <p:extLst>
      <p:ext uri="{BB962C8B-B14F-4D97-AF65-F5344CB8AC3E}">
        <p14:creationId xmlns:p14="http://schemas.microsoft.com/office/powerpoint/2010/main" val="2484722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ct val="0"/>
              </a:spcBef>
              <a:spcAft>
                <a:spcPts val="800"/>
              </a:spcAft>
              <a:buClrTx/>
              <a:buSzTx/>
              <a:buFontTx/>
              <a:buNone/>
              <a:defRPr/>
            </a:pPr>
            <a:r>
              <a:rPr lang="cy-GB" sz="1800" b="0" i="0" strike="noStrike" cap="none" spc="0" baseline="0" dirty="0">
                <a:solidFill>
                  <a:srgbClr val="2F5496"/>
                </a:solidFill>
                <a:effectLst/>
                <a:latin typeface="Calibri"/>
                <a:ea typeface="Calibri"/>
                <a:cs typeface="Calibri"/>
              </a:rPr>
              <a:t>Mae briff yr ADA yn mynnu bod ymgeiswyr yn cynhyrchu dyluniadau ar gyfer adeilad yr ADA ac yn nodi'r ystod o wybodaeth ddylunio a ragwelir. Mae 16 o 80 marc yr ADA wedi'u neilltuo i'r adran hon o'r prosiect.</a:t>
            </a:r>
          </a:p>
          <a:p>
            <a:pPr>
              <a:lnSpc>
                <a:spcPct val="107000"/>
              </a:lnSpc>
              <a:spcAft>
                <a:spcPts val="800"/>
              </a:spcAft>
            </a:pPr>
            <a:endParaRPr lang="en-GB" sz="1800" dirty="0">
              <a:solidFill>
                <a:srgbClr val="2F5496"/>
              </a:solidFill>
              <a:effectLst/>
              <a:latin typeface="Calibri" pitchFamily="34" charset="0"/>
              <a:ea typeface="Calibri" panose="020F0502020204030204" pitchFamily="34" charset="0"/>
              <a:cs typeface="Calibri" panose="020F0502020204030204" pitchFamily="34" charset="0"/>
            </a:endParaRPr>
          </a:p>
          <a:p>
            <a:pPr>
              <a:lnSpc>
                <a:spcPct val="107000"/>
              </a:lnSpc>
              <a:spcAft>
                <a:spcPts val="800"/>
              </a:spcAft>
            </a:pPr>
            <a:endParaRPr lang="en-GB" sz="1800" dirty="0">
              <a:effectLst/>
              <a:latin typeface="Calibri"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20</a:t>
            </a:fld>
            <a:endParaRPr lang="en-GB"/>
          </a:p>
        </p:txBody>
      </p:sp>
    </p:spTree>
    <p:extLst>
      <p:ext uri="{BB962C8B-B14F-4D97-AF65-F5344CB8AC3E}">
        <p14:creationId xmlns:p14="http://schemas.microsoft.com/office/powerpoint/2010/main" val="363773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0" i="0" strike="noStrike" cap="none" spc="0" baseline="0">
                <a:solidFill>
                  <a:srgbClr val="000000"/>
                </a:solidFill>
                <a:effectLst/>
                <a:latin typeface="Calibri"/>
                <a:ea typeface="Calibri"/>
                <a:cs typeface="Calibri"/>
              </a:rPr>
              <a:t>Mae'r adran hon o'r fanyleb yn cyfeirio at sefydlu a chyfleu rhith-fodelau 2D a 3D gydag ymwybyddiaeth o gynnwys, allbynnau cysylltiedig a methodoleg gyffredin a ddefnyddir i gydgysylltu'r gwaith o gynhyrchu gwybodaeth am brosiectau cydweithredol.</a:t>
            </a:r>
          </a:p>
          <a:p>
            <a:endParaRPr lang="en-GB"/>
          </a:p>
        </p:txBody>
      </p:sp>
      <p:sp>
        <p:nvSpPr>
          <p:cNvPr id="4" name="Slide Number Placeholder 3"/>
          <p:cNvSpPr>
            <a:spLocks noGrp="1"/>
          </p:cNvSpPr>
          <p:nvPr>
            <p:ph type="sldNum" sz="quarter" idx="5"/>
          </p:nvPr>
        </p:nvSpPr>
        <p:spPr/>
        <p:txBody>
          <a:bodyPr/>
          <a:lstStyle/>
          <a:p>
            <a:fld id="{24E7319E-213C-4920-A16F-A5F14520856B}" type="slidenum">
              <a:rPr lang="en-GB" smtClean="0"/>
              <a:t>21</a:t>
            </a:fld>
            <a:endParaRPr lang="en-GB"/>
          </a:p>
        </p:txBody>
      </p:sp>
    </p:spTree>
    <p:extLst>
      <p:ext uri="{BB962C8B-B14F-4D97-AF65-F5344CB8AC3E}">
        <p14:creationId xmlns:p14="http://schemas.microsoft.com/office/powerpoint/2010/main" val="3685327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0" i="0" strike="noStrike" cap="none" spc="0" baseline="0" dirty="0">
                <a:solidFill>
                  <a:srgbClr val="000000"/>
                </a:solidFill>
                <a:effectLst/>
                <a:latin typeface="Calibri"/>
                <a:ea typeface="Calibri"/>
                <a:cs typeface="Calibri"/>
              </a:rPr>
              <a:t>Mae Rhan (c) o'r adran fodelu yn cadarnhau'r disgwyliad y bydd ymgeiswyr yn gallu defnyddio meddalwedd CAD i gynhyrchu rhith-fodelau 2D a 3D o'u dyluniadau a chyfleu’r modelau hyn i gynhyrchu delweddau ffotorealistig. </a:t>
            </a:r>
          </a:p>
          <a:p>
            <a:pPr>
              <a:lnSpc>
                <a:spcPct val="107000"/>
              </a:lnSpc>
              <a:spcAft>
                <a:spcPts val="800"/>
              </a:spcAft>
            </a:pPr>
            <a:endParaRPr lang="en-GB" sz="1800" dirty="0">
              <a:effectLst/>
              <a:latin typeface="Calibri"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22</a:t>
            </a:fld>
            <a:endParaRPr lang="en-GB"/>
          </a:p>
        </p:txBody>
      </p:sp>
    </p:spTree>
    <p:extLst>
      <p:ext uri="{BB962C8B-B14F-4D97-AF65-F5344CB8AC3E}">
        <p14:creationId xmlns:p14="http://schemas.microsoft.com/office/powerpoint/2010/main" val="3702905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200" b="0" i="0" strike="noStrike" cap="none" spc="0" baseline="0">
                <a:solidFill>
                  <a:srgbClr val="2F5496"/>
                </a:solidFill>
                <a:effectLst/>
                <a:latin typeface="Calibri"/>
                <a:ea typeface="Calibri"/>
                <a:cs typeface="Calibri"/>
              </a:rPr>
              <a:t>Mae'r sleid hon yn cadarnhau gofyniad yr ADA i gynhyrchu a chyfleu modelau 2D a 3D o adeilad yr ADA. Mae 24 o 80 marc yr ADA wedi'u neilltuo i'r adran hon o'r prosiect. Bydd cyngor pellach ynghylch cynhyrchu'r rhith-fodelau yn dilyn yn ddiweddarach yn y gweithdy.</a:t>
            </a:r>
          </a:p>
          <a:p>
            <a:endParaRPr lang="en-GB"/>
          </a:p>
        </p:txBody>
      </p:sp>
      <p:sp>
        <p:nvSpPr>
          <p:cNvPr id="4" name="Slide Number Placeholder 3"/>
          <p:cNvSpPr>
            <a:spLocks noGrp="1"/>
          </p:cNvSpPr>
          <p:nvPr>
            <p:ph type="sldNum" sz="quarter" idx="5"/>
          </p:nvPr>
        </p:nvSpPr>
        <p:spPr/>
        <p:txBody>
          <a:bodyPr/>
          <a:lstStyle/>
          <a:p>
            <a:fld id="{24E7319E-213C-4920-A16F-A5F14520856B}" type="slidenum">
              <a:rPr lang="en-GB" smtClean="0"/>
              <a:t>23</a:t>
            </a:fld>
            <a:endParaRPr lang="en-GB"/>
          </a:p>
        </p:txBody>
      </p:sp>
    </p:spTree>
    <p:extLst>
      <p:ext uri="{BB962C8B-B14F-4D97-AF65-F5344CB8AC3E}">
        <p14:creationId xmlns:p14="http://schemas.microsoft.com/office/powerpoint/2010/main" val="1943517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a:solidFill>
                <a:srgbClr val="2F5496"/>
              </a:solidFill>
              <a:effectLst/>
              <a:latin typeface="Calibri" pitchFamily="34" charset="0"/>
              <a:ea typeface="Calibri" panose="020F0502020204030204" pitchFamily="34" charset="0"/>
              <a:cs typeface="Calibri" panose="020F0502020204030204" pitchFamily="34" charset="0"/>
            </a:endParaRPr>
          </a:p>
          <a:p>
            <a:pPr>
              <a:lnSpc>
                <a:spcPct val="107000"/>
              </a:lnSpc>
              <a:spcAft>
                <a:spcPts val="800"/>
              </a:spcAft>
            </a:pPr>
            <a:r>
              <a:rPr lang="cy-GB" sz="1800" b="0" i="0" strike="noStrike" cap="none" spc="0" baseline="0">
                <a:solidFill>
                  <a:srgbClr val="000000"/>
                </a:solidFill>
                <a:effectLst/>
                <a:latin typeface="Calibri"/>
                <a:ea typeface="Calibri"/>
                <a:cs typeface="Calibri"/>
              </a:rPr>
              <a:t>Teitl Adran 6 o'r fanyleb ar gyfer uned 2 yw cynllunio dulliau a thechnegau adeiladu. Mae'r cynnwys yn amlinellu'r hyn a ddisgwylir o ran ymwybyddiaeth o ofynion sylfaenol ac eilaidd a'r gofynion ar gyfer gweithio gydag adeiladau hŷn.</a:t>
            </a:r>
          </a:p>
          <a:p>
            <a:endParaRPr lang="en-GB"/>
          </a:p>
        </p:txBody>
      </p:sp>
      <p:sp>
        <p:nvSpPr>
          <p:cNvPr id="4" name="Slide Number Placeholder 3"/>
          <p:cNvSpPr>
            <a:spLocks noGrp="1"/>
          </p:cNvSpPr>
          <p:nvPr>
            <p:ph type="sldNum" sz="quarter" idx="5"/>
          </p:nvPr>
        </p:nvSpPr>
        <p:spPr/>
        <p:txBody>
          <a:bodyPr/>
          <a:lstStyle/>
          <a:p>
            <a:fld id="{24E7319E-213C-4920-A16F-A5F14520856B}" type="slidenum">
              <a:rPr lang="en-GB" smtClean="0"/>
              <a:t>24</a:t>
            </a:fld>
            <a:endParaRPr lang="en-GB"/>
          </a:p>
        </p:txBody>
      </p:sp>
    </p:spTree>
    <p:extLst>
      <p:ext uri="{BB962C8B-B14F-4D97-AF65-F5344CB8AC3E}">
        <p14:creationId xmlns:p14="http://schemas.microsoft.com/office/powerpoint/2010/main" val="3471182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solidFill>
                <a:srgbClr val="2F5496"/>
              </a:solidFill>
              <a:effectLst/>
              <a:latin typeface="Calibri" pitchFamily="34" charset="0"/>
              <a:ea typeface="Calibri" panose="020F0502020204030204" pitchFamily="34" charset="0"/>
              <a:cs typeface="Calibri" panose="020F0502020204030204" pitchFamily="34" charset="0"/>
            </a:endParaRPr>
          </a:p>
          <a:p>
            <a:pPr>
              <a:lnSpc>
                <a:spcPct val="107000"/>
              </a:lnSpc>
              <a:spcAft>
                <a:spcPts val="800"/>
              </a:spcAft>
            </a:pPr>
            <a:r>
              <a:rPr lang="cy-GB" sz="1800" b="0" i="0" strike="noStrike" cap="none" spc="0" baseline="0" dirty="0">
                <a:solidFill>
                  <a:srgbClr val="000000"/>
                </a:solidFill>
                <a:effectLst/>
                <a:latin typeface="Calibri"/>
                <a:ea typeface="Calibri"/>
                <a:cs typeface="Calibri"/>
              </a:rPr>
              <a:t>Mae'r adran yn parhau i ddisgrifio ymwybyddiaeth am brif gydrannau is-strwythurau ac uwchstrwythurau a dulliau adeiladu cynaliadwy, deunyddiau ac ystyriaethau cysylltiedig megis effeithlonrwydd ynni a lleihau gwastraff dŵr. </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25</a:t>
            </a:fld>
            <a:endParaRPr lang="en-GB"/>
          </a:p>
        </p:txBody>
      </p:sp>
    </p:spTree>
    <p:extLst>
      <p:ext uri="{BB962C8B-B14F-4D97-AF65-F5344CB8AC3E}">
        <p14:creationId xmlns:p14="http://schemas.microsoft.com/office/powerpoint/2010/main" val="3705001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a:solidFill>
                <a:srgbClr val="2F5496"/>
              </a:solidFill>
              <a:effectLst/>
              <a:latin typeface="Calibri"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ct val="0"/>
              </a:spcBef>
              <a:spcAft>
                <a:spcPts val="800"/>
              </a:spcAft>
              <a:buClrTx/>
              <a:buSzTx/>
              <a:buFontTx/>
              <a:buNone/>
              <a:defRPr/>
            </a:pPr>
            <a:r>
              <a:rPr lang="cy-GB" sz="1800" b="0" i="0" strike="noStrike" cap="none" spc="0" baseline="0">
                <a:solidFill>
                  <a:srgbClr val="000000"/>
                </a:solidFill>
                <a:effectLst/>
                <a:latin typeface="Calibri"/>
                <a:ea typeface="Calibri"/>
                <a:cs typeface="Calibri"/>
              </a:rPr>
              <a:t>Mae rhannau olaf yr adran hon yn cyfeirio at ymwybyddiaeth o systemau dŵr glaw a dŵr gwastraff a gwybodaeth am ddylunio tirwedd a safle.</a:t>
            </a:r>
          </a:p>
          <a:p>
            <a:pPr>
              <a:lnSpc>
                <a:spcPct val="107000"/>
              </a:lnSpc>
              <a:spcAft>
                <a:spcPts val="800"/>
              </a:spcAft>
            </a:pPr>
            <a:endParaRPr lang="en-GB" sz="1800">
              <a:effectLst/>
              <a:latin typeface="Calibri"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4E7319E-213C-4920-A16F-A5F14520856B}" type="slidenum">
              <a:rPr lang="en-GB" smtClean="0"/>
              <a:t>26</a:t>
            </a:fld>
            <a:endParaRPr lang="en-GB"/>
          </a:p>
        </p:txBody>
      </p:sp>
    </p:spTree>
    <p:extLst>
      <p:ext uri="{BB962C8B-B14F-4D97-AF65-F5344CB8AC3E}">
        <p14:creationId xmlns:p14="http://schemas.microsoft.com/office/powerpoint/2010/main" val="2921417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ct val="0"/>
              </a:spcBef>
              <a:spcAft>
                <a:spcPts val="800"/>
              </a:spcAft>
              <a:buClrTx/>
              <a:buSzTx/>
              <a:buFontTx/>
              <a:buNone/>
              <a:defRPr/>
            </a:pPr>
            <a:r>
              <a:rPr lang="cy-GB" sz="1800" b="0" i="0" strike="noStrike" cap="none" spc="0" baseline="0">
                <a:solidFill>
                  <a:srgbClr val="2F5496"/>
                </a:solidFill>
                <a:effectLst/>
                <a:latin typeface="Calibri"/>
                <a:ea typeface="Calibri"/>
                <a:cs typeface="Calibri"/>
              </a:rPr>
              <a:t>Mae'r sleid hon yn cadarnhau gofyniad yr ADA i ystyried gofynion adeilad yr ADA ac mae’n rhestru'r agweddau ar y dyluniad sydd i'w hystyried o ran pa mor dda y mae canlyniadau gwirioneddol y prosiect yn bodloni'r gofynion a nodwyd. Mae'r rhestr yn cyfateb i gynnwys adran 6 o'r fanyleb. Mae 16 o 80 marc yr ADA wedi'u neilltuo i'r adran hon o'r prosiect.</a:t>
            </a:r>
          </a:p>
          <a:p>
            <a:pPr>
              <a:lnSpc>
                <a:spcPct val="107000"/>
              </a:lnSpc>
              <a:spcAft>
                <a:spcPts val="800"/>
              </a:spcAft>
            </a:pPr>
            <a:endParaRPr lang="en-GB" sz="1800">
              <a:solidFill>
                <a:srgbClr val="2F5496"/>
              </a:solidFill>
              <a:effectLst/>
              <a:latin typeface="Calibri" pitchFamily="34" charset="0"/>
              <a:ea typeface="Calibri" panose="020F0502020204030204" pitchFamily="34" charset="0"/>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24E7319E-213C-4920-A16F-A5F14520856B}" type="slidenum">
              <a:rPr lang="en-GB" smtClean="0"/>
              <a:t>27</a:t>
            </a:fld>
            <a:endParaRPr lang="en-GB"/>
          </a:p>
        </p:txBody>
      </p:sp>
    </p:spTree>
    <p:extLst>
      <p:ext uri="{BB962C8B-B14F-4D97-AF65-F5344CB8AC3E}">
        <p14:creationId xmlns:p14="http://schemas.microsoft.com/office/powerpoint/2010/main" val="24862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dirty="0">
                <a:solidFill>
                  <a:srgbClr val="000000"/>
                </a:solidFill>
                <a:effectLst/>
                <a:latin typeface="Calibri"/>
                <a:ea typeface="Calibri"/>
                <a:cs typeface="Calibri"/>
              </a:rPr>
              <a:t>Mae'r sleid yma'n cynnwys dolen i adnoddau CBAC ar gyfer y cymhwyster hwn.</a:t>
            </a:r>
          </a:p>
          <a:p>
            <a:endParaRPr lang="en-GB" dirty="0"/>
          </a:p>
          <a:p>
            <a:pPr marL="0" marR="0" lvl="0" indent="0" algn="l" defTabSz="914400" rtl="0" eaLnBrk="1" fontAlgn="auto" latinLnBrk="0" hangingPunct="1">
              <a:lnSpc>
                <a:spcPct val="100000"/>
              </a:lnSpc>
              <a:spcBef>
                <a:spcPct val="0"/>
              </a:spcBef>
              <a:spcAft>
                <a:spcPct val="0"/>
              </a:spcAft>
              <a:buClrTx/>
              <a:buSzTx/>
              <a:buFontTx/>
              <a:buNone/>
              <a:defRPr/>
            </a:pPr>
            <a:r>
              <a:rPr lang="cy-GB" sz="1200" b="0" i="0" strike="noStrike" cap="none" spc="0" baseline="0" dirty="0">
                <a:solidFill>
                  <a:srgbClr val="000000"/>
                </a:solidFill>
                <a:effectLst/>
                <a:latin typeface="Calibri"/>
                <a:ea typeface="Calibri"/>
                <a:cs typeface="Calibri"/>
              </a:rPr>
              <a:t>Mae ystod eang o adnoddau ar gael i athrawon a myfyrwyr ar wefan CBAC.  Ar hyn o bryd mae adnoddau ar gael ar  gyfer Unedau 1 a 2.  Bydd adnoddau ar gyfer yr unedau eraill yn cael eu darparu i gyd-fynd â gweithdai yn y dyfodol.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Arial"/>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Arial"/>
            </a:endParaRPr>
          </a:p>
        </p:txBody>
      </p:sp>
    </p:spTree>
    <p:extLst>
      <p:ext uri="{BB962C8B-B14F-4D97-AF65-F5344CB8AC3E}">
        <p14:creationId xmlns:p14="http://schemas.microsoft.com/office/powerpoint/2010/main" val="3867596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0" i="0" strike="noStrike" cap="none" spc="0" baseline="0" dirty="0">
                <a:solidFill>
                  <a:srgbClr val="000000"/>
                </a:solidFill>
                <a:effectLst/>
                <a:latin typeface="Calibri"/>
                <a:ea typeface="Calibri"/>
                <a:cs typeface="Calibri"/>
              </a:rPr>
              <a:t>Amser i ymdrin ag unrhyw gwestiynau sy'n codi.</a:t>
            </a:r>
            <a:endParaRPr lang="en-GB" sz="1800" dirty="0">
              <a:effectLst/>
              <a:latin typeface="Calibri"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29</a:t>
            </a:fld>
            <a:endParaRPr lang="en-GB"/>
          </a:p>
        </p:txBody>
      </p:sp>
    </p:spTree>
    <p:extLst>
      <p:ext uri="{BB962C8B-B14F-4D97-AF65-F5344CB8AC3E}">
        <p14:creationId xmlns:p14="http://schemas.microsoft.com/office/powerpoint/2010/main" val="292465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7675" indent="-358775"/>
            <a:r>
              <a:rPr lang="cy" sz="1800" b="0" i="0" strike="noStrike" cap="none" spc="0" baseline="0" dirty="0">
                <a:solidFill>
                  <a:srgbClr val="000000"/>
                </a:solidFill>
                <a:effectLst/>
                <a:latin typeface="Calibri"/>
                <a:ea typeface="Calibri"/>
                <a:cs typeface="Calibri"/>
              </a:rPr>
              <a:t> Bydd y fanyleb yn galluogi dysgwyr i feithrin gwybodaeth a dealltwriaeth o: </a:t>
            </a:r>
          </a:p>
          <a:p>
            <a:pPr marL="447675" indent="-358775"/>
            <a:r>
              <a:rPr lang="cy" sz="1800" b="0" i="0" strike="noStrike" cap="none" spc="0" baseline="0" dirty="0">
                <a:solidFill>
                  <a:srgbClr val="000000"/>
                </a:solidFill>
                <a:effectLst/>
                <a:latin typeface="Calibri"/>
                <a:ea typeface="Calibri"/>
                <a:cs typeface="Calibri"/>
              </a:rPr>
              <a:t>•	y camau a'r prosesau sy'n rhan o gylchred oes yr amgylchedd adeiledig</a:t>
            </a:r>
          </a:p>
          <a:p>
            <a:pPr marL="447675" indent="-358775"/>
            <a:r>
              <a:rPr lang="cy" sz="1800" b="0" i="0" strike="noStrike" cap="none" spc="0" baseline="0" dirty="0">
                <a:solidFill>
                  <a:srgbClr val="000000"/>
                </a:solidFill>
                <a:effectLst/>
                <a:latin typeface="Calibri"/>
                <a:ea typeface="Calibri"/>
                <a:cs typeface="Calibri"/>
              </a:rPr>
              <a:t>•	y rolau proffesiynol a thechnegol sydd yn yr amgylchedd adeiledig</a:t>
            </a:r>
          </a:p>
          <a:p>
            <a:pPr marL="447675" indent="-358775"/>
            <a:r>
              <a:rPr lang="cy" sz="1800" b="0" i="0" strike="noStrike" cap="none" spc="0" baseline="0" dirty="0">
                <a:solidFill>
                  <a:srgbClr val="000000"/>
                </a:solidFill>
                <a:effectLst/>
                <a:latin typeface="Calibri"/>
                <a:ea typeface="Calibri"/>
                <a:cs typeface="Calibri"/>
              </a:rPr>
              <a:t>•	anghenion cleientiaid a rhanddeiliaid o ran yr amgylchedd adeiledig</a:t>
            </a:r>
          </a:p>
          <a:p>
            <a:pPr marL="447675" indent="-358775"/>
            <a:r>
              <a:rPr lang="cy" sz="1800" b="0" i="0" strike="noStrike" cap="none" spc="0" baseline="0" dirty="0">
                <a:solidFill>
                  <a:srgbClr val="000000"/>
                </a:solidFill>
                <a:effectLst/>
                <a:latin typeface="Calibri"/>
                <a:ea typeface="Calibri"/>
                <a:cs typeface="Calibri"/>
              </a:rPr>
              <a:t>•	arferion Modelu Gwybodaeth am Adeiladau (BIM) a rôl meddalwedd BIM ar bob cam o gylchred oes yr amgylchedd adeiledig</a:t>
            </a:r>
          </a:p>
          <a:p>
            <a:pPr marL="447675" indent="-358775"/>
            <a:r>
              <a:rPr lang="cy" sz="1800" b="0" i="0" strike="noStrike" cap="none" spc="0" baseline="0" dirty="0">
                <a:solidFill>
                  <a:srgbClr val="000000"/>
                </a:solidFill>
                <a:effectLst/>
                <a:latin typeface="Calibri"/>
                <a:ea typeface="Calibri"/>
                <a:cs typeface="Calibri"/>
              </a:rPr>
              <a:t>•	materion yn ymwneud â chynaliadwyedd ac arferion cynaliadwy yng nghylchred oes yr amgylchedd adeiledig</a:t>
            </a:r>
          </a:p>
          <a:p>
            <a:pPr marL="447675" indent="-358775"/>
            <a:r>
              <a:rPr lang="cy" sz="1800" b="0" i="0" strike="noStrike" cap="none" spc="0" baseline="0" dirty="0">
                <a:solidFill>
                  <a:srgbClr val="000000"/>
                </a:solidFill>
                <a:effectLst/>
                <a:latin typeface="Calibri"/>
                <a:ea typeface="Calibri"/>
                <a:cs typeface="Calibri"/>
              </a:rPr>
              <a:t>•	natur newidiol arferion yn y sector amgylchedd adeiledig dros amser ac yn ystod cyfnodau gwahanol.</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Arial"/>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Arial"/>
            </a:endParaRPr>
          </a:p>
        </p:txBody>
      </p:sp>
    </p:spTree>
    <p:extLst>
      <p:ext uri="{BB962C8B-B14F-4D97-AF65-F5344CB8AC3E}">
        <p14:creationId xmlns:p14="http://schemas.microsoft.com/office/powerpoint/2010/main" val="77460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cy" sz="1800" b="0" i="0" strike="noStrike" cap="none" spc="0" baseline="0" dirty="0">
                <a:solidFill>
                  <a:srgbClr val="000000"/>
                </a:solidFill>
                <a:effectLst/>
                <a:latin typeface="Calibri"/>
                <a:ea typeface="Calibri"/>
                <a:cs typeface="Calibri"/>
              </a:rPr>
              <a:t>Cyflwynir y fanyleb mewn pedair uned</a:t>
            </a:r>
          </a:p>
          <a:p>
            <a:pPr marL="342900" indent="-34290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Wedi'u hisrannu yn feysydd testun</a:t>
            </a:r>
          </a:p>
          <a:p>
            <a:pPr marL="342900" indent="-34290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Darperir ymhelaethiad er mwyn egluro ehangder a dyfnder</a:t>
            </a:r>
          </a:p>
          <a:p>
            <a:pPr marL="342900" indent="-34290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Mae’r asesiad trwy arholiad ac asesiad di-arholiad (NEA)</a:t>
            </a:r>
          </a:p>
          <a:p>
            <a:pPr marL="342900" indent="-34290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Gofyniad i gymhwyso gwybodaeth, sgiliau a dealltwriaeth fathemategol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Arial"/>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Arial"/>
            </a:endParaRPr>
          </a:p>
        </p:txBody>
      </p:sp>
    </p:spTree>
    <p:extLst>
      <p:ext uri="{BB962C8B-B14F-4D97-AF65-F5344CB8AC3E}">
        <p14:creationId xmlns:p14="http://schemas.microsoft.com/office/powerpoint/2010/main" val="247527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strike="noStrike" cap="none" spc="0" baseline="0" dirty="0">
                <a:solidFill>
                  <a:srgbClr val="000000"/>
                </a:solidFill>
                <a:effectLst/>
                <a:latin typeface="Calibri"/>
                <a:ea typeface="Calibri"/>
                <a:cs typeface="Calibri"/>
              </a:rPr>
              <a:t>Mae'r tabl hwn yn amlinellu ffocws pob un o'r 4 Uned ar gyfer UG a Safon Uwch a sut y cânt eu hasesu.</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Arial"/>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Arial"/>
            </a:endParaRPr>
          </a:p>
        </p:txBody>
      </p:sp>
    </p:spTree>
    <p:extLst>
      <p:ext uri="{BB962C8B-B14F-4D97-AF65-F5344CB8AC3E}">
        <p14:creationId xmlns:p14="http://schemas.microsoft.com/office/powerpoint/2010/main" val="138382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 sz="1200" b="0" i="0" strike="noStrike" cap="none" spc="0" baseline="0" dirty="0">
                <a:solidFill>
                  <a:srgbClr val="000000"/>
                </a:solidFill>
                <a:effectLst/>
                <a:latin typeface="Calibri"/>
                <a:ea typeface="Calibri"/>
                <a:cs typeface="Calibri"/>
              </a:rPr>
              <a:t>Bydd y cyflwyniad hwn nawr yn canolbwyntio ar baratoi i addysgu Uned 2 y fanyleb, gan gynnig trosolwg o'r cynnwys, y strwythur asesu a'r adnoddau sydd ar gael i'ch cefnogi.</a:t>
            </a:r>
          </a:p>
          <a:p>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Arial"/>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Arial"/>
            </a:endParaRPr>
          </a:p>
        </p:txBody>
      </p:sp>
    </p:spTree>
    <p:extLst>
      <p:ext uri="{BB962C8B-B14F-4D97-AF65-F5344CB8AC3E}">
        <p14:creationId xmlns:p14="http://schemas.microsoft.com/office/powerpoint/2010/main" val="50120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strike="noStrike" cap="none" spc="0" baseline="0">
                <a:solidFill>
                  <a:srgbClr val="000000"/>
                </a:solidFill>
                <a:effectLst/>
                <a:latin typeface="Calibri"/>
                <a:ea typeface="Calibri"/>
                <a:cs typeface="Calibri"/>
              </a:rPr>
              <a:t>Mae Uned 2 yn cyfrannu 50% at y cymhwyster UG ac 20% at y cymhwyster Safon Uwch. Mae'n cwmpasu’r cyfnodau cyn-adeiladu yng nghylch bywyd yr adeilad.</a:t>
            </a:r>
          </a:p>
          <a:p>
            <a:endParaRPr lang="en-GB"/>
          </a:p>
        </p:txBody>
      </p:sp>
      <p:sp>
        <p:nvSpPr>
          <p:cNvPr id="4" name="Slide Number Placeholder 3"/>
          <p:cNvSpPr>
            <a:spLocks noGrp="1"/>
          </p:cNvSpPr>
          <p:nvPr>
            <p:ph type="sldNum" sz="quarter" idx="5"/>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132964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Yn</a:t>
            </a:r>
            <a:r>
              <a:rPr lang="en-GB" dirty="0"/>
              <a:t> y </a:t>
            </a:r>
            <a:r>
              <a:rPr lang="en-GB" dirty="0" err="1"/>
              <a:t>cyflwyniad</a:t>
            </a:r>
            <a:r>
              <a:rPr lang="en-GB" dirty="0"/>
              <a:t> </a:t>
            </a:r>
            <a:r>
              <a:rPr lang="en-GB" dirty="0" err="1"/>
              <a:t>hwn</a:t>
            </a:r>
            <a:r>
              <a:rPr lang="en-GB" dirty="0"/>
              <a:t> </a:t>
            </a:r>
            <a:r>
              <a:rPr lang="en-GB" dirty="0" err="1"/>
              <a:t>byddwn</a:t>
            </a:r>
            <a:r>
              <a:rPr lang="en-GB" dirty="0"/>
              <a:t> </a:t>
            </a:r>
            <a:r>
              <a:rPr lang="en-GB" dirty="0" err="1"/>
              <a:t>yn</a:t>
            </a:r>
            <a:r>
              <a:rPr lang="en-GB" dirty="0"/>
              <a:t> </a:t>
            </a:r>
            <a:r>
              <a:rPr lang="en-GB" dirty="0" err="1"/>
              <a:t>rhoi</a:t>
            </a:r>
            <a:r>
              <a:rPr lang="en-GB" dirty="0"/>
              <a:t> </a:t>
            </a:r>
            <a:r>
              <a:rPr lang="en-GB" dirty="0" err="1"/>
              <a:t>trosolwg</a:t>
            </a:r>
            <a:r>
              <a:rPr lang="en-GB" dirty="0"/>
              <a:t> o </a:t>
            </a:r>
            <a:r>
              <a:rPr lang="en-GB" dirty="0" err="1"/>
              <a:t>Uned</a:t>
            </a:r>
            <a:r>
              <a:rPr lang="en-GB" dirty="0"/>
              <a:t> 2, </a:t>
            </a:r>
            <a:r>
              <a:rPr lang="en-GB" dirty="0" err="1"/>
              <a:t>edrych</a:t>
            </a:r>
            <a:r>
              <a:rPr lang="en-GB" dirty="0"/>
              <a:t> </a:t>
            </a:r>
            <a:r>
              <a:rPr lang="en-GB" dirty="0" err="1"/>
              <a:t>ar</a:t>
            </a:r>
            <a:r>
              <a:rPr lang="en-GB" dirty="0"/>
              <a:t> </a:t>
            </a:r>
            <a:r>
              <a:rPr lang="en-GB" dirty="0" err="1"/>
              <a:t>ofynion</a:t>
            </a:r>
            <a:r>
              <a:rPr lang="en-GB" dirty="0"/>
              <a:t> </a:t>
            </a:r>
            <a:r>
              <a:rPr lang="en-GB" dirty="0" err="1"/>
              <a:t>yr</a:t>
            </a:r>
            <a:r>
              <a:rPr lang="en-GB" dirty="0"/>
              <a:t> ADA </a:t>
            </a:r>
            <a:r>
              <a:rPr lang="en-GB" dirty="0" err="1"/>
              <a:t>lle</a:t>
            </a:r>
            <a:r>
              <a:rPr lang="en-GB" dirty="0"/>
              <a:t> </a:t>
            </a:r>
            <a:r>
              <a:rPr lang="en-GB" dirty="0" err="1"/>
              <a:t>mae</a:t>
            </a:r>
            <a:r>
              <a:rPr lang="en-GB" dirty="0"/>
              <a:t> </a:t>
            </a:r>
            <a:r>
              <a:rPr lang="en-GB" dirty="0" err="1"/>
              <a:t>esiamplau</a:t>
            </a:r>
            <a:r>
              <a:rPr lang="en-GB" dirty="0"/>
              <a:t> y </a:t>
            </a:r>
            <a:r>
              <a:rPr lang="en-GB" dirty="0" err="1"/>
              <a:t>gallwch</a:t>
            </a:r>
            <a:r>
              <a:rPr lang="en-GB" dirty="0"/>
              <a:t> </a:t>
            </a:r>
            <a:r>
              <a:rPr lang="en-GB" dirty="0" err="1"/>
              <a:t>adolygu</a:t>
            </a:r>
            <a:r>
              <a:rPr lang="en-GB" dirty="0"/>
              <a:t> </a:t>
            </a:r>
            <a:r>
              <a:rPr lang="en-GB" dirty="0" err="1"/>
              <a:t>yn</a:t>
            </a:r>
            <a:r>
              <a:rPr lang="en-GB" dirty="0"/>
              <a:t> </a:t>
            </a:r>
            <a:r>
              <a:rPr lang="en-GB" dirty="0" err="1"/>
              <a:t>eich</a:t>
            </a:r>
            <a:r>
              <a:rPr lang="en-GB" dirty="0"/>
              <a:t> </a:t>
            </a:r>
            <a:r>
              <a:rPr lang="en-GB" dirty="0" err="1"/>
              <a:t>amser</a:t>
            </a:r>
            <a:r>
              <a:rPr lang="en-GB" dirty="0"/>
              <a:t> </a:t>
            </a:r>
            <a:r>
              <a:rPr lang="en-GB" dirty="0" err="1"/>
              <a:t>eich</a:t>
            </a:r>
            <a:r>
              <a:rPr lang="en-GB" dirty="0"/>
              <a:t> </a:t>
            </a:r>
            <a:r>
              <a:rPr lang="en-GB" dirty="0" err="1"/>
              <a:t>hun</a:t>
            </a:r>
            <a:r>
              <a:rPr lang="en-GB" dirty="0"/>
              <a:t>.  </a:t>
            </a:r>
            <a:r>
              <a:rPr lang="en-GB" dirty="0" err="1"/>
              <a:t>Byddwn</a:t>
            </a:r>
            <a:r>
              <a:rPr lang="en-GB" dirty="0"/>
              <a:t> </a:t>
            </a:r>
            <a:r>
              <a:rPr lang="en-GB" dirty="0" err="1"/>
              <a:t>yn</a:t>
            </a:r>
            <a:r>
              <a:rPr lang="en-GB" dirty="0"/>
              <a:t> </a:t>
            </a:r>
            <a:r>
              <a:rPr lang="en-GB" dirty="0" err="1"/>
              <a:t>edrych</a:t>
            </a:r>
            <a:r>
              <a:rPr lang="en-GB" dirty="0"/>
              <a:t> </a:t>
            </a:r>
            <a:r>
              <a:rPr lang="en-GB" dirty="0" err="1"/>
              <a:t>yn</a:t>
            </a:r>
            <a:r>
              <a:rPr lang="en-GB" dirty="0"/>
              <a:t> </a:t>
            </a:r>
            <a:r>
              <a:rPr lang="en-GB" dirty="0" err="1"/>
              <a:t>benodol</a:t>
            </a:r>
            <a:r>
              <a:rPr lang="en-GB" dirty="0"/>
              <a:t> </a:t>
            </a:r>
            <a:r>
              <a:rPr lang="en-GB" dirty="0" err="1"/>
              <a:t>ar</a:t>
            </a:r>
            <a:r>
              <a:rPr lang="en-GB" dirty="0"/>
              <a:t> y </a:t>
            </a:r>
            <a:r>
              <a:rPr lang="en-GB" dirty="0" err="1"/>
              <a:t>gofynion</a:t>
            </a:r>
            <a:r>
              <a:rPr lang="en-GB" dirty="0"/>
              <a:t> </a:t>
            </a:r>
            <a:r>
              <a:rPr lang="en-GB" dirty="0" err="1"/>
              <a:t>modelu</a:t>
            </a:r>
            <a:r>
              <a:rPr lang="en-GB" dirty="0"/>
              <a:t>, </a:t>
            </a:r>
            <a:r>
              <a:rPr lang="en-GB" dirty="0" err="1"/>
              <a:t>yna</a:t>
            </a:r>
            <a:r>
              <a:rPr lang="en-GB" dirty="0"/>
              <a:t> awn </a:t>
            </a:r>
            <a:r>
              <a:rPr lang="en-GB" dirty="0" err="1"/>
              <a:t>ymlaen</a:t>
            </a:r>
            <a:r>
              <a:rPr lang="en-GB" dirty="0"/>
              <a:t> i </a:t>
            </a:r>
            <a:r>
              <a:rPr lang="en-GB" dirty="0" err="1"/>
              <a:t>amlygu</a:t>
            </a:r>
            <a:r>
              <a:rPr lang="en-GB" dirty="0"/>
              <a:t> </a:t>
            </a:r>
            <a:r>
              <a:rPr lang="en-GB" dirty="0" err="1"/>
              <a:t>adnoddau</a:t>
            </a:r>
            <a:r>
              <a:rPr lang="en-GB" dirty="0"/>
              <a:t> CBAC am </a:t>
            </a:r>
            <a:r>
              <a:rPr lang="en-GB" dirty="0" err="1"/>
              <a:t>ddim</a:t>
            </a:r>
            <a:r>
              <a:rPr lang="en-GB" dirty="0"/>
              <a:t> </a:t>
            </a:r>
            <a:r>
              <a:rPr lang="en-GB" dirty="0" err="1"/>
              <a:t>sydd</a:t>
            </a:r>
            <a:r>
              <a:rPr lang="en-GB" dirty="0"/>
              <a:t> </a:t>
            </a:r>
            <a:r>
              <a:rPr lang="en-GB" dirty="0" err="1"/>
              <a:t>ar</a:t>
            </a:r>
            <a:r>
              <a:rPr lang="en-GB" dirty="0"/>
              <a:t> </a:t>
            </a:r>
            <a:r>
              <a:rPr lang="en-GB" dirty="0" err="1"/>
              <a:t>gael</a:t>
            </a:r>
            <a:r>
              <a:rPr lang="en-GB" dirty="0"/>
              <a:t> i </a:t>
            </a:r>
            <a:r>
              <a:rPr lang="en-GB" dirty="0" err="1"/>
              <a:t>gefnogi</a:t>
            </a:r>
            <a:r>
              <a:rPr lang="en-GB" dirty="0"/>
              <a:t> </a:t>
            </a:r>
            <a:r>
              <a:rPr lang="en-GB" dirty="0" err="1"/>
              <a:t>addysgu</a:t>
            </a:r>
            <a:r>
              <a:rPr lang="en-GB" dirty="0"/>
              <a:t> a </a:t>
            </a:r>
            <a:r>
              <a:rPr lang="en-GB" dirty="0" err="1"/>
              <a:t>dysgu'r</a:t>
            </a:r>
            <a:r>
              <a:rPr lang="en-GB" dirty="0"/>
              <a:t> </a:t>
            </a:r>
            <a:r>
              <a:rPr lang="en-GB" dirty="0" err="1"/>
              <a:t>Uned</a:t>
            </a:r>
            <a:r>
              <a:rPr lang="en-GB" dirty="0"/>
              <a:t> hon, a </a:t>
            </a:r>
            <a:r>
              <a:rPr lang="en-GB" dirty="0" err="1"/>
              <a:t>chysylltiadau</a:t>
            </a:r>
            <a:r>
              <a:rPr lang="en-GB" dirty="0"/>
              <a:t> </a:t>
            </a:r>
            <a:r>
              <a:rPr lang="en-GB" dirty="0" err="1"/>
              <a:t>defnyddiol</a:t>
            </a:r>
            <a:r>
              <a:rPr lang="en-GB" dirty="0"/>
              <a:t> </a:t>
            </a:r>
            <a:r>
              <a:rPr lang="en-GB" dirty="0" err="1"/>
              <a:t>os</a:t>
            </a:r>
            <a:r>
              <a:rPr lang="en-GB" dirty="0"/>
              <a:t> </a:t>
            </a:r>
            <a:r>
              <a:rPr lang="en-GB" dirty="0" err="1"/>
              <a:t>bydd</a:t>
            </a:r>
            <a:r>
              <a:rPr lang="en-GB" dirty="0"/>
              <a:t> </a:t>
            </a:r>
            <a:r>
              <a:rPr lang="en-GB" dirty="0" err="1"/>
              <a:t>angen</a:t>
            </a:r>
            <a:r>
              <a:rPr lang="en-GB" dirty="0"/>
              <a:t> </a:t>
            </a:r>
            <a:r>
              <a:rPr lang="en-GB" dirty="0" err="1"/>
              <a:t>cefnogaeth</a:t>
            </a:r>
            <a:r>
              <a:rPr lang="en-GB" dirty="0"/>
              <a:t> </a:t>
            </a:r>
            <a:r>
              <a:rPr lang="en-GB" dirty="0" err="1"/>
              <a:t>bellach</a:t>
            </a:r>
            <a:r>
              <a:rPr lang="en-GB" dirty="0"/>
              <a:t> </a:t>
            </a:r>
            <a:r>
              <a:rPr lang="en-GB" dirty="0" err="1"/>
              <a:t>arnoch</a:t>
            </a:r>
            <a:r>
              <a:rPr lang="en-GB" dirty="0"/>
              <a:t> neu </a:t>
            </a:r>
            <a:r>
              <a:rPr lang="en-GB" dirty="0" err="1"/>
              <a:t>angen</a:t>
            </a:r>
            <a:r>
              <a:rPr lang="en-GB" dirty="0"/>
              <a:t> </a:t>
            </a:r>
            <a:r>
              <a:rPr lang="en-GB" dirty="0" err="1"/>
              <a:t>holi</a:t>
            </a:r>
            <a:r>
              <a:rPr lang="en-GB" dirty="0"/>
              <a:t> </a:t>
            </a:r>
            <a:r>
              <a:rPr lang="en-GB" dirty="0" err="1"/>
              <a:t>cwestiynau</a:t>
            </a:r>
            <a:r>
              <a:rPr lang="en-GB" dirty="0"/>
              <a:t>.
</a:t>
            </a:r>
            <a:endParaRPr lang="en-GB"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501208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Unit 2 contributes 50% to the AS qualification and 20% to the A level qualification. It covers the pre-construction phases of the building life cycle.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1329641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about:blank"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p:nvPr userDrawn="1"/>
        </p:nvPicPr>
        <p:blipFill>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GB" baseline="30000" err="1">
                <a:solidFill>
                  <a:srgbClr val="5A5A59"/>
                </a:solidFill>
                <a:latin typeface="Bliss-Light"/>
                <a:cs typeface="Bliss-Light"/>
              </a:rPr>
              <a:t>Invellab id quiberumqui non rerovit era consequunt accabor epelicabo. Nam, id ex enis alis es doluptas sunt pa non plaudam rateseque oditibusae is ut eturem ea dent est esed modis quam, quam, id modit mi, omnit accusci magnatur, solum int ullandi oreium eos aut que veligenim si ut reperatio doluptatem voluptam est, comnim fugitat iorecup tincti. </a:t>
            </a:r>
          </a:p>
          <a:p>
            <a:pPr lvl="0"/>
            <a:endParaRPr lang="en-GB"/>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extLst>
      <p:ext uri="{BB962C8B-B14F-4D97-AF65-F5344CB8AC3E}">
        <p14:creationId xmlns:p14="http://schemas.microsoft.com/office/powerpoint/2010/main" val="124581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36777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dirty="0" err="1">
                          <a:solidFill>
                            <a:srgbClr val="FFFFFF"/>
                          </a:solidFill>
                          <a:effectLst/>
                          <a:latin typeface="Bliss-Light"/>
                          <a:ea typeface="Times New Roman"/>
                          <a:cs typeface="Arial"/>
                        </a:rPr>
                        <a:t>Pennawd</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ar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gyfer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tabl</a:t>
                      </a:r>
                      <a:r>
                        <a:rPr lang="en-GB" sz="1600" b="1" kern="1200" baseline="0" dirty="0">
                          <a:solidFill>
                            <a:srgbClr val="FFFFFF"/>
                          </a:solidFill>
                          <a:effectLst/>
                          <a:latin typeface="Bliss-Light"/>
                          <a:ea typeface="Times New Roman"/>
                          <a:cs typeface="Arial"/>
                        </a:rPr>
                        <a:t> | </a:t>
                      </a:r>
                      <a:r>
                        <a:rPr lang="en-GB" sz="1600" b="1" kern="1200" dirty="0">
                          <a:solidFill>
                            <a:srgbClr val="FFFFFF"/>
                          </a:solidFill>
                          <a:effectLst/>
                          <a:latin typeface="Bliss-Light"/>
                          <a:ea typeface="Times New Roman"/>
                          <a:cs typeface="Arial"/>
                        </a:rPr>
                        <a:t>Table heading </a:t>
                      </a: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Calibri"/>
                          <a:cs typeface="Arial"/>
                        </a:rPr>
                        <a:t>This</a:t>
                      </a:r>
                      <a:r>
                        <a:rPr lang="en-US" sz="1400" kern="1200" baseline="0" dirty="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771894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22/09/2022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extLst>
      <p:ext uri="{BB962C8B-B14F-4D97-AF65-F5344CB8AC3E}">
        <p14:creationId xmlns:p14="http://schemas.microsoft.com/office/powerpoint/2010/main" val="282472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p:nvPr userDrawn="1"/>
        </p:nvPicPr>
        <p:blipFill>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GB" baseline="30000" err="1">
                <a:solidFill>
                  <a:srgbClr val="5A5A59"/>
                </a:solidFill>
                <a:latin typeface="Bliss-Light"/>
                <a:cs typeface="Bliss-Light"/>
              </a:rPr>
              <a:t>Invellab id quiberumqui non rerovit era consequunt accabor epelicabo. Nam, id ex enis alis es doluptas sunt pa non plaudam rateseque oditibusae is ut eturem ea dent est esed modis quam, quam, id modit mi, omnit accusci magnatur, solum int ullandi oreium eos aut que veligenim si ut reperatio doluptatem voluptam est, comnim fugitat iorecup tincti. </a:t>
            </a:r>
          </a:p>
          <a:p>
            <a:pPr lvl="0"/>
            <a:endParaRPr lang="en-GB"/>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extLst>
      <p:ext uri="{BB962C8B-B14F-4D97-AF65-F5344CB8AC3E}">
        <p14:creationId xmlns:p14="http://schemas.microsoft.com/office/powerpoint/2010/main" val="39327161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a:t>
            </a:r>
            <a:r>
              <a:rPr kumimoji="0" lang="en-GB" sz="1800" b="0" i="0" u="none" strike="noStrike" kern="1200" cap="none" spc="0" normalizeH="0" baseline="30000" noProof="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defRPr/>
            </a:pPr>
            <a:r>
              <a:rPr kumimoji="0" lang="en-GB" sz="18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sz="14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 </a:t>
            </a:r>
          </a:p>
          <a:p>
            <a:pPr marL="0" marR="0" lvl="0" indent="0" algn="l" defTabSz="457200" rtl="0" eaLnBrk="1" fontAlgn="base" latinLnBrk="0" hangingPunct="1">
              <a:lnSpc>
                <a:spcPct val="150000"/>
              </a:lnSpc>
              <a:spcBef>
                <a:spcPct val="0"/>
              </a:spcBef>
              <a:spcAft>
                <a:spcPct val="0"/>
              </a:spcAft>
              <a:buClrTx/>
              <a:buSzTx/>
              <a:buFontTx/>
              <a:buNone/>
              <a:defRPr/>
            </a:pP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sz="1400" b="0" i="0" u="none" strike="noStrike" kern="1200" cap="none" spc="0" normalizeH="0" baseline="0" noProof="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a:t>
            </a:r>
            <a:r>
              <a:rPr kumimoji="0" lang="en-GB" sz="1800" b="0" i="0" u="none" strike="noStrike" kern="1200" cap="none" spc="0" normalizeH="0" baseline="30000" noProof="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endParaRPr lang="en-US"/>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extLst>
      <p:ext uri="{BB962C8B-B14F-4D97-AF65-F5344CB8AC3E}">
        <p14:creationId xmlns:p14="http://schemas.microsoft.com/office/powerpoint/2010/main" val="34528327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39236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34051197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ct val="0"/>
                        </a:spcAft>
                      </a:pPr>
                      <a:r>
                        <a:rPr lang="cy-GB" sz="1600" b="1" i="0" strike="noStrike" cap="none" spc="0" baseline="0">
                          <a:solidFill>
                            <a:srgbClr val="FFFFFF"/>
                          </a:solidFill>
                          <a:effectLst/>
                          <a:latin typeface="Bliss-Light"/>
                          <a:ea typeface="Bliss-Light"/>
                          <a:cs typeface="Bliss-Light"/>
                        </a:rPr>
                        <a:t>Pennawd ar gyfer tabl | Table heading </a:t>
                      </a:r>
                      <a:endParaRPr lang="en-GB" sz="110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Dyma enghraifft o sut y dylai tabl cynradd edrych</a:t>
                      </a:r>
                      <a:endParaRPr lang="en-GB" sz="110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extLst>
      <p:ext uri="{BB962C8B-B14F-4D97-AF65-F5344CB8AC3E}">
        <p14:creationId xmlns:p14="http://schemas.microsoft.com/office/powerpoint/2010/main" val="12459696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t>22/09/2022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defRPr sz="3200"/>
            </a:lvl1pPr>
          </a:lstStyle>
          <a:p>
            <a:pPr marL="0" marR="0" lvl="0" indent="0" algn="l" defTabSz="457200" rtl="0" eaLnBrk="1" fontAlgn="base" latinLnBrk="0" hangingPunct="1">
              <a:lnSpc>
                <a:spcPct val="80000"/>
              </a:lnSpc>
              <a:spcBef>
                <a:spcPct val="0"/>
              </a:spcBef>
              <a:spcAft>
                <a:spcPct val="0"/>
              </a:spcAft>
              <a:buClrTx/>
              <a:buSzTx/>
              <a:buFontTx/>
              <a:buNone/>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[GORFFENNAF | JULY 2014]</a:t>
            </a:r>
          </a:p>
        </p:txBody>
      </p:sp>
    </p:spTree>
    <p:extLst>
      <p:ext uri="{BB962C8B-B14F-4D97-AF65-F5344CB8AC3E}">
        <p14:creationId xmlns:p14="http://schemas.microsoft.com/office/powerpoint/2010/main" val="18590560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a:t>
            </a:r>
            <a:r>
              <a:rPr kumimoji="0" lang="en-GB" sz="1800" b="0" i="0" u="none" strike="noStrike" kern="1200" cap="none" spc="0" normalizeH="0" baseline="30000" noProof="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defRPr/>
            </a:pPr>
            <a:r>
              <a:rPr kumimoji="0" lang="en-GB" sz="18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sz="14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 </a:t>
            </a:r>
          </a:p>
          <a:p>
            <a:pPr marL="0" marR="0" lvl="0" indent="0" algn="l" defTabSz="457200" rtl="0" eaLnBrk="1" fontAlgn="base" latinLnBrk="0" hangingPunct="1">
              <a:lnSpc>
                <a:spcPct val="150000"/>
              </a:lnSpc>
              <a:spcBef>
                <a:spcPct val="0"/>
              </a:spcBef>
              <a:spcAft>
                <a:spcPct val="0"/>
              </a:spcAft>
              <a:buClrTx/>
              <a:buSzTx/>
              <a:buFontTx/>
              <a:buNone/>
              <a:defRPr/>
            </a:pP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sz="1400" b="0" i="0" u="none" strike="noStrike" kern="1200" cap="none" spc="0" normalizeH="0" baseline="0" noProof="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a:t>
            </a:r>
            <a:r>
              <a:rPr kumimoji="0" lang="en-GB" sz="1800" b="0" i="0" u="none" strike="noStrike" kern="1200" cap="none" spc="0" normalizeH="0" baseline="30000" noProof="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endParaRPr lang="en-US"/>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ct val="0"/>
                        </a:spcAft>
                      </a:pPr>
                      <a:r>
                        <a:rPr lang="cy-GB" sz="1600" b="1" i="0" strike="noStrike" cap="none" spc="0" baseline="0">
                          <a:solidFill>
                            <a:srgbClr val="FFFFFF"/>
                          </a:solidFill>
                          <a:effectLst/>
                          <a:latin typeface="Bliss-Light"/>
                          <a:ea typeface="Bliss-Light"/>
                          <a:cs typeface="Bliss-Light"/>
                        </a:rPr>
                        <a:t>Pennawd ar gyfer tabl | Table heading </a:t>
                      </a:r>
                      <a:endParaRPr lang="en-GB" sz="110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Dyma enghraifft o sut y dylai tabl cynradd edrych</a:t>
                      </a:r>
                      <a:endParaRPr lang="en-GB" sz="110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t>22/09/2022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defRPr sz="3200"/>
            </a:lvl1pPr>
          </a:lstStyle>
          <a:p>
            <a:pPr marL="0" marR="0" lvl="0" indent="0" algn="l" defTabSz="457200" rtl="0" eaLnBrk="1" fontAlgn="base" latinLnBrk="0" hangingPunct="1">
              <a:lnSpc>
                <a:spcPct val="80000"/>
              </a:lnSpc>
              <a:spcBef>
                <a:spcPct val="0"/>
              </a:spcBef>
              <a:spcAft>
                <a:spcPct val="0"/>
              </a:spcAft>
              <a:buClrTx/>
              <a:buSzTx/>
              <a:buFontTx/>
              <a:buNone/>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316456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295645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730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Lst>
  <p:transition/>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anose="020B0604020202020204"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6327464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41523749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ransition/>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anose="020B0604020202020204"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mailto:adeiladu@cbac.co.uk" TargetMode="External"/><Relationship Id="rId5" Type="http://schemas.openxmlformats.org/officeDocument/2006/relationships/image" Target="../media/image4.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AEE6DF0-4426-494E-A1FF-0EBF92DB1D52}"/>
              </a:ext>
            </a:extLst>
          </p:cNvPr>
          <p:cNvSpPr txBox="1"/>
          <p:nvPr/>
        </p:nvSpPr>
        <p:spPr>
          <a:xfrm>
            <a:off x="361024" y="705112"/>
            <a:ext cx="9144000" cy="238760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600" b="0" i="0" strike="noStrike" cap="none" spc="0" baseline="0" dirty="0">
                <a:solidFill>
                  <a:srgbClr val="FFFFFF"/>
                </a:solidFill>
                <a:effectLst/>
                <a:latin typeface="Arial"/>
                <a:ea typeface="Arial"/>
                <a:cs typeface="Arial"/>
              </a:rPr>
              <a:t>TAG CBAC yr Amgylchedd Adeiledig</a:t>
            </a:r>
          </a:p>
          <a:p>
            <a:endParaRPr lang="en-US" sz="4400" dirty="0">
              <a:solidFill>
                <a:schemeClr val="bg1"/>
              </a:solidFill>
              <a:latin typeface="+mj-lt"/>
            </a:endParaRPr>
          </a:p>
          <a:p>
            <a:r>
              <a:rPr lang="en-GB" sz="2800" b="0" i="0" strike="noStrike" cap="none" spc="0" baseline="0" dirty="0" err="1">
                <a:solidFill>
                  <a:srgbClr val="FFFFFF"/>
                </a:solidFill>
                <a:effectLst/>
                <a:latin typeface="Calibri"/>
                <a:ea typeface="Calibri"/>
                <a:cs typeface="Calibri"/>
              </a:rPr>
              <a:t>Dysgu</a:t>
            </a:r>
            <a:r>
              <a:rPr lang="en-GB" sz="2800" b="0" i="0" strike="noStrike" cap="none" spc="0" baseline="0" dirty="0">
                <a:solidFill>
                  <a:srgbClr val="FFFFFF"/>
                </a:solidFill>
                <a:effectLst/>
                <a:latin typeface="Calibri"/>
                <a:ea typeface="Calibri"/>
                <a:cs typeface="Calibri"/>
              </a:rPr>
              <a:t> </a:t>
            </a:r>
            <a:r>
              <a:rPr lang="en-GB" sz="2800" b="0" i="0" strike="noStrike" cap="none" spc="0" baseline="0" dirty="0" err="1">
                <a:solidFill>
                  <a:srgbClr val="FFFFFF"/>
                </a:solidFill>
                <a:effectLst/>
                <a:latin typeface="Calibri"/>
                <a:ea typeface="Calibri"/>
                <a:cs typeface="Calibri"/>
              </a:rPr>
              <a:t>Proffesiynol</a:t>
            </a:r>
            <a:r>
              <a:rPr lang="en-GB" sz="2800" b="0" i="0" strike="noStrike" cap="none" spc="0" baseline="0" dirty="0">
                <a:solidFill>
                  <a:srgbClr val="FFFFFF"/>
                </a:solidFill>
                <a:effectLst/>
                <a:latin typeface="Calibri"/>
                <a:ea typeface="Calibri"/>
                <a:cs typeface="Calibri"/>
              </a:rPr>
              <a:t> </a:t>
            </a:r>
            <a:r>
              <a:rPr lang="en-GB" sz="2800" b="0" i="0" strike="noStrike" cap="none" spc="0" baseline="0" dirty="0" err="1">
                <a:solidFill>
                  <a:srgbClr val="FFFFFF"/>
                </a:solidFill>
                <a:effectLst/>
                <a:latin typeface="Calibri"/>
                <a:ea typeface="Calibri"/>
                <a:cs typeface="Calibri"/>
              </a:rPr>
              <a:t>wedi’i</a:t>
            </a:r>
            <a:r>
              <a:rPr lang="en-GB" sz="2800" b="0" i="0" strike="noStrike" cap="none" spc="0" baseline="0" dirty="0">
                <a:solidFill>
                  <a:srgbClr val="FFFFFF"/>
                </a:solidFill>
                <a:effectLst/>
                <a:latin typeface="Calibri"/>
                <a:ea typeface="Calibri"/>
                <a:cs typeface="Calibri"/>
              </a:rPr>
              <a:t> </a:t>
            </a:r>
            <a:r>
              <a:rPr lang="en-GB" sz="2800" b="0" i="0" strike="noStrike" cap="none" spc="0" baseline="0" dirty="0" err="1">
                <a:solidFill>
                  <a:srgbClr val="FFFFFF"/>
                </a:solidFill>
                <a:effectLst/>
                <a:latin typeface="Calibri"/>
                <a:ea typeface="Calibri"/>
                <a:cs typeface="Calibri"/>
              </a:rPr>
              <a:t>recordio</a:t>
            </a:r>
            <a:endParaRPr lang="en-GB" sz="2800" b="0" i="0" strike="noStrike" cap="none" spc="0" baseline="0" dirty="0">
              <a:solidFill>
                <a:srgbClr val="FFFFFF"/>
              </a:solidFill>
              <a:effectLst/>
              <a:latin typeface="Calibri"/>
              <a:ea typeface="Calibri"/>
              <a:cs typeface="Calibri"/>
            </a:endParaRPr>
          </a:p>
          <a:p>
            <a:endParaRPr lang="en-GB" sz="4400" dirty="0">
              <a:solidFill>
                <a:srgbClr val="FFFFFF"/>
              </a:solidFill>
              <a:latin typeface="Calibri"/>
              <a:ea typeface="Calibri"/>
              <a:cs typeface="Calibri"/>
            </a:endParaRPr>
          </a:p>
          <a:p>
            <a:r>
              <a:rPr lang="en-GB" sz="4400" b="0" i="0" strike="noStrike" cap="none" spc="0" baseline="0" dirty="0" err="1">
                <a:solidFill>
                  <a:srgbClr val="FFFFFF"/>
                </a:solidFill>
                <a:effectLst/>
                <a:latin typeface="Calibri"/>
                <a:ea typeface="Calibri"/>
                <a:cs typeface="Calibri"/>
              </a:rPr>
              <a:t>Paratoi</a:t>
            </a:r>
            <a:r>
              <a:rPr lang="en-GB" sz="4400" b="0" i="0" strike="noStrike" cap="none" spc="0" baseline="0" dirty="0">
                <a:solidFill>
                  <a:srgbClr val="FFFFFF"/>
                </a:solidFill>
                <a:effectLst/>
                <a:latin typeface="Calibri"/>
                <a:ea typeface="Calibri"/>
                <a:cs typeface="Calibri"/>
              </a:rPr>
              <a:t> i </a:t>
            </a:r>
            <a:r>
              <a:rPr lang="en-GB" sz="4400" b="0" i="0" strike="noStrike" cap="none" spc="0" baseline="0" dirty="0" err="1">
                <a:solidFill>
                  <a:srgbClr val="FFFFFF"/>
                </a:solidFill>
                <a:effectLst/>
                <a:latin typeface="Calibri"/>
                <a:ea typeface="Calibri"/>
                <a:cs typeface="Calibri"/>
              </a:rPr>
              <a:t>addysgu</a:t>
            </a:r>
            <a:r>
              <a:rPr lang="en-GB" sz="4400" b="0" i="0" strike="noStrike" cap="none" spc="0" baseline="0" dirty="0">
                <a:solidFill>
                  <a:srgbClr val="FFFFFF"/>
                </a:solidFill>
                <a:effectLst/>
                <a:latin typeface="Calibri"/>
                <a:ea typeface="Calibri"/>
                <a:cs typeface="Calibri"/>
              </a:rPr>
              <a:t> ac </a:t>
            </a:r>
            <a:r>
              <a:rPr lang="en-GB" sz="4400" b="0" i="0" strike="noStrike" cap="none" spc="0" baseline="0" dirty="0" err="1">
                <a:solidFill>
                  <a:srgbClr val="FFFFFF"/>
                </a:solidFill>
                <a:effectLst/>
                <a:latin typeface="Calibri"/>
                <a:ea typeface="Calibri"/>
                <a:cs typeface="Calibri"/>
              </a:rPr>
              <a:t>asesu</a:t>
            </a:r>
            <a:r>
              <a:rPr lang="en-GB" sz="4400" b="0" i="0" strike="noStrike" cap="none" spc="0" baseline="0" dirty="0">
                <a:solidFill>
                  <a:srgbClr val="FFFFFF"/>
                </a:solidFill>
                <a:effectLst/>
                <a:latin typeface="Calibri"/>
                <a:ea typeface="Calibri"/>
                <a:cs typeface="Calibri"/>
              </a:rPr>
              <a:t> </a:t>
            </a:r>
            <a:r>
              <a:rPr lang="en-GB" sz="4400" b="0" i="0" strike="noStrike" cap="none" spc="0" baseline="0" dirty="0" err="1">
                <a:solidFill>
                  <a:srgbClr val="FFFFFF"/>
                </a:solidFill>
                <a:effectLst/>
                <a:latin typeface="Calibri"/>
                <a:ea typeface="Calibri"/>
                <a:cs typeface="Calibri"/>
              </a:rPr>
              <a:t>Uned</a:t>
            </a:r>
            <a:r>
              <a:rPr lang="en-GB" sz="4400" b="0" i="0" strike="noStrike" cap="none" spc="0" baseline="0" dirty="0">
                <a:solidFill>
                  <a:srgbClr val="FFFFFF"/>
                </a:solidFill>
                <a:effectLst/>
                <a:latin typeface="Calibri"/>
                <a:ea typeface="Calibri"/>
                <a:cs typeface="Calibri"/>
              </a:rPr>
              <a:t> 2</a:t>
            </a:r>
          </a:p>
          <a:p>
            <a:endParaRPr lang="en-GB" sz="4400" dirty="0">
              <a:solidFill>
                <a:srgbClr val="FFFFFF"/>
              </a:solidFill>
              <a:latin typeface="Calibri"/>
              <a:ea typeface="Calibri"/>
              <a:cs typeface="Calibri"/>
            </a:endParaRPr>
          </a:p>
          <a:p>
            <a:endParaRPr lang="en-GB" sz="4400" b="0" i="0" strike="noStrike" cap="none" spc="0" baseline="0" dirty="0">
              <a:solidFill>
                <a:srgbClr val="FFFFFF"/>
              </a:solidFill>
              <a:effectLst/>
              <a:latin typeface="Calibri"/>
              <a:ea typeface="Calibri"/>
              <a:cs typeface="Calibri"/>
            </a:endParaRPr>
          </a:p>
          <a:p>
            <a:endParaRPr lang="en-GB" sz="4400" dirty="0">
              <a:solidFill>
                <a:srgbClr val="FFFFFF"/>
              </a:solidFill>
              <a:latin typeface="Calibri"/>
              <a:ea typeface="Calibri"/>
              <a:cs typeface="Calibri"/>
            </a:endParaRPr>
          </a:p>
          <a:p>
            <a:endParaRPr lang="cy-GB" sz="4400" b="0" i="0" strike="noStrike" cap="none" spc="0" baseline="0" dirty="0">
              <a:solidFill>
                <a:srgbClr val="FFFFFF"/>
              </a:solidFill>
              <a:effectLst/>
              <a:latin typeface="Calibri"/>
              <a:ea typeface="Calibri"/>
              <a:cs typeface="Calibri"/>
            </a:endParaRPr>
          </a:p>
        </p:txBody>
      </p:sp>
    </p:spTree>
    <p:extLst>
      <p:ext uri="{BB962C8B-B14F-4D97-AF65-F5344CB8AC3E}">
        <p14:creationId xmlns:p14="http://schemas.microsoft.com/office/powerpoint/2010/main" val="3939293872"/>
      </p:ext>
    </p:extLst>
  </p:cSld>
  <p:clrMapOvr>
    <a:masterClrMapping/>
  </p:clrMapOvr>
  <mc:AlternateContent xmlns:mc="http://schemas.openxmlformats.org/markup-compatibility/2006" xmlns:p14="http://schemas.microsoft.com/office/powerpoint/2010/main">
    <mc:Choice Requires="p14">
      <p:transition spd="slow" p14:dur="2000" advTm="8118"/>
    </mc:Choice>
    <mc:Fallback xmlns:p159="http://schemas.microsoft.com/office/powerpoint/2015/09/main" xmlns:p15="http://schemas.microsoft.com/office/powerpoint/2012/main" xmlns:a14="http://schemas.microsoft.com/office/drawing/2010/main" xmlns="">
      <p:transition spd="slow" advTm="81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cy-GB" sz="3600" b="0" i="0" strike="noStrike" cap="none" spc="0" baseline="0">
                <a:solidFill>
                  <a:srgbClr val="FFFFFF"/>
                </a:solidFill>
                <a:effectLst/>
                <a:latin typeface="Calibri"/>
                <a:ea typeface="Calibri"/>
                <a:cs typeface="Calibri"/>
              </a:rPr>
              <a:t>Cynnwys Uned 2</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73288"/>
            <a:ext cx="8701177" cy="5006535"/>
          </a:xfrm>
        </p:spPr>
        <p:txBody>
          <a:bodyPr>
            <a:normAutofit/>
          </a:bodyPr>
          <a:lstStyle/>
          <a:p>
            <a:pPr marL="61912"/>
            <a:r>
              <a:rPr lang="cy-GB" sz="3000" b="0" i="0" strike="noStrike" cap="none" spc="0" baseline="0" dirty="0">
                <a:solidFill>
                  <a:srgbClr val="000000"/>
                </a:solidFill>
                <a:effectLst/>
                <a:latin typeface="Calibri"/>
                <a:ea typeface="Calibri"/>
                <a:cs typeface="Calibri"/>
              </a:rPr>
              <a:t>2.2.1 	Cyfnodau sy'n gysylltiedig â'r broses ddylunio.</a:t>
            </a:r>
          </a:p>
          <a:p>
            <a:pPr marL="1338263" indent="-1277938"/>
            <a:r>
              <a:rPr lang="cy-GB" sz="3000" b="0" i="0" strike="noStrike" cap="none" spc="0" baseline="0" dirty="0">
                <a:solidFill>
                  <a:srgbClr val="000000"/>
                </a:solidFill>
                <a:effectLst/>
                <a:latin typeface="Calibri"/>
                <a:ea typeface="Calibri"/>
                <a:cs typeface="Calibri"/>
              </a:rPr>
              <a:t>2.2.2      Ffactorau, gan gynnwys deddfwriaeth a pholisïau’r llywodraeth, sy'n dylanwadu ar y broses ddylunio ar gyfer adeiladau ac asedau.</a:t>
            </a:r>
          </a:p>
          <a:p>
            <a:pPr marL="1338263" indent="-1277938"/>
            <a:r>
              <a:rPr lang="cy-GB" sz="3000" b="0" i="0" strike="noStrike" cap="none" spc="0" baseline="0" dirty="0">
                <a:solidFill>
                  <a:srgbClr val="000000"/>
                </a:solidFill>
                <a:effectLst/>
                <a:latin typeface="Calibri"/>
                <a:ea typeface="Calibri"/>
                <a:cs typeface="Calibri"/>
              </a:rPr>
              <a:t>2.2.3 	Briffiau prosiect cychwynnol.</a:t>
            </a:r>
          </a:p>
          <a:p>
            <a:pPr marL="61912"/>
            <a:r>
              <a:rPr lang="cy-GB" sz="3000" b="0" i="0" strike="noStrike" cap="none" spc="0" baseline="0" dirty="0">
                <a:solidFill>
                  <a:srgbClr val="000000"/>
                </a:solidFill>
                <a:effectLst/>
                <a:latin typeface="Calibri"/>
                <a:ea typeface="Calibri"/>
                <a:cs typeface="Calibri"/>
              </a:rPr>
              <a:t>2.2.4 	Cynhyrchu dyluniadau.</a:t>
            </a:r>
          </a:p>
          <a:p>
            <a:pPr marL="61912"/>
            <a:r>
              <a:rPr lang="cy-GB" sz="3000" b="0" i="0" strike="noStrike" cap="none" spc="0" baseline="0" dirty="0">
                <a:solidFill>
                  <a:srgbClr val="000000"/>
                </a:solidFill>
                <a:effectLst/>
                <a:latin typeface="Calibri"/>
                <a:ea typeface="Calibri"/>
                <a:cs typeface="Calibri"/>
              </a:rPr>
              <a:t>2.2.5 	Dylunio rhith-fodelau.</a:t>
            </a:r>
          </a:p>
          <a:p>
            <a:pPr marL="1431925" indent="-1371600"/>
            <a:r>
              <a:rPr lang="cy-GB" sz="3000" b="0" i="0" strike="noStrike" cap="none" spc="0" baseline="0" dirty="0">
                <a:solidFill>
                  <a:srgbClr val="000000"/>
                </a:solidFill>
                <a:effectLst/>
                <a:latin typeface="Calibri"/>
                <a:ea typeface="Calibri"/>
                <a:cs typeface="Calibri"/>
              </a:rPr>
              <a:t>2.2.6 </a:t>
            </a:r>
            <a:r>
              <a:rPr lang="cy-GB" sz="3000" dirty="0">
                <a:solidFill>
                  <a:srgbClr val="000000"/>
                </a:solidFill>
                <a:latin typeface="Calibri"/>
                <a:ea typeface="Calibri"/>
                <a:cs typeface="Calibri"/>
              </a:rPr>
              <a:t>     </a:t>
            </a:r>
            <a:r>
              <a:rPr lang="cy-GB" sz="3000" b="0" i="0" strike="noStrike" cap="none" spc="0" baseline="0" dirty="0">
                <a:solidFill>
                  <a:srgbClr val="000000"/>
                </a:solidFill>
                <a:effectLst/>
                <a:latin typeface="Calibri"/>
                <a:ea typeface="Calibri"/>
                <a:cs typeface="Calibri"/>
              </a:rPr>
              <a:t>Cynllunio dulliau a thechnegau adeiladu.</a:t>
            </a:r>
          </a:p>
          <a:p>
            <a:pPr marL="61912"/>
            <a:endParaRPr lang="en-GB" sz="2600" dirty="0">
              <a:latin typeface="+mn-lt"/>
              <a:ea typeface="Cambria" panose="02040503050406030204" pitchFamily="18" charset="0"/>
            </a:endParaRPr>
          </a:p>
          <a:p>
            <a:pPr marL="61912"/>
            <a:endParaRPr lang="en-GB" sz="3600" dirty="0">
              <a:latin typeface="+mn-lt"/>
            </a:endParaRPr>
          </a:p>
        </p:txBody>
      </p:sp>
    </p:spTree>
    <p:extLst>
      <p:ext uri="{BB962C8B-B14F-4D97-AF65-F5344CB8AC3E}">
        <p14:creationId xmlns:p14="http://schemas.microsoft.com/office/powerpoint/2010/main" val="832550622"/>
      </p:ext>
    </p:extLst>
  </p:cSld>
  <p:clrMapOvr>
    <a:masterClrMapping/>
  </p:clrMapOvr>
  <mc:AlternateContent xmlns:mc="http://schemas.openxmlformats.org/markup-compatibility/2006" xmlns:p14="http://schemas.microsoft.com/office/powerpoint/2010/main">
    <mc:Choice Requires="p14">
      <p:transition spd="slow" p14:dur="2000" advTm="20444"/>
    </mc:Choice>
    <mc:Fallback xmlns:p159="http://schemas.microsoft.com/office/powerpoint/2015/09/main" xmlns:p15="http://schemas.microsoft.com/office/powerpoint/2012/main" xmlns:a14="http://schemas.microsoft.com/office/drawing/2010/main" xmlns="">
      <p:transition spd="slow" advTm="204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cy-GB" sz="3600" b="0" i="0" strike="noStrike" cap="none" spc="0" baseline="0">
                <a:solidFill>
                  <a:srgbClr val="FFFFFF"/>
                </a:solidFill>
                <a:effectLst/>
                <a:latin typeface="Calibri"/>
                <a:ea typeface="Calibri"/>
                <a:cs typeface="Calibri"/>
              </a:rPr>
              <a:t>Asesiad</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88901" y="1472444"/>
            <a:ext cx="8899824" cy="5193399"/>
          </a:xfrm>
        </p:spPr>
        <p:txBody>
          <a:bodyPr>
            <a:normAutofit/>
          </a:bodyPr>
          <a:lstStyle/>
          <a:p>
            <a:pPr marL="61912"/>
            <a:r>
              <a:rPr lang="cy-GB" sz="3600" b="1" i="0" strike="noStrike" cap="none" spc="0" baseline="0" dirty="0">
                <a:solidFill>
                  <a:srgbClr val="000000"/>
                </a:solidFill>
                <a:effectLst/>
                <a:latin typeface="Calibri"/>
                <a:ea typeface="Calibri"/>
                <a:cs typeface="Calibri"/>
              </a:rPr>
              <a:t>Asesiad Di-Arholiad (ADA)</a:t>
            </a:r>
          </a:p>
          <a:p>
            <a:pPr marL="61912"/>
            <a:r>
              <a:rPr lang="cy-GB" sz="3600" b="0" i="0" strike="noStrike" cap="none" spc="0" baseline="0" dirty="0">
                <a:solidFill>
                  <a:srgbClr val="000000"/>
                </a:solidFill>
                <a:effectLst/>
                <a:latin typeface="Calibri"/>
                <a:ea typeface="Calibri"/>
                <a:cs typeface="Calibri"/>
              </a:rPr>
              <a:t>Tua 30 awr, 80 marc: 100GFU.</a:t>
            </a:r>
          </a:p>
          <a:p>
            <a:pPr marL="519112"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Asesu gwybodaeth, dealltwriaeth a sgiliau mewn perthynas ag arferion dylunio a chynllunio.</a:t>
            </a:r>
          </a:p>
          <a:p>
            <a:pPr marL="519112"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Bydd CBAC yn gosod briff cyd-destunol i bob cyfres o arholiadau. </a:t>
            </a:r>
          </a:p>
          <a:p>
            <a:pPr marL="519112"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Bydd yr ymateb i'r briff yn brosiect ymarferol sy'n cynnwys gweithgareddau cynllunio, ymarferol a gwerthusol.</a:t>
            </a:r>
            <a:endParaRPr lang="en-GB" sz="3200" dirty="0">
              <a:latin typeface="+mn-lt"/>
            </a:endParaRPr>
          </a:p>
        </p:txBody>
      </p:sp>
    </p:spTree>
    <p:extLst>
      <p:ext uri="{BB962C8B-B14F-4D97-AF65-F5344CB8AC3E}">
        <p14:creationId xmlns:p14="http://schemas.microsoft.com/office/powerpoint/2010/main" val="2020820651"/>
      </p:ext>
    </p:extLst>
  </p:cSld>
  <p:clrMapOvr>
    <a:masterClrMapping/>
  </p:clrMapOvr>
  <mc:AlternateContent xmlns:mc="http://schemas.openxmlformats.org/markup-compatibility/2006" xmlns:p14="http://schemas.microsoft.com/office/powerpoint/2010/main">
    <mc:Choice Requires="p14">
      <p:transition spd="slow" p14:dur="2000" advTm="41898"/>
    </mc:Choice>
    <mc:Fallback xmlns:p159="http://schemas.microsoft.com/office/powerpoint/2015/09/main" xmlns:p15="http://schemas.microsoft.com/office/powerpoint/2012/main" xmlns:a14="http://schemas.microsoft.com/office/drawing/2010/main" xmlns="">
      <p:transition spd="slow" advTm="4189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fontScale="90000"/>
          </a:bodyPr>
          <a:lstStyle/>
          <a:p>
            <a:pPr marL="61912"/>
            <a:r>
              <a:rPr lang="cy-GB" sz="3600" b="0" i="0" strike="noStrike" cap="none" spc="0" baseline="0" dirty="0">
                <a:solidFill>
                  <a:srgbClr val="000000"/>
                </a:solidFill>
                <a:effectLst/>
                <a:latin typeface="Calibri"/>
                <a:ea typeface="Calibri"/>
                <a:cs typeface="Calibri"/>
              </a:rPr>
              <a:t>Cyfnodau cyn-adeiladu 0-4 o Gynllun Gwaith RIBA.</a:t>
            </a:r>
          </a:p>
          <a:p>
            <a:pPr marL="61912"/>
            <a:endParaRPr lang="en-GB" sz="2200" dirty="0">
              <a:latin typeface="+mn-lt"/>
            </a:endParaRPr>
          </a:p>
          <a:p>
            <a:pPr marL="633412" indent="-5715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Cyfnod 0. Diffiniad strategol</a:t>
            </a:r>
          </a:p>
          <a:p>
            <a:pPr marL="633412" indent="-5715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Cyfnod 1. Paratoi a briff</a:t>
            </a:r>
          </a:p>
          <a:p>
            <a:pPr marL="633412" indent="-5715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Cyfnod 2. Dylunio cysyniadau</a:t>
            </a:r>
          </a:p>
          <a:p>
            <a:pPr marL="633412" indent="-5715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Cyfnod 3. Dyluniad wedi'i ddatblygu</a:t>
            </a:r>
          </a:p>
          <a:p>
            <a:pPr marL="633412" indent="-5715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Cyfnod 4. Dyluniad technegol</a:t>
            </a:r>
          </a:p>
          <a:p>
            <a:pPr marL="61912"/>
            <a:endParaRPr lang="en-GB" sz="2800" dirty="0">
              <a:latin typeface="+mn-lt"/>
            </a:endParaRPr>
          </a:p>
          <a:p>
            <a:pPr marL="61912"/>
            <a:r>
              <a:rPr lang="cy-GB" sz="2800" b="0" i="0" strike="noStrike" cap="none" spc="0" baseline="0" dirty="0">
                <a:solidFill>
                  <a:srgbClr val="000000"/>
                </a:solidFill>
                <a:effectLst/>
                <a:latin typeface="Calibri"/>
                <a:ea typeface="Calibri"/>
                <a:cs typeface="Calibri"/>
              </a:rPr>
              <a:t>Adran 2.2.1(a): gwybod y cyfnodau cyn-adeiladu.</a:t>
            </a:r>
          </a:p>
          <a:p>
            <a:pPr marL="2332038" indent="-2271713"/>
            <a:r>
              <a:rPr lang="cy-GB" sz="2800" b="0" i="0" strike="noStrike" cap="none" spc="0" baseline="0" dirty="0">
                <a:solidFill>
                  <a:srgbClr val="000000"/>
                </a:solidFill>
                <a:effectLst/>
                <a:latin typeface="Calibri"/>
                <a:ea typeface="Calibri"/>
                <a:cs typeface="Calibri"/>
              </a:rPr>
              <a:t>Adran 2.2.1(b): bod yn ymwybodol o'r gweithgareddau a gyflawnir ym mhob cyfnod cyn-adeiladu.</a:t>
            </a:r>
          </a:p>
          <a:p>
            <a:pPr marL="61912"/>
            <a:endParaRPr lang="en-GB" sz="2800" dirty="0">
              <a:latin typeface="+mn-lt"/>
            </a:endParaRPr>
          </a:p>
        </p:txBody>
      </p:sp>
      <p:pic>
        <p:nvPicPr>
          <p:cNvPr id="3" name="Picture 2">
            <a:hlinkClick r:id="rId3"/>
            <a:extLst>
              <a:ext uri="{FF2B5EF4-FFF2-40B4-BE49-F238E27FC236}">
                <a16:creationId xmlns:a16="http://schemas.microsoft.com/office/drawing/2014/main" id="{E4C56D9A-FF4D-46D6-BA17-917A0B0A559D}"/>
              </a:ext>
            </a:extLst>
          </p:cNvPr>
          <p:cNvPicPr>
            <a:picLocks noChangeAspect="1"/>
          </p:cNvPicPr>
          <p:nvPr/>
        </p:nvPicPr>
        <p:blipFill>
          <a:blip r:embed="rId4"/>
          <a:srcRect t="16469"/>
          <a:stretch>
            <a:fillRect/>
          </a:stretch>
        </p:blipFill>
        <p:spPr>
          <a:xfrm>
            <a:off x="6029739" y="2266126"/>
            <a:ext cx="2583701" cy="2570764"/>
          </a:xfrm>
          <a:prstGeom prst="rect">
            <a:avLst/>
          </a:prstGeom>
        </p:spPr>
      </p:pic>
      <p:sp>
        <p:nvSpPr>
          <p:cNvPr id="6" name="TextBox 5">
            <a:extLst>
              <a:ext uri="{FF2B5EF4-FFF2-40B4-BE49-F238E27FC236}">
                <a16:creationId xmlns:a16="http://schemas.microsoft.com/office/drawing/2014/main" id="{7D98CF9B-BDD6-40C8-B278-29F71683EC6B}"/>
              </a:ext>
            </a:extLst>
          </p:cNvPr>
          <p:cNvSpPr txBox="1"/>
          <p:nvPr/>
        </p:nvSpPr>
        <p:spPr>
          <a:xfrm>
            <a:off x="1325897" y="17790"/>
            <a:ext cx="8701177" cy="646331"/>
          </a:xfrm>
          <a:prstGeom prst="rect">
            <a:avLst/>
          </a:prstGeom>
          <a:noFill/>
        </p:spPr>
        <p:txBody>
          <a:bodyPr wrap="square">
            <a:spAutoFit/>
          </a:bodyPr>
          <a:lstStyle/>
          <a:p>
            <a:pPr marL="61912"/>
            <a:r>
              <a:rPr lang="cy-GB" sz="3600" b="0" i="0" strike="noStrike" cap="none" spc="0" baseline="0" dirty="0">
                <a:solidFill>
                  <a:srgbClr val="FFFFFF"/>
                </a:solidFill>
                <a:effectLst/>
                <a:latin typeface="Calibri"/>
                <a:ea typeface="Calibri"/>
                <a:cs typeface="Calibri"/>
              </a:rPr>
              <a:t>Cyfnodau sy'n gysylltiedig â'r broses ddylunio</a:t>
            </a:r>
          </a:p>
        </p:txBody>
      </p:sp>
    </p:spTree>
    <p:extLst>
      <p:ext uri="{BB962C8B-B14F-4D97-AF65-F5344CB8AC3E}">
        <p14:creationId xmlns:p14="http://schemas.microsoft.com/office/powerpoint/2010/main" val="318521432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p159="http://schemas.microsoft.com/office/powerpoint/2015/09/main" xmlns:p15="http://schemas.microsoft.com/office/powerpoint/2012/main" xmlns:a14="http://schemas.microsoft.com/office/drawing/2010/main" xmlns="">
      <p:transition spd="slow" advTm="193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27204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200" b="0" i="0" strike="noStrike" cap="none" spc="0" baseline="0" dirty="0">
                <a:solidFill>
                  <a:srgbClr val="FFFFFF"/>
                </a:solidFill>
                <a:effectLst/>
                <a:latin typeface="Calibri"/>
                <a:ea typeface="Calibri"/>
                <a:cs typeface="Calibri"/>
              </a:rPr>
              <a:t>Ffactorau sy'n dylanwadu ar y broses ddylunio</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603513"/>
            <a:ext cx="8861305" cy="4362999"/>
          </a:xfrm>
          <a:prstGeom prst="rect">
            <a:avLst/>
          </a:prstGeom>
          <a:noFill/>
        </p:spPr>
        <p:txBody>
          <a:bodyPr wrap="square" rtlCol="0">
            <a:spAutoFit/>
          </a:bodyPr>
          <a:lstStyle/>
          <a:p>
            <a:r>
              <a:rPr lang="cy-GB" sz="3200" b="1" i="0" strike="noStrike" cap="none" spc="0" baseline="0" dirty="0">
                <a:solidFill>
                  <a:srgbClr val="000000"/>
                </a:solidFill>
                <a:effectLst/>
                <a:latin typeface="Calibri"/>
                <a:ea typeface="Calibri"/>
                <a:cs typeface="Calibri"/>
              </a:rPr>
              <a:t>Manyleb adran 2.2.2, rhannau (a) – (g).</a:t>
            </a:r>
          </a:p>
          <a:p>
            <a:endParaRPr lang="en-US" dirty="0"/>
          </a:p>
          <a:p>
            <a:r>
              <a:rPr lang="cy-GB" sz="2400" b="0" i="0" strike="noStrike" cap="none" spc="0" baseline="0" dirty="0">
                <a:solidFill>
                  <a:srgbClr val="000000"/>
                </a:solidFill>
                <a:effectLst/>
                <a:latin typeface="Calibri"/>
                <a:ea typeface="Calibri"/>
                <a:cs typeface="Calibri"/>
              </a:rPr>
              <a:t>(a). Gwybodaeth a chyfyngiadau ar y safle.</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Gwybod yr wybodaeth y gellir ei chael o'r safle.</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	Bod yn ymwybodol o'r cyfyngiadau y gall gwybodaeth am safleoedd eu rhoi ar ddylunio adeiladau.</a:t>
            </a:r>
          </a:p>
          <a:p>
            <a:pPr marL="450850"/>
            <a:endParaRPr lang="en-US" sz="1400" dirty="0"/>
          </a:p>
          <a:p>
            <a:pPr marL="450850" indent="-450850"/>
            <a:r>
              <a:rPr lang="cy-GB" sz="2400" b="0" i="0" strike="noStrike" cap="none" spc="0" baseline="0" dirty="0">
                <a:solidFill>
                  <a:srgbClr val="000000"/>
                </a:solidFill>
                <a:effectLst/>
                <a:latin typeface="Calibri"/>
                <a:ea typeface="Calibri"/>
                <a:cs typeface="Calibri"/>
              </a:rPr>
              <a:t>(b). Paramedrau a chyfyngiadau cynllunio</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 baramedrau'r broses gynllunio a'r cyfyngiadau y gallai gwybodaeth a gesglir o'r broses gynllunio eu rhoi ar ddylunio adeiladau.</a:t>
            </a:r>
          </a:p>
          <a:p>
            <a:pPr marL="450850" indent="-450850"/>
            <a:endParaRPr lang="en-GB" sz="2400" dirty="0"/>
          </a:p>
        </p:txBody>
      </p:sp>
    </p:spTree>
    <p:extLst>
      <p:ext uri="{BB962C8B-B14F-4D97-AF65-F5344CB8AC3E}">
        <p14:creationId xmlns:p14="http://schemas.microsoft.com/office/powerpoint/2010/main" val="2019816006"/>
      </p:ext>
    </p:extLst>
  </p:cSld>
  <p:clrMapOvr>
    <a:masterClrMapping/>
  </p:clrMapOvr>
  <mc:AlternateContent xmlns:mc="http://schemas.openxmlformats.org/markup-compatibility/2006" xmlns:p14="http://schemas.microsoft.com/office/powerpoint/2010/main">
    <mc:Choice Requires="p14">
      <p:transition spd="slow" p14:dur="2000" advTm="23275"/>
    </mc:Choice>
    <mc:Fallback xmlns:p159="http://schemas.microsoft.com/office/powerpoint/2015/09/main" xmlns:p15="http://schemas.microsoft.com/office/powerpoint/2012/main" xmlns:a14="http://schemas.microsoft.com/office/drawing/2010/main" xmlns="">
      <p:transition spd="slow" advTm="232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260321"/>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200" b="0" i="0" strike="noStrike" cap="none" spc="0" baseline="0" dirty="0">
                <a:solidFill>
                  <a:srgbClr val="FFFFFF"/>
                </a:solidFill>
                <a:effectLst/>
                <a:latin typeface="Calibri"/>
                <a:ea typeface="Calibri"/>
                <a:cs typeface="Calibri"/>
              </a:rPr>
              <a:t>Ffactorau sy'n dylanwadu ar y broses ddylunio</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378226"/>
            <a:ext cx="8861305" cy="5430865"/>
          </a:xfrm>
          <a:prstGeom prst="rect">
            <a:avLst/>
          </a:prstGeom>
          <a:noFill/>
        </p:spPr>
        <p:txBody>
          <a:bodyPr wrap="square" rtlCol="0">
            <a:spAutoFit/>
          </a:bodyPr>
          <a:lstStyle/>
          <a:p>
            <a:pPr marL="450850"/>
            <a:endParaRPr lang="en-US" sz="1400" dirty="0"/>
          </a:p>
          <a:p>
            <a:pPr marL="450850" indent="-450850"/>
            <a:r>
              <a:rPr lang="cy-GB" sz="2400" b="0" i="0" strike="noStrike" cap="none" spc="0" baseline="0" dirty="0">
                <a:solidFill>
                  <a:srgbClr val="000000"/>
                </a:solidFill>
                <a:effectLst/>
                <a:latin typeface="Calibri"/>
                <a:ea typeface="Calibri"/>
                <a:cs typeface="Calibri"/>
              </a:rPr>
              <a:t>(c). Gofynion a chyfyngiadau statudol.</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y gall Rheoliadau Adeiladu a Safonau Adeiladu Cenedlaethol gyfyngu ar y broses ddylunio.</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Deall mai Llywodraeth Cymru sy'n gyfrifol am bennu rheoliadau adeiladu yng Nghymru</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bod gofynion eraill yn codi o gyrff cyhoeddus eraill, gan gynnwys yr heddlu, y gwasanaeth tân, yr awdurdod priffyrdd ac NHBC.</a:t>
            </a:r>
          </a:p>
          <a:p>
            <a:pPr marL="450850"/>
            <a:endParaRPr lang="en-US" sz="2400" dirty="0"/>
          </a:p>
          <a:p>
            <a:pPr marL="450850" indent="-450850"/>
            <a:r>
              <a:rPr lang="cy-GB" sz="2400" b="0" i="0" strike="noStrike" cap="none" spc="0" baseline="0" dirty="0">
                <a:solidFill>
                  <a:srgbClr val="000000"/>
                </a:solidFill>
                <a:effectLst/>
                <a:latin typeface="Calibri"/>
                <a:ea typeface="Calibri"/>
                <a:cs typeface="Calibri"/>
              </a:rPr>
              <a:t>(d). Gofynion a chyfyngiadau amgylcheddol.</a:t>
            </a:r>
          </a:p>
          <a:p>
            <a:pPr marL="808038" indent="-357188">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y gall paramedrau amgylcheddol gyfyngu ar y broses ddylunio, a gwybod am y cyfyngiadau y gall gwybodaeth amgylcheddol eu rhoi ar ddylunio adeiladau</a:t>
            </a:r>
          </a:p>
          <a:p>
            <a:pPr marL="450850" indent="-450850"/>
            <a:r>
              <a:rPr lang="en-US" sz="2400" dirty="0"/>
              <a:t>	</a:t>
            </a:r>
            <a:endParaRPr lang="en-GB" sz="2400" dirty="0"/>
          </a:p>
        </p:txBody>
      </p:sp>
    </p:spTree>
    <p:extLst>
      <p:ext uri="{BB962C8B-B14F-4D97-AF65-F5344CB8AC3E}">
        <p14:creationId xmlns:p14="http://schemas.microsoft.com/office/powerpoint/2010/main" val="3499651078"/>
      </p:ext>
    </p:extLst>
  </p:cSld>
  <p:clrMapOvr>
    <a:masterClrMapping/>
  </p:clrMapOvr>
  <mc:AlternateContent xmlns:mc="http://schemas.openxmlformats.org/markup-compatibility/2006" xmlns:p14="http://schemas.microsoft.com/office/powerpoint/2010/main">
    <mc:Choice Requires="p14">
      <p:transition spd="slow" p14:dur="2000" advTm="24657"/>
    </mc:Choice>
    <mc:Fallback xmlns:p159="http://schemas.microsoft.com/office/powerpoint/2015/09/main" xmlns:p15="http://schemas.microsoft.com/office/powerpoint/2012/main" xmlns:a14="http://schemas.microsoft.com/office/drawing/2010/main" xmlns="">
      <p:transition spd="slow" advTm="2465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213428"/>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200" b="0" i="0" strike="noStrike" cap="none" spc="0" baseline="0" dirty="0">
                <a:solidFill>
                  <a:srgbClr val="FFFFFF"/>
                </a:solidFill>
                <a:effectLst/>
                <a:latin typeface="Calibri"/>
                <a:ea typeface="Calibri"/>
                <a:cs typeface="Calibri"/>
              </a:rPr>
              <a:t>Ffactorau sy'n dylanwadu ar y broses ddylunio</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154691"/>
            <a:ext cx="8861305" cy="6163116"/>
          </a:xfrm>
          <a:prstGeom prst="rect">
            <a:avLst/>
          </a:prstGeom>
          <a:noFill/>
        </p:spPr>
        <p:txBody>
          <a:bodyPr wrap="square" rtlCol="0">
            <a:spAutoFit/>
          </a:bodyPr>
          <a:lstStyle/>
          <a:p>
            <a:pPr marL="450850"/>
            <a:endParaRPr lang="en-US" sz="1400" dirty="0"/>
          </a:p>
          <a:p>
            <a:pPr marL="450850" indent="-450850"/>
            <a:r>
              <a:rPr lang="cy-GB" sz="2400" b="0" i="0" strike="noStrike" cap="none" spc="0" baseline="0" dirty="0">
                <a:solidFill>
                  <a:srgbClr val="000000"/>
                </a:solidFill>
                <a:effectLst/>
                <a:latin typeface="Calibri"/>
                <a:ea typeface="Calibri"/>
                <a:cs typeface="Calibri"/>
              </a:rPr>
              <a:t>(e). Gofynion a chyfyngiadau cymdeithasol.</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y gall gofynion cymdeithasol gyfyngu ar y broses ddylunio ac y gall gwrthwynebiad y cyhoedd a phwysau'r cyfryngau arwain at gyfyngu ar ddatblygu.</a:t>
            </a:r>
          </a:p>
          <a:p>
            <a:pPr marL="450850" indent="-450850"/>
            <a:r>
              <a:rPr lang="cy-GB" sz="2400" b="0" i="0" strike="noStrike" cap="none" spc="0" baseline="0" dirty="0">
                <a:solidFill>
                  <a:srgbClr val="000000"/>
                </a:solidFill>
                <a:effectLst/>
                <a:latin typeface="Calibri"/>
                <a:ea typeface="Calibri"/>
                <a:cs typeface="Calibri"/>
              </a:rPr>
              <a:t>(f). Cyfyngiadau economaidd.</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 effaith cyfyngiadau economaidd ar gyllideb y prosiect a dyraniad adnoddau. </a:t>
            </a:r>
          </a:p>
          <a:p>
            <a:pPr marL="450850" indent="-450850"/>
            <a:r>
              <a:rPr lang="cy-GB" sz="2400" b="0" i="0" strike="noStrike" cap="none" spc="0" baseline="0" dirty="0">
                <a:solidFill>
                  <a:srgbClr val="000000"/>
                </a:solidFill>
                <a:effectLst/>
                <a:latin typeface="Calibri"/>
                <a:ea typeface="Calibri"/>
                <a:cs typeface="Calibri"/>
              </a:rPr>
              <a:t>(g). Rheoliadau Adeiladu (Dylunio a Rheoli)</a:t>
            </a:r>
          </a:p>
          <a:p>
            <a:pPr marL="901700" indent="-35877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Gwybod bod rheoliadau Adeiladu (Dylunio a Rheoli) yn berthnasol i'r holl waith adeiladu a'r cyfnod dylunio.</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Deall bod rheoliadau Adeiladu (Dylunio a Rheoli) yn ymwneud â rheoli iechyd, diogelwch a lles prosiectau adeiladu a sut y gellir gwneud hyn ar y safle.</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o'r prif ddeiliaid dyletswydd a’r prif brosesau Adeiladu (Dylunio a Rheoli).</a:t>
            </a:r>
          </a:p>
          <a:p>
            <a:pPr marL="450850" indent="-450850"/>
            <a:r>
              <a:rPr lang="en-US" sz="2400" dirty="0"/>
              <a:t>	</a:t>
            </a:r>
            <a:endParaRPr lang="en-GB" sz="2400" dirty="0"/>
          </a:p>
        </p:txBody>
      </p:sp>
    </p:spTree>
    <p:extLst>
      <p:ext uri="{BB962C8B-B14F-4D97-AF65-F5344CB8AC3E}">
        <p14:creationId xmlns:p14="http://schemas.microsoft.com/office/powerpoint/2010/main" val="1506955523"/>
      </p:ext>
    </p:extLst>
  </p:cSld>
  <p:clrMapOvr>
    <a:masterClrMapping/>
  </p:clrMapOvr>
  <mc:AlternateContent xmlns:mc="http://schemas.openxmlformats.org/markup-compatibility/2006" xmlns:p14="http://schemas.microsoft.com/office/powerpoint/2010/main">
    <mc:Choice Requires="p14">
      <p:transition spd="slow" p14:dur="2000" advTm="31461"/>
    </mc:Choice>
    <mc:Fallback xmlns:p159="http://schemas.microsoft.com/office/powerpoint/2015/09/main" xmlns:p15="http://schemas.microsoft.com/office/powerpoint/2012/main" xmlns:a14="http://schemas.microsoft.com/office/drawing/2010/main" xmlns="">
      <p:transition spd="slow" advTm="3146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201705"/>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200" b="0" i="0" strike="noStrike" cap="none" spc="0" baseline="0" dirty="0">
                <a:solidFill>
                  <a:srgbClr val="FFFFFF"/>
                </a:solidFill>
                <a:effectLst/>
                <a:latin typeface="Calibri"/>
                <a:ea typeface="Calibri"/>
                <a:cs typeface="Calibri"/>
              </a:rPr>
              <a:t>Ffactorau sy'n dylanwadu ar y broses ddylunio</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236642"/>
            <a:ext cx="8861305" cy="4790146"/>
          </a:xfrm>
          <a:prstGeom prst="rect">
            <a:avLst/>
          </a:prstGeom>
          <a:noFill/>
        </p:spPr>
        <p:txBody>
          <a:bodyPr wrap="square" rtlCol="0">
            <a:spAutoFit/>
          </a:bodyPr>
          <a:lstStyle/>
          <a:p>
            <a:r>
              <a:rPr lang="cy-GB" sz="3200" b="1" i="0" strike="noStrike" cap="none" spc="0" baseline="0" dirty="0">
                <a:solidFill>
                  <a:srgbClr val="000000"/>
                </a:solidFill>
                <a:effectLst/>
                <a:latin typeface="Calibri"/>
                <a:ea typeface="Calibri"/>
                <a:cs typeface="Calibri"/>
              </a:rPr>
              <a:t>ADA mewn perthynas â Manyleb adran 2.2.2.</a:t>
            </a:r>
          </a:p>
          <a:p>
            <a:r>
              <a:rPr lang="cy-GB" sz="2400" b="0" i="0" strike="noStrike" cap="none" spc="0" baseline="0" dirty="0">
                <a:solidFill>
                  <a:srgbClr val="000000"/>
                </a:solidFill>
                <a:effectLst/>
                <a:latin typeface="Calibri"/>
                <a:ea typeface="Calibri"/>
                <a:cs typeface="Calibri"/>
              </a:rPr>
              <a:t>Mae gofynion yr ADA yn nodi 'Mae'n ofynnol i chi':</a:t>
            </a:r>
          </a:p>
          <a:p>
            <a:endParaRPr lang="en-US" sz="1200" dirty="0"/>
          </a:p>
          <a:p>
            <a:pPr marL="457200" indent="-457200">
              <a:buAutoNum type="alphaLcParenBoth"/>
            </a:pPr>
            <a:r>
              <a:rPr lang="cy-GB" sz="2400" b="0" i="0" strike="noStrike" cap="none" spc="0" baseline="0" dirty="0">
                <a:solidFill>
                  <a:srgbClr val="000000"/>
                </a:solidFill>
                <a:effectLst/>
                <a:latin typeface="Calibri"/>
                <a:ea typeface="Calibri"/>
                <a:cs typeface="Calibri"/>
              </a:rPr>
              <a:t>ystyried gofynion a chyfyngiadau perthnasol a allai ddylanwadu ar ddyluniad y gwaith trosi ac estyn, gan gynnwys: </a:t>
            </a:r>
          </a:p>
          <a:p>
            <a:r>
              <a:rPr lang="cy-GB" sz="2400" b="0" i="0" strike="noStrike" cap="none" spc="0" baseline="0" dirty="0">
                <a:solidFill>
                  <a:srgbClr val="000000"/>
                </a:solidFill>
                <a:effectLst/>
                <a:latin typeface="Calibri"/>
                <a:ea typeface="Calibri"/>
                <a:cs typeface="Calibri"/>
              </a:rPr>
              <a:t>• safle </a:t>
            </a:r>
          </a:p>
          <a:p>
            <a:r>
              <a:rPr lang="cy-GB" sz="2400" b="0" i="0" strike="noStrike" cap="none" spc="0" baseline="0" dirty="0">
                <a:solidFill>
                  <a:srgbClr val="000000"/>
                </a:solidFill>
                <a:effectLst/>
                <a:latin typeface="Calibri"/>
                <a:ea typeface="Calibri"/>
                <a:cs typeface="Calibri"/>
              </a:rPr>
              <a:t>• cynllunio </a:t>
            </a:r>
          </a:p>
          <a:p>
            <a:r>
              <a:rPr lang="cy-GB" sz="2400" b="0" i="0" strike="noStrike" cap="none" spc="0" baseline="0" dirty="0">
                <a:solidFill>
                  <a:srgbClr val="000000"/>
                </a:solidFill>
                <a:effectLst/>
                <a:latin typeface="Calibri"/>
                <a:ea typeface="Calibri"/>
                <a:cs typeface="Calibri"/>
              </a:rPr>
              <a:t>• statudol </a:t>
            </a:r>
          </a:p>
          <a:p>
            <a:r>
              <a:rPr lang="cy-GB" sz="2400" b="0" i="0" strike="noStrike" cap="none" spc="0" baseline="0" dirty="0">
                <a:solidFill>
                  <a:srgbClr val="000000"/>
                </a:solidFill>
                <a:effectLst/>
                <a:latin typeface="Calibri"/>
                <a:ea typeface="Calibri"/>
                <a:cs typeface="Calibri"/>
              </a:rPr>
              <a:t>• amgylcheddol </a:t>
            </a:r>
          </a:p>
          <a:p>
            <a:r>
              <a:rPr lang="cy-GB" sz="2400" b="0" i="0" strike="noStrike" cap="none" spc="0" baseline="0" dirty="0">
                <a:solidFill>
                  <a:srgbClr val="000000"/>
                </a:solidFill>
                <a:effectLst/>
                <a:latin typeface="Calibri"/>
                <a:ea typeface="Calibri"/>
                <a:cs typeface="Calibri"/>
              </a:rPr>
              <a:t>• cymdeithasol </a:t>
            </a:r>
          </a:p>
          <a:p>
            <a:r>
              <a:rPr lang="cy-GB" sz="2400" b="0" i="0" strike="noStrike" cap="none" spc="0" baseline="0" dirty="0">
                <a:solidFill>
                  <a:srgbClr val="000000"/>
                </a:solidFill>
                <a:effectLst/>
                <a:latin typeface="Calibri"/>
                <a:ea typeface="Calibri"/>
                <a:cs typeface="Calibri"/>
              </a:rPr>
              <a:t>• cyllidebol ac economaidd </a:t>
            </a:r>
          </a:p>
          <a:p>
            <a:r>
              <a:rPr lang="cy-GB" sz="2400" b="0" i="0" strike="noStrike" cap="none" spc="0" baseline="0" dirty="0">
                <a:solidFill>
                  <a:srgbClr val="000000"/>
                </a:solidFill>
                <a:effectLst/>
                <a:latin typeface="Calibri"/>
                <a:ea typeface="Calibri"/>
                <a:cs typeface="Calibri"/>
              </a:rPr>
              <a:t>• rheoliadau adeiladu (dylunio a rheoli) </a:t>
            </a:r>
          </a:p>
          <a:p>
            <a:r>
              <a:rPr lang="cy-GB" sz="2400" b="0" i="0" strike="noStrike" cap="none" spc="0" baseline="0" dirty="0">
                <a:solidFill>
                  <a:srgbClr val="000000"/>
                </a:solidFill>
                <a:effectLst/>
                <a:latin typeface="Calibri"/>
                <a:ea typeface="Calibri"/>
                <a:cs typeface="Calibri"/>
              </a:rPr>
              <a:t>• yr adeilad presennol a'i oedran/treftadaeth </a:t>
            </a:r>
          </a:p>
        </p:txBody>
      </p:sp>
    </p:spTree>
    <p:extLst>
      <p:ext uri="{BB962C8B-B14F-4D97-AF65-F5344CB8AC3E}">
        <p14:creationId xmlns:p14="http://schemas.microsoft.com/office/powerpoint/2010/main" val="3390986905"/>
      </p:ext>
    </p:extLst>
  </p:cSld>
  <p:clrMapOvr>
    <a:masterClrMapping/>
  </p:clrMapOvr>
  <mc:AlternateContent xmlns:mc="http://schemas.openxmlformats.org/markup-compatibility/2006" xmlns:p14="http://schemas.microsoft.com/office/powerpoint/2010/main">
    <mc:Choice Requires="p14">
      <p:transition spd="slow" p14:dur="2000" advTm="17866"/>
    </mc:Choice>
    <mc:Fallback xmlns:p159="http://schemas.microsoft.com/office/powerpoint/2015/09/main" xmlns:p15="http://schemas.microsoft.com/office/powerpoint/2012/main" xmlns:a14="http://schemas.microsoft.com/office/drawing/2010/main" xmlns="">
      <p:transition spd="slow" advTm="1786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2157046" y="376906"/>
            <a:ext cx="532227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200" b="0" i="0" strike="noStrike" cap="none" spc="0" baseline="0" dirty="0">
                <a:solidFill>
                  <a:srgbClr val="FFFFFF"/>
                </a:solidFill>
                <a:effectLst/>
                <a:latin typeface="Calibri"/>
                <a:ea typeface="Calibri"/>
                <a:cs typeface="Calibri"/>
              </a:rPr>
              <a:t>Briffiau Prosiect Cychwynnol</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272210"/>
            <a:ext cx="9153144" cy="5461376"/>
          </a:xfrm>
          <a:prstGeom prst="rect">
            <a:avLst/>
          </a:prstGeom>
          <a:noFill/>
        </p:spPr>
        <p:txBody>
          <a:bodyPr wrap="square" rtlCol="0">
            <a:spAutoFit/>
          </a:bodyPr>
          <a:lstStyle/>
          <a:p>
            <a:r>
              <a:rPr lang="cy-GB" sz="2800" b="1" i="0" strike="noStrike" cap="none" spc="0" baseline="0" dirty="0">
                <a:solidFill>
                  <a:srgbClr val="000000"/>
                </a:solidFill>
                <a:effectLst/>
                <a:latin typeface="Calibri"/>
                <a:ea typeface="Calibri"/>
                <a:cs typeface="Calibri"/>
              </a:rPr>
              <a:t>Manyleb adran 2.2.3, rhannau (a) – (d).</a:t>
            </a:r>
          </a:p>
          <a:p>
            <a:endParaRPr lang="en-US" sz="1200" dirty="0"/>
          </a:p>
          <a:p>
            <a:r>
              <a:rPr lang="cy-GB" sz="2400" b="0" i="0" strike="noStrike" cap="none" spc="0" baseline="0" dirty="0">
                <a:solidFill>
                  <a:srgbClr val="000000"/>
                </a:solidFill>
                <a:effectLst/>
                <a:latin typeface="Calibri"/>
                <a:ea typeface="Calibri"/>
                <a:cs typeface="Calibri"/>
              </a:rPr>
              <a:t>(a). Pennu paramedrau'r prosiect.</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Deall pwysigrwydd pennu paramedrau prosiect yn seiliedig ar ffactorau sy'n dylanwadu ar ddyluniad adeiladau.</a:t>
            </a:r>
            <a:endParaRPr lang="en-US" sz="1400" dirty="0"/>
          </a:p>
          <a:p>
            <a:pPr marL="450850" indent="-450850"/>
            <a:r>
              <a:rPr lang="cy-GB" sz="2400" b="0" i="0" strike="noStrike" cap="none" spc="0" baseline="0" dirty="0">
                <a:solidFill>
                  <a:srgbClr val="000000"/>
                </a:solidFill>
                <a:effectLst/>
                <a:latin typeface="Calibri"/>
                <a:ea typeface="Calibri"/>
                <a:cs typeface="Calibri"/>
              </a:rPr>
              <a:t>(b). Pennu canlyniadau prosiect.</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Deall pwysigrwydd pennu paramedrau prosiect ar gyfer swyddogaeth a pherfformiad adeilad. </a:t>
            </a:r>
          </a:p>
          <a:p>
            <a:pPr marL="450850" indent="-450850"/>
            <a:r>
              <a:rPr lang="cy-GB" sz="2400" b="0" i="0" strike="noStrike" cap="none" spc="0" baseline="0" dirty="0">
                <a:solidFill>
                  <a:srgbClr val="000000"/>
                </a:solidFill>
                <a:effectLst/>
                <a:latin typeface="Calibri"/>
                <a:ea typeface="Calibri"/>
                <a:cs typeface="Calibri"/>
              </a:rPr>
              <a:t>(c). Amlinellu syniadau a manylebau dylunio posibl.</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 ddulliau amgen ar gyfer cyflwyno syniadau dylunio ac o natur ailadroddol y broses ddylunio.</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 gynnwys a phwrpas manylebau.</a:t>
            </a:r>
          </a:p>
          <a:p>
            <a:pPr marL="450850" indent="-450850"/>
            <a:r>
              <a:rPr lang="cy-GB" sz="2400" b="0" i="0" strike="noStrike" cap="none" spc="0" baseline="0" dirty="0">
                <a:solidFill>
                  <a:srgbClr val="000000"/>
                </a:solidFill>
                <a:effectLst/>
                <a:latin typeface="Calibri"/>
                <a:ea typeface="Calibri"/>
                <a:cs typeface="Calibri"/>
              </a:rPr>
              <a:t>(d). Ysgrifennu briffiau ar gyfer cynulleidfa benodol a bwriadedig.</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Deall mai briff y prosiect yw'r ddogfen allweddol y bydd dyluniad yr adeilad yn seiliedig arni</a:t>
            </a:r>
            <a:endParaRPr lang="en-GB" sz="2400" dirty="0"/>
          </a:p>
        </p:txBody>
      </p:sp>
    </p:spTree>
    <p:extLst>
      <p:ext uri="{BB962C8B-B14F-4D97-AF65-F5344CB8AC3E}">
        <p14:creationId xmlns:p14="http://schemas.microsoft.com/office/powerpoint/2010/main" val="2707253928"/>
      </p:ext>
    </p:extLst>
  </p:cSld>
  <p:clrMapOvr>
    <a:masterClrMapping/>
  </p:clrMapOvr>
  <mc:AlternateContent xmlns:mc="http://schemas.openxmlformats.org/markup-compatibility/2006" xmlns:p14="http://schemas.microsoft.com/office/powerpoint/2010/main">
    <mc:Choice Requires="p14">
      <p:transition spd="slow" p14:dur="2000" advTm="16890"/>
    </mc:Choice>
    <mc:Fallback xmlns:p159="http://schemas.microsoft.com/office/powerpoint/2015/09/main" xmlns:p15="http://schemas.microsoft.com/office/powerpoint/2012/main" xmlns:a14="http://schemas.microsoft.com/office/drawing/2010/main" xmlns="">
      <p:transition spd="slow" advTm="1689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80" y="354105"/>
            <a:ext cx="6302034"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lgn="ctr"/>
            <a:r>
              <a:rPr lang="cy-GB" sz="3200" b="0" i="0" strike="noStrike" cap="none" spc="0" baseline="0" dirty="0">
                <a:solidFill>
                  <a:srgbClr val="FFFFFF"/>
                </a:solidFill>
                <a:effectLst/>
                <a:latin typeface="Calibri"/>
                <a:ea typeface="Calibri"/>
                <a:cs typeface="Calibri"/>
              </a:rPr>
              <a:t>Briffiau Prosiect Cychwynnol</a:t>
            </a:r>
          </a:p>
          <a:p>
            <a:pPr marL="1338263" indent="-1277938" algn="ctr"/>
            <a:r>
              <a:rPr lang="en-GB" dirty="0">
                <a:solidFill>
                  <a:schemeClr val="bg1"/>
                </a:solidFill>
                <a:latin typeface="+mn-lt"/>
                <a:ea typeface="Cambria" panose="02040503050406030204" pitchFamily="18" charset="0"/>
              </a:rPr>
              <a:t>.</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541442"/>
            <a:ext cx="8861305" cy="4179936"/>
          </a:xfrm>
          <a:prstGeom prst="rect">
            <a:avLst/>
          </a:prstGeom>
          <a:noFill/>
        </p:spPr>
        <p:txBody>
          <a:bodyPr wrap="square" rtlCol="0">
            <a:spAutoFit/>
          </a:bodyPr>
          <a:lstStyle/>
          <a:p>
            <a:r>
              <a:rPr lang="cy-GB" sz="3200" b="1" i="0" strike="noStrike" cap="none" spc="0" baseline="0">
                <a:solidFill>
                  <a:srgbClr val="000000"/>
                </a:solidFill>
                <a:effectLst/>
                <a:latin typeface="Calibri"/>
                <a:ea typeface="Calibri"/>
                <a:cs typeface="Calibri"/>
              </a:rPr>
              <a:t>ADA mewn perthynas â Manyleb adran 2.2.3.</a:t>
            </a:r>
          </a:p>
          <a:p>
            <a:endParaRPr lang="en-US" sz="3200" b="1"/>
          </a:p>
          <a:p>
            <a:r>
              <a:rPr lang="cy-GB" sz="2400" b="0" i="0" strike="noStrike" cap="none" spc="0" baseline="0">
                <a:solidFill>
                  <a:srgbClr val="000000"/>
                </a:solidFill>
                <a:effectLst/>
                <a:latin typeface="Calibri"/>
                <a:ea typeface="Calibri"/>
                <a:cs typeface="Calibri"/>
              </a:rPr>
              <a:t>Mae gofynion yr ADA yn nodi 'Mae'n ofynnol i chi':</a:t>
            </a:r>
          </a:p>
          <a:p>
            <a:endParaRPr lang="en-US" sz="1200"/>
          </a:p>
          <a:p>
            <a:r>
              <a:rPr lang="cy-GB" sz="2400" b="0" i="0" strike="noStrike" cap="none" spc="0" baseline="0">
                <a:solidFill>
                  <a:srgbClr val="000000"/>
                </a:solidFill>
                <a:effectLst/>
                <a:latin typeface="Calibri"/>
                <a:ea typeface="Calibri"/>
                <a:cs typeface="Calibri"/>
              </a:rPr>
              <a:t>(b) creu briffiau prosiect cychwynnol ar gyfer y cleient sydd yn: </a:t>
            </a:r>
          </a:p>
          <a:p>
            <a:endParaRPr lang="en-US" sz="2400"/>
          </a:p>
          <a:p>
            <a:r>
              <a:rPr lang="cy-GB" sz="2400" b="0" i="0" strike="noStrike" cap="none" spc="0" baseline="0">
                <a:solidFill>
                  <a:srgbClr val="000000"/>
                </a:solidFill>
                <a:effectLst/>
                <a:latin typeface="Calibri"/>
                <a:ea typeface="Calibri"/>
                <a:cs typeface="Calibri"/>
              </a:rPr>
              <a:t>• pennu paramedrau </a:t>
            </a:r>
          </a:p>
          <a:p>
            <a:r>
              <a:rPr lang="cy-GB" sz="2400" b="0" i="0" strike="noStrike" cap="none" spc="0" baseline="0">
                <a:solidFill>
                  <a:srgbClr val="000000"/>
                </a:solidFill>
                <a:effectLst/>
                <a:latin typeface="Calibri"/>
                <a:ea typeface="Calibri"/>
                <a:cs typeface="Calibri"/>
              </a:rPr>
              <a:t>• pennu canlyniadau prosiectau </a:t>
            </a:r>
          </a:p>
          <a:p>
            <a:r>
              <a:rPr lang="cy-GB" sz="2400" b="0" i="0" strike="noStrike" cap="none" spc="0" baseline="0">
                <a:solidFill>
                  <a:srgbClr val="000000"/>
                </a:solidFill>
                <a:effectLst/>
                <a:latin typeface="Calibri"/>
                <a:ea typeface="Calibri"/>
                <a:cs typeface="Calibri"/>
              </a:rPr>
              <a:t>• amlinellu syniadau a manylebau dylunio posibl </a:t>
            </a:r>
          </a:p>
          <a:p>
            <a:pPr marL="265113" indent="-265113"/>
            <a:r>
              <a:rPr lang="cy-GB" sz="2400" b="0" i="0" strike="noStrike" cap="none" spc="0" baseline="0">
                <a:solidFill>
                  <a:srgbClr val="000000"/>
                </a:solidFill>
                <a:effectLst/>
                <a:latin typeface="Calibri"/>
                <a:ea typeface="Calibri"/>
                <a:cs typeface="Calibri"/>
              </a:rPr>
              <a:t>• ystyried y gweithgareddau sy'n ofynnol yng nghyfnodau cyn-adeiladu'r cynllun i drosi ac estyn yr adeilad presennol</a:t>
            </a:r>
          </a:p>
        </p:txBody>
      </p:sp>
    </p:spTree>
    <p:extLst>
      <p:ext uri="{BB962C8B-B14F-4D97-AF65-F5344CB8AC3E}">
        <p14:creationId xmlns:p14="http://schemas.microsoft.com/office/powerpoint/2010/main" val="2786076453"/>
      </p:ext>
    </p:extLst>
  </p:cSld>
  <p:clrMapOvr>
    <a:masterClrMapping/>
  </p:clrMapOvr>
  <mc:AlternateContent xmlns:mc="http://schemas.openxmlformats.org/markup-compatibility/2006" xmlns:p14="http://schemas.microsoft.com/office/powerpoint/2010/main">
    <mc:Choice Requires="p14">
      <p:transition spd="slow" p14:dur="2000" advTm="24809"/>
    </mc:Choice>
    <mc:Fallback xmlns:p159="http://schemas.microsoft.com/office/powerpoint/2015/09/main" xmlns:p15="http://schemas.microsoft.com/office/powerpoint/2012/main" xmlns:a14="http://schemas.microsoft.com/office/drawing/2010/main" xmlns="">
      <p:transition spd="slow" advTm="2480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2815463" y="376906"/>
            <a:ext cx="4168434"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200" b="0" i="0" strike="noStrike" cap="none" spc="0" baseline="0" dirty="0">
                <a:solidFill>
                  <a:srgbClr val="FFFFFF"/>
                </a:solidFill>
                <a:effectLst/>
                <a:latin typeface="Calibri"/>
                <a:ea typeface="Calibri"/>
                <a:cs typeface="Calibri"/>
              </a:rPr>
              <a:t>Cynhyrchu Dyluniadau</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272210"/>
            <a:ext cx="9153144" cy="5461376"/>
          </a:xfrm>
          <a:prstGeom prst="rect">
            <a:avLst/>
          </a:prstGeom>
          <a:noFill/>
        </p:spPr>
        <p:txBody>
          <a:bodyPr wrap="square" rtlCol="0">
            <a:spAutoFit/>
          </a:bodyPr>
          <a:lstStyle/>
          <a:p>
            <a:r>
              <a:rPr lang="cy-GB" sz="2800" b="1" i="0" strike="noStrike" cap="none" spc="0" baseline="0" dirty="0">
                <a:solidFill>
                  <a:srgbClr val="000000"/>
                </a:solidFill>
                <a:effectLst/>
                <a:latin typeface="Calibri"/>
                <a:ea typeface="Calibri"/>
                <a:cs typeface="Calibri"/>
              </a:rPr>
              <a:t>Manyleb adran 2.2.4, rhannau (a) – (c).</a:t>
            </a:r>
          </a:p>
          <a:p>
            <a:endParaRPr lang="en-US" sz="1200" dirty="0"/>
          </a:p>
          <a:p>
            <a:r>
              <a:rPr lang="cy-GB" sz="2400" b="0" i="0" strike="noStrike" cap="none" spc="0" baseline="0" dirty="0">
                <a:solidFill>
                  <a:srgbClr val="000000"/>
                </a:solidFill>
                <a:effectLst/>
                <a:latin typeface="Calibri"/>
                <a:ea typeface="Calibri"/>
                <a:cs typeface="Calibri"/>
              </a:rPr>
              <a:t>(a). Amrywiaeth o frasluniau a lluniadau 2D a 3d</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o'r dulliau a ddefnyddir i gynrychioli syniadau gwreiddiol. </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o'r gwahanol fathau o luniadau a ddefnyddir i gynrychioli dyluniadau.</a:t>
            </a:r>
          </a:p>
          <a:p>
            <a:pPr marL="450850"/>
            <a:endParaRPr lang="en-US" sz="1200" dirty="0"/>
          </a:p>
          <a:p>
            <a:pPr marL="450850" indent="-450850"/>
            <a:r>
              <a:rPr lang="cy-GB" sz="2400" b="0" i="0" strike="noStrike" cap="none" spc="0" baseline="0" dirty="0">
                <a:solidFill>
                  <a:srgbClr val="000000"/>
                </a:solidFill>
                <a:effectLst/>
                <a:latin typeface="Calibri"/>
                <a:ea typeface="Calibri"/>
                <a:cs typeface="Calibri"/>
              </a:rPr>
              <a:t>(b). Technegau, egwyddorion a chonfensiynau lluniadu â llaw.</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Deall y technegau a ddefnyddir i gynhyrchu lluniadau technegol amlinellol a gorffenedig â llaw. </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Deall egwyddorion a chonfensiynau lluniadu â llaw.</a:t>
            </a:r>
          </a:p>
          <a:p>
            <a:pPr marL="450850"/>
            <a:endParaRPr lang="en-US" sz="1200" dirty="0"/>
          </a:p>
          <a:p>
            <a:pPr marL="450850" indent="-450850"/>
            <a:r>
              <a:rPr lang="cy-GB" sz="2400" b="0" i="0" strike="noStrike" cap="none" spc="0" baseline="0" dirty="0">
                <a:solidFill>
                  <a:srgbClr val="000000"/>
                </a:solidFill>
                <a:effectLst/>
                <a:latin typeface="Calibri"/>
                <a:ea typeface="Calibri"/>
                <a:cs typeface="Calibri"/>
              </a:rPr>
              <a:t>(c). Anodiadau technegol, cydrannol a deunydd.</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Deall y mathau o anodiadau technegol, cydrannol a deunydd y gellir eu cymhwyso i luniadau. </a:t>
            </a:r>
            <a:endParaRPr lang="en-GB" sz="2400" dirty="0"/>
          </a:p>
        </p:txBody>
      </p:sp>
    </p:spTree>
    <p:extLst>
      <p:ext uri="{BB962C8B-B14F-4D97-AF65-F5344CB8AC3E}">
        <p14:creationId xmlns:p14="http://schemas.microsoft.com/office/powerpoint/2010/main" val="1999337686"/>
      </p:ext>
    </p:extLst>
  </p:cSld>
  <p:clrMapOvr>
    <a:masterClrMapping/>
  </p:clrMapOvr>
  <mc:AlternateContent xmlns:mc="http://schemas.openxmlformats.org/markup-compatibility/2006" xmlns:p14="http://schemas.microsoft.com/office/powerpoint/2010/main">
    <mc:Choice Requires="p14">
      <p:transition spd="slow" p14:dur="2000" advTm="28408"/>
    </mc:Choice>
    <mc:Fallback xmlns:p159="http://schemas.microsoft.com/office/powerpoint/2015/09/main" xmlns:p15="http://schemas.microsoft.com/office/powerpoint/2012/main" xmlns:a14="http://schemas.microsoft.com/office/drawing/2010/main" xmlns="">
      <p:transition spd="slow" advTm="284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3779" y="1548645"/>
            <a:ext cx="8563829" cy="5001680"/>
          </a:xfrm>
        </p:spPr>
        <p:txBody>
          <a:bodyPr>
            <a:noAutofit/>
          </a:bodyPr>
          <a:lstStyle/>
          <a:p>
            <a:pPr marL="447675" indent="-358775"/>
            <a:r>
              <a:rPr lang="en-US" dirty="0">
                <a:latin typeface="+mn-lt"/>
                <a:ea typeface="Cambria" panose="02040503050406030204" pitchFamily="18" charset="0"/>
                <a:cs typeface="Cambria" panose="02040503050406030204" pitchFamily="18" charset="0"/>
              </a:rPr>
              <a:t>     </a:t>
            </a:r>
          </a:p>
          <a:p>
            <a:pPr marL="447675" indent="-358775"/>
            <a:endParaRPr lang="en-US" dirty="0">
              <a:latin typeface="+mn-lt"/>
              <a:ea typeface="Cambria" panose="02040503050406030204" pitchFamily="18" charset="0"/>
              <a:cs typeface="Cambria" panose="02040503050406030204" pitchFamily="18" charset="0"/>
            </a:endParaRPr>
          </a:p>
          <a:p>
            <a:pPr marL="447675" indent="-358775"/>
            <a:r>
              <a:rPr lang="cy" sz="2400" b="0" i="0" strike="noStrike" cap="none" spc="0" baseline="0" dirty="0">
                <a:solidFill>
                  <a:srgbClr val="000000"/>
                </a:solidFill>
                <a:effectLst/>
                <a:latin typeface="Calibri"/>
                <a:ea typeface="Calibri"/>
                <a:cs typeface="Calibri"/>
              </a:rPr>
              <a:t>     </a:t>
            </a:r>
            <a:r>
              <a:rPr lang="cy" sz="3400" b="0" i="0" strike="noStrike" cap="none" spc="0" baseline="0" dirty="0">
                <a:solidFill>
                  <a:srgbClr val="000000"/>
                </a:solidFill>
                <a:effectLst/>
                <a:latin typeface="Calibri"/>
                <a:ea typeface="Calibri"/>
                <a:cs typeface="Calibri"/>
              </a:rPr>
              <a:t>Mae cymhwyster TAG UG a Safon Uwch yn yr Amgylchedd Adeiledig yn datblygu dealltwriaeth dysgwyr o’r amgylchedd adeiledig, gan gynnwys y rolau proffesiynol a thechnegol sydd ynddo a’r amrywiaeth o adeiladau, asedau ac adeileddau sy’n rhan ohono. </a:t>
            </a:r>
          </a:p>
        </p:txBody>
      </p:sp>
      <p:sp>
        <p:nvSpPr>
          <p:cNvPr id="5" name="Title 1">
            <a:extLst>
              <a:ext uri="{FF2B5EF4-FFF2-40B4-BE49-F238E27FC236}">
                <a16:creationId xmlns:a16="http://schemas.microsoft.com/office/drawing/2014/main" id="{174C0484-AC1A-49AE-8173-BBD838AC19BD}"/>
              </a:ext>
            </a:extLst>
          </p:cNvPr>
          <p:cNvSpPr txBox="1"/>
          <p:nvPr/>
        </p:nvSpPr>
        <p:spPr>
          <a:xfrm>
            <a:off x="1462793" y="74010"/>
            <a:ext cx="7090913" cy="8861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y" sz="3600" b="0" i="0" u="none" strike="noStrike" kern="1200" cap="none" spc="0" normalizeH="0" baseline="0" noProof="0">
                <a:ln>
                  <a:noFill/>
                </a:ln>
                <a:solidFill>
                  <a:srgbClr val="FFFFFF"/>
                </a:solidFill>
                <a:effectLst/>
                <a:uLnTx/>
                <a:uFillTx/>
                <a:latin typeface="Calibri"/>
                <a:ea typeface="Calibri"/>
                <a:cs typeface="Calibri"/>
              </a:rPr>
              <a:t>CBAC TAG Amgylchedd Adeiledig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cy" sz="3600" b="0" i="0" u="none" strike="noStrike" kern="1200" cap="none" spc="0" normalizeH="0" baseline="0" noProof="0">
                <a:ln>
                  <a:noFill/>
                </a:ln>
                <a:solidFill>
                  <a:srgbClr val="FFFFFF"/>
                </a:solidFill>
                <a:effectLst/>
                <a:uLnTx/>
                <a:uFillTx/>
                <a:latin typeface="Calibri"/>
                <a:ea typeface="Calibri"/>
                <a:cs typeface="Calibri"/>
              </a:rPr>
              <a:t>Cyflwyniad i’r fanyleb newydd</a:t>
            </a:r>
          </a:p>
        </p:txBody>
      </p:sp>
    </p:spTree>
    <p:extLst>
      <p:ext uri="{BB962C8B-B14F-4D97-AF65-F5344CB8AC3E}">
        <p14:creationId xmlns:p14="http://schemas.microsoft.com/office/powerpoint/2010/main" val="2994184260"/>
      </p:ext>
    </p:extLst>
  </p:cSld>
  <p:clrMapOvr>
    <a:masterClrMapping/>
  </p:clrMapOvr>
  <p:transition advTm="2127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354105"/>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lgn="ctr"/>
            <a:r>
              <a:rPr lang="cy-GB" sz="3200" b="0" i="0" strike="noStrike" cap="none" spc="0" baseline="0" dirty="0">
                <a:solidFill>
                  <a:srgbClr val="FFFFFF"/>
                </a:solidFill>
                <a:effectLst/>
                <a:latin typeface="Calibri"/>
                <a:ea typeface="Calibri"/>
                <a:cs typeface="Calibri"/>
              </a:rPr>
              <a:t>Cynhyrchu Dyluniadau</a:t>
            </a:r>
          </a:p>
          <a:p>
            <a:pPr marL="1338263" indent="-1277938" algn="ctr"/>
            <a:r>
              <a:rPr lang="en-GB" dirty="0">
                <a:solidFill>
                  <a:schemeClr val="bg1"/>
                </a:solidFill>
                <a:latin typeface="+mn-lt"/>
                <a:ea typeface="Cambria" panose="02040503050406030204" pitchFamily="18" charset="0"/>
              </a:rPr>
              <a:t>.</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713721"/>
            <a:ext cx="8861305" cy="3081559"/>
          </a:xfrm>
          <a:prstGeom prst="rect">
            <a:avLst/>
          </a:prstGeom>
          <a:noFill/>
        </p:spPr>
        <p:txBody>
          <a:bodyPr wrap="square" rtlCol="0">
            <a:spAutoFit/>
          </a:bodyPr>
          <a:lstStyle/>
          <a:p>
            <a:r>
              <a:rPr lang="cy-GB" sz="3200" b="1" i="0" strike="noStrike" cap="none" spc="0" baseline="0" dirty="0">
                <a:solidFill>
                  <a:srgbClr val="000000"/>
                </a:solidFill>
                <a:effectLst/>
                <a:latin typeface="Calibri"/>
                <a:ea typeface="Calibri"/>
                <a:cs typeface="Calibri"/>
              </a:rPr>
              <a:t>ADA mewn perthynas â Manyleb adran 2.2.4.</a:t>
            </a:r>
          </a:p>
          <a:p>
            <a:endParaRPr lang="en-US" sz="3200" b="1" dirty="0"/>
          </a:p>
          <a:p>
            <a:r>
              <a:rPr lang="cy-GB" sz="2400" b="0" i="0" strike="noStrike" cap="none" spc="0" baseline="0" dirty="0">
                <a:solidFill>
                  <a:srgbClr val="000000"/>
                </a:solidFill>
                <a:effectLst/>
                <a:latin typeface="Calibri"/>
                <a:ea typeface="Calibri"/>
                <a:cs typeface="Calibri"/>
              </a:rPr>
              <a:t>Mae gofynion yr ADA yn nodi 'Mae'n ofynnol i chi':</a:t>
            </a:r>
          </a:p>
          <a:p>
            <a:endParaRPr lang="en-US" sz="1200" dirty="0"/>
          </a:p>
          <a:p>
            <a:r>
              <a:rPr lang="cy-GB" sz="2400" b="0" i="0" strike="noStrike" cap="none" spc="0" baseline="0" dirty="0">
                <a:solidFill>
                  <a:srgbClr val="000000"/>
                </a:solidFill>
                <a:effectLst/>
                <a:latin typeface="Calibri"/>
                <a:ea typeface="Calibri"/>
                <a:cs typeface="Calibri"/>
              </a:rPr>
              <a:t>(c) cynhyrchu dyluniadau ar gyfer y ganolfan feddygol sy'n cynnwys:</a:t>
            </a:r>
          </a:p>
          <a:p>
            <a:endParaRPr lang="en-US" sz="2400" dirty="0"/>
          </a:p>
          <a:p>
            <a:r>
              <a:rPr lang="cy-GB" sz="2400" b="0" i="0" strike="noStrike" cap="none" spc="0" baseline="0" dirty="0">
                <a:solidFill>
                  <a:srgbClr val="000000"/>
                </a:solidFill>
                <a:effectLst/>
                <a:latin typeface="Calibri"/>
                <a:ea typeface="Calibri"/>
                <a:cs typeface="Calibri"/>
              </a:rPr>
              <a:t> • amrywiaeth o frasluniau a lluniadau 2D a 3D </a:t>
            </a:r>
          </a:p>
          <a:p>
            <a:pPr indent="92075"/>
            <a:r>
              <a:rPr lang="cy-GB" sz="2400" b="0" i="0" strike="noStrike" cap="none" spc="0" baseline="0" dirty="0">
                <a:solidFill>
                  <a:srgbClr val="000000"/>
                </a:solidFill>
                <a:effectLst/>
                <a:latin typeface="Calibri"/>
                <a:ea typeface="Calibri"/>
                <a:cs typeface="Calibri"/>
              </a:rPr>
              <a:t>• anodiadau technegol, cydrannol a deunydd</a:t>
            </a:r>
          </a:p>
        </p:txBody>
      </p:sp>
    </p:spTree>
    <p:extLst>
      <p:ext uri="{BB962C8B-B14F-4D97-AF65-F5344CB8AC3E}">
        <p14:creationId xmlns:p14="http://schemas.microsoft.com/office/powerpoint/2010/main" val="2804262442"/>
      </p:ext>
    </p:extLst>
  </p:cSld>
  <p:clrMapOvr>
    <a:masterClrMapping/>
  </p:clrMapOvr>
  <mc:AlternateContent xmlns:mc="http://schemas.openxmlformats.org/markup-compatibility/2006" xmlns:p14="http://schemas.microsoft.com/office/powerpoint/2010/main">
    <mc:Choice Requires="p14">
      <p:transition spd="slow" p14:dur="2000" advTm="14634"/>
    </mc:Choice>
    <mc:Fallback xmlns:p159="http://schemas.microsoft.com/office/powerpoint/2015/09/main" xmlns:p15="http://schemas.microsoft.com/office/powerpoint/2012/main" xmlns:a14="http://schemas.microsoft.com/office/drawing/2010/main" xmlns="">
      <p:transition spd="slow" advTm="1463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2815463" y="376906"/>
            <a:ext cx="4844294"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200" b="0" i="0" strike="noStrike" cap="none" spc="0" baseline="0" dirty="0">
                <a:solidFill>
                  <a:srgbClr val="FFFFFF"/>
                </a:solidFill>
                <a:effectLst/>
                <a:latin typeface="Calibri"/>
                <a:ea typeface="Calibri"/>
                <a:cs typeface="Calibri"/>
              </a:rPr>
              <a:t>Dylunio Rhith-fodelau</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431236"/>
            <a:ext cx="9153144" cy="5644439"/>
          </a:xfrm>
          <a:prstGeom prst="rect">
            <a:avLst/>
          </a:prstGeom>
          <a:noFill/>
        </p:spPr>
        <p:txBody>
          <a:bodyPr wrap="square" rtlCol="0">
            <a:spAutoFit/>
          </a:bodyPr>
          <a:lstStyle/>
          <a:p>
            <a:r>
              <a:rPr lang="cy-GB" sz="2800" b="1" i="0" strike="noStrike" cap="none" spc="0" baseline="0" dirty="0">
                <a:solidFill>
                  <a:srgbClr val="000000"/>
                </a:solidFill>
                <a:effectLst/>
                <a:latin typeface="Calibri"/>
                <a:ea typeface="Calibri"/>
                <a:cs typeface="Calibri"/>
              </a:rPr>
              <a:t>Manyleb adran 2.2.5, rhannau (a) – (c).</a:t>
            </a:r>
          </a:p>
          <a:p>
            <a:endParaRPr lang="en-US" sz="1200" dirty="0"/>
          </a:p>
          <a:p>
            <a:pPr marL="542925" indent="-542925"/>
            <a:r>
              <a:rPr lang="cy-GB" sz="2400" b="0" i="0" strike="noStrike" cap="none" spc="0" baseline="0" dirty="0">
                <a:solidFill>
                  <a:srgbClr val="000000"/>
                </a:solidFill>
                <a:effectLst/>
                <a:latin typeface="Calibri"/>
                <a:ea typeface="Calibri"/>
                <a:cs typeface="Calibri"/>
              </a:rPr>
              <a:t>(a). Defnyddio cynhyrchion rhith-fodelu 2D a 3D i gynhyrchu gwahanol wybodaeth am brosiect.</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Deall y cynnwys a gynhyrchir o fodelau 2D a'u hallbynnau cysylltiedig tebygol.</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Deall y bydd model 3D cyflawn yn cynnwys gwrthrychau gyda manylebau a datganiadau dull ynghlwm ac yn cynnwys yr holl wybodaeth angenrheidiol er mwyn gweithgynhyrchu a gosod neu adeiladu’r gwrthrychau. </a:t>
            </a:r>
          </a:p>
          <a:p>
            <a:pPr marL="901700" indent="-450850">
              <a:buFont typeface="Arial" panose="020B0604020202020204" pitchFamily="34" charset="0"/>
              <a:buChar char="•"/>
            </a:pPr>
            <a:endParaRPr lang="en-US" sz="1200" dirty="0"/>
          </a:p>
          <a:p>
            <a:pPr marL="450850" indent="-450850"/>
            <a:r>
              <a:rPr lang="cy-GB" sz="2400" b="0" i="0" strike="noStrike" cap="none" spc="0" baseline="0" dirty="0">
                <a:solidFill>
                  <a:srgbClr val="000000"/>
                </a:solidFill>
                <a:effectLst/>
                <a:latin typeface="Calibri"/>
                <a:ea typeface="Calibri"/>
                <a:cs typeface="Calibri"/>
              </a:rPr>
              <a:t>(b). Sefydlu prosiectau rhith-fodelu gan ddefnyddio methodoleg gyffredin.</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 bwysigrwydd defnyddio methodoleg gyffredin gyda'r nod o gydweithio’n llwyr. </a:t>
            </a:r>
            <a:endParaRPr lang="en-US" sz="1200" dirty="0"/>
          </a:p>
          <a:p>
            <a:pPr marL="450850" indent="-450850"/>
            <a:endParaRPr lang="en-GB" sz="2400" dirty="0"/>
          </a:p>
        </p:txBody>
      </p:sp>
    </p:spTree>
    <p:extLst>
      <p:ext uri="{BB962C8B-B14F-4D97-AF65-F5344CB8AC3E}">
        <p14:creationId xmlns:p14="http://schemas.microsoft.com/office/powerpoint/2010/main" val="927913490"/>
      </p:ext>
    </p:extLst>
  </p:cSld>
  <p:clrMapOvr>
    <a:masterClrMapping/>
  </p:clrMapOvr>
  <mc:AlternateContent xmlns:mc="http://schemas.openxmlformats.org/markup-compatibility/2006" xmlns:p14="http://schemas.microsoft.com/office/powerpoint/2010/main">
    <mc:Choice Requires="p14">
      <p:transition spd="slow" p14:dur="2000" advTm="18423"/>
    </mc:Choice>
    <mc:Fallback xmlns:p159="http://schemas.microsoft.com/office/powerpoint/2015/09/main" xmlns:p15="http://schemas.microsoft.com/office/powerpoint/2012/main" xmlns:a14="http://schemas.microsoft.com/office/drawing/2010/main" xmlns="">
      <p:transition spd="slow" advTm="1842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2815463" y="376906"/>
            <a:ext cx="4844294"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200" b="0" i="0" strike="noStrike" cap="none" spc="0" baseline="0" dirty="0">
                <a:solidFill>
                  <a:srgbClr val="FFFFFF"/>
                </a:solidFill>
                <a:effectLst/>
                <a:latin typeface="Calibri"/>
                <a:ea typeface="Calibri"/>
                <a:cs typeface="Calibri"/>
              </a:rPr>
              <a:t>Dylunio Rhith-fodelau</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431236"/>
            <a:ext cx="9153144" cy="3935852"/>
          </a:xfrm>
          <a:prstGeom prst="rect">
            <a:avLst/>
          </a:prstGeom>
          <a:noFill/>
        </p:spPr>
        <p:txBody>
          <a:bodyPr wrap="square" rtlCol="0">
            <a:spAutoFit/>
          </a:bodyPr>
          <a:lstStyle/>
          <a:p>
            <a:endParaRPr lang="en-US" sz="1200"/>
          </a:p>
          <a:p>
            <a:pPr marL="542925" indent="-542925"/>
            <a:r>
              <a:rPr lang="cy-GB" sz="2400" b="0" i="0" strike="noStrike" cap="none" spc="0" baseline="0">
                <a:solidFill>
                  <a:srgbClr val="000000"/>
                </a:solidFill>
                <a:effectLst/>
                <a:latin typeface="Calibri"/>
                <a:ea typeface="Calibri"/>
                <a:cs typeface="Calibri"/>
              </a:rPr>
              <a:t>(c). Cynhyrchu a chyfleu rhith-fodelau. </a:t>
            </a:r>
          </a:p>
          <a:p>
            <a:pPr marL="542925" indent="-542925"/>
            <a:endParaRPr lang="en-US" sz="2400"/>
          </a:p>
          <a:p>
            <a:pPr marL="981075" indent="-530225">
              <a:buFont typeface="Arial" panose="020B0604020202020204" pitchFamily="34" charset="0"/>
              <a:buChar char="•"/>
            </a:pPr>
            <a:r>
              <a:rPr lang="cy-GB" sz="2400" b="0" i="0" strike="noStrike" cap="none" spc="0" baseline="0">
                <a:solidFill>
                  <a:srgbClr val="000000"/>
                </a:solidFill>
                <a:effectLst/>
                <a:latin typeface="Calibri"/>
                <a:ea typeface="Calibri"/>
                <a:cs typeface="Calibri"/>
              </a:rPr>
              <a:t>Gallu cynhyrchu rhith-fodelau. Defnyddio meddalwedd CAD i greu delweddau 2D a 3D o'r adeilad arfaethedig, y gellir eu cylchdroi a'u gweld drwy 360 gradd.</a:t>
            </a:r>
          </a:p>
          <a:p>
            <a:pPr marL="542925" indent="-542925">
              <a:buFont typeface="Arial" panose="020B0604020202020204" pitchFamily="34" charset="0"/>
              <a:buChar char="•"/>
            </a:pPr>
            <a:endParaRPr lang="en-US" sz="2400"/>
          </a:p>
          <a:p>
            <a:pPr marL="981075" indent="-530225">
              <a:buFont typeface="Arial" panose="020B0604020202020204" pitchFamily="34" charset="0"/>
              <a:buChar char="•"/>
            </a:pPr>
            <a:r>
              <a:rPr lang="cy-GB" sz="2400" b="0" i="0" strike="noStrike" cap="none" spc="0" baseline="0">
                <a:solidFill>
                  <a:srgbClr val="000000"/>
                </a:solidFill>
                <a:effectLst/>
                <a:latin typeface="Calibri"/>
                <a:ea typeface="Calibri"/>
                <a:cs typeface="Calibri"/>
              </a:rPr>
              <a:t>Gallu defnyddio cyfleu i gynhyrchu delwedd ddigidol ffotorealistig o fodel gyda manylion am geometreg, safbwynt, gweddau, goleuadau a chysgodion. </a:t>
            </a:r>
            <a:endParaRPr lang="en-US" sz="1200"/>
          </a:p>
          <a:p>
            <a:pPr marL="450850" indent="-450850"/>
            <a:endParaRPr lang="en-GB" sz="2400"/>
          </a:p>
        </p:txBody>
      </p:sp>
    </p:spTree>
    <p:extLst>
      <p:ext uri="{BB962C8B-B14F-4D97-AF65-F5344CB8AC3E}">
        <p14:creationId xmlns:p14="http://schemas.microsoft.com/office/powerpoint/2010/main" val="805294676"/>
      </p:ext>
    </p:extLst>
  </p:cSld>
  <p:clrMapOvr>
    <a:masterClrMapping/>
  </p:clrMapOvr>
  <mc:AlternateContent xmlns:mc="http://schemas.openxmlformats.org/markup-compatibility/2006" xmlns:p14="http://schemas.microsoft.com/office/powerpoint/2010/main">
    <mc:Choice Requires="p14">
      <p:transition spd="slow" p14:dur="2000" advTm="16449"/>
    </mc:Choice>
    <mc:Fallback xmlns:p159="http://schemas.microsoft.com/office/powerpoint/2015/09/main" xmlns:p15="http://schemas.microsoft.com/office/powerpoint/2012/main" xmlns:a14="http://schemas.microsoft.com/office/drawing/2010/main" xmlns="">
      <p:transition spd="slow" advTm="1644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354105"/>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lgn="ctr"/>
            <a:r>
              <a:rPr lang="cy-GB" sz="3200" b="0" i="0" strike="noStrike" cap="none" spc="0" baseline="0" dirty="0">
                <a:solidFill>
                  <a:srgbClr val="FFFFFF"/>
                </a:solidFill>
                <a:effectLst/>
                <a:latin typeface="Calibri"/>
                <a:ea typeface="Calibri"/>
                <a:cs typeface="Calibri"/>
              </a:rPr>
              <a:t>Dylunio Rhith-fodelau</a:t>
            </a:r>
          </a:p>
          <a:p>
            <a:pPr marL="1338263" indent="-1277938" algn="ctr"/>
            <a:r>
              <a:rPr lang="en-GB" dirty="0">
                <a:solidFill>
                  <a:schemeClr val="bg1"/>
                </a:solidFill>
                <a:latin typeface="+mn-lt"/>
                <a:ea typeface="Cambria" panose="02040503050406030204" pitchFamily="18" charset="0"/>
              </a:rPr>
              <a:t>.</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740225"/>
            <a:ext cx="8861305" cy="3081559"/>
          </a:xfrm>
          <a:prstGeom prst="rect">
            <a:avLst/>
          </a:prstGeom>
          <a:noFill/>
        </p:spPr>
        <p:txBody>
          <a:bodyPr wrap="square" rtlCol="0">
            <a:spAutoFit/>
          </a:bodyPr>
          <a:lstStyle/>
          <a:p>
            <a:r>
              <a:rPr lang="cy-GB" sz="3200" b="1" i="0" strike="noStrike" cap="none" spc="0" baseline="0">
                <a:solidFill>
                  <a:srgbClr val="000000"/>
                </a:solidFill>
                <a:effectLst/>
                <a:latin typeface="Calibri"/>
                <a:ea typeface="Calibri"/>
                <a:cs typeface="Calibri"/>
              </a:rPr>
              <a:t>ADA mewn perthynas â Manyleb adran 2.2.5.</a:t>
            </a:r>
          </a:p>
          <a:p>
            <a:endParaRPr lang="en-US" sz="3200" b="1"/>
          </a:p>
          <a:p>
            <a:r>
              <a:rPr lang="cy-GB" sz="2400" b="0" i="0" strike="noStrike" cap="none" spc="0" baseline="0">
                <a:solidFill>
                  <a:srgbClr val="000000"/>
                </a:solidFill>
                <a:effectLst/>
                <a:latin typeface="Calibri"/>
                <a:ea typeface="Calibri"/>
                <a:cs typeface="Calibri"/>
              </a:rPr>
              <a:t>Mae gofynion yr ADA yn nodi 'Mae'n ofynnol i chi':</a:t>
            </a:r>
          </a:p>
          <a:p>
            <a:endParaRPr lang="en-US" sz="1200"/>
          </a:p>
          <a:p>
            <a:r>
              <a:rPr lang="cy-GB" sz="2400" b="0" i="0" strike="noStrike" cap="none" spc="0" baseline="0">
                <a:solidFill>
                  <a:srgbClr val="000000"/>
                </a:solidFill>
                <a:effectLst/>
                <a:latin typeface="Calibri"/>
                <a:ea typeface="Calibri"/>
                <a:cs typeface="Calibri"/>
              </a:rPr>
              <a:t>(d) defnyddio dyluniad rhith-fodelu i gynhyrchu: </a:t>
            </a:r>
          </a:p>
          <a:p>
            <a:endParaRPr lang="en-US" sz="2400"/>
          </a:p>
          <a:p>
            <a:r>
              <a:rPr lang="cy-GB" sz="2400" b="0" i="0" strike="noStrike" cap="none" spc="0" baseline="0">
                <a:solidFill>
                  <a:srgbClr val="000000"/>
                </a:solidFill>
                <a:effectLst/>
                <a:latin typeface="Calibri"/>
                <a:ea typeface="Calibri"/>
                <a:cs typeface="Calibri"/>
              </a:rPr>
              <a:t>• Allbynnau rhith-fodelu 2D a 3D ar gyfer y ganolfan feddygol, gan gynnwys cyfleu </a:t>
            </a:r>
          </a:p>
        </p:txBody>
      </p:sp>
    </p:spTree>
    <p:extLst>
      <p:ext uri="{BB962C8B-B14F-4D97-AF65-F5344CB8AC3E}">
        <p14:creationId xmlns:p14="http://schemas.microsoft.com/office/powerpoint/2010/main" val="744840791"/>
      </p:ext>
    </p:extLst>
  </p:cSld>
  <p:clrMapOvr>
    <a:masterClrMapping/>
  </p:clrMapOvr>
  <mc:AlternateContent xmlns:mc="http://schemas.openxmlformats.org/markup-compatibility/2006" xmlns:p14="http://schemas.microsoft.com/office/powerpoint/2010/main">
    <mc:Choice Requires="p14">
      <p:transition spd="slow" p14:dur="2000" advTm="20517"/>
    </mc:Choice>
    <mc:Fallback xmlns:p159="http://schemas.microsoft.com/office/powerpoint/2015/09/main" xmlns:p15="http://schemas.microsoft.com/office/powerpoint/2012/main" xmlns:a14="http://schemas.microsoft.com/office/drawing/2010/main" xmlns="">
      <p:transition spd="slow" advTm="2051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38470" y="376906"/>
            <a:ext cx="793805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000" b="0" i="0" strike="noStrike" cap="none" spc="0" baseline="0">
                <a:solidFill>
                  <a:srgbClr val="FFFFFF"/>
                </a:solidFill>
                <a:effectLst/>
                <a:latin typeface="Calibri"/>
                <a:ea typeface="Calibri"/>
                <a:cs typeface="Calibri"/>
              </a:rPr>
              <a:t>Cynllunio dulliau a thechnegau adeiladu</a:t>
            </a:r>
            <a:r>
              <a:rPr lang="cy-GB" sz="3200" b="0" i="0" strike="noStrike" cap="none" spc="0" baseline="0">
                <a:solidFill>
                  <a:srgbClr val="FFFFFF"/>
                </a:solidFill>
                <a:effectLst/>
                <a:latin typeface="Calibri"/>
                <a:ea typeface="Calibri"/>
                <a:cs typeface="Calibri"/>
              </a:rPr>
              <a:t>.</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272210"/>
            <a:ext cx="9153144" cy="5095250"/>
          </a:xfrm>
          <a:prstGeom prst="rect">
            <a:avLst/>
          </a:prstGeom>
          <a:noFill/>
        </p:spPr>
        <p:txBody>
          <a:bodyPr wrap="square" rtlCol="0">
            <a:spAutoFit/>
          </a:bodyPr>
          <a:lstStyle/>
          <a:p>
            <a:r>
              <a:rPr lang="cy-GB" sz="2800" b="1" i="0" strike="noStrike" cap="none" spc="0" baseline="0" dirty="0">
                <a:solidFill>
                  <a:srgbClr val="000000"/>
                </a:solidFill>
                <a:effectLst/>
                <a:latin typeface="Calibri"/>
                <a:ea typeface="Calibri"/>
                <a:cs typeface="Calibri"/>
              </a:rPr>
              <a:t>Manyleb adran 2.2.6, rhannau (a) – (g).</a:t>
            </a:r>
          </a:p>
          <a:p>
            <a:endParaRPr lang="en-US" sz="1200" dirty="0"/>
          </a:p>
          <a:p>
            <a:pPr marL="450850" indent="-450850"/>
            <a:r>
              <a:rPr lang="cy-GB" sz="2400" b="0" i="0" strike="noStrike" cap="none" spc="0" baseline="0" dirty="0">
                <a:solidFill>
                  <a:srgbClr val="000000"/>
                </a:solidFill>
                <a:effectLst/>
                <a:latin typeface="Calibri"/>
                <a:ea typeface="Calibri"/>
                <a:cs typeface="Calibri"/>
              </a:rPr>
              <a:t>(a). Gofynion sylfaenol ac eilaidd adeiladau isel a chanolig eu huchder.</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 ofynion sylfaenol adeiladau isel a chanolig eu huchder, y cydrannau a ddefnyddir yn uwchstrwythurau adeiladau o'r fath a’r dulliau adeiladu cyffredin a ddefnyddir mewn perthynas â gofynion eilaidd.</a:t>
            </a:r>
            <a:endParaRPr lang="en-US" sz="1200" dirty="0"/>
          </a:p>
          <a:p>
            <a:pPr marL="450850" indent="-450850"/>
            <a:r>
              <a:rPr lang="cy-GB" sz="2400" b="0" i="0" strike="noStrike" cap="none" spc="0" baseline="0" dirty="0">
                <a:solidFill>
                  <a:srgbClr val="000000"/>
                </a:solidFill>
                <a:effectLst/>
                <a:latin typeface="Calibri"/>
                <a:ea typeface="Calibri"/>
                <a:cs typeface="Calibri"/>
              </a:rPr>
              <a:t>(b). Gofynion ar gyfer gweithio gydag adeiladau o wahanol gyfnodau.</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bod angen cadwraeth, gofal cynaliadwy ac adnewyddu priodol ar adeiladau hanesyddol a rhestredig.</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y gall cadwraeth olygu adnewyddu, adfer ac ailwampio.  </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o'r sgiliau cadwraeth, y crefftwaith a'r deunyddiau sy'n gysylltiedig â gofalu am adeiladau hanesyddol. </a:t>
            </a:r>
            <a:endParaRPr lang="en-US" sz="1200" dirty="0"/>
          </a:p>
        </p:txBody>
      </p:sp>
    </p:spTree>
    <p:extLst>
      <p:ext uri="{BB962C8B-B14F-4D97-AF65-F5344CB8AC3E}">
        <p14:creationId xmlns:p14="http://schemas.microsoft.com/office/powerpoint/2010/main" val="3653957114"/>
      </p:ext>
    </p:extLst>
  </p:cSld>
  <p:clrMapOvr>
    <a:masterClrMapping/>
  </p:clrMapOvr>
  <mc:AlternateContent xmlns:mc="http://schemas.openxmlformats.org/markup-compatibility/2006" xmlns:p14="http://schemas.microsoft.com/office/powerpoint/2010/main">
    <mc:Choice Requires="p14">
      <p:transition spd="slow" p14:dur="2000" advTm="16946"/>
    </mc:Choice>
    <mc:Fallback xmlns:p159="http://schemas.microsoft.com/office/powerpoint/2015/09/main" xmlns:p15="http://schemas.microsoft.com/office/powerpoint/2012/main" xmlns:a14="http://schemas.microsoft.com/office/drawing/2010/main" xmlns="">
      <p:transition spd="slow" advTm="1694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38470" y="376906"/>
            <a:ext cx="793805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000" b="0" i="0" strike="noStrike" cap="none" spc="0" baseline="0" dirty="0">
                <a:solidFill>
                  <a:srgbClr val="FFFFFF"/>
                </a:solidFill>
                <a:effectLst/>
                <a:latin typeface="Calibri"/>
                <a:ea typeface="Calibri"/>
                <a:cs typeface="Calibri"/>
              </a:rPr>
              <a:t>Cynllunio dulliau a thechnegau adeiladu</a:t>
            </a:r>
            <a:endParaRPr lang="cy-GB" sz="3200" b="0" i="0" strike="noStrike" cap="none" spc="0" baseline="0" dirty="0">
              <a:solidFill>
                <a:srgbClr val="FFFFFF"/>
              </a:solidFill>
              <a:effectLst/>
              <a:latin typeface="Calibri"/>
              <a:ea typeface="Calibri"/>
              <a:cs typeface="Calibri"/>
            </a:endParaRPr>
          </a:p>
        </p:txBody>
      </p:sp>
      <p:sp>
        <p:nvSpPr>
          <p:cNvPr id="2" name="TextBox 1">
            <a:extLst>
              <a:ext uri="{FF2B5EF4-FFF2-40B4-BE49-F238E27FC236}">
                <a16:creationId xmlns:a16="http://schemas.microsoft.com/office/drawing/2014/main" id="{DF7631F0-62E4-4160-B161-3C7A0B22D49A}"/>
              </a:ext>
            </a:extLst>
          </p:cNvPr>
          <p:cNvSpPr txBox="1"/>
          <p:nvPr/>
        </p:nvSpPr>
        <p:spPr>
          <a:xfrm>
            <a:off x="0" y="1272210"/>
            <a:ext cx="9153144" cy="5034229"/>
          </a:xfrm>
          <a:prstGeom prst="rect">
            <a:avLst/>
          </a:prstGeom>
          <a:noFill/>
        </p:spPr>
        <p:txBody>
          <a:bodyPr wrap="square" rtlCol="0">
            <a:spAutoFit/>
          </a:bodyPr>
          <a:lstStyle/>
          <a:p>
            <a:pPr marL="450850" indent="-450850"/>
            <a:r>
              <a:rPr lang="cy-GB" sz="2400" b="0" i="0" strike="noStrike" cap="none" spc="0" baseline="0" dirty="0">
                <a:solidFill>
                  <a:srgbClr val="000000"/>
                </a:solidFill>
                <a:effectLst/>
                <a:latin typeface="Calibri"/>
                <a:ea typeface="Calibri"/>
                <a:cs typeface="Calibri"/>
              </a:rPr>
              <a:t>(c). Dulliau adeiladu cyfoes ar gyfer is-strwythurau ac uwchstrwythurau.</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 brif gydrannau is-strwythurau gan gynnwys sylfeini, waliau cynnal, isloriau a lloriau sy'n dal pwysau.</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 brif gydrannau uwchstrwythurau gan gynnwys waliau strwythurol, fframiau, cladin, lloriau canolradd, cylchrediad fertigol a thoeau. </a:t>
            </a:r>
          </a:p>
          <a:p>
            <a:pPr marL="901700" indent="-450850">
              <a:buFont typeface="Arial" panose="020B0604020202020204" pitchFamily="34" charset="0"/>
              <a:buChar char="•"/>
            </a:pPr>
            <a:endParaRPr lang="en-US" sz="1200" dirty="0"/>
          </a:p>
          <a:p>
            <a:pPr marL="450850" indent="-450850"/>
            <a:r>
              <a:rPr lang="cy-GB" sz="2400" b="0" i="0" strike="noStrike" cap="none" spc="0" baseline="0" dirty="0">
                <a:solidFill>
                  <a:srgbClr val="000000"/>
                </a:solidFill>
                <a:effectLst/>
                <a:latin typeface="Calibri"/>
                <a:ea typeface="Calibri"/>
                <a:cs typeface="Calibri"/>
              </a:rPr>
              <a:t>(d). Dulliau, technegau ac ystyriaethau adeiladu cynaliadwy.</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 brif gydrannau dulliau adeiladu cynaliadwy.</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 dechnegau cynaliadwy ar gyfer dewis deunyddiau adeiladu.</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 ystyriaethau cynaliadwy sy'n ymwneud â chyrchu lleol, effeithlonrwydd ynni a lleihau'r defnydd o ddŵr. </a:t>
            </a:r>
            <a:endParaRPr lang="en-US" sz="1200" dirty="0"/>
          </a:p>
        </p:txBody>
      </p:sp>
    </p:spTree>
    <p:extLst>
      <p:ext uri="{BB962C8B-B14F-4D97-AF65-F5344CB8AC3E}">
        <p14:creationId xmlns:p14="http://schemas.microsoft.com/office/powerpoint/2010/main" val="560181911"/>
      </p:ext>
    </p:extLst>
  </p:cSld>
  <p:clrMapOvr>
    <a:masterClrMapping/>
  </p:clrMapOvr>
  <mc:AlternateContent xmlns:mc="http://schemas.openxmlformats.org/markup-compatibility/2006" xmlns:p14="http://schemas.microsoft.com/office/powerpoint/2010/main">
    <mc:Choice Requires="p14">
      <p:transition spd="slow" p14:dur="2000" advTm="16512"/>
    </mc:Choice>
    <mc:Fallback xmlns:p159="http://schemas.microsoft.com/office/powerpoint/2015/09/main" xmlns:p15="http://schemas.microsoft.com/office/powerpoint/2012/main" xmlns:a14="http://schemas.microsoft.com/office/drawing/2010/main" xmlns="">
      <p:transition spd="slow" advTm="1651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38470" y="376906"/>
            <a:ext cx="793805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000" b="0" i="0" strike="noStrike" cap="none" spc="0" baseline="0" dirty="0">
                <a:solidFill>
                  <a:srgbClr val="FFFFFF"/>
                </a:solidFill>
                <a:effectLst/>
                <a:latin typeface="Calibri"/>
                <a:ea typeface="Calibri"/>
                <a:cs typeface="Calibri"/>
              </a:rPr>
              <a:t>Cynllunio dulliau a thechnegau adeiladu</a:t>
            </a:r>
            <a:endParaRPr lang="cy-GB" sz="3200" b="0" i="0" strike="noStrike" cap="none" spc="0" baseline="0" dirty="0">
              <a:solidFill>
                <a:srgbClr val="FFFFFF"/>
              </a:solidFill>
              <a:effectLst/>
              <a:latin typeface="Calibri"/>
              <a:ea typeface="Calibri"/>
              <a:cs typeface="Calibri"/>
            </a:endParaRPr>
          </a:p>
        </p:txBody>
      </p:sp>
      <p:sp>
        <p:nvSpPr>
          <p:cNvPr id="2" name="TextBox 1">
            <a:extLst>
              <a:ext uri="{FF2B5EF4-FFF2-40B4-BE49-F238E27FC236}">
                <a16:creationId xmlns:a16="http://schemas.microsoft.com/office/drawing/2014/main" id="{DF7631F0-62E4-4160-B161-3C7A0B22D49A}"/>
              </a:ext>
            </a:extLst>
          </p:cNvPr>
          <p:cNvSpPr txBox="1"/>
          <p:nvPr/>
        </p:nvSpPr>
        <p:spPr>
          <a:xfrm>
            <a:off x="-9144" y="1194331"/>
            <a:ext cx="9153144" cy="5632311"/>
          </a:xfrm>
          <a:prstGeom prst="rect">
            <a:avLst/>
          </a:prstGeom>
          <a:noFill/>
        </p:spPr>
        <p:txBody>
          <a:bodyPr wrap="square" rtlCol="0">
            <a:spAutoFit/>
          </a:bodyPr>
          <a:lstStyle/>
          <a:p>
            <a:pPr marL="450850" indent="-450850"/>
            <a:r>
              <a:rPr lang="cy-GB" sz="2400" b="0" i="0" strike="noStrike" cap="none" spc="0" baseline="0" dirty="0">
                <a:solidFill>
                  <a:srgbClr val="000000"/>
                </a:solidFill>
                <a:effectLst/>
                <a:latin typeface="Calibri"/>
                <a:ea typeface="Calibri"/>
                <a:cs typeface="Calibri"/>
              </a:rPr>
              <a:t>(e). Systemau dŵr a dŵr gwastraff.</a:t>
            </a:r>
          </a:p>
          <a:p>
            <a:pPr marL="901700" indent="-450850">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o'r rheoliadau a'r ystyriaethau o ran gwaredu dŵr glaw a dŵr gwastraff, dŵr llwyd, casglu dŵr glaw a SuDS.</a:t>
            </a:r>
          </a:p>
          <a:p>
            <a:pPr marL="450850"/>
            <a:r>
              <a:rPr lang="en-US" sz="1200" dirty="0"/>
              <a:t> </a:t>
            </a:r>
          </a:p>
          <a:p>
            <a:pPr marL="450850" indent="-450850"/>
            <a:r>
              <a:rPr lang="cy-GB" sz="2400" b="0" i="0" strike="noStrike" cap="none" spc="0" baseline="0" dirty="0">
                <a:solidFill>
                  <a:srgbClr val="000000"/>
                </a:solidFill>
                <a:effectLst/>
                <a:latin typeface="Calibri"/>
                <a:ea typeface="Calibri"/>
                <a:cs typeface="Calibri"/>
              </a:rPr>
              <a:t>(f). Dylunio tirwedd</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Gwybod bod dyluniad y dirwedd yn cynnwys cynllun a manyleb plannu ac ardaloedd wedi'u tirlunio'n galed.</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y gellir cymhwyso dyluniad tirwedd ar raddfa ehangach.</a:t>
            </a:r>
          </a:p>
          <a:p>
            <a:pPr marL="450850"/>
            <a:endParaRPr lang="en-US" sz="1200" dirty="0"/>
          </a:p>
          <a:p>
            <a:r>
              <a:rPr lang="cy-GB" sz="2400" b="0" i="0" strike="noStrike" cap="none" spc="0" baseline="0" dirty="0">
                <a:solidFill>
                  <a:srgbClr val="000000"/>
                </a:solidFill>
                <a:effectLst/>
                <a:latin typeface="Calibri"/>
                <a:ea typeface="Calibri"/>
                <a:cs typeface="Calibri"/>
              </a:rPr>
              <a:t>(g). Dylunio safle</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Gwybod y bydd dyluniad y safle yn cynnwys cynllun a manyleb pob ardal allanol. </a:t>
            </a:r>
          </a:p>
          <a:p>
            <a:pPr marL="981075" indent="-530225">
              <a:buFont typeface="Arial" panose="020B0604020202020204" pitchFamily="34" charset="0"/>
              <a:buChar char="•"/>
            </a:pPr>
            <a:r>
              <a:rPr lang="cy-GB" sz="2400" b="0" i="0" strike="noStrike" cap="none" spc="0" baseline="0" dirty="0">
                <a:solidFill>
                  <a:srgbClr val="000000"/>
                </a:solidFill>
                <a:effectLst/>
                <a:latin typeface="Calibri"/>
                <a:ea typeface="Calibri"/>
                <a:cs typeface="Calibri"/>
              </a:rPr>
              <a:t>Bod yn ymwybodol y bydd lleoliad a chyfeiriadedd adeilad yn cael eu pennu gan ystyried amodau'r safle, y golygfeydd sydd ar gael a'r hinsawdd leol.</a:t>
            </a:r>
            <a:endParaRPr lang="en-US" sz="1200" dirty="0"/>
          </a:p>
        </p:txBody>
      </p:sp>
    </p:spTree>
    <p:extLst>
      <p:ext uri="{BB962C8B-B14F-4D97-AF65-F5344CB8AC3E}">
        <p14:creationId xmlns:p14="http://schemas.microsoft.com/office/powerpoint/2010/main" val="2463551917"/>
      </p:ext>
    </p:extLst>
  </p:cSld>
  <p:clrMapOvr>
    <a:masterClrMapping/>
  </p:clrMapOvr>
  <mc:AlternateContent xmlns:mc="http://schemas.openxmlformats.org/markup-compatibility/2006" xmlns:p14="http://schemas.microsoft.com/office/powerpoint/2010/main">
    <mc:Choice Requires="p14">
      <p:transition spd="slow" p14:dur="2000" advTm="10807"/>
    </mc:Choice>
    <mc:Fallback xmlns:p159="http://schemas.microsoft.com/office/powerpoint/2015/09/main" xmlns:p15="http://schemas.microsoft.com/office/powerpoint/2012/main" xmlns:a14="http://schemas.microsoft.com/office/drawing/2010/main" xmlns="">
      <p:transition spd="slow" advTm="1080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013171" y="261341"/>
            <a:ext cx="850189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cy-GB" sz="3200" b="0" i="0" strike="noStrike" cap="none" spc="0" baseline="0" dirty="0">
                <a:solidFill>
                  <a:srgbClr val="FFFFFF"/>
                </a:solidFill>
                <a:effectLst/>
                <a:latin typeface="Calibri"/>
                <a:ea typeface="Calibri"/>
                <a:cs typeface="Calibri"/>
              </a:rPr>
              <a:t>Cynllunio dulliau a thechnegau adeiladu</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422172"/>
            <a:ext cx="8861305" cy="4912187"/>
          </a:xfrm>
          <a:prstGeom prst="rect">
            <a:avLst/>
          </a:prstGeom>
          <a:noFill/>
        </p:spPr>
        <p:txBody>
          <a:bodyPr wrap="square" rtlCol="0">
            <a:spAutoFit/>
          </a:bodyPr>
          <a:lstStyle/>
          <a:p>
            <a:r>
              <a:rPr lang="cy-GB" sz="3200" b="1" i="0" strike="noStrike" cap="none" spc="0" baseline="0">
                <a:solidFill>
                  <a:srgbClr val="000000"/>
                </a:solidFill>
                <a:effectLst/>
                <a:latin typeface="Calibri"/>
                <a:ea typeface="Calibri"/>
                <a:cs typeface="Calibri"/>
              </a:rPr>
              <a:t>ADA mewn perthynas â Manyleb adran 2.2.6.</a:t>
            </a:r>
          </a:p>
          <a:p>
            <a:endParaRPr lang="en-US" sz="3200" b="1"/>
          </a:p>
          <a:p>
            <a:r>
              <a:rPr lang="cy-GB" sz="2400" b="0" i="0" strike="noStrike" cap="none" spc="0" baseline="0">
                <a:solidFill>
                  <a:srgbClr val="000000"/>
                </a:solidFill>
                <a:effectLst/>
                <a:latin typeface="Calibri"/>
                <a:ea typeface="Calibri"/>
                <a:cs typeface="Calibri"/>
              </a:rPr>
              <a:t>Mae gofynion yr ADA yn nodi 'Mae'n ofynnol i chi':</a:t>
            </a:r>
          </a:p>
          <a:p>
            <a:endParaRPr lang="en-US" sz="1200"/>
          </a:p>
          <a:p>
            <a:r>
              <a:rPr lang="cy-GB" sz="2400" b="0" i="0" strike="noStrike" cap="none" spc="0" baseline="0">
                <a:solidFill>
                  <a:srgbClr val="000000"/>
                </a:solidFill>
                <a:effectLst/>
                <a:latin typeface="Calibri"/>
                <a:ea typeface="Calibri"/>
                <a:cs typeface="Calibri"/>
              </a:rPr>
              <a:t>(e) ystyried gofynion y ganolfan feddygol, gan gynnwys: </a:t>
            </a:r>
          </a:p>
          <a:p>
            <a:endParaRPr lang="en-US" sz="2400"/>
          </a:p>
          <a:p>
            <a:r>
              <a:rPr lang="cy-GB" sz="2400" b="0" i="0" strike="noStrike" cap="none" spc="0" baseline="0">
                <a:solidFill>
                  <a:srgbClr val="000000"/>
                </a:solidFill>
                <a:effectLst/>
                <a:latin typeface="Calibri"/>
                <a:ea typeface="Calibri"/>
                <a:cs typeface="Calibri"/>
              </a:rPr>
              <a:t>• gofynion sylfaenol ac eilaidd yr adeilad </a:t>
            </a:r>
          </a:p>
          <a:p>
            <a:pPr marL="185738" indent="-185738"/>
            <a:r>
              <a:rPr lang="cy-GB" sz="2400" b="0" i="0" strike="noStrike" cap="none" spc="0" baseline="0">
                <a:solidFill>
                  <a:srgbClr val="000000"/>
                </a:solidFill>
                <a:effectLst/>
                <a:latin typeface="Calibri"/>
                <a:ea typeface="Calibri"/>
                <a:cs typeface="Calibri"/>
              </a:rPr>
              <a:t>• sut y bydd yr adeilad presennol yn cael ei warchod a sut mae dyluniad yr estyniad yn adlewyrchu treftadaeth yr adeilad presennol </a:t>
            </a:r>
          </a:p>
          <a:p>
            <a:r>
              <a:rPr lang="cy-GB" sz="2400" b="0" i="0" strike="noStrike" cap="none" spc="0" baseline="0">
                <a:solidFill>
                  <a:srgbClr val="000000"/>
                </a:solidFill>
                <a:effectLst/>
                <a:latin typeface="Calibri"/>
                <a:ea typeface="Calibri"/>
                <a:cs typeface="Calibri"/>
              </a:rPr>
              <a:t>• dulliau adeiladu cyfoes ar gyfer is-strwythurau ac uwchstrwythurau </a:t>
            </a:r>
          </a:p>
          <a:p>
            <a:r>
              <a:rPr lang="cy-GB" sz="2400" b="0" i="0" strike="noStrike" cap="none" spc="0" baseline="0">
                <a:solidFill>
                  <a:srgbClr val="000000"/>
                </a:solidFill>
                <a:effectLst/>
                <a:latin typeface="Calibri"/>
                <a:ea typeface="Calibri"/>
                <a:cs typeface="Calibri"/>
              </a:rPr>
              <a:t>• dulliau, technegau ac ystyriaethau adeiladu cynaliadwy </a:t>
            </a:r>
          </a:p>
          <a:p>
            <a:r>
              <a:rPr lang="cy-GB" sz="2400" b="0" i="0" strike="noStrike" cap="none" spc="0" baseline="0">
                <a:solidFill>
                  <a:srgbClr val="000000"/>
                </a:solidFill>
                <a:effectLst/>
                <a:latin typeface="Calibri"/>
                <a:ea typeface="Calibri"/>
                <a:cs typeface="Calibri"/>
              </a:rPr>
              <a:t>• systemau dŵr a dŵr gwastraff. </a:t>
            </a:r>
          </a:p>
          <a:p>
            <a:r>
              <a:rPr lang="cy-GB" sz="2400" b="0" i="0" strike="noStrike" cap="none" spc="0" baseline="0">
                <a:solidFill>
                  <a:srgbClr val="000000"/>
                </a:solidFill>
                <a:effectLst/>
                <a:latin typeface="Calibri"/>
                <a:ea typeface="Calibri"/>
                <a:cs typeface="Calibri"/>
              </a:rPr>
              <a:t>• dylunio tirwedd a safle.</a:t>
            </a:r>
          </a:p>
        </p:txBody>
      </p:sp>
    </p:spTree>
    <p:extLst>
      <p:ext uri="{BB962C8B-B14F-4D97-AF65-F5344CB8AC3E}">
        <p14:creationId xmlns:p14="http://schemas.microsoft.com/office/powerpoint/2010/main" val="3180875790"/>
      </p:ext>
    </p:extLst>
  </p:cSld>
  <p:clrMapOvr>
    <a:masterClrMapping/>
  </p:clrMapOvr>
  <mc:AlternateContent xmlns:mc="http://schemas.openxmlformats.org/markup-compatibility/2006" xmlns:p14="http://schemas.microsoft.com/office/powerpoint/2010/main">
    <mc:Choice Requires="p14">
      <p:transition spd="slow" p14:dur="2000" advTm="23575"/>
    </mc:Choice>
    <mc:Fallback xmlns:p159="http://schemas.microsoft.com/office/powerpoint/2015/09/main" xmlns:p15="http://schemas.microsoft.com/office/powerpoint/2012/main" xmlns:a14="http://schemas.microsoft.com/office/drawing/2010/main" xmlns="">
      <p:transition spd="slow" advTm="2357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y-GB" sz="3600" b="0" i="0" u="none" strike="noStrike" kern="1200" cap="none" spc="0" normalizeH="0" baseline="0" noProof="0">
                <a:ln>
                  <a:noFill/>
                </a:ln>
                <a:solidFill>
                  <a:srgbClr val="FFFFFF"/>
                </a:solidFill>
                <a:effectLst/>
                <a:uLnTx/>
                <a:uFillTx/>
                <a:latin typeface="Calibri"/>
                <a:ea typeface="Calibri"/>
                <a:cs typeface="Calibri"/>
              </a:rPr>
              <a:t>Adnoddau CBAC</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2415949"/>
          </a:xfrm>
        </p:spPr>
        <p:txBody>
          <a:bodyPr>
            <a:normAutofit/>
          </a:bodyPr>
          <a:lstStyle/>
          <a:p>
            <a:r>
              <a:rPr lang="cy-GB" sz="2400" b="0" i="0" strike="noStrike" cap="none" spc="0" baseline="0">
                <a:solidFill>
                  <a:srgbClr val="000000"/>
                </a:solidFill>
                <a:effectLst/>
                <a:latin typeface="Arial"/>
                <a:ea typeface="Arial"/>
                <a:cs typeface="Arial"/>
              </a:rPr>
              <a:t>Mae ystod eang o adnoddau ar gael i athrawon a myfyrwyr ar wefan CBAC.  </a:t>
            </a:r>
          </a:p>
          <a:p>
            <a:endParaRPr lang="en-GB"/>
          </a:p>
          <a:p>
            <a:endParaRPr lang="en-GB"/>
          </a:p>
          <a:p>
            <a:pPr marL="61912"/>
            <a:endParaRPr lang="en-GB">
              <a:latin typeface="+mn-lt"/>
            </a:endParaRPr>
          </a:p>
        </p:txBody>
      </p:sp>
      <p:pic>
        <p:nvPicPr>
          <p:cNvPr id="4" name="Picture 3">
            <a:extLst>
              <a:ext uri="{FF2B5EF4-FFF2-40B4-BE49-F238E27FC236}">
                <a16:creationId xmlns:a16="http://schemas.microsoft.com/office/drawing/2014/main" id="{4CFC210E-FBE9-D9CD-B0FF-81B9F63D82C1}"/>
              </a:ext>
            </a:extLst>
          </p:cNvPr>
          <p:cNvPicPr>
            <a:picLocks noChangeAspect="1"/>
          </p:cNvPicPr>
          <p:nvPr/>
        </p:nvPicPr>
        <p:blipFill rotWithShape="1">
          <a:blip r:embed="rId3"/>
          <a:srcRect l="60256" t="10304" b="24675"/>
          <a:stretch/>
        </p:blipFill>
        <p:spPr>
          <a:xfrm>
            <a:off x="4638135" y="3108446"/>
            <a:ext cx="4192273" cy="2706199"/>
          </a:xfrm>
          <a:prstGeom prst="rect">
            <a:avLst/>
          </a:prstGeom>
        </p:spPr>
      </p:pic>
      <p:pic>
        <p:nvPicPr>
          <p:cNvPr id="10" name="Picture 9">
            <a:extLst>
              <a:ext uri="{FF2B5EF4-FFF2-40B4-BE49-F238E27FC236}">
                <a16:creationId xmlns:a16="http://schemas.microsoft.com/office/drawing/2014/main" id="{32C59CC0-4F95-79AE-373D-491DFCD5B887}"/>
              </a:ext>
            </a:extLst>
          </p:cNvPr>
          <p:cNvPicPr>
            <a:picLocks noChangeAspect="1"/>
          </p:cNvPicPr>
          <p:nvPr/>
        </p:nvPicPr>
        <p:blipFill rotWithShape="1">
          <a:blip r:embed="rId4"/>
          <a:srcRect l="60256" t="10684" b="15242"/>
          <a:stretch/>
        </p:blipFill>
        <p:spPr>
          <a:xfrm>
            <a:off x="204520" y="3108447"/>
            <a:ext cx="4158146" cy="2615608"/>
          </a:xfrm>
          <a:prstGeom prst="rect">
            <a:avLst/>
          </a:prstGeom>
        </p:spPr>
      </p:pic>
    </p:spTree>
    <p:extLst>
      <p:ext uri="{BB962C8B-B14F-4D97-AF65-F5344CB8AC3E}">
        <p14:creationId xmlns:p14="http://schemas.microsoft.com/office/powerpoint/2010/main" val="4002078711"/>
      </p:ext>
    </p:extLst>
  </p:cSld>
  <p:clrMapOvr>
    <a:masterClrMapping/>
  </p:clrMapOvr>
  <mc:AlternateContent xmlns:mc="http://schemas.openxmlformats.org/markup-compatibility/2006">
    <mc:Choice xmlns:p14="http://schemas.microsoft.com/office/powerpoint/2010/main" Requires="p14">
      <p:transition spd="slow" p14:dur="2000" advTm="21511"/>
    </mc:Choice>
    <mc:Fallback>
      <p:transition spd="slow" advTm="2151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7AFB152-C5F8-4BF8-9AFB-49DA7D23465F}"/>
              </a:ext>
            </a:extLst>
          </p:cNvPr>
          <p:cNvPicPr>
            <a:picLocks noChangeAspect="1"/>
          </p:cNvPicPr>
          <p:nvPr/>
        </p:nvPicPr>
        <p:blipFill>
          <a:blip r:embed="rId4"/>
          <a:srcRect b="12420"/>
          <a:stretch>
            <a:fillRect/>
          </a:stretch>
        </p:blipFill>
        <p:spPr>
          <a:xfrm>
            <a:off x="0" y="1"/>
            <a:ext cx="9144000" cy="6004560"/>
          </a:xfrm>
          <a:prstGeom prst="rect">
            <a:avLst/>
          </a:prstGeom>
        </p:spPr>
      </p:pic>
      <p:sp>
        <p:nvSpPr>
          <p:cNvPr id="8" name="TextBox 7">
            <a:extLst>
              <a:ext uri="{FF2B5EF4-FFF2-40B4-BE49-F238E27FC236}">
                <a16:creationId xmlns:a16="http://schemas.microsoft.com/office/drawing/2014/main" id="{48815340-ABBE-40E0-9904-21D1E6156A56}"/>
              </a:ext>
            </a:extLst>
          </p:cNvPr>
          <p:cNvSpPr txBox="1"/>
          <p:nvPr/>
        </p:nvSpPr>
        <p:spPr>
          <a:xfrm>
            <a:off x="268287" y="309969"/>
            <a:ext cx="8776060" cy="698012"/>
          </a:xfrm>
          <a:prstGeom prst="rect">
            <a:avLst/>
          </a:prstGeom>
          <a:noFill/>
        </p:spPr>
        <p:txBody>
          <a:bodyPr wrap="square" rtlCol="0">
            <a:spAutoFit/>
          </a:bodyPr>
          <a:lstStyle/>
          <a:p>
            <a:pPr>
              <a:lnSpc>
                <a:spcPct val="80000"/>
              </a:lnSpc>
            </a:pPr>
            <a:r>
              <a:rPr lang="cy-GB" sz="4800" b="0" i="0" strike="noStrike" cap="none" spc="-30" baseline="0" dirty="0">
                <a:solidFill>
                  <a:srgbClr val="FFFFFF"/>
                </a:solidFill>
                <a:effectLst/>
                <a:latin typeface="Calibri"/>
                <a:ea typeface="Calibri"/>
                <a:cs typeface="Calibri"/>
              </a:rPr>
              <a:t>Cwestiynau?  </a:t>
            </a:r>
          </a:p>
        </p:txBody>
      </p:sp>
      <p:pic>
        <p:nvPicPr>
          <p:cNvPr id="7" name="Picture 6" descr="Z:\Pictures\logos\WJEC_Logo_RGB.jpg">
            <a:extLst>
              <a:ext uri="{FF2B5EF4-FFF2-40B4-BE49-F238E27FC236}">
                <a16:creationId xmlns:a16="http://schemas.microsoft.com/office/drawing/2014/main" id="{172BE483-1FCD-4FA8-B3E5-29AEAACC14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695F39-F92B-4ABE-B71D-6DA000757893}"/>
              </a:ext>
            </a:extLst>
          </p:cNvPr>
          <p:cNvSpPr txBox="1"/>
          <p:nvPr/>
        </p:nvSpPr>
        <p:spPr>
          <a:xfrm>
            <a:off x="268287" y="1316039"/>
            <a:ext cx="3272755" cy="3139321"/>
          </a:xfrm>
          <a:prstGeom prst="rect">
            <a:avLst/>
          </a:prstGeom>
          <a:noFill/>
        </p:spPr>
        <p:txBody>
          <a:bodyPr wrap="none" rtlCol="0">
            <a:spAutoFit/>
          </a:bodyPr>
          <a:lstStyle/>
          <a:p>
            <a:r>
              <a:rPr lang="cy-GB" sz="2400" b="1" i="0" strike="noStrike" cap="none" spc="0" baseline="0" dirty="0">
                <a:solidFill>
                  <a:srgbClr val="FFFFFF"/>
                </a:solidFill>
                <a:effectLst/>
                <a:latin typeface="Calibri"/>
                <a:ea typeface="Calibri"/>
                <a:cs typeface="Calibri"/>
              </a:rPr>
              <a:t>Swyddog Pwnc</a:t>
            </a:r>
          </a:p>
          <a:p>
            <a:r>
              <a:rPr lang="cy-GB" sz="2400" b="1" i="0" strike="noStrike" cap="none" spc="0" baseline="0" dirty="0">
                <a:solidFill>
                  <a:srgbClr val="FFFFFF"/>
                </a:solidFill>
                <a:effectLst/>
                <a:latin typeface="Calibri"/>
                <a:ea typeface="Calibri"/>
                <a:cs typeface="Calibri"/>
              </a:rPr>
              <a:t>Allan Perry</a:t>
            </a:r>
          </a:p>
          <a:p>
            <a:r>
              <a:rPr lang="cy-GB" dirty="0">
                <a:solidFill>
                  <a:srgbClr val="000000"/>
                </a:solidFill>
                <a:latin typeface="Calibri"/>
                <a:ea typeface="Calibri"/>
                <a:cs typeface="Calibri"/>
                <a:hlinkClick r:id="rId6"/>
              </a:rPr>
              <a:t>adeiladu@cbac.co.uk</a:t>
            </a:r>
            <a:r>
              <a:rPr lang="cy-GB" dirty="0">
                <a:solidFill>
                  <a:srgbClr val="000000"/>
                </a:solidFill>
                <a:latin typeface="Calibri"/>
                <a:ea typeface="Calibri"/>
                <a:cs typeface="Calibri"/>
              </a:rPr>
              <a:t> </a:t>
            </a:r>
          </a:p>
          <a:p>
            <a:endParaRPr lang="en-GB" dirty="0"/>
          </a:p>
          <a:p>
            <a:r>
              <a:rPr lang="cy-GB" sz="2400" b="1" i="0" strike="noStrike" cap="none" spc="0" baseline="0" dirty="0">
                <a:solidFill>
                  <a:srgbClr val="FFFFFF"/>
                </a:solidFill>
                <a:effectLst/>
                <a:latin typeface="Calibri"/>
                <a:ea typeface="Calibri"/>
                <a:cs typeface="Calibri"/>
              </a:rPr>
              <a:t>Swyddog Cymorth Pwnc</a:t>
            </a:r>
          </a:p>
          <a:p>
            <a:r>
              <a:rPr lang="cy-GB" dirty="0">
                <a:solidFill>
                  <a:srgbClr val="000000"/>
                </a:solidFill>
                <a:latin typeface="Calibri"/>
                <a:ea typeface="Calibri"/>
                <a:cs typeface="Calibri"/>
                <a:hlinkClick r:id="rId6"/>
              </a:rPr>
              <a:t>adeiladu@cbac.co.uk</a:t>
            </a:r>
            <a:endParaRPr lang="cy-GB" dirty="0">
              <a:solidFill>
                <a:srgbClr val="000000"/>
              </a:solidFill>
              <a:latin typeface="Calibri"/>
              <a:ea typeface="Calibri"/>
              <a:cs typeface="Calibri"/>
            </a:endParaRPr>
          </a:p>
          <a:p>
            <a:endParaRPr lang="en-GB" dirty="0"/>
          </a:p>
          <a:p>
            <a:r>
              <a:rPr lang="cy-GB" sz="1800" b="0" i="0" strike="noStrike" cap="none" spc="0" baseline="0" dirty="0">
                <a:solidFill>
                  <a:srgbClr val="000000"/>
                </a:solidFill>
                <a:effectLst/>
                <a:latin typeface="Calibri"/>
                <a:ea typeface="Calibri"/>
                <a:cs typeface="Calibri"/>
              </a:rPr>
              <a:t>@wjec_cbac | @cbac_wjec</a:t>
            </a:r>
          </a:p>
          <a:p>
            <a:endParaRPr lang="en-GB" dirty="0"/>
          </a:p>
          <a:p>
            <a:r>
              <a:rPr lang="cy-GB" sz="1800" b="0" i="0" strike="noStrike" cap="none" spc="0" baseline="0" dirty="0">
                <a:solidFill>
                  <a:srgbClr val="000000"/>
                </a:solidFill>
                <a:effectLst/>
                <a:latin typeface="Calibri"/>
                <a:ea typeface="Calibri"/>
                <a:cs typeface="Calibri"/>
              </a:rPr>
              <a:t>cbac.co.uk | wjec.co.uk</a:t>
            </a:r>
          </a:p>
        </p:txBody>
      </p:sp>
    </p:spTree>
    <p:extLst>
      <p:ext uri="{BB962C8B-B14F-4D97-AF65-F5344CB8AC3E}">
        <p14:creationId xmlns:p14="http://schemas.microsoft.com/office/powerpoint/2010/main" val="99014047"/>
      </p:ext>
    </p:extLst>
  </p:cSld>
  <p:clrMapOvr>
    <a:masterClrMapping/>
  </p:clrMapOvr>
  <mc:AlternateContent xmlns:mc="http://schemas.openxmlformats.org/markup-compatibility/2006" xmlns:p14="http://schemas.microsoft.com/office/powerpoint/2010/main">
    <mc:Choice Requires="p14">
      <p:transition spd="slow" p14:dur="2000" advTm="5559"/>
    </mc:Choice>
    <mc:Fallback xmlns:p159="http://schemas.microsoft.com/office/powerpoint/2015/09/main" xmlns:p15="http://schemas.microsoft.com/office/powerpoint/2012/main" xmlns:a14="http://schemas.microsoft.com/office/drawing/2010/main" xmlns="">
      <p:transition spd="slow" advTm="55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0" y="1266498"/>
            <a:ext cx="9025467" cy="5286702"/>
          </a:xfrm>
        </p:spPr>
        <p:txBody>
          <a:bodyPr>
            <a:noAutofit/>
          </a:bodyPr>
          <a:lstStyle/>
          <a:p>
            <a:pPr marL="447675" indent="-358775"/>
            <a:r>
              <a:rPr lang="cy" sz="2400" b="0" i="0" strike="noStrike" cap="none" spc="0" baseline="0" dirty="0">
                <a:solidFill>
                  <a:srgbClr val="000000"/>
                </a:solidFill>
                <a:effectLst/>
                <a:latin typeface="Calibri"/>
                <a:ea typeface="Calibri"/>
                <a:cs typeface="Calibri"/>
              </a:rPr>
              <a:t>     Bydd y fanyleb yn galluogi dysgwyr i feithrin gwybodaeth a dealltwriaeth o: </a:t>
            </a:r>
          </a:p>
          <a:p>
            <a:pPr marL="447675" indent="-358775"/>
            <a:r>
              <a:rPr lang="cy" sz="2400" b="0" i="0" strike="noStrike" cap="none" spc="0" baseline="0" dirty="0">
                <a:solidFill>
                  <a:srgbClr val="000000"/>
                </a:solidFill>
                <a:effectLst/>
                <a:latin typeface="Calibri"/>
                <a:ea typeface="Calibri"/>
                <a:cs typeface="Calibri"/>
              </a:rPr>
              <a:t>•	y camau a'r prosesau sy'n rhan o gylchred oes yr amgylchedd adeiledig</a:t>
            </a:r>
          </a:p>
          <a:p>
            <a:pPr marL="447675" indent="-358775"/>
            <a:r>
              <a:rPr lang="cy" sz="2400" b="0" i="0" strike="noStrike" cap="none" spc="0" baseline="0" dirty="0">
                <a:solidFill>
                  <a:srgbClr val="000000"/>
                </a:solidFill>
                <a:effectLst/>
                <a:latin typeface="Calibri"/>
                <a:ea typeface="Calibri"/>
                <a:cs typeface="Calibri"/>
              </a:rPr>
              <a:t>•	y rolau proffesiynol a thechnegol sydd yn yr amgylchedd adeiledig</a:t>
            </a:r>
          </a:p>
          <a:p>
            <a:pPr marL="447675" indent="-358775"/>
            <a:r>
              <a:rPr lang="cy" sz="2400" b="0" i="0" strike="noStrike" cap="none" spc="0" baseline="0" dirty="0">
                <a:solidFill>
                  <a:srgbClr val="000000"/>
                </a:solidFill>
                <a:effectLst/>
                <a:latin typeface="Calibri"/>
                <a:ea typeface="Calibri"/>
                <a:cs typeface="Calibri"/>
              </a:rPr>
              <a:t>•	anghenion cleientiaid a rhanddeiliaid o ran yr amgylchedd adeiledig</a:t>
            </a:r>
          </a:p>
          <a:p>
            <a:pPr marL="447675" indent="-358775"/>
            <a:r>
              <a:rPr lang="cy" sz="2400" b="0" i="0" strike="noStrike" cap="none" spc="0" baseline="0" dirty="0">
                <a:solidFill>
                  <a:srgbClr val="000000"/>
                </a:solidFill>
                <a:effectLst/>
                <a:latin typeface="Calibri"/>
                <a:ea typeface="Calibri"/>
                <a:cs typeface="Calibri"/>
              </a:rPr>
              <a:t>•	arferion Modelu Gwybodaeth am Adeiladau (BIM) a rôl meddalwedd BIM ar bob cam o gylchred oes yr amgylchedd adeiledig</a:t>
            </a:r>
          </a:p>
          <a:p>
            <a:pPr marL="447675" indent="-358775"/>
            <a:r>
              <a:rPr lang="cy" sz="2400" b="0" i="0" strike="noStrike" cap="none" spc="0" baseline="0" dirty="0">
                <a:solidFill>
                  <a:srgbClr val="000000"/>
                </a:solidFill>
                <a:effectLst/>
                <a:latin typeface="Calibri"/>
                <a:ea typeface="Calibri"/>
                <a:cs typeface="Calibri"/>
              </a:rPr>
              <a:t>•	materion yn ymwneud â chynaliadwyedd ac arferion cynaliadwy yng nghylchred oes yr amgylchedd adeiledig</a:t>
            </a:r>
          </a:p>
          <a:p>
            <a:pPr marL="447675" indent="-358775"/>
            <a:r>
              <a:rPr lang="cy" sz="2400" b="0" i="0" strike="noStrike" cap="none" spc="0" baseline="0" dirty="0">
                <a:solidFill>
                  <a:srgbClr val="000000"/>
                </a:solidFill>
                <a:effectLst/>
                <a:latin typeface="Calibri"/>
                <a:ea typeface="Calibri"/>
                <a:cs typeface="Calibri"/>
              </a:rPr>
              <a:t>•	natur newidiol arferion yn y sector amgylchedd adeiledig dros amser ac yn ystod cyfnodau gwahanol.</a:t>
            </a:r>
          </a:p>
          <a:p>
            <a:pPr marL="447675" indent="-358775"/>
            <a:endParaRPr lang="en-US" dirty="0">
              <a:latin typeface="+mn-lt"/>
              <a:ea typeface="Cambria" panose="02040503050406030204" pitchFamily="18" charset="0"/>
              <a:cs typeface="Cambria" panose="02040503050406030204" pitchFamily="18" charset="0"/>
            </a:endParaRPr>
          </a:p>
          <a:p>
            <a:pPr marL="447675" indent="-358775"/>
            <a:endParaRPr lang="en-US" dirty="0">
              <a:latin typeface="+mn-lt"/>
              <a:ea typeface="Cambria" panose="02040503050406030204" pitchFamily="18" charset="0"/>
              <a:cs typeface="Cambria" panose="02040503050406030204" pitchFamily="18" charset="0"/>
            </a:endParaRPr>
          </a:p>
        </p:txBody>
      </p:sp>
      <p:sp>
        <p:nvSpPr>
          <p:cNvPr id="5" name="Title 1">
            <a:extLst>
              <a:ext uri="{FF2B5EF4-FFF2-40B4-BE49-F238E27FC236}">
                <a16:creationId xmlns:a16="http://schemas.microsoft.com/office/drawing/2014/main" id="{174C0484-AC1A-49AE-8173-BBD838AC19BD}"/>
              </a:ext>
            </a:extLst>
          </p:cNvPr>
          <p:cNvSpPr txBox="1"/>
          <p:nvPr/>
        </p:nvSpPr>
        <p:spPr>
          <a:xfrm>
            <a:off x="1397479" y="0"/>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y" sz="3600" b="0" i="0" u="none" strike="noStrike" kern="1200" cap="none" spc="0" normalizeH="0" baseline="0" noProof="0">
                <a:ln>
                  <a:noFill/>
                </a:ln>
                <a:solidFill>
                  <a:srgbClr val="FFFFFF"/>
                </a:solidFill>
                <a:effectLst/>
                <a:uLnTx/>
                <a:uFillTx/>
                <a:latin typeface="Calibri"/>
                <a:ea typeface="Calibri"/>
                <a:cs typeface="Calibri"/>
              </a:rPr>
              <a:t>CBAC TAG Amgylchedd Adeiledig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cy" sz="3600" b="0" i="0" u="none" strike="noStrike" kern="1200" cap="none" spc="0" normalizeH="0" baseline="0" noProof="0">
                <a:ln>
                  <a:noFill/>
                </a:ln>
                <a:solidFill>
                  <a:srgbClr val="FFFFFF"/>
                </a:solidFill>
                <a:effectLst/>
                <a:uLnTx/>
                <a:uFillTx/>
                <a:latin typeface="Calibri"/>
                <a:ea typeface="Calibri"/>
                <a:cs typeface="Calibri"/>
              </a:rPr>
              <a:t>Cyflwyniad i’r fanyleb newydd</a:t>
            </a:r>
          </a:p>
        </p:txBody>
      </p:sp>
    </p:spTree>
    <p:extLst>
      <p:ext uri="{BB962C8B-B14F-4D97-AF65-F5344CB8AC3E}">
        <p14:creationId xmlns:p14="http://schemas.microsoft.com/office/powerpoint/2010/main" val="1393021308"/>
      </p:ext>
    </p:extLst>
  </p:cSld>
  <p:clrMapOvr>
    <a:masterClrMapping/>
  </p:clrMapOvr>
  <p:transition advTm="5354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2000"/>
                                        <p:tgtEl>
                                          <p:spTgt spid="9">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2000"/>
                                        <p:tgtEl>
                                          <p:spTgt spid="9">
                                            <p:txEl>
                                              <p:pRg st="4" end="4"/>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644B-2A46-43E1-869B-F1D40AC548F5}"/>
              </a:ext>
            </a:extLst>
          </p:cNvPr>
          <p:cNvSpPr>
            <a:spLocks noGrp="1"/>
          </p:cNvSpPr>
          <p:nvPr>
            <p:ph idx="1"/>
          </p:nvPr>
        </p:nvSpPr>
        <p:spPr>
          <a:xfrm>
            <a:off x="457200" y="1549741"/>
            <a:ext cx="8229600" cy="5232539"/>
          </a:xfrm>
        </p:spPr>
        <p:txBody>
          <a:bodyPr>
            <a:normAutofit/>
          </a:bodyPr>
          <a:lstStyle/>
          <a:p>
            <a:endParaRPr lang="en-US" dirty="0"/>
          </a:p>
          <a:p>
            <a:pPr marL="342900" indent="-342900">
              <a:buFont typeface="Arial" panose="020B0604020202020204" pitchFamily="34" charset="0"/>
              <a:buChar char="•"/>
            </a:pPr>
            <a:r>
              <a:rPr lang="cy" sz="2400" b="0" i="0" strike="noStrike" cap="none" spc="0" baseline="0" dirty="0">
                <a:solidFill>
                  <a:srgbClr val="000000"/>
                </a:solidFill>
                <a:effectLst/>
                <a:latin typeface="Arial"/>
                <a:ea typeface="Arial"/>
                <a:cs typeface="Arial"/>
              </a:rPr>
              <a:t>Cyflwynir y cymhwyster mewn pedair uned</a:t>
            </a:r>
          </a:p>
          <a:p>
            <a:pPr marL="342900" indent="-342900">
              <a:buFont typeface="Arial" panose="020B0604020202020204" pitchFamily="34" charset="0"/>
              <a:buChar char="•"/>
            </a:pPr>
            <a:r>
              <a:rPr lang="cy" sz="2400" b="0" i="0" strike="noStrike" cap="none" spc="0" baseline="0" dirty="0">
                <a:solidFill>
                  <a:srgbClr val="000000"/>
                </a:solidFill>
                <a:effectLst/>
                <a:latin typeface="Arial"/>
                <a:ea typeface="Arial"/>
                <a:cs typeface="Arial"/>
              </a:rPr>
              <a:t>Wedi'i is-rannu'n feysydd pwnc</a:t>
            </a:r>
          </a:p>
          <a:p>
            <a:pPr marL="342900" indent="-342900">
              <a:buFont typeface="Arial" panose="020B0604020202020204" pitchFamily="34" charset="0"/>
              <a:buChar char="•"/>
            </a:pPr>
            <a:r>
              <a:rPr lang="cy" sz="2400" b="0" i="0" strike="noStrike" cap="none" spc="0" baseline="0" dirty="0">
                <a:solidFill>
                  <a:srgbClr val="000000"/>
                </a:solidFill>
                <a:effectLst/>
                <a:latin typeface="Arial"/>
                <a:ea typeface="Arial"/>
                <a:cs typeface="Arial"/>
              </a:rPr>
              <a:t>Darperir ymhelaethiad er mwyn egluro ehangder a dyfnder</a:t>
            </a:r>
          </a:p>
          <a:p>
            <a:pPr marL="342900" indent="-342900">
              <a:buFont typeface="Arial" panose="020B0604020202020204" pitchFamily="34" charset="0"/>
              <a:buChar char="•"/>
            </a:pPr>
            <a:r>
              <a:rPr lang="cy" sz="2400" b="0" i="0" strike="noStrike" cap="none" spc="0" baseline="0" dirty="0">
                <a:solidFill>
                  <a:srgbClr val="000000"/>
                </a:solidFill>
                <a:effectLst/>
                <a:latin typeface="Arial"/>
                <a:ea typeface="Arial"/>
                <a:cs typeface="Arial"/>
              </a:rPr>
              <a:t>Asesiad trwy arholiad ac asesiad di-arholiad (NEA)</a:t>
            </a:r>
          </a:p>
          <a:p>
            <a:pPr marL="342900" indent="-342900">
              <a:buFont typeface="Arial" panose="020B0604020202020204" pitchFamily="34" charset="0"/>
              <a:buChar char="•"/>
            </a:pPr>
            <a:r>
              <a:rPr lang="cy" sz="2400" b="0" i="0" strike="noStrike" cap="none" spc="0" baseline="0" dirty="0">
                <a:solidFill>
                  <a:srgbClr val="000000"/>
                </a:solidFill>
                <a:effectLst/>
                <a:latin typeface="Arial"/>
                <a:ea typeface="Arial"/>
                <a:cs typeface="Arial"/>
              </a:rPr>
              <a:t>Gofyniad ar gyfer cymhwyso gwybodaeth, sgiliau a dealltwriaeth fathemategol</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4C46A24C-40DA-46FB-BFDA-DA2A89B917F6}"/>
              </a:ext>
            </a:extLst>
          </p:cNvPr>
          <p:cNvSpPr txBox="1"/>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y" sz="3600" b="0" i="0" u="none" strike="noStrike" kern="1200" cap="none" spc="0" normalizeH="0" baseline="0" noProof="0">
                <a:ln>
                  <a:noFill/>
                </a:ln>
                <a:solidFill>
                  <a:srgbClr val="FFFFFF"/>
                </a:solidFill>
                <a:effectLst/>
                <a:uLnTx/>
                <a:uFillTx/>
                <a:latin typeface="Calibri"/>
                <a:ea typeface="Calibri"/>
                <a:cs typeface="Calibri"/>
              </a:rPr>
              <a:t>CBAC TAG Amgylchedd Adeiledig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cy" sz="3600" b="0" i="0" u="none" strike="noStrike" kern="1200" cap="none" spc="0" normalizeH="0" baseline="0" noProof="0">
                <a:ln>
                  <a:noFill/>
                </a:ln>
                <a:solidFill>
                  <a:srgbClr val="FFFFFF"/>
                </a:solidFill>
                <a:effectLst/>
                <a:uLnTx/>
                <a:uFillTx/>
                <a:latin typeface="Calibri"/>
                <a:ea typeface="Calibri"/>
                <a:cs typeface="Calibri"/>
              </a:rPr>
              <a:t>Cynnwys ac Asesiad: Trosolwg</a:t>
            </a:r>
          </a:p>
        </p:txBody>
      </p:sp>
    </p:spTree>
    <p:extLst>
      <p:ext uri="{BB962C8B-B14F-4D97-AF65-F5344CB8AC3E}">
        <p14:creationId xmlns:p14="http://schemas.microsoft.com/office/powerpoint/2010/main" val="1246344775"/>
      </p:ext>
    </p:extLst>
  </p:cSld>
  <p:clrMapOvr>
    <a:masterClrMapping/>
  </p:clrMapOvr>
  <p:transition advTm="26255"/>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B1AB499C-9FC3-41FB-8160-CE3EE00C501A}"/>
              </a:ext>
            </a:extLst>
          </p:cNvPr>
          <p:cNvGraphicFramePr>
            <a:graphicFrameLocks noGrp="1"/>
          </p:cNvGraphicFramePr>
          <p:nvPr>
            <p:ph idx="1"/>
          </p:nvPr>
        </p:nvGraphicFramePr>
        <p:xfrm>
          <a:off x="145774" y="1457739"/>
          <a:ext cx="8799441" cy="2227556"/>
        </p:xfrm>
        <a:graphic>
          <a:graphicData uri="http://schemas.openxmlformats.org/drawingml/2006/table">
            <a:tbl>
              <a:tblPr firstRow="1" bandRow="1">
                <a:tableStyleId>{5C22544A-7EE6-4342-B048-85BDC9FD1C3A}</a:tableStyleId>
              </a:tblPr>
              <a:tblGrid>
                <a:gridCol w="1298713">
                  <a:extLst>
                    <a:ext uri="{9D8B030D-6E8A-4147-A177-3AD203B41FA5}">
                      <a16:colId xmlns:a16="http://schemas.microsoft.com/office/drawing/2014/main" val="3179451166"/>
                    </a:ext>
                  </a:extLst>
                </a:gridCol>
                <a:gridCol w="4386006">
                  <a:extLst>
                    <a:ext uri="{9D8B030D-6E8A-4147-A177-3AD203B41FA5}">
                      <a16:colId xmlns:a16="http://schemas.microsoft.com/office/drawing/2014/main" val="808348759"/>
                    </a:ext>
                  </a:extLst>
                </a:gridCol>
                <a:gridCol w="3114722">
                  <a:extLst>
                    <a:ext uri="{9D8B030D-6E8A-4147-A177-3AD203B41FA5}">
                      <a16:colId xmlns:a16="http://schemas.microsoft.com/office/drawing/2014/main" val="3041353852"/>
                    </a:ext>
                  </a:extLst>
                </a:gridCol>
              </a:tblGrid>
              <a:tr h="495182">
                <a:tc gridSpan="2">
                  <a:txBody>
                    <a:bodyPr/>
                    <a:lstStyle/>
                    <a:p>
                      <a:r>
                        <a:rPr lang="cy" sz="2800" b="1" i="0" strike="noStrike" cap="none" spc="0" baseline="0">
                          <a:solidFill>
                            <a:srgbClr val="FFFFFF"/>
                          </a:solidFill>
                          <a:effectLst/>
                          <a:latin typeface="Calibri"/>
                          <a:ea typeface="Calibri"/>
                          <a:cs typeface="Calibri"/>
                        </a:rPr>
                        <a:t>UG</a:t>
                      </a:r>
                    </a:p>
                  </a:txBody>
                  <a:tcPr/>
                </a:tc>
                <a:tc hMerge="1">
                  <a:txBody>
                    <a:bodyPr/>
                    <a:lstStyle/>
                    <a:p>
                      <a:endParaRPr lang="en-GB"/>
                    </a:p>
                  </a:txBody>
                  <a:tcPr/>
                </a:tc>
                <a:tc>
                  <a:txBody>
                    <a:bodyPr/>
                    <a:lstStyle/>
                    <a:p>
                      <a:r>
                        <a:rPr lang="cy" sz="2800" b="1" i="0" strike="noStrike" cap="none" spc="0" baseline="0">
                          <a:solidFill>
                            <a:srgbClr val="FFFFFF"/>
                          </a:solidFill>
                          <a:effectLst/>
                          <a:latin typeface="Calibri"/>
                          <a:ea typeface="Calibri"/>
                          <a:cs typeface="Calibri"/>
                        </a:rPr>
                        <a:t>Asesiad Uned</a:t>
                      </a:r>
                    </a:p>
                  </a:txBody>
                  <a:tcPr/>
                </a:tc>
                <a:extLst>
                  <a:ext uri="{0D108BD9-81ED-4DB2-BD59-A6C34878D82A}">
                    <a16:rowId xmlns:a16="http://schemas.microsoft.com/office/drawing/2014/main" val="1041481719"/>
                  </a:ext>
                </a:extLst>
              </a:tr>
              <a:tr h="854698">
                <a:tc>
                  <a:txBody>
                    <a:bodyPr/>
                    <a:lstStyle/>
                    <a:p>
                      <a:r>
                        <a:rPr lang="cy" sz="2800" b="0" i="0" strike="noStrike" cap="none" spc="0" baseline="0">
                          <a:solidFill>
                            <a:srgbClr val="000000"/>
                          </a:solidFill>
                          <a:effectLst/>
                          <a:latin typeface="Calibri"/>
                          <a:ea typeface="Calibri"/>
                          <a:cs typeface="Calibri"/>
                        </a:rPr>
                        <a:t>Uned 1</a:t>
                      </a:r>
                    </a:p>
                  </a:txBody>
                  <a:tcPr/>
                </a:tc>
                <a:tc>
                  <a:txBody>
                    <a:bodyPr/>
                    <a:lstStyle/>
                    <a:p>
                      <a:r>
                        <a:rPr lang="cy" sz="2800" b="0" i="0" strike="noStrike" cap="none" spc="0" baseline="0">
                          <a:solidFill>
                            <a:srgbClr val="000000"/>
                          </a:solidFill>
                          <a:effectLst/>
                          <a:latin typeface="Calibri"/>
                          <a:ea typeface="Calibri"/>
                          <a:cs typeface="Calibri"/>
                        </a:rPr>
                        <a:t>Ein hamgylchedd adeiledig</a:t>
                      </a:r>
                    </a:p>
                  </a:txBody>
                  <a:tcPr/>
                </a:tc>
                <a:tc>
                  <a:txBody>
                    <a:bodyPr/>
                    <a:lstStyle/>
                    <a:p>
                      <a:r>
                        <a:rPr lang="cy" sz="2800" b="0" i="0" strike="noStrike" cap="none" spc="0" baseline="0">
                          <a:solidFill>
                            <a:srgbClr val="000000"/>
                          </a:solidFill>
                          <a:effectLst/>
                          <a:latin typeface="Calibri"/>
                          <a:ea typeface="Calibri"/>
                          <a:cs typeface="Calibri"/>
                        </a:rPr>
                        <a:t>Arholiad</a:t>
                      </a:r>
                    </a:p>
                  </a:txBody>
                  <a:tcPr/>
                </a:tc>
                <a:extLst>
                  <a:ext uri="{0D108BD9-81ED-4DB2-BD59-A6C34878D82A}">
                    <a16:rowId xmlns:a16="http://schemas.microsoft.com/office/drawing/2014/main" val="2795592582"/>
                  </a:ext>
                </a:extLst>
              </a:tr>
              <a:tr h="854698">
                <a:tc>
                  <a:txBody>
                    <a:bodyPr/>
                    <a:lstStyle/>
                    <a:p>
                      <a:r>
                        <a:rPr lang="cy" sz="2800" b="0" i="0" strike="noStrike" cap="none" spc="0" baseline="0">
                          <a:solidFill>
                            <a:srgbClr val="000000"/>
                          </a:solidFill>
                          <a:effectLst/>
                          <a:latin typeface="Calibri"/>
                          <a:ea typeface="Calibri"/>
                          <a:cs typeface="Calibri"/>
                        </a:rPr>
                        <a:t>Uned 2</a:t>
                      </a:r>
                    </a:p>
                  </a:txBody>
                  <a:tcPr/>
                </a:tc>
                <a:tc>
                  <a:txBody>
                    <a:bodyPr/>
                    <a:lstStyle/>
                    <a:p>
                      <a:r>
                        <a:rPr lang="cy" sz="2800" b="0" i="0" strike="noStrike" cap="none" spc="0" baseline="0">
                          <a:solidFill>
                            <a:srgbClr val="000000"/>
                          </a:solidFill>
                          <a:effectLst/>
                          <a:latin typeface="Calibri"/>
                          <a:ea typeface="Calibri"/>
                          <a:cs typeface="Calibri"/>
                        </a:rPr>
                        <a:t>Arferion dylunio a chynllunio</a:t>
                      </a:r>
                    </a:p>
                  </a:txBody>
                  <a:tcPr/>
                </a:tc>
                <a:tc>
                  <a:txBody>
                    <a:bodyPr/>
                    <a:lstStyle/>
                    <a:p>
                      <a:r>
                        <a:rPr lang="cy" sz="2800" b="0" i="0" strike="noStrike" cap="none" spc="0" baseline="0">
                          <a:solidFill>
                            <a:srgbClr val="000000"/>
                          </a:solidFill>
                          <a:effectLst/>
                          <a:latin typeface="Calibri"/>
                          <a:ea typeface="Calibri"/>
                          <a:cs typeface="Calibri"/>
                        </a:rPr>
                        <a:t>AD</a:t>
                      </a:r>
                    </a:p>
                  </a:txBody>
                  <a:tcPr/>
                </a:tc>
                <a:extLst>
                  <a:ext uri="{0D108BD9-81ED-4DB2-BD59-A6C34878D82A}">
                    <a16:rowId xmlns:a16="http://schemas.microsoft.com/office/drawing/2014/main" val="2905058484"/>
                  </a:ext>
                </a:extLst>
              </a:tr>
            </a:tbl>
          </a:graphicData>
        </a:graphic>
      </p:graphicFrame>
      <p:sp>
        <p:nvSpPr>
          <p:cNvPr id="4" name="Title 1">
            <a:extLst>
              <a:ext uri="{FF2B5EF4-FFF2-40B4-BE49-F238E27FC236}">
                <a16:creationId xmlns:a16="http://schemas.microsoft.com/office/drawing/2014/main" id="{4C46A24C-40DA-46FB-BFDA-DA2A89B917F6}"/>
              </a:ext>
            </a:extLst>
          </p:cNvPr>
          <p:cNvSpPr txBox="1"/>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y" sz="3600" b="0" i="0" u="none" strike="noStrike" kern="1200" cap="none" spc="0" normalizeH="0" baseline="0" noProof="0">
                <a:ln>
                  <a:noFill/>
                </a:ln>
                <a:solidFill>
                  <a:srgbClr val="FFFFFF"/>
                </a:solidFill>
                <a:effectLst/>
                <a:uLnTx/>
                <a:uFillTx/>
                <a:latin typeface="Calibri"/>
                <a:ea typeface="Calibri"/>
                <a:cs typeface="Calibri"/>
              </a:rPr>
              <a:t>CBAC TAG Amgylchedd Adeiledig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cy" sz="3600" b="0" i="0" u="none" strike="noStrike" kern="1200" cap="none" spc="0" normalizeH="0" baseline="0" noProof="0">
                <a:ln>
                  <a:noFill/>
                </a:ln>
                <a:solidFill>
                  <a:srgbClr val="FFFFFF"/>
                </a:solidFill>
                <a:effectLst/>
                <a:uLnTx/>
                <a:uFillTx/>
                <a:latin typeface="Calibri"/>
                <a:ea typeface="Calibri"/>
                <a:cs typeface="Calibri"/>
              </a:rPr>
              <a:t>Strwythur Asesu</a:t>
            </a:r>
          </a:p>
        </p:txBody>
      </p:sp>
      <p:graphicFrame>
        <p:nvGraphicFramePr>
          <p:cNvPr id="3" name="Table 2">
            <a:extLst>
              <a:ext uri="{FF2B5EF4-FFF2-40B4-BE49-F238E27FC236}">
                <a16:creationId xmlns:a16="http://schemas.microsoft.com/office/drawing/2014/main" id="{AC33AB38-7E61-4D23-BBC1-2F8BABC50DB3}"/>
              </a:ext>
            </a:extLst>
          </p:cNvPr>
          <p:cNvGraphicFramePr>
            <a:graphicFrameLocks noGrp="1"/>
          </p:cNvGraphicFramePr>
          <p:nvPr/>
        </p:nvGraphicFramePr>
        <p:xfrm>
          <a:off x="145775" y="3860074"/>
          <a:ext cx="8799440" cy="2739435"/>
        </p:xfrm>
        <a:graphic>
          <a:graphicData uri="http://schemas.openxmlformats.org/drawingml/2006/table">
            <a:tbl>
              <a:tblPr firstRow="1" bandRow="1">
                <a:tableStyleId>{5C22544A-7EE6-4342-B048-85BDC9FD1C3A}</a:tableStyleId>
              </a:tblPr>
              <a:tblGrid>
                <a:gridCol w="1325216">
                  <a:extLst>
                    <a:ext uri="{9D8B030D-6E8A-4147-A177-3AD203B41FA5}">
                      <a16:colId xmlns:a16="http://schemas.microsoft.com/office/drawing/2014/main" val="1017973801"/>
                    </a:ext>
                  </a:extLst>
                </a:gridCol>
                <a:gridCol w="4282681">
                  <a:extLst>
                    <a:ext uri="{9D8B030D-6E8A-4147-A177-3AD203B41FA5}">
                      <a16:colId xmlns:a16="http://schemas.microsoft.com/office/drawing/2014/main" val="3787052737"/>
                    </a:ext>
                  </a:extLst>
                </a:gridCol>
                <a:gridCol w="3191543">
                  <a:extLst>
                    <a:ext uri="{9D8B030D-6E8A-4147-A177-3AD203B41FA5}">
                      <a16:colId xmlns:a16="http://schemas.microsoft.com/office/drawing/2014/main" val="757914051"/>
                    </a:ext>
                  </a:extLst>
                </a:gridCol>
              </a:tblGrid>
              <a:tr h="605835">
                <a:tc gridSpan="2">
                  <a:txBody>
                    <a:bodyPr/>
                    <a:lstStyle/>
                    <a:p>
                      <a:r>
                        <a:rPr lang="cy" sz="2800" b="1" i="0" strike="noStrike" cap="none" spc="0" baseline="0" dirty="0">
                          <a:solidFill>
                            <a:srgbClr val="FFFFFF"/>
                          </a:solidFill>
                          <a:effectLst/>
                          <a:latin typeface="Calibri"/>
                          <a:ea typeface="Calibri"/>
                          <a:cs typeface="Calibri"/>
                        </a:rPr>
                        <a:t>Safon Uwch</a:t>
                      </a:r>
                    </a:p>
                  </a:txBody>
                  <a:tcPr/>
                </a:tc>
                <a:tc hMerge="1">
                  <a:txBody>
                    <a:bodyPr/>
                    <a:lstStyle/>
                    <a:p>
                      <a:endParaRPr lang="en-GB"/>
                    </a:p>
                  </a:txBody>
                  <a:tcPr/>
                </a:tc>
                <a:tc>
                  <a:txBody>
                    <a:bodyPr/>
                    <a:lstStyle/>
                    <a:p>
                      <a:r>
                        <a:rPr lang="cy" sz="2800" b="1" i="0" strike="noStrike" cap="none" spc="0" baseline="0">
                          <a:solidFill>
                            <a:srgbClr val="FFFFFF"/>
                          </a:solidFill>
                          <a:effectLst/>
                          <a:latin typeface="Calibri"/>
                          <a:ea typeface="Calibri"/>
                          <a:cs typeface="Calibri"/>
                        </a:rPr>
                        <a:t>Asesiad Uned</a:t>
                      </a:r>
                    </a:p>
                  </a:txBody>
                  <a:tcPr/>
                </a:tc>
                <a:extLst>
                  <a:ext uri="{0D108BD9-81ED-4DB2-BD59-A6C34878D82A}">
                    <a16:rowId xmlns:a16="http://schemas.microsoft.com/office/drawing/2014/main" val="1296600643"/>
                  </a:ext>
                </a:extLst>
              </a:tr>
              <a:tr h="1060211">
                <a:tc>
                  <a:txBody>
                    <a:bodyPr/>
                    <a:lstStyle/>
                    <a:p>
                      <a:r>
                        <a:rPr lang="cy" sz="3200" b="0" i="0" strike="noStrike" cap="none" spc="0" baseline="0">
                          <a:solidFill>
                            <a:srgbClr val="000000"/>
                          </a:solidFill>
                          <a:effectLst/>
                          <a:latin typeface="Calibri"/>
                          <a:ea typeface="Calibri"/>
                          <a:cs typeface="Calibri"/>
                        </a:rPr>
                        <a:t>Uned 3</a:t>
                      </a:r>
                    </a:p>
                  </a:txBody>
                  <a:tcPr/>
                </a:tc>
                <a:tc>
                  <a:txBody>
                    <a:bodyPr/>
                    <a:lstStyle/>
                    <a:p>
                      <a:r>
                        <a:rPr lang="cy" sz="2800" b="0" i="0" strike="noStrike" cap="none" spc="0" baseline="0">
                          <a:solidFill>
                            <a:srgbClr val="000000"/>
                          </a:solidFill>
                          <a:effectLst/>
                          <a:latin typeface="Calibri"/>
                          <a:ea typeface="Calibri"/>
                          <a:cs typeface="Calibri"/>
                        </a:rPr>
                        <a:t>Deunyddiau, technolegau a thechnegau</a:t>
                      </a:r>
                    </a:p>
                  </a:txBody>
                  <a:tcPr/>
                </a:tc>
                <a:tc>
                  <a:txBody>
                    <a:bodyPr/>
                    <a:lstStyle/>
                    <a:p>
                      <a:r>
                        <a:rPr lang="cy" sz="2800" b="0" i="0" strike="noStrike" cap="none" spc="0" baseline="0">
                          <a:solidFill>
                            <a:srgbClr val="000000"/>
                          </a:solidFill>
                          <a:effectLst/>
                          <a:latin typeface="Calibri"/>
                          <a:ea typeface="Calibri"/>
                          <a:cs typeface="Calibri"/>
                        </a:rPr>
                        <a:t>Arholiad</a:t>
                      </a:r>
                    </a:p>
                  </a:txBody>
                  <a:tcPr/>
                </a:tc>
                <a:extLst>
                  <a:ext uri="{0D108BD9-81ED-4DB2-BD59-A6C34878D82A}">
                    <a16:rowId xmlns:a16="http://schemas.microsoft.com/office/drawing/2014/main" val="831581567"/>
                  </a:ext>
                </a:extLst>
              </a:tr>
              <a:tr h="1060211">
                <a:tc>
                  <a:txBody>
                    <a:bodyPr/>
                    <a:lstStyle/>
                    <a:p>
                      <a:r>
                        <a:rPr lang="cy" sz="3200" b="0" i="0" strike="noStrike" cap="none" spc="0" baseline="0">
                          <a:solidFill>
                            <a:srgbClr val="000000"/>
                          </a:solidFill>
                          <a:effectLst/>
                          <a:latin typeface="Calibri"/>
                          <a:ea typeface="Calibri"/>
                          <a:cs typeface="Calibri"/>
                        </a:rPr>
                        <a:t>Uned 4</a:t>
                      </a:r>
                    </a:p>
                  </a:txBody>
                  <a:tcPr/>
                </a:tc>
                <a:tc>
                  <a:txBody>
                    <a:bodyPr/>
                    <a:lstStyle/>
                    <a:p>
                      <a:r>
                        <a:rPr lang="cy" sz="2800" b="0" i="0" strike="noStrike" cap="none" spc="0" baseline="0">
                          <a:solidFill>
                            <a:srgbClr val="000000"/>
                          </a:solidFill>
                          <a:effectLst/>
                          <a:latin typeface="Calibri"/>
                          <a:ea typeface="Calibri"/>
                          <a:cs typeface="Calibri"/>
                        </a:rPr>
                        <a:t>Arferion adeiladu (dewis llwybr)</a:t>
                      </a:r>
                    </a:p>
                  </a:txBody>
                  <a:tcPr/>
                </a:tc>
                <a:tc>
                  <a:txBody>
                    <a:bodyPr/>
                    <a:lstStyle/>
                    <a:p>
                      <a:r>
                        <a:rPr lang="cy" sz="2800" b="0" i="0" strike="noStrike" cap="none" spc="0" baseline="0" dirty="0">
                          <a:solidFill>
                            <a:srgbClr val="000000"/>
                          </a:solidFill>
                          <a:effectLst/>
                          <a:latin typeface="Calibri"/>
                          <a:ea typeface="Calibri"/>
                          <a:cs typeface="Calibri"/>
                        </a:rPr>
                        <a:t>AD</a:t>
                      </a:r>
                    </a:p>
                  </a:txBody>
                  <a:tcPr/>
                </a:tc>
                <a:extLst>
                  <a:ext uri="{0D108BD9-81ED-4DB2-BD59-A6C34878D82A}">
                    <a16:rowId xmlns:a16="http://schemas.microsoft.com/office/drawing/2014/main" val="4084935845"/>
                  </a:ext>
                </a:extLst>
              </a:tr>
            </a:tbl>
          </a:graphicData>
        </a:graphic>
      </p:graphicFrame>
    </p:spTree>
    <p:extLst>
      <p:ext uri="{BB962C8B-B14F-4D97-AF65-F5344CB8AC3E}">
        <p14:creationId xmlns:p14="http://schemas.microsoft.com/office/powerpoint/2010/main" val="3578441829"/>
      </p:ext>
    </p:extLst>
  </p:cSld>
  <p:clrMapOvr>
    <a:masterClrMapping/>
  </p:clrMapOvr>
  <p:transition advTm="13826"/>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3605165" y="3081610"/>
            <a:ext cx="1933670" cy="1221449"/>
          </a:xfrm>
        </p:spPr>
        <p:txBody>
          <a:bodyPr>
            <a:normAutofit/>
          </a:bodyPr>
          <a:lstStyle/>
          <a:p>
            <a:r>
              <a:rPr lang="cy" sz="4000" b="1" i="0" strike="noStrike" cap="none" spc="0" baseline="0" dirty="0">
                <a:solidFill>
                  <a:srgbClr val="000000"/>
                </a:solidFill>
                <a:effectLst/>
                <a:latin typeface="Arial"/>
                <a:ea typeface="Arial"/>
                <a:cs typeface="Arial"/>
              </a:rPr>
              <a:t>Uned 2</a:t>
            </a:r>
          </a:p>
        </p:txBody>
      </p:sp>
    </p:spTree>
    <p:extLst>
      <p:ext uri="{BB962C8B-B14F-4D97-AF65-F5344CB8AC3E}">
        <p14:creationId xmlns:p14="http://schemas.microsoft.com/office/powerpoint/2010/main" val="2302191782"/>
      </p:ext>
    </p:extLst>
  </p:cSld>
  <p:clrMapOvr>
    <a:masterClrMapping/>
  </p:clrMapOvr>
  <p:transition advTm="1565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cy-GB" sz="3600" b="0" i="0" strike="noStrike" cap="none" spc="0" baseline="0">
                <a:solidFill>
                  <a:srgbClr val="FFFFFF"/>
                </a:solidFill>
                <a:effectLst/>
                <a:latin typeface="Calibri"/>
                <a:ea typeface="Calibri"/>
                <a:cs typeface="Calibri"/>
              </a:rPr>
              <a:t>Beth mae Uned 2 yn ei gynnwys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pPr marL="571500" indent="-5715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Uned 2 - Arferion dylunio a chynllunio</a:t>
            </a:r>
          </a:p>
          <a:p>
            <a:pPr marL="571500" indent="-5715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Wedi'i gynllunio i feithrin gwybodaeth a dealltwriaeth o’r canlynol, a sgiliau ynddynt:</a:t>
            </a:r>
          </a:p>
          <a:p>
            <a:pPr marL="1314450" lvl="1" indent="-571500">
              <a:buFont typeface="Courier New" panose="02070309020205020404" pitchFamily="49" charset="0"/>
              <a:buChar char="o"/>
            </a:pPr>
            <a:r>
              <a:rPr lang="cy-GB" sz="2800" b="0" i="0" strike="noStrike" cap="none" spc="0" baseline="0" dirty="0">
                <a:solidFill>
                  <a:srgbClr val="000000"/>
                </a:solidFill>
                <a:effectLst/>
                <a:latin typeface="Calibri"/>
                <a:ea typeface="Calibri"/>
                <a:cs typeface="Calibri"/>
              </a:rPr>
              <a:t>Y broses ddylunio a ffactorau sy'n dylanwadu ar y broses ddylunio.</a:t>
            </a:r>
            <a:endParaRPr lang="en-GB" dirty="0">
              <a:latin typeface="+mn-lt"/>
              <a:ea typeface="Cambria" panose="02040503050406030204" pitchFamily="18" charset="0"/>
              <a:cs typeface="Cambria" panose="02040503050406030204" pitchFamily="18" charset="0"/>
            </a:endParaRPr>
          </a:p>
          <a:p>
            <a:pPr marL="1314450" lvl="1" indent="-571500">
              <a:buFont typeface="Courier New" panose="02070309020205020404" pitchFamily="49" charset="0"/>
              <a:buChar char="o"/>
            </a:pPr>
            <a:r>
              <a:rPr lang="cy-GB" sz="2800" b="0" i="0" strike="noStrike" cap="none" spc="0" baseline="0" dirty="0">
                <a:solidFill>
                  <a:srgbClr val="000000"/>
                </a:solidFill>
                <a:effectLst/>
                <a:latin typeface="Calibri"/>
                <a:ea typeface="Calibri"/>
                <a:cs typeface="Calibri"/>
              </a:rPr>
              <a:t>Datblygu briffiau prosiect cychwynnol.</a:t>
            </a:r>
            <a:endParaRPr lang="en-GB" dirty="0">
              <a:latin typeface="+mn-lt"/>
              <a:ea typeface="Cambria" panose="02040503050406030204" pitchFamily="18" charset="0"/>
              <a:cs typeface="Cambria" panose="02040503050406030204" pitchFamily="18" charset="0"/>
            </a:endParaRPr>
          </a:p>
          <a:p>
            <a:pPr marL="1314450" lvl="1" indent="-571500">
              <a:buFont typeface="Courier New" panose="02070309020205020404" pitchFamily="49" charset="0"/>
              <a:buChar char="o"/>
            </a:pPr>
            <a:r>
              <a:rPr lang="cy-GB" sz="2800" b="0" i="0" strike="noStrike" cap="none" spc="0" baseline="0" dirty="0">
                <a:solidFill>
                  <a:srgbClr val="000000"/>
                </a:solidFill>
                <a:effectLst/>
                <a:latin typeface="Calibri"/>
                <a:ea typeface="Calibri"/>
                <a:cs typeface="Calibri"/>
              </a:rPr>
              <a:t>Cynhyrchu dyluniadau a rhith-fodelau.</a:t>
            </a:r>
            <a:endParaRPr lang="en-GB" dirty="0">
              <a:latin typeface="+mn-lt"/>
              <a:ea typeface="Cambria" panose="02040503050406030204" pitchFamily="18" charset="0"/>
              <a:cs typeface="Cambria" panose="02040503050406030204" pitchFamily="18" charset="0"/>
            </a:endParaRPr>
          </a:p>
          <a:p>
            <a:pPr marL="1314450" lvl="1" indent="-571500">
              <a:buFont typeface="Courier New" panose="02070309020205020404" pitchFamily="49" charset="0"/>
              <a:buChar char="o"/>
            </a:pPr>
            <a:r>
              <a:rPr lang="cy-GB" sz="2800" b="0" i="0" strike="noStrike" cap="none" spc="0" baseline="0" dirty="0">
                <a:solidFill>
                  <a:srgbClr val="000000"/>
                </a:solidFill>
                <a:effectLst/>
                <a:latin typeface="Calibri"/>
                <a:ea typeface="Calibri"/>
                <a:cs typeface="Calibri"/>
              </a:rPr>
              <a:t>Cynllunio dulliau a thechnegau adeiladu.</a:t>
            </a:r>
            <a:endParaRPr lang="en-GB" sz="3600" dirty="0">
              <a:latin typeface="+mn-lt"/>
              <a:ea typeface="Cambria" panose="02040503050406030204" pitchFamily="18" charset="0"/>
              <a:cs typeface="Cambria" panose="02040503050406030204" pitchFamily="18" charset="0"/>
            </a:endParaRPr>
          </a:p>
          <a:p>
            <a:pPr marL="0" indent="0">
              <a:buNone/>
            </a:pPr>
            <a:endParaRPr lang="en-GB" sz="3600" dirty="0">
              <a:latin typeface="+mn-lt"/>
            </a:endParaRPr>
          </a:p>
        </p:txBody>
      </p:sp>
    </p:spTree>
    <p:extLst>
      <p:ext uri="{BB962C8B-B14F-4D97-AF65-F5344CB8AC3E}">
        <p14:creationId xmlns:p14="http://schemas.microsoft.com/office/powerpoint/2010/main" val="3754960243"/>
      </p:ext>
    </p:extLst>
  </p:cSld>
  <p:clrMapOvr>
    <a:masterClrMapping/>
  </p:clrMapOvr>
  <mc:AlternateContent xmlns:mc="http://schemas.openxmlformats.org/markup-compatibility/2006" xmlns:p14="http://schemas.microsoft.com/office/powerpoint/2010/main">
    <mc:Choice Requires="p14">
      <p:transition spd="slow" p14:dur="2000" advTm="13571"/>
    </mc:Choice>
    <mc:Fallback xmlns:p159="http://schemas.microsoft.com/office/powerpoint/2015/09/main" xmlns:p15="http://schemas.microsoft.com/office/powerpoint/2012/main" xmlns:a14="http://schemas.microsoft.com/office/drawing/2010/main" xmlns="">
      <p:transition spd="slow" advTm="1357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Agenda</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52090" y="1402762"/>
            <a:ext cx="8039819" cy="5329341"/>
          </a:xfrm>
        </p:spPr>
        <p:txBody>
          <a:bodyPr>
            <a:normAutofit/>
          </a:bodyPr>
          <a:lstStyle/>
          <a:p>
            <a:pPr marL="571500" indent="-571500">
              <a:buFont typeface="Arial" panose="020B0604020202020204" pitchFamily="34" charset="0"/>
              <a:buChar char="•"/>
            </a:pPr>
            <a:r>
              <a:rPr lang="en-GB" sz="2800" dirty="0" err="1">
                <a:latin typeface="+mn-lt"/>
                <a:ea typeface="Cambria" panose="02040503050406030204" pitchFamily="18" charset="0"/>
                <a:cs typeface="Cambria" panose="02040503050406030204" pitchFamily="18" charset="0"/>
              </a:rPr>
              <a:t>Trosolwg</a:t>
            </a:r>
            <a:r>
              <a:rPr lang="en-GB" sz="2800" dirty="0">
                <a:latin typeface="+mn-lt"/>
                <a:ea typeface="Cambria" panose="02040503050406030204" pitchFamily="18" charset="0"/>
                <a:cs typeface="Cambria" panose="02040503050406030204" pitchFamily="18" charset="0"/>
              </a:rPr>
              <a:t> o </a:t>
            </a:r>
            <a:r>
              <a:rPr lang="en-GB" sz="2800" dirty="0" err="1">
                <a:latin typeface="+mn-lt"/>
                <a:ea typeface="Cambria" panose="02040503050406030204" pitchFamily="18" charset="0"/>
                <a:cs typeface="Cambria" panose="02040503050406030204" pitchFamily="18" charset="0"/>
              </a:rPr>
              <a:t>Uned</a:t>
            </a:r>
            <a:r>
              <a:rPr lang="en-GB" sz="2800" dirty="0">
                <a:latin typeface="+mn-lt"/>
                <a:ea typeface="Cambria" panose="02040503050406030204" pitchFamily="18" charset="0"/>
                <a:cs typeface="Cambria" panose="02040503050406030204" pitchFamily="18" charset="0"/>
              </a:rPr>
              <a:t> 2 					
ADA 					
</a:t>
            </a:r>
            <a:r>
              <a:rPr lang="en-GB" sz="2800" dirty="0" err="1">
                <a:latin typeface="+mn-lt"/>
                <a:ea typeface="Cambria" panose="02040503050406030204" pitchFamily="18" charset="0"/>
                <a:cs typeface="Cambria" panose="02040503050406030204" pitchFamily="18" charset="0"/>
              </a:rPr>
              <a:t>Rhith</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Fodelu</a:t>
            </a:r>
            <a:r>
              <a:rPr lang="en-GB" sz="2800" dirty="0">
                <a:latin typeface="+mn-lt"/>
                <a:ea typeface="Cambria" panose="02040503050406030204" pitchFamily="18" charset="0"/>
                <a:cs typeface="Cambria" panose="02040503050406030204" pitchFamily="18" charset="0"/>
              </a:rPr>
              <a:t> 					
Gwaith </a:t>
            </a:r>
            <a:r>
              <a:rPr lang="en-GB" sz="2800" dirty="0" err="1">
                <a:latin typeface="+mn-lt"/>
                <a:ea typeface="Cambria" panose="02040503050406030204" pitchFamily="18" charset="0"/>
                <a:cs typeface="Cambria" panose="02040503050406030204" pitchFamily="18" charset="0"/>
              </a:rPr>
              <a:t>Enghreifftiol</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Adnoddau</a:t>
            </a:r>
            <a:r>
              <a:rPr lang="en-GB" sz="2800" dirty="0">
                <a:latin typeface="+mn-lt"/>
                <a:ea typeface="Cambria" panose="02040503050406030204" pitchFamily="18" charset="0"/>
                <a:cs typeface="Cambria" panose="02040503050406030204" pitchFamily="18" charset="0"/>
              </a:rPr>
              <a:t> CBAC</a:t>
            </a:r>
          </a:p>
          <a:p>
            <a:r>
              <a:rPr lang="en-GB" sz="2800" dirty="0" err="1">
                <a:latin typeface="+mn-lt"/>
                <a:ea typeface="Cambria" panose="02040503050406030204" pitchFamily="18" charset="0"/>
                <a:cs typeface="Cambria" panose="02040503050406030204" pitchFamily="18" charset="0"/>
              </a:rPr>
              <a:t>Athrawon</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Myfyrwyr</a:t>
            </a:r>
            <a:endParaRPr lang="en-GB" sz="2800" dirty="0">
              <a:latin typeface="+mn-lt"/>
              <a:ea typeface="Cambria" panose="02040503050406030204" pitchFamily="18" charset="0"/>
              <a:cs typeface="Cambria" panose="02040503050406030204" pitchFamily="18" charset="0"/>
            </a:endParaRPr>
          </a:p>
          <a:p>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Cysylltiadau</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Defnyddiol</a:t>
            </a:r>
            <a:r>
              <a:rPr lang="en-GB" sz="2800" dirty="0">
                <a:latin typeface="+mn-lt"/>
                <a:ea typeface="Cambria" panose="02040503050406030204" pitchFamily="18" charset="0"/>
                <a:cs typeface="Cambria" panose="02040503050406030204" pitchFamily="18" charset="0"/>
              </a:rPr>
              <a:t> 
</a:t>
            </a:r>
            <a:endParaRPr lang="en-GB" sz="2000" dirty="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869160063"/>
      </p:ext>
    </p:extLst>
  </p:cSld>
  <p:clrMapOvr>
    <a:masterClrMapping/>
  </p:clrMapOvr>
  <mc:AlternateContent xmlns:mc="http://schemas.openxmlformats.org/markup-compatibility/2006" xmlns:p14="http://schemas.microsoft.com/office/powerpoint/2010/main">
    <mc:Choice Requires="p14">
      <p:transition spd="slow" p14:dur="2000" advTm="32754"/>
    </mc:Choice>
    <mc:Fallback xmlns="">
      <p:transition spd="slow" advTm="3275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lvl="0" algn="ctr"/>
            <a:r>
              <a:rPr lang="en-GB" sz="3600" dirty="0" err="1">
                <a:solidFill>
                  <a:prstClr val="white"/>
                </a:solidFill>
                <a:latin typeface="Calibri"/>
              </a:rPr>
              <a:t>Trosolwg</a:t>
            </a:r>
            <a:r>
              <a:rPr lang="en-GB" sz="3600" dirty="0">
                <a:solidFill>
                  <a:prstClr val="white"/>
                </a:solidFill>
                <a:latin typeface="Calibri"/>
              </a:rPr>
              <a:t> o </a:t>
            </a:r>
            <a:r>
              <a:rPr lang="en-GB" sz="3600" dirty="0" err="1">
                <a:solidFill>
                  <a:prstClr val="white"/>
                </a:solidFill>
                <a:latin typeface="Calibri"/>
              </a:rPr>
              <a:t>Uned</a:t>
            </a:r>
            <a:r>
              <a:rPr lang="en-GB" sz="3600" dirty="0">
                <a:solidFill>
                  <a:prstClr val="white"/>
                </a:solidFill>
                <a:latin typeface="Calibri"/>
              </a:rPr>
              <a:t> 2
</a:t>
            </a:r>
            <a:endPar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r>
              <a:rPr lang="en-GB" sz="2800" dirty="0" err="1">
                <a:latin typeface="+mn-lt"/>
                <a:ea typeface="Cambria" panose="02040503050406030204" pitchFamily="18" charset="0"/>
                <a:cs typeface="Cambria" panose="02040503050406030204" pitchFamily="18" charset="0"/>
              </a:rPr>
              <a:t>Uned</a:t>
            </a:r>
            <a:r>
              <a:rPr lang="en-GB" sz="2800" dirty="0">
                <a:latin typeface="+mn-lt"/>
                <a:ea typeface="Cambria" panose="02040503050406030204" pitchFamily="18" charset="0"/>
                <a:cs typeface="Cambria" panose="02040503050406030204" pitchFamily="18" charset="0"/>
              </a:rPr>
              <a:t> 2 – </a:t>
            </a:r>
            <a:r>
              <a:rPr lang="en-GB" sz="2800" dirty="0" err="1">
                <a:latin typeface="+mn-lt"/>
                <a:ea typeface="Cambria" panose="02040503050406030204" pitchFamily="18" charset="0"/>
                <a:cs typeface="Cambria" panose="02040503050406030204" pitchFamily="18" charset="0"/>
              </a:rPr>
              <a:t>Arferion</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dylunio</a:t>
            </a:r>
            <a:r>
              <a:rPr lang="en-GB" sz="2800" dirty="0">
                <a:latin typeface="+mn-lt"/>
                <a:ea typeface="Cambria" panose="02040503050406030204" pitchFamily="18" charset="0"/>
                <a:cs typeface="Cambria" panose="02040503050406030204" pitchFamily="18" charset="0"/>
              </a:rPr>
              <a:t> a </a:t>
            </a:r>
            <a:r>
              <a:rPr lang="en-GB" sz="2800" dirty="0" err="1">
                <a:latin typeface="+mn-lt"/>
                <a:ea typeface="Cambria" panose="02040503050406030204" pitchFamily="18" charset="0"/>
                <a:cs typeface="Cambria" panose="02040503050406030204" pitchFamily="18" charset="0"/>
              </a:rPr>
              <a:t>chynllunio</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Cynlluniwyd</a:t>
            </a:r>
            <a:r>
              <a:rPr lang="en-GB" sz="2800" dirty="0">
                <a:latin typeface="+mn-lt"/>
                <a:ea typeface="Cambria" panose="02040503050406030204" pitchFamily="18" charset="0"/>
                <a:cs typeface="Cambria" panose="02040503050406030204" pitchFamily="18" charset="0"/>
              </a:rPr>
              <a:t> i </a:t>
            </a:r>
            <a:r>
              <a:rPr lang="en-GB" sz="2800" dirty="0" err="1">
                <a:latin typeface="+mn-lt"/>
                <a:ea typeface="Cambria" panose="02040503050406030204" pitchFamily="18" charset="0"/>
                <a:cs typeface="Cambria" panose="02040503050406030204" pitchFamily="18" charset="0"/>
              </a:rPr>
              <a:t>feithrin</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gwybodaeth</a:t>
            </a:r>
            <a:r>
              <a:rPr lang="en-GB" sz="2800" dirty="0">
                <a:latin typeface="+mn-lt"/>
                <a:ea typeface="Cambria" panose="02040503050406030204" pitchFamily="18" charset="0"/>
                <a:cs typeface="Cambria" panose="02040503050406030204" pitchFamily="18" charset="0"/>
              </a:rPr>
              <a:t> a </a:t>
            </a:r>
            <a:r>
              <a:rPr lang="en-GB" sz="2800" dirty="0" err="1">
                <a:latin typeface="+mn-lt"/>
                <a:ea typeface="Cambria" panose="02040503050406030204" pitchFamily="18" charset="0"/>
                <a:cs typeface="Cambria" panose="02040503050406030204" pitchFamily="18" charset="0"/>
              </a:rPr>
              <a:t>dealltwriaeth</a:t>
            </a:r>
            <a:r>
              <a:rPr lang="en-GB" sz="2800" dirty="0">
                <a:latin typeface="+mn-lt"/>
                <a:ea typeface="Cambria" panose="02040503050406030204" pitchFamily="18" charset="0"/>
                <a:cs typeface="Cambria" panose="02040503050406030204" pitchFamily="18" charset="0"/>
              </a:rPr>
              <a:t> o, a </a:t>
            </a:r>
            <a:r>
              <a:rPr lang="en-GB" sz="2800" dirty="0" err="1">
                <a:latin typeface="+mn-lt"/>
                <a:ea typeface="Cambria" panose="02040503050406030204" pitchFamily="18" charset="0"/>
                <a:cs typeface="Cambria" panose="02040503050406030204" pitchFamily="18" charset="0"/>
              </a:rPr>
              <a:t>sgiliau</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yn</a:t>
            </a:r>
            <a:r>
              <a:rPr lang="en-GB" sz="2800" dirty="0">
                <a:latin typeface="+mn-lt"/>
                <a:ea typeface="Cambria" panose="02040503050406030204" pitchFamily="18" charset="0"/>
                <a:cs typeface="Cambria" panose="02040503050406030204" pitchFamily="18" charset="0"/>
              </a:rPr>
              <a:t>:</a:t>
            </a:r>
          </a:p>
          <a:p>
            <a:pPr marL="457200" indent="-4572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
Y broses </a:t>
            </a:r>
            <a:r>
              <a:rPr lang="en-GB" sz="2800" dirty="0" err="1">
                <a:latin typeface="+mn-lt"/>
                <a:ea typeface="Cambria" panose="02040503050406030204" pitchFamily="18" charset="0"/>
                <a:cs typeface="Cambria" panose="02040503050406030204" pitchFamily="18" charset="0"/>
              </a:rPr>
              <a:t>ddylunio</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a'r</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ffactorau</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sy'n</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dylanwadu</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ar</a:t>
            </a:r>
            <a:r>
              <a:rPr lang="en-GB" sz="2800" dirty="0">
                <a:latin typeface="+mn-lt"/>
                <a:ea typeface="Cambria" panose="02040503050406030204" pitchFamily="18" charset="0"/>
                <a:cs typeface="Cambria" panose="02040503050406030204" pitchFamily="18" charset="0"/>
              </a:rPr>
              <a:t> y broses </a:t>
            </a:r>
            <a:r>
              <a:rPr lang="en-GB" sz="2800" dirty="0" err="1">
                <a:latin typeface="+mn-lt"/>
                <a:ea typeface="Cambria" panose="02040503050406030204" pitchFamily="18" charset="0"/>
                <a:cs typeface="Cambria" panose="02040503050406030204" pitchFamily="18" charset="0"/>
              </a:rPr>
              <a:t>ddylunio</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Datblygu</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briffiau</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prosiect</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cychwynnol</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Cynhyrchu</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dyluniadau</a:t>
            </a:r>
            <a:r>
              <a:rPr lang="en-GB" sz="2800" dirty="0">
                <a:latin typeface="+mn-lt"/>
                <a:ea typeface="Cambria" panose="02040503050406030204" pitchFamily="18" charset="0"/>
                <a:cs typeface="Cambria" panose="02040503050406030204" pitchFamily="18" charset="0"/>
              </a:rPr>
              <a:t> a </a:t>
            </a:r>
            <a:r>
              <a:rPr lang="en-GB" sz="2800" dirty="0" err="1">
                <a:latin typeface="+mn-lt"/>
                <a:ea typeface="Cambria" panose="02040503050406030204" pitchFamily="18" charset="0"/>
                <a:cs typeface="Cambria" panose="02040503050406030204" pitchFamily="18" charset="0"/>
              </a:rPr>
              <a:t>rhith</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fodelu</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Cynllunio</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dulliau</a:t>
            </a:r>
            <a:r>
              <a:rPr lang="en-GB" sz="2800" dirty="0">
                <a:latin typeface="+mn-lt"/>
                <a:ea typeface="Cambria" panose="02040503050406030204" pitchFamily="18" charset="0"/>
                <a:cs typeface="Cambria" panose="02040503050406030204" pitchFamily="18" charset="0"/>
              </a:rPr>
              <a:t> a </a:t>
            </a:r>
            <a:r>
              <a:rPr lang="en-GB" sz="2800" dirty="0" err="1">
                <a:latin typeface="+mn-lt"/>
                <a:ea typeface="Cambria" panose="02040503050406030204" pitchFamily="18" charset="0"/>
                <a:cs typeface="Cambria" panose="02040503050406030204" pitchFamily="18" charset="0"/>
              </a:rPr>
              <a:t>thechnegau</a:t>
            </a:r>
            <a:r>
              <a:rPr lang="en-GB" sz="2800" dirty="0">
                <a:latin typeface="+mn-lt"/>
                <a:ea typeface="Cambria" panose="02040503050406030204" pitchFamily="18" charset="0"/>
                <a:cs typeface="Cambria" panose="02040503050406030204" pitchFamily="18" charset="0"/>
              </a:rPr>
              <a:t> </a:t>
            </a:r>
            <a:r>
              <a:rPr lang="en-GB" sz="2800" dirty="0" err="1">
                <a:latin typeface="+mn-lt"/>
                <a:ea typeface="Cambria" panose="02040503050406030204" pitchFamily="18" charset="0"/>
                <a:cs typeface="Cambria" panose="02040503050406030204" pitchFamily="18" charset="0"/>
              </a:rPr>
              <a:t>adeiladu</a:t>
            </a:r>
            <a:r>
              <a:rPr lang="en-GB" sz="2800" dirty="0">
                <a:latin typeface="+mn-lt"/>
                <a:ea typeface="Cambria" panose="02040503050406030204" pitchFamily="18" charset="0"/>
                <a:cs typeface="Cambria" panose="02040503050406030204" pitchFamily="18" charset="0"/>
              </a:rPr>
              <a:t>.</a:t>
            </a:r>
            <a:endParaRPr lang="en-GB" sz="3600" dirty="0">
              <a:latin typeface="+mn-lt"/>
            </a:endParaRPr>
          </a:p>
        </p:txBody>
      </p:sp>
    </p:spTree>
    <p:extLst>
      <p:ext uri="{BB962C8B-B14F-4D97-AF65-F5344CB8AC3E}">
        <p14:creationId xmlns:p14="http://schemas.microsoft.com/office/powerpoint/2010/main" val="3296929818"/>
      </p:ext>
    </p:extLst>
  </p:cSld>
  <p:clrMapOvr>
    <a:masterClrMapping/>
  </p:clrMapOvr>
  <mc:AlternateContent xmlns:mc="http://schemas.openxmlformats.org/markup-compatibility/2006" xmlns:p14="http://schemas.microsoft.com/office/powerpoint/2010/main">
    <mc:Choice Requires="p14">
      <p:transition spd="slow" p14:dur="2000" advTm="13571"/>
    </mc:Choice>
    <mc:Fallback xmlns="">
      <p:transition spd="slow" advTm="1357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9.04.30"/>
  <p:tag name="AS_TITLE" val="Aspose.Slides for Java"/>
  <p:tag name="AS_VERSION" val="19.4"/>
</p:tagLst>
</file>

<file path=ppt/theme/theme1.xml><?xml version="1.0" encoding="utf-8"?>
<a:theme xmlns:a="http://schemas.openxmlformats.org/drawingml/2006/main" name="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7" ma:contentTypeDescription="Create a new document." ma:contentTypeScope="" ma:versionID="3c8f14f873ccd1c875805ea3f7694a5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b6fc58c2f594342e741bcf03fc6c903b"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QA xmlns="101960c9-2583-49a4-9434-4c0cad7b266a" xsi:nil="true"/>
    <lcf76f155ced4ddcb4097134ff3c332f xmlns="101960c9-2583-49a4-9434-4c0cad7b266a">
      <Terms xmlns="http://schemas.microsoft.com/office/infopath/2007/PartnerControls"/>
    </lcf76f155ced4ddcb4097134ff3c332f>
    <TaxCatchAll xmlns="10ebebe9-ad9c-417c-96aa-6a2f5b72db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DE1A90-1EDB-488B-A2C7-08A6230A1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DE5532-076C-4333-94CD-BB9A7BAC216D}">
  <ds:schemaRefs>
    <ds:schemaRef ds:uri="10ebebe9-ad9c-417c-96aa-6a2f5b72dbd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01960c9-2583-49a4-9434-4c0cad7b266a"/>
    <ds:schemaRef ds:uri="http://www.w3.org/XML/1998/namespace"/>
    <ds:schemaRef ds:uri="http://purl.org/dc/dcmitype/"/>
  </ds:schemaRefs>
</ds:datastoreItem>
</file>

<file path=customXml/itemProps3.xml><?xml version="1.0" encoding="utf-8"?>
<ds:datastoreItem xmlns:ds="http://schemas.openxmlformats.org/officeDocument/2006/customXml" ds:itemID="{3755E1BF-89EC-40F0-9404-E5B90B765E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CBAC Powerpoint Presentation Template (Bilingual - Wales only) 2017-18</Template>
  <TotalTime>42829</TotalTime>
  <Words>3517</Words>
  <Application>Microsoft Office PowerPoint</Application>
  <PresentationFormat>On-screen Show (4:3)</PresentationFormat>
  <Paragraphs>351</Paragraphs>
  <Slides>29</Slides>
  <Notes>29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Gotham Rounded Book</vt:lpstr>
      <vt:lpstr>Courier New</vt:lpstr>
      <vt:lpstr>Bliss-Light</vt:lpstr>
      <vt:lpstr>CBAC Powerpoint Presentation Template (Bilingual - Wales only) 2017-18</vt:lpstr>
      <vt:lpstr>1_CBAC Powerpoint Presentation Template (Bilingual - Wales only) 2017-18</vt:lpstr>
      <vt:lpstr>2_CBAC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187</cp:revision>
  <dcterms:created xsi:type="dcterms:W3CDTF">2017-04-04T10:58:38Z</dcterms:created>
  <dcterms:modified xsi:type="dcterms:W3CDTF">2022-09-22T07:56:36Z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0x0101005E8D75E50D38D1449095CDF5BED87B3E</vt:lpwstr>
  </property>
  <property fmtid="{D5CDD505-2E9C-101B-9397-08002B2CF9AE}" pid="4" name="Data classification">
    <vt:lpwstr>1;#Official|b38283cd-cbb6-4228-b374-af2de6a9d035</vt:lpwstr>
  </property>
  <property fmtid="{D5CDD505-2E9C-101B-9397-08002B2CF9AE}" pid="5" name="Item department">
    <vt:lpwstr/>
  </property>
  <property fmtid="{D5CDD505-2E9C-101B-9397-08002B2CF9AE}" pid="6" name="Item topic">
    <vt:lpwstr/>
  </property>
  <property fmtid="{D5CDD505-2E9C-101B-9397-08002B2CF9AE}" pid="7" name="Item_x0020_department">
    <vt:lpwstr/>
  </property>
  <property fmtid="{D5CDD505-2E9C-101B-9397-08002B2CF9AE}" pid="8" name="Item_x0020_topic">
    <vt:lpwstr/>
  </property>
  <property fmtid="{D5CDD505-2E9C-101B-9397-08002B2CF9AE}" pid="9" name="Order">
    <vt:r8>21600</vt:r8>
  </property>
  <property fmtid="{D5CDD505-2E9C-101B-9397-08002B2CF9AE}" pid="10" name="TemplateUrl">
    <vt:lpwstr/>
  </property>
  <property fmtid="{D5CDD505-2E9C-101B-9397-08002B2CF9AE}" pid="11" name="xd_ProgID">
    <vt:lpwstr/>
  </property>
  <property fmtid="{D5CDD505-2E9C-101B-9397-08002B2CF9AE}" pid="12" name="xd_Signature">
    <vt:bool>false</vt:bool>
  </property>
  <property fmtid="{D5CDD505-2E9C-101B-9397-08002B2CF9AE}" pid="13" name="MediaServiceImageTags">
    <vt:lpwstr/>
  </property>
</Properties>
</file>