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0"/>
  </p:notesMasterIdLst>
  <p:sldIdLst>
    <p:sldId id="265" r:id="rId5"/>
    <p:sldId id="535" r:id="rId6"/>
    <p:sldId id="439" r:id="rId7"/>
    <p:sldId id="440" r:id="rId8"/>
    <p:sldId id="519" r:id="rId9"/>
    <p:sldId id="507" r:id="rId10"/>
    <p:sldId id="508" r:id="rId11"/>
    <p:sldId id="518" r:id="rId12"/>
    <p:sldId id="521" r:id="rId13"/>
    <p:sldId id="509" r:id="rId14"/>
    <p:sldId id="525" r:id="rId15"/>
    <p:sldId id="510" r:id="rId16"/>
    <p:sldId id="483" r:id="rId17"/>
    <p:sldId id="527" r:id="rId18"/>
    <p:sldId id="520" r:id="rId19"/>
    <p:sldId id="522" r:id="rId20"/>
    <p:sldId id="484" r:id="rId21"/>
    <p:sldId id="523" r:id="rId22"/>
    <p:sldId id="443" r:id="rId23"/>
    <p:sldId id="528" r:id="rId24"/>
    <p:sldId id="511" r:id="rId25"/>
    <p:sldId id="529" r:id="rId26"/>
    <p:sldId id="512" r:id="rId27"/>
    <p:sldId id="530" r:id="rId28"/>
    <p:sldId id="513" r:id="rId29"/>
    <p:sldId id="531" r:id="rId30"/>
    <p:sldId id="514" r:id="rId31"/>
    <p:sldId id="532" r:id="rId32"/>
    <p:sldId id="515" r:id="rId33"/>
    <p:sldId id="533" r:id="rId34"/>
    <p:sldId id="516" r:id="rId35"/>
    <p:sldId id="534" r:id="rId36"/>
    <p:sldId id="524" r:id="rId37"/>
    <p:sldId id="536" r:id="rId38"/>
    <p:sldId id="420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otham Rounded Book" pitchFamily="50" charset="0"/>
      <p:regular r:id="rId45"/>
      <p:bold r:id="rId46"/>
      <p:italic r:id="rId47"/>
      <p:boldItalic r:id="rId48"/>
    </p:embeddedFont>
    <p:embeddedFont>
      <p:font typeface="Trebuchet MS" panose="020B0603020202020204" pitchFamily="34" charset="0"/>
      <p:regular r:id="rId49"/>
      <p:bold r:id="rId50"/>
      <p:italic r:id="rId51"/>
      <p:boldItalic r:id="rId52"/>
    </p:embeddedFont>
  </p:embeddedFontLst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06"/>
    <a:srgbClr val="E75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97AD51-30C3-4768-A5B3-2B8BF6490CB7}" v="10" dt="2021-03-26T15:34:46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7" autoAdjust="0"/>
    <p:restoredTop sz="77598" autoAdjust="0"/>
  </p:normalViewPr>
  <p:slideViewPr>
    <p:cSldViewPr snapToGrid="0" snapToObjects="1">
      <p:cViewPr varScale="1">
        <p:scale>
          <a:sx n="82" d="100"/>
          <a:sy n="82" d="100"/>
        </p:scale>
        <p:origin x="5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4709F-7B92-4904-980E-C27FFADFC1BF}" type="datetimeFigureOut">
              <a:rPr lang="en-GB" smtClean="0"/>
              <a:t>29/03/2021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7319E-213C-4920-A16F-A5F14520856B}" type="slidenum">
              <a:rPr lang="en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78277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64F25-C7F6-4E11-8B8C-CCA7BD6D9214}" type="slidenum">
              <a:rPr lang="en-GB" smtClean="0"/>
              <a:pPr/>
              <a:t>1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47248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Mae'r diwydiant adeiladu yn cynnwys Cleientiaid, datblygwyr, ymgynghorwyr, gweithgynhyrchwyr, cyflenwyr a chontractwyr.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cam adeiladu'r cylch bywyd yn dechrau gyda phenodi prif gontractwr ac yn gorffen gyda throsglwyddo'r adeilad gorffenedig i'r Cleient.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10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864126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11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41468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</a:t>
            </a: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gweithredu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yn cyfeirio at reoli amgylchedd adeiledig sy'n cael ei ddefnyddio. Gallai gynnwys: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rheoli a monitro systemau gwresogi, oeri a goleuo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darparu gwasanaethau diogelwch, glanhau a gwasanaethau eraill, gan gynnwys gweithdrefnau profi a gwacáu. </a:t>
            </a:r>
          </a:p>
          <a:p>
            <a:pPr marL="0" lvl="0" indent="0" algn="l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Cynnal a chadw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yw atgyweirio / atal pydredd, a difrod a achosir gan dywydd, heneiddio a defnydd cyffredinol. Bydd y gwaith cynnal a chadw naill ai yn: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Waith cynnal a chadw wedi'i gynllunio hy yn cael ei wneud yn rheolaidd, er mwyn cadw rhywbeth mewn cyflwr da neu ymestyn ei oes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NEU yn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Waith cynnal a chadw cywirol,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sy'n cynnwys atgyweirio rhywbeth sydd wedi torri.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 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Llawlyfr Gweithredu a Chynnal a Chadw Adeiladau: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Dogfen a roddir i'r cleient ar ôl cwblhau'r cam adeiladu. Mae'n cynnwys gwybodaeth fanwl am weithredu, cynnal a chadw a dymchwel adeilad wedi hynny.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12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934523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 dymchwel yn weithgaredd peryglus sy'n gofyn am reoli risg yn effeithlon, rheoli'r amgylchedd a’r safle, a chynllunio'n ofalus. Mae'n cynnwys tynnu strwythur i lawr a chael gwared ar y deunyddiau gwastraff sy'n deillio o hynny. Gallai gynnwys defnyddio ffrwydron, dymchwel â pheiriant neu dynnu’r strwythur i lawr â llaw.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 adeiladau gwag yn dueddol o ddioddef fandaliaeth a diraddiad naturiol ac yn aml cawsant eu dymchwel, gan y credid bod hynny’n fwy proffidiol na’u hatgyweirio.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Fel dewis arall, gallai defnyddio adeiladau segur i bwrpas arall chwarae rhan bwysig yn adfywiad yr amgylchedd adeiledig, gan sicrhau bod eiddo gwag yn dod yn ôl i gael eu defnyddio eto i ddiwallu anghenion sy'n newid. Bydd newid pwrpas adeilad yn ymestyn ei gylch bywyd ac yn ffordd gynaliadwy o adeiladu.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Gellir disgrifio newid pwrpas adeilad  fel newid adeilad i weddu i amodau newydd, megis newid defnydd neu faint neu ofynion perfformiad, a gallai gynnwys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Trosi: newid mewn swyddogaeth neu ddefnydd, megis trosi bloc swyddfa i ddefnydd preswyl.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Ymestyn: cynyddu mewn maint, a allai fod yn ehangu llorweddol neu fertigol.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Ailwampio: gwaith yn gysylltiedig â newid mewn perfformiad.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Yn y DU mae tua 40% yr holl waith adeiladu yn ymwneud ag ailwampio a chynnal a chadw adeiladau presennol.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13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700560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14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588897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Pensaer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Dylunio adeiladau (cynllun ac estheteg) a datblygu agweddau technegol eu dyluniadau ar gyfer adeiladu, gan gynnwys datblygiadau preswyl, diwydiannol a masnachol, a gwaith ar brosiectau adfer ac adnewyddu.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Peiriannydd Sifil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Dylunio a rheoli prosiectau seilwaith fel ffyrdd, pontydd a stadia chwaraeon.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Peiriannydd Strwythurol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Dyluniad a manylion elfennau strwythurol adeiladau a phrosiectau peirianneg sifil.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Syrfëwr Adeiladau / Tir</a:t>
            </a:r>
            <a:r>
              <a:rPr lang="cy-GB"/>
              <a:t>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 Mesur ac asesu cyflwr ased adeiledig  / tir y bwriedir ei ddatblygu.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Rheolwr Safle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 Trefnu gwaith ar safle, gan sicrhau ei fod yn cael ei gwblhau'n ddiogel, i safon, ar amser ac o fewn y gyllideb.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1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Rheolwr Prosiect</a:t>
            </a:r>
            <a:r>
              <a:rPr lang="cy-GB"/>
              <a:t>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 Goruchwylio pob agwedd ar brosiect adeiladu, gan gynnwys rhaglenni gwaith a chaffael llafur a deunyddiau.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Syrfëwr Meintiau</a:t>
            </a:r>
            <a:r>
              <a:rPr lang="cy-GB"/>
              <a:t>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 Rheoli cost a chyllideb prosiect adeiladu o'r cychwyn cyntaf hyd at ei gwblhau.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Cynlluniwr Trefol</a:t>
            </a:r>
            <a:r>
              <a:rPr lang="cy-GB"/>
              <a:t>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 Cydbwyso a chynghori gwleidyddion ynghylch y gofynion ar dir gan dai, busnes, trafnidiaeth a hamdden a chydag anghenion pobl a chymdeithas.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Rôl y peiriannydd gwasanaethau adeiladu</a:t>
            </a:r>
            <a:r>
              <a:rPr lang="cy-GB"/>
              <a:t>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 Dylunio a chreu manylebau ar gyfer gosodiadau gwasanaethau.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15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168605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16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574633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/>
              <a:t>Fframiau porthol -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Yn nodweddiadol, ffrâm rhychwant glir unllawr gyda cheibrennau ar oleddf, dwbl, bas, wedi'u cynnal gan golofnau, ar blatiau sylfaen ar sylfeini padiau.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Fframiau sgerbwd - System o golofnau a thrawstiau cysylltu sy'n cynnal y lloriau mewnol a'r waliau allanol ac sy'n cario’r llwythi i gyd i'r sylfeini.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Adeiladu waliau ceudod - Wal wedi'i ffurfio â chroen strwythurol mewnol a chroen allanol, y ddau mewn gwaith maen, wedi'i gwahanu gan geudod.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Paneli strwythurol wedi'u hinswleiddio - Paneli cyfansawdd parod gydag inswleiddiad wedi'u rhyngosod rhwng ffasadau strwythurol.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17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130445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18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6592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1" dirty="0"/>
              <a:t>Mentrau bach a chanolig</a:t>
            </a:r>
            <a:r>
              <a:rPr lang="cy-GB"/>
              <a:t> -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Mentrau â llai na 250 o weithwyr, sy'n cynnwys dros 90% o fusnesau'r DU, gan gynnwys y rhan fwyaf o gontractwyr adeiladu ac ymgynghorwyr y DU.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Cwmnïau ledled y wlad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 Contractwyr ac ymgynghorwyr gyda swyddfeydd lleol sy'n gallu gwasanaethu'r DU gyfan.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Cwmnïau byd-eang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 Contractwyr ac ymgynghorwyr sydd â sefydliadau sy'n eu galluogi i weithredu ar draws sawl cyfandir.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Contractwyr ac isgontractwyr</a:t>
            </a:r>
            <a:r>
              <a:rPr lang="cy-GB"/>
              <a:t>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Prif gontractwyr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yw'r sefydliadau a benodir (y dyfarnwyd contractau iddynt) gan Gleientiaid i gyflawni'r gwaith adeiladu sydd ei angen arnynt.  </a:t>
            </a: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Is-gontractwyr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Fel arfer busnesau masnach a benodir gan brif gontractwyr i wneud gwaith na allant ei gwblhau gan ddefnyddio eu gweithwyr eu hunain.</a:t>
            </a:r>
          </a:p>
          <a:p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Prosesau tendro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 Proses gynnig gystadleuol, lle mae contractwyr yn cyflwyno cynigion a phris am wneud gwaith.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Adran gynllunio awdurdod lleol</a:t>
            </a:r>
            <a:r>
              <a:rPr lang="cy-GB"/>
              <a:t>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yr awdurdod lleol yn cyflogi swyddogion cynllunio proffesiynol i ystyried ceisiadau cynllunio a gwneud argymhellion i 'Bwyllgor Cynllunio' o gynghorwyr etholedig ynghylch penderfyniadau i roi neu wrthod caniatâd i adeiladu.</a:t>
            </a:r>
          </a:p>
          <a:p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Cyrff hyfforddi masnach a diwydiant</a:t>
            </a:r>
            <a:r>
              <a:rPr lang="cy-GB"/>
              <a:t>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Bwrdd Hyfforddi'r Diwydiant Adeiladu (CITB).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Corff cyhoeddus ac elusen yw'r CITB a ariennir gan y diwydiant adeiladu gyda'r bwriad o sicrhau bod cyflenwad digonol o bobl hyfforddedig a chymwysedig ar bob lefel yn y diwydiant, gyda phrif ffocws ar brentisiaethau a datblygu gyrfaoedd. </a:t>
            </a:r>
          </a:p>
          <a:p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Cynlluniau cofrestru a datblygu masnach</a:t>
            </a:r>
            <a:r>
              <a:rPr lang="cy-GB"/>
              <a:t>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Sefydliad Safoni Rhyngwladol (ISO).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Cyhoeddi safonau rhyngwladol ('y ffordd orau o wneud rhywbeth'), gan gynnwys safonau ISO ar gyfer Rheoli Ansawdd, Amgylcheddol ac Ynni ac Iechyd a Diogelwch. </a:t>
            </a:r>
            <a:endParaRPr lang="cy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19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5744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501208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20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879866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1" dirty="0"/>
              <a:t>Ffurfiau strwythurol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b="0" dirty="0"/>
              <a:t>Technegau parod ar gyfer strwythurau sylfaenol gan ddefnyddio cydrannau eilaidd oddi ar y safle</a:t>
            </a:r>
            <a:r>
              <a:rPr lang="cy-GB" b="1" dirty="0"/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y-GB" b="0" dirty="0"/>
              <a:t>Dur strwythurol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y-GB" b="0" dirty="0"/>
              <a:t>Concrit wedi'i rag-gastio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y-GB" b="0" dirty="0"/>
              <a:t>Pren wedi'i beiriannu.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cy-GB" b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y-GB" b="0" dirty="0"/>
              <a:t>Ffurfiau strwythurol ar safle o goncrit in situ: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y-GB" b="0" dirty="0"/>
              <a:t>Ffurfwaith </a:t>
            </a:r>
            <a:r>
              <a:rPr lang="cy-GB" b="0" i="1" dirty="0"/>
              <a:t>(formwork)</a:t>
            </a:r>
            <a:r>
              <a:rPr lang="cy-GB" b="0" dirty="0"/>
              <a:t> a fframweithiau dros dro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y-GB" b="0" dirty="0"/>
              <a:t>Atgyfnerthu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y-GB" b="0" dirty="0"/>
              <a:t>Concrit</a:t>
            </a:r>
          </a:p>
          <a:p>
            <a:pPr marL="1371600" lvl="3" indent="0">
              <a:buFont typeface="Arial" panose="020B0604020202020204" pitchFamily="34" charset="0"/>
              <a:buNone/>
            </a:pPr>
            <a:endParaRPr lang="cy-GB" b="1" dirty="0"/>
          </a:p>
          <a:p>
            <a:pPr marL="1543050" lvl="3" indent="-171450">
              <a:buFont typeface="Arial" panose="020B0604020202020204" pitchFamily="34" charset="0"/>
              <a:buChar char="•"/>
            </a:pPr>
            <a:endParaRPr lang="cy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21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15869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Mae'r diwydiant adeiladu yn cynnwys Cleientiaid, datblygwyr, ymgynghorwyr, gweithgynhyrchwyr, cyflenwyr a chontractwyr.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cam adeiladu'r cylch bywyd yn dechrau gyda phenodi prif gontractwr ac yn gorffen gyda throsglwyddo'r adeilad gorffenedig i'r Cleient.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22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022467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615950" algn="l"/>
              </a:tabLst>
            </a:pPr>
            <a:r>
              <a:rPr lang="cy-GB" b="1" dirty="0"/>
              <a:t>Dulliau ar gyfer ymchwilio i isbridd -</a:t>
            </a:r>
            <a:r>
              <a:rPr lang="cy-GB"/>
              <a:t> </a:t>
            </a:r>
            <a:r>
              <a:rPr lang="cy-GB" b="0" dirty="0"/>
              <a:t>pyllau prawf, drilio tyllau turio, samplu, profi in situ /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615950" algn="l"/>
              </a:tabLst>
            </a:pPr>
            <a:endParaRPr lang="cy-GB" b="0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615950" algn="l"/>
              </a:tabLs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 angen i'r arolwg safle gynnwys ymchwiliadau daear i helpu i benderfynu ynghylch: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615950" algn="l"/>
              </a:tabLs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 lefel trwythiad a llif y dŵr.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615950" algn="l"/>
              </a:tabLs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Natur y ffawtiau neu’r gwagleoedd tanddaearol.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615950" algn="l"/>
              </a:tabLs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Trwch a dyfnder haenau isbridd.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615950" algn="l"/>
              </a:tabLs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Priodweddau isbridd, gan gynnwys capasiti i ddal pwysau.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Dosbarthiad pridd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Dosberthir mathau o bridd yn ôl maint a siâp gronynnau neu rawn: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Dwysedd y pridd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canlyniadau profion dwysedd yn helpu i bennu lefel cywasgu a gallu’r isbridd i ddal pwysau.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Amodau a lefel dŵr daear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Nodi halogiadau i'w hystyried mewn perthynas â manylebau deunyddiau ac iechyd a diogelwch gweithwyr safle. Mae angen sefydlu'r lefel a’r amrywiadau tymhorol yn y lefel trwythiad i'w hystyried wrth fanylu ar isadeileddau, isloriau ac elfennau eraill o dan y ddaear, megis pyllau lifft.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Dadansoddiad o gynnwys lleithder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i sefydlu beth yw cynnwys y  dŵr naturiol a'i effaith ar gryfder yr isbridd.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Dadansoddiad cemegol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Yn yr un modd â dŵr daear, mae angen sefydlu’r gwerth pH a lefelau’r halogiad i fod yn sail i fanylebau deunyddiau a materion iechyd a diogelwch ar gyfer gweithredwyr safleoedd a deiliaid y dyfodol.</a:t>
            </a:r>
          </a:p>
          <a:p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MATHAU O SYLFEINI ADEILADAU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Sylfeini stribedi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Sylfeini bas a ddefnyddir i ddarparu cefnogaeth barhaus, wastad i wal sy’n cynnal pwysau.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Sylfeini gyda ffos yn cael ei llenwi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Sylfeini bas a ddefnyddir yn aml pan fydd pridd yn rhydd neu mewn ardaloedd â lefel trwythiad uchel. Mae'n golygu llenwi’r ffos a gloddiwyd â choncrit, yn nodweddiadol, i o fewn 150 mm i lefel yr arwyneb.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Sylfeini rafftiau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Slabiau daear concrit wedi'u hatgyfnerthu, fel arfer rhwng 150 mm i 300 mm o drwch sy'n gwasgaru'r llwyth a orfodir dros ardal eang, yn aml dros ôl troed yr adeilad cyfan.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Sylfeini padiau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Ffurfir y rhain fel arfer gan 'badiau' concrit hirsgwar wedi'u hatgyfnerthu sy'n cynnal llwythi un pwynt lleol megis o golofnau strwythurol ffrâm ddur.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Sylfeini pentyrrau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. Sylfeini dwfn a ffurfir gan </a:t>
            </a:r>
            <a:r>
              <a:rPr lang="cy-GB" sz="180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elfennau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hir, colofnog, wedi'u gwneud o ddur neu goncrit wedi'i atgyfnerthu, a ddefnyddir i drosglwyddo llwythi o uwch-strwythurau, trwy isbridd anaddas i bridd neu graig gryfach mewn dyfnder.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y-GB" sz="1800" dirty="0">
                <a:effectLst/>
                <a:latin typeface="Calibri" panose="020F0502020204030204" pitchFamily="34" charset="0"/>
              </a:rPr>
              <a:t> </a:t>
            </a:r>
          </a:p>
          <a:p>
            <a:endParaRPr lang="cy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23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029194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Mae'r diwydiant adeiladu yn cynnwys Cleientiaid, datblygwyr, ymgynghorwyr, gweithgynhyrchwyr, cyflenwyr a chontractwyr.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cam adeiladu'r cylch bywyd yn dechrau gyda phenodi prif gontractwr ac yn gorffen gyda throsglwyddo'r adeilad gorffenedig i'r Cleient.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24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647580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Mathau o adeiladu ar y llawr gwaelod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Lloriau solid</a:t>
            </a:r>
            <a:r>
              <a:rPr lang="cy-GB" dirty="0"/>
              <a:t> </a:t>
            </a:r>
            <a:r>
              <a:rPr lang="cy-GB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Yn aml wedi'u hadeiladu fel </a:t>
            </a:r>
            <a:r>
              <a:rPr lang="cy-GB" sz="1800" b="1" i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slabiau concrit sy'n cynnal y ddaear ar DPM trosblyg / DPCs wedi’u huno â’r wal.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Lloriau concrit ynghrog in situ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Fel y lloriau solet, gydag atgyfnerthiad dur ychwanegol wedi'i gynllunio i rychwantu rhwng waliau ategol / trawstiau daear. </a:t>
            </a:r>
          </a:p>
          <a:p>
            <a:pPr algn="l">
              <a:lnSpc>
                <a:spcPct val="107000"/>
              </a:lnSpc>
              <a:spcAft>
                <a:spcPts val="600"/>
              </a:spcAft>
              <a:tabLst>
                <a:tab pos="615950" algn="l"/>
              </a:tabLs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Lloriau pren ynghrog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Distiau pren wedi'u cynnal ar lefel DPC ar waliau allanol sy'n cynnal llwyth a waliau byr (</a:t>
            </a:r>
            <a:r>
              <a:rPr lang="cy-GB" sz="1800" i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sleeper wall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) mewnol. Gosodir y distiau ar draws y rhychwant byrraf gydag inswleiddiad rhyngddynt.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615950" algn="l"/>
              </a:tabLs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Lloriau trawst a blociau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Mantais y rhain yw eu bod yn cael eu gweithgynhyrchu oddi ar y safle o drawstiau concrit wedi'u hatgyfnerthu, bod blociau mewnlenwi concrit ar gael yn rhwydd, eu bod yn gallu cael eu cydosod yn gyflym gyda dim ond ychydig o ofyniad am lafur neu offer arbenigol.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Adeiladu lloriau canolradd</a:t>
            </a:r>
            <a:r>
              <a:rPr lang="cy-GB" dirty="0"/>
              <a:t> 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Distiau pren -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Gellir adeiladu distiau i mewn i waliau neu eu cynnal ar hangers dur a bydd angen cynheiliaid saethben arnynt i atal eu hystumio ac i helpu i ddosbarthu llwythi a roddir arnynt.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Distiau pren peirianyddol -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Cynhyrchion peirianyddol wedi'u cynllunio i oresgyn cyfyngiadau rhychwant pren solet. Ymhlith yr amrywiadau mae: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Planciau concrit wedi'u</a:t>
            </a:r>
            <a:r>
              <a:rPr lang="cy-GB" dirty="0"/>
              <a:t> </a:t>
            </a: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rhag-gastio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- Slabiau concrit wedi'u hatgyfnerthu ymlaen llaw ac wedi'u hatgyfnerthu, fel rheol 1200mm o led x 150/200 mm o ddyfnder, a ddefnyddir i adeiladu lloriau mewn adeiladau aml-lawr.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Grisiau a mannau agored</a:t>
            </a: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Grisiau pren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 defnyddir y rhain yn gyffredinol mewn anheddau, fel arfer gydag un set o risiau neu gyda hanner landin. Defnyddir dyluniadau gyda grisiau taprog hefyd i arbed lle trwy ffurfio troadau yn y grisiau.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dirty="0"/>
              <a:t>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Grisiau metel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 mae’r rhain yn wydn, yn gallu gwrthsefyll llwythi trwm, yn gallu gwrthsefyll y tywydd ac yn gynaliadwy oherwydd eu potensial i gael eu hailgylchu. Gellir defnyddio grisiau troellog metel hefyd fel nodwedd neu lle mae lle yn brin, gan gynnwys fel grisiau dianc allanol.</a:t>
            </a: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Grisiau concrit -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Gellir eu rhag-gastio neu eu ffurfio in situ a'u cynllunio i ychwanegu sefydlogrwydd strwythurol ac maent yn eu hanfod yn gallu gwrthsefyll tân.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Waliau allanol a chladin </a:t>
            </a:r>
            <a:r>
              <a:rPr lang="cy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Cladin brics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Cladin sy’n defnyddio slipiau brics, gyda'r bwriad o gyd-fynd ag ymddangosiad gwaith brics confensiynol, ond fel rheol dim ond yn 20 mm o drwch gyda 'brics arbennig' wedi'u gwneud ar gyfer corneli ac ati i efelychu ymddangosiad waliau brics llawn. </a:t>
            </a:r>
          </a:p>
          <a:p>
            <a:pPr algn="l"/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Cladin pren -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Cladin sy’n defnyddio byrddau pren meddal wedi'u gosod ar estyll i redeg yn llorweddol neu'n fertigol i weddu i ddyluniad. Gellir staenio neu beintio a pheiriannu'r byrddau i greu ystod o broffiliau. </a:t>
            </a: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Cladin cyfansawdd - 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 paneli cladin cyfansawdd, neu baneli rhyngosod, yn cynnwys craidd wedi'i inswleiddio wedi'i ryngosod rhwng dau ffas metel neu blastig. 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Cladin dalenni metel -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Dalenni â phroffil metel, a ddefnyddir yn helaeth ar gyfer cladin wal a tho ar adeiladau amaethyddol, masnachol a diwydiannol.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Waliau llenni -</a:t>
            </a:r>
            <a:r>
              <a:rPr lang="cy-GB" dirty="0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Systemau cladin an-</a:t>
            </a:r>
            <a:r>
              <a:rPr lang="cy-GB" sz="180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strwythurol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a gysylltir yn gyffredinol ag adeiladau aml-lawr, sy'n cynnwys </a:t>
            </a:r>
            <a:r>
              <a:rPr lang="cy-GB" sz="1800" u="none" strike="noStrike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ffrâm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alwminiwm ysgafn gyda phaneli mewnlenwi gwydrog neu gyfansawdd.</a:t>
            </a:r>
            <a:endParaRPr lang="cy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dirty="0"/>
              <a:t> 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y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25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653082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26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689282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1" dirty="0"/>
              <a:t>Adeiladau preswyl</a:t>
            </a:r>
          </a:p>
          <a:p>
            <a:endParaRPr lang="cy-GB" b="1" dirty="0"/>
          </a:p>
          <a:p>
            <a:r>
              <a:rPr lang="cy-GB" b="1" dirty="0"/>
              <a:t>Cyflenwadau trydanol</a:t>
            </a:r>
            <a:r>
              <a:rPr lang="cy-GB"/>
              <a:t> </a:t>
            </a:r>
            <a:r>
              <a:rPr lang="cy-GB" b="0" dirty="0"/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hyn yn cynnwys prif gyflenwad wedi'i gysylltu â mesurydd trydan gyda chysylltiadau o'r mesurydd i'r uned ddefnyddwyr.</a:t>
            </a:r>
            <a:endParaRPr lang="cy-GB" b="1" dirty="0"/>
          </a:p>
          <a:p>
            <a:endParaRPr lang="cy-GB" b="1" dirty="0"/>
          </a:p>
          <a:p>
            <a:r>
              <a:rPr lang="cy-GB" b="1" dirty="0"/>
              <a:t>Cyflenwadau nwy</a:t>
            </a:r>
            <a:r>
              <a:rPr lang="cy-GB"/>
              <a:t> </a:t>
            </a:r>
            <a:r>
              <a:rPr lang="cy-GB" b="0" dirty="0"/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Cyflenwadau wedi'u mesur, yn debyg i gyflenwadau trydanol gyda phibellau mewnol wedi'u cysylltu ag offer fel poptai a boeleri gwres canolog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.</a:t>
            </a:r>
            <a:endParaRPr lang="cy-GB" b="1" dirty="0"/>
          </a:p>
          <a:p>
            <a:endParaRPr lang="cy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dirty="0"/>
              <a:t>Cyflenwadau dŵr</a:t>
            </a:r>
            <a:r>
              <a:rPr lang="cy-GB"/>
              <a:t> </a:t>
            </a:r>
            <a:r>
              <a:rPr lang="cy-GB" b="0" dirty="0"/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Yn fwyfwy, cyflenwad wedi'i fesur i falf stopio er mwyn gallu ynysu tŷ cyfan, gyda phibellau i gyfeirio pwyntiau sy’n bwydo’r dŵr yn uniongyrchol fel sinc y gegin ac i gyfleusterau storio sy'n gysylltiedig â'r system dŵr poeth ac oer.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b="1" dirty="0"/>
          </a:p>
          <a:p>
            <a:endParaRPr lang="cy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dirty="0"/>
              <a:t>Cyfathrebu</a:t>
            </a:r>
            <a:r>
              <a:rPr lang="cy-GB"/>
              <a:t> </a:t>
            </a:r>
            <a:r>
              <a:rPr lang="cy-GB" b="0" dirty="0"/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Cysylltiadau band eang cebl neu loeren ar gyfer gwasanaethau cyfryngau a rhyngrwyd a ddefnyddir i ddarparu teledu, ffôn a rhwydweithiau wi-fi phreifat.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b="0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b="1" dirty="0"/>
              <a:t>Adeiladau masnachol </a:t>
            </a:r>
            <a:endParaRPr lang="cy-GB" b="0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Lifftiau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 dau brif gategori o lifft: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Lifftiau tyniant 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mae’r rhain yn gweithredu gyda rhaffau dur sy'n rhedeg dros olwyn ynghlwm wrth fodur trydan wedi'i leoli uwchben siafft y lifft, gyda gwrth-bwysau i gydbwyso'r llwyth ar y modur. Yn addas i'w ddefnyddio mewn adeiladau uchel.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615950" algn="l"/>
              </a:tabLs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Lifftiau hydrolig 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mae'r rhain yn defnyddio pwmp trydan a phiston hydrolig i wthio'r car i fyny, a falf rhyddhau i ostwng y pwysau hydrolig yn y piston. Mae ar lifftiau hydrolig angen pwll lifft islaw siafft y lifft ac fe'u defnyddir ar gyflymder cymharol araf mewn adeiladau 2 - 8 llawr.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b="1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Grisiau symudol - 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mae’r rhain yn cael eu defnyddio mewn adeiladau lle mae angen symud nifer fawr o bobl, megis mewn canolfannau siopa a meysydd awyr, ac ati. Mae ganddynt ofynion tebyg o ran gofod i risiau, ond maent yn caniatáu i fwy o bobl eu defnyddio. 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Gwasanaethau trydanol a chyfathrebu</a:t>
            </a:r>
            <a:r>
              <a:rPr lang="cy-GB"/>
              <a:t> </a:t>
            </a:r>
            <a:r>
              <a:rPr lang="cy-GB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 adeilad masnachol modern yn debygol o gynnwys 'System Rheoli Adeilad' cyfrifiadurol (BMS), a fydd yn monitro ac yn rheoli ystod o wasanaethau trydanol.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Cyflenwadau nwy</a:t>
            </a:r>
            <a:r>
              <a:rPr lang="cy-GB"/>
              <a:t> </a:t>
            </a:r>
            <a:r>
              <a:rPr lang="cy-GB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Defnyddir y rhain ar gyfer systemau gwresogi wedi'u seilio ar foeleri ac mewn ceginau masnachol.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Cyflenwad dŵr</a:t>
            </a:r>
            <a:r>
              <a:rPr lang="cy-GB"/>
              <a:t> </a:t>
            </a:r>
            <a:r>
              <a:rPr lang="cy-GB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bydd hwn yn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cael ei ddefnyddio ar gyfer yfed a choginio, glanhau, a glanweithdra, ac o bosibl diffodd tân. </a:t>
            </a: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Adeiladau diwydiannol (yn ogystal â gwasanaethau adeiladu masnachol)</a:t>
            </a: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6000"/>
              </a:lnSpc>
              <a:spcAft>
                <a:spcPts val="800"/>
              </a:spcAft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Cyflenwadau trydanol 400v 3 cham </a:t>
            </a:r>
            <a:r>
              <a:rPr lang="cy-GB"/>
              <a:t>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Gall argaeledd cyflenwad pŵer foltedd uchel fod yn sylfaenol mewn penderfyniadau ynghylch lleoli adeilad diwydiannol. 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cy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27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43909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Mae'r diwydiant adeiladu yn cynnwys Cleientiaid, datblygwyr, ymgynghorwyr, gweithgynhyrchwyr, cyflenwyr a chontractwyr.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cam adeiladu'r cylch bywyd yn dechrau gyda phenodi prif gontractwr ac yn gorffen gyda throsglwyddo'r adeilad gorffenedig i'r Cleient.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28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619874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Mae'r Gorchymyn Cynllunio Gwlad a Thref (Dosbarthiadau Defnydd) yn categoreiddio defnyddiau tir ac adeiladau. Ni chaniateir defnyddio datblygiadau at ddibenion nad ydynt o fewn y dosbarth defnydd y cawsant ganiatâd cynllunio ar eu cyfer.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 prif ddosbarthiadau defnydd yw: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1760" lvl="0" indent="291465" algn="l">
              <a:spcBef>
                <a:spcPts val="600"/>
              </a:spcBef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A: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 Siopau a manwerthu eraill.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1760" indent="291465" algn="l"/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: Masnachol a Diwydiannol</a:t>
            </a:r>
            <a:endParaRPr lang="cy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0490" indent="290195" algn="l"/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: Preswyl</a:t>
            </a:r>
            <a:endParaRPr lang="cy-GB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110490" indent="290195" algn="l"/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D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: Ymgynnull a hamdden</a:t>
            </a:r>
          </a:p>
          <a:p>
            <a:pPr marL="110490" indent="290195" algn="l"/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0490" indent="0" algn="l">
              <a:buFont typeface="Arial" panose="020B0604020202020204" pitchFamily="34" charset="0"/>
              <a:buNone/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Yn gyffredinol nid oes angen caniatâd cynllunio i newid defnydd datblygiad pan fo'r defnydd presennol ac arfaethedig o fewn yr un dosbarth, megis o siop DIY i siop elusen. Gellir ystyried newid defnydd adeilad o un dosbarth i un arall yn ddatblygiad a ganiateir, fel arall bydd angen caniatâd cynllunio ar gyfer y newid.</a:t>
            </a: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10490" indent="290195" algn="l"/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29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29974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/>
              <a:t>Mae Uned 1 UG yn cyfrannu 50% at y cymhwyster UG ac 20% at y cymhwyster Safon Uwch.</a:t>
            </a: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3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329641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30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21680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1" dirty="0"/>
              <a:t>Draeniad dŵr budr a dŵr wyneb</a:t>
            </a:r>
          </a:p>
          <a:p>
            <a:endParaRPr lang="cy-GB" b="1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Systemau draenio prif gyflenwad wedi’u cyfuno 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Adeiladwyd y draeniau neu'r carthffosydd cyntaf i frwydro yn erbyn afiechydon a achosid gan lanweithdra gwael trwy gael gwared â draeniad budr a dŵr gwastraff o ardaloedd preswyl. 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Systemau draenio prif gyflenwad ar wahân 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Wrth i boblogaethau trefol dyfu, ni ellid cynnwys swm y dŵr gwastraff yn y system gyfun a datblygwyd carthffosydd ar wahân gyda dwy ddraen, un ar gyfer dŵr gwastraff o doiledau, sinciau, gwastraff diwydiannol, ac ati (sy'n mynd i'r gwaith carthffosiaeth i'w drin cyn cael ei ollwng i afonydd), ac un ar gyfer dŵr wyneb glân o doeau a ffyrdd sy'n gollwng yn uniongyrchol i afonydd. 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1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r>
              <a:rPr lang="cy-GB" sz="1800" b="1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Systemau draenio trefol cynaliadwy</a:t>
            </a:r>
            <a:r>
              <a:rPr lang="cy-GB"/>
              <a:t> </a:t>
            </a:r>
            <a:r>
              <a:rPr lang="cy-GB" sz="1800" b="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-</a:t>
            </a:r>
            <a:r>
              <a:rPr lang="cy-GB"/>
              <a:t>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systemau yw'r rhain sy'n delio â dŵr ffo dŵr wyneb yn lleol, trwy gasglu, storio a glanhau cyn caniatáu iddo gael ei ryddhau'n araf i'r amgylchedd.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sz="1800" b="0" dirty="0">
              <a:solidFill>
                <a:srgbClr val="2F5496"/>
              </a:solidFill>
              <a:effectLst/>
              <a:latin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615950" algn="l"/>
              </a:tabLst>
            </a:pPr>
            <a:endParaRPr lang="cy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31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841365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 dirty="0"/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Mae'r diwydiant adeiladu yn cynnwys Cleientiaid, datblygwyr, ymgynghorwyr, gweithgynhyrchwyr, cyflenwyr a chontractwyr.</a:t>
            </a: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Bydd cam adeiladu'r cylch bywyd yn dechrau gyda phenodi prif gontractwr ac yn gorffen gyda throsglwyddo'r adeilad gorffenedig i'r Cleient.</a:t>
            </a: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32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191374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33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702786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34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12706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4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0644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5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32678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6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336265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y-GB" b="1" dirty="0"/>
              <a:t>Dylunio</a:t>
            </a:r>
            <a:r>
              <a:rPr lang="cy-GB"/>
              <a:t> - </a:t>
            </a: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Cymhwyso sgiliau pensaernïol, peirianneg a thechnegol i greu adeilad i fodloni gofynion y cytunwyd arnynt</a:t>
            </a:r>
            <a:r>
              <a:rPr lang="cy-GB"/>
              <a:t> </a:t>
            </a:r>
            <a:r>
              <a:rPr lang="cy-GB" sz="1800" dirty="0">
                <a:solidFill>
                  <a:srgbClr val="1F3864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y-GB" sz="1800" dirty="0">
                <a:solidFill>
                  <a:srgbClr val="2F5496"/>
                </a:solidFill>
                <a:effectLst/>
                <a:latin typeface="Calibri" panose="020F0502020204030204" pitchFamily="34" charset="0"/>
              </a:rPr>
              <a:t>Mae dylunio adeiladau yn broses gydweithredol sy'n cynnwys Cleient a thîm dylunio a arweinir fel arfer gan Bensaer. Bydd Cleient yn nodi gofynion adeiladu. Bydd y tîm dylunio yn gweithio gyda'r Cleient i ddiffinio briff a datblygu datrysiad, o ran swyddogaeth, perfformiad, estheteg a chyllideb, i fodloni'r gofynion.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y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y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7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695742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8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735703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2F54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7319E-213C-4920-A16F-A5F14520856B}" type="slidenum">
              <a:rPr lang="en-GB" smtClean="0"/>
              <a:t>9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62872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ther%20Clients/Eduqas/P17661%20Eduqas%20Brand%20Identity%20Guidelines/Links/Corbis-42-53088181.jpg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rbis-42-53088181_bandw.jpg"/>
          <p:cNvPicPr preferRelativeResize="0">
            <a:picLocks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t="9973" r="-331" b="4013"/>
          <a:stretch>
            <a:fillRect/>
          </a:stretch>
        </p:blipFill>
        <p:spPr>
          <a:xfrm>
            <a:off x="5425200" y="3048000"/>
            <a:ext cx="3261600" cy="2805414"/>
          </a:xfrm>
          <a:prstGeom prst="rect">
            <a:avLst/>
          </a:prstGeom>
        </p:spPr>
      </p:pic>
      <p:sp>
        <p:nvSpPr>
          <p:cNvPr id="7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487363" y="3094339"/>
            <a:ext cx="4868862" cy="2805113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Invellab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id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quiberumqui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non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rerovit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era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consequunt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accabor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epelicabo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. Nam, id ex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enis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alis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es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doluptas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sunt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pa non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plaudam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rateseque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oditibusae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is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ut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eturem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ea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dent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est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esed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modis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quam, quam, id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modit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mi,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omnit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accusci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magnatur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,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solum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int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ullandi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oreium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eos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aut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que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veligenim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si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ut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reperatio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doluptatem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voluptam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est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,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comnim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fugitat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iorecup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 </a:t>
            </a:r>
            <a:r>
              <a:rPr lang="en-GB" baseline="30000" dirty="0" err="1">
                <a:solidFill>
                  <a:srgbClr val="5A5A59"/>
                </a:solidFill>
                <a:latin typeface="Bliss-Light"/>
                <a:cs typeface="Bliss-Light"/>
              </a:rPr>
              <a:t>tincti</a:t>
            </a:r>
            <a:r>
              <a:rPr lang="en-GB" baseline="30000" dirty="0">
                <a:solidFill>
                  <a:srgbClr val="5A5A59"/>
                </a:solidFill>
                <a:latin typeface="Bliss-Light"/>
                <a:cs typeface="Bliss-Light"/>
              </a:rPr>
              <a:t>. </a:t>
            </a:r>
          </a:p>
          <a:p>
            <a:pPr lvl="0"/>
            <a:endParaRPr lang="en-GB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1567656"/>
            <a:ext cx="8418513" cy="118824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Teitl</a:t>
            </a:r>
            <a:r>
              <a:rPr lang="en-US" dirty="0"/>
              <a:t> 1 | Title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100" spc="-50" dirty="0" err="1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Teitl</a:t>
            </a:r>
            <a:r>
              <a:rPr lang="en-US" sz="3200" kern="1100" spc="-50" dirty="0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 2 | Title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894120"/>
            <a:ext cx="8229600" cy="323204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DF3C0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Subheading | 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deitl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Lorem ipsum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dolor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,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consectetuer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elit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commodo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ligula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dolor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massa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5A5A5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kumimoji="0" lang="en-GB" sz="1400" b="0" i="0" u="none" strike="noStrike" kern="1200" cap="none" spc="0" normalizeH="0" baseline="30000" noProof="0" dirty="0">
              <a:ln>
                <a:noFill/>
              </a:ln>
              <a:solidFill>
                <a:srgbClr val="5A5A5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Subheading | 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deitl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Lorem ipsum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dolor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,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consectetuer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elit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commodo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ligula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dolor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massa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30000" noProof="0" dirty="0">
              <a:ln>
                <a:noFill/>
              </a:ln>
              <a:solidFill>
                <a:srgbClr val="5A5A5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F3C06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Subheading | 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deitl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Lorem ipsum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dolor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sit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amet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,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consectetuer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adipiscing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elit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commodo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ligula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eget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dolor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.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Aenean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massa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ss-Light"/>
                <a:ea typeface="ＭＳ Ｐゴシック" pitchFamily="1" charset="-128"/>
                <a:cs typeface="Bliss-Light"/>
              </a:rPr>
              <a:t>. </a:t>
            </a:r>
          </a:p>
          <a:p>
            <a:pPr marL="285750" marR="0" lvl="0" indent="-28575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1567656"/>
            <a:ext cx="8418513" cy="118824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Teitl</a:t>
            </a:r>
            <a:r>
              <a:rPr lang="en-US" dirty="0"/>
              <a:t> 1 | Title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100" spc="-50" dirty="0" err="1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Teitl</a:t>
            </a:r>
            <a:r>
              <a:rPr lang="en-US" sz="3200" kern="1100" spc="-50" dirty="0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 2 | Title 2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1567656"/>
            <a:ext cx="8418513" cy="118824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Teitl</a:t>
            </a:r>
            <a:r>
              <a:rPr lang="en-US" dirty="0"/>
              <a:t> 1 | Title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100" spc="-50" dirty="0" err="1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Teitl</a:t>
            </a:r>
            <a:r>
              <a:rPr lang="en-US" sz="3200" kern="1100" spc="-50" dirty="0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 2 | Title 2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87363" y="3098800"/>
            <a:ext cx="3868737" cy="330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40263" y="3098800"/>
            <a:ext cx="3868737" cy="330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1567656"/>
            <a:ext cx="8418513" cy="118824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Teitl</a:t>
            </a:r>
            <a:r>
              <a:rPr lang="en-US" dirty="0"/>
              <a:t> 1 | Title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100" spc="-50" dirty="0" err="1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Teitl</a:t>
            </a:r>
            <a:r>
              <a:rPr lang="en-US" sz="3200" kern="1100" spc="-50" dirty="0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 2 | Title 2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2984501"/>
            <a:ext cx="8229600" cy="278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55625936"/>
              </p:ext>
            </p:extLst>
          </p:nvPr>
        </p:nvGraphicFramePr>
        <p:xfrm>
          <a:off x="554736" y="3238500"/>
          <a:ext cx="6569964" cy="2935326"/>
        </p:xfrm>
        <a:graphic>
          <a:graphicData uri="http://schemas.openxmlformats.org/drawingml/2006/table">
            <a:tbl>
              <a:tblPr firstRow="1" bandRow="1"/>
              <a:tblGrid>
                <a:gridCol w="3284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48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600" b="1" kern="1200" dirty="0">
                          <a:solidFill>
                            <a:srgbClr val="FFFFFF"/>
                          </a:solidFill>
                          <a:effectLst/>
                          <a:latin typeface="Bliss-Light"/>
                        </a:rPr>
                        <a:t>Pennawd</a:t>
                      </a:r>
                      <a:r>
                        <a:t> </a:t>
                      </a:r>
                      <a:r>
                        <a:rPr lang="cy-GB" sz="1600" b="1" kern="1200" baseline="0" dirty="0">
                          <a:solidFill>
                            <a:srgbClr val="FFFFFF"/>
                          </a:solidFill>
                          <a:effectLst/>
                          <a:latin typeface="Bliss-Light"/>
                        </a:rPr>
                        <a:t>ar</a:t>
                      </a:r>
                      <a:r>
                        <a:t> </a:t>
                      </a:r>
                      <a:r>
                        <a:rPr lang="cy-GB" sz="1600" b="1" kern="1200" baseline="0" dirty="0">
                          <a:solidFill>
                            <a:srgbClr val="FFFFFF"/>
                          </a:solidFill>
                          <a:effectLst/>
                          <a:latin typeface="Bliss-Light"/>
                        </a:rPr>
                        <a:t>gyfer</a:t>
                      </a:r>
                      <a:r>
                        <a:t> </a:t>
                      </a:r>
                      <a:r>
                        <a:rPr lang="cy-GB" sz="1600" b="1" kern="1200" baseline="0" dirty="0">
                          <a:solidFill>
                            <a:srgbClr val="FFFFFF"/>
                          </a:solidFill>
                          <a:effectLst/>
                          <a:latin typeface="Bliss-Light"/>
                        </a:rPr>
                        <a:t>tabl | </a:t>
                      </a:r>
                      <a:r>
                        <a:rPr lang="cy-GB" sz="1600" b="1" kern="1200" dirty="0">
                          <a:solidFill>
                            <a:srgbClr val="FFFFFF"/>
                          </a:solidFill>
                          <a:effectLst/>
                          <a:latin typeface="Bliss-Light"/>
                        </a:rPr>
                        <a:t>Table heading </a:t>
                      </a:r>
                      <a:endParaRPr lang="cy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Testun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Dyma enghraifft o sut y dylai tabl sylfaenol edrych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Testun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Text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Testun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Text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Testun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y-GB" sz="1400" kern="1200" dirty="0">
                          <a:solidFill>
                            <a:schemeClr val="tx1"/>
                          </a:solidFill>
                          <a:effectLst/>
                          <a:latin typeface="Bliss-Light"/>
                        </a:rPr>
                        <a:t>Text</a:t>
                      </a:r>
                      <a:endParaRPr lang="cy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1567656"/>
            <a:ext cx="8418513" cy="118824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Teitl</a:t>
            </a:r>
            <a:r>
              <a:rPr lang="en-US" dirty="0"/>
              <a:t> 1 | Title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100" spc="-50" dirty="0" err="1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Teitl</a:t>
            </a:r>
            <a:r>
              <a:rPr lang="en-US" sz="3200" kern="1100" spc="-50" dirty="0">
                <a:solidFill>
                  <a:srgbClr val="0096ED"/>
                </a:solidFill>
                <a:latin typeface="Gotham Rounded Book"/>
                <a:ea typeface="Times New Roman"/>
                <a:cs typeface="Gotham Rounded Book"/>
              </a:rPr>
              <a:t> 2 | Title 2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939B21-3098-4B97-BDC4-7DCDB44F921F}" type="datetimeFigureOut">
              <a:rPr lang="en-GB"/>
              <a:pPr/>
              <a:t>29/03/2021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84012CD-55BA-40C8-93AF-4E9A6F52F330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85788" y="585788"/>
            <a:ext cx="8291882" cy="142081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1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Rounded Book"/>
                <a:ea typeface="ＭＳ Ｐゴシック" pitchFamily="1" charset="-128"/>
                <a:cs typeface="Gotham Rounded Book"/>
              </a:rPr>
              <a:t>TEITL | TITLE</a:t>
            </a: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1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Rounded Book"/>
                <a:ea typeface="ＭＳ Ｐゴシック" pitchFamily="1" charset="-128"/>
                <a:cs typeface="Gotham Rounded Book"/>
              </a:rPr>
              <a:t>[GORFFENNAF | JULY 2014]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1" y="1911"/>
            <a:ext cx="9152231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3084" y="14255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84501"/>
            <a:ext cx="8229600" cy="278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70C0"/>
          </a:solidFill>
          <a:latin typeface="Arial" panose="020B0604020202020204" pitchFamily="34" charset="0"/>
          <a:ea typeface="ＭＳ Ｐゴシック" pitchFamily="1" charset="-128"/>
          <a:cs typeface="Arial" panose="020B06040202020202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ＭＳ Ｐゴシック" pitchFamily="1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s.com/knowledge/which-procurement-metho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designingbuildings.co.uk/wiki/Building_sevices" TargetMode="External"/><Relationship Id="rId4" Type="http://schemas.openxmlformats.org/officeDocument/2006/relationships/hyperlink" Target="https://www.designingbuildings.co.uk/wiki/Supply-chain-management-in-constructio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ningportal.co.uk/info/200130/common_projects/13/demolitio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metropolismag.com/architecture/recycling-demolition-building-materials/" TargetMode="External"/><Relationship Id="rId4" Type="http://schemas.openxmlformats.org/officeDocument/2006/relationships/hyperlink" Target="https://www.downwell.co.uk/the-demolition-proces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careers.service.gov.uk/explore-career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-7qaTDwkx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cewales.org.uk/files/4614/4369/9241/BRE_modern_methods_of_construction.pdf" TargetMode="External"/><Relationship Id="rId4" Type="http://schemas.openxmlformats.org/officeDocument/2006/relationships/hyperlink" Target="https://www.youtube.com/watch?v=EE-Ik-SvkAw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learn.com/info/courses/contract-management-and-procurement/0/steps/75150#:~:text=In%20construction%2C%20tendering%20is%20a,documents%20issued%20by%20the%20clien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theguardian.com/teacher-network/teacher-blog/2013/dec/01/modern-day-slavery-news-teaching-resourc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llsconcrete.com/benefits-of-precas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structuraltimber.co.uk/assets/InformationCentre/timberframeeb2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ngineering.org/lessons/view/cub_rock_lesson0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designingbuildings.co.uk/wiki/Building_foundations" TargetMode="External"/><Relationship Id="rId4" Type="http://schemas.openxmlformats.org/officeDocument/2006/relationships/hyperlink" Target="https://www.teachengineering.org/activities/view/cub_rock_lesson05_activity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constructionstudies2/6-ground-floor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igningbuildings.co.uk/wiki/Building_services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s://www.cibse.org/building-services/what-s-so-special-about-building-services-engineer" TargetMode="External"/><Relationship Id="rId4" Type="http://schemas.openxmlformats.org/officeDocument/2006/relationships/hyperlink" Target="https://www.wjec.co.uk/umbraco/surface/blobstorage/download?nodeId=4538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lanningdirect.co.uk/planning/change-of-use/" TargetMode="External"/><Relationship Id="rId5" Type="http://schemas.openxmlformats.org/officeDocument/2006/relationships/hyperlink" Target="https://www.planningportal.co.uk/" TargetMode="Externa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ondon.gov.uk/what-we-do/environment/climate-change/surface-water/climate-proofing-social" TargetMode="External"/><Relationship Id="rId5" Type="http://schemas.openxmlformats.org/officeDocument/2006/relationships/hyperlink" Target="https://www.geography.org.uk/teaching-resources/flooding/sustainable-drainage-systems" TargetMode="Externa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tructionmaguk.co.uk/free-school-resources-for-industry-professionals-and-teachers-construction-youth-trust-are-bringing-construction-and-the-built-environment-into-the-classro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itb.co.uk/documents/qualifications/professional-bodies-support-materials.pdf" TargetMode="External"/><Relationship Id="rId5" Type="http://schemas.openxmlformats.org/officeDocument/2006/relationships/hyperlink" Target="https://cadw.gov.wales/learn/education/teaching-resources/understanding-traditional-pre-1919-and-historic-buildings" TargetMode="External"/><Relationship Id="rId4" Type="http://schemas.openxmlformats.org/officeDocument/2006/relationships/hyperlink" Target="https://www.stem.org.uk/resources/community/collection/24330/construction-and-built-environmen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wjec.co.uk/Pages/ResourceSingle.aspx?rIid=3979&amp;langChange=cy-GB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construction@wjec.co.uk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tecture.com/knowledge-and-resources/resources-landing-page/riba-plan-of-wor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tecture.com/knowledge-and-resources/resources-landing-page/riba-plan-of-wor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tecturequote.com/guide-riba-architects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architecture.com/education-cpd-and-careers/learning/young-peopl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Z:\Pictures\logos\WJEC_Logo_RG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5" y="5928233"/>
            <a:ext cx="701740" cy="7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EE6DF0-4426-494E-A1FF-0EBF92DB1D52}"/>
              </a:ext>
            </a:extLst>
          </p:cNvPr>
          <p:cNvSpPr txBox="1">
            <a:spLocks/>
          </p:cNvSpPr>
          <p:nvPr/>
        </p:nvSpPr>
        <p:spPr>
          <a:xfrm>
            <a:off x="361024" y="705112"/>
            <a:ext cx="9144000" cy="23876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r>
              <a:rPr lang="cy-GB" sz="4400" dirty="0">
                <a:solidFill>
                  <a:schemeClr val="bg1"/>
                </a:solidFill>
              </a:rPr>
              <a:t>TAG Safon UG/Uwch </a:t>
            </a:r>
          </a:p>
          <a:p>
            <a:r>
              <a:rPr lang="cy-GB" sz="4400" dirty="0">
                <a:solidFill>
                  <a:schemeClr val="bg1"/>
                </a:solidFill>
              </a:rPr>
              <a:t>Amgylchedd Adeiledig</a:t>
            </a:r>
            <a:endParaRPr lang="cy-GB" sz="4400" dirty="0">
              <a:solidFill>
                <a:schemeClr val="bg1"/>
              </a:solidFill>
              <a:latin typeface="+mj-lt"/>
            </a:endParaRPr>
          </a:p>
          <a:p>
            <a:endParaRPr lang="cy-GB" sz="4400" dirty="0">
              <a:solidFill>
                <a:schemeClr val="bg1"/>
              </a:solidFill>
              <a:latin typeface="+mj-lt"/>
            </a:endParaRPr>
          </a:p>
          <a:p>
            <a:r>
              <a:rPr lang="cy-GB" sz="4400" dirty="0">
                <a:solidFill>
                  <a:schemeClr val="bg1"/>
                </a:solidFill>
                <a:latin typeface="+mj-lt"/>
              </a:rPr>
              <a:t>Dysgu Proffesiynol Ar-Lein:</a:t>
            </a:r>
          </a:p>
          <a:p>
            <a:r>
              <a:rPr lang="cy-GB" sz="4400" dirty="0">
                <a:solidFill>
                  <a:schemeClr val="bg1"/>
                </a:solidFill>
                <a:latin typeface="+mj-lt"/>
              </a:rPr>
              <a:t>Paratoi i addysgu ac asesu Uned 1</a:t>
            </a:r>
          </a:p>
          <a:p>
            <a:endParaRPr lang="cy-GB" sz="4400" dirty="0">
              <a:solidFill>
                <a:schemeClr val="bg1"/>
              </a:solidFill>
              <a:latin typeface="+mj-lt"/>
            </a:endParaRPr>
          </a:p>
          <a:p>
            <a:r>
              <a:rPr lang="cy-GB" sz="2000" dirty="0">
                <a:solidFill>
                  <a:schemeClr val="bg1"/>
                </a:solidFill>
                <a:latin typeface="+mj-lt"/>
              </a:rPr>
              <a:t>Mawrth 2021</a:t>
            </a:r>
          </a:p>
        </p:txBody>
      </p:sp>
    </p:spTree>
    <p:extLst>
      <p:ext uri="{BB962C8B-B14F-4D97-AF65-F5344CB8AC3E}">
        <p14:creationId xmlns:p14="http://schemas.microsoft.com/office/powerpoint/2010/main" val="3939293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Cylch bywyd adeilad - adeiladu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 lnSpcReduction="10000"/>
          </a:bodyPr>
          <a:lstStyle/>
          <a:p>
            <a:pPr marL="61912"/>
            <a:r>
              <a:rPr lang="cy-GB" sz="3600" dirty="0"/>
              <a:t>Mae'r cam adeiladu yn cynnwys: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Penodi contractwyr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Cyflenwi deunyddiau crai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Gweithgynhyrchu cydrannau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Adeiladu’r strwythur / cydosod rhannau parod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Gosod a chomisiynu gwasanaethau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Trosglwyddo i'r cleient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255688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78C7D-CE4E-40BF-B243-1DF7D754115D}"/>
              </a:ext>
            </a:extLst>
          </p:cNvPr>
          <p:cNvSpPr txBox="1"/>
          <p:nvPr/>
        </p:nvSpPr>
        <p:spPr>
          <a:xfrm>
            <a:off x="345989" y="1346422"/>
            <a:ext cx="829138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Gwybodaeth am benodi contractwyr</a:t>
            </a: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https://www.thebs.com/knowledge/which-procurement -method</a:t>
            </a:r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Cyflenwi deunyddiau crai</a:t>
            </a: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https://www.designingbuildings.co.uk/wiki/Supply-chain-management-in-construction</a:t>
            </a:r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Gosod gwasanaethau</a:t>
            </a: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https://www.designingbuildings.co.uk/wiki/Building_sevices</a:t>
            </a:r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Cylch bywyd adeilad - gweithredu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/>
          </a:bodyPr>
          <a:lstStyle/>
          <a:p>
            <a:pPr marL="61912"/>
            <a:r>
              <a:rPr lang="cy-GB" sz="3600" dirty="0"/>
              <a:t>Mae'r cam gweithredu yn cynnwys: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Meddiannu’r adeilad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Defnyddio'r adeilad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Cynnal a chadw ac atgyweirio'r adeilad</a:t>
            </a:r>
          </a:p>
        </p:txBody>
      </p:sp>
    </p:spTree>
    <p:extLst>
      <p:ext uri="{BB962C8B-B14F-4D97-AF65-F5344CB8AC3E}">
        <p14:creationId xmlns:p14="http://schemas.microsoft.com/office/powerpoint/2010/main" val="1024380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11023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Cylch bywyd adeilad - dymchwel / newid pwrpas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E005AC-9E7B-4D2D-A7D1-320DC01E8A50}"/>
              </a:ext>
            </a:extLst>
          </p:cNvPr>
          <p:cNvSpPr txBox="1">
            <a:spLocks/>
          </p:cNvSpPr>
          <p:nvPr/>
        </p:nvSpPr>
        <p:spPr>
          <a:xfrm>
            <a:off x="287546" y="1548644"/>
            <a:ext cx="8512069" cy="5006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2"/>
            <a:r>
              <a:rPr lang="cy-GB" sz="3600" dirty="0"/>
              <a:t>Mae'r cam dymchwel / newid pwrpas yn cynnwys: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Sicrhau caniatâd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Ailwampio / estyn / newid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Tynnu strwythur, cynnyrch neu wastraff i lawr o ganlyniad i ddymchwel strwythur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Ailddefnyddio, adfer ac ailgylchu deunyddiau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Cyfle i ddatblygu safle tir llwyd a dylunio prosiect newydd.</a:t>
            </a:r>
          </a:p>
        </p:txBody>
      </p:sp>
    </p:spTree>
    <p:extLst>
      <p:ext uri="{BB962C8B-B14F-4D97-AF65-F5344CB8AC3E}">
        <p14:creationId xmlns:p14="http://schemas.microsoft.com/office/powerpoint/2010/main" val="39472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/>
          </a:bodyPr>
          <a:lstStyle/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Sicrhau caniatâd</a:t>
            </a:r>
          </a:p>
          <a:p>
            <a:pPr marL="61912"/>
            <a:r>
              <a:rPr lang="cy-GB" sz="2800" dirty="0">
                <a:hlinkClick r:id="rId3"/>
              </a:rPr>
              <a:t>https://www.planningportal.co.uk/info/200130/common_projects/13/demolition/</a:t>
            </a:r>
            <a:endParaRPr lang="cy-GB" sz="2800" dirty="0"/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Dymchwel adeilad</a:t>
            </a:r>
          </a:p>
          <a:p>
            <a:pPr marL="61912"/>
            <a:r>
              <a:rPr lang="cy-GB" sz="2800" dirty="0">
                <a:hlinkClick r:id="rId4"/>
              </a:rPr>
              <a:t>https://www.downwell.co.uk/the-demolition-process/</a:t>
            </a:r>
            <a:endParaRPr lang="cy-GB" sz="2800" dirty="0"/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Ailddefnyddio, adfer ac ailgylchu deunyddiau</a:t>
            </a:r>
          </a:p>
          <a:p>
            <a:pPr marL="61912"/>
            <a:r>
              <a:rPr lang="cy-GB" sz="2800" dirty="0">
                <a:hlinkClick r:id="rId5"/>
              </a:rPr>
              <a:t>https://www.metropolismag.com/architecture/recycling-demolition-building-materials/</a:t>
            </a:r>
            <a:endParaRPr lang="cy-GB" sz="2800" dirty="0"/>
          </a:p>
          <a:p>
            <a:pPr marL="61912"/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329472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016001" y="407113"/>
            <a:ext cx="8128000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dirty="0">
                <a:solidFill>
                  <a:schemeClr val="bg1"/>
                </a:solidFill>
                <a:latin typeface="+mj-lt"/>
              </a:rPr>
              <a:t>Gyrfaoedd a rolau proffesiynol a thechnegol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89" y="1508004"/>
            <a:ext cx="8039819" cy="4212075"/>
          </a:xfrm>
        </p:spPr>
        <p:txBody>
          <a:bodyPr>
            <a:normAutofit fontScale="92500" lnSpcReduction="10000"/>
          </a:bodyPr>
          <a:lstStyle/>
          <a:p>
            <a:r>
              <a:rPr lang="cy-GB" sz="2800" dirty="0"/>
              <a:t>Mae gyrfaoedd a rolau proffesiynol a thechnegol yn yr amgylchedd adeiledig yn cynnwys: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/>
              <a:t>Pensaernïaeth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/>
              <a:t>Peirianneg sifil a strwythurol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/>
              <a:t>Tirfesur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/>
              <a:t>Rheoli safleoedd a phrosiectau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/>
              <a:t>Gwasanaeth mesur meintiau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/>
              <a:t>Cynllunio trefol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/>
              <a:t>Peirianneg gwasanaethau adeiladu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y-GB" sz="2800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cy-GB" sz="2000" dirty="0"/>
          </a:p>
          <a:p>
            <a:pPr marL="0" indent="0">
              <a:buNone/>
            </a:pPr>
            <a:endParaRPr lang="cy-GB" dirty="0"/>
          </a:p>
          <a:p>
            <a:pPr marL="0" indent="0">
              <a:buNone/>
            </a:pPr>
            <a:endParaRPr lang="cy-GB" sz="2000" dirty="0"/>
          </a:p>
        </p:txBody>
      </p:sp>
    </p:spTree>
    <p:extLst>
      <p:ext uri="{BB962C8B-B14F-4D97-AF65-F5344CB8AC3E}">
        <p14:creationId xmlns:p14="http://schemas.microsoft.com/office/powerpoint/2010/main" val="34620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855363" y="135264"/>
            <a:ext cx="8128000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dirty="0">
                <a:solidFill>
                  <a:schemeClr val="bg1"/>
                </a:solidFill>
                <a:latin typeface="+mj-lt"/>
              </a:rPr>
              <a:t>Gyrfaoedd a rolau proffesiynol a thechnegol</a:t>
            </a:r>
          </a:p>
          <a:p>
            <a:pPr algn="ctr"/>
            <a:r>
              <a:rPr lang="cy-GB" dirty="0">
                <a:solidFill>
                  <a:schemeClr val="bg1"/>
                </a:solidFill>
                <a:latin typeface="+mj-lt"/>
              </a:rPr>
              <a:t>Cyfleoedd Addysgu a Dysgu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5384C-C3AE-408D-82C8-431477235AD3}"/>
              </a:ext>
            </a:extLst>
          </p:cNvPr>
          <p:cNvSpPr txBox="1"/>
          <p:nvPr/>
        </p:nvSpPr>
        <p:spPr>
          <a:xfrm>
            <a:off x="333632" y="1305341"/>
            <a:ext cx="84767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>
                <a:latin typeface="+mn-lt"/>
              </a:rPr>
              <a:t>Gwefan gwasanaeth gyrfaoedd y llywodraeth sy'n cwmpasu'r holl yrfaoedd yn y diwydiant dylunio ac adeiladu.  Man cychwyn da ar gyfer ymchwilio i'r gyrfaoedd a'r rolau proffesiynol a thechnegol.</a:t>
            </a:r>
          </a:p>
          <a:p>
            <a:r>
              <a:rPr lang="cy-GB" dirty="0">
                <a:latin typeface="+mn-lt"/>
                <a:hlinkClick r:id="rId3"/>
              </a:rPr>
              <a:t>https://nationalcareers.service.gov.uk/explore-careers/</a:t>
            </a:r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cy-GB" dirty="0">
              <a:latin typeface="+mn-lt"/>
            </a:endParaRPr>
          </a:p>
          <a:p>
            <a:r>
              <a:rPr lang="cy-GB" dirty="0">
                <a:latin typeface="+mn-lt"/>
              </a:rPr>
              <a:t> dysgwyr ddefnyddio'r wefan hon a gwefannau diwydiannau eraill i gasglu gwybodaeth am y gyrfaoedd a'r rolau i gynhyrchu adroddiad, cyflwyno cyfres o daflenni ffeithiau ar y rolau sy'n gysylltiedig â'r diwydiant adeiladu.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52675-4E1F-4D85-B1A7-846A1CC53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14" y="2744296"/>
            <a:ext cx="3067790" cy="2413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91605F-E95A-432D-A01A-A6850F08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715" y="2603619"/>
            <a:ext cx="4249371" cy="241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0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169043" y="57873"/>
            <a:ext cx="7319349" cy="103407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Strwythurau gyda dim ond ychydig o loriau a strwythurau uchel iawn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01143"/>
            <a:ext cx="8701177" cy="5054036"/>
          </a:xfrm>
        </p:spPr>
        <p:txBody>
          <a:bodyPr>
            <a:normAutofit lnSpcReduction="10000"/>
          </a:bodyPr>
          <a:lstStyle/>
          <a:p>
            <a:r>
              <a:rPr lang="cy-GB" dirty="0"/>
              <a:t>Mae rhan hon y fanyleb yn ymdrin â strwythurau gyda dim ond ychydig o loriau a strwythurau uchel iawn yn yr amgylchedd adeiledig gan ganolbwyntio ar: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Ffrâm porthol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Ffrâm sgerbydol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Adeiladu waliau ceudod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Paneli strwythurol wedi'u hinswleiddio  </a:t>
            </a:r>
          </a:p>
          <a:p>
            <a:pPr marL="285750"/>
            <a:r>
              <a:rPr lang="cy-GB" dirty="0"/>
              <a:t>Deunyddiau a ddefnyddir yn yr amgylchedd adeiledig gan gynnwys: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Pren gradd strwythurol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Concrit wedi'i rag-gastio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Concrit in situ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y-GB" sz="2200" dirty="0">
                <a:latin typeface="Arial" panose="020B0604020202020204" pitchFamily="34" charset="0"/>
                <a:cs typeface="Arial" panose="020B0604020202020204" pitchFamily="34" charset="0"/>
              </a:rPr>
              <a:t>Gwaith brics a blocwaith</a:t>
            </a:r>
          </a:p>
          <a:p>
            <a:endParaRPr lang="cy-GB" sz="1800" dirty="0"/>
          </a:p>
          <a:p>
            <a:endParaRPr lang="cy-GB" sz="1800" dirty="0"/>
          </a:p>
          <a:p>
            <a:endParaRPr lang="cy-GB" sz="1800" dirty="0"/>
          </a:p>
          <a:p>
            <a:endParaRPr lang="cy-GB" dirty="0"/>
          </a:p>
          <a:p>
            <a:endParaRPr lang="cy-GB" dirty="0"/>
          </a:p>
          <a:p>
            <a:endParaRPr lang="cy-GB" dirty="0"/>
          </a:p>
          <a:p>
            <a:endParaRPr lang="cy-GB" dirty="0"/>
          </a:p>
          <a:p>
            <a:pPr marL="61912"/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257094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04882" y="17775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Strwythurau gyda dim ond ychydig o loriau a strwythurau uchel iawn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01143"/>
            <a:ext cx="8701177" cy="5054036"/>
          </a:xfrm>
        </p:spPr>
        <p:txBody>
          <a:bodyPr>
            <a:normAutofit/>
          </a:bodyPr>
          <a:lstStyle/>
          <a:p>
            <a:endParaRPr lang="en-GB" sz="1800" dirty="0">
              <a:latin typeface="+mn-lt"/>
            </a:endParaRPr>
          </a:p>
          <a:p>
            <a:endParaRPr lang="en-GB" sz="1800" dirty="0">
              <a:latin typeface="+mn-lt"/>
            </a:endParaRPr>
          </a:p>
          <a:p>
            <a:endParaRPr lang="en-GB" sz="1800" dirty="0">
              <a:latin typeface="+mn-lt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61912"/>
            <a:endParaRPr lang="en-GB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5D84D-9701-4719-B59C-D956579CC474}"/>
              </a:ext>
            </a:extLst>
          </p:cNvPr>
          <p:cNvSpPr txBox="1"/>
          <p:nvPr/>
        </p:nvSpPr>
        <p:spPr>
          <a:xfrm>
            <a:off x="287547" y="1513500"/>
            <a:ext cx="82008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</a:rPr>
              <a:t>Ffrâm porthol</a:t>
            </a:r>
          </a:p>
          <a:p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https://www.youtube.com/watch?v=Z-7qaTDwkx4</a:t>
            </a:r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</a:rPr>
              <a:t>Adeiladu waliau ceudod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https://www.youtube.com/watch?v=EE-Ik-SvkAw</a:t>
            </a:r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</a:rPr>
              <a:t>Dulliau adeiladu modern (MMC)</a:t>
            </a:r>
          </a:p>
          <a:p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www.cewales.org.uk/files/4614/4369/9241/BRE_modern_methods_of_construction.pdf</a:t>
            </a:r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4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633009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Sefydliadau yn yr amgylchedd adeiledig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D2949-02BE-4A32-BAE8-C9D3ADF5D105}"/>
              </a:ext>
            </a:extLst>
          </p:cNvPr>
          <p:cNvSpPr txBox="1"/>
          <p:nvPr/>
        </p:nvSpPr>
        <p:spPr>
          <a:xfrm>
            <a:off x="421640" y="1735015"/>
            <a:ext cx="8300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Mae sefydliadau yn y sector adeiladu a'r amgylchedd adeiledig yn cynnwys:</a:t>
            </a: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 Busnesau bach a chanolig (BBaCh)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Cwmnïau ledled y wlad a byd-eang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Contractwyr ac isgontractwyr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Prosesau tendro ac ymarferion caffael gan gynnwys deddfwriaeth berthnasol fel Deddf Caethwasiaeth Fodern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Adrannau cynllunio awdurdodau lleol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Cyrff hyfforddi masnach a diwydiant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Cynlluniau cofrestru a datblygu masnach</a:t>
            </a:r>
          </a:p>
        </p:txBody>
      </p:sp>
    </p:spTree>
    <p:extLst>
      <p:ext uri="{BB962C8B-B14F-4D97-AF65-F5344CB8AC3E}">
        <p14:creationId xmlns:p14="http://schemas.microsoft.com/office/powerpoint/2010/main" val="75660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85977" y="407113"/>
            <a:ext cx="7102415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89" y="1548645"/>
            <a:ext cx="8039819" cy="5001680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000" dirty="0"/>
              <a:t>Cyflwyniadau ac amlinelliad i’r gweithdy (10 munud)</a:t>
            </a:r>
            <a:endParaRPr lang="cy-GB" sz="2000" dirty="0"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000" dirty="0"/>
              <a:t>Trosolwg o Uned 1 (45 munud)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000" dirty="0"/>
              <a:t>Ymarfer marcio - (60 munud)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cy-GB" sz="2000" dirty="0">
                <a:latin typeface="Arial" panose="020B0604020202020204" pitchFamily="34" charset="0"/>
                <a:cs typeface="Arial" panose="020B0604020202020204" pitchFamily="34" charset="0"/>
              </a:rPr>
              <a:t>Sampl o Ddeunyddiau Asesu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cy-GB" sz="2000" dirty="0">
                <a:latin typeface="Arial" panose="020B0604020202020204" pitchFamily="34" charset="0"/>
                <a:cs typeface="Arial" panose="020B0604020202020204" pitchFamily="34" charset="0"/>
              </a:rPr>
              <a:t>Papur arholiad wedi'i gwblhau - ymarfer marcio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cy-GB" sz="2000" dirty="0">
                <a:latin typeface="Arial" panose="020B0604020202020204" pitchFamily="34" charset="0"/>
                <a:cs typeface="Arial" panose="020B0604020202020204" pitchFamily="34" charset="0"/>
              </a:rPr>
              <a:t>Adolygiad o bapur wedi'i farcio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000" dirty="0"/>
              <a:t>Cyflwyniad i adnoddau CBAC (30 munud)</a:t>
            </a:r>
            <a:endParaRPr lang="cy-GB" sz="2000" dirty="0">
              <a:ea typeface="Cambria" panose="02040503050406030204" pitchFamily="18" charset="0"/>
            </a:endParaRP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cy-GB" sz="2000" dirty="0">
                <a:latin typeface="Arial" panose="020B0604020202020204" pitchFamily="34" charset="0"/>
                <a:cs typeface="Arial" panose="020B0604020202020204" pitchFamily="34" charset="0"/>
              </a:rPr>
              <a:t>Athrawon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cy-GB" sz="2000" dirty="0">
                <a:latin typeface="Arial" panose="020B0604020202020204" pitchFamily="34" charset="0"/>
                <a:cs typeface="Arial" panose="020B0604020202020204" pitchFamily="34" charset="0"/>
              </a:rPr>
              <a:t>Myfyrwyr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000" dirty="0"/>
              <a:t>Cerdded Trwy’r Arholiad (20 munud)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000" dirty="0"/>
              <a:t>Sesiwn Holi ac Ateb (10 munud)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000" dirty="0"/>
              <a:t>Cysylltiadau a'r gweithdy nesaf (5 munud)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y-GB" sz="2000" dirty="0"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D9794F-B7B5-4EE8-8F7F-E0B7D966084B}"/>
              </a:ext>
            </a:extLst>
          </p:cNvPr>
          <p:cNvSpPr txBox="1"/>
          <p:nvPr/>
        </p:nvSpPr>
        <p:spPr>
          <a:xfrm>
            <a:off x="308919" y="1662188"/>
            <a:ext cx="817947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b="1" dirty="0">
                <a:latin typeface="Arial" panose="020B0604020202020204" pitchFamily="34" charset="0"/>
                <a:cs typeface="Arial" panose="020B0604020202020204" pitchFamily="34" charset="0"/>
              </a:rPr>
              <a:t>Tendro</a:t>
            </a:r>
          </a:p>
          <a:p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Gwybodaeth am y broses dendro gan Future Learn (Prifysgol Coventry) sy'n cynnwys gwybodaeth a thasgau sy'n cynnwys ymchwil ychwanegol</a:t>
            </a:r>
          </a:p>
          <a:p>
            <a:endParaRPr lang="cy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https://www.futurelearn.com/info/courses/contract-management-and-procurement/0/steps/75150#:~:text=In%20construction%2C%20tendering%20is%20a,documents%20issued%20by%20the%20client</a:t>
            </a:r>
            <a:endParaRPr lang="cy-GB" sz="18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y-GB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000" b="1" dirty="0">
                <a:latin typeface="Arial" panose="020B0604020202020204" pitchFamily="34" charset="0"/>
                <a:cs typeface="Arial" panose="020B0604020202020204" pitchFamily="34" charset="0"/>
              </a:rPr>
              <a:t>Deddf Caethwasiaeth Fodern 2015</a:t>
            </a:r>
          </a:p>
          <a:p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Adnoddau gan The Guardian ar gyfer athrawon - yn cynnwys erthygl dda iawn ar faterion caethwasiaeth fodern wrth adeiladu cyfleusterau Cwpan y Byd yn Qatar.</a:t>
            </a:r>
          </a:p>
          <a:p>
            <a:endParaRPr lang="cy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https://www.theguardian.com/teacher-network/teacher-blog/2013/dec/01/modern-day-slavery-news-teaching-resources</a:t>
            </a:r>
            <a:endParaRPr lang="cy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1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633009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D2949-02BE-4A32-BAE8-C9D3ADF5D105}"/>
              </a:ext>
            </a:extLst>
          </p:cNvPr>
          <p:cNvSpPr txBox="1"/>
          <p:nvPr/>
        </p:nvSpPr>
        <p:spPr>
          <a:xfrm>
            <a:off x="214630" y="1397000"/>
            <a:ext cx="8705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Nodweddion strwythurau adeiladau domestig a masnachol gyda dim ond ychydig o loriau gan gynnwys: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 Y ffurfiau strwythurol a grëwyd ar y safle ac oddi ar y safle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Manteision ac anfanteision gwahanol fathau o strwythurau gan gynnwys: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Concrit wedi'i rag-gastio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Pren wedi'i beiriannu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Ffurfiau strwythurol concrit in situ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C7EA65-4F0F-4242-9BB4-107AA5CEC996}"/>
              </a:ext>
            </a:extLst>
          </p:cNvPr>
          <p:cNvSpPr txBox="1">
            <a:spLocks/>
          </p:cNvSpPr>
          <p:nvPr/>
        </p:nvSpPr>
        <p:spPr>
          <a:xfrm>
            <a:off x="1146132" y="217812"/>
            <a:ext cx="7633009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2400" dirty="0">
                <a:solidFill>
                  <a:schemeClr val="bg1"/>
                </a:solidFill>
                <a:latin typeface="+mj-lt"/>
              </a:rPr>
              <a:t>Strwythurau adeiladau domestig a masnachol gyda dim ond ychydig o loriau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110EF-5177-4975-BFC6-21E9E7F7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484152"/>
            <a:ext cx="87058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1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A59D5F-9FE6-4616-900E-7CF9B9FDD1FE}"/>
              </a:ext>
            </a:extLst>
          </p:cNvPr>
          <p:cNvSpPr txBox="1"/>
          <p:nvPr/>
        </p:nvSpPr>
        <p:spPr>
          <a:xfrm>
            <a:off x="111212" y="1558184"/>
            <a:ext cx="85632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b="1" dirty="0">
                <a:latin typeface="Arial" panose="020B0604020202020204" pitchFamily="34" charset="0"/>
                <a:cs typeface="Arial" panose="020B0604020202020204" pitchFamily="34" charset="0"/>
              </a:rPr>
              <a:t>Concrit wedi'i rag-gastio</a:t>
            </a: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- mae'r safle hwn yn rhoi gwybodaeth ddefnyddiol am natur cydrannau concrit wedi’u rhag-gastio a manylion am fanteision ei ddefnydd i'r tîm adeiladu gan gynnwys y cleient, y pensaer, y contractwr a’r peiriannydd.</a:t>
            </a:r>
          </a:p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https://www.wellsconcrete.com/benefits-of-precast/</a:t>
            </a:r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y-GB" sz="2400" b="1" dirty="0">
                <a:latin typeface="Arial" panose="020B0604020202020204" pitchFamily="34" charset="0"/>
                <a:cs typeface="Arial" panose="020B0604020202020204" pitchFamily="34" charset="0"/>
              </a:rPr>
              <a:t>Pren wedi'i beiriannu</a:t>
            </a: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- mae'r safle hwn yn rhoi cyflwyniad cynhwysfawr i systemau strwythurol pren.</a:t>
            </a:r>
          </a:p>
          <a:p>
            <a:r>
              <a:rPr lang="cy-GB" sz="2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http://www.structuraltimber.co.uk/assets/InformationCentre/timberframeeb2.pdf</a:t>
            </a:r>
            <a:endParaRPr lang="cy-GB" sz="24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y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7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097281" y="407113"/>
            <a:ext cx="7933208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Dylunio ac adeiladu isadeileddau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D2949-02BE-4A32-BAE8-C9D3ADF5D105}"/>
              </a:ext>
            </a:extLst>
          </p:cNvPr>
          <p:cNvSpPr txBox="1"/>
          <p:nvPr/>
        </p:nvSpPr>
        <p:spPr>
          <a:xfrm>
            <a:off x="497840" y="1412240"/>
            <a:ext cx="8300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Dylunio ac adeiladu isadeileddau mewn ymarfer cyfoes gan gynnwys: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Dulliau ar gyfer ymchwilio i isbridd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Cynhyrchu gwybodaeth ar gyfer dylunio sylfaen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Dulliau ar gyfer gwella isbridd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Y mathau o sylfeini adeiladau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Egwyddorion ar gyfer dylunio sylfeini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Cloddio isloriau, waliau cynnal a chyrsiau atal lleithder.</a:t>
            </a:r>
          </a:p>
        </p:txBody>
      </p:sp>
    </p:spTree>
    <p:extLst>
      <p:ext uri="{BB962C8B-B14F-4D97-AF65-F5344CB8AC3E}">
        <p14:creationId xmlns:p14="http://schemas.microsoft.com/office/powerpoint/2010/main" val="1613290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 fontScale="92500"/>
          </a:bodyPr>
          <a:lstStyle/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200" dirty="0"/>
              <a:t>Ymchwiliadau pridd a samplu craidd pridd - cynllun gwers, theori a gweithgaredd</a:t>
            </a:r>
            <a:r>
              <a:rPr lang="cy-GB" sz="3600" dirty="0"/>
              <a:t>.</a:t>
            </a:r>
          </a:p>
          <a:p>
            <a:pPr marL="61912"/>
            <a:r>
              <a:rPr lang="cy-GB" u="sng" dirty="0">
                <a:solidFill>
                  <a:srgbClr val="0000FF"/>
                </a:solidFill>
                <a:effectLst/>
                <a:hlinkClick r:id="rId3"/>
              </a:rPr>
              <a:t>https://www.teachengineering.org/lessons/view/cub_rock_lesson05</a:t>
            </a:r>
            <a:endParaRPr lang="cy-GB" u="sng" dirty="0">
              <a:solidFill>
                <a:srgbClr val="0000FF"/>
              </a:solidFill>
              <a:effectLst/>
              <a:ea typeface="Calibri" panose="020F0502020204030204" pitchFamily="34" charset="0"/>
            </a:endParaRPr>
          </a:p>
          <a:p>
            <a:pPr marL="61912"/>
            <a:endParaRPr lang="cy-GB" u="sng" dirty="0">
              <a:solidFill>
                <a:srgbClr val="0000FF"/>
              </a:solidFill>
              <a:ea typeface="Calibri" panose="020F0502020204030204" pitchFamily="34" charset="0"/>
            </a:endParaRPr>
          </a:p>
          <a:p>
            <a:pPr marL="61912"/>
            <a:r>
              <a:rPr lang="cy-GB" u="sng" dirty="0">
                <a:solidFill>
                  <a:srgbClr val="0000FF"/>
                </a:solidFill>
                <a:effectLst/>
                <a:hlinkClick r:id="rId4"/>
              </a:rPr>
              <a:t>https://www.teachengineering.org/activities/view/cub_rock_lesson05_activity1</a:t>
            </a:r>
            <a:endParaRPr lang="cy-GB" u="sng" dirty="0">
              <a:solidFill>
                <a:srgbClr val="0000FF"/>
              </a:solidFill>
              <a:effectLst/>
              <a:ea typeface="Calibri" panose="020F0502020204030204" pitchFamily="34" charset="0"/>
            </a:endParaRPr>
          </a:p>
          <a:p>
            <a:pPr marL="61912"/>
            <a:endParaRPr lang="cy-GB" u="sng" dirty="0">
              <a:solidFill>
                <a:srgbClr val="0000FF"/>
              </a:solidFill>
              <a:effectLst/>
              <a:ea typeface="Calibri" panose="020F0502020204030204" pitchFamily="34" charset="0"/>
            </a:endParaRP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200" dirty="0"/>
              <a:t>Mathau o sylfeini adeiladau - canllaw theori defnyddiol i'r pwnc</a:t>
            </a:r>
            <a:r>
              <a:rPr lang="cy-GB" sz="3600" dirty="0"/>
              <a:t>.</a:t>
            </a:r>
          </a:p>
          <a:p>
            <a:pPr marL="61912"/>
            <a:r>
              <a:rPr lang="cy-GB" u="sng" dirty="0">
                <a:solidFill>
                  <a:srgbClr val="0563C1"/>
                </a:solidFill>
                <a:effectLst/>
                <a:hlinkClick r:id="rId5"/>
              </a:rPr>
              <a:t>https://www.designingbuildings.co.uk/wiki/Building_foundations</a:t>
            </a:r>
            <a:endParaRPr lang="cy-GB" dirty="0">
              <a:effectLst/>
              <a:ea typeface="Calibri" panose="020F0502020204030204" pitchFamily="34" charset="0"/>
            </a:endParaRPr>
          </a:p>
          <a:p>
            <a:pPr marL="61912"/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2936655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005841" y="285836"/>
            <a:ext cx="8024648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Dylunio ac adeiladu uwch-strwythurau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D2949-02BE-4A32-BAE8-C9D3ADF5D105}"/>
              </a:ext>
            </a:extLst>
          </p:cNvPr>
          <p:cNvSpPr txBox="1"/>
          <p:nvPr/>
        </p:nvSpPr>
        <p:spPr>
          <a:xfrm>
            <a:off x="619760" y="1828800"/>
            <a:ext cx="8300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Mae dylunio ac adeiladu uwch-strwythurau mewn ymarfer cyfoes yn cynnwys: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Mathau o adeiladu ar y llawr gwaelod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Mathau o adeiladu ar y llawr canolradd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Dylunio grisiau a mannau agored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Mathau o waliau mewnol a rhaniadau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Waliau allanol a chladin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y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2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287832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23" y="1841371"/>
            <a:ext cx="8701177" cy="4096184"/>
          </a:xfrm>
        </p:spPr>
        <p:txBody>
          <a:bodyPr>
            <a:normAutofit/>
          </a:bodyPr>
          <a:lstStyle/>
          <a:p>
            <a:pPr marL="61912"/>
            <a:r>
              <a:rPr lang="cy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https://sites.google.com/site/constructionstudies2/6-ground-floors</a:t>
            </a:r>
            <a:endParaRPr lang="cy-GB" sz="3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3027D-51E9-4E6C-9936-13AF97B30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06" y="2426146"/>
            <a:ext cx="6088540" cy="2313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D698B-E547-49CE-8070-2E381DF9CFD4}"/>
              </a:ext>
            </a:extLst>
          </p:cNvPr>
          <p:cNvSpPr txBox="1"/>
          <p:nvPr/>
        </p:nvSpPr>
        <p:spPr>
          <a:xfrm>
            <a:off x="442823" y="1256596"/>
            <a:ext cx="6351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3200" dirty="0"/>
              <a:t>Gwefan ddefnyddiol ar gyfer cynnwys Uned 1</a:t>
            </a:r>
            <a:endParaRPr lang="cy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BE633-9F00-4288-B056-E88DBCFE9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30" y="5073090"/>
            <a:ext cx="2123523" cy="1321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A716B-93CC-404E-A8B9-EAE7A7FF2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4053016" y="5068967"/>
            <a:ext cx="3744097" cy="144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49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084962" y="35849"/>
            <a:ext cx="7633009" cy="120769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Dylunio'r gwasanaethau ar gyfer adeiladau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D2949-02BE-4A32-BAE8-C9D3ADF5D105}"/>
              </a:ext>
            </a:extLst>
          </p:cNvPr>
          <p:cNvSpPr txBox="1"/>
          <p:nvPr/>
        </p:nvSpPr>
        <p:spPr>
          <a:xfrm>
            <a:off x="421640" y="1652954"/>
            <a:ext cx="8300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Dylunio gofynion y gwasanaethau ar gyfer adeiladau gan gynnwys:</a:t>
            </a:r>
          </a:p>
          <a:p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Adeiladau preswyl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Adeiladau masnachol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Adeiladau diwydiannol</a:t>
            </a:r>
          </a:p>
          <a:p>
            <a:pPr lvl="1"/>
            <a:endParaRPr lang="cy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Dyluniad gwasanaethau ar wahanol adegau yn y broses adeiladu gan gynnwys: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Cyflenwadau dros dro sy'n ofynnol ar gyfer adeiladu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Cadw'r cyflenwadau presennol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y-GB" sz="2400" dirty="0">
                <a:latin typeface="Arial" panose="020B0604020202020204" pitchFamily="34" charset="0"/>
                <a:cs typeface="Arial" panose="020B0604020202020204" pitchFamily="34" charset="0"/>
              </a:rPr>
              <a:t>Adeiladu ystafell gyflenwi cyflenwadau barhaol </a:t>
            </a:r>
          </a:p>
        </p:txBody>
      </p:sp>
    </p:spTree>
    <p:extLst>
      <p:ext uri="{BB962C8B-B14F-4D97-AF65-F5344CB8AC3E}">
        <p14:creationId xmlns:p14="http://schemas.microsoft.com/office/powerpoint/2010/main" val="695740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 fontScale="92500" lnSpcReduction="10000"/>
          </a:bodyPr>
          <a:lstStyle/>
          <a:p>
            <a:pPr marL="61912"/>
            <a:r>
              <a:rPr lang="cy-GB" sz="2600" dirty="0">
                <a:latin typeface="+mn-lt"/>
              </a:rPr>
              <a:t>Dolenni defnyddiol:</a:t>
            </a:r>
          </a:p>
          <a:p>
            <a:pPr marL="61912"/>
            <a:r>
              <a:rPr lang="cy-GB" sz="2600" dirty="0">
                <a:latin typeface="+mn-lt"/>
              </a:rPr>
              <a:t>Designing Buildings Wiki:</a:t>
            </a:r>
          </a:p>
          <a:p>
            <a:pPr marL="61912"/>
            <a:r>
              <a:rPr lang="cy-GB" dirty="0">
                <a:latin typeface="+mn-lt"/>
                <a:hlinkClick r:id="rId3"/>
              </a:rPr>
              <a:t>https://www.designingbuildings.co.uk/wiki/Building_services</a:t>
            </a:r>
            <a:endParaRPr lang="cy-GB" dirty="0">
              <a:latin typeface="+mn-lt"/>
            </a:endParaRPr>
          </a:p>
          <a:p>
            <a:pPr marL="61912"/>
            <a:endParaRPr lang="cy-GB" sz="3600" dirty="0">
              <a:latin typeface="+mn-lt"/>
            </a:endParaRPr>
          </a:p>
          <a:p>
            <a:pPr marL="61912"/>
            <a:endParaRPr lang="cy-GB" sz="3600" dirty="0">
              <a:latin typeface="+mn-lt"/>
            </a:endParaRPr>
          </a:p>
          <a:p>
            <a:pPr marL="61912"/>
            <a:endParaRPr lang="cy-GB" sz="3600" dirty="0">
              <a:latin typeface="+mn-lt"/>
            </a:endParaRPr>
          </a:p>
          <a:p>
            <a:pPr marL="61912"/>
            <a:r>
              <a:rPr lang="cy-GB" sz="2600" dirty="0">
                <a:latin typeface="+mn-lt"/>
              </a:rPr>
              <a:t>Canllawiau PCP CBAC</a:t>
            </a:r>
          </a:p>
          <a:p>
            <a:pPr marL="61912"/>
            <a:r>
              <a:rPr lang="cy-GB" dirty="0">
                <a:latin typeface="+mn-lt"/>
                <a:hlinkClick r:id="rId4"/>
              </a:rPr>
              <a:t>https://www.wjec.co.uk/umbraco/surface/blobstorage/download?nodeId=4538</a:t>
            </a:r>
            <a:endParaRPr lang="cy-GB" dirty="0">
              <a:latin typeface="+mn-lt"/>
            </a:endParaRPr>
          </a:p>
          <a:p>
            <a:pPr marL="61912"/>
            <a:r>
              <a:rPr lang="cy-GB" dirty="0">
                <a:latin typeface="+mn-lt"/>
              </a:rPr>
              <a:t>Peirianneg Sefydliad Siartredig y Gwasanaethau Adeiladu:</a:t>
            </a:r>
          </a:p>
          <a:p>
            <a:pPr marL="61912"/>
            <a:r>
              <a:rPr lang="cy-GB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5"/>
              </a:rPr>
              <a:t>https://www.cibse.org/building-services/what-s-so-special-about-building-services-engineer</a:t>
            </a:r>
            <a:endParaRPr lang="cy-GB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EF9ED-00AA-4026-85A8-5E9138A84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935" y="2688991"/>
            <a:ext cx="3550337" cy="1773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F4C2F5-1A0A-42A3-873C-F7D49BB32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95" y="2688991"/>
            <a:ext cx="3824288" cy="170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04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633009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Newid defnydd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D2949-02BE-4A32-BAE8-C9D3ADF5D105}"/>
              </a:ext>
            </a:extLst>
          </p:cNvPr>
          <p:cNvSpPr txBox="1"/>
          <p:nvPr/>
        </p:nvSpPr>
        <p:spPr>
          <a:xfrm>
            <a:off x="421640" y="1767840"/>
            <a:ext cx="83007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Newid defnydd yn ymgorffori:</a:t>
            </a:r>
          </a:p>
          <a:p>
            <a:endParaRPr lang="cy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Newid, ailwampio ac ymestyn adeiladau presennol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Materion cydnawsedd a defnyddio deunyddiau cyson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Adeiladau a strwythurau cyn 1919</a:t>
            </a:r>
          </a:p>
        </p:txBody>
      </p:sp>
    </p:spTree>
    <p:extLst>
      <p:ext uri="{BB962C8B-B14F-4D97-AF65-F5344CB8AC3E}">
        <p14:creationId xmlns:p14="http://schemas.microsoft.com/office/powerpoint/2010/main" val="82078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85977" y="407113"/>
            <a:ext cx="7102415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Beth mae Uned 1 yn ei gynnwys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89" y="1548645"/>
            <a:ext cx="8039819" cy="5001680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800" dirty="0"/>
              <a:t>Uned 1 - Ein hamgylchedd adeiledig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y-GB" sz="2800" dirty="0"/>
              <a:t>Bwriedir i’r uned ddatblygu gwybodaeth a dealltwriaeth am:</a:t>
            </a:r>
          </a:p>
          <a:p>
            <a:pPr marL="1314450" lvl="1" indent="-571500">
              <a:buFont typeface="Courier New" panose="02070309020205020404" pitchFamily="49" charset="0"/>
              <a:buChar char="o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Adeiladau a strwythurau</a:t>
            </a:r>
          </a:p>
          <a:p>
            <a:pPr marL="1314450" lvl="1" indent="-571500">
              <a:buFont typeface="Courier New" panose="02070309020205020404" pitchFamily="49" charset="0"/>
              <a:buChar char="o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Gyrfaoedd, rolau a sefydliadau </a:t>
            </a:r>
          </a:p>
          <a:p>
            <a:pPr marL="1314450" lvl="1" indent="-571500">
              <a:buFont typeface="Courier New" panose="02070309020205020404" pitchFamily="49" charset="0"/>
              <a:buChar char="o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Dylunio ac adeiladu adeiladau</a:t>
            </a:r>
          </a:p>
          <a:p>
            <a:pPr marL="1314450" lvl="1" indent="-571500">
              <a:buFont typeface="Courier New" panose="02070309020205020404" pitchFamily="49" charset="0"/>
              <a:buChar char="o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Newid defnydd</a:t>
            </a:r>
          </a:p>
          <a:p>
            <a:pPr marL="1314450" lvl="1" indent="-571500">
              <a:buFont typeface="Courier New" panose="02070309020205020404" pitchFamily="49" charset="0"/>
              <a:buChar char="o"/>
            </a:pPr>
            <a:r>
              <a:rPr lang="cy-GB" dirty="0">
                <a:latin typeface="Arial" panose="020B0604020202020204" pitchFamily="34" charset="0"/>
                <a:cs typeface="Arial" panose="020B0604020202020204" pitchFamily="34" charset="0"/>
              </a:rPr>
              <a:t>Gwaith y tu allan.</a:t>
            </a:r>
            <a:endParaRPr lang="cy-GB" sz="3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37549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C36A5-3920-481C-8AB2-4F2C829A0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9" y="3429000"/>
            <a:ext cx="2347912" cy="2719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0B2F0-E651-4493-A587-16E39CB6A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4" y="1519881"/>
            <a:ext cx="2522993" cy="2353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E13B7-FD4B-497A-AE4B-31EFF08EF043}"/>
              </a:ext>
            </a:extLst>
          </p:cNvPr>
          <p:cNvSpPr txBox="1"/>
          <p:nvPr/>
        </p:nvSpPr>
        <p:spPr>
          <a:xfrm>
            <a:off x="803189" y="1865543"/>
            <a:ext cx="4554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400" dirty="0">
                <a:hlinkClick r:id="rId5"/>
              </a:rPr>
              <a:t>https://www.planningportal.co.uk/</a:t>
            </a:r>
            <a:endParaRPr lang="cy-GB" sz="2400" dirty="0"/>
          </a:p>
          <a:p>
            <a:endParaRPr lang="cy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AE023-39D5-49CB-B5EE-B042086059CC}"/>
              </a:ext>
            </a:extLst>
          </p:cNvPr>
          <p:cNvSpPr txBox="1"/>
          <p:nvPr/>
        </p:nvSpPr>
        <p:spPr>
          <a:xfrm>
            <a:off x="3762633" y="4792982"/>
            <a:ext cx="45781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dirty="0">
                <a:hlinkClick r:id="rId6"/>
              </a:rPr>
              <a:t>https://www.planningdirect.co.uk/planning/change-of-use/</a:t>
            </a:r>
            <a:endParaRPr lang="cy-GB" sz="2400" dirty="0"/>
          </a:p>
          <a:p>
            <a:endParaRPr lang="cy-GB" sz="2400" dirty="0"/>
          </a:p>
        </p:txBody>
      </p:sp>
    </p:spTree>
    <p:extLst>
      <p:ext uri="{BB962C8B-B14F-4D97-AF65-F5344CB8AC3E}">
        <p14:creationId xmlns:p14="http://schemas.microsoft.com/office/powerpoint/2010/main" val="2887584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633009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Gwaith y tu allan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D2949-02BE-4A32-BAE8-C9D3ADF5D105}"/>
              </a:ext>
            </a:extLst>
          </p:cNvPr>
          <p:cNvSpPr txBox="1"/>
          <p:nvPr/>
        </p:nvSpPr>
        <p:spPr>
          <a:xfrm>
            <a:off x="175846" y="1635760"/>
            <a:ext cx="86531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Mae gwaith y tu allan yn cynnwys:</a:t>
            </a:r>
          </a:p>
          <a:p>
            <a:endParaRPr lang="cy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Draeniad dŵr budr a dŵr wyneb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Systemau draenio trefol cynaliadwy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Gosod / dosbarthu gwasanaethau cyfleustodau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sz="3200" dirty="0">
                <a:latin typeface="Arial" panose="020B0604020202020204" pitchFamily="34" charset="0"/>
                <a:cs typeface="Arial" panose="020B0604020202020204" pitchFamily="34" charset="0"/>
              </a:rPr>
              <a:t>Dulliau ar gyfer creu llwybrau troed a ffyrdd.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y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27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31086-844A-4EA2-A885-0AF4C6BE6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35" y="1555617"/>
            <a:ext cx="4201297" cy="1575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36E293-6D13-4510-ABEC-D13D746D6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30" y="4147656"/>
            <a:ext cx="3472249" cy="20847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E9DFCA-8161-4D44-B7D3-0D70A7B04FAA}"/>
              </a:ext>
            </a:extLst>
          </p:cNvPr>
          <p:cNvSpPr txBox="1"/>
          <p:nvPr/>
        </p:nvSpPr>
        <p:spPr>
          <a:xfrm>
            <a:off x="274937" y="1555617"/>
            <a:ext cx="45781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dirty="0">
                <a:hlinkClick r:id="rId5"/>
              </a:rPr>
              <a:t>https://www.geography.org.uk/teaching-resources/flooding/sustainable-drainage-systems</a:t>
            </a:r>
            <a:endParaRPr lang="cy-GB" sz="2400" dirty="0"/>
          </a:p>
          <a:p>
            <a:endParaRPr lang="cy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A022F-CB00-4BCD-9B79-BE0247D4B1B7}"/>
              </a:ext>
            </a:extLst>
          </p:cNvPr>
          <p:cNvSpPr txBox="1"/>
          <p:nvPr/>
        </p:nvSpPr>
        <p:spPr>
          <a:xfrm>
            <a:off x="4303240" y="4385150"/>
            <a:ext cx="45781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dirty="0">
                <a:hlinkClick r:id="rId6"/>
              </a:rPr>
              <a:t>https://www.london.gov.uk/what-we-do/environment/climate-change/surface-water/climate-proofing-social</a:t>
            </a:r>
            <a:endParaRPr lang="cy-GB" sz="2400" dirty="0"/>
          </a:p>
          <a:p>
            <a:endParaRPr lang="cy-GB" sz="2400" dirty="0"/>
          </a:p>
        </p:txBody>
      </p:sp>
    </p:spTree>
    <p:extLst>
      <p:ext uri="{BB962C8B-B14F-4D97-AF65-F5344CB8AC3E}">
        <p14:creationId xmlns:p14="http://schemas.microsoft.com/office/powerpoint/2010/main" val="1979654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cyffredinol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01143"/>
            <a:ext cx="8701177" cy="5054036"/>
          </a:xfrm>
        </p:spPr>
        <p:txBody>
          <a:bodyPr>
            <a:normAutofit fontScale="92500"/>
          </a:bodyPr>
          <a:lstStyle/>
          <a:p>
            <a:r>
              <a:rPr lang="cy-GB" sz="1700" dirty="0"/>
              <a:t>Cylchgrawn </a:t>
            </a:r>
            <a:r>
              <a:rPr lang="cy-GB" sz="1700" b="1" dirty="0"/>
              <a:t>Construction UK </a:t>
            </a:r>
            <a:r>
              <a:rPr lang="cy-GB" sz="1700" dirty="0"/>
              <a:t> - adnoddau ysgol am ddim i athrawon.  “The Construction Youth Trust yn dod ag adeiladu a'r amgylchedd adeiledig i'r ystafell ddosbarth”.</a:t>
            </a:r>
          </a:p>
          <a:p>
            <a:r>
              <a:rPr lang="cy-GB" sz="1700" dirty="0">
                <a:hlinkClick r:id="rId3"/>
              </a:rPr>
              <a:t>https://constructionmaguk.co.uk/free-school-resources-for-industry-professionals-and-teachers-construction-youth-trust-are-bringing-construction-and-the-built-environment-into-the-classroom/</a:t>
            </a:r>
            <a:endParaRPr lang="cy-GB" sz="1700" dirty="0"/>
          </a:p>
          <a:p>
            <a:endParaRPr lang="cy-GB" sz="1700" dirty="0"/>
          </a:p>
          <a:p>
            <a:r>
              <a:rPr lang="cy-GB" sz="1700" b="1" dirty="0"/>
              <a:t>Dysgu STEM</a:t>
            </a:r>
            <a:r>
              <a:rPr lang="cy-GB" sz="1700" dirty="0"/>
              <a:t> - gwybodaeth a gweithgareddau'n ymwneud ag adeiladu a mathemateg</a:t>
            </a:r>
          </a:p>
          <a:p>
            <a:r>
              <a:rPr lang="cy-GB" sz="1700" dirty="0">
                <a:hlinkClick r:id="rId4"/>
              </a:rPr>
              <a:t>https://www.stem.org.uk/resources/community/collection/24330/construction-and-built-environment/</a:t>
            </a:r>
            <a:endParaRPr lang="cy-GB" sz="1700" dirty="0"/>
          </a:p>
          <a:p>
            <a:endParaRPr lang="cy-GB" sz="1700" dirty="0"/>
          </a:p>
          <a:p>
            <a:r>
              <a:rPr lang="cy-GB" sz="1700" b="1" dirty="0"/>
              <a:t>CADW</a:t>
            </a:r>
            <a:r>
              <a:rPr lang="cy-GB" sz="1700" dirty="0"/>
              <a:t> - deall adeiladau traddodiadol (cyn 1919) a hanesyddol ar gyfer cyrsiau Adeiladu a'r Amgylchedd Adeiledig.</a:t>
            </a:r>
          </a:p>
          <a:p>
            <a:r>
              <a:rPr lang="cy-GB" sz="1700" dirty="0">
                <a:hlinkClick r:id="rId5"/>
              </a:rPr>
              <a:t>https://cadw.gov.wales/learn/education/teaching-resources/understanding-traditional-pre-1919-and-historic-buildings</a:t>
            </a:r>
            <a:endParaRPr lang="cy-GB" sz="1700" dirty="0"/>
          </a:p>
          <a:p>
            <a:endParaRPr lang="cy-GB" sz="1700" dirty="0"/>
          </a:p>
          <a:p>
            <a:r>
              <a:rPr lang="cy-GB" sz="1700" dirty="0"/>
              <a:t>Bwrdd Hyfforddi'r Diwydiant Adeiladu - rhestr ddefnyddiol o ganllawiau ac adnoddau sydd ar gael gan ddiwydiant a chyrff proffesiynol</a:t>
            </a:r>
          </a:p>
          <a:p>
            <a:r>
              <a:rPr lang="cy-GB" sz="1700" dirty="0">
                <a:hlinkClick r:id="rId6"/>
              </a:rPr>
              <a:t>https://www.citb.co.uk/documents/qualifications/professional-bodies-support-materials.pdf</a:t>
            </a:r>
            <a:endParaRPr lang="cy-GB" sz="1700" dirty="0"/>
          </a:p>
          <a:p>
            <a:endParaRPr lang="cy-GB" sz="1700" dirty="0"/>
          </a:p>
          <a:p>
            <a:pPr marL="61912"/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142462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CBAC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01143"/>
            <a:ext cx="8701177" cy="5054036"/>
          </a:xfrm>
        </p:spPr>
        <p:txBody>
          <a:bodyPr>
            <a:normAutofit/>
          </a:bodyPr>
          <a:lstStyle/>
          <a:p>
            <a:r>
              <a:rPr lang="cy-GB" dirty="0"/>
              <a:t>Mae ystod eang o adnoddau ar gael i athrawon a myfyrwyr ar wefan CBAC.  Ar hyn o bryd mae adnoddau ar gael ar gyfer Uned 1.  Darperir adnoddau ar gyfer yr unedau eraill i gyd-fynd â gweithdai yn y dyfodol.</a:t>
            </a:r>
          </a:p>
          <a:p>
            <a:endParaRPr lang="cy-GB" dirty="0"/>
          </a:p>
          <a:p>
            <a:r>
              <a:rPr lang="cy-GB" sz="2200" dirty="0">
                <a:hlinkClick r:id="rId3"/>
              </a:rPr>
              <a:t>https://resources.wjec.co.uk/Pages/ResourceSingle.aspx?rIid=3979&amp;langChange=cy-GB</a:t>
            </a:r>
            <a:endParaRPr lang="cy-GB" sz="2200" dirty="0"/>
          </a:p>
          <a:p>
            <a:endParaRPr lang="cy-GB" dirty="0"/>
          </a:p>
          <a:p>
            <a:endParaRPr lang="cy-GB" dirty="0"/>
          </a:p>
          <a:p>
            <a:pPr marL="61912"/>
            <a:endParaRPr lang="cy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267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1" y="1911"/>
            <a:ext cx="9152231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AFB152-C5F8-4BF8-9AFB-49DA7D234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20"/>
          <a:stretch/>
        </p:blipFill>
        <p:spPr>
          <a:xfrm>
            <a:off x="0" y="1"/>
            <a:ext cx="9144000" cy="600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815340-ABBE-40E0-9904-21D1E6156A56}"/>
              </a:ext>
            </a:extLst>
          </p:cNvPr>
          <p:cNvSpPr txBox="1"/>
          <p:nvPr/>
        </p:nvSpPr>
        <p:spPr>
          <a:xfrm>
            <a:off x="268287" y="309969"/>
            <a:ext cx="8767293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y-GB" sz="4800" kern="1100" spc="-30" dirty="0">
                <a:solidFill>
                  <a:schemeClr val="bg1"/>
                </a:solidFill>
                <a:latin typeface="+mj-lt"/>
              </a:rPr>
              <a:t>Cwestiynau?  |  Any Questions?</a:t>
            </a:r>
          </a:p>
        </p:txBody>
      </p:sp>
      <p:pic>
        <p:nvPicPr>
          <p:cNvPr id="7" name="Picture 6" descr="Z:\Pictures\logos\WJEC_Logo_RGB.jpg">
            <a:extLst>
              <a:ext uri="{FF2B5EF4-FFF2-40B4-BE49-F238E27FC236}">
                <a16:creationId xmlns:a16="http://schemas.microsoft.com/office/drawing/2014/main" id="{172BE483-1FCD-4FA8-B3E5-29AEAACC1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5" y="5928233"/>
            <a:ext cx="701740" cy="7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95F39-F92B-4ABE-B71D-6DA000757893}"/>
              </a:ext>
            </a:extLst>
          </p:cNvPr>
          <p:cNvSpPr txBox="1"/>
          <p:nvPr/>
        </p:nvSpPr>
        <p:spPr>
          <a:xfrm>
            <a:off x="268287" y="1316039"/>
            <a:ext cx="3163045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400" b="1" dirty="0">
                <a:solidFill>
                  <a:schemeClr val="bg1"/>
                </a:solidFill>
              </a:rPr>
              <a:t>Swyddog Pwnc</a:t>
            </a:r>
          </a:p>
          <a:p>
            <a:r>
              <a:rPr lang="cy-GB" sz="2400" b="1" dirty="0">
                <a:solidFill>
                  <a:schemeClr val="bg1"/>
                </a:solidFill>
              </a:rPr>
              <a:t>Allan Perry</a:t>
            </a:r>
          </a:p>
          <a:p>
            <a:r>
              <a:rPr lang="cy-GB" dirty="0">
                <a:hlinkClick r:id="rId5"/>
              </a:rPr>
              <a:t>adeiladu@wjec.co.uk</a:t>
            </a:r>
            <a:endParaRPr lang="cy-GB" dirty="0"/>
          </a:p>
          <a:p>
            <a:endParaRPr lang="cy-GB" dirty="0"/>
          </a:p>
          <a:p>
            <a:r>
              <a:rPr lang="cy-GB" sz="2400" b="1" dirty="0">
                <a:solidFill>
                  <a:schemeClr val="bg1"/>
                </a:solidFill>
              </a:rPr>
              <a:t>Swyddog Cefnogi Pwnc</a:t>
            </a:r>
          </a:p>
          <a:p>
            <a:r>
              <a:rPr lang="cy-GB" sz="2400" b="1" dirty="0">
                <a:solidFill>
                  <a:schemeClr val="bg1"/>
                </a:solidFill>
              </a:rPr>
              <a:t>Andrew O'Regan</a:t>
            </a:r>
          </a:p>
          <a:p>
            <a:r>
              <a:rPr lang="cy-GB" dirty="0">
                <a:hlinkClick r:id="rId5"/>
              </a:rPr>
              <a:t>construction@wjec.co.uk</a:t>
            </a:r>
            <a:r>
              <a:rPr lang="cy-GB"/>
              <a:t> </a:t>
            </a:r>
            <a:endParaRPr lang="cy-GB" dirty="0"/>
          </a:p>
          <a:p>
            <a:endParaRPr lang="cy-GB" dirty="0"/>
          </a:p>
          <a:p>
            <a:r>
              <a:rPr lang="cy-GB"/>
              <a:t>@wjec_cbac | @cbac_wjec</a:t>
            </a:r>
          </a:p>
          <a:p>
            <a:endParaRPr lang="cy-GB" dirty="0"/>
          </a:p>
          <a:p>
            <a:r>
              <a:rPr lang="cy-GB"/>
              <a:t>cbac.co.uk | wjec.co.uk</a:t>
            </a:r>
          </a:p>
        </p:txBody>
      </p:sp>
    </p:spTree>
    <p:extLst>
      <p:ext uri="{BB962C8B-B14F-4D97-AF65-F5344CB8AC3E}">
        <p14:creationId xmlns:p14="http://schemas.microsoft.com/office/powerpoint/2010/main" val="9901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Cynnwys Uned 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 fontScale="70000" lnSpcReduction="20000"/>
          </a:bodyPr>
          <a:lstStyle/>
          <a:p>
            <a:pPr marL="61912"/>
            <a:r>
              <a:rPr lang="cy-GB" sz="3600" dirty="0"/>
              <a:t>2.1.1 Cylch bywyd adeiladau a strwythurau</a:t>
            </a:r>
          </a:p>
          <a:p>
            <a:pPr marL="61912"/>
            <a:r>
              <a:rPr lang="cy-GB" sz="3600" dirty="0"/>
              <a:t>2.1.2 Strwythurau gyda dim ond ychydig o loriau a strwythurau uchel iawn yn yr amgylchedd adeiledig</a:t>
            </a:r>
          </a:p>
          <a:p>
            <a:pPr marL="61912"/>
            <a:r>
              <a:rPr lang="cy-GB" sz="3600" dirty="0"/>
              <a:t>2.1.3 Gyrfaoedd a rolau proffesiynol a thechnegol yn yr amgylchedd adeiledig</a:t>
            </a:r>
          </a:p>
          <a:p>
            <a:pPr marL="61912"/>
            <a:r>
              <a:rPr lang="cy-GB" sz="3600" dirty="0"/>
              <a:t>2.1.4 Sefydliadau yn yr amgylchedd adeiledig</a:t>
            </a:r>
          </a:p>
          <a:p>
            <a:pPr marL="61912"/>
            <a:r>
              <a:rPr lang="cy-GB" sz="3600" dirty="0"/>
              <a:t>2.1.5 Strwythurau adeiladau domestig a masnachol gyda dim ond ychydig o loriau</a:t>
            </a:r>
          </a:p>
          <a:p>
            <a:pPr marL="61912"/>
            <a:r>
              <a:rPr lang="cy-GB" sz="3600" dirty="0"/>
              <a:t>2.1.6 Dylunio ac adeiladu is-strwythurau</a:t>
            </a:r>
          </a:p>
          <a:p>
            <a:pPr marL="61912"/>
            <a:r>
              <a:rPr lang="cy-GB" sz="3600" dirty="0"/>
              <a:t>2.1.7 Dylunio ac adeiladu uwch-strwythurau</a:t>
            </a:r>
          </a:p>
          <a:p>
            <a:pPr marL="61912"/>
            <a:r>
              <a:rPr lang="cy-GB" sz="3600" dirty="0"/>
              <a:t>2.1.8 Dylunio'r gofynion gwasanaethau ar gyfer adeiladau</a:t>
            </a:r>
          </a:p>
          <a:p>
            <a:pPr marL="61912"/>
            <a:r>
              <a:rPr lang="cy-GB" sz="3600" dirty="0"/>
              <a:t>2.1.9 Newid defnydd</a:t>
            </a:r>
          </a:p>
          <a:p>
            <a:pPr marL="61912"/>
            <a:r>
              <a:rPr lang="cy-GB" sz="3600" dirty="0"/>
              <a:t>2.1.10 Gwaith y tu allan</a:t>
            </a:r>
          </a:p>
          <a:p>
            <a:pPr marL="61912"/>
            <a:endParaRPr lang="cy-GB" sz="3600" dirty="0">
              <a:ea typeface="Cambria" panose="02040503050406030204" pitchFamily="18" charset="0"/>
            </a:endParaRPr>
          </a:p>
          <a:p>
            <a:pPr marL="61912"/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83255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Asesiad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1" y="1472444"/>
            <a:ext cx="8899824" cy="5006535"/>
          </a:xfrm>
        </p:spPr>
        <p:txBody>
          <a:bodyPr>
            <a:normAutofit fontScale="92500" lnSpcReduction="20000"/>
          </a:bodyPr>
          <a:lstStyle/>
          <a:p>
            <a:pPr marL="61912"/>
            <a:r>
              <a:rPr lang="cy-GB" sz="3600" dirty="0"/>
              <a:t>Bydd y wybodaeth, y ddealltwriaeth a'r sgiliau canlynol yn cael eu hasesu yn Uned 1: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Dwyn i gof wybodaeth sy'n ymwneud â chynnwys Uned 1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Cymhwyso gwybodaeth sy'n ymwneud ag Uned 1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Y gallu i ddadansoddi a gwerthuso offer, technegau a strategaethau sy'n ymwneud â chreu'r amgylchedd adeiledig ar gyfer cynnwys Uned 1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Y gallu i fraslunio cydrannau adeiladu.</a:t>
            </a:r>
          </a:p>
          <a:p>
            <a:pPr marL="61912"/>
            <a:endParaRPr lang="cy-GB" sz="3600" dirty="0">
              <a:ea typeface="Cambria" panose="02040503050406030204" pitchFamily="18" charset="0"/>
            </a:endParaRPr>
          </a:p>
          <a:p>
            <a:pPr marL="61912"/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202082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995423" y="302821"/>
            <a:ext cx="7993301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Cylch bywyd adeiladau a strwythurau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/>
          </a:bodyPr>
          <a:lstStyle/>
          <a:p>
            <a:pPr marL="61912"/>
            <a:r>
              <a:rPr lang="cy-GB" sz="3600" dirty="0"/>
              <a:t>Mae cylch bywyd adeilad yn cwmpasu ei oes gyfan: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Dylunio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Adeiladu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Gweithredu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Dymchwel / newid pwrpas</a:t>
            </a:r>
          </a:p>
        </p:txBody>
      </p:sp>
    </p:spTree>
    <p:extLst>
      <p:ext uri="{BB962C8B-B14F-4D97-AF65-F5344CB8AC3E}">
        <p14:creationId xmlns:p14="http://schemas.microsoft.com/office/powerpoint/2010/main" val="169702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Cylch bywyd adeilad - dyluniad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C641E7-28AA-487B-B506-2100D3D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47" y="1548644"/>
            <a:ext cx="8701177" cy="5006535"/>
          </a:xfrm>
        </p:spPr>
        <p:txBody>
          <a:bodyPr>
            <a:normAutofit/>
          </a:bodyPr>
          <a:lstStyle/>
          <a:p>
            <a:pPr marL="61912"/>
            <a:r>
              <a:rPr lang="cy-GB" sz="3600" dirty="0"/>
              <a:t>Mae'r cam dylunio yn cynnwys: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Diffiniad strategol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Paratoi a briff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Dylunio’r cysyniad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Dyluniad wedi'i ddatblygu</a:t>
            </a:r>
          </a:p>
          <a:p>
            <a:pPr marL="633412" indent="-571500">
              <a:buFont typeface="Arial" panose="020B0604020202020204" pitchFamily="34" charset="0"/>
              <a:buChar char="•"/>
            </a:pPr>
            <a:r>
              <a:rPr lang="cy-GB" sz="3600" dirty="0"/>
              <a:t>Dyluniad technegol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D445ABC-9904-4661-8DAD-4D39B32E9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00"/>
          <a:stretch/>
        </p:blipFill>
        <p:spPr>
          <a:xfrm>
            <a:off x="5944407" y="2870521"/>
            <a:ext cx="2669034" cy="275816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F029234-3993-4402-88D9-819DFA89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407" y="2325492"/>
            <a:ext cx="2882271" cy="4668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y-GB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Cynllun RIBA o gamau gwaith a strategaethau poject</a:t>
            </a:r>
            <a:r>
              <a:rPr kumimoji="0" lang="cy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y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1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Cylch bywyd adeilad - dyluniad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63A76F-80FB-43EE-B1DA-2D0877EDB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8071"/>
              </p:ext>
            </p:extLst>
          </p:nvPr>
        </p:nvGraphicFramePr>
        <p:xfrm>
          <a:off x="347344" y="1708444"/>
          <a:ext cx="4448175" cy="4287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617">
                  <a:extLst>
                    <a:ext uri="{9D8B030D-6E8A-4147-A177-3AD203B41FA5}">
                      <a16:colId xmlns:a16="http://schemas.microsoft.com/office/drawing/2014/main" val="4165501481"/>
                    </a:ext>
                  </a:extLst>
                </a:gridCol>
                <a:gridCol w="3124558">
                  <a:extLst>
                    <a:ext uri="{9D8B030D-6E8A-4147-A177-3AD203B41FA5}">
                      <a16:colId xmlns:a16="http://schemas.microsoft.com/office/drawing/2014/main" val="2345684027"/>
                    </a:ext>
                  </a:extLst>
                </a:gridCol>
              </a:tblGrid>
              <a:tr h="40254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cy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Cynllun RIBA Camau 0 - 4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521971"/>
                  </a:ext>
                </a:extLst>
              </a:tr>
              <a:tr h="594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Cam 0</a:t>
                      </a:r>
                      <a:endParaRPr lang="cy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Diffiniad strategol o achos busnes y cleient.</a:t>
                      </a:r>
                      <a:endParaRPr lang="cy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1234621"/>
                  </a:ext>
                </a:extLst>
              </a:tr>
              <a:tr h="594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Cam 1</a:t>
                      </a:r>
                      <a:endParaRPr lang="cy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400" dirty="0" err="1">
                          <a:effectLst/>
                        </a:rPr>
                        <a:t>Sefydlu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1400" dirty="0" err="1">
                          <a:effectLst/>
                        </a:rPr>
                        <a:t>amcanion</a:t>
                      </a:r>
                      <a:r>
                        <a:rPr lang="en-GB" sz="1400" dirty="0">
                          <a:effectLst/>
                        </a:rPr>
                        <a:t>, </a:t>
                      </a:r>
                      <a:r>
                        <a:rPr lang="en-GB" sz="1400" dirty="0" err="1">
                          <a:effectLst/>
                        </a:rPr>
                        <a:t>canlyniadau</a:t>
                      </a:r>
                      <a:r>
                        <a:rPr lang="en-GB" sz="1400" dirty="0">
                          <a:effectLst/>
                        </a:rPr>
                        <a:t> a </a:t>
                      </a:r>
                      <a:r>
                        <a:rPr lang="en-GB" sz="1400" dirty="0" err="1">
                          <a:effectLst/>
                        </a:rPr>
                        <a:t>chyllideb</a:t>
                      </a:r>
                      <a:r>
                        <a:rPr lang="en-GB" sz="1400" dirty="0">
                          <a:effectLst/>
                        </a:rPr>
                        <a:t> y </a:t>
                      </a:r>
                      <a:r>
                        <a:rPr lang="en-GB" sz="1400" dirty="0" err="1">
                          <a:effectLst/>
                        </a:rPr>
                        <a:t>prosiect</a:t>
                      </a:r>
                      <a:r>
                        <a:rPr lang="en-GB" sz="1400" dirty="0">
                          <a:effectLst/>
                        </a:rPr>
                        <a:t>.</a:t>
                      </a:r>
                      <a:endParaRPr lang="cy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470839"/>
                  </a:ext>
                </a:extLst>
              </a:tr>
              <a:tr h="898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Cam 2</a:t>
                      </a:r>
                      <a:endParaRPr lang="cy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Datblygu dyluniad cysyniad pensaernïol gan gynnwys dyluniadau amlinellol, strwythurol a gwasanaethau.</a:t>
                      </a:r>
                      <a:endParaRPr lang="cy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2355143"/>
                  </a:ext>
                </a:extLst>
              </a:tr>
              <a:tr h="594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800">
                          <a:effectLst/>
                        </a:rPr>
                        <a:t>Cam 3</a:t>
                      </a:r>
                      <a:endParaRPr lang="cy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Dyluniad wedi’i ddatblygu yn arwain at gais am ganiatâd cynllunio.</a:t>
                      </a:r>
                      <a:endParaRPr lang="cy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6450314"/>
                  </a:ext>
                </a:extLst>
              </a:tr>
              <a:tr h="1202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Cam 4</a:t>
                      </a:r>
                      <a:endParaRPr lang="cy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Dyluniad technegol manwl gyda manylebau deunydd a pherfformiad a chais am gymeradwyaeth Rheoliadau Adeiladu.</a:t>
                      </a:r>
                      <a:endParaRPr lang="cy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693710"/>
                  </a:ext>
                </a:extLst>
              </a:tr>
            </a:tbl>
          </a:graphicData>
        </a:graphic>
      </p:graphicFrame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59FD410-5342-4494-AF3A-82A8F1FE2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00"/>
          <a:stretch/>
        </p:blipFill>
        <p:spPr>
          <a:xfrm>
            <a:off x="5731170" y="2637119"/>
            <a:ext cx="2669034" cy="275816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E62C452-AE3A-4015-B8EE-8731BD195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170" y="2092090"/>
            <a:ext cx="2882271" cy="4668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y-GB" altLang="en-US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Cynllun RIBA o gamau gwaith a strategaethau poject</a:t>
            </a:r>
            <a:r>
              <a:rPr kumimoji="0" lang="cy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y-GB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1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5E781E1-8044-451F-A92D-B4D3F29F339F}"/>
              </a:ext>
            </a:extLst>
          </p:cNvPr>
          <p:cNvSpPr txBox="1">
            <a:spLocks/>
          </p:cNvSpPr>
          <p:nvPr/>
        </p:nvSpPr>
        <p:spPr>
          <a:xfrm>
            <a:off x="1397479" y="407113"/>
            <a:ext cx="709091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/>
            <a:r>
              <a:rPr lang="cy-GB" sz="3600" dirty="0">
                <a:solidFill>
                  <a:schemeClr val="bg1"/>
                </a:solidFill>
                <a:latin typeface="+mj-lt"/>
              </a:rPr>
              <a:t>Adnoddau Addysgu a Dysgu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3BDAF7-5F69-4A41-A17C-214AF8AD32EC}"/>
              </a:ext>
            </a:extLst>
          </p:cNvPr>
          <p:cNvSpPr txBox="1"/>
          <p:nvPr/>
        </p:nvSpPr>
        <p:spPr>
          <a:xfrm>
            <a:off x="58825" y="1207699"/>
            <a:ext cx="5439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/>
              <a:t>Adnoddau</a:t>
            </a:r>
          </a:p>
          <a:p>
            <a:r>
              <a:rPr lang="cy-GB" dirty="0">
                <a:hlinkClick r:id="rId3"/>
              </a:rPr>
              <a:t>http://www.architecturequote.com/guide-riba-architects/</a:t>
            </a:r>
            <a:endParaRPr lang="cy-GB" dirty="0"/>
          </a:p>
          <a:p>
            <a:endParaRPr lang="cy-GB" dirty="0"/>
          </a:p>
          <a:p>
            <a:r>
              <a:rPr lang="cy-GB"/>
              <a:t>Canllaw i Gynllun Gwaith RIBA sy'n cynnwys gwybodaeth ddefnyddiol, graffeg, disgrifiadau clir a chrynodebau cryno sy'n ymdrin â Chamau 0-4 y cynllun.</a:t>
            </a:r>
          </a:p>
          <a:p>
            <a:endParaRPr lang="cy-GB" dirty="0"/>
          </a:p>
          <a:p>
            <a:r>
              <a:rPr lang="cy-GB" dirty="0">
                <a:hlinkClick r:id="rId4"/>
              </a:rPr>
              <a:t>http://www.architecture.com/education-cpd-and-careers/learning/young-people</a:t>
            </a:r>
            <a:endParaRPr lang="cy-GB" dirty="0"/>
          </a:p>
          <a:p>
            <a:endParaRPr lang="cy-GB" dirty="0"/>
          </a:p>
          <a:p>
            <a:r>
              <a:rPr lang="cy-GB"/>
              <a:t>Adnoddau dysgu gan yr RIBA.</a:t>
            </a:r>
          </a:p>
          <a:p>
            <a:endParaRPr lang="cy-GB" dirty="0"/>
          </a:p>
          <a:p>
            <a:endParaRPr lang="cy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9AB3B-0158-4629-B752-99835A1F1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52" y="4667097"/>
            <a:ext cx="3039762" cy="1966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9FFEE-EB6D-4844-B14F-FB8C73952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965" y="1495167"/>
            <a:ext cx="3146828" cy="2080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45F51-124A-4AB1-AC21-9B559FA7C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924" y="4791467"/>
            <a:ext cx="3383428" cy="160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15034"/>
      </p:ext>
    </p:extLst>
  </p:cSld>
  <p:clrMapOvr>
    <a:masterClrMapping/>
  </p:clrMapOvr>
</p:sld>
</file>

<file path=ppt/theme/theme1.xml><?xml version="1.0" encoding="utf-8"?>
<a:theme xmlns:a="http://schemas.openxmlformats.org/drawingml/2006/main" name="CBAC Powerpoint Presentation Template (Bilingual - Wales only) 2017-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9f7a5c4-3e91-4dce-a609-f5e4f236f34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F8E6A7AF107246A56339F44B6B3F4A" ma:contentTypeVersion="12" ma:contentTypeDescription="Create a new document." ma:contentTypeScope="" ma:versionID="073b045059331908b732d0a8dd5256c1">
  <xsd:schema xmlns:xsd="http://www.w3.org/2001/XMLSchema" xmlns:xs="http://www.w3.org/2001/XMLSchema" xmlns:p="http://schemas.microsoft.com/office/2006/metadata/properties" xmlns:ns2="69f7a5c4-3e91-4dce-a609-f5e4f236f341" xmlns:ns3="8eaa7fda-4b70-4d9a-92d0-a094de2e59a0" targetNamespace="http://schemas.microsoft.com/office/2006/metadata/properties" ma:root="true" ma:fieldsID="787f13714b413b49b173fbd149983ebd" ns2:_="" ns3:_="">
    <xsd:import namespace="69f7a5c4-3e91-4dce-a609-f5e4f236f341"/>
    <xsd:import namespace="8eaa7fda-4b70-4d9a-92d0-a094de2e59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7a5c4-3e91-4dce-a609-f5e4f236f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aa7fda-4b70-4d9a-92d0-a094de2e59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DE5532-076C-4333-94CD-BB9A7BAC216D}">
  <ds:schemaRefs>
    <ds:schemaRef ds:uri="http://schemas.microsoft.com/office/2006/metadata/properties"/>
    <ds:schemaRef ds:uri="http://schemas.microsoft.com/office/infopath/2007/PartnerControls"/>
    <ds:schemaRef ds:uri="69f7a5c4-3e91-4dce-a609-f5e4f236f341"/>
  </ds:schemaRefs>
</ds:datastoreItem>
</file>

<file path=customXml/itemProps2.xml><?xml version="1.0" encoding="utf-8"?>
<ds:datastoreItem xmlns:ds="http://schemas.openxmlformats.org/officeDocument/2006/customXml" ds:itemID="{BC7C64CF-5AC9-49CB-8659-76671B8DA9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f7a5c4-3e91-4dce-a609-f5e4f236f341"/>
    <ds:schemaRef ds:uri="8eaa7fda-4b70-4d9a-92d0-a094de2e59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55E1BF-89EC-40F0-9404-E5B90B765E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CBAC Powerpoint Presentation Template (Bilingual - Wales only) 2017-18</Template>
  <TotalTime>29505</TotalTime>
  <Words>4885</Words>
  <Application>Microsoft Office PowerPoint</Application>
  <PresentationFormat>On-screen Show (4:3)</PresentationFormat>
  <Paragraphs>573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Google Sans</vt:lpstr>
      <vt:lpstr>Bliss-Light</vt:lpstr>
      <vt:lpstr>Times New Roman</vt:lpstr>
      <vt:lpstr>Trebuchet MS</vt:lpstr>
      <vt:lpstr>Arial</vt:lpstr>
      <vt:lpstr>Calibri</vt:lpstr>
      <vt:lpstr>Symbol</vt:lpstr>
      <vt:lpstr>Courier New</vt:lpstr>
      <vt:lpstr>Gotham Rounded Book</vt:lpstr>
      <vt:lpstr>CBAC Powerpoint Presentation Template (Bilingual - Wales only) 2017-18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WJEC</dc:creator>
  <cp:lastModifiedBy>Jones, Nia</cp:lastModifiedBy>
  <cp:revision>131</cp:revision>
  <dcterms:created xsi:type="dcterms:W3CDTF">2017-04-04T10:58:38Z</dcterms:created>
  <dcterms:modified xsi:type="dcterms:W3CDTF">2021-03-29T10:00:05Z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21600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Data_x0020_classification">
    <vt:lpwstr>1;#Official|b38283cd-cbb6-4228-b374-af2de6a9d035</vt:lpwstr>
  </property>
  <property fmtid="{D5CDD505-2E9C-101B-9397-08002B2CF9AE}" pid="8" name="Item_x0020_topic">
    <vt:lpwstr/>
  </property>
  <property fmtid="{D5CDD505-2E9C-101B-9397-08002B2CF9AE}" pid="9" name="Item_x0020_department">
    <vt:lpwstr/>
  </property>
  <property fmtid="{D5CDD505-2E9C-101B-9397-08002B2CF9AE}" pid="10" name="Item department">
    <vt:lpwstr/>
  </property>
  <property fmtid="{D5CDD505-2E9C-101B-9397-08002B2CF9AE}" pid="11" name="Item topic">
    <vt:lpwstr/>
  </property>
  <property fmtid="{D5CDD505-2E9C-101B-9397-08002B2CF9AE}" pid="12" name="Data classification">
    <vt:lpwstr>1;#Official|b38283cd-cbb6-4228-b374-af2de6a9d035</vt:lpwstr>
  </property>
  <property fmtid="{D5CDD505-2E9C-101B-9397-08002B2CF9AE}" pid="13" name="ContentTypeId">
    <vt:lpwstr>0x01010064F8E6A7AF107246A56339F44B6B3F4A</vt:lpwstr>
  </property>
</Properties>
</file>