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sldIdLst>
    <p:sldId id="265" r:id="rId5"/>
    <p:sldId id="535" r:id="rId6"/>
    <p:sldId id="439" r:id="rId7"/>
    <p:sldId id="440" r:id="rId8"/>
    <p:sldId id="519" r:id="rId9"/>
    <p:sldId id="507" r:id="rId10"/>
    <p:sldId id="508" r:id="rId11"/>
    <p:sldId id="518" r:id="rId12"/>
    <p:sldId id="521" r:id="rId13"/>
    <p:sldId id="509" r:id="rId14"/>
    <p:sldId id="525" r:id="rId15"/>
    <p:sldId id="510" r:id="rId16"/>
    <p:sldId id="483" r:id="rId17"/>
    <p:sldId id="527" r:id="rId18"/>
    <p:sldId id="520" r:id="rId19"/>
    <p:sldId id="522" r:id="rId20"/>
    <p:sldId id="484" r:id="rId21"/>
    <p:sldId id="523" r:id="rId22"/>
    <p:sldId id="443" r:id="rId23"/>
    <p:sldId id="528" r:id="rId24"/>
    <p:sldId id="511" r:id="rId25"/>
    <p:sldId id="529" r:id="rId26"/>
    <p:sldId id="512" r:id="rId27"/>
    <p:sldId id="530" r:id="rId28"/>
    <p:sldId id="513" r:id="rId29"/>
    <p:sldId id="531" r:id="rId30"/>
    <p:sldId id="514" r:id="rId31"/>
    <p:sldId id="532" r:id="rId32"/>
    <p:sldId id="515" r:id="rId33"/>
    <p:sldId id="533" r:id="rId34"/>
    <p:sldId id="516" r:id="rId35"/>
    <p:sldId id="534" r:id="rId36"/>
    <p:sldId id="524" r:id="rId37"/>
    <p:sldId id="536" r:id="rId38"/>
    <p:sldId id="420"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Gotham Rounded Book" pitchFamily="50"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1A529-070B-4B00-8642-E1DB439D6897}" v="8" dt="2021-03-26T15:38:22.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p:restoredTop sz="77598" autoAdjust="0"/>
  </p:normalViewPr>
  <p:slideViewPr>
    <p:cSldViewPr snapToGrid="0" snapToObjects="1">
      <p:cViewPr varScale="1">
        <p:scale>
          <a:sx n="82" d="100"/>
          <a:sy n="82" d="100"/>
        </p:scale>
        <p:origin x="6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29/03/2021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a:lnSpc>
                <a:spcPct val="107000"/>
              </a:lnSpc>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industry is made up of Clients, developers, consultants, manufacturers, suppliers, and contractors.</a:t>
            </a:r>
          </a:p>
          <a:p>
            <a:pPr algn="l">
              <a:lnSpc>
                <a:spcPct val="107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stage of the life cycle will begin with the appointment of a main contractor and end with the handover of the finished building to the Client.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86412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44146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a:lnSpc>
                <a:spcPct val="107000"/>
              </a:lnSpc>
              <a:spcBef>
                <a:spcPts val="600"/>
              </a:spcBef>
              <a:spcAft>
                <a:spcPts val="6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Operation</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refers to the management of a built environment in use. It can involve: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6000"/>
              </a:lnSpc>
              <a:buFont typeface="Symbol" panose="05050102010706020507" pitchFamily="18" charset="2"/>
              <a:buChar cha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controlling and monitoring of heating, cooling, and lighting systems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6000"/>
              </a:lnSpc>
              <a:spcAft>
                <a:spcPts val="800"/>
              </a:spcAft>
              <a:buFont typeface="Symbol" panose="05050102010706020507" pitchFamily="18" charset="2"/>
              <a:buChar cha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provision of security, cleaning, and other services, including testing and evacuation procedures. </a:t>
            </a:r>
          </a:p>
          <a:p>
            <a:pPr marL="0" lvl="0" indent="0" algn="l">
              <a:lnSpc>
                <a:spcPct val="106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Maintenance</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is the repair / prevention of decay, and damage caused by weather, aging and general use. Maintenance will be either: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Planned maintenance i.e. carried out on a regular basis, in order to keep something in working order or extend its life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Corrective maintenance,</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which involves repairing something that has broken.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Building Operation and Maintenance Manual: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A document given to the client on completion of the construction stage. It contains detailed information regarding the operation, maintenance, and subsequent demolition of a building.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2934523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2F5496"/>
                </a:solidFill>
                <a:effectLst/>
                <a:latin typeface="Calibri" panose="020F0502020204030204" pitchFamily="34" charset="0"/>
                <a:ea typeface="Calibri" panose="020F0502020204030204" pitchFamily="34" charset="0"/>
              </a:rPr>
              <a:t>Demolition is a hazardous activity that requires efficient risk control, environmental and site management, and careful planning. It involves the taking down of a structure and the disposal of the resulting waste materials. It may involve the use of explosives, machine demolition or taking down by hand.</a:t>
            </a:r>
          </a:p>
          <a:p>
            <a:endParaRPr lang="en-GB" sz="1800" dirty="0">
              <a:solidFill>
                <a:srgbClr val="2F5496"/>
              </a:solidFill>
              <a:effectLst/>
              <a:latin typeface="Calibri" panose="020F0502020204030204" pitchFamily="34" charset="0"/>
            </a:endParaRPr>
          </a:p>
          <a:p>
            <a:pPr algn="l">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rPr>
              <a:t>Vacant buildings are prone to vandalism and natural degradation and have often been </a:t>
            </a:r>
            <a:r>
              <a:rPr lang="en-GB" sz="1800" dirty="0">
                <a:solidFill>
                  <a:srgbClr val="2F5496"/>
                </a:solidFill>
                <a:effectLst/>
                <a:latin typeface="Calibri" panose="020F0502020204030204" pitchFamily="34" charset="0"/>
                <a:ea typeface="Times New Roman" panose="02020603050405020304" pitchFamily="18" charset="0"/>
              </a:rPr>
              <a:t>demolished, as this was thought to be more profitable than repair.</a:t>
            </a:r>
            <a:endParaRPr lang="en-GB" sz="1800" dirty="0">
              <a:effectLst/>
              <a:latin typeface="Times New Roman" panose="02020603050405020304" pitchFamily="18" charset="0"/>
              <a:ea typeface="Times New Roman" panose="02020603050405020304" pitchFamily="18" charset="0"/>
            </a:endParaRPr>
          </a:p>
          <a:p>
            <a:pPr algn="l">
              <a:spcAft>
                <a:spcPts val="600"/>
              </a:spcAft>
            </a:pPr>
            <a:r>
              <a:rPr lang="en-GB" sz="1800" dirty="0">
                <a:solidFill>
                  <a:srgbClr val="2F5496"/>
                </a:solidFill>
                <a:effectLst/>
                <a:latin typeface="Calibri" panose="020F0502020204030204" pitchFamily="34" charset="0"/>
                <a:ea typeface="Calibri" panose="020F0502020204030204" pitchFamily="34" charset="0"/>
              </a:rPr>
              <a:t>As an alternative, repurposing of disused buildings can play an important role in the regeneration of the built environment, getting empty properties back into use to meet changing needs. Repurposing will extend a building’s lifecycle and is a sustainable way of construction.</a:t>
            </a:r>
            <a:endParaRPr lang="en-GB" sz="1800" dirty="0">
              <a:effectLst/>
              <a:latin typeface="Times New Roman" panose="02020603050405020304" pitchFamily="18" charset="0"/>
              <a:ea typeface="Times New Roman" panose="02020603050405020304" pitchFamily="18" charset="0"/>
            </a:endParaRPr>
          </a:p>
          <a:p>
            <a:pPr algn="l">
              <a:spcAft>
                <a:spcPts val="600"/>
              </a:spcAft>
            </a:pPr>
            <a:r>
              <a:rPr lang="en-GB" sz="1800" dirty="0">
                <a:solidFill>
                  <a:srgbClr val="2F5496"/>
                </a:solidFill>
                <a:effectLst/>
                <a:latin typeface="Calibri" panose="020F0502020204030204" pitchFamily="34" charset="0"/>
                <a:ea typeface="Calibri" panose="020F0502020204030204" pitchFamily="34" charset="0"/>
              </a:rPr>
              <a:t>Repurposing can be described as the alteration of a building to suit new conditions, such as a change in use or size or performance requirements, and may include</a:t>
            </a:r>
            <a:endParaRPr lang="en-GB" sz="1800" dirty="0">
              <a:effectLst/>
              <a:latin typeface="Times New Roman" panose="02020603050405020304" pitchFamily="18" charset="0"/>
              <a:ea typeface="Times New Roman" panose="02020603050405020304" pitchFamily="18" charset="0"/>
            </a:endParaRPr>
          </a:p>
          <a:p>
            <a:pPr marL="342900" lvl="0" indent="-342900" algn="l">
              <a:buFont typeface="Symbol" panose="05050102010706020507" pitchFamily="18" charset="2"/>
              <a:buChar char=""/>
            </a:pPr>
            <a:r>
              <a:rPr lang="en-GB" sz="1800" dirty="0">
                <a:solidFill>
                  <a:srgbClr val="2F5496"/>
                </a:solidFill>
                <a:effectLst/>
                <a:latin typeface="Calibri" panose="020F0502020204030204" pitchFamily="34" charset="0"/>
                <a:ea typeface="Calibri" panose="020F0502020204030204" pitchFamily="34" charset="0"/>
              </a:rPr>
              <a:t>Conversion: a change in function or use, such as converting an office block to residential use.</a:t>
            </a:r>
            <a:endParaRPr lang="en-GB" sz="1800" dirty="0">
              <a:effectLst/>
              <a:latin typeface="Times New Roman" panose="02020603050405020304" pitchFamily="18" charset="0"/>
              <a:ea typeface="Times New Roman" panose="02020603050405020304" pitchFamily="18" charset="0"/>
            </a:endParaRPr>
          </a:p>
          <a:p>
            <a:pPr marL="342900" lvl="0" indent="-342900" algn="l">
              <a:buFont typeface="Symbol" panose="05050102010706020507" pitchFamily="18" charset="2"/>
              <a:buChar char=""/>
            </a:pPr>
            <a:r>
              <a:rPr lang="en-GB" sz="1800" dirty="0">
                <a:solidFill>
                  <a:srgbClr val="2F5496"/>
                </a:solidFill>
                <a:effectLst/>
                <a:latin typeface="Calibri" panose="020F0502020204030204" pitchFamily="34" charset="0"/>
                <a:ea typeface="Calibri" panose="020F0502020204030204" pitchFamily="34" charset="0"/>
              </a:rPr>
              <a:t>Extension: increase in size, which can be horizontal or vertical expansion.</a:t>
            </a:r>
            <a:endParaRPr lang="en-GB" sz="1800" dirty="0">
              <a:effectLst/>
              <a:latin typeface="Times New Roman" panose="02020603050405020304" pitchFamily="18" charset="0"/>
              <a:ea typeface="Times New Roman" panose="02020603050405020304" pitchFamily="18" charset="0"/>
            </a:endParaRPr>
          </a:p>
          <a:p>
            <a:pPr marL="342900" lvl="0" indent="-342900" algn="l">
              <a:buFont typeface="Symbol" panose="05050102010706020507" pitchFamily="18" charset="2"/>
              <a:buChar char=""/>
            </a:pPr>
            <a:r>
              <a:rPr lang="en-GB" sz="1800" dirty="0">
                <a:solidFill>
                  <a:srgbClr val="2F5496"/>
                </a:solidFill>
                <a:effectLst/>
                <a:latin typeface="Calibri" panose="020F0502020204030204" pitchFamily="34" charset="0"/>
                <a:ea typeface="Calibri" panose="020F0502020204030204" pitchFamily="34" charset="0"/>
              </a:rPr>
              <a:t>Refurbishment: work related to a change in performance.</a:t>
            </a:r>
            <a:endParaRPr lang="en-GB" sz="1800" dirty="0">
              <a:effectLst/>
              <a:latin typeface="Times New Roman" panose="02020603050405020304" pitchFamily="18" charset="0"/>
              <a:ea typeface="Times New Roman" panose="02020603050405020304" pitchFamily="18" charset="0"/>
            </a:endParaRPr>
          </a:p>
          <a:p>
            <a:pPr algn="l">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rPr>
              <a:t>In the UK approximately 40% of all construction work is involved in the refurbishment and maintenance of existing buildings.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70056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158889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Architect. </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Designing buildings (layout and aesthetics) and development the technical aspects of their designs for construction, including residential, industrial, and commercial developments, and work on restoration and renovation projects.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Civil Engineer. </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design and management of infrastructure projects such as roads, bridges, and sports stadiums.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Structural Engineer. </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design and detailing of the structural elements of buildings and civil engineering projects.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a Building/Land Surveyor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Measurement and assessment of the condition of a built asset/land intended for development.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Site Manager.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To organise work on site, making sure that it is completed safely, to standard, on time and to budget.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Project Manager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To oversee all aspects of a building project, including work programmes and the procurement of labour and materials.</a:t>
            </a:r>
          </a:p>
          <a:p>
            <a:pPr algn="l">
              <a:lnSpc>
                <a:spcPct val="107000"/>
              </a:lnSpc>
              <a:spcBef>
                <a:spcPts val="600"/>
              </a:spcBef>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600"/>
              </a:spcBef>
              <a:spcAft>
                <a:spcPts val="80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Quantity Surveyor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Management of the cost and budget of a building project from inception to completion.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600"/>
              </a:spcBef>
              <a:spcAft>
                <a:spcPts val="80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Town Planner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To balance and advise politicians on the demands on land by housing, business, transport, and leisure with the needs of people and society.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600"/>
              </a:spcBef>
              <a:spcAft>
                <a:spcPts val="800"/>
              </a:spcAft>
              <a:buClrTx/>
              <a:buSzTx/>
              <a:buFontTx/>
              <a:buNone/>
              <a:tabLst/>
              <a:defRPr/>
            </a:pPr>
            <a:r>
              <a:rPr lang="en-GB" sz="1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Role of the building services engineer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The design and specification of service installations.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316860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157463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Portal frames - </a:t>
            </a:r>
            <a:r>
              <a:rPr lang="en-GB" sz="1800" dirty="0">
                <a:solidFill>
                  <a:srgbClr val="2F5496"/>
                </a:solidFill>
                <a:effectLst/>
                <a:latin typeface="Calibri" panose="020F0502020204030204" pitchFamily="34" charset="0"/>
                <a:ea typeface="Calibri" panose="020F0502020204030204" pitchFamily="34" charset="0"/>
              </a:rPr>
              <a:t>Typically, a single storey, clear span frame with double, shallow, pitched rafters supported by columns, on base plates on pad foundations.</a:t>
            </a:r>
          </a:p>
          <a:p>
            <a:endParaRPr lang="en-GB" sz="1800" dirty="0">
              <a:solidFill>
                <a:srgbClr val="2F5496"/>
              </a:solidFill>
              <a:effectLst/>
              <a:latin typeface="Calibri" panose="020F0502020204030204" pitchFamily="34" charset="0"/>
            </a:endParaRPr>
          </a:p>
          <a:p>
            <a:r>
              <a:rPr lang="en-GB" sz="1800" dirty="0">
                <a:solidFill>
                  <a:srgbClr val="2F5496"/>
                </a:solidFill>
                <a:effectLst/>
                <a:latin typeface="Calibri" panose="020F0502020204030204" pitchFamily="34" charset="0"/>
              </a:rPr>
              <a:t>Skeleton frames - </a:t>
            </a:r>
            <a:r>
              <a:rPr lang="en-GB" sz="1800" dirty="0">
                <a:solidFill>
                  <a:srgbClr val="2F5496"/>
                </a:solidFill>
                <a:effectLst/>
                <a:latin typeface="Calibri" panose="020F0502020204030204" pitchFamily="34" charset="0"/>
                <a:ea typeface="Calibri" panose="020F0502020204030204" pitchFamily="34" charset="0"/>
              </a:rPr>
              <a:t>A system of columns and connecting beams that support the internal floors and external walls and carries all loads to the foundations.</a:t>
            </a:r>
          </a:p>
          <a:p>
            <a:endParaRPr lang="en-GB" sz="1800" dirty="0">
              <a:solidFill>
                <a:srgbClr val="2F5496"/>
              </a:solidFill>
              <a:effectLst/>
              <a:latin typeface="Calibri" panose="020F0502020204030204" pitchFamily="34" charset="0"/>
            </a:endParaRPr>
          </a:p>
          <a:p>
            <a:r>
              <a:rPr lang="en-GB" sz="1800" dirty="0">
                <a:solidFill>
                  <a:srgbClr val="2F5496"/>
                </a:solidFill>
                <a:effectLst/>
                <a:latin typeface="Calibri" panose="020F0502020204030204" pitchFamily="34" charset="0"/>
              </a:rPr>
              <a:t>Cavity wall construction - </a:t>
            </a:r>
            <a:r>
              <a:rPr lang="en-GB" sz="1800" dirty="0">
                <a:solidFill>
                  <a:srgbClr val="2F5496"/>
                </a:solidFill>
                <a:effectLst/>
                <a:latin typeface="Calibri" panose="020F0502020204030204" pitchFamily="34" charset="0"/>
                <a:ea typeface="Calibri" panose="020F0502020204030204" pitchFamily="34" charset="0"/>
              </a:rPr>
              <a:t>A wall formed with an inner structural skin and an outer skin, or leaf, both in masonry, separated by a cavity.</a:t>
            </a:r>
          </a:p>
          <a:p>
            <a:endParaRPr lang="en-GB" sz="1800" dirty="0">
              <a:solidFill>
                <a:srgbClr val="2F5496"/>
              </a:solidFill>
              <a:effectLst/>
              <a:latin typeface="Calibri" panose="020F0502020204030204" pitchFamily="34" charset="0"/>
            </a:endParaRPr>
          </a:p>
          <a:p>
            <a:r>
              <a:rPr lang="en-GB" sz="1800" dirty="0">
                <a:solidFill>
                  <a:srgbClr val="2F5496"/>
                </a:solidFill>
                <a:effectLst/>
                <a:latin typeface="Calibri" panose="020F0502020204030204" pitchFamily="34" charset="0"/>
              </a:rPr>
              <a:t>Structural insulated panels - </a:t>
            </a:r>
            <a:r>
              <a:rPr lang="en-GB" sz="1800" dirty="0">
                <a:solidFill>
                  <a:srgbClr val="2F5496"/>
                </a:solidFill>
                <a:effectLst/>
                <a:latin typeface="Calibri" panose="020F0502020204030204" pitchFamily="34" charset="0"/>
                <a:ea typeface="Calibri" panose="020F0502020204030204" pitchFamily="34" charset="0"/>
              </a:rPr>
              <a:t>Prefabricated composite panels with insulation sandwiched between structural facings.</a:t>
            </a:r>
          </a:p>
          <a:p>
            <a:endParaRPr lang="en-GB" sz="1800" dirty="0">
              <a:solidFill>
                <a:srgbClr val="2F5496"/>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113044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2659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Small and medium sized enterprises </a:t>
            </a:r>
            <a:r>
              <a:rPr lang="en-US" dirty="0"/>
              <a:t>- </a:t>
            </a:r>
            <a:r>
              <a:rPr lang="en-GB" sz="1800" dirty="0">
                <a:solidFill>
                  <a:srgbClr val="2F5496"/>
                </a:solidFill>
                <a:effectLst/>
                <a:latin typeface="Calibri" panose="020F0502020204030204" pitchFamily="34" charset="0"/>
                <a:ea typeface="Calibri" panose="020F0502020204030204" pitchFamily="34" charset="0"/>
              </a:rPr>
              <a:t>Enterprises with fewer than 250 employees, which covers over 90% of UK businesses, including most UK construction contractors and consultants.</a:t>
            </a:r>
          </a:p>
          <a:p>
            <a:endParaRPr lang="en-GB" sz="1800" dirty="0">
              <a:solidFill>
                <a:srgbClr val="2F5496"/>
              </a:solidFill>
              <a:effectLst/>
              <a:latin typeface="Calibri" panose="020F0502020204030204" pitchFamily="34" charset="0"/>
            </a:endParaRPr>
          </a:p>
          <a:p>
            <a:r>
              <a:rPr lang="en-GB" sz="1800" b="1" dirty="0">
                <a:solidFill>
                  <a:srgbClr val="2F5496"/>
                </a:solidFill>
                <a:effectLst/>
                <a:latin typeface="Calibri" panose="020F0502020204030204" pitchFamily="34" charset="0"/>
              </a:rPr>
              <a:t>Nationwide companies </a:t>
            </a:r>
            <a:r>
              <a:rPr lang="en-GB" sz="1800" dirty="0">
                <a:solidFill>
                  <a:srgbClr val="2F5496"/>
                </a:solidFill>
                <a:effectLst/>
                <a:latin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rPr>
              <a:t>Contractors and consultants with local offices able to serve the whole of the UK.</a:t>
            </a:r>
          </a:p>
          <a:p>
            <a:endParaRPr lang="en-GB" sz="1800" dirty="0">
              <a:solidFill>
                <a:srgbClr val="2F5496"/>
              </a:solidFill>
              <a:effectLst/>
              <a:latin typeface="Calibri" panose="020F0502020204030204" pitchFamily="34" charset="0"/>
            </a:endParaRPr>
          </a:p>
          <a:p>
            <a:r>
              <a:rPr lang="en-GB" sz="1800" b="1" dirty="0">
                <a:solidFill>
                  <a:srgbClr val="2F5496"/>
                </a:solidFill>
                <a:effectLst/>
                <a:latin typeface="Calibri" panose="020F0502020204030204" pitchFamily="34" charset="0"/>
              </a:rPr>
              <a:t>Global companies </a:t>
            </a:r>
            <a:r>
              <a:rPr lang="en-GB" sz="1800" dirty="0">
                <a:solidFill>
                  <a:srgbClr val="2F5496"/>
                </a:solidFill>
                <a:effectLst/>
                <a:latin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rPr>
              <a:t>Contractors and consultants with organisations that enable them to operate across several continents.</a:t>
            </a:r>
          </a:p>
          <a:p>
            <a:endParaRPr lang="en-GB" sz="1800" dirty="0">
              <a:solidFill>
                <a:srgbClr val="2F5496"/>
              </a:solidFill>
              <a:effectLst/>
              <a:latin typeface="Calibri" panose="020F0502020204030204" pitchFamily="34" charset="0"/>
            </a:endParaRPr>
          </a:p>
          <a:p>
            <a:pPr algn="l">
              <a:lnSpc>
                <a:spcPct val="106000"/>
              </a:lnSpc>
              <a:spcAft>
                <a:spcPts val="800"/>
              </a:spcAft>
            </a:pPr>
            <a:r>
              <a:rPr lang="en-GB" sz="1800" b="1" dirty="0">
                <a:solidFill>
                  <a:srgbClr val="2F5496"/>
                </a:solidFill>
                <a:effectLst/>
                <a:latin typeface="Calibri" panose="020F0502020204030204" pitchFamily="34" charset="0"/>
              </a:rPr>
              <a:t>Contractors and sub-contractors</a:t>
            </a:r>
            <a:r>
              <a:rPr lang="en-GB" sz="1800" b="0" dirty="0">
                <a:solidFill>
                  <a:srgbClr val="2F5496"/>
                </a:solidFill>
                <a:effectLst/>
                <a:latin typeface="Calibri" panose="020F0502020204030204" pitchFamily="34" charset="0"/>
              </a:rPr>
              <a:t> – </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Main contractors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are the organisations appointed (awarded contracts) by Clients to carry out the construction work they require.  </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Sub-contractors.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Usually trade businesses appointed by main contractors to carry out work that they cannot complete using their own employees.</a:t>
            </a:r>
          </a:p>
          <a:p>
            <a:endParaRPr lang="en-GB" sz="1800" b="0" dirty="0">
              <a:solidFill>
                <a:srgbClr val="2F5496"/>
              </a:solidFill>
              <a:effectLst/>
              <a:latin typeface="Calibri" panose="020F0502020204030204" pitchFamily="34" charset="0"/>
            </a:endParaRPr>
          </a:p>
          <a:p>
            <a:r>
              <a:rPr lang="en-GB" sz="1800" b="1" dirty="0">
                <a:solidFill>
                  <a:srgbClr val="2F5496"/>
                </a:solidFill>
                <a:effectLst/>
                <a:latin typeface="Calibri" panose="020F0502020204030204" pitchFamily="34" charset="0"/>
              </a:rPr>
              <a:t>Tendering processes </a:t>
            </a:r>
            <a:r>
              <a:rPr lang="en-GB" sz="1800" dirty="0">
                <a:solidFill>
                  <a:srgbClr val="2F5496"/>
                </a:solidFill>
                <a:effectLst/>
                <a:latin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rPr>
              <a:t>A competitive bidding process, where contractors submit proposals and a price for carrying out work.</a:t>
            </a:r>
          </a:p>
          <a:p>
            <a:endParaRPr lang="en-GB" sz="1800" dirty="0">
              <a:solidFill>
                <a:srgbClr val="2F5496"/>
              </a:solidFill>
              <a:effectLst/>
              <a:latin typeface="Calibri" panose="020F0502020204030204" pitchFamily="34" charset="0"/>
            </a:endParaRPr>
          </a:p>
          <a:p>
            <a:r>
              <a:rPr lang="en-GB" sz="1800" b="1" dirty="0">
                <a:solidFill>
                  <a:srgbClr val="2F5496"/>
                </a:solidFill>
                <a:effectLst/>
                <a:latin typeface="Calibri" panose="020F0502020204030204" pitchFamily="34" charset="0"/>
              </a:rPr>
              <a:t>Local authority planning department </a:t>
            </a:r>
            <a:r>
              <a:rPr lang="en-GB" sz="1800" b="0" dirty="0">
                <a:solidFill>
                  <a:srgbClr val="2F5496"/>
                </a:solidFill>
                <a:effectLst/>
                <a:latin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rPr>
              <a:t>The local authority will employ professional planning officers to consider planning applications and make recommendations to the ‘Planning Committee’ of elected councillors regarding decisions to grant or refuse permission to build.</a:t>
            </a:r>
          </a:p>
          <a:p>
            <a:endParaRPr lang="en-GB" sz="1800" dirty="0">
              <a:solidFill>
                <a:srgbClr val="2F5496"/>
              </a:solidFill>
              <a:effectLst/>
              <a:latin typeface="Calibri" panose="020F0502020204030204" pitchFamily="34" charset="0"/>
              <a:ea typeface="Calibri" panose="020F0502020204030204" pitchFamily="34"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rPr>
              <a:t>Trade and industry training bodies</a:t>
            </a:r>
            <a:r>
              <a:rPr lang="en-GB" sz="1800" b="0" dirty="0">
                <a:solidFill>
                  <a:srgbClr val="2F5496"/>
                </a:solidFill>
                <a:effectLst/>
                <a:latin typeface="Calibri" panose="020F0502020204030204" pitchFamily="34" charset="0"/>
                <a:ea typeface="Calibri" panose="020F0502020204030204" pitchFamily="34" charset="0"/>
              </a:rPr>
              <a:t> - </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Construction Industry Training Board (CITB).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2F5496"/>
                </a:solidFill>
                <a:effectLst/>
                <a:latin typeface="Calibri" panose="020F0502020204030204" pitchFamily="34" charset="0"/>
                <a:ea typeface="Calibri" panose="020F0502020204030204" pitchFamily="34" charset="0"/>
              </a:rPr>
              <a:t>The CITB is a public body and charity funded by the construction industry intended to ensure that there is an adequate supply of trained and qualified people at all levels within the industry, with a main focus on apprenticeships and careers development. </a:t>
            </a:r>
          </a:p>
          <a:p>
            <a:endParaRPr lang="en-GB" sz="1800" b="1" dirty="0">
              <a:solidFill>
                <a:srgbClr val="2F5496"/>
              </a:solidFill>
              <a:effectLst/>
              <a:latin typeface="Calibri" panose="020F0502020204030204" pitchFamily="34" charset="0"/>
            </a:endParaRPr>
          </a:p>
          <a:p>
            <a:pPr algn="l">
              <a:lnSpc>
                <a:spcPct val="107000"/>
              </a:lnSpc>
              <a:spcAft>
                <a:spcPts val="800"/>
              </a:spcAft>
            </a:pPr>
            <a:r>
              <a:rPr lang="en-GB" sz="1800" b="1" dirty="0">
                <a:solidFill>
                  <a:srgbClr val="2F5496"/>
                </a:solidFill>
                <a:effectLst/>
                <a:latin typeface="Calibri" panose="020F0502020204030204" pitchFamily="34" charset="0"/>
              </a:rPr>
              <a:t>Trade registration and development schemes</a:t>
            </a:r>
            <a:r>
              <a:rPr lang="en-GB" sz="1800" b="0" dirty="0">
                <a:solidFill>
                  <a:srgbClr val="2F5496"/>
                </a:solidFill>
                <a:effectLst/>
                <a:latin typeface="Calibri" panose="020F0502020204030204" pitchFamily="34" charset="0"/>
              </a:rPr>
              <a:t> - </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International Organisation for Standardisation (ISO).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2F5496"/>
                </a:solidFill>
                <a:effectLst/>
                <a:latin typeface="Calibri" panose="020F0502020204030204" pitchFamily="34" charset="0"/>
                <a:ea typeface="Calibri" panose="020F0502020204030204" pitchFamily="34" charset="0"/>
              </a:rPr>
              <a:t>Publish international standards (‘the best way of doing something’), including ISO standards for Quality Environmental and Energy Management and Health and Safety. </a:t>
            </a:r>
            <a:endParaRPr lang="en-US" b="1"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395744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50120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287986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Structural forms  </a:t>
            </a:r>
          </a:p>
          <a:p>
            <a:pPr marL="171450" indent="-171450">
              <a:buFont typeface="Arial" panose="020B0604020202020204" pitchFamily="34" charset="0"/>
              <a:buChar char="•"/>
            </a:pPr>
            <a:r>
              <a:rPr lang="en-US" b="0" dirty="0"/>
              <a:t>Prefabrication techniques for primary structures using secondary components off-site</a:t>
            </a:r>
            <a:r>
              <a:rPr lang="en-US" b="1" dirty="0"/>
              <a:t>:</a:t>
            </a:r>
          </a:p>
          <a:p>
            <a:pPr marL="628650" lvl="1" indent="-171450">
              <a:buFont typeface="Arial" panose="020B0604020202020204" pitchFamily="34" charset="0"/>
              <a:buChar char="•"/>
            </a:pPr>
            <a:r>
              <a:rPr lang="en-US" b="0" dirty="0"/>
              <a:t>Structural steel</a:t>
            </a:r>
          </a:p>
          <a:p>
            <a:pPr marL="628650" lvl="1" indent="-171450">
              <a:buFont typeface="Arial" panose="020B0604020202020204" pitchFamily="34" charset="0"/>
              <a:buChar char="•"/>
            </a:pPr>
            <a:r>
              <a:rPr lang="en-US" b="0" dirty="0"/>
              <a:t>Precast concrete</a:t>
            </a:r>
          </a:p>
          <a:p>
            <a:pPr marL="628650" lvl="1" indent="-171450">
              <a:buFont typeface="Arial" panose="020B0604020202020204" pitchFamily="34" charset="0"/>
              <a:buChar char="•"/>
            </a:pPr>
            <a:r>
              <a:rPr lang="en-US" b="0" dirty="0"/>
              <a:t>Engineered timber.</a:t>
            </a:r>
          </a:p>
          <a:p>
            <a:pPr marL="628650" lvl="1"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On-site structural forms of </a:t>
            </a:r>
            <a:r>
              <a:rPr lang="en-US" b="0" dirty="0" err="1"/>
              <a:t>insitu</a:t>
            </a:r>
            <a:r>
              <a:rPr lang="en-US" b="0" dirty="0"/>
              <a:t> concrete:</a:t>
            </a:r>
          </a:p>
          <a:p>
            <a:pPr marL="628650" lvl="1" indent="-171450">
              <a:buFont typeface="Arial" panose="020B0604020202020204" pitchFamily="34" charset="0"/>
              <a:buChar char="•"/>
            </a:pPr>
            <a:r>
              <a:rPr lang="en-US" b="0" dirty="0"/>
              <a:t>Formwork and falsework</a:t>
            </a:r>
          </a:p>
          <a:p>
            <a:pPr marL="628650" lvl="1" indent="-171450">
              <a:buFont typeface="Arial" panose="020B0604020202020204" pitchFamily="34" charset="0"/>
              <a:buChar char="•"/>
            </a:pPr>
            <a:r>
              <a:rPr lang="en-US" b="0" dirty="0"/>
              <a:t>Reinforcement</a:t>
            </a:r>
          </a:p>
          <a:p>
            <a:pPr marL="628650" lvl="1" indent="-171450">
              <a:buFont typeface="Arial" panose="020B0604020202020204" pitchFamily="34" charset="0"/>
              <a:buChar char="•"/>
            </a:pPr>
            <a:r>
              <a:rPr lang="en-US" b="0" dirty="0"/>
              <a:t>Concrete</a:t>
            </a:r>
          </a:p>
          <a:p>
            <a:pPr marL="1371600" lvl="3" indent="0">
              <a:buFont typeface="Arial" panose="020B0604020202020204" pitchFamily="34" charset="0"/>
              <a:buNone/>
            </a:pPr>
            <a:endParaRPr lang="en-US" b="1" dirty="0"/>
          </a:p>
          <a:p>
            <a:pPr marL="1543050" lvl="3"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391586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a:lnSpc>
                <a:spcPct val="107000"/>
              </a:lnSpc>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industry is made up of Clients, developers, consultants, manufacturers, suppliers, and contractors.</a:t>
            </a:r>
          </a:p>
          <a:p>
            <a:pPr algn="l">
              <a:lnSpc>
                <a:spcPct val="107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stage of the life cycle will begin with the appointment of a main contractor and end with the handover of the finished building to the Client.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3022467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600"/>
              </a:spcAft>
              <a:tabLst>
                <a:tab pos="615950" algn="l"/>
              </a:tabLst>
            </a:pPr>
            <a:r>
              <a:rPr lang="en-US" b="1" dirty="0"/>
              <a:t>Methods for investigating subsoil – </a:t>
            </a:r>
            <a:r>
              <a:rPr lang="en-US" b="0" dirty="0"/>
              <a:t>trial pits, borehole drilling, sampling, Insitu testing/</a:t>
            </a:r>
          </a:p>
          <a:p>
            <a:pPr algn="l">
              <a:lnSpc>
                <a:spcPct val="107000"/>
              </a:lnSpc>
              <a:spcBef>
                <a:spcPts val="600"/>
              </a:spcBef>
              <a:spcAft>
                <a:spcPts val="600"/>
              </a:spcAft>
              <a:tabLst>
                <a:tab pos="615950" algn="l"/>
              </a:tabLst>
            </a:pPr>
            <a:endParaRPr lang="en-US" b="0" dirty="0"/>
          </a:p>
          <a:p>
            <a:pPr algn="l">
              <a:lnSpc>
                <a:spcPct val="107000"/>
              </a:lnSpc>
              <a:spcBef>
                <a:spcPts val="600"/>
              </a:spcBef>
              <a:spcAft>
                <a:spcPts val="600"/>
              </a:spcAft>
              <a:tabLst>
                <a:tab pos="615950" algn="l"/>
              </a:tabLs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site survey needs to include ground investigations to help determine: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tabLst>
                <a:tab pos="615950" algn="l"/>
              </a:tabLs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Water table level and water flows.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tabLst>
                <a:tab pos="615950" algn="l"/>
              </a:tabLs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Nature of underground faults or voids.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tabLst>
                <a:tab pos="615950" algn="l"/>
              </a:tabLs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Subsoil layer thicknesses and depths.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tabLst>
                <a:tab pos="615950" algn="l"/>
              </a:tabLs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Properties, including bearing capacity, of subsoil.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Soil classification</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Soil types are classified according to particle or grain size and shape: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Soil density.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Density test results will help determine the level of compaction and bearing capabilities of the subsoil.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Ground water conditions and level</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Identification of contaminations to be considered in relation to material specifications and health and safety of site operatives. The level and seasonal variations in the water table need to be established for consideration in the detailing of substructures, basements, and other below ground elements, such as lift pits.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6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6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Moisture content analysis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to establish natural water content and its effect on shear strength of the subsoil.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dirty="0">
              <a:solidFill>
                <a:srgbClr val="2F5496"/>
              </a:solidFill>
              <a:effectLst/>
              <a:latin typeface="Calibri" panose="020F0502020204030204" pitchFamily="34" charset="0"/>
              <a:ea typeface="Calibri" panose="020F0502020204030204" pitchFamily="34" charset="0"/>
            </a:endParaRPr>
          </a:p>
          <a:p>
            <a:r>
              <a:rPr lang="en-GB" sz="1800" b="1" dirty="0">
                <a:solidFill>
                  <a:srgbClr val="2F5496"/>
                </a:solidFill>
                <a:effectLst/>
                <a:latin typeface="Calibri" panose="020F0502020204030204" pitchFamily="34" charset="0"/>
                <a:ea typeface="Calibri" panose="020F0502020204030204" pitchFamily="34" charset="0"/>
              </a:rPr>
              <a:t>Chemical analysis</a:t>
            </a:r>
            <a:r>
              <a:rPr lang="en-GB" sz="1800" dirty="0">
                <a:solidFill>
                  <a:srgbClr val="2F5496"/>
                </a:solidFill>
                <a:effectLst/>
                <a:latin typeface="Calibri" panose="020F0502020204030204" pitchFamily="34" charset="0"/>
                <a:ea typeface="Calibri" panose="020F0502020204030204" pitchFamily="34" charset="0"/>
              </a:rPr>
              <a:t>. As with ground water the pH value and levels of contamination need to be established to inform material specifications and health and safety issues for site operatives and future occupants.</a:t>
            </a:r>
          </a:p>
          <a:p>
            <a:endParaRPr lang="en-GB" sz="1800" b="1" dirty="0">
              <a:solidFill>
                <a:srgbClr val="2F5496"/>
              </a:solidFill>
              <a:effectLst/>
              <a:latin typeface="Calibri" panose="020F0502020204030204" pitchFamily="34" charset="0"/>
            </a:endParaRPr>
          </a:p>
          <a:p>
            <a:pPr algn="l">
              <a:lnSpc>
                <a:spcPct val="107000"/>
              </a:lnSpc>
              <a:spcAft>
                <a:spcPts val="800"/>
              </a:spcAft>
            </a:pPr>
            <a:r>
              <a:rPr lang="en-GB" sz="18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TYPES OF BUILDING FOUNDATION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GB"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Strip foundations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(or strip footings).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Shallow foundations used to provide a continuous, level support to a load bearing wall. </a:t>
            </a:r>
          </a:p>
          <a:p>
            <a:pPr>
              <a:lnSpc>
                <a:spcPct val="107000"/>
              </a:lnSpc>
              <a:spcBef>
                <a:spcPts val="600"/>
              </a:spcBef>
              <a:spcAft>
                <a:spcPts val="600"/>
              </a:spcAft>
            </a:pPr>
            <a:endParaRPr lang="en-GB" sz="1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600"/>
              </a:spcBef>
              <a:spcAft>
                <a:spcPts val="600"/>
              </a:spcAft>
            </a:pPr>
            <a:r>
              <a:rPr lang="en-GB" sz="1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Trench fill foundations.</a:t>
            </a:r>
            <a:r>
              <a:rPr lang="en-GB" sz="1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Shallow foundations often used when soil is loose or in areas with a high-water table. It involves filling the trench excavation with concrete, typically, to within 150 mm of the surface ground level. </a:t>
            </a:r>
          </a:p>
          <a:p>
            <a:pPr>
              <a:lnSpc>
                <a:spcPct val="107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Raft foundations.</a:t>
            </a:r>
            <a:r>
              <a:rPr lang="en-GB" sz="1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Reinforced concrete ground slabs, typically between 150 mm to 300 mm thick that spread the imposed load over a wide area, often the entire footprint of a building. </a:t>
            </a:r>
          </a:p>
          <a:p>
            <a:pPr>
              <a:lnSpc>
                <a:spcPct val="107000"/>
              </a:lnSpc>
              <a:spcAft>
                <a:spcPts val="6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en-GB"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Pad foundations.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Generally formed by rectangular, reinforced concrete ‘pads’ that support localised single-point loads such as from the structural columns of a steel frame.</a:t>
            </a:r>
          </a:p>
          <a:p>
            <a:pPr>
              <a:lnSpc>
                <a:spcPct val="107000"/>
              </a:lnSpc>
              <a:spcAft>
                <a:spcPts val="6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Pile foundations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Deep foundations formed by long, columnar </a:t>
            </a:r>
            <a:r>
              <a:rPr lang="en-GB" sz="1800" u="none" strike="noStrike"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elements</a:t>
            </a:r>
            <a:r>
              <a:rPr lang="en-GB" sz="1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made from steel or reinforced concrete, used to transfer loads from superstructures, through unsuitable subsoil onto stronger soil or rock at depth.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402919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a:lnSpc>
                <a:spcPct val="107000"/>
              </a:lnSpc>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industry is made up of Clients, developers, consultants, manufacturers, suppliers, and contractors.</a:t>
            </a:r>
          </a:p>
          <a:p>
            <a:pPr algn="l">
              <a:lnSpc>
                <a:spcPct val="107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stage of the life cycle will begin with the appointment of a main contractor and end with the handover of the finished building to the Client.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1647580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Types of ground floor construction.</a:t>
            </a:r>
          </a:p>
          <a:p>
            <a:pPr algn="l">
              <a:lnSpc>
                <a:spcPct val="107000"/>
              </a:lnSpc>
              <a:spcBef>
                <a:spcPts val="600"/>
              </a:spcBef>
              <a:spcAft>
                <a:spcPts val="800"/>
              </a:spcAft>
              <a:tabLst>
                <a:tab pos="615950" algn="l"/>
              </a:tabLs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Solid floors</a:t>
            </a: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Often constructed as ground bearing concrete slabs on a DPM lapped / joined to wall DPCs.</a:t>
            </a:r>
          </a:p>
          <a:p>
            <a:pPr algn="l">
              <a:lnSpc>
                <a:spcPct val="107000"/>
              </a:lnSpc>
              <a:spcAft>
                <a:spcPts val="600"/>
              </a:spcAft>
              <a:tabLst>
                <a:tab pos="615950" algn="l"/>
              </a:tabLs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6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Suspended </a:t>
            </a:r>
            <a:r>
              <a:rPr lang="en-GB" sz="1800" b="1" dirty="0" err="1">
                <a:solidFill>
                  <a:srgbClr val="2F5496"/>
                </a:solidFill>
                <a:effectLst/>
                <a:latin typeface="Calibri" panose="020F0502020204030204" pitchFamily="34" charset="0"/>
                <a:ea typeface="Calibri" panose="020F0502020204030204" pitchFamily="34" charset="0"/>
                <a:cs typeface="Calibri" panose="020F0502020204030204" pitchFamily="34" charset="0"/>
              </a:rPr>
              <a:t>insitu</a:t>
            </a: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concrete floors.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As per solid floors, with additional steel reinforcement designed to span between supporting walls / ground beams. </a:t>
            </a:r>
          </a:p>
          <a:p>
            <a:pPr algn="l">
              <a:lnSpc>
                <a:spcPct val="107000"/>
              </a:lnSpc>
              <a:spcAft>
                <a:spcPts val="600"/>
              </a:spcAft>
              <a:tabLst>
                <a:tab pos="61595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Suspended timber floors.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Timber joists supported at DPC level on load bearing external walls and internal sleeper walls. The joists are laid across the shortest </a:t>
            </a:r>
            <a:r>
              <a:rPr lang="en-GB" sz="1800" u="none" strike="noStrike"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spam</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with insulation between.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615950" algn="l"/>
              </a:tabLs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Beam and block floors.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Benefit from off-site manufacture of the reinforced concrete beams, availability of concrete infill blocks, fast assembly and little requirement for specialist labour or equipment. </a:t>
            </a:r>
          </a:p>
          <a:p>
            <a:pPr algn="l">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Intermediate floor construction</a:t>
            </a:r>
            <a:r>
              <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Bef>
                <a:spcPts val="600"/>
              </a:spcBef>
              <a:spcAft>
                <a:spcPts val="800"/>
              </a:spcAft>
            </a:pPr>
            <a:endPar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Timber joist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Joists may be built into walls or supported on steel hangers and will require intermittent herringbone strutting to prevent distortion and to help distribute imposed loads. </a:t>
            </a:r>
          </a:p>
          <a:p>
            <a:pPr algn="l">
              <a:lnSpc>
                <a:spcPct val="107000"/>
              </a:lnSpc>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Engineered timber joists -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Engineered products designed to overcome the span limitations of solid timber. Variations include: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Precast concrete planks -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Precast and prestressed reinforced concrete slabs, typically 1200mm wide x 150 / 200 mm deep, used to construct floors in multistorey buildings.</a:t>
            </a:r>
          </a:p>
          <a:p>
            <a:pPr algn="l">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Stairs and open spaces</a:t>
            </a:r>
            <a:endPar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endPar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6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Timber staircases</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 generally used in dwellings, usually single flight or with a half landing. Designs with tapered treads are also used to save space by forming turns in flights.</a:t>
            </a:r>
          </a:p>
          <a:p>
            <a:pPr algn="l">
              <a:lnSpc>
                <a:spcPct val="107000"/>
              </a:lnSpc>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2F5496"/>
                </a:solidFill>
                <a:effectLst/>
                <a:latin typeface="Calibri" panose="020F0502020204030204" pitchFamily="34" charset="0"/>
                <a:ea typeface="Calibri" panose="020F0502020204030204" pitchFamily="34" charset="0"/>
              </a:rPr>
              <a:t>Metal staircases</a:t>
            </a:r>
            <a:r>
              <a:rPr lang="en-GB" sz="1800" dirty="0">
                <a:solidFill>
                  <a:srgbClr val="2F5496"/>
                </a:solidFill>
                <a:effectLst/>
                <a:latin typeface="Calibri" panose="020F0502020204030204" pitchFamily="34" charset="0"/>
                <a:ea typeface="Calibri" panose="020F0502020204030204" pitchFamily="34" charset="0"/>
              </a:rPr>
              <a:t> - </a:t>
            </a:r>
            <a:r>
              <a:rPr lang="en-GB" sz="1800" dirty="0">
                <a:solidFill>
                  <a:srgbClr val="2F5496"/>
                </a:solidFill>
                <a:effectLst/>
                <a:latin typeface="Calibri" panose="020F0502020204030204" pitchFamily="34" charset="0"/>
                <a:ea typeface="Times New Roman" panose="02020603050405020304" pitchFamily="18" charset="0"/>
              </a:rPr>
              <a:t>durable, can withstand heavy loads, are weather resistant and are sustainable due to their potential for recycling. </a:t>
            </a:r>
            <a:r>
              <a:rPr lang="en-GB" sz="1800" dirty="0">
                <a:solidFill>
                  <a:srgbClr val="2F5496"/>
                </a:solidFill>
                <a:effectLst/>
                <a:latin typeface="Calibri" panose="020F0502020204030204" pitchFamily="34" charset="0"/>
                <a:ea typeface="Calibri" panose="020F0502020204030204" pitchFamily="34" charset="0"/>
              </a:rPr>
              <a:t>Metal spiral staircases can also be used as a feature or where space is restricted, including as external escape stairs.</a:t>
            </a:r>
            <a:endPar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Concrete staircases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Can be precast or formed </a:t>
            </a:r>
            <a:r>
              <a:rPr lang="en-GB" sz="1800" dirty="0" err="1">
                <a:solidFill>
                  <a:srgbClr val="2F5496"/>
                </a:solidFill>
                <a:effectLst/>
                <a:latin typeface="Calibri" panose="020F0502020204030204" pitchFamily="34" charset="0"/>
                <a:ea typeface="Calibri" panose="020F0502020204030204" pitchFamily="34" charset="0"/>
                <a:cs typeface="Calibri" panose="020F0502020204030204" pitchFamily="34" charset="0"/>
              </a:rPr>
              <a:t>insitu</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and be designed to add structural stability and are inherently fire resistant.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External walls and cladding</a:t>
            </a:r>
            <a:r>
              <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Brick cladding.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solidFill>
                  <a:srgbClr val="2F5496"/>
                </a:solidFill>
                <a:effectLst/>
                <a:latin typeface="Calibri" panose="020F0502020204030204" pitchFamily="34" charset="0"/>
                <a:ea typeface="Times New Roman" panose="02020603050405020304" pitchFamily="18" charset="0"/>
              </a:rPr>
              <a:t>Cladding using brick slips, intended to match the appearance of conventional brickwork, but typically only 20 mm thick with ‘specials’ made for corners etc. to replicate the appearance of full brick walls. </a:t>
            </a:r>
          </a:p>
          <a:p>
            <a:pPr algn="l"/>
            <a:endPar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6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Timber cladding - </a:t>
            </a:r>
            <a:r>
              <a:rPr lang="en-GB" sz="1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Cladding using softwood boards fixed on battens to run horizontally or vertically to suit a design. The boards can be stained or painted and machined to create a range of profiles. </a:t>
            </a:r>
          </a:p>
          <a:p>
            <a:pPr algn="l">
              <a:lnSpc>
                <a:spcPct val="106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Composite cladding - </a:t>
            </a:r>
            <a:r>
              <a:rPr lang="en-GB" sz="1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Composite cladding panels, or sandwich panels, consist of an insulated core sandwiched between two metal or plastic facings. </a:t>
            </a:r>
          </a:p>
          <a:p>
            <a:pPr algn="l">
              <a:lnSpc>
                <a:spcPct val="107000"/>
              </a:lnSpc>
              <a:spcBef>
                <a:spcPts val="600"/>
              </a:spcBef>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Metal sheet cladding -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Metal profiled sheets, widely used for wall and roof cladding on agricultural, commercial, and industrial buildings.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Curtain walling - </a:t>
            </a:r>
            <a:r>
              <a:rPr lang="en-GB" sz="1800" dirty="0">
                <a:solidFill>
                  <a:srgbClr val="2F5496"/>
                </a:solidFill>
                <a:effectLst/>
                <a:latin typeface="Calibri" panose="020F0502020204030204" pitchFamily="34" charset="0"/>
                <a:ea typeface="Times New Roman" panose="02020603050405020304" pitchFamily="18" charset="0"/>
              </a:rPr>
              <a:t>Non-</a:t>
            </a:r>
            <a:r>
              <a:rPr lang="en-GB" sz="1800" u="none" strike="noStrike"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structural</a:t>
            </a:r>
            <a:r>
              <a:rPr lang="en-GB" sz="1800" dirty="0">
                <a:solidFill>
                  <a:srgbClr val="2F5496"/>
                </a:solidFill>
                <a:effectLst/>
                <a:latin typeface="Calibri" panose="020F0502020204030204" pitchFamily="34" charset="0"/>
                <a:ea typeface="Times New Roman" panose="02020603050405020304" pitchFamily="18" charset="0"/>
              </a:rPr>
              <a:t> cladding systems generally associated with multi-storey buildings, comprising a lightweight aluminium </a:t>
            </a:r>
            <a:r>
              <a:rPr lang="en-GB" sz="1800" u="none" strike="noStrike"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frame</a:t>
            </a:r>
            <a:r>
              <a:rPr lang="en-GB" sz="1800" dirty="0">
                <a:solidFill>
                  <a:srgbClr val="2F5496"/>
                </a:solidFill>
                <a:effectLst/>
                <a:latin typeface="Calibri" panose="020F0502020204030204" pitchFamily="34" charset="0"/>
                <a:ea typeface="Times New Roman" panose="02020603050405020304" pitchFamily="18" charset="0"/>
              </a:rPr>
              <a:t> with glazed or </a:t>
            </a:r>
            <a:r>
              <a:rPr lang="en-GB" sz="1800" dirty="0">
                <a:solidFill>
                  <a:srgbClr val="2F5496"/>
                </a:solidFill>
                <a:effectLst/>
                <a:latin typeface="Calibri" panose="020F0502020204030204" pitchFamily="34" charset="0"/>
                <a:ea typeface="Calibri" panose="020F0502020204030204" pitchFamily="34" charset="0"/>
              </a:rPr>
              <a:t>composite</a:t>
            </a:r>
            <a:r>
              <a:rPr lang="en-GB" sz="1800" dirty="0">
                <a:solidFill>
                  <a:srgbClr val="2F5496"/>
                </a:solidFill>
                <a:effectLst/>
                <a:latin typeface="Calibri" panose="020F0502020204030204" pitchFamily="34" charset="0"/>
                <a:ea typeface="Times New Roman" panose="02020603050405020304" pitchFamily="18" charset="0"/>
              </a:rPr>
              <a:t> infill panels.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1653082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3689282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Residential buildings</a:t>
            </a:r>
          </a:p>
          <a:p>
            <a:endParaRPr lang="en-US" b="1" dirty="0"/>
          </a:p>
          <a:p>
            <a:r>
              <a:rPr lang="en-US" b="1" dirty="0"/>
              <a:t>Electrical supplies</a:t>
            </a:r>
            <a:r>
              <a:rPr lang="en-US" b="0" dirty="0"/>
              <a:t> - </a:t>
            </a:r>
            <a:r>
              <a:rPr lang="en-GB" sz="1800" dirty="0">
                <a:solidFill>
                  <a:srgbClr val="2F5496"/>
                </a:solidFill>
                <a:effectLst/>
                <a:latin typeface="Calibri" panose="020F0502020204030204" pitchFamily="34" charset="0"/>
                <a:ea typeface="Times New Roman" panose="02020603050405020304" pitchFamily="18" charset="0"/>
              </a:rPr>
              <a:t>This will comprise a mains supply connected to an electricity meter with connections from the meter to the consumer unit.</a:t>
            </a:r>
            <a:endParaRPr lang="en-US" b="1" dirty="0"/>
          </a:p>
          <a:p>
            <a:endParaRPr lang="en-US" b="1" dirty="0"/>
          </a:p>
          <a:p>
            <a:r>
              <a:rPr lang="en-US" b="1" dirty="0"/>
              <a:t>Gas supplies</a:t>
            </a:r>
            <a:r>
              <a:rPr lang="en-US" b="0" dirty="0"/>
              <a:t> - </a:t>
            </a:r>
            <a:r>
              <a:rPr lang="en-GB" sz="1800" dirty="0">
                <a:solidFill>
                  <a:srgbClr val="2F5496"/>
                </a:solidFill>
                <a:effectLst/>
                <a:latin typeface="Calibri" panose="020F0502020204030204" pitchFamily="34" charset="0"/>
                <a:ea typeface="Calibri" panose="020F0502020204030204" pitchFamily="34" charset="0"/>
              </a:rPr>
              <a:t>Metered supplies, similar to electrical supplies with internal pipework connected to appliances such as cookers and central heating boilers</a:t>
            </a:r>
            <a:r>
              <a:rPr lang="en-GB" sz="1800" b="0" dirty="0">
                <a:solidFill>
                  <a:srgbClr val="2F5496"/>
                </a:solidFill>
                <a:effectLst/>
                <a:latin typeface="Calibri" panose="020F0502020204030204" pitchFamily="34" charset="0"/>
                <a:ea typeface="Calibri" panose="020F0502020204030204" pitchFamily="34" charset="0"/>
              </a:rPr>
              <a:t>.</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Water supplies </a:t>
            </a:r>
            <a:r>
              <a:rPr lang="en-US" b="0" dirty="0"/>
              <a:t>-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Increasingly a metered supply to a stop valve to enable whole house isolation, with pipework to direct feed points such as the kitchen sink and to storage facilities connected to the hot and cold-water system.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Communications </a:t>
            </a:r>
            <a:r>
              <a:rPr lang="en-US" b="0" dirty="0"/>
              <a:t>-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Cable or satellite broadband connections for media and internet services used to provide television, telephone and private wi-fi networks.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algn="l">
              <a:lnSpc>
                <a:spcPct val="107000"/>
              </a:lnSpc>
              <a:spcBef>
                <a:spcPts val="600"/>
              </a:spcBef>
              <a:spcAft>
                <a:spcPts val="800"/>
              </a:spcAft>
              <a:tabLst>
                <a:tab pos="615950" algn="l"/>
              </a:tabLst>
            </a:pPr>
            <a:r>
              <a:rPr lang="en-US" b="1" dirty="0"/>
              <a:t>Commercial buildings </a:t>
            </a:r>
            <a:endParaRPr lang="en-US" b="0" dirty="0"/>
          </a:p>
          <a:p>
            <a:pPr algn="l">
              <a:lnSpc>
                <a:spcPct val="107000"/>
              </a:lnSpc>
              <a:spcBef>
                <a:spcPts val="600"/>
              </a:spcBef>
              <a:spcAft>
                <a:spcPts val="800"/>
              </a:spcAft>
              <a:tabLst>
                <a:tab pos="615950" algn="l"/>
              </a:tabLst>
            </a:pPr>
            <a:endParaRPr lang="en-US"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Lifts.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There are two main categories of lift:</a:t>
            </a:r>
          </a:p>
          <a:p>
            <a:pPr algn="l">
              <a:lnSpc>
                <a:spcPct val="107000"/>
              </a:lnSpc>
              <a:spcBef>
                <a:spcPts val="600"/>
              </a:spcBef>
              <a:spcAft>
                <a:spcPts val="800"/>
              </a:spcAft>
              <a:tabLst>
                <a:tab pos="61595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6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Traction lifts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operate with steel ropes running over a wheel attached to an electric motor located above the lift shaft, with a counterweight to balance the load on the motor. Suitable for use in high rise buildings.</a:t>
            </a:r>
          </a:p>
          <a:p>
            <a:pPr algn="l">
              <a:lnSpc>
                <a:spcPct val="107000"/>
              </a:lnSpc>
              <a:spcBef>
                <a:spcPts val="600"/>
              </a:spcBef>
              <a:spcAft>
                <a:spcPts val="600"/>
              </a:spcAft>
              <a:tabLst>
                <a:tab pos="61595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Hydraulic lifts -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use an electric pump and hydraulic piston to push up the car, and a release valve to lower the hydraulic pressure in the piston. Hydraulic lifts require a lift pit below the lift shaft and are used at relatively slow speeds in 2 – 8 story buildings.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Escalators - </a:t>
            </a:r>
            <a:r>
              <a:rPr lang="en-GB" sz="1800" dirty="0">
                <a:solidFill>
                  <a:srgbClr val="2F5496"/>
                </a:solidFill>
                <a:effectLst/>
                <a:latin typeface="Calibri" panose="020F0502020204030204" pitchFamily="34" charset="0"/>
                <a:ea typeface="Calibri" panose="020F0502020204030204" pitchFamily="34" charset="0"/>
              </a:rPr>
              <a:t>Used in buildings where the movement of a large number of people is required, such as shopping centres and airports, etc. Similar space requirements as stairs but allow a greater flow of people. </a:t>
            </a:r>
          </a:p>
          <a:p>
            <a:pPr algn="l">
              <a:lnSpc>
                <a:spcPct val="107000"/>
              </a:lnSpc>
              <a:spcBef>
                <a:spcPts val="600"/>
              </a:spcBef>
              <a:spcAft>
                <a:spcPts val="800"/>
              </a:spcAft>
              <a:tabLst>
                <a:tab pos="615950" algn="l"/>
              </a:tabLst>
            </a:pPr>
            <a:endParaRPr lang="en-GB" sz="1800" b="1" dirty="0">
              <a:solidFill>
                <a:srgbClr val="2F5496"/>
              </a:solidFill>
              <a:effectLst/>
              <a:latin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Electrical and communication services</a:t>
            </a:r>
            <a:r>
              <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b="0" dirty="0">
                <a:solidFill>
                  <a:srgbClr val="2F5496"/>
                </a:solidFill>
                <a:effectLst/>
                <a:latin typeface="Calibri" panose="020F0502020204030204" pitchFamily="34" charset="0"/>
                <a:ea typeface="Calibri" panose="020F0502020204030204" pitchFamily="34" charset="0"/>
              </a:rPr>
              <a:t>A modern commercial building is likely to include a computer-based ‘Building management System’ (BMS), which will monitor and control a range of electrical services.</a:t>
            </a:r>
          </a:p>
          <a:p>
            <a:pPr algn="l">
              <a:lnSpc>
                <a:spcPct val="107000"/>
              </a:lnSpc>
              <a:spcBef>
                <a:spcPts val="600"/>
              </a:spcBef>
              <a:spcAft>
                <a:spcPts val="800"/>
              </a:spcAft>
            </a:pPr>
            <a:endParaRPr lang="en-GB" sz="1800" b="0" dirty="0">
              <a:solidFill>
                <a:srgbClr val="2F5496"/>
              </a:solidFill>
              <a:effectLst/>
              <a:latin typeface="Calibri" panose="020F0502020204030204" pitchFamily="34"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Gas supplies</a:t>
            </a: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Used for boiler based heating systems and in commercial kitchens.</a:t>
            </a:r>
          </a:p>
          <a:p>
            <a:pPr algn="l">
              <a:lnSpc>
                <a:spcPct val="107000"/>
              </a:lnSpc>
              <a:spcBef>
                <a:spcPts val="600"/>
              </a:spcBef>
              <a:spcAft>
                <a:spcPts val="800"/>
              </a:spcAft>
            </a:pPr>
            <a:endParaRPr lang="en-GB"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6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Water supply</a:t>
            </a: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a:t>
            </a:r>
            <a:r>
              <a:rPr lang="en-GB" sz="1800" dirty="0">
                <a:solidFill>
                  <a:srgbClr val="2F5496"/>
                </a:solidFill>
                <a:effectLst/>
                <a:latin typeface="Calibri" panose="020F0502020204030204" pitchFamily="34" charset="0"/>
                <a:ea typeface="Calibri" panose="020F0502020204030204" pitchFamily="34" charset="0"/>
              </a:rPr>
              <a:t> be used for drinking and cooking, cleaning, and sanitation, and possibly fire-fighting. </a:t>
            </a:r>
          </a:p>
          <a:p>
            <a:pPr algn="l">
              <a:lnSpc>
                <a:spcPct val="106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6000"/>
              </a:lnSpc>
              <a:spcAft>
                <a:spcPts val="800"/>
              </a:spcAft>
            </a:pPr>
            <a:r>
              <a:rPr lang="en-GB"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Industrial buildings (in addition to commercial building services)</a:t>
            </a:r>
            <a:endParaRPr lang="en-GB" sz="1800" b="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6000"/>
              </a:lnSpc>
              <a:spcAft>
                <a:spcPts val="800"/>
              </a:spcAft>
            </a:pPr>
            <a:endParaRPr lang="en-GB" sz="1800" b="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3 phase 400v electrical supplies </a:t>
            </a:r>
            <a:r>
              <a:rPr lang="en-GB" sz="1800" b="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rPr>
              <a:t>The availability of a high voltage power supply may be fundamental in decisions regarding the siting of an industrial building. </a:t>
            </a:r>
          </a:p>
          <a:p>
            <a:pPr algn="l">
              <a:lnSpc>
                <a:spcPct val="107000"/>
              </a:lnSpc>
              <a:spcBef>
                <a:spcPts val="600"/>
              </a:spcBef>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GB" sz="1800" b="0" dirty="0">
              <a:solidFill>
                <a:srgbClr val="2F5496"/>
              </a:solidFill>
              <a:effectLst/>
              <a:latin typeface="Calibri" panose="020F0502020204030204" pitchFamily="34" charset="0"/>
              <a:cs typeface="Times New Roman" panose="02020603050405020304" pitchFamily="18" charset="0"/>
            </a:endParaRPr>
          </a:p>
          <a:p>
            <a:pPr algn="l">
              <a:lnSpc>
                <a:spcPct val="107000"/>
              </a:lnSpc>
              <a:spcBef>
                <a:spcPts val="600"/>
              </a:spcBef>
              <a:spcAft>
                <a:spcPts val="800"/>
              </a:spcAft>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24390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a:lnSpc>
                <a:spcPct val="107000"/>
              </a:lnSpc>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industry is made up of Clients, developers, consultants, manufacturers, suppliers, and contractors.</a:t>
            </a:r>
          </a:p>
          <a:p>
            <a:pPr algn="l">
              <a:lnSpc>
                <a:spcPct val="107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stage of the life cycle will begin with the appointment of a main contractor and end with the handover of the finished building to the Client.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28</a:t>
            </a:fld>
            <a:endParaRPr lang="en-GB"/>
          </a:p>
        </p:txBody>
      </p:sp>
    </p:spTree>
    <p:extLst>
      <p:ext uri="{BB962C8B-B14F-4D97-AF65-F5344CB8AC3E}">
        <p14:creationId xmlns:p14="http://schemas.microsoft.com/office/powerpoint/2010/main" val="2619874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The Town and Country Planning (Use Classes) Order categorises uses of land and buildings. Developments may not be used for purposes that are not within the use class for which they received planning permission.</a:t>
            </a:r>
            <a:endParaRPr lang="en-GB" sz="1800" dirty="0">
              <a:effectLst/>
              <a:latin typeface="Times New Roman" panose="02020603050405020304" pitchFamily="18" charset="0"/>
              <a:ea typeface="Times New Roman" panose="02020603050405020304" pitchFamily="18" charset="0"/>
            </a:endParaRPr>
          </a:p>
          <a:p>
            <a:pPr algn="l"/>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The main use classes are:</a:t>
            </a:r>
            <a:endParaRPr lang="en-GB" sz="1800" dirty="0">
              <a:effectLst/>
              <a:latin typeface="Times New Roman" panose="02020603050405020304" pitchFamily="18" charset="0"/>
              <a:ea typeface="Times New Roman" panose="02020603050405020304" pitchFamily="18" charset="0"/>
            </a:endParaRPr>
          </a:p>
          <a:p>
            <a:pPr marL="111760" lvl="0" indent="291465" algn="l">
              <a:spcBef>
                <a:spcPts val="600"/>
              </a:spcBef>
            </a:pPr>
            <a:r>
              <a:rPr lang="en-GB" sz="1800" b="1" dirty="0">
                <a:solidFill>
                  <a:srgbClr val="2F5496"/>
                </a:solidFill>
                <a:effectLst/>
                <a:latin typeface="Calibri" panose="020F0502020204030204" pitchFamily="34" charset="0"/>
                <a:ea typeface="Calibri" panose="020F0502020204030204" pitchFamily="34" charset="0"/>
                <a:cs typeface="Arial" panose="020B0604020202020204" pitchFamily="34" charset="0"/>
              </a:rPr>
              <a:t>A:</a:t>
            </a:r>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Shops and other retail.</a:t>
            </a:r>
            <a:endParaRPr lang="en-GB" sz="1800" dirty="0">
              <a:effectLst/>
              <a:latin typeface="Times New Roman" panose="02020603050405020304" pitchFamily="18" charset="0"/>
              <a:ea typeface="Times New Roman" panose="02020603050405020304" pitchFamily="18" charset="0"/>
            </a:endParaRPr>
          </a:p>
          <a:p>
            <a:pPr marL="111760" indent="291465" algn="l"/>
            <a:r>
              <a:rPr lang="en-GB" sz="1800" b="1" dirty="0">
                <a:solidFill>
                  <a:srgbClr val="2F5496"/>
                </a:solidFill>
                <a:effectLst/>
                <a:latin typeface="Calibri" panose="020F0502020204030204" pitchFamily="34" charset="0"/>
                <a:ea typeface="Calibri" panose="020F0502020204030204" pitchFamily="34" charset="0"/>
                <a:cs typeface="Arial" panose="020B0604020202020204" pitchFamily="34" charset="0"/>
              </a:rPr>
              <a:t>B</a:t>
            </a:r>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Commercial and Industrial</a:t>
            </a:r>
            <a:endParaRPr lang="en-GB" sz="1800" dirty="0">
              <a:effectLst/>
              <a:latin typeface="Times New Roman" panose="02020603050405020304" pitchFamily="18" charset="0"/>
              <a:ea typeface="Times New Roman" panose="02020603050405020304" pitchFamily="18" charset="0"/>
            </a:endParaRPr>
          </a:p>
          <a:p>
            <a:pPr marL="110490" indent="290195" algn="l"/>
            <a:r>
              <a:rPr lang="en-GB" sz="1800" b="1" dirty="0">
                <a:solidFill>
                  <a:srgbClr val="2F5496"/>
                </a:solidFill>
                <a:effectLst/>
                <a:latin typeface="Calibri" panose="020F0502020204030204" pitchFamily="34" charset="0"/>
                <a:ea typeface="Calibri" panose="020F0502020204030204" pitchFamily="34" charset="0"/>
                <a:cs typeface="Arial" panose="020B0604020202020204" pitchFamily="34" charset="0"/>
              </a:rPr>
              <a:t>C</a:t>
            </a:r>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Residential</a:t>
            </a:r>
            <a:endParaRPr lang="en-GB" sz="1800" b="0" dirty="0">
              <a:solidFill>
                <a:schemeClr val="tx1"/>
              </a:solidFill>
              <a:effectLst/>
              <a:latin typeface="Times New Roman" panose="02020603050405020304" pitchFamily="18" charset="0"/>
              <a:ea typeface="Calibri" panose="020F0502020204030204" pitchFamily="34" charset="0"/>
              <a:cs typeface="+mn-cs"/>
            </a:endParaRPr>
          </a:p>
          <a:p>
            <a:pPr marL="110490" indent="290195" algn="l"/>
            <a:r>
              <a:rPr lang="en-GB" sz="1800" b="1" dirty="0">
                <a:solidFill>
                  <a:srgbClr val="2F5496"/>
                </a:solidFill>
                <a:effectLst/>
                <a:latin typeface="Calibri" panose="020F0502020204030204" pitchFamily="34" charset="0"/>
                <a:ea typeface="Calibri" panose="020F0502020204030204" pitchFamily="34" charset="0"/>
                <a:cs typeface="Arial" panose="020B0604020202020204" pitchFamily="34" charset="0"/>
              </a:rPr>
              <a:t>D</a:t>
            </a:r>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Assembly and leisure</a:t>
            </a:r>
          </a:p>
          <a:p>
            <a:pPr marL="110490" indent="290195" algn="l"/>
            <a:endPar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p>
            <a:pPr marL="110490" indent="0" algn="l">
              <a:buFont typeface="Arial" panose="020B0604020202020204" pitchFamily="34" charset="0"/>
              <a:buNone/>
            </a:pPr>
            <a:r>
              <a:rPr lang="en-GB" sz="18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Planning permission is generally not needed to change the use of a development when the existing and proposed use are within the same class, such as from a DIY store to a charity shop. Changing the use of a building from one class to another may be considered as permitted development, otherwise the change will require planning permission.</a:t>
            </a:r>
            <a:endParaRPr lang="en-GB" sz="1800" dirty="0">
              <a:solidFill>
                <a:srgbClr val="2F5496"/>
              </a:solidFill>
              <a:effectLst/>
              <a:latin typeface="Calibri" panose="020F0502020204030204" pitchFamily="34" charset="0"/>
              <a:cs typeface="Arial" panose="020B0604020202020204" pitchFamily="34" charset="0"/>
            </a:endParaRPr>
          </a:p>
          <a:p>
            <a:pPr marL="110490" indent="290195" algn="l"/>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129974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Unit 1 contributes 50% to the AS qualification and 20% to the A level qualification.</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1329641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30</a:t>
            </a:fld>
            <a:endParaRPr lang="en-GB"/>
          </a:p>
        </p:txBody>
      </p:sp>
    </p:spTree>
    <p:extLst>
      <p:ext uri="{BB962C8B-B14F-4D97-AF65-F5344CB8AC3E}">
        <p14:creationId xmlns:p14="http://schemas.microsoft.com/office/powerpoint/2010/main" val="121680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Foul and surface water drainage</a:t>
            </a:r>
          </a:p>
          <a:p>
            <a:endParaRPr lang="en-US" b="1" dirty="0"/>
          </a:p>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Combined mains drainage systems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first drains or sewers were built to combat diseases caused by poor sanitation by removing foul drainage and wastewater from residential areas. </a:t>
            </a:r>
          </a:p>
          <a:p>
            <a:pPr algn="l">
              <a:lnSpc>
                <a:spcPct val="107000"/>
              </a:lnSpc>
              <a:spcBef>
                <a:spcPts val="600"/>
              </a:spcBef>
              <a:spcAft>
                <a:spcPts val="800"/>
              </a:spcAft>
              <a:tabLst>
                <a:tab pos="615950" algn="l"/>
              </a:tabLst>
            </a:pPr>
            <a:endParaRPr lang="en-GB" sz="18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ea typeface="Calibri" panose="020F0502020204030204" pitchFamily="34" charset="0"/>
              </a:rPr>
              <a:t>Separate mains drainage systems - </a:t>
            </a:r>
            <a:r>
              <a:rPr lang="en-GB" sz="1800" dirty="0">
                <a:solidFill>
                  <a:srgbClr val="2F5496"/>
                </a:solidFill>
                <a:effectLst/>
                <a:latin typeface="Calibri" panose="020F0502020204030204" pitchFamily="34" charset="0"/>
                <a:ea typeface="Calibri" panose="020F0502020204030204" pitchFamily="34" charset="0"/>
              </a:rPr>
              <a:t>As urban populations grew the amount of wastewater could not be accommodated by the combined system and separate sewers were developed with two drains, one for wastewater from toilets, sinks, industrial wastes, etc (that go to the sewage works for treatment before being discharged into rivers), and one for clean surface water from roofs and roads that discharge directly into rivers. </a:t>
            </a:r>
          </a:p>
          <a:p>
            <a:pPr algn="l">
              <a:lnSpc>
                <a:spcPct val="107000"/>
              </a:lnSpc>
              <a:spcBef>
                <a:spcPts val="600"/>
              </a:spcBef>
              <a:spcAft>
                <a:spcPts val="800"/>
              </a:spcAft>
              <a:tabLst>
                <a:tab pos="615950" algn="l"/>
              </a:tabLst>
            </a:pPr>
            <a:endParaRPr lang="en-GB" sz="1800" b="1" dirty="0">
              <a:solidFill>
                <a:srgbClr val="2F5496"/>
              </a:solidFill>
              <a:effectLst/>
              <a:latin typeface="Calibri" panose="020F0502020204030204" pitchFamily="34" charset="0"/>
            </a:endParaRPr>
          </a:p>
          <a:p>
            <a:pPr algn="l">
              <a:lnSpc>
                <a:spcPct val="107000"/>
              </a:lnSpc>
              <a:spcBef>
                <a:spcPts val="600"/>
              </a:spcBef>
              <a:spcAft>
                <a:spcPts val="800"/>
              </a:spcAft>
              <a:tabLst>
                <a:tab pos="615950" algn="l"/>
              </a:tabLst>
            </a:pPr>
            <a:r>
              <a:rPr lang="en-GB" sz="1800" b="1" dirty="0">
                <a:solidFill>
                  <a:srgbClr val="2F5496"/>
                </a:solidFill>
                <a:effectLst/>
                <a:latin typeface="Calibri" panose="020F0502020204030204" pitchFamily="34" charset="0"/>
              </a:rPr>
              <a:t>Sustainable urban drainage systems </a:t>
            </a:r>
            <a:r>
              <a:rPr lang="en-GB" sz="1800" b="0" dirty="0">
                <a:solidFill>
                  <a:srgbClr val="2F5496"/>
                </a:solidFill>
                <a:effectLst/>
                <a:latin typeface="Calibri" panose="020F0502020204030204" pitchFamily="34" charset="0"/>
              </a:rPr>
              <a:t>- </a:t>
            </a:r>
            <a:r>
              <a:rPr lang="en-GB" sz="1800" dirty="0">
                <a:solidFill>
                  <a:srgbClr val="2F5496"/>
                </a:solidFill>
                <a:effectLst/>
                <a:latin typeface="Calibri" panose="020F0502020204030204" pitchFamily="34" charset="0"/>
                <a:ea typeface="Calibri" panose="020F0502020204030204" pitchFamily="34" charset="0"/>
              </a:rPr>
              <a:t>are systems dealing with surface water run-off locally, through collection, storage, and cleaning before allowing it to be released slowly into the environment.</a:t>
            </a:r>
          </a:p>
          <a:p>
            <a:pPr algn="l">
              <a:lnSpc>
                <a:spcPct val="107000"/>
              </a:lnSpc>
              <a:spcBef>
                <a:spcPts val="600"/>
              </a:spcBef>
              <a:spcAft>
                <a:spcPts val="800"/>
              </a:spcAft>
              <a:tabLst>
                <a:tab pos="615950" algn="l"/>
              </a:tabLst>
            </a:pPr>
            <a:endParaRPr lang="en-GB" sz="1800" b="0" dirty="0">
              <a:solidFill>
                <a:srgbClr val="2F5496"/>
              </a:solidFill>
              <a:effectLst/>
              <a:latin typeface="Calibri" panose="020F0502020204030204" pitchFamily="34" charset="0"/>
            </a:endParaRPr>
          </a:p>
          <a:p>
            <a:pPr algn="l">
              <a:lnSpc>
                <a:spcPct val="107000"/>
              </a:lnSpc>
              <a:spcBef>
                <a:spcPts val="600"/>
              </a:spcBef>
              <a:spcAft>
                <a:spcPts val="800"/>
              </a:spcAft>
              <a:tabLst>
                <a:tab pos="615950" algn="l"/>
              </a:tabLst>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31</a:t>
            </a:fld>
            <a:endParaRPr lang="en-GB"/>
          </a:p>
        </p:txBody>
      </p:sp>
    </p:spTree>
    <p:extLst>
      <p:ext uri="{BB962C8B-B14F-4D97-AF65-F5344CB8AC3E}">
        <p14:creationId xmlns:p14="http://schemas.microsoft.com/office/powerpoint/2010/main" val="3841365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a:lnSpc>
                <a:spcPct val="107000"/>
              </a:lnSpc>
              <a:spcBef>
                <a:spcPts val="600"/>
              </a:spcBef>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industry is made up of Clients, developers, consultants, manufacturers, suppliers, and contractors.</a:t>
            </a:r>
          </a:p>
          <a:p>
            <a:pPr algn="l">
              <a:lnSpc>
                <a:spcPct val="107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construction stage of the life cycle will begin with the appointment of a main contractor and end with the handover of the finished building to the Client.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32</a:t>
            </a:fld>
            <a:endParaRPr lang="en-GB"/>
          </a:p>
        </p:txBody>
      </p:sp>
    </p:spTree>
    <p:extLst>
      <p:ext uri="{BB962C8B-B14F-4D97-AF65-F5344CB8AC3E}">
        <p14:creationId xmlns:p14="http://schemas.microsoft.com/office/powerpoint/2010/main" val="3191374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33</a:t>
            </a:fld>
            <a:endParaRPr lang="en-GB"/>
          </a:p>
        </p:txBody>
      </p:sp>
    </p:spTree>
    <p:extLst>
      <p:ext uri="{BB962C8B-B14F-4D97-AF65-F5344CB8AC3E}">
        <p14:creationId xmlns:p14="http://schemas.microsoft.com/office/powerpoint/2010/main" val="702786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34</a:t>
            </a:fld>
            <a:endParaRPr lang="en-GB"/>
          </a:p>
        </p:txBody>
      </p:sp>
    </p:spTree>
    <p:extLst>
      <p:ext uri="{BB962C8B-B14F-4D97-AF65-F5344CB8AC3E}">
        <p14:creationId xmlns:p14="http://schemas.microsoft.com/office/powerpoint/2010/main" val="312706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a:t>
            </a:fld>
            <a:endParaRPr lang="en-GB"/>
          </a:p>
        </p:txBody>
      </p:sp>
    </p:spTree>
    <p:extLst>
      <p:ext uri="{BB962C8B-B14F-4D97-AF65-F5344CB8AC3E}">
        <p14:creationId xmlns:p14="http://schemas.microsoft.com/office/powerpoint/2010/main" val="30644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332678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133626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b="1" dirty="0"/>
              <a:t>Design</a:t>
            </a:r>
            <a:r>
              <a:rPr lang="en-GB" dirty="0"/>
              <a:t> – </a:t>
            </a: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application of architectural, engineering, and technical skills to create a building to meet agreed requirements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Building design is a collaborative process involving a Client and a design team usually led by an Architect. A Client will identify building requirements. The design team will work with the Client to define a brief and develop a solution, in terms of function, performance, aesthetics and budget, to meet the requirements.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169574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173570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2628727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29/03/2021</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bs.com/knowledge/which-procurement-metho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designingbuildings.co.uk/wiki/Building_sevices" TargetMode="External"/><Relationship Id="rId4" Type="http://schemas.openxmlformats.org/officeDocument/2006/relationships/hyperlink" Target="https://www.designingbuildings.co.uk/wiki/Supply-chain-management-in-construc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lanningportal.co.uk/info/200130/common_projects/13/demolitio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metropolismag.com/architecture/recycling-demolition-building-materials/" TargetMode="External"/><Relationship Id="rId4" Type="http://schemas.openxmlformats.org/officeDocument/2006/relationships/hyperlink" Target="https://www.downwell.co.uk/the-demolition-proces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7qaTDwkx4"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www.cewales.org.uk/files/4614/4369/9241/BRE_modern_methods_of_construction.pdf" TargetMode="External"/><Relationship Id="rId4" Type="http://schemas.openxmlformats.org/officeDocument/2006/relationships/hyperlink" Target="https://www.youtube.com/watch?v=EE-Ik-SvkA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uturelearn.com/info/courses/contract-management-and-procurement/0/steps/75150#:~:text=In%20construction%2C%20tendering%20is%20a,documents%20issued%20by%20the%20clien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theguardian.com/teacher-network/teacher-blog/2013/dec/01/modern-day-slavery-news-teaching-resour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wellsconcrete.com/benefits-of-precas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structuraltimber.co.uk/assets/InformationCentre/timberframeeb2.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achengineering.org/lessons/view/cub_rock_lesson05"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designingbuildings.co.uk/wiki/Building_foundations" TargetMode="External"/><Relationship Id="rId4" Type="http://schemas.openxmlformats.org/officeDocument/2006/relationships/hyperlink" Target="https://www.teachengineering.org/activities/view/cub_rock_lesson05_activity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site/constructionstudies2/6-ground-floor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signingbuildings.co.uk/wiki/Building_services" TargetMode="External"/><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cibse.org/building-services/what-s-so-special-about-building-services-engineer" TargetMode="External"/><Relationship Id="rId4" Type="http://schemas.openxmlformats.org/officeDocument/2006/relationships/hyperlink" Target="https://www.wjec.co.uk/umbraco/surface/blobstorage/download?nodeId=453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planningdirect.co.uk/planning/change-of-use/" TargetMode="External"/><Relationship Id="rId5" Type="http://schemas.openxmlformats.org/officeDocument/2006/relationships/hyperlink" Target="https://www.planningportal.co.uk/"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london.gov.uk/what-we-do/environment/climate-change/surface-water/climate-proofing-social" TargetMode="External"/><Relationship Id="rId5" Type="http://schemas.openxmlformats.org/officeDocument/2006/relationships/hyperlink" Target="https://www.geography.org.uk/teaching-resources/flooding/sustainable-drainage-systems" TargetMode="Externa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constructionmaguk.co.uk/free-school-resources-for-industry-professionals-and-teachers-construction-youth-trust-are-bringing-construction-and-the-built-environment-into-the-classroo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www.citb.co.uk/documents/qualifications/professional-bodies-support-materials.pdf" TargetMode="External"/><Relationship Id="rId5" Type="http://schemas.openxmlformats.org/officeDocument/2006/relationships/hyperlink" Target="https://cadw.gov.wales/learn/education/teaching-resources/understanding-traditional-pre-1919-and-historic-buildings" TargetMode="External"/><Relationship Id="rId4" Type="http://schemas.openxmlformats.org/officeDocument/2006/relationships/hyperlink" Target="https://www.stem.org.uk/resources/community/collection/24330/construction-and-built-environmen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resources.wjec.co.uk/Pages/ResourceSingle.aspx?rIid=3979"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mailto:construction@wjec.co.uk"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rchitecture.com/knowledge-and-resources/resources-landing-page/riba-plan-of-wor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architecture.com/knowledge-and-resources/resources-landing-page/riba-plan-of-wor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architecturequote.com/guide-riba-architects/"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architecture.com/education-cpd-and-careers/learning/young-peop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146155" y="576517"/>
            <a:ext cx="9144000"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rPr>
              <a:t>GCE AS/A Level Built Environment</a:t>
            </a:r>
            <a:endParaRPr lang="en-US" sz="4400" dirty="0">
              <a:solidFill>
                <a:schemeClr val="bg1"/>
              </a:solidFill>
              <a:latin typeface="+mj-lt"/>
            </a:endParaRPr>
          </a:p>
          <a:p>
            <a:endParaRPr lang="en-US" sz="4400" dirty="0">
              <a:solidFill>
                <a:schemeClr val="bg1"/>
              </a:solidFill>
              <a:latin typeface="+mj-lt"/>
            </a:endParaRPr>
          </a:p>
          <a:p>
            <a:endParaRPr lang="en-US" sz="4400" dirty="0">
              <a:solidFill>
                <a:schemeClr val="bg1"/>
              </a:solidFill>
              <a:latin typeface="+mj-lt"/>
            </a:endParaRPr>
          </a:p>
          <a:p>
            <a:r>
              <a:rPr lang="en-US" sz="4400" dirty="0">
                <a:solidFill>
                  <a:schemeClr val="bg1"/>
                </a:solidFill>
                <a:latin typeface="+mj-lt"/>
              </a:rPr>
              <a:t>Online Professional Learning</a:t>
            </a:r>
          </a:p>
          <a:p>
            <a:r>
              <a:rPr lang="en-US" sz="4400" dirty="0">
                <a:solidFill>
                  <a:schemeClr val="bg1"/>
                </a:solidFill>
                <a:latin typeface="+mj-lt"/>
              </a:rPr>
              <a:t>Preparing to teach and assess Unit 1</a:t>
            </a:r>
          </a:p>
          <a:p>
            <a:endParaRPr lang="en-US" sz="4400" dirty="0">
              <a:solidFill>
                <a:schemeClr val="bg1"/>
              </a:solidFill>
              <a:latin typeface="+mj-lt"/>
            </a:endParaRPr>
          </a:p>
          <a:p>
            <a:r>
              <a:rPr lang="en-US" sz="2000" dirty="0">
                <a:solidFill>
                  <a:schemeClr val="bg1"/>
                </a:solidFill>
                <a:latin typeface="+mj-lt"/>
              </a:rPr>
              <a:t>March 2021</a:t>
            </a:r>
            <a:endParaRPr lang="en-GB" sz="2000" dirty="0">
              <a:solidFill>
                <a:schemeClr val="bg1"/>
              </a:solidFill>
              <a:latin typeface="+mj-lt"/>
            </a:endParaRPr>
          </a:p>
        </p:txBody>
      </p:sp>
    </p:spTree>
    <p:extLst>
      <p:ext uri="{BB962C8B-B14F-4D97-AF65-F5344CB8AC3E}">
        <p14:creationId xmlns:p14="http://schemas.microsoft.com/office/powerpoint/2010/main" val="39392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Life cycle of a building - construction</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lnSpcReduction="10000"/>
          </a:bodyPr>
          <a:lstStyle/>
          <a:p>
            <a:pPr marL="61912"/>
            <a:r>
              <a:rPr lang="en-GB" sz="3600" dirty="0">
                <a:latin typeface="+mn-lt"/>
              </a:rPr>
              <a:t>The construction phase covers:</a:t>
            </a:r>
          </a:p>
          <a:p>
            <a:pPr marL="633412" indent="-571500">
              <a:buFont typeface="Arial" panose="020B0604020202020204" pitchFamily="34" charset="0"/>
              <a:buChar char="•"/>
            </a:pPr>
            <a:r>
              <a:rPr lang="en-GB" sz="3600" dirty="0">
                <a:latin typeface="+mn-lt"/>
              </a:rPr>
              <a:t>Appointment of contractors</a:t>
            </a:r>
          </a:p>
          <a:p>
            <a:pPr marL="633412" indent="-571500">
              <a:buFont typeface="Arial" panose="020B0604020202020204" pitchFamily="34" charset="0"/>
              <a:buChar char="•"/>
            </a:pPr>
            <a:r>
              <a:rPr lang="en-GB" sz="3600" dirty="0">
                <a:latin typeface="+mn-lt"/>
              </a:rPr>
              <a:t>Supply of raw materials</a:t>
            </a:r>
          </a:p>
          <a:p>
            <a:pPr marL="633412" indent="-571500">
              <a:buFont typeface="Arial" panose="020B0604020202020204" pitchFamily="34" charset="0"/>
              <a:buChar char="•"/>
            </a:pPr>
            <a:r>
              <a:rPr lang="en-GB" sz="3600" dirty="0">
                <a:latin typeface="+mn-lt"/>
              </a:rPr>
              <a:t>Manufacture of component parts</a:t>
            </a:r>
          </a:p>
          <a:p>
            <a:pPr marL="633412" indent="-571500">
              <a:buFont typeface="Arial" panose="020B0604020202020204" pitchFamily="34" charset="0"/>
              <a:buChar char="•"/>
            </a:pPr>
            <a:r>
              <a:rPr lang="en-GB" sz="3600" dirty="0">
                <a:latin typeface="+mn-lt"/>
              </a:rPr>
              <a:t>Building of structure / assembly of prefabricated parts</a:t>
            </a:r>
          </a:p>
          <a:p>
            <a:pPr marL="633412" indent="-571500">
              <a:buFont typeface="Arial" panose="020B0604020202020204" pitchFamily="34" charset="0"/>
              <a:buChar char="•"/>
            </a:pPr>
            <a:r>
              <a:rPr lang="en-GB" sz="3600" dirty="0">
                <a:latin typeface="+mn-lt"/>
              </a:rPr>
              <a:t>Installation and commissioning of services</a:t>
            </a:r>
          </a:p>
          <a:p>
            <a:pPr marL="633412" indent="-571500">
              <a:buFont typeface="Arial" panose="020B0604020202020204" pitchFamily="34" charset="0"/>
              <a:buChar char="•"/>
            </a:pPr>
            <a:r>
              <a:rPr lang="en-GB" sz="3600" dirty="0">
                <a:latin typeface="+mn-lt"/>
              </a:rPr>
              <a:t>Handover to client</a:t>
            </a:r>
          </a:p>
          <a:p>
            <a:pPr marL="633412" indent="-571500">
              <a:buFont typeface="Arial" panose="020B0604020202020204" pitchFamily="34" charset="0"/>
              <a:buChar char="•"/>
            </a:pPr>
            <a:endParaRPr lang="en-GB" sz="3600" dirty="0">
              <a:latin typeface="+mn-lt"/>
            </a:endParaRPr>
          </a:p>
        </p:txBody>
      </p:sp>
    </p:spTree>
    <p:extLst>
      <p:ext uri="{BB962C8B-B14F-4D97-AF65-F5344CB8AC3E}">
        <p14:creationId xmlns:p14="http://schemas.microsoft.com/office/powerpoint/2010/main" val="255688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2" name="TextBox 1">
            <a:extLst>
              <a:ext uri="{FF2B5EF4-FFF2-40B4-BE49-F238E27FC236}">
                <a16:creationId xmlns:a16="http://schemas.microsoft.com/office/drawing/2014/main" id="{FBB78C7D-CE4E-40BF-B243-1DF7D754115D}"/>
              </a:ext>
            </a:extLst>
          </p:cNvPr>
          <p:cNvSpPr txBox="1"/>
          <p:nvPr/>
        </p:nvSpPr>
        <p:spPr>
          <a:xfrm>
            <a:off x="345989" y="1346422"/>
            <a:ext cx="8291384" cy="6370975"/>
          </a:xfrm>
          <a:prstGeom prst="rect">
            <a:avLst/>
          </a:prstGeom>
          <a:noFill/>
        </p:spPr>
        <p:txBody>
          <a:bodyPr wrap="square" rtlCol="0">
            <a:spAutoFit/>
          </a:bodyPr>
          <a:lstStyle/>
          <a:p>
            <a:r>
              <a:rPr lang="en-GB" sz="2400" dirty="0"/>
              <a:t>Information on the appointment of contractors</a:t>
            </a:r>
          </a:p>
          <a:p>
            <a:endParaRPr lang="en-GB" sz="2400" dirty="0"/>
          </a:p>
          <a:p>
            <a:r>
              <a:rPr lang="en-GB" sz="2400" dirty="0">
                <a:hlinkClick r:id="rId3"/>
              </a:rPr>
              <a:t>https://www.thebs.com/knowledge/which-procurement -method</a:t>
            </a:r>
            <a:endParaRPr lang="en-GB" sz="2400" dirty="0"/>
          </a:p>
          <a:p>
            <a:endParaRPr lang="en-GB" sz="2400" dirty="0"/>
          </a:p>
          <a:p>
            <a:r>
              <a:rPr lang="en-GB" sz="2400" dirty="0"/>
              <a:t>Supply of raw materials</a:t>
            </a:r>
          </a:p>
          <a:p>
            <a:endParaRPr lang="en-GB" sz="2400" dirty="0"/>
          </a:p>
          <a:p>
            <a:r>
              <a:rPr lang="en-GB" sz="2400" dirty="0">
                <a:hlinkClick r:id="rId4"/>
              </a:rPr>
              <a:t>https://www.designingbuildings.co.uk/wiki/Supply-chain-management-in-construction</a:t>
            </a:r>
            <a:endParaRPr lang="en-GB" sz="2400" dirty="0"/>
          </a:p>
          <a:p>
            <a:endParaRPr lang="en-GB" sz="2400" dirty="0"/>
          </a:p>
          <a:p>
            <a:r>
              <a:rPr lang="en-GB" sz="2400" dirty="0"/>
              <a:t>Installation of services</a:t>
            </a:r>
          </a:p>
          <a:p>
            <a:endParaRPr lang="en-GB" sz="2400" dirty="0"/>
          </a:p>
          <a:p>
            <a:r>
              <a:rPr lang="en-GB" sz="2400" dirty="0">
                <a:hlinkClick r:id="rId5"/>
              </a:rPr>
              <a:t>https://www.designingbuildings.co.uk/wiki/Building_sevices</a:t>
            </a:r>
            <a:endParaRPr lang="en-GB" sz="2400" dirty="0"/>
          </a:p>
          <a:p>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27464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Life cycle of a building - operation</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The operation phase covers:</a:t>
            </a:r>
          </a:p>
          <a:p>
            <a:pPr marL="633412" indent="-571500">
              <a:buFont typeface="Arial" panose="020B0604020202020204" pitchFamily="34" charset="0"/>
              <a:buChar char="•"/>
            </a:pPr>
            <a:r>
              <a:rPr lang="en-GB" sz="3600" dirty="0">
                <a:latin typeface="+mn-lt"/>
              </a:rPr>
              <a:t>Occupation of the building</a:t>
            </a:r>
          </a:p>
          <a:p>
            <a:pPr marL="633412" indent="-571500">
              <a:buFont typeface="Arial" panose="020B0604020202020204" pitchFamily="34" charset="0"/>
              <a:buChar char="•"/>
            </a:pPr>
            <a:r>
              <a:rPr lang="en-GB" sz="3600" dirty="0">
                <a:latin typeface="+mn-lt"/>
              </a:rPr>
              <a:t>Use of the building</a:t>
            </a:r>
          </a:p>
          <a:p>
            <a:pPr marL="633412" indent="-571500">
              <a:buFont typeface="Arial" panose="020B0604020202020204" pitchFamily="34" charset="0"/>
              <a:buChar char="•"/>
            </a:pPr>
            <a:r>
              <a:rPr lang="en-GB" sz="3600" dirty="0">
                <a:latin typeface="+mn-lt"/>
              </a:rPr>
              <a:t>Maintenance and repair of the building</a:t>
            </a:r>
          </a:p>
        </p:txBody>
      </p:sp>
    </p:spTree>
    <p:extLst>
      <p:ext uri="{BB962C8B-B14F-4D97-AF65-F5344CB8AC3E}">
        <p14:creationId xmlns:p14="http://schemas.microsoft.com/office/powerpoint/2010/main" val="102438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11023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Life cycle of a building – demolition/ repurposing</a:t>
            </a:r>
          </a:p>
        </p:txBody>
      </p:sp>
      <p:sp>
        <p:nvSpPr>
          <p:cNvPr id="6" name="Content Placeholder 2">
            <a:extLst>
              <a:ext uri="{FF2B5EF4-FFF2-40B4-BE49-F238E27FC236}">
                <a16:creationId xmlns:a16="http://schemas.microsoft.com/office/drawing/2014/main" id="{17E005AC-9E7B-4D2D-A7D1-320DC01E8A50}"/>
              </a:ext>
            </a:extLst>
          </p:cNvPr>
          <p:cNvSpPr txBox="1">
            <a:spLocks/>
          </p:cNvSpPr>
          <p:nvPr/>
        </p:nvSpPr>
        <p:spPr>
          <a:xfrm>
            <a:off x="287546" y="1548644"/>
            <a:ext cx="8512069" cy="5006535"/>
          </a:xfrm>
          <a:prstGeom prst="rect">
            <a:avLst/>
          </a:prstGeom>
        </p:spPr>
        <p:txBody>
          <a:bodyPr vert="horz" lIns="91440" tIns="45720" rIns="91440" bIns="45720" rtlCol="0">
            <a:normAutofit fontScale="92500"/>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1912"/>
            <a:r>
              <a:rPr lang="en-GB" sz="3600" dirty="0">
                <a:latin typeface="+mn-lt"/>
              </a:rPr>
              <a:t>The demolition / repurposing phase covers:</a:t>
            </a:r>
          </a:p>
          <a:p>
            <a:pPr marL="633412" indent="-571500">
              <a:buFont typeface="Arial" panose="020B0604020202020204" pitchFamily="34" charset="0"/>
              <a:buChar char="•"/>
            </a:pPr>
            <a:r>
              <a:rPr lang="en-GB" sz="3600" dirty="0">
                <a:latin typeface="+mn-lt"/>
              </a:rPr>
              <a:t>Securing permissions</a:t>
            </a:r>
          </a:p>
          <a:p>
            <a:pPr marL="633412" indent="-571500">
              <a:buFont typeface="Arial" panose="020B0604020202020204" pitchFamily="34" charset="0"/>
              <a:buChar char="•"/>
            </a:pPr>
            <a:r>
              <a:rPr lang="en-GB" sz="3600" dirty="0">
                <a:latin typeface="+mn-lt"/>
              </a:rPr>
              <a:t>Refurbishment / extension / alteration</a:t>
            </a:r>
          </a:p>
          <a:p>
            <a:pPr marL="633412" indent="-571500">
              <a:buFont typeface="Arial" panose="020B0604020202020204" pitchFamily="34" charset="0"/>
              <a:buChar char="•"/>
            </a:pPr>
            <a:r>
              <a:rPr lang="en-GB" sz="3600" dirty="0">
                <a:latin typeface="+mn-lt"/>
              </a:rPr>
              <a:t>Removal of structure, product or waste resulting from demolition of a structure</a:t>
            </a:r>
          </a:p>
          <a:p>
            <a:pPr marL="633412" indent="-571500">
              <a:buFont typeface="Arial" panose="020B0604020202020204" pitchFamily="34" charset="0"/>
              <a:buChar char="•"/>
            </a:pPr>
            <a:r>
              <a:rPr lang="en-GB" sz="3600" dirty="0">
                <a:latin typeface="+mn-lt"/>
              </a:rPr>
              <a:t>Reuse, recovery and recycling of materials</a:t>
            </a:r>
          </a:p>
          <a:p>
            <a:pPr marL="633412" indent="-571500">
              <a:buFont typeface="Arial" panose="020B0604020202020204" pitchFamily="34" charset="0"/>
              <a:buChar char="•"/>
            </a:pPr>
            <a:r>
              <a:rPr lang="en-GB" sz="3600" dirty="0">
                <a:latin typeface="+mn-lt"/>
              </a:rPr>
              <a:t>Brownfield development site opportunity and design of a new project.</a:t>
            </a:r>
          </a:p>
        </p:txBody>
      </p:sp>
    </p:spTree>
    <p:extLst>
      <p:ext uri="{BB962C8B-B14F-4D97-AF65-F5344CB8AC3E}">
        <p14:creationId xmlns:p14="http://schemas.microsoft.com/office/powerpoint/2010/main" val="39472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33412" indent="-571500">
              <a:buFont typeface="Arial" panose="020B0604020202020204" pitchFamily="34" charset="0"/>
              <a:buChar char="•"/>
            </a:pPr>
            <a:r>
              <a:rPr lang="en-GB" sz="3600" dirty="0">
                <a:latin typeface="+mn-lt"/>
              </a:rPr>
              <a:t>Securing permissions</a:t>
            </a:r>
          </a:p>
          <a:p>
            <a:pPr marL="61912"/>
            <a:r>
              <a:rPr lang="en-GB" sz="2800" dirty="0">
                <a:latin typeface="+mn-lt"/>
                <a:hlinkClick r:id="rId3"/>
              </a:rPr>
              <a:t>https://www.planningportal.co.uk/info/200130/common_projects/13/demolition/</a:t>
            </a:r>
            <a:endParaRPr lang="en-GB" sz="2800" dirty="0">
              <a:latin typeface="+mn-lt"/>
            </a:endParaRPr>
          </a:p>
          <a:p>
            <a:pPr marL="633412" indent="-571500">
              <a:buFont typeface="Arial" panose="020B0604020202020204" pitchFamily="34" charset="0"/>
              <a:buChar char="•"/>
            </a:pPr>
            <a:r>
              <a:rPr lang="en-GB" sz="3600" dirty="0">
                <a:latin typeface="+mn-lt"/>
              </a:rPr>
              <a:t>Demolition of a building</a:t>
            </a:r>
          </a:p>
          <a:p>
            <a:pPr marL="61912"/>
            <a:r>
              <a:rPr lang="en-GB" sz="2800" dirty="0">
                <a:latin typeface="+mn-lt"/>
                <a:hlinkClick r:id="rId4"/>
              </a:rPr>
              <a:t>https://www.downwell.co.uk/the-demolition-process/</a:t>
            </a:r>
            <a:endParaRPr lang="en-GB" sz="2800" dirty="0">
              <a:latin typeface="+mn-lt"/>
            </a:endParaRPr>
          </a:p>
          <a:p>
            <a:pPr marL="633412" indent="-571500">
              <a:buFont typeface="Arial" panose="020B0604020202020204" pitchFamily="34" charset="0"/>
              <a:buChar char="•"/>
            </a:pPr>
            <a:r>
              <a:rPr lang="en-GB" sz="3600" dirty="0">
                <a:latin typeface="+mn-lt"/>
              </a:rPr>
              <a:t>Reuse, recovery and recycling of materials</a:t>
            </a:r>
          </a:p>
          <a:p>
            <a:pPr marL="61912"/>
            <a:r>
              <a:rPr lang="en-GB" sz="2800" dirty="0">
                <a:latin typeface="+mn-lt"/>
                <a:hlinkClick r:id="rId5"/>
              </a:rPr>
              <a:t>https://www.metropolismag.com/architecture/recycling-demolition-building-materials/</a:t>
            </a:r>
            <a:endParaRPr lang="en-GB" sz="2800" dirty="0">
              <a:latin typeface="+mn-lt"/>
            </a:endParaRPr>
          </a:p>
          <a:p>
            <a:pPr marL="61912"/>
            <a:endParaRPr lang="en-GB" sz="3600" dirty="0">
              <a:latin typeface="+mn-lt"/>
            </a:endParaRPr>
          </a:p>
        </p:txBody>
      </p:sp>
    </p:spTree>
    <p:extLst>
      <p:ext uri="{BB962C8B-B14F-4D97-AF65-F5344CB8AC3E}">
        <p14:creationId xmlns:p14="http://schemas.microsoft.com/office/powerpoint/2010/main" val="329472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016001" y="407113"/>
            <a:ext cx="8128000"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dirty="0">
                <a:solidFill>
                  <a:schemeClr val="bg1"/>
                </a:solidFill>
                <a:latin typeface="+mj-lt"/>
              </a:rPr>
              <a:t>Professional and technical careers and roles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08004"/>
            <a:ext cx="8039819" cy="4212075"/>
          </a:xfrm>
        </p:spPr>
        <p:txBody>
          <a:bodyPr>
            <a:normAutofit fontScale="92500" lnSpcReduction="10000"/>
          </a:bodyPr>
          <a:lstStyle/>
          <a:p>
            <a:r>
              <a:rPr lang="en-GB" sz="2800" dirty="0">
                <a:latin typeface="+mn-lt"/>
                <a:ea typeface="Cambria" panose="02040503050406030204" pitchFamily="18" charset="0"/>
                <a:cs typeface="Cambria" panose="02040503050406030204" pitchFamily="18" charset="0"/>
              </a:rPr>
              <a:t>Professional and technical careers and roles in the built environment include:</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Architecture</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Civil and structural engineering</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Surveying</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Site and project management</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Quantity surveying</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Town planning</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Building services engineering</a:t>
            </a:r>
          </a:p>
          <a:p>
            <a:pPr marL="457200" indent="-457200">
              <a:buFont typeface="Arial" panose="020B0604020202020204" pitchFamily="34" charset="0"/>
              <a:buChar char="•"/>
            </a:pPr>
            <a:endParaRPr lang="en-GB" sz="2800" dirty="0">
              <a:latin typeface="+mn-lt"/>
              <a:ea typeface="Cambria" panose="02040503050406030204" pitchFamily="18" charset="0"/>
              <a:cs typeface="Cambria" panose="02040503050406030204" pitchFamily="18" charset="0"/>
            </a:endParaRPr>
          </a:p>
          <a:p>
            <a:pPr marL="0" indent="0">
              <a:buNone/>
            </a:pPr>
            <a:endParaRPr lang="en-GB" sz="2000" dirty="0">
              <a:latin typeface="+mn-lt"/>
            </a:endParaRPr>
          </a:p>
          <a:p>
            <a:pPr marL="0" indent="0">
              <a:buNone/>
            </a:pPr>
            <a:endParaRPr lang="en-GB" dirty="0"/>
          </a:p>
          <a:p>
            <a:pPr marL="0" indent="0">
              <a:buNone/>
            </a:pPr>
            <a:endParaRPr lang="en-GB" sz="2000" dirty="0">
              <a:latin typeface="+mn-lt"/>
            </a:endParaRPr>
          </a:p>
        </p:txBody>
      </p:sp>
    </p:spTree>
    <p:extLst>
      <p:ext uri="{BB962C8B-B14F-4D97-AF65-F5344CB8AC3E}">
        <p14:creationId xmlns:p14="http://schemas.microsoft.com/office/powerpoint/2010/main" val="34620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855363" y="135264"/>
            <a:ext cx="8128000"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dirty="0">
                <a:solidFill>
                  <a:schemeClr val="bg1"/>
                </a:solidFill>
                <a:latin typeface="+mj-lt"/>
              </a:rPr>
              <a:t>Professional and technical careers and roles</a:t>
            </a:r>
          </a:p>
          <a:p>
            <a:pPr algn="ctr"/>
            <a:r>
              <a:rPr lang="en-GB" dirty="0">
                <a:solidFill>
                  <a:schemeClr val="bg1"/>
                </a:solidFill>
                <a:latin typeface="+mj-lt"/>
              </a:rPr>
              <a:t>Teaching and Learning opportunities</a:t>
            </a:r>
          </a:p>
        </p:txBody>
      </p:sp>
      <p:sp>
        <p:nvSpPr>
          <p:cNvPr id="3" name="TextBox 2">
            <a:extLst>
              <a:ext uri="{FF2B5EF4-FFF2-40B4-BE49-F238E27FC236}">
                <a16:creationId xmlns:a16="http://schemas.microsoft.com/office/drawing/2014/main" id="{8EF5384C-C3AE-408D-82C8-431477235AD3}"/>
              </a:ext>
            </a:extLst>
          </p:cNvPr>
          <p:cNvSpPr txBox="1"/>
          <p:nvPr/>
        </p:nvSpPr>
        <p:spPr>
          <a:xfrm>
            <a:off x="333632" y="1305341"/>
            <a:ext cx="8476736" cy="4801314"/>
          </a:xfrm>
          <a:prstGeom prst="rect">
            <a:avLst/>
          </a:prstGeom>
          <a:noFill/>
        </p:spPr>
        <p:txBody>
          <a:bodyPr wrap="square" rtlCol="0">
            <a:spAutoFit/>
          </a:bodyPr>
          <a:lstStyle/>
          <a:p>
            <a:r>
              <a:rPr lang="en-GB" dirty="0">
                <a:latin typeface="+mn-lt"/>
                <a:ea typeface="Cambria" panose="02040503050406030204" pitchFamily="18" charset="0"/>
                <a:cs typeface="Cambria" panose="02040503050406030204" pitchFamily="18" charset="0"/>
              </a:rPr>
              <a:t>The government careers service website that covers all careers in the design and construction industry.  A good starting point for research the professional and technical careers and roles.</a:t>
            </a:r>
          </a:p>
          <a:p>
            <a:r>
              <a:rPr lang="en-GB" dirty="0">
                <a:latin typeface="+mn-lt"/>
                <a:ea typeface="Cambria" panose="02040503050406030204" pitchFamily="18" charset="0"/>
                <a:cs typeface="Cambria" panose="02040503050406030204" pitchFamily="18" charset="0"/>
                <a:hlinkClick r:id="rId3"/>
              </a:rPr>
              <a:t>https://nationalcareers.service.gov.uk/explore-careers/</a:t>
            </a:r>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endParaRPr lang="en-GB" dirty="0">
              <a:latin typeface="+mn-lt"/>
              <a:ea typeface="Cambria" panose="02040503050406030204" pitchFamily="18" charset="0"/>
              <a:cs typeface="Cambria" panose="02040503050406030204" pitchFamily="18" charset="0"/>
            </a:endParaRPr>
          </a:p>
          <a:p>
            <a:r>
              <a:rPr lang="en-GB" dirty="0">
                <a:latin typeface="+mn-lt"/>
                <a:ea typeface="Cambria" panose="02040503050406030204" pitchFamily="18" charset="0"/>
                <a:cs typeface="Cambria" panose="02040503050406030204" pitchFamily="18" charset="0"/>
              </a:rPr>
              <a:t>Learners could use this website and other industry sites to gather information of the careers and roles to produce a report, presentation of series of fact sheets on the roles involved in the construction industry.</a:t>
            </a:r>
          </a:p>
        </p:txBody>
      </p:sp>
      <p:pic>
        <p:nvPicPr>
          <p:cNvPr id="7" name="Picture 6">
            <a:extLst>
              <a:ext uri="{FF2B5EF4-FFF2-40B4-BE49-F238E27FC236}">
                <a16:creationId xmlns:a16="http://schemas.microsoft.com/office/drawing/2014/main" id="{2BC52675-4E1F-4D85-B1A7-846A1CC53635}"/>
              </a:ext>
            </a:extLst>
          </p:cNvPr>
          <p:cNvPicPr>
            <a:picLocks noChangeAspect="1"/>
          </p:cNvPicPr>
          <p:nvPr/>
        </p:nvPicPr>
        <p:blipFill>
          <a:blip r:embed="rId4"/>
          <a:stretch>
            <a:fillRect/>
          </a:stretch>
        </p:blipFill>
        <p:spPr>
          <a:xfrm>
            <a:off x="605480" y="2603620"/>
            <a:ext cx="3067790" cy="2413223"/>
          </a:xfrm>
          <a:prstGeom prst="rect">
            <a:avLst/>
          </a:prstGeom>
        </p:spPr>
      </p:pic>
      <p:pic>
        <p:nvPicPr>
          <p:cNvPr id="11" name="Picture 10">
            <a:extLst>
              <a:ext uri="{FF2B5EF4-FFF2-40B4-BE49-F238E27FC236}">
                <a16:creationId xmlns:a16="http://schemas.microsoft.com/office/drawing/2014/main" id="{B091605F-E95A-432D-A01A-A6850F087976}"/>
              </a:ext>
            </a:extLst>
          </p:cNvPr>
          <p:cNvPicPr>
            <a:picLocks noChangeAspect="1"/>
          </p:cNvPicPr>
          <p:nvPr/>
        </p:nvPicPr>
        <p:blipFill>
          <a:blip r:embed="rId5"/>
          <a:stretch>
            <a:fillRect/>
          </a:stretch>
        </p:blipFill>
        <p:spPr>
          <a:xfrm>
            <a:off x="4315715" y="2603619"/>
            <a:ext cx="4249371" cy="2413223"/>
          </a:xfrm>
          <a:prstGeom prst="rect">
            <a:avLst/>
          </a:prstGeom>
        </p:spPr>
      </p:pic>
    </p:spTree>
    <p:extLst>
      <p:ext uri="{BB962C8B-B14F-4D97-AF65-F5344CB8AC3E}">
        <p14:creationId xmlns:p14="http://schemas.microsoft.com/office/powerpoint/2010/main" val="249541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Low-rise and high-rise structures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5054036"/>
          </a:xfrm>
        </p:spPr>
        <p:txBody>
          <a:bodyPr>
            <a:normAutofit/>
          </a:bodyPr>
          <a:lstStyle/>
          <a:p>
            <a:r>
              <a:rPr lang="en-GB" dirty="0"/>
              <a:t>This section of the specification covers low-rise and high-rise structures in the built environment concentrating on:</a:t>
            </a:r>
          </a:p>
          <a:p>
            <a:pPr marL="1028700" lvl="1">
              <a:buFont typeface="Arial" panose="020B0604020202020204" pitchFamily="34" charset="0"/>
              <a:buChar char="•"/>
            </a:pPr>
            <a:r>
              <a:rPr lang="en-GB" sz="2200" dirty="0"/>
              <a:t>Portal frame</a:t>
            </a:r>
          </a:p>
          <a:p>
            <a:pPr marL="1028700" lvl="1">
              <a:buFont typeface="Arial" panose="020B0604020202020204" pitchFamily="34" charset="0"/>
              <a:buChar char="•"/>
            </a:pPr>
            <a:r>
              <a:rPr lang="en-GB" sz="2200" dirty="0"/>
              <a:t>Skeleton frame</a:t>
            </a:r>
          </a:p>
          <a:p>
            <a:pPr marL="1028700" lvl="1">
              <a:buFont typeface="Arial" panose="020B0604020202020204" pitchFamily="34" charset="0"/>
              <a:buChar char="•"/>
            </a:pPr>
            <a:r>
              <a:rPr lang="en-GB" sz="2200" dirty="0"/>
              <a:t>Cavity wall construction</a:t>
            </a:r>
          </a:p>
          <a:p>
            <a:pPr marL="1028700" lvl="1">
              <a:buFont typeface="Arial" panose="020B0604020202020204" pitchFamily="34" charset="0"/>
              <a:buChar char="•"/>
            </a:pPr>
            <a:r>
              <a:rPr lang="en-GB" sz="2200" dirty="0"/>
              <a:t>Structural insulated panels </a:t>
            </a:r>
          </a:p>
          <a:p>
            <a:pPr marL="285750"/>
            <a:r>
              <a:rPr lang="en-GB" dirty="0"/>
              <a:t>Materials used within the built environment including:</a:t>
            </a:r>
          </a:p>
          <a:p>
            <a:pPr marL="1028700" lvl="1">
              <a:buFont typeface="Arial" panose="020B0604020202020204" pitchFamily="34" charset="0"/>
              <a:buChar char="•"/>
            </a:pPr>
            <a:r>
              <a:rPr lang="en-GB" sz="2200" dirty="0"/>
              <a:t>Structural grade timber</a:t>
            </a:r>
          </a:p>
          <a:p>
            <a:pPr marL="1028700" lvl="1">
              <a:buFont typeface="Arial" panose="020B0604020202020204" pitchFamily="34" charset="0"/>
              <a:buChar char="•"/>
            </a:pPr>
            <a:r>
              <a:rPr lang="en-GB" sz="2200" dirty="0"/>
              <a:t>Precast concrete</a:t>
            </a:r>
          </a:p>
          <a:p>
            <a:pPr marL="1028700" lvl="1">
              <a:buFont typeface="Arial" panose="020B0604020202020204" pitchFamily="34" charset="0"/>
              <a:buChar char="•"/>
            </a:pPr>
            <a:r>
              <a:rPr lang="en-GB" sz="2200" dirty="0"/>
              <a:t>Insitu concrete</a:t>
            </a:r>
          </a:p>
          <a:p>
            <a:pPr marL="1028700" lvl="1">
              <a:buFont typeface="Arial" panose="020B0604020202020204" pitchFamily="34" charset="0"/>
              <a:buChar char="•"/>
            </a:pPr>
            <a:r>
              <a:rPr lang="en-GB" sz="2200" dirty="0"/>
              <a:t>Brickwork and blockwork</a:t>
            </a:r>
          </a:p>
          <a:p>
            <a:endParaRPr lang="en-GB" sz="1800" dirty="0">
              <a:latin typeface="+mn-lt"/>
            </a:endParaRPr>
          </a:p>
          <a:p>
            <a:endParaRPr lang="en-GB" sz="1800" dirty="0">
              <a:latin typeface="+mn-lt"/>
            </a:endParaRPr>
          </a:p>
          <a:p>
            <a:endParaRPr lang="en-GB" sz="1800" dirty="0">
              <a:latin typeface="+mn-lt"/>
            </a:endParaRPr>
          </a:p>
          <a:p>
            <a:endParaRPr lang="en-GB" dirty="0"/>
          </a:p>
          <a:p>
            <a:endParaRPr lang="en-GB" dirty="0"/>
          </a:p>
          <a:p>
            <a:endParaRPr lang="en-GB" dirty="0"/>
          </a:p>
          <a:p>
            <a:endParaRPr lang="en-GB" dirty="0"/>
          </a:p>
          <a:p>
            <a:pPr marL="61912"/>
            <a:endParaRPr lang="en-GB" dirty="0">
              <a:latin typeface="+mn-lt"/>
            </a:endParaRPr>
          </a:p>
        </p:txBody>
      </p:sp>
    </p:spTree>
    <p:extLst>
      <p:ext uri="{BB962C8B-B14F-4D97-AF65-F5344CB8AC3E}">
        <p14:creationId xmlns:p14="http://schemas.microsoft.com/office/powerpoint/2010/main" val="257094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Low-rise and high-rise structures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5054036"/>
          </a:xfrm>
        </p:spPr>
        <p:txBody>
          <a:bodyPr>
            <a:normAutofit/>
          </a:bodyPr>
          <a:lstStyle/>
          <a:p>
            <a:endParaRPr lang="en-GB" sz="1800" dirty="0">
              <a:latin typeface="+mn-lt"/>
            </a:endParaRPr>
          </a:p>
          <a:p>
            <a:endParaRPr lang="en-GB" sz="1800" dirty="0">
              <a:latin typeface="+mn-lt"/>
            </a:endParaRPr>
          </a:p>
          <a:p>
            <a:endParaRPr lang="en-GB" sz="1800" dirty="0">
              <a:latin typeface="+mn-lt"/>
            </a:endParaRPr>
          </a:p>
          <a:p>
            <a:endParaRPr lang="en-GB" dirty="0"/>
          </a:p>
          <a:p>
            <a:endParaRPr lang="en-GB" dirty="0"/>
          </a:p>
          <a:p>
            <a:endParaRPr lang="en-GB" dirty="0"/>
          </a:p>
          <a:p>
            <a:endParaRPr lang="en-GB" dirty="0"/>
          </a:p>
          <a:p>
            <a:pPr marL="61912"/>
            <a:endParaRPr lang="en-GB" dirty="0">
              <a:latin typeface="+mn-lt"/>
            </a:endParaRPr>
          </a:p>
        </p:txBody>
      </p:sp>
      <p:sp>
        <p:nvSpPr>
          <p:cNvPr id="2" name="TextBox 1">
            <a:extLst>
              <a:ext uri="{FF2B5EF4-FFF2-40B4-BE49-F238E27FC236}">
                <a16:creationId xmlns:a16="http://schemas.microsoft.com/office/drawing/2014/main" id="{3445D84D-9701-4719-B59C-D956579CC474}"/>
              </a:ext>
            </a:extLst>
          </p:cNvPr>
          <p:cNvSpPr txBox="1"/>
          <p:nvPr/>
        </p:nvSpPr>
        <p:spPr>
          <a:xfrm>
            <a:off x="287547" y="1513500"/>
            <a:ext cx="8200845" cy="6124754"/>
          </a:xfrm>
          <a:prstGeom prst="rect">
            <a:avLst/>
          </a:prstGeom>
          <a:noFill/>
        </p:spPr>
        <p:txBody>
          <a:bodyPr wrap="square" rtlCol="0">
            <a:spAutoFit/>
          </a:bodyPr>
          <a:lstStyle/>
          <a:p>
            <a:pPr marL="457200" indent="-457200">
              <a:buFont typeface="Arial" panose="020B0604020202020204" pitchFamily="34" charset="0"/>
              <a:buChar char="•"/>
            </a:pPr>
            <a:r>
              <a:rPr lang="en-GB" sz="2800" dirty="0"/>
              <a:t>Portal frame</a:t>
            </a:r>
          </a:p>
          <a:p>
            <a:endParaRPr lang="en-GB" sz="2800" dirty="0"/>
          </a:p>
          <a:p>
            <a:r>
              <a:rPr lang="en-GB" sz="2800" dirty="0">
                <a:hlinkClick r:id="rId3"/>
              </a:rPr>
              <a:t>https://www.youtube.com/watch?v=Z-7qaTDwkx4</a:t>
            </a:r>
            <a:endParaRPr lang="en-GB" sz="2800" dirty="0"/>
          </a:p>
          <a:p>
            <a:endParaRPr lang="en-GB" sz="2800" dirty="0"/>
          </a:p>
          <a:p>
            <a:pPr marL="457200" indent="-457200">
              <a:buFont typeface="Arial" panose="020B0604020202020204" pitchFamily="34" charset="0"/>
              <a:buChar char="•"/>
            </a:pPr>
            <a:r>
              <a:rPr lang="en-GB" sz="2800" dirty="0"/>
              <a:t>Cavity wall construction</a:t>
            </a:r>
          </a:p>
          <a:p>
            <a:pPr marL="457200" indent="-457200">
              <a:buFont typeface="Arial" panose="020B0604020202020204" pitchFamily="34" charset="0"/>
              <a:buChar char="•"/>
            </a:pPr>
            <a:endParaRPr lang="en-GB" sz="2800" dirty="0"/>
          </a:p>
          <a:p>
            <a:r>
              <a:rPr lang="en-GB" sz="2800" dirty="0">
                <a:hlinkClick r:id="rId4"/>
              </a:rPr>
              <a:t>https://www.youtube.com/watch?v=EE-Ik-SvkAw</a:t>
            </a:r>
            <a:endParaRPr lang="en-GB" sz="2800" dirty="0"/>
          </a:p>
          <a:p>
            <a:endParaRPr lang="en-GB" sz="2800" dirty="0"/>
          </a:p>
          <a:p>
            <a:pPr marL="457200" indent="-457200">
              <a:buFont typeface="Arial" panose="020B0604020202020204" pitchFamily="34" charset="0"/>
              <a:buChar char="•"/>
            </a:pPr>
            <a:r>
              <a:rPr lang="en-GB" sz="2800" dirty="0"/>
              <a:t>Modern methods of construction (MMC)</a:t>
            </a:r>
          </a:p>
          <a:p>
            <a:endParaRPr lang="en-GB" sz="2800" dirty="0"/>
          </a:p>
          <a:p>
            <a:r>
              <a:rPr lang="en-GB" sz="2800" dirty="0">
                <a:hlinkClick r:id="rId5"/>
              </a:rPr>
              <a:t>www.cewales.org.uk/files/4614/4369/9241/BRE_modern_methods_of_construction.pdf</a:t>
            </a:r>
            <a:endParaRPr lang="en-GB" sz="2800" dirty="0"/>
          </a:p>
          <a:p>
            <a:endParaRPr lang="en-GB" sz="2800" dirty="0"/>
          </a:p>
          <a:p>
            <a:endParaRPr lang="en-GB" sz="2800" dirty="0"/>
          </a:p>
        </p:txBody>
      </p:sp>
    </p:spTree>
    <p:extLst>
      <p:ext uri="{BB962C8B-B14F-4D97-AF65-F5344CB8AC3E}">
        <p14:creationId xmlns:p14="http://schemas.microsoft.com/office/powerpoint/2010/main" val="279504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Organisations in the built environment</a:t>
            </a: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828800"/>
            <a:ext cx="8300720" cy="3785652"/>
          </a:xfrm>
          <a:prstGeom prst="rect">
            <a:avLst/>
          </a:prstGeom>
          <a:noFill/>
        </p:spPr>
        <p:txBody>
          <a:bodyPr wrap="square" rtlCol="0">
            <a:spAutoFit/>
          </a:bodyPr>
          <a:lstStyle/>
          <a:p>
            <a:r>
              <a:rPr lang="en-GB" sz="2400" dirty="0"/>
              <a:t>Organisations in the construction and built environment sector include:</a:t>
            </a:r>
          </a:p>
          <a:p>
            <a:pPr marL="285750" indent="-285750">
              <a:buFont typeface="Arial" panose="020B0604020202020204" pitchFamily="34" charset="0"/>
              <a:buChar char="•"/>
            </a:pPr>
            <a:r>
              <a:rPr lang="en-GB" sz="2400" dirty="0"/>
              <a:t> Small and medium sized enterprises (SME)</a:t>
            </a:r>
          </a:p>
          <a:p>
            <a:pPr marL="285750" indent="-285750">
              <a:buFont typeface="Arial" panose="020B0604020202020204" pitchFamily="34" charset="0"/>
              <a:buChar char="•"/>
            </a:pPr>
            <a:r>
              <a:rPr lang="en-GB" sz="2400" dirty="0"/>
              <a:t>Nationwide and global companies</a:t>
            </a:r>
          </a:p>
          <a:p>
            <a:pPr marL="285750" indent="-285750">
              <a:buFont typeface="Arial" panose="020B0604020202020204" pitchFamily="34" charset="0"/>
              <a:buChar char="•"/>
            </a:pPr>
            <a:r>
              <a:rPr lang="en-GB" sz="2400" dirty="0"/>
              <a:t>Contractors and sub-contractors</a:t>
            </a:r>
          </a:p>
          <a:p>
            <a:pPr marL="285750" indent="-285750">
              <a:buFont typeface="Arial" panose="020B0604020202020204" pitchFamily="34" charset="0"/>
              <a:buChar char="•"/>
            </a:pPr>
            <a:r>
              <a:rPr lang="en-GB" sz="2400" dirty="0"/>
              <a:t>Tendering processes and procurement exercises including relevant legislation such as the Modern Slavery Act 2015</a:t>
            </a:r>
          </a:p>
          <a:p>
            <a:pPr marL="285750" indent="-285750">
              <a:buFont typeface="Arial" panose="020B0604020202020204" pitchFamily="34" charset="0"/>
              <a:buChar char="•"/>
            </a:pPr>
            <a:r>
              <a:rPr lang="en-GB" sz="2400" dirty="0"/>
              <a:t>Local authority planning departments</a:t>
            </a:r>
          </a:p>
          <a:p>
            <a:pPr marL="285750" indent="-285750">
              <a:buFont typeface="Arial" panose="020B0604020202020204" pitchFamily="34" charset="0"/>
              <a:buChar char="•"/>
            </a:pPr>
            <a:r>
              <a:rPr lang="en-GB" sz="2400" dirty="0"/>
              <a:t>Trade and industry training bodies</a:t>
            </a:r>
          </a:p>
          <a:p>
            <a:pPr marL="285750" indent="-285750">
              <a:buFont typeface="Arial" panose="020B0604020202020204" pitchFamily="34" charset="0"/>
              <a:buChar char="•"/>
            </a:pPr>
            <a:r>
              <a:rPr lang="en-GB" sz="2400" dirty="0"/>
              <a:t>Trade registration and development schemes</a:t>
            </a:r>
          </a:p>
        </p:txBody>
      </p:sp>
    </p:spTree>
    <p:extLst>
      <p:ext uri="{BB962C8B-B14F-4D97-AF65-F5344CB8AC3E}">
        <p14:creationId xmlns:p14="http://schemas.microsoft.com/office/powerpoint/2010/main" val="75660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fontScale="92500" lnSpcReduction="10000"/>
          </a:bodyPr>
          <a:lstStyle/>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Introductions and outline for workshop </a:t>
            </a:r>
            <a:r>
              <a:rPr lang="en-GB" sz="2000" dirty="0">
                <a:latin typeface="+mn-lt"/>
                <a:ea typeface="Cambria" panose="02040503050406030204" pitchFamily="18" charset="0"/>
                <a:cs typeface="Cambria" panose="02040503050406030204" pitchFamily="18" charset="0"/>
              </a:rPr>
              <a:t>(10 minutes)</a:t>
            </a:r>
            <a:endParaRPr lang="en-GB" sz="2800" dirty="0">
              <a:latin typeface="+mn-lt"/>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Overview of Unit 1 </a:t>
            </a:r>
            <a:r>
              <a:rPr lang="en-GB" sz="2000" dirty="0">
                <a:latin typeface="+mn-lt"/>
                <a:ea typeface="Cambria" panose="02040503050406030204" pitchFamily="18" charset="0"/>
                <a:cs typeface="Cambria" panose="02040503050406030204" pitchFamily="18" charset="0"/>
              </a:rPr>
              <a:t>(45 minutes)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Marking exercise – </a:t>
            </a:r>
            <a:r>
              <a:rPr lang="en-GB" sz="2000" dirty="0">
                <a:latin typeface="+mn-lt"/>
                <a:ea typeface="Cambria" panose="02040503050406030204" pitchFamily="18" charset="0"/>
                <a:cs typeface="Cambria" panose="02040503050406030204" pitchFamily="18" charset="0"/>
              </a:rPr>
              <a:t>(60 minutes)</a:t>
            </a:r>
          </a:p>
          <a:p>
            <a:pPr marL="1085850" lvl="1" indent="-342900"/>
            <a:r>
              <a:rPr lang="en-GB" sz="2400" dirty="0">
                <a:ea typeface="Cambria" panose="02040503050406030204" pitchFamily="18" charset="0"/>
                <a:cs typeface="Cambria" panose="02040503050406030204" pitchFamily="18" charset="0"/>
              </a:rPr>
              <a:t>Sample Assessment Materials</a:t>
            </a:r>
          </a:p>
          <a:p>
            <a:pPr marL="1085850" lvl="1" indent="-342900"/>
            <a:r>
              <a:rPr lang="en-GB" sz="2400" dirty="0">
                <a:ea typeface="Cambria" panose="02040503050406030204" pitchFamily="18" charset="0"/>
                <a:cs typeface="Cambria" panose="02040503050406030204" pitchFamily="18" charset="0"/>
              </a:rPr>
              <a:t>Completed exam paper – marking exercise</a:t>
            </a:r>
          </a:p>
          <a:p>
            <a:pPr marL="1085850" lvl="1" indent="-342900"/>
            <a:r>
              <a:rPr lang="en-GB" sz="2400" dirty="0">
                <a:ea typeface="Cambria" panose="02040503050406030204" pitchFamily="18" charset="0"/>
                <a:cs typeface="Cambria" panose="02040503050406030204" pitchFamily="18" charset="0"/>
              </a:rPr>
              <a:t>Review of marked paper</a:t>
            </a:r>
          </a:p>
          <a:p>
            <a:pPr marL="571500" indent="-571500">
              <a:buFont typeface="Arial" panose="020B0604020202020204" pitchFamily="34" charset="0"/>
              <a:buChar char="•"/>
            </a:pPr>
            <a:r>
              <a:rPr lang="en-GB" dirty="0">
                <a:ea typeface="Cambria" panose="02040503050406030204" pitchFamily="18" charset="0"/>
                <a:cs typeface="Cambria" panose="02040503050406030204" pitchFamily="18" charset="0"/>
              </a:rPr>
              <a:t>Introduction to WJEC resources </a:t>
            </a:r>
            <a:r>
              <a:rPr lang="en-GB" sz="2000" dirty="0">
                <a:ea typeface="Cambria" panose="02040503050406030204" pitchFamily="18" charset="0"/>
                <a:cs typeface="Cambria" panose="02040503050406030204" pitchFamily="18" charset="0"/>
              </a:rPr>
              <a:t>(30 minutes)</a:t>
            </a:r>
            <a:endParaRPr lang="en-GB" dirty="0">
              <a:ea typeface="Cambria" panose="02040503050406030204" pitchFamily="18" charset="0"/>
              <a:cs typeface="Cambria" panose="02040503050406030204" pitchFamily="18" charset="0"/>
            </a:endParaRPr>
          </a:p>
          <a:p>
            <a:pPr marL="1200150" lvl="1" indent="-457200"/>
            <a:r>
              <a:rPr lang="en-GB" sz="2600" dirty="0">
                <a:ea typeface="Cambria" panose="02040503050406030204" pitchFamily="18" charset="0"/>
                <a:cs typeface="Cambria" panose="02040503050406030204" pitchFamily="18" charset="0"/>
              </a:rPr>
              <a:t>Teachers</a:t>
            </a:r>
          </a:p>
          <a:p>
            <a:pPr marL="1200150" lvl="1" indent="-457200"/>
            <a:r>
              <a:rPr lang="en-GB" sz="2600" dirty="0">
                <a:ea typeface="Cambria" panose="02040503050406030204" pitchFamily="18" charset="0"/>
                <a:cs typeface="Cambria" panose="02040503050406030204" pitchFamily="18" charset="0"/>
              </a:rPr>
              <a:t>Students</a:t>
            </a:r>
          </a:p>
          <a:p>
            <a:pPr marL="571500" indent="-571500">
              <a:buFont typeface="Arial" panose="020B0604020202020204" pitchFamily="34" charset="0"/>
              <a:buChar char="•"/>
            </a:pPr>
            <a:r>
              <a:rPr lang="en-GB" dirty="0">
                <a:ea typeface="Cambria" panose="02040503050406030204" pitchFamily="18" charset="0"/>
                <a:cs typeface="Cambria" panose="02040503050406030204" pitchFamily="18" charset="0"/>
              </a:rPr>
              <a:t>Exam Walk Through </a:t>
            </a:r>
            <a:r>
              <a:rPr lang="en-GB" sz="2000" dirty="0">
                <a:ea typeface="Cambria" panose="02040503050406030204" pitchFamily="18" charset="0"/>
                <a:cs typeface="Cambria" panose="02040503050406030204" pitchFamily="18" charset="0"/>
              </a:rPr>
              <a:t>(20 minutes)</a:t>
            </a:r>
          </a:p>
          <a:p>
            <a:pPr marL="571500" indent="-571500">
              <a:buFont typeface="Arial" panose="020B0604020202020204" pitchFamily="34" charset="0"/>
              <a:buChar char="•"/>
            </a:pPr>
            <a:r>
              <a:rPr lang="en-GB" sz="2600" dirty="0">
                <a:ea typeface="Cambria" panose="02040503050406030204" pitchFamily="18" charset="0"/>
                <a:cs typeface="Cambria" panose="02040503050406030204" pitchFamily="18" charset="0"/>
              </a:rPr>
              <a:t>Question and Answer session </a:t>
            </a:r>
            <a:r>
              <a:rPr lang="en-GB" sz="2200" dirty="0">
                <a:ea typeface="Cambria" panose="02040503050406030204" pitchFamily="18" charset="0"/>
                <a:cs typeface="Cambria" panose="02040503050406030204" pitchFamily="18" charset="0"/>
              </a:rPr>
              <a:t>(10 minutes)</a:t>
            </a:r>
          </a:p>
          <a:p>
            <a:pPr marL="571500" indent="-571500">
              <a:buFont typeface="Arial" panose="020B0604020202020204" pitchFamily="34" charset="0"/>
              <a:buChar char="•"/>
            </a:pPr>
            <a:r>
              <a:rPr lang="en-GB" dirty="0">
                <a:ea typeface="Cambria" panose="02040503050406030204" pitchFamily="18" charset="0"/>
                <a:cs typeface="Cambria" panose="02040503050406030204" pitchFamily="18" charset="0"/>
              </a:rPr>
              <a:t>Contacts and the next workshop </a:t>
            </a:r>
            <a:r>
              <a:rPr lang="en-GB" sz="2200" dirty="0">
                <a:ea typeface="Cambria" panose="02040503050406030204" pitchFamily="18" charset="0"/>
                <a:cs typeface="Cambria" panose="02040503050406030204" pitchFamily="18" charset="0"/>
              </a:rPr>
              <a:t>(5 minutes)</a:t>
            </a:r>
          </a:p>
          <a:p>
            <a:pPr marL="571500" indent="-571500">
              <a:buFont typeface="Arial" panose="020B0604020202020204" pitchFamily="34" charset="0"/>
              <a:buChar char="•"/>
            </a:pPr>
            <a:endParaRPr lang="en-GB" sz="2000" dirty="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3021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20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20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2000"/>
                                        <p:tgtEl>
                                          <p:spTgt spid="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2000"/>
                                        <p:tgtEl>
                                          <p:spTgt spid="9">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20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20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20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fade">
                                      <p:cBhvr>
                                        <p:cTn id="52" dur="2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2" name="TextBox 1">
            <a:extLst>
              <a:ext uri="{FF2B5EF4-FFF2-40B4-BE49-F238E27FC236}">
                <a16:creationId xmlns:a16="http://schemas.microsoft.com/office/drawing/2014/main" id="{AAD9794F-B7B5-4EE8-8F7F-E0B7D966084B}"/>
              </a:ext>
            </a:extLst>
          </p:cNvPr>
          <p:cNvSpPr txBox="1"/>
          <p:nvPr/>
        </p:nvSpPr>
        <p:spPr>
          <a:xfrm>
            <a:off x="308919" y="1662188"/>
            <a:ext cx="8179473" cy="4031873"/>
          </a:xfrm>
          <a:prstGeom prst="rect">
            <a:avLst/>
          </a:prstGeom>
          <a:noFill/>
        </p:spPr>
        <p:txBody>
          <a:bodyPr wrap="square" rtlCol="0">
            <a:spAutoFit/>
          </a:bodyPr>
          <a:lstStyle/>
          <a:p>
            <a:r>
              <a:rPr lang="en-GB" sz="2000" b="1" dirty="0"/>
              <a:t>Tendering</a:t>
            </a:r>
          </a:p>
          <a:p>
            <a:r>
              <a:rPr lang="en-GB" dirty="0"/>
              <a:t>Information on the tendering process from Future Learn (Coventry University) that includes information and tasks involving additional research</a:t>
            </a:r>
          </a:p>
          <a:p>
            <a:endParaRPr lang="en-GB" dirty="0"/>
          </a:p>
          <a:p>
            <a:r>
              <a:rPr lang="en-GB" sz="1800" u="sng" dirty="0">
                <a:solidFill>
                  <a:srgbClr val="0000FF"/>
                </a:solidFill>
                <a:effectLst/>
                <a:latin typeface="Calibri" panose="020F0502020204030204" pitchFamily="34" charset="0"/>
                <a:ea typeface="Calibri" panose="020F0502020204030204" pitchFamily="34" charset="0"/>
                <a:hlinkClick r:id="rId3"/>
              </a:rPr>
              <a:t>https://www.futurelearn.com/info/courses/contract-management-and-procurement/0/steps/75150#:~:text=In%20construction%2C%20tendering%20is%20a,documents%20issued%20by%20the%20client</a:t>
            </a:r>
            <a:endParaRPr lang="en-GB" sz="1800" u="sng" dirty="0">
              <a:solidFill>
                <a:srgbClr val="0000FF"/>
              </a:solidFill>
              <a:effectLst/>
              <a:latin typeface="Calibri" panose="020F0502020204030204" pitchFamily="34" charset="0"/>
              <a:ea typeface="Calibri" panose="020F0502020204030204" pitchFamily="34" charset="0"/>
            </a:endParaRPr>
          </a:p>
          <a:p>
            <a:endParaRPr lang="en-GB" u="sng" dirty="0">
              <a:solidFill>
                <a:srgbClr val="0000FF"/>
              </a:solidFill>
            </a:endParaRPr>
          </a:p>
          <a:p>
            <a:r>
              <a:rPr lang="en-GB" sz="2000" b="1" dirty="0"/>
              <a:t>Modern Slavery Act 2015</a:t>
            </a:r>
          </a:p>
          <a:p>
            <a:r>
              <a:rPr lang="en-GB" dirty="0"/>
              <a:t>Resources from the Guardian for teachers – includes a very good article on the issues of modern slavery in the construction of World Cup facilities in Qatar.</a:t>
            </a:r>
          </a:p>
          <a:p>
            <a:endParaRPr lang="en-GB" dirty="0"/>
          </a:p>
          <a:p>
            <a:r>
              <a:rPr lang="en-GB" sz="1800" u="sng" dirty="0">
                <a:solidFill>
                  <a:srgbClr val="0000FF"/>
                </a:solidFill>
                <a:effectLst/>
                <a:latin typeface="Calibri" panose="020F0502020204030204" pitchFamily="34" charset="0"/>
                <a:ea typeface="Calibri" panose="020F0502020204030204" pitchFamily="34" charset="0"/>
                <a:hlinkClick r:id="rId4"/>
              </a:rPr>
              <a:t>https://www.theguardian.com/teacher-network/teacher-blog/2013/dec/01/modern-day-slavery-news-teaching-resources</a:t>
            </a:r>
            <a:endParaRPr lang="en-GB" dirty="0"/>
          </a:p>
        </p:txBody>
      </p:sp>
    </p:spTree>
    <p:extLst>
      <p:ext uri="{BB962C8B-B14F-4D97-AF65-F5344CB8AC3E}">
        <p14:creationId xmlns:p14="http://schemas.microsoft.com/office/powerpoint/2010/main" val="426731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397000"/>
            <a:ext cx="8300720" cy="3046988"/>
          </a:xfrm>
          <a:prstGeom prst="rect">
            <a:avLst/>
          </a:prstGeom>
          <a:noFill/>
        </p:spPr>
        <p:txBody>
          <a:bodyPr wrap="square" rtlCol="0">
            <a:spAutoFit/>
          </a:bodyPr>
          <a:lstStyle/>
          <a:p>
            <a:r>
              <a:rPr lang="en-GB" sz="2400" dirty="0"/>
              <a:t>The features and characteristics of structures of low-rise domestic and commercial buildings including:</a:t>
            </a:r>
          </a:p>
          <a:p>
            <a:pPr marL="285750" indent="-285750">
              <a:buFont typeface="Arial" panose="020B0604020202020204" pitchFamily="34" charset="0"/>
              <a:buChar char="•"/>
            </a:pPr>
            <a:r>
              <a:rPr lang="en-GB" sz="2400" dirty="0"/>
              <a:t> The structural forms created both on-site and off-site</a:t>
            </a:r>
          </a:p>
          <a:p>
            <a:pPr marL="285750" indent="-285750">
              <a:buFont typeface="Arial" panose="020B0604020202020204" pitchFamily="34" charset="0"/>
              <a:buChar char="•"/>
            </a:pPr>
            <a:r>
              <a:rPr lang="en-GB" sz="2400" dirty="0"/>
              <a:t>The advantages and disadvantages of different structure types including:</a:t>
            </a:r>
          </a:p>
          <a:p>
            <a:pPr marL="742950" lvl="1" indent="-285750">
              <a:buFont typeface="Arial" panose="020B0604020202020204" pitchFamily="34" charset="0"/>
              <a:buChar char="•"/>
            </a:pPr>
            <a:r>
              <a:rPr lang="en-GB" sz="2400" dirty="0"/>
              <a:t>Precast concrete</a:t>
            </a:r>
          </a:p>
          <a:p>
            <a:pPr marL="742950" lvl="1" indent="-285750">
              <a:buFont typeface="Arial" panose="020B0604020202020204" pitchFamily="34" charset="0"/>
              <a:buChar char="•"/>
            </a:pPr>
            <a:r>
              <a:rPr lang="en-GB" sz="2400" dirty="0"/>
              <a:t>Engineered timber</a:t>
            </a:r>
          </a:p>
          <a:p>
            <a:pPr marL="742950" lvl="1" indent="-285750">
              <a:buFont typeface="Arial" panose="020B0604020202020204" pitchFamily="34" charset="0"/>
              <a:buChar char="•"/>
            </a:pPr>
            <a:r>
              <a:rPr lang="en-GB" sz="2400" dirty="0"/>
              <a:t>Insitu concrete structural forms</a:t>
            </a:r>
          </a:p>
        </p:txBody>
      </p:sp>
      <p:sp>
        <p:nvSpPr>
          <p:cNvPr id="5" name="Title 1">
            <a:extLst>
              <a:ext uri="{FF2B5EF4-FFF2-40B4-BE49-F238E27FC236}">
                <a16:creationId xmlns:a16="http://schemas.microsoft.com/office/drawing/2014/main" id="{68C7EA65-4F0F-4242-9BB4-107AA5CEC996}"/>
              </a:ext>
            </a:extLst>
          </p:cNvPr>
          <p:cNvSpPr txBox="1">
            <a:spLocks/>
          </p:cNvSpPr>
          <p:nvPr/>
        </p:nvSpPr>
        <p:spPr>
          <a:xfrm>
            <a:off x="972511" y="32891"/>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Structures of low-rise domestic and commercial buildings</a:t>
            </a:r>
          </a:p>
        </p:txBody>
      </p:sp>
      <p:pic>
        <p:nvPicPr>
          <p:cNvPr id="3" name="Picture 2">
            <a:extLst>
              <a:ext uri="{FF2B5EF4-FFF2-40B4-BE49-F238E27FC236}">
                <a16:creationId xmlns:a16="http://schemas.microsoft.com/office/drawing/2014/main" id="{BDB110EF-5177-4975-BFC6-21E9E7F7247F}"/>
              </a:ext>
            </a:extLst>
          </p:cNvPr>
          <p:cNvPicPr>
            <a:picLocks noChangeAspect="1"/>
          </p:cNvPicPr>
          <p:nvPr/>
        </p:nvPicPr>
        <p:blipFill>
          <a:blip r:embed="rId3"/>
          <a:stretch>
            <a:fillRect/>
          </a:stretch>
        </p:blipFill>
        <p:spPr>
          <a:xfrm>
            <a:off x="279400" y="4484152"/>
            <a:ext cx="8705850" cy="2200275"/>
          </a:xfrm>
          <a:prstGeom prst="rect">
            <a:avLst/>
          </a:prstGeom>
        </p:spPr>
      </p:pic>
    </p:spTree>
    <p:extLst>
      <p:ext uri="{BB962C8B-B14F-4D97-AF65-F5344CB8AC3E}">
        <p14:creationId xmlns:p14="http://schemas.microsoft.com/office/powerpoint/2010/main" val="136341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2" name="TextBox 1">
            <a:extLst>
              <a:ext uri="{FF2B5EF4-FFF2-40B4-BE49-F238E27FC236}">
                <a16:creationId xmlns:a16="http://schemas.microsoft.com/office/drawing/2014/main" id="{52A59D5F-9FE6-4616-900E-7CF9B9FDD1FE}"/>
              </a:ext>
            </a:extLst>
          </p:cNvPr>
          <p:cNvSpPr txBox="1"/>
          <p:nvPr/>
        </p:nvSpPr>
        <p:spPr>
          <a:xfrm>
            <a:off x="111212" y="1558184"/>
            <a:ext cx="8563232" cy="4278094"/>
          </a:xfrm>
          <a:prstGeom prst="rect">
            <a:avLst/>
          </a:prstGeom>
          <a:noFill/>
        </p:spPr>
        <p:txBody>
          <a:bodyPr wrap="square" rtlCol="0">
            <a:spAutoFit/>
          </a:bodyPr>
          <a:lstStyle/>
          <a:p>
            <a:r>
              <a:rPr lang="en-GB" sz="2400" b="1" dirty="0"/>
              <a:t>Precast concrete </a:t>
            </a:r>
            <a:r>
              <a:rPr lang="en-GB" sz="2400" dirty="0"/>
              <a:t>– this site provides useful information about the nature of precast concrete components and details to the advantages of its use for the construction team including the client, architect, contractor and engineer.</a:t>
            </a:r>
          </a:p>
          <a:p>
            <a:r>
              <a:rPr lang="en-GB" sz="2400" dirty="0">
                <a:hlinkClick r:id="rId3"/>
              </a:rPr>
              <a:t>https://www.wellsconcrete.com/benefits-of-precast/</a:t>
            </a:r>
            <a:endParaRPr lang="en-GB" sz="2400" dirty="0"/>
          </a:p>
          <a:p>
            <a:endParaRPr lang="en-GB" sz="2400" dirty="0"/>
          </a:p>
          <a:p>
            <a:r>
              <a:rPr lang="en-GB" sz="2400" b="1" dirty="0"/>
              <a:t>Engineered timber </a:t>
            </a:r>
            <a:r>
              <a:rPr lang="en-GB" sz="2400" dirty="0"/>
              <a:t>– this site provides a comprehensive introduction to timber structural systems.</a:t>
            </a:r>
          </a:p>
          <a:p>
            <a:r>
              <a:rPr lang="en-GB" sz="2400" u="sng" dirty="0">
                <a:solidFill>
                  <a:srgbClr val="0563C1"/>
                </a:solidFill>
                <a:effectLst/>
                <a:latin typeface="Calibri" panose="020F0502020204030204" pitchFamily="34" charset="0"/>
                <a:ea typeface="Calibri" panose="020F0502020204030204" pitchFamily="34" charset="0"/>
                <a:hlinkClick r:id="rId4"/>
              </a:rPr>
              <a:t>http://www.structuraltimber.co.uk/assets/InformationCentre/timberframeeb2.pdf</a:t>
            </a:r>
            <a:endParaRPr lang="en-GB" sz="2400" u="sng" dirty="0">
              <a:solidFill>
                <a:srgbClr val="0563C1"/>
              </a:solidFill>
              <a:effectLst/>
              <a:latin typeface="Calibri" panose="020F0502020204030204" pitchFamily="34" charset="0"/>
              <a:ea typeface="Calibri" panose="020F0502020204030204" pitchFamily="34" charset="0"/>
            </a:endParaRPr>
          </a:p>
          <a:p>
            <a:endParaRPr lang="en-GB" sz="3200" dirty="0"/>
          </a:p>
        </p:txBody>
      </p:sp>
    </p:spTree>
    <p:extLst>
      <p:ext uri="{BB962C8B-B14F-4D97-AF65-F5344CB8AC3E}">
        <p14:creationId xmlns:p14="http://schemas.microsoft.com/office/powerpoint/2010/main" val="366367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097281" y="407113"/>
            <a:ext cx="7933208"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Designing and constructing substructures</a:t>
            </a:r>
          </a:p>
        </p:txBody>
      </p:sp>
      <p:sp>
        <p:nvSpPr>
          <p:cNvPr id="4" name="TextBox 3">
            <a:extLst>
              <a:ext uri="{FF2B5EF4-FFF2-40B4-BE49-F238E27FC236}">
                <a16:creationId xmlns:a16="http://schemas.microsoft.com/office/drawing/2014/main" id="{AFED2949-02BE-4A32-BAE8-C9D3ADF5D105}"/>
              </a:ext>
            </a:extLst>
          </p:cNvPr>
          <p:cNvSpPr txBox="1"/>
          <p:nvPr/>
        </p:nvSpPr>
        <p:spPr>
          <a:xfrm>
            <a:off x="497840" y="1412240"/>
            <a:ext cx="8300720" cy="4524315"/>
          </a:xfrm>
          <a:prstGeom prst="rect">
            <a:avLst/>
          </a:prstGeom>
          <a:noFill/>
        </p:spPr>
        <p:txBody>
          <a:bodyPr wrap="square" rtlCol="0">
            <a:spAutoFit/>
          </a:bodyPr>
          <a:lstStyle/>
          <a:p>
            <a:r>
              <a:rPr lang="en-GB" sz="3200" dirty="0"/>
              <a:t>Designing and constructing substructures in contemporary practice including:</a:t>
            </a:r>
          </a:p>
          <a:p>
            <a:pPr marL="342900" indent="-342900">
              <a:buFont typeface="Arial" panose="020B0604020202020204" pitchFamily="34" charset="0"/>
              <a:buChar char="•"/>
            </a:pPr>
            <a:r>
              <a:rPr lang="en-GB" sz="3200" dirty="0"/>
              <a:t>Methods for investigating subsoil</a:t>
            </a:r>
          </a:p>
          <a:p>
            <a:pPr marL="342900" indent="-342900">
              <a:buFont typeface="Arial" panose="020B0604020202020204" pitchFamily="34" charset="0"/>
              <a:buChar char="•"/>
            </a:pPr>
            <a:r>
              <a:rPr lang="en-GB" sz="3200" dirty="0"/>
              <a:t>Producing information for foundation design</a:t>
            </a:r>
          </a:p>
          <a:p>
            <a:pPr marL="342900" indent="-342900">
              <a:buFont typeface="Arial" panose="020B0604020202020204" pitchFamily="34" charset="0"/>
              <a:buChar char="•"/>
            </a:pPr>
            <a:r>
              <a:rPr lang="en-GB" sz="3200" dirty="0"/>
              <a:t>Methods for improving subsoil</a:t>
            </a:r>
          </a:p>
          <a:p>
            <a:pPr marL="342900" indent="-342900">
              <a:buFont typeface="Arial" panose="020B0604020202020204" pitchFamily="34" charset="0"/>
              <a:buChar char="•"/>
            </a:pPr>
            <a:r>
              <a:rPr lang="en-GB" sz="3200" dirty="0"/>
              <a:t>The types of building foundations</a:t>
            </a:r>
          </a:p>
          <a:p>
            <a:pPr marL="342900" indent="-342900">
              <a:buFont typeface="Arial" panose="020B0604020202020204" pitchFamily="34" charset="0"/>
              <a:buChar char="•"/>
            </a:pPr>
            <a:r>
              <a:rPr lang="en-GB" sz="3200" dirty="0"/>
              <a:t>Principles for designing foundations</a:t>
            </a:r>
          </a:p>
          <a:p>
            <a:pPr marL="342900" indent="-342900">
              <a:buFont typeface="Arial" panose="020B0604020202020204" pitchFamily="34" charset="0"/>
              <a:buChar char="•"/>
            </a:pPr>
            <a:r>
              <a:rPr lang="en-GB" sz="3200" dirty="0"/>
              <a:t>Basement excavation, retaining walls and damp-proof courses.</a:t>
            </a:r>
          </a:p>
        </p:txBody>
      </p:sp>
    </p:spTree>
    <p:extLst>
      <p:ext uri="{BB962C8B-B14F-4D97-AF65-F5344CB8AC3E}">
        <p14:creationId xmlns:p14="http://schemas.microsoft.com/office/powerpoint/2010/main" val="161329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lnSpcReduction="10000"/>
          </a:bodyPr>
          <a:lstStyle/>
          <a:p>
            <a:pPr marL="633412" indent="-571500">
              <a:buFont typeface="Arial" panose="020B0604020202020204" pitchFamily="34" charset="0"/>
              <a:buChar char="•"/>
            </a:pPr>
            <a:r>
              <a:rPr lang="en-GB" sz="3200" dirty="0">
                <a:latin typeface="+mn-lt"/>
              </a:rPr>
              <a:t>Soil investigations and soil core sampling – lesson plan, theory and activity</a:t>
            </a:r>
            <a:r>
              <a:rPr lang="en-GB" sz="3600" dirty="0">
                <a:latin typeface="+mn-lt"/>
              </a:rPr>
              <a:t>.</a:t>
            </a:r>
          </a:p>
          <a:p>
            <a:pPr marL="61912"/>
            <a:r>
              <a:rPr lang="en-GB" u="sng" dirty="0">
                <a:solidFill>
                  <a:srgbClr val="0000FF"/>
                </a:solidFill>
                <a:effectLst/>
                <a:latin typeface="Calibri" panose="020F0502020204030204" pitchFamily="34" charset="0"/>
                <a:ea typeface="Calibri" panose="020F0502020204030204" pitchFamily="34" charset="0"/>
                <a:hlinkClick r:id="rId3"/>
              </a:rPr>
              <a:t>https://www.teachengineering.org/lessons/view/cub_rock_lesson05</a:t>
            </a:r>
            <a:endParaRPr lang="en-GB" u="sng" dirty="0">
              <a:solidFill>
                <a:srgbClr val="0000FF"/>
              </a:solidFill>
              <a:effectLst/>
              <a:latin typeface="Calibri" panose="020F0502020204030204" pitchFamily="34" charset="0"/>
              <a:ea typeface="Calibri" panose="020F0502020204030204" pitchFamily="34" charset="0"/>
            </a:endParaRPr>
          </a:p>
          <a:p>
            <a:pPr marL="61912"/>
            <a:endParaRPr lang="en-GB" u="sng" dirty="0">
              <a:solidFill>
                <a:srgbClr val="0000FF"/>
              </a:solidFill>
              <a:latin typeface="Calibri" panose="020F0502020204030204" pitchFamily="34" charset="0"/>
              <a:ea typeface="Calibri" panose="020F0502020204030204" pitchFamily="34" charset="0"/>
            </a:endParaRPr>
          </a:p>
          <a:p>
            <a:pPr marL="61912"/>
            <a:r>
              <a:rPr lang="en-GB" u="sng" dirty="0">
                <a:solidFill>
                  <a:srgbClr val="0000FF"/>
                </a:solidFill>
                <a:effectLst/>
                <a:latin typeface="Calibri" panose="020F0502020204030204" pitchFamily="34" charset="0"/>
                <a:ea typeface="Calibri" panose="020F0502020204030204" pitchFamily="34" charset="0"/>
                <a:hlinkClick r:id="rId4"/>
              </a:rPr>
              <a:t>https://www.teachengineering.org/activities/view/cub_rock_lesson05_activity1</a:t>
            </a:r>
            <a:endParaRPr lang="en-GB" u="sng" dirty="0">
              <a:solidFill>
                <a:srgbClr val="0000FF"/>
              </a:solidFill>
              <a:effectLst/>
              <a:latin typeface="Calibri" panose="020F0502020204030204" pitchFamily="34" charset="0"/>
              <a:ea typeface="Calibri" panose="020F0502020204030204" pitchFamily="34" charset="0"/>
            </a:endParaRPr>
          </a:p>
          <a:p>
            <a:pPr marL="61912"/>
            <a:endParaRPr lang="en-GB" u="sng" dirty="0">
              <a:solidFill>
                <a:srgbClr val="0000FF"/>
              </a:solidFill>
              <a:effectLst/>
              <a:latin typeface="Calibri" panose="020F0502020204030204" pitchFamily="34" charset="0"/>
              <a:ea typeface="Calibri" panose="020F0502020204030204" pitchFamily="34" charset="0"/>
            </a:endParaRPr>
          </a:p>
          <a:p>
            <a:pPr marL="633412" indent="-571500">
              <a:buFont typeface="Arial" panose="020B0604020202020204" pitchFamily="34" charset="0"/>
              <a:buChar char="•"/>
            </a:pPr>
            <a:r>
              <a:rPr lang="en-GB" sz="3200" dirty="0">
                <a:latin typeface="+mn-lt"/>
              </a:rPr>
              <a:t>Types of building foundations – useful theory guide to the topic</a:t>
            </a:r>
            <a:r>
              <a:rPr lang="en-GB" sz="3600" dirty="0">
                <a:latin typeface="+mn-lt"/>
              </a:rPr>
              <a:t>.</a:t>
            </a:r>
          </a:p>
          <a:p>
            <a:pPr marL="61912"/>
            <a:r>
              <a:rPr lang="en-GB" u="sng" dirty="0">
                <a:solidFill>
                  <a:srgbClr val="0563C1"/>
                </a:solidFill>
                <a:effectLst/>
                <a:latin typeface="Calibri" panose="020F0502020204030204" pitchFamily="34" charset="0"/>
                <a:ea typeface="Calibri" panose="020F0502020204030204" pitchFamily="34" charset="0"/>
                <a:hlinkClick r:id="rId5"/>
              </a:rPr>
              <a:t>https://www.designingbuildings.co.uk/wiki/Building_foundations</a:t>
            </a:r>
            <a:endParaRPr lang="en-GB" dirty="0">
              <a:effectLst/>
              <a:latin typeface="Calibri" panose="020F0502020204030204" pitchFamily="34" charset="0"/>
              <a:ea typeface="Calibri" panose="020F0502020204030204" pitchFamily="34" charset="0"/>
            </a:endParaRPr>
          </a:p>
          <a:p>
            <a:pPr marL="61912"/>
            <a:endParaRPr lang="en-GB" sz="3600" dirty="0">
              <a:latin typeface="+mn-lt"/>
            </a:endParaRPr>
          </a:p>
        </p:txBody>
      </p:sp>
    </p:spTree>
    <p:extLst>
      <p:ext uri="{BB962C8B-B14F-4D97-AF65-F5344CB8AC3E}">
        <p14:creationId xmlns:p14="http://schemas.microsoft.com/office/powerpoint/2010/main" val="293665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005841" y="31193"/>
            <a:ext cx="8024648"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Designing and constructing superstructures</a:t>
            </a: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828800"/>
            <a:ext cx="8300720" cy="4524315"/>
          </a:xfrm>
          <a:prstGeom prst="rect">
            <a:avLst/>
          </a:prstGeom>
          <a:noFill/>
        </p:spPr>
        <p:txBody>
          <a:bodyPr wrap="square" rtlCol="0">
            <a:spAutoFit/>
          </a:bodyPr>
          <a:lstStyle/>
          <a:p>
            <a:r>
              <a:rPr lang="en-GB" sz="3200" dirty="0"/>
              <a:t>Designing and constructing superstructures in contemporary practice includes:</a:t>
            </a:r>
          </a:p>
          <a:p>
            <a:pPr marL="342900" indent="-342900">
              <a:buFont typeface="Arial" panose="020B0604020202020204" pitchFamily="34" charset="0"/>
              <a:buChar char="•"/>
            </a:pPr>
            <a:r>
              <a:rPr lang="en-GB" sz="3200" dirty="0"/>
              <a:t>Types of ground floor construction</a:t>
            </a:r>
          </a:p>
          <a:p>
            <a:pPr marL="342900" indent="-342900">
              <a:buFont typeface="Arial" panose="020B0604020202020204" pitchFamily="34" charset="0"/>
              <a:buChar char="•"/>
            </a:pPr>
            <a:r>
              <a:rPr lang="en-GB" sz="3200" dirty="0"/>
              <a:t>Types of intermediate floor construction</a:t>
            </a:r>
          </a:p>
          <a:p>
            <a:pPr marL="342900" indent="-342900">
              <a:buFont typeface="Arial" panose="020B0604020202020204" pitchFamily="34" charset="0"/>
              <a:buChar char="•"/>
            </a:pPr>
            <a:r>
              <a:rPr lang="en-GB" sz="3200" dirty="0"/>
              <a:t>Designing stairs and open spaces</a:t>
            </a:r>
          </a:p>
          <a:p>
            <a:pPr marL="342900" indent="-342900">
              <a:buFont typeface="Arial" panose="020B0604020202020204" pitchFamily="34" charset="0"/>
              <a:buChar char="•"/>
            </a:pPr>
            <a:r>
              <a:rPr lang="en-GB" sz="3200" dirty="0"/>
              <a:t>Types of internal wall and partitioning</a:t>
            </a:r>
          </a:p>
          <a:p>
            <a:pPr marL="342900" indent="-342900">
              <a:buFont typeface="Arial" panose="020B0604020202020204" pitchFamily="34" charset="0"/>
              <a:buChar char="•"/>
            </a:pPr>
            <a:r>
              <a:rPr lang="en-GB" sz="3200" dirty="0"/>
              <a:t>External walls and cladding</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p:txBody>
      </p:sp>
    </p:spTree>
    <p:extLst>
      <p:ext uri="{BB962C8B-B14F-4D97-AF65-F5344CB8AC3E}">
        <p14:creationId xmlns:p14="http://schemas.microsoft.com/office/powerpoint/2010/main" val="5213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442823" y="1841371"/>
            <a:ext cx="8701177" cy="4096184"/>
          </a:xfrm>
        </p:spPr>
        <p:txBody>
          <a:bodyPr>
            <a:normAutofit/>
          </a:bodyPr>
          <a:lstStyle/>
          <a:p>
            <a:pPr marL="61912"/>
            <a:r>
              <a:rPr lang="en-GB" sz="1800" u="sng" dirty="0">
                <a:solidFill>
                  <a:srgbClr val="0563C1"/>
                </a:solidFill>
                <a:effectLst/>
                <a:latin typeface="Calibri" panose="020F0502020204030204" pitchFamily="34" charset="0"/>
                <a:ea typeface="Calibri" panose="020F0502020204030204" pitchFamily="34" charset="0"/>
                <a:hlinkClick r:id="rId3"/>
              </a:rPr>
              <a:t>https://sites.google.com/site/constructionstudies2/6-ground-floors</a:t>
            </a:r>
            <a:endParaRPr lang="en-GB" sz="3600" dirty="0">
              <a:latin typeface="+mn-lt"/>
            </a:endParaRPr>
          </a:p>
        </p:txBody>
      </p:sp>
      <p:pic>
        <p:nvPicPr>
          <p:cNvPr id="3" name="Picture 2">
            <a:extLst>
              <a:ext uri="{FF2B5EF4-FFF2-40B4-BE49-F238E27FC236}">
                <a16:creationId xmlns:a16="http://schemas.microsoft.com/office/drawing/2014/main" id="{4203027D-51E9-4E6C-9936-13AF97B309B5}"/>
              </a:ext>
            </a:extLst>
          </p:cNvPr>
          <p:cNvPicPr>
            <a:picLocks noChangeAspect="1"/>
          </p:cNvPicPr>
          <p:nvPr/>
        </p:nvPicPr>
        <p:blipFill>
          <a:blip r:embed="rId4"/>
          <a:stretch>
            <a:fillRect/>
          </a:stretch>
        </p:blipFill>
        <p:spPr>
          <a:xfrm>
            <a:off x="1127806" y="2426146"/>
            <a:ext cx="6088540" cy="2313049"/>
          </a:xfrm>
          <a:prstGeom prst="rect">
            <a:avLst/>
          </a:prstGeom>
        </p:spPr>
      </p:pic>
      <p:sp>
        <p:nvSpPr>
          <p:cNvPr id="4" name="TextBox 3">
            <a:extLst>
              <a:ext uri="{FF2B5EF4-FFF2-40B4-BE49-F238E27FC236}">
                <a16:creationId xmlns:a16="http://schemas.microsoft.com/office/drawing/2014/main" id="{198D698B-E547-49CE-8070-2E381DF9CFD4}"/>
              </a:ext>
            </a:extLst>
          </p:cNvPr>
          <p:cNvSpPr txBox="1"/>
          <p:nvPr/>
        </p:nvSpPr>
        <p:spPr>
          <a:xfrm>
            <a:off x="451340" y="1270950"/>
            <a:ext cx="6351482" cy="584775"/>
          </a:xfrm>
          <a:prstGeom prst="rect">
            <a:avLst/>
          </a:prstGeom>
          <a:noFill/>
        </p:spPr>
        <p:txBody>
          <a:bodyPr wrap="none" rtlCol="0">
            <a:spAutoFit/>
          </a:bodyPr>
          <a:lstStyle/>
          <a:p>
            <a:r>
              <a:rPr lang="en-GB" sz="3200" dirty="0"/>
              <a:t>A useful site for the content of Unit 1</a:t>
            </a:r>
            <a:endParaRPr lang="en-GB" dirty="0"/>
          </a:p>
        </p:txBody>
      </p:sp>
      <p:pic>
        <p:nvPicPr>
          <p:cNvPr id="6" name="Picture 5">
            <a:extLst>
              <a:ext uri="{FF2B5EF4-FFF2-40B4-BE49-F238E27FC236}">
                <a16:creationId xmlns:a16="http://schemas.microsoft.com/office/drawing/2014/main" id="{982BE633-9F00-4288-B056-E88DBCFE9D49}"/>
              </a:ext>
            </a:extLst>
          </p:cNvPr>
          <p:cNvPicPr>
            <a:picLocks noChangeAspect="1"/>
          </p:cNvPicPr>
          <p:nvPr/>
        </p:nvPicPr>
        <p:blipFill>
          <a:blip r:embed="rId5"/>
          <a:stretch>
            <a:fillRect/>
          </a:stretch>
        </p:blipFill>
        <p:spPr>
          <a:xfrm>
            <a:off x="605230" y="5073090"/>
            <a:ext cx="2123523" cy="1321014"/>
          </a:xfrm>
          <a:prstGeom prst="rect">
            <a:avLst/>
          </a:prstGeom>
        </p:spPr>
      </p:pic>
      <p:pic>
        <p:nvPicPr>
          <p:cNvPr id="10" name="Picture 9">
            <a:extLst>
              <a:ext uri="{FF2B5EF4-FFF2-40B4-BE49-F238E27FC236}">
                <a16:creationId xmlns:a16="http://schemas.microsoft.com/office/drawing/2014/main" id="{FA9A716B-93CC-404E-A8B9-EAE7A7FF262D}"/>
              </a:ext>
            </a:extLst>
          </p:cNvPr>
          <p:cNvPicPr>
            <a:picLocks noChangeAspect="1"/>
          </p:cNvPicPr>
          <p:nvPr/>
        </p:nvPicPr>
        <p:blipFill>
          <a:blip r:embed="rId6"/>
          <a:stretch>
            <a:fillRect/>
          </a:stretch>
        </p:blipFill>
        <p:spPr>
          <a:xfrm flipV="1">
            <a:off x="4053016" y="5068967"/>
            <a:ext cx="3744097" cy="1442430"/>
          </a:xfrm>
          <a:prstGeom prst="rect">
            <a:avLst/>
          </a:prstGeom>
        </p:spPr>
      </p:pic>
    </p:spTree>
    <p:extLst>
      <p:ext uri="{BB962C8B-B14F-4D97-AF65-F5344CB8AC3E}">
        <p14:creationId xmlns:p14="http://schemas.microsoft.com/office/powerpoint/2010/main" val="313414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Designing the services for buildings</a:t>
            </a: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585732"/>
            <a:ext cx="8300720" cy="4524315"/>
          </a:xfrm>
          <a:prstGeom prst="rect">
            <a:avLst/>
          </a:prstGeom>
          <a:noFill/>
        </p:spPr>
        <p:txBody>
          <a:bodyPr wrap="square" rtlCol="0">
            <a:spAutoFit/>
          </a:bodyPr>
          <a:lstStyle/>
          <a:p>
            <a:r>
              <a:rPr lang="en-GB" sz="2400" dirty="0"/>
              <a:t>Designing the services requirements for buildings including:</a:t>
            </a:r>
          </a:p>
          <a:p>
            <a:endParaRPr lang="en-GB" sz="2400" dirty="0"/>
          </a:p>
          <a:p>
            <a:pPr marL="285750" indent="-285750">
              <a:buFont typeface="Arial" panose="020B0604020202020204" pitchFamily="34" charset="0"/>
              <a:buChar char="•"/>
            </a:pPr>
            <a:r>
              <a:rPr lang="en-GB" sz="2400" dirty="0"/>
              <a:t> services requirements for different types of buildings:</a:t>
            </a:r>
          </a:p>
          <a:p>
            <a:pPr marL="800100" lvl="1" indent="-342900">
              <a:buFont typeface="Wingdings" panose="05000000000000000000" pitchFamily="2" charset="2"/>
              <a:buChar char="Ø"/>
            </a:pPr>
            <a:r>
              <a:rPr lang="en-GB" sz="2400" dirty="0"/>
              <a:t>Residential buildings</a:t>
            </a:r>
          </a:p>
          <a:p>
            <a:pPr marL="800100" lvl="1" indent="-342900">
              <a:buFont typeface="Wingdings" panose="05000000000000000000" pitchFamily="2" charset="2"/>
              <a:buChar char="Ø"/>
            </a:pPr>
            <a:r>
              <a:rPr lang="en-GB" sz="2400" dirty="0"/>
              <a:t>Commercial buildings</a:t>
            </a:r>
          </a:p>
          <a:p>
            <a:pPr marL="800100" lvl="1" indent="-342900">
              <a:buFont typeface="Wingdings" panose="05000000000000000000" pitchFamily="2" charset="2"/>
              <a:buChar char="Ø"/>
            </a:pPr>
            <a:r>
              <a:rPr lang="en-GB" sz="2400" dirty="0"/>
              <a:t>Industrial buildings</a:t>
            </a:r>
          </a:p>
          <a:p>
            <a:pPr lvl="1"/>
            <a:endParaRPr lang="en-GB" sz="2400" dirty="0"/>
          </a:p>
          <a:p>
            <a:pPr marL="285750" indent="-285750">
              <a:buFont typeface="Arial" panose="020B0604020202020204" pitchFamily="34" charset="0"/>
              <a:buChar char="•"/>
            </a:pPr>
            <a:r>
              <a:rPr lang="en-GB" sz="2400" dirty="0"/>
              <a:t>The design of services at different points in the construction process including:</a:t>
            </a:r>
          </a:p>
          <a:p>
            <a:pPr marL="800100" lvl="1" indent="-342900">
              <a:buFont typeface="Wingdings" panose="05000000000000000000" pitchFamily="2" charset="2"/>
              <a:buChar char="Ø"/>
            </a:pPr>
            <a:r>
              <a:rPr lang="en-GB" sz="2400" dirty="0"/>
              <a:t>Temporary supplies required for construction</a:t>
            </a:r>
          </a:p>
          <a:p>
            <a:pPr marL="800100" lvl="1" indent="-342900">
              <a:buFont typeface="Wingdings" panose="05000000000000000000" pitchFamily="2" charset="2"/>
              <a:buChar char="Ø"/>
            </a:pPr>
            <a:r>
              <a:rPr lang="en-GB" sz="2400" dirty="0"/>
              <a:t>Retaining existing supplies</a:t>
            </a:r>
          </a:p>
          <a:p>
            <a:pPr marL="800100" lvl="1" indent="-342900">
              <a:buFont typeface="Wingdings" panose="05000000000000000000" pitchFamily="2" charset="2"/>
              <a:buChar char="Ø"/>
            </a:pPr>
            <a:r>
              <a:rPr lang="en-GB" sz="2400" dirty="0"/>
              <a:t>Construction of permanent supply plantroom </a:t>
            </a:r>
          </a:p>
        </p:txBody>
      </p:sp>
    </p:spTree>
    <p:extLst>
      <p:ext uri="{BB962C8B-B14F-4D97-AF65-F5344CB8AC3E}">
        <p14:creationId xmlns:p14="http://schemas.microsoft.com/office/powerpoint/2010/main" val="69574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2500" lnSpcReduction="10000"/>
          </a:bodyPr>
          <a:lstStyle/>
          <a:p>
            <a:pPr marL="61912"/>
            <a:r>
              <a:rPr lang="en-GB" sz="2600" dirty="0">
                <a:latin typeface="+mn-lt"/>
              </a:rPr>
              <a:t>Useful links:</a:t>
            </a:r>
          </a:p>
          <a:p>
            <a:pPr marL="61912"/>
            <a:r>
              <a:rPr lang="en-GB" sz="2600" dirty="0">
                <a:latin typeface="+mn-lt"/>
              </a:rPr>
              <a:t>Designing Buildings Wiki:</a:t>
            </a:r>
          </a:p>
          <a:p>
            <a:pPr marL="61912"/>
            <a:r>
              <a:rPr lang="en-GB" dirty="0">
                <a:latin typeface="+mn-lt"/>
                <a:hlinkClick r:id="rId3"/>
              </a:rPr>
              <a:t>https://www.designingbuildings.co.uk/wiki/Building_services</a:t>
            </a:r>
            <a:endParaRPr lang="en-GB" dirty="0">
              <a:latin typeface="+mn-lt"/>
            </a:endParaRPr>
          </a:p>
          <a:p>
            <a:pPr marL="61912"/>
            <a:endParaRPr lang="en-GB" sz="3600" dirty="0">
              <a:latin typeface="+mn-lt"/>
            </a:endParaRPr>
          </a:p>
          <a:p>
            <a:pPr marL="61912"/>
            <a:endParaRPr lang="en-GB" sz="3600" dirty="0">
              <a:latin typeface="+mn-lt"/>
            </a:endParaRPr>
          </a:p>
          <a:p>
            <a:pPr marL="61912"/>
            <a:endParaRPr lang="en-GB" sz="3600" dirty="0">
              <a:latin typeface="+mn-lt"/>
            </a:endParaRPr>
          </a:p>
          <a:p>
            <a:pPr marL="61912"/>
            <a:r>
              <a:rPr lang="en-GB" sz="2600" dirty="0">
                <a:latin typeface="+mn-lt"/>
              </a:rPr>
              <a:t>WJEC PCP Guidance</a:t>
            </a:r>
          </a:p>
          <a:p>
            <a:pPr marL="61912"/>
            <a:r>
              <a:rPr lang="en-GB" dirty="0">
                <a:latin typeface="+mn-lt"/>
                <a:hlinkClick r:id="rId4"/>
              </a:rPr>
              <a:t>https://www.wjec.co.uk/umbraco/surface/blobstorage/download?nodeId=4538</a:t>
            </a:r>
            <a:endParaRPr lang="en-GB" dirty="0">
              <a:latin typeface="+mn-lt"/>
            </a:endParaRPr>
          </a:p>
          <a:p>
            <a:pPr marL="61912"/>
            <a:r>
              <a:rPr lang="en-GB" dirty="0">
                <a:latin typeface="+mn-lt"/>
              </a:rPr>
              <a:t>Chartered Institution of Building Services engineering:</a:t>
            </a:r>
          </a:p>
          <a:p>
            <a:pPr marL="61912"/>
            <a:r>
              <a:rPr lang="en-GB" u="sng" dirty="0">
                <a:solidFill>
                  <a:srgbClr val="0000FF"/>
                </a:solidFill>
                <a:effectLst/>
                <a:latin typeface="Calibri" panose="020F0502020204030204" pitchFamily="34" charset="0"/>
                <a:ea typeface="Calibri" panose="020F0502020204030204" pitchFamily="34" charset="0"/>
                <a:hlinkClick r:id="rId5"/>
              </a:rPr>
              <a:t>https://www.cibse.org/building-services/what-s-so-special-about-building-services-engineer</a:t>
            </a:r>
            <a:endParaRPr lang="en-GB" dirty="0">
              <a:latin typeface="+mn-lt"/>
            </a:endParaRPr>
          </a:p>
        </p:txBody>
      </p:sp>
      <p:pic>
        <p:nvPicPr>
          <p:cNvPr id="3" name="Picture 2">
            <a:extLst>
              <a:ext uri="{FF2B5EF4-FFF2-40B4-BE49-F238E27FC236}">
                <a16:creationId xmlns:a16="http://schemas.microsoft.com/office/drawing/2014/main" id="{5C1EF9ED-00AA-4026-85A8-5E9138A845E6}"/>
              </a:ext>
            </a:extLst>
          </p:cNvPr>
          <p:cNvPicPr>
            <a:picLocks noChangeAspect="1"/>
          </p:cNvPicPr>
          <p:nvPr/>
        </p:nvPicPr>
        <p:blipFill>
          <a:blip r:embed="rId6"/>
          <a:stretch>
            <a:fillRect/>
          </a:stretch>
        </p:blipFill>
        <p:spPr>
          <a:xfrm>
            <a:off x="4942935" y="2688991"/>
            <a:ext cx="3550337" cy="1773194"/>
          </a:xfrm>
          <a:prstGeom prst="rect">
            <a:avLst/>
          </a:prstGeom>
        </p:spPr>
      </p:pic>
      <p:pic>
        <p:nvPicPr>
          <p:cNvPr id="5" name="Picture 4">
            <a:extLst>
              <a:ext uri="{FF2B5EF4-FFF2-40B4-BE49-F238E27FC236}">
                <a16:creationId xmlns:a16="http://schemas.microsoft.com/office/drawing/2014/main" id="{5D502D6B-6CBD-4BC8-841D-BD5F7C5C9F55}"/>
              </a:ext>
            </a:extLst>
          </p:cNvPr>
          <p:cNvPicPr>
            <a:picLocks noChangeAspect="1"/>
          </p:cNvPicPr>
          <p:nvPr/>
        </p:nvPicPr>
        <p:blipFill>
          <a:blip r:embed="rId7"/>
          <a:stretch>
            <a:fillRect/>
          </a:stretch>
        </p:blipFill>
        <p:spPr>
          <a:xfrm>
            <a:off x="434226" y="2854411"/>
            <a:ext cx="3170397" cy="1533168"/>
          </a:xfrm>
          <a:prstGeom prst="rect">
            <a:avLst/>
          </a:prstGeom>
        </p:spPr>
      </p:pic>
    </p:spTree>
    <p:extLst>
      <p:ext uri="{BB962C8B-B14F-4D97-AF65-F5344CB8AC3E}">
        <p14:creationId xmlns:p14="http://schemas.microsoft.com/office/powerpoint/2010/main" val="977304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Change of use</a:t>
            </a: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767840"/>
            <a:ext cx="8300720" cy="3046988"/>
          </a:xfrm>
          <a:prstGeom prst="rect">
            <a:avLst/>
          </a:prstGeom>
          <a:noFill/>
        </p:spPr>
        <p:txBody>
          <a:bodyPr wrap="square" rtlCol="0">
            <a:spAutoFit/>
          </a:bodyPr>
          <a:lstStyle/>
          <a:p>
            <a:r>
              <a:rPr lang="en-GB" sz="3200" dirty="0"/>
              <a:t>Change of use incorporating:</a:t>
            </a:r>
          </a:p>
          <a:p>
            <a:pPr marL="285750" indent="-285750">
              <a:buFont typeface="Arial" panose="020B0604020202020204" pitchFamily="34" charset="0"/>
              <a:buChar char="•"/>
            </a:pPr>
            <a:r>
              <a:rPr lang="en-GB" sz="3200" dirty="0"/>
              <a:t> Altering, refurbishing and extending existing buildings</a:t>
            </a:r>
          </a:p>
          <a:p>
            <a:pPr marL="285750" indent="-285750">
              <a:buFont typeface="Arial" panose="020B0604020202020204" pitchFamily="34" charset="0"/>
              <a:buChar char="•"/>
            </a:pPr>
            <a:r>
              <a:rPr lang="en-GB" sz="3200" dirty="0"/>
              <a:t>Issues of compatibility and using consistent materials</a:t>
            </a:r>
          </a:p>
          <a:p>
            <a:pPr marL="285750" indent="-285750">
              <a:buFont typeface="Arial" panose="020B0604020202020204" pitchFamily="34" charset="0"/>
              <a:buChar char="•"/>
            </a:pPr>
            <a:r>
              <a:rPr lang="en-GB" sz="3200" dirty="0"/>
              <a:t>Pre-1919 buildings and structures</a:t>
            </a:r>
          </a:p>
        </p:txBody>
      </p:sp>
    </p:spTree>
    <p:extLst>
      <p:ext uri="{BB962C8B-B14F-4D97-AF65-F5344CB8AC3E}">
        <p14:creationId xmlns:p14="http://schemas.microsoft.com/office/powerpoint/2010/main" val="82078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What Unit 1 includes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Unit 1 – Our built environment</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Is designed to build knowledge and understanding of:</a:t>
            </a:r>
          </a:p>
          <a:p>
            <a:pPr marL="1314450" lvl="1" indent="-571500">
              <a:buFont typeface="Wingdings" panose="05000000000000000000" pitchFamily="2" charset="2"/>
              <a:buChar char="Ø"/>
            </a:pPr>
            <a:r>
              <a:rPr lang="en-GB" dirty="0">
                <a:latin typeface="+mn-lt"/>
                <a:ea typeface="Cambria" panose="02040503050406030204" pitchFamily="18" charset="0"/>
                <a:cs typeface="Cambria" panose="02040503050406030204" pitchFamily="18" charset="0"/>
              </a:rPr>
              <a:t>Buildings and structures</a:t>
            </a:r>
          </a:p>
          <a:p>
            <a:pPr marL="1314450" lvl="1" indent="-571500">
              <a:buFont typeface="Wingdings" panose="05000000000000000000" pitchFamily="2" charset="2"/>
              <a:buChar char="Ø"/>
            </a:pPr>
            <a:r>
              <a:rPr lang="en-GB" dirty="0">
                <a:latin typeface="+mn-lt"/>
                <a:ea typeface="Cambria" panose="02040503050406030204" pitchFamily="18" charset="0"/>
                <a:cs typeface="Cambria" panose="02040503050406030204" pitchFamily="18" charset="0"/>
              </a:rPr>
              <a:t>Careers, roles and organisations </a:t>
            </a:r>
          </a:p>
          <a:p>
            <a:pPr marL="1314450" lvl="1" indent="-571500">
              <a:buFont typeface="Wingdings" panose="05000000000000000000" pitchFamily="2" charset="2"/>
              <a:buChar char="Ø"/>
            </a:pPr>
            <a:r>
              <a:rPr lang="en-GB" dirty="0">
                <a:latin typeface="+mn-lt"/>
                <a:ea typeface="Cambria" panose="02040503050406030204" pitchFamily="18" charset="0"/>
                <a:cs typeface="Cambria" panose="02040503050406030204" pitchFamily="18" charset="0"/>
              </a:rPr>
              <a:t>Designing and constructing buildings</a:t>
            </a:r>
          </a:p>
          <a:p>
            <a:pPr marL="1314450" lvl="1" indent="-571500">
              <a:buFont typeface="Wingdings" panose="05000000000000000000" pitchFamily="2" charset="2"/>
              <a:buChar char="Ø"/>
            </a:pPr>
            <a:r>
              <a:rPr lang="en-GB" dirty="0">
                <a:latin typeface="+mn-lt"/>
                <a:ea typeface="Cambria" panose="02040503050406030204" pitchFamily="18" charset="0"/>
                <a:cs typeface="Cambria" panose="02040503050406030204" pitchFamily="18" charset="0"/>
              </a:rPr>
              <a:t>Change of use</a:t>
            </a:r>
          </a:p>
          <a:p>
            <a:pPr marL="1314450" lvl="1" indent="-571500">
              <a:buFont typeface="Wingdings" panose="05000000000000000000" pitchFamily="2" charset="2"/>
              <a:buChar char="Ø"/>
            </a:pPr>
            <a:r>
              <a:rPr lang="en-GB" dirty="0">
                <a:latin typeface="+mn-lt"/>
                <a:ea typeface="Cambria" panose="02040503050406030204" pitchFamily="18" charset="0"/>
                <a:cs typeface="Cambria" panose="02040503050406030204" pitchFamily="18" charset="0"/>
              </a:rPr>
              <a:t>External works</a:t>
            </a:r>
            <a:endParaRPr lang="en-GB" sz="3600" dirty="0">
              <a:latin typeface="+mn-lt"/>
              <a:ea typeface="Cambria" panose="02040503050406030204" pitchFamily="18" charset="0"/>
              <a:cs typeface="Cambria" panose="02040503050406030204" pitchFamily="18" charset="0"/>
            </a:endParaRPr>
          </a:p>
          <a:p>
            <a:pPr marL="0" indent="0">
              <a:buNone/>
            </a:pPr>
            <a:endParaRPr lang="en-GB" sz="3600" dirty="0">
              <a:latin typeface="+mn-lt"/>
            </a:endParaRPr>
          </a:p>
        </p:txBody>
      </p:sp>
    </p:spTree>
    <p:extLst>
      <p:ext uri="{BB962C8B-B14F-4D97-AF65-F5344CB8AC3E}">
        <p14:creationId xmlns:p14="http://schemas.microsoft.com/office/powerpoint/2010/main" val="375496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2000"/>
                                        <p:tgtEl>
                                          <p:spTgt spid="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2000"/>
                                        <p:tgtEl>
                                          <p:spTgt spid="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2000"/>
                                        <p:tgtEl>
                                          <p:spTgt spid="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pic>
        <p:nvPicPr>
          <p:cNvPr id="3" name="Picture 2">
            <a:extLst>
              <a:ext uri="{FF2B5EF4-FFF2-40B4-BE49-F238E27FC236}">
                <a16:creationId xmlns:a16="http://schemas.microsoft.com/office/drawing/2014/main" id="{7FEC36A5-3920-481C-8AB2-4F2C829A0658}"/>
              </a:ext>
            </a:extLst>
          </p:cNvPr>
          <p:cNvPicPr>
            <a:picLocks noChangeAspect="1"/>
          </p:cNvPicPr>
          <p:nvPr/>
        </p:nvPicPr>
        <p:blipFill>
          <a:blip r:embed="rId3"/>
          <a:stretch>
            <a:fillRect/>
          </a:stretch>
        </p:blipFill>
        <p:spPr>
          <a:xfrm>
            <a:off x="803189" y="3429000"/>
            <a:ext cx="2347912" cy="2719387"/>
          </a:xfrm>
          <a:prstGeom prst="rect">
            <a:avLst/>
          </a:prstGeom>
        </p:spPr>
      </p:pic>
      <p:pic>
        <p:nvPicPr>
          <p:cNvPr id="5" name="Picture 4">
            <a:extLst>
              <a:ext uri="{FF2B5EF4-FFF2-40B4-BE49-F238E27FC236}">
                <a16:creationId xmlns:a16="http://schemas.microsoft.com/office/drawing/2014/main" id="{85D0B2F0-E651-4493-A587-16E39CB6A4EA}"/>
              </a:ext>
            </a:extLst>
          </p:cNvPr>
          <p:cNvPicPr>
            <a:picLocks noChangeAspect="1"/>
          </p:cNvPicPr>
          <p:nvPr/>
        </p:nvPicPr>
        <p:blipFill>
          <a:blip r:embed="rId4"/>
          <a:stretch>
            <a:fillRect/>
          </a:stretch>
        </p:blipFill>
        <p:spPr>
          <a:xfrm>
            <a:off x="6200774" y="1519881"/>
            <a:ext cx="2522993" cy="2353318"/>
          </a:xfrm>
          <a:prstGeom prst="rect">
            <a:avLst/>
          </a:prstGeom>
        </p:spPr>
      </p:pic>
      <p:sp>
        <p:nvSpPr>
          <p:cNvPr id="6" name="TextBox 5">
            <a:extLst>
              <a:ext uri="{FF2B5EF4-FFF2-40B4-BE49-F238E27FC236}">
                <a16:creationId xmlns:a16="http://schemas.microsoft.com/office/drawing/2014/main" id="{11CE13B7-FD4B-497A-AE4B-31EFF08EF043}"/>
              </a:ext>
            </a:extLst>
          </p:cNvPr>
          <p:cNvSpPr txBox="1"/>
          <p:nvPr/>
        </p:nvSpPr>
        <p:spPr>
          <a:xfrm>
            <a:off x="803189" y="1865543"/>
            <a:ext cx="4554195" cy="830997"/>
          </a:xfrm>
          <a:prstGeom prst="rect">
            <a:avLst/>
          </a:prstGeom>
          <a:noFill/>
        </p:spPr>
        <p:txBody>
          <a:bodyPr wrap="none" rtlCol="0">
            <a:spAutoFit/>
          </a:bodyPr>
          <a:lstStyle/>
          <a:p>
            <a:r>
              <a:rPr lang="en-GB" sz="2400" dirty="0">
                <a:hlinkClick r:id="rId5"/>
              </a:rPr>
              <a:t>https://www.planningportal.co.uk/</a:t>
            </a:r>
            <a:endParaRPr lang="en-GB" sz="2400" dirty="0"/>
          </a:p>
          <a:p>
            <a:endParaRPr lang="en-GB" sz="2400" dirty="0"/>
          </a:p>
        </p:txBody>
      </p:sp>
      <p:sp>
        <p:nvSpPr>
          <p:cNvPr id="10" name="TextBox 9">
            <a:extLst>
              <a:ext uri="{FF2B5EF4-FFF2-40B4-BE49-F238E27FC236}">
                <a16:creationId xmlns:a16="http://schemas.microsoft.com/office/drawing/2014/main" id="{E9CAE023-39D5-49CB-B5EE-B042086059CC}"/>
              </a:ext>
            </a:extLst>
          </p:cNvPr>
          <p:cNvSpPr txBox="1"/>
          <p:nvPr/>
        </p:nvSpPr>
        <p:spPr>
          <a:xfrm>
            <a:off x="3762633" y="4792982"/>
            <a:ext cx="4578178" cy="1200329"/>
          </a:xfrm>
          <a:prstGeom prst="rect">
            <a:avLst/>
          </a:prstGeom>
          <a:noFill/>
        </p:spPr>
        <p:txBody>
          <a:bodyPr wrap="square">
            <a:spAutoFit/>
          </a:bodyPr>
          <a:lstStyle/>
          <a:p>
            <a:r>
              <a:rPr lang="en-GB" sz="2400" dirty="0">
                <a:hlinkClick r:id="rId6"/>
              </a:rPr>
              <a:t>https://www.planningdirect.co.uk/planning/change-of-use/</a:t>
            </a:r>
            <a:endParaRPr lang="en-GB" sz="2400" dirty="0"/>
          </a:p>
          <a:p>
            <a:endParaRPr lang="en-GB" sz="2400" dirty="0"/>
          </a:p>
        </p:txBody>
      </p:sp>
    </p:spTree>
    <p:extLst>
      <p:ext uri="{BB962C8B-B14F-4D97-AF65-F5344CB8AC3E}">
        <p14:creationId xmlns:p14="http://schemas.microsoft.com/office/powerpoint/2010/main" val="2887584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External works</a:t>
            </a:r>
          </a:p>
        </p:txBody>
      </p:sp>
      <p:sp>
        <p:nvSpPr>
          <p:cNvPr id="4" name="TextBox 3">
            <a:extLst>
              <a:ext uri="{FF2B5EF4-FFF2-40B4-BE49-F238E27FC236}">
                <a16:creationId xmlns:a16="http://schemas.microsoft.com/office/drawing/2014/main" id="{AFED2949-02BE-4A32-BAE8-C9D3ADF5D105}"/>
              </a:ext>
            </a:extLst>
          </p:cNvPr>
          <p:cNvSpPr txBox="1"/>
          <p:nvPr/>
        </p:nvSpPr>
        <p:spPr>
          <a:xfrm>
            <a:off x="528320" y="1635760"/>
            <a:ext cx="8300720" cy="3046988"/>
          </a:xfrm>
          <a:prstGeom prst="rect">
            <a:avLst/>
          </a:prstGeom>
          <a:noFill/>
        </p:spPr>
        <p:txBody>
          <a:bodyPr wrap="square" rtlCol="0">
            <a:spAutoFit/>
          </a:bodyPr>
          <a:lstStyle/>
          <a:p>
            <a:r>
              <a:rPr lang="en-GB" sz="3200" dirty="0"/>
              <a:t>External works include:</a:t>
            </a:r>
          </a:p>
          <a:p>
            <a:pPr marL="285750" indent="-285750">
              <a:buFont typeface="Arial" panose="020B0604020202020204" pitchFamily="34" charset="0"/>
              <a:buChar char="•"/>
            </a:pPr>
            <a:r>
              <a:rPr lang="en-GB" sz="3200" dirty="0"/>
              <a:t> Foul and surface water drainage</a:t>
            </a:r>
          </a:p>
          <a:p>
            <a:pPr marL="285750" indent="-285750">
              <a:buFont typeface="Arial" panose="020B0604020202020204" pitchFamily="34" charset="0"/>
              <a:buChar char="•"/>
            </a:pPr>
            <a:r>
              <a:rPr lang="en-GB" sz="3200" dirty="0"/>
              <a:t>Sustainable urban drainage systems</a:t>
            </a:r>
          </a:p>
          <a:p>
            <a:pPr marL="285750" indent="-285750">
              <a:buFont typeface="Arial" panose="020B0604020202020204" pitchFamily="34" charset="0"/>
              <a:buChar char="•"/>
            </a:pPr>
            <a:r>
              <a:rPr lang="en-GB" sz="3200" dirty="0"/>
              <a:t>Installation / distribution of utility services</a:t>
            </a:r>
          </a:p>
          <a:p>
            <a:pPr marL="285750" indent="-285750">
              <a:buFont typeface="Arial" panose="020B0604020202020204" pitchFamily="34" charset="0"/>
              <a:buChar char="•"/>
            </a:pPr>
            <a:r>
              <a:rPr lang="en-GB" sz="3200" dirty="0"/>
              <a:t>Methods for creating footpaths and roads.</a:t>
            </a:r>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79602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pic>
        <p:nvPicPr>
          <p:cNvPr id="3" name="Picture 2">
            <a:extLst>
              <a:ext uri="{FF2B5EF4-FFF2-40B4-BE49-F238E27FC236}">
                <a16:creationId xmlns:a16="http://schemas.microsoft.com/office/drawing/2014/main" id="{25F31086-844A-4EA2-A885-0AF4C6BE6277}"/>
              </a:ext>
            </a:extLst>
          </p:cNvPr>
          <p:cNvPicPr>
            <a:picLocks noChangeAspect="1"/>
          </p:cNvPicPr>
          <p:nvPr/>
        </p:nvPicPr>
        <p:blipFill>
          <a:blip r:embed="rId3"/>
          <a:stretch>
            <a:fillRect/>
          </a:stretch>
        </p:blipFill>
        <p:spPr>
          <a:xfrm>
            <a:off x="4942935" y="1555617"/>
            <a:ext cx="4201297" cy="1575956"/>
          </a:xfrm>
          <a:prstGeom prst="rect">
            <a:avLst/>
          </a:prstGeom>
        </p:spPr>
      </p:pic>
      <p:pic>
        <p:nvPicPr>
          <p:cNvPr id="5" name="Picture 4">
            <a:extLst>
              <a:ext uri="{FF2B5EF4-FFF2-40B4-BE49-F238E27FC236}">
                <a16:creationId xmlns:a16="http://schemas.microsoft.com/office/drawing/2014/main" id="{1736E293-6D13-4510-ABEC-D13D746D69F7}"/>
              </a:ext>
            </a:extLst>
          </p:cNvPr>
          <p:cNvPicPr>
            <a:picLocks noChangeAspect="1"/>
          </p:cNvPicPr>
          <p:nvPr/>
        </p:nvPicPr>
        <p:blipFill>
          <a:blip r:embed="rId4"/>
          <a:stretch>
            <a:fillRect/>
          </a:stretch>
        </p:blipFill>
        <p:spPr>
          <a:xfrm>
            <a:off x="420130" y="4147656"/>
            <a:ext cx="3472249" cy="2084710"/>
          </a:xfrm>
          <a:prstGeom prst="rect">
            <a:avLst/>
          </a:prstGeom>
        </p:spPr>
      </p:pic>
      <p:sp>
        <p:nvSpPr>
          <p:cNvPr id="10" name="TextBox 9">
            <a:extLst>
              <a:ext uri="{FF2B5EF4-FFF2-40B4-BE49-F238E27FC236}">
                <a16:creationId xmlns:a16="http://schemas.microsoft.com/office/drawing/2014/main" id="{1EE9DFCA-8161-4D44-B7D3-0D70A7B04FAA}"/>
              </a:ext>
            </a:extLst>
          </p:cNvPr>
          <p:cNvSpPr txBox="1"/>
          <p:nvPr/>
        </p:nvSpPr>
        <p:spPr>
          <a:xfrm>
            <a:off x="274937" y="1555617"/>
            <a:ext cx="4578178" cy="1938992"/>
          </a:xfrm>
          <a:prstGeom prst="rect">
            <a:avLst/>
          </a:prstGeom>
          <a:noFill/>
        </p:spPr>
        <p:txBody>
          <a:bodyPr wrap="square">
            <a:spAutoFit/>
          </a:bodyPr>
          <a:lstStyle/>
          <a:p>
            <a:r>
              <a:rPr lang="en-GB" sz="2400" dirty="0">
                <a:hlinkClick r:id="rId5"/>
              </a:rPr>
              <a:t>https://www.geography.org.uk/teaching-resources/flooding/sustainable-drainage-systems</a:t>
            </a:r>
            <a:endParaRPr lang="en-GB" sz="2400" dirty="0"/>
          </a:p>
          <a:p>
            <a:endParaRPr lang="en-GB" sz="2400" dirty="0"/>
          </a:p>
        </p:txBody>
      </p:sp>
      <p:sp>
        <p:nvSpPr>
          <p:cNvPr id="11" name="TextBox 10">
            <a:extLst>
              <a:ext uri="{FF2B5EF4-FFF2-40B4-BE49-F238E27FC236}">
                <a16:creationId xmlns:a16="http://schemas.microsoft.com/office/drawing/2014/main" id="{8A2A022F-CB00-4BCD-9B79-BE0247D4B1B7}"/>
              </a:ext>
            </a:extLst>
          </p:cNvPr>
          <p:cNvSpPr txBox="1"/>
          <p:nvPr/>
        </p:nvSpPr>
        <p:spPr>
          <a:xfrm>
            <a:off x="4303240" y="4385150"/>
            <a:ext cx="4578178" cy="1938992"/>
          </a:xfrm>
          <a:prstGeom prst="rect">
            <a:avLst/>
          </a:prstGeom>
          <a:noFill/>
        </p:spPr>
        <p:txBody>
          <a:bodyPr wrap="square">
            <a:spAutoFit/>
          </a:bodyPr>
          <a:lstStyle/>
          <a:p>
            <a:r>
              <a:rPr lang="en-GB" sz="2400" dirty="0">
                <a:hlinkClick r:id="rId6"/>
              </a:rPr>
              <a:t>https://www.london.gov.uk/what-we-do/environment/climate-change/surface-water/climate-proofing-social</a:t>
            </a:r>
            <a:endParaRPr lang="en-GB" sz="2400" dirty="0"/>
          </a:p>
          <a:p>
            <a:endParaRPr lang="en-GB" sz="2400" dirty="0"/>
          </a:p>
        </p:txBody>
      </p:sp>
    </p:spTree>
    <p:extLst>
      <p:ext uri="{BB962C8B-B14F-4D97-AF65-F5344CB8AC3E}">
        <p14:creationId xmlns:p14="http://schemas.microsoft.com/office/powerpoint/2010/main" val="1979654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General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5054036"/>
          </a:xfrm>
        </p:spPr>
        <p:txBody>
          <a:bodyPr>
            <a:normAutofit fontScale="92500" lnSpcReduction="10000"/>
          </a:bodyPr>
          <a:lstStyle/>
          <a:p>
            <a:r>
              <a:rPr lang="en-GB" sz="1800" b="1" dirty="0">
                <a:latin typeface="+mn-lt"/>
              </a:rPr>
              <a:t>Construction UK Magazine </a:t>
            </a:r>
            <a:r>
              <a:rPr lang="en-GB" sz="1800" dirty="0">
                <a:latin typeface="+mn-lt"/>
              </a:rPr>
              <a:t>– free school resources for teachers.  “The Construction Youth Trust bringing construction and the built environment into the classroom”.</a:t>
            </a:r>
          </a:p>
          <a:p>
            <a:r>
              <a:rPr lang="en-GB" sz="1800" dirty="0">
                <a:latin typeface="+mn-lt"/>
                <a:hlinkClick r:id="rId3"/>
              </a:rPr>
              <a:t>https://constructionmaguk.co.uk/free-school-resources-for-industry-professionals-and-teachers-construction-youth-trust-are-bringing-construction-and-the-built-environment-into-the-classroom/</a:t>
            </a:r>
            <a:endParaRPr lang="en-GB" sz="1800" dirty="0">
              <a:latin typeface="+mn-lt"/>
            </a:endParaRPr>
          </a:p>
          <a:p>
            <a:endParaRPr lang="en-GB" sz="1800" dirty="0">
              <a:latin typeface="+mn-lt"/>
            </a:endParaRPr>
          </a:p>
          <a:p>
            <a:r>
              <a:rPr lang="en-GB" sz="1800" b="1" dirty="0">
                <a:latin typeface="+mn-lt"/>
              </a:rPr>
              <a:t>Stem Learning </a:t>
            </a:r>
            <a:r>
              <a:rPr lang="en-GB" sz="1800" dirty="0">
                <a:latin typeface="+mn-lt"/>
              </a:rPr>
              <a:t>– information and activities relating construction and mathematics</a:t>
            </a:r>
            <a:endParaRPr lang="en-GB" dirty="0">
              <a:latin typeface="+mn-lt"/>
            </a:endParaRPr>
          </a:p>
          <a:p>
            <a:r>
              <a:rPr lang="en-GB" sz="1800" dirty="0">
                <a:latin typeface="+mn-lt"/>
                <a:hlinkClick r:id="rId4"/>
              </a:rPr>
              <a:t>https://www.stem.org.uk/resources/community/collection/24330/construction-and-built-environment/</a:t>
            </a:r>
            <a:endParaRPr lang="en-GB" sz="1800" dirty="0">
              <a:latin typeface="+mn-lt"/>
            </a:endParaRPr>
          </a:p>
          <a:p>
            <a:endParaRPr lang="en-GB" sz="1800" dirty="0">
              <a:latin typeface="+mn-lt"/>
            </a:endParaRPr>
          </a:p>
          <a:p>
            <a:r>
              <a:rPr lang="en-GB" sz="1800" dirty="0">
                <a:latin typeface="+mn-lt"/>
              </a:rPr>
              <a:t>CADW – understanding traditional (pre-1919) and historic buildings for Construction and Built Environment courses.</a:t>
            </a:r>
          </a:p>
          <a:p>
            <a:r>
              <a:rPr lang="en-GB" sz="1800" dirty="0">
                <a:latin typeface="+mn-lt"/>
                <a:hlinkClick r:id="rId5"/>
              </a:rPr>
              <a:t>https://cadw.gov.wales/learn/education/teaching-resources/understanding-traditional-pre-1919-and-historic-buildings</a:t>
            </a:r>
            <a:endParaRPr lang="en-GB" sz="1800" dirty="0">
              <a:latin typeface="+mn-lt"/>
            </a:endParaRPr>
          </a:p>
          <a:p>
            <a:endParaRPr lang="en-GB" dirty="0"/>
          </a:p>
          <a:p>
            <a:r>
              <a:rPr lang="en-GB" sz="1800" dirty="0">
                <a:latin typeface="+mn-lt"/>
              </a:rPr>
              <a:t>Construction Industry Training Board – a useful list of guidance and resources available from industry and professional bodies</a:t>
            </a:r>
          </a:p>
          <a:p>
            <a:r>
              <a:rPr lang="en-GB" sz="1700" dirty="0">
                <a:latin typeface="+mn-lt"/>
                <a:hlinkClick r:id="rId6"/>
              </a:rPr>
              <a:t>https://www.citb.co.uk/documents/qualifications/professional-bodies-support-materials.pdf</a:t>
            </a:r>
            <a:endParaRPr lang="en-GB" sz="1700" dirty="0">
              <a:latin typeface="+mn-lt"/>
            </a:endParaRPr>
          </a:p>
          <a:p>
            <a:endParaRPr lang="en-GB" dirty="0"/>
          </a:p>
          <a:p>
            <a:pPr marL="61912"/>
            <a:endParaRPr lang="en-GB" dirty="0">
              <a:latin typeface="+mn-lt"/>
            </a:endParaRPr>
          </a:p>
        </p:txBody>
      </p:sp>
    </p:spTree>
    <p:extLst>
      <p:ext uri="{BB962C8B-B14F-4D97-AF65-F5344CB8AC3E}">
        <p14:creationId xmlns:p14="http://schemas.microsoft.com/office/powerpoint/2010/main" val="3142462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WJEC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5054036"/>
          </a:xfrm>
        </p:spPr>
        <p:txBody>
          <a:bodyPr>
            <a:normAutofit/>
          </a:bodyPr>
          <a:lstStyle/>
          <a:p>
            <a:r>
              <a:rPr lang="en-GB" dirty="0"/>
              <a:t>There are a wide range of resources available for teachers and students on the WJEC website.  Currently resources are available for Unit 1.  resources for the other units will be provided to coincide with future workshops.</a:t>
            </a:r>
          </a:p>
          <a:p>
            <a:endParaRPr lang="en-GB" dirty="0"/>
          </a:p>
          <a:p>
            <a:r>
              <a:rPr lang="en-GB" sz="2200" dirty="0">
                <a:hlinkClick r:id="rId3"/>
              </a:rPr>
              <a:t>https://resources.wjec.co.uk/Pages/ResourceSingle.aspx?rIid=3979</a:t>
            </a:r>
            <a:endParaRPr lang="en-GB" sz="2200" dirty="0"/>
          </a:p>
          <a:p>
            <a:endParaRPr lang="en-GB" dirty="0"/>
          </a:p>
          <a:p>
            <a:endParaRPr lang="en-GB" dirty="0"/>
          </a:p>
          <a:p>
            <a:pPr marL="61912"/>
            <a:endParaRPr lang="en-GB" dirty="0">
              <a:latin typeface="+mn-lt"/>
            </a:endParaRPr>
          </a:p>
        </p:txBody>
      </p:sp>
    </p:spTree>
    <p:extLst>
      <p:ext uri="{BB962C8B-B14F-4D97-AF65-F5344CB8AC3E}">
        <p14:creationId xmlns:p14="http://schemas.microsoft.com/office/powerpoint/2010/main" val="525267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rotWithShape="1">
          <a:blip r:embed="rId3"/>
          <a:srcRect b="12420"/>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err="1">
                <a:solidFill>
                  <a:schemeClr val="bg1"/>
                </a:solidFill>
                <a:latin typeface="+mj-lt"/>
                <a:cs typeface="Arial" panose="020B0604020202020204" pitchFamily="34" charset="0"/>
              </a:rPr>
              <a:t>Cwestiynau</a:t>
            </a:r>
            <a:r>
              <a:rPr lang="en-US" sz="4800" kern="1100" spc="-30" dirty="0">
                <a:solidFill>
                  <a:schemeClr val="bg1"/>
                </a:solidFill>
                <a:latin typeface="+mj-lt"/>
                <a:cs typeface="Arial" panose="020B0604020202020204" pitchFamily="34" charset="0"/>
              </a:rPr>
              <a:t>?  |  Any Questions?</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3163045" cy="3508653"/>
          </a:xfrm>
          <a:prstGeom prst="rect">
            <a:avLst/>
          </a:prstGeom>
          <a:noFill/>
        </p:spPr>
        <p:txBody>
          <a:bodyPr wrap="none" rtlCol="0">
            <a:spAutoFit/>
          </a:bodyPr>
          <a:lstStyle/>
          <a:p>
            <a:r>
              <a:rPr lang="en-GB" sz="2400" b="1" dirty="0">
                <a:solidFill>
                  <a:schemeClr val="bg1"/>
                </a:solidFill>
              </a:rPr>
              <a:t>Subject Officer</a:t>
            </a:r>
          </a:p>
          <a:p>
            <a:r>
              <a:rPr lang="en-GB" sz="2400" b="1" dirty="0">
                <a:solidFill>
                  <a:schemeClr val="bg1"/>
                </a:solidFill>
              </a:rPr>
              <a:t>Allan Perry</a:t>
            </a:r>
          </a:p>
          <a:p>
            <a:r>
              <a:rPr lang="en-GB" dirty="0">
                <a:hlinkClick r:id="rId5"/>
              </a:rPr>
              <a:t>construction@wjec.co.uk</a:t>
            </a:r>
            <a:endParaRPr lang="en-GB" dirty="0"/>
          </a:p>
          <a:p>
            <a:endParaRPr lang="en-GB" dirty="0"/>
          </a:p>
          <a:p>
            <a:r>
              <a:rPr lang="en-GB" sz="2400" b="1" dirty="0">
                <a:solidFill>
                  <a:schemeClr val="bg1"/>
                </a:solidFill>
              </a:rPr>
              <a:t>Subject Support Officer</a:t>
            </a:r>
          </a:p>
          <a:p>
            <a:r>
              <a:rPr lang="en-GB" sz="2400" b="1" dirty="0">
                <a:solidFill>
                  <a:schemeClr val="bg1"/>
                </a:solidFill>
              </a:rPr>
              <a:t>Andrew </a:t>
            </a:r>
            <a:r>
              <a:rPr lang="en-GB" sz="2400" b="1" dirty="0" err="1">
                <a:solidFill>
                  <a:schemeClr val="bg1"/>
                </a:solidFill>
              </a:rPr>
              <a:t>O’Regan</a:t>
            </a:r>
            <a:endParaRPr lang="en-GB" sz="2400" b="1" dirty="0">
              <a:solidFill>
                <a:schemeClr val="bg1"/>
              </a:solidFill>
            </a:endParaRPr>
          </a:p>
          <a:p>
            <a:r>
              <a:rPr lang="en-GB" dirty="0">
                <a:hlinkClick r:id="rId5"/>
              </a:rPr>
              <a:t>construction@wjec.co</a:t>
            </a:r>
            <a:r>
              <a:rPr lang="en-GB">
                <a:hlinkClick r:id="rId5"/>
              </a:rPr>
              <a:t>.uk</a:t>
            </a:r>
            <a:r>
              <a:rPr lang="en-GB"/>
              <a:t> </a:t>
            </a:r>
            <a:endParaRPr lang="en-GB" dirty="0"/>
          </a:p>
          <a:p>
            <a:endParaRPr lang="en-GB" dirty="0"/>
          </a:p>
          <a:p>
            <a:r>
              <a:rPr lang="en-GB" dirty="0"/>
              <a:t>@wjec_cbac | @cbac_wjec</a:t>
            </a:r>
          </a:p>
          <a:p>
            <a:endParaRPr lang="en-GB" dirty="0"/>
          </a:p>
          <a:p>
            <a:r>
              <a:rPr lang="en-GB" dirty="0"/>
              <a:t>cbac.co.uk    | wjec.co.uk</a:t>
            </a:r>
          </a:p>
        </p:txBody>
      </p:sp>
    </p:spTree>
    <p:extLst>
      <p:ext uri="{BB962C8B-B14F-4D97-AF65-F5344CB8AC3E}">
        <p14:creationId xmlns:p14="http://schemas.microsoft.com/office/powerpoint/2010/main" val="9901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The content of Unit 1</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70000" lnSpcReduction="20000"/>
          </a:bodyPr>
          <a:lstStyle/>
          <a:p>
            <a:pPr marL="61912"/>
            <a:r>
              <a:rPr lang="en-GB" sz="3600" dirty="0">
                <a:latin typeface="+mn-lt"/>
                <a:ea typeface="Cambria" panose="02040503050406030204" pitchFamily="18" charset="0"/>
              </a:rPr>
              <a:t>2.1.1 	The life cycle of buildings and structures</a:t>
            </a:r>
          </a:p>
          <a:p>
            <a:pPr marL="61912"/>
            <a:r>
              <a:rPr lang="en-GB" sz="3600" dirty="0">
                <a:latin typeface="+mn-lt"/>
                <a:ea typeface="Cambria" panose="02040503050406030204" pitchFamily="18" charset="0"/>
              </a:rPr>
              <a:t>2.1.2 	Low-rise and high-rise structures in the built environment</a:t>
            </a:r>
          </a:p>
          <a:p>
            <a:pPr marL="61912"/>
            <a:r>
              <a:rPr lang="en-GB" sz="3600" dirty="0">
                <a:latin typeface="+mn-lt"/>
                <a:ea typeface="Cambria" panose="02040503050406030204" pitchFamily="18" charset="0"/>
              </a:rPr>
              <a:t>2.1.3 	Professional and technical careers and roles in the built 			environment</a:t>
            </a:r>
          </a:p>
          <a:p>
            <a:pPr marL="61912"/>
            <a:r>
              <a:rPr lang="en-GB" sz="3600" dirty="0">
                <a:latin typeface="+mn-lt"/>
                <a:ea typeface="Cambria" panose="02040503050406030204" pitchFamily="18" charset="0"/>
              </a:rPr>
              <a:t>2.1.4 	Organisations in the built environment</a:t>
            </a:r>
          </a:p>
          <a:p>
            <a:pPr marL="61912"/>
            <a:r>
              <a:rPr lang="en-GB" sz="3600" dirty="0">
                <a:latin typeface="+mn-lt"/>
                <a:ea typeface="Cambria" panose="02040503050406030204" pitchFamily="18" charset="0"/>
              </a:rPr>
              <a:t>2.1.5 	Structures of low-rise domestic and commercial buildings</a:t>
            </a:r>
          </a:p>
          <a:p>
            <a:pPr marL="61912"/>
            <a:r>
              <a:rPr lang="en-GB" sz="3600" dirty="0">
                <a:latin typeface="+mn-lt"/>
                <a:ea typeface="Cambria" panose="02040503050406030204" pitchFamily="18" charset="0"/>
              </a:rPr>
              <a:t>2.1.6 	Designing and constructing substructures</a:t>
            </a:r>
          </a:p>
          <a:p>
            <a:pPr marL="61912"/>
            <a:r>
              <a:rPr lang="en-GB" sz="3600" dirty="0">
                <a:latin typeface="+mn-lt"/>
                <a:ea typeface="Cambria" panose="02040503050406030204" pitchFamily="18" charset="0"/>
              </a:rPr>
              <a:t>2.1.7 	Designing and constructing superstructures</a:t>
            </a:r>
          </a:p>
          <a:p>
            <a:pPr marL="61912"/>
            <a:r>
              <a:rPr lang="en-GB" sz="3600" dirty="0">
                <a:latin typeface="+mn-lt"/>
                <a:ea typeface="Cambria" panose="02040503050406030204" pitchFamily="18" charset="0"/>
              </a:rPr>
              <a:t>2.1.8 	Designing the services requirements for buildings</a:t>
            </a:r>
          </a:p>
          <a:p>
            <a:pPr marL="61912"/>
            <a:r>
              <a:rPr lang="en-GB" sz="3600" dirty="0">
                <a:latin typeface="+mn-lt"/>
                <a:ea typeface="Cambria" panose="02040503050406030204" pitchFamily="18" charset="0"/>
              </a:rPr>
              <a:t>2.1.9 	Change of use</a:t>
            </a:r>
          </a:p>
          <a:p>
            <a:pPr marL="61912"/>
            <a:r>
              <a:rPr lang="en-GB" sz="3600" dirty="0">
                <a:latin typeface="+mn-lt"/>
                <a:ea typeface="Cambria" panose="02040503050406030204" pitchFamily="18" charset="0"/>
              </a:rPr>
              <a:t>2.1.10 External works</a:t>
            </a:r>
          </a:p>
          <a:p>
            <a:pPr marL="61912"/>
            <a:endParaRPr lang="en-GB" sz="3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83255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Assessment</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006535"/>
          </a:xfrm>
        </p:spPr>
        <p:txBody>
          <a:bodyPr>
            <a:normAutofit fontScale="92500" lnSpcReduction="10000"/>
          </a:bodyPr>
          <a:lstStyle/>
          <a:p>
            <a:pPr marL="61912"/>
            <a:r>
              <a:rPr lang="en-GB" sz="3600" dirty="0">
                <a:latin typeface="+mn-lt"/>
                <a:ea typeface="Cambria" panose="02040503050406030204" pitchFamily="18" charset="0"/>
              </a:rPr>
              <a:t>The following knowledge, understanding and skills will be assessed in Unit 1:</a:t>
            </a:r>
          </a:p>
          <a:p>
            <a:pPr marL="633412" indent="-571500">
              <a:buFont typeface="Arial" panose="020B0604020202020204" pitchFamily="34" charset="0"/>
              <a:buChar char="•"/>
            </a:pPr>
            <a:r>
              <a:rPr lang="en-GB" sz="3600" dirty="0">
                <a:latin typeface="+mn-lt"/>
                <a:ea typeface="Cambria" panose="02040503050406030204" pitchFamily="18" charset="0"/>
              </a:rPr>
              <a:t>Recall of knowledge relating to the contents of Unit 1</a:t>
            </a:r>
          </a:p>
          <a:p>
            <a:pPr marL="633412" indent="-571500">
              <a:buFont typeface="Arial" panose="020B0604020202020204" pitchFamily="34" charset="0"/>
              <a:buChar char="•"/>
            </a:pPr>
            <a:r>
              <a:rPr lang="en-GB" sz="3600" dirty="0">
                <a:latin typeface="+mn-lt"/>
                <a:ea typeface="Cambria" panose="02040503050406030204" pitchFamily="18" charset="0"/>
              </a:rPr>
              <a:t>Application of knowledge relating to Unit 1</a:t>
            </a:r>
          </a:p>
          <a:p>
            <a:pPr marL="633412" indent="-571500">
              <a:buFont typeface="Arial" panose="020B0604020202020204" pitchFamily="34" charset="0"/>
              <a:buChar char="•"/>
            </a:pPr>
            <a:r>
              <a:rPr lang="en-GB" sz="3600" dirty="0">
                <a:latin typeface="+mn-lt"/>
                <a:ea typeface="Cambria" panose="02040503050406030204" pitchFamily="18" charset="0"/>
              </a:rPr>
              <a:t>Ability to analyse and evaluate tools, techniques and strategies relating to creating the built environment for the content of Unit 1</a:t>
            </a:r>
          </a:p>
          <a:p>
            <a:pPr marL="633412" indent="-571500">
              <a:buFont typeface="Arial" panose="020B0604020202020204" pitchFamily="34" charset="0"/>
              <a:buChar char="•"/>
            </a:pPr>
            <a:r>
              <a:rPr lang="en-GB" sz="3600" dirty="0">
                <a:latin typeface="+mn-lt"/>
                <a:ea typeface="Cambria" panose="02040503050406030204" pitchFamily="18" charset="0"/>
              </a:rPr>
              <a:t>The ability to sketch construction components.</a:t>
            </a:r>
          </a:p>
          <a:p>
            <a:pPr marL="61912"/>
            <a:endParaRPr lang="en-GB" sz="3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202082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Life cycle of buildings and structures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The life cycle of a building covers the whole of its life:</a:t>
            </a:r>
          </a:p>
          <a:p>
            <a:pPr marL="633412" indent="-571500">
              <a:buFont typeface="Arial" panose="020B0604020202020204" pitchFamily="34" charset="0"/>
              <a:buChar char="•"/>
            </a:pPr>
            <a:r>
              <a:rPr lang="en-GB" sz="3600" dirty="0">
                <a:latin typeface="+mn-lt"/>
              </a:rPr>
              <a:t>Design</a:t>
            </a:r>
          </a:p>
          <a:p>
            <a:pPr marL="633412" indent="-571500">
              <a:buFont typeface="Arial" panose="020B0604020202020204" pitchFamily="34" charset="0"/>
              <a:buChar char="•"/>
            </a:pPr>
            <a:r>
              <a:rPr lang="en-GB" sz="3600" dirty="0">
                <a:latin typeface="+mn-lt"/>
              </a:rPr>
              <a:t>Construction</a:t>
            </a:r>
          </a:p>
          <a:p>
            <a:pPr marL="633412" indent="-571500">
              <a:buFont typeface="Arial" panose="020B0604020202020204" pitchFamily="34" charset="0"/>
              <a:buChar char="•"/>
            </a:pPr>
            <a:r>
              <a:rPr lang="en-GB" sz="3600" dirty="0">
                <a:latin typeface="+mn-lt"/>
              </a:rPr>
              <a:t>Operation</a:t>
            </a:r>
          </a:p>
          <a:p>
            <a:pPr marL="633412" indent="-571500">
              <a:buFont typeface="Arial" panose="020B0604020202020204" pitchFamily="34" charset="0"/>
              <a:buChar char="•"/>
            </a:pPr>
            <a:r>
              <a:rPr lang="en-GB" sz="3600" dirty="0">
                <a:latin typeface="+mn-lt"/>
              </a:rPr>
              <a:t>Demolition / repurposing</a:t>
            </a:r>
          </a:p>
        </p:txBody>
      </p:sp>
    </p:spTree>
    <p:extLst>
      <p:ext uri="{BB962C8B-B14F-4D97-AF65-F5344CB8AC3E}">
        <p14:creationId xmlns:p14="http://schemas.microsoft.com/office/powerpoint/2010/main" val="169702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Life cycle of a building - design</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The design phase covers:</a:t>
            </a:r>
          </a:p>
          <a:p>
            <a:pPr marL="633412" indent="-571500">
              <a:buFont typeface="Arial" panose="020B0604020202020204" pitchFamily="34" charset="0"/>
              <a:buChar char="•"/>
            </a:pPr>
            <a:r>
              <a:rPr lang="en-GB" sz="3600" dirty="0">
                <a:latin typeface="+mn-lt"/>
              </a:rPr>
              <a:t>Strategic definition</a:t>
            </a:r>
          </a:p>
          <a:p>
            <a:pPr marL="633412" indent="-571500">
              <a:buFont typeface="Arial" panose="020B0604020202020204" pitchFamily="34" charset="0"/>
              <a:buChar char="•"/>
            </a:pPr>
            <a:r>
              <a:rPr lang="en-GB" sz="3600" dirty="0">
                <a:latin typeface="+mn-lt"/>
              </a:rPr>
              <a:t>Preparation and brief</a:t>
            </a:r>
          </a:p>
          <a:p>
            <a:pPr marL="633412" indent="-571500">
              <a:buFont typeface="Arial" panose="020B0604020202020204" pitchFamily="34" charset="0"/>
              <a:buChar char="•"/>
            </a:pPr>
            <a:r>
              <a:rPr lang="en-GB" sz="3600" dirty="0">
                <a:latin typeface="+mn-lt"/>
              </a:rPr>
              <a:t>Concept design</a:t>
            </a:r>
          </a:p>
          <a:p>
            <a:pPr marL="633412" indent="-571500">
              <a:buFont typeface="Arial" panose="020B0604020202020204" pitchFamily="34" charset="0"/>
              <a:buChar char="•"/>
            </a:pPr>
            <a:r>
              <a:rPr lang="en-GB" sz="3600" dirty="0">
                <a:latin typeface="+mn-lt"/>
              </a:rPr>
              <a:t>Developed design</a:t>
            </a:r>
          </a:p>
          <a:p>
            <a:pPr marL="633412" indent="-571500">
              <a:buFont typeface="Arial" panose="020B0604020202020204" pitchFamily="34" charset="0"/>
              <a:buChar char="•"/>
            </a:pPr>
            <a:r>
              <a:rPr lang="en-GB" sz="3600" dirty="0">
                <a:latin typeface="+mn-lt"/>
              </a:rPr>
              <a:t>Technical design</a:t>
            </a:r>
          </a:p>
        </p:txBody>
      </p:sp>
      <p:pic>
        <p:nvPicPr>
          <p:cNvPr id="3" name="Picture 2">
            <a:hlinkClick r:id="rId3"/>
            <a:extLst>
              <a:ext uri="{FF2B5EF4-FFF2-40B4-BE49-F238E27FC236}">
                <a16:creationId xmlns:a16="http://schemas.microsoft.com/office/drawing/2014/main" id="{E4C56D9A-FF4D-46D6-BA17-917A0B0A559D}"/>
              </a:ext>
            </a:extLst>
          </p:cNvPr>
          <p:cNvPicPr>
            <a:picLocks noChangeAspect="1"/>
          </p:cNvPicPr>
          <p:nvPr/>
        </p:nvPicPr>
        <p:blipFill>
          <a:blip r:embed="rId4"/>
          <a:stretch>
            <a:fillRect/>
          </a:stretch>
        </p:blipFill>
        <p:spPr>
          <a:xfrm>
            <a:off x="5944407" y="1971303"/>
            <a:ext cx="2669034" cy="3522546"/>
          </a:xfrm>
          <a:prstGeom prst="rect">
            <a:avLst/>
          </a:prstGeom>
        </p:spPr>
      </p:pic>
    </p:spTree>
    <p:extLst>
      <p:ext uri="{BB962C8B-B14F-4D97-AF65-F5344CB8AC3E}">
        <p14:creationId xmlns:p14="http://schemas.microsoft.com/office/powerpoint/2010/main" val="318521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Life cycle of a building - design</a:t>
            </a:r>
          </a:p>
        </p:txBody>
      </p:sp>
      <p:pic>
        <p:nvPicPr>
          <p:cNvPr id="3" name="Picture 2">
            <a:hlinkClick r:id="rId3"/>
            <a:extLst>
              <a:ext uri="{FF2B5EF4-FFF2-40B4-BE49-F238E27FC236}">
                <a16:creationId xmlns:a16="http://schemas.microsoft.com/office/drawing/2014/main" id="{E4C56D9A-FF4D-46D6-BA17-917A0B0A559D}"/>
              </a:ext>
            </a:extLst>
          </p:cNvPr>
          <p:cNvPicPr>
            <a:picLocks noChangeAspect="1"/>
          </p:cNvPicPr>
          <p:nvPr/>
        </p:nvPicPr>
        <p:blipFill>
          <a:blip r:embed="rId4"/>
          <a:stretch>
            <a:fillRect/>
          </a:stretch>
        </p:blipFill>
        <p:spPr>
          <a:xfrm>
            <a:off x="5944407" y="1971303"/>
            <a:ext cx="2669034" cy="3522546"/>
          </a:xfrm>
          <a:prstGeom prst="rect">
            <a:avLst/>
          </a:prstGeom>
        </p:spPr>
      </p:pic>
      <p:graphicFrame>
        <p:nvGraphicFramePr>
          <p:cNvPr id="5" name="Table 4">
            <a:extLst>
              <a:ext uri="{FF2B5EF4-FFF2-40B4-BE49-F238E27FC236}">
                <a16:creationId xmlns:a16="http://schemas.microsoft.com/office/drawing/2014/main" id="{5563A76F-80FB-43EE-B1DA-2D0877EDB693}"/>
              </a:ext>
            </a:extLst>
          </p:cNvPr>
          <p:cNvGraphicFramePr>
            <a:graphicFrameLocks noGrp="1"/>
          </p:cNvGraphicFramePr>
          <p:nvPr>
            <p:extLst>
              <p:ext uri="{D42A27DB-BD31-4B8C-83A1-F6EECF244321}">
                <p14:modId xmlns:p14="http://schemas.microsoft.com/office/powerpoint/2010/main" val="4074541676"/>
              </p:ext>
            </p:extLst>
          </p:nvPr>
        </p:nvGraphicFramePr>
        <p:xfrm>
          <a:off x="347344" y="1391921"/>
          <a:ext cx="4448175" cy="4287521"/>
        </p:xfrm>
        <a:graphic>
          <a:graphicData uri="http://schemas.openxmlformats.org/drawingml/2006/table">
            <a:tbl>
              <a:tblPr firstRow="1" firstCol="1" bandRow="1">
                <a:tableStyleId>{5C22544A-7EE6-4342-B048-85BDC9FD1C3A}</a:tableStyleId>
              </a:tblPr>
              <a:tblGrid>
                <a:gridCol w="1323617">
                  <a:extLst>
                    <a:ext uri="{9D8B030D-6E8A-4147-A177-3AD203B41FA5}">
                      <a16:colId xmlns:a16="http://schemas.microsoft.com/office/drawing/2014/main" val="4165501481"/>
                    </a:ext>
                  </a:extLst>
                </a:gridCol>
                <a:gridCol w="3124558">
                  <a:extLst>
                    <a:ext uri="{9D8B030D-6E8A-4147-A177-3AD203B41FA5}">
                      <a16:colId xmlns:a16="http://schemas.microsoft.com/office/drawing/2014/main" val="2345684027"/>
                    </a:ext>
                  </a:extLst>
                </a:gridCol>
              </a:tblGrid>
              <a:tr h="402540">
                <a:tc gridSpan="2">
                  <a:txBody>
                    <a:bodyPr/>
                    <a:lstStyle/>
                    <a:p>
                      <a:pPr>
                        <a:lnSpc>
                          <a:spcPct val="107000"/>
                        </a:lnSpc>
                        <a:spcBef>
                          <a:spcPts val="300"/>
                        </a:spcBef>
                        <a:spcAft>
                          <a:spcPts val="800"/>
                        </a:spcAft>
                      </a:pPr>
                      <a:r>
                        <a:rPr lang="en-GB" sz="1800" b="1" kern="1200" dirty="0">
                          <a:solidFill>
                            <a:schemeClr val="lt1"/>
                          </a:solidFill>
                          <a:effectLst/>
                          <a:latin typeface="+mn-lt"/>
                          <a:ea typeface="+mn-ea"/>
                          <a:cs typeface="+mn-cs"/>
                        </a:rPr>
                        <a:t>RIBA Plan Stages 0 - 4</a:t>
                      </a:r>
                    </a:p>
                  </a:txBody>
                  <a:tcPr marL="68580" marR="68580" marT="0" marB="0"/>
                </a:tc>
                <a:tc hMerge="1">
                  <a:txBody>
                    <a:bodyPr/>
                    <a:lstStyle/>
                    <a:p>
                      <a:endParaRPr lang="en-GB"/>
                    </a:p>
                  </a:txBody>
                  <a:tcPr/>
                </a:tc>
                <a:extLst>
                  <a:ext uri="{0D108BD9-81ED-4DB2-BD59-A6C34878D82A}">
                    <a16:rowId xmlns:a16="http://schemas.microsoft.com/office/drawing/2014/main" val="2427521971"/>
                  </a:ext>
                </a:extLst>
              </a:tr>
              <a:tr h="594575">
                <a:tc>
                  <a:txBody>
                    <a:bodyPr/>
                    <a:lstStyle/>
                    <a:p>
                      <a:pPr>
                        <a:lnSpc>
                          <a:spcPct val="107000"/>
                        </a:lnSpc>
                        <a:spcBef>
                          <a:spcPts val="300"/>
                        </a:spcBef>
                        <a:spcAft>
                          <a:spcPts val="800"/>
                        </a:spcAft>
                      </a:pPr>
                      <a:r>
                        <a:rPr lang="en-GB" sz="1800" dirty="0">
                          <a:effectLst/>
                        </a:rPr>
                        <a:t>Stage 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Strategic definition of the client’s business case.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1234621"/>
                  </a:ext>
                </a:extLst>
              </a:tr>
              <a:tr h="594575">
                <a:tc>
                  <a:txBody>
                    <a:bodyPr/>
                    <a:lstStyle/>
                    <a:p>
                      <a:pPr>
                        <a:lnSpc>
                          <a:spcPct val="107000"/>
                        </a:lnSpc>
                        <a:spcBef>
                          <a:spcPts val="300"/>
                        </a:spcBef>
                        <a:spcAft>
                          <a:spcPts val="800"/>
                        </a:spcAft>
                      </a:pPr>
                      <a:r>
                        <a:rPr lang="en-GB" sz="1800">
                          <a:effectLst/>
                        </a:rPr>
                        <a:t>Stage 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300"/>
                        </a:spcBef>
                        <a:spcAft>
                          <a:spcPts val="800"/>
                        </a:spcAft>
                      </a:pPr>
                      <a:r>
                        <a:rPr lang="en-GB" sz="1400">
                          <a:effectLst/>
                        </a:rPr>
                        <a:t>Establish project objectives, outcomes, and budget.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470839"/>
                  </a:ext>
                </a:extLst>
              </a:tr>
              <a:tr h="898610">
                <a:tc>
                  <a:txBody>
                    <a:bodyPr/>
                    <a:lstStyle/>
                    <a:p>
                      <a:pPr>
                        <a:lnSpc>
                          <a:spcPct val="107000"/>
                        </a:lnSpc>
                        <a:spcBef>
                          <a:spcPts val="300"/>
                        </a:spcBef>
                        <a:spcAft>
                          <a:spcPts val="800"/>
                        </a:spcAft>
                      </a:pPr>
                      <a:r>
                        <a:rPr lang="en-GB" sz="1800">
                          <a:effectLst/>
                        </a:rPr>
                        <a:t>Stage 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300"/>
                        </a:spcBef>
                        <a:spcAft>
                          <a:spcPts val="800"/>
                        </a:spcAft>
                      </a:pPr>
                      <a:r>
                        <a:rPr lang="en-GB" sz="1400">
                          <a:effectLst/>
                        </a:rPr>
                        <a:t>Develop architectural concept design including outline structural and services designs.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355143"/>
                  </a:ext>
                </a:extLst>
              </a:tr>
              <a:tr h="594575">
                <a:tc>
                  <a:txBody>
                    <a:bodyPr/>
                    <a:lstStyle/>
                    <a:p>
                      <a:pPr>
                        <a:lnSpc>
                          <a:spcPct val="107000"/>
                        </a:lnSpc>
                        <a:spcBef>
                          <a:spcPts val="300"/>
                        </a:spcBef>
                        <a:spcAft>
                          <a:spcPts val="800"/>
                        </a:spcAft>
                      </a:pPr>
                      <a:r>
                        <a:rPr lang="en-GB" sz="1800">
                          <a:effectLst/>
                        </a:rPr>
                        <a:t>Stage 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300"/>
                        </a:spcBef>
                        <a:spcAft>
                          <a:spcPts val="800"/>
                        </a:spcAft>
                      </a:pPr>
                      <a:r>
                        <a:rPr lang="en-GB" sz="1400">
                          <a:effectLst/>
                        </a:rPr>
                        <a:t>Developed design leading to application for planning permission.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6450314"/>
                  </a:ext>
                </a:extLst>
              </a:tr>
              <a:tr h="1202646">
                <a:tc>
                  <a:txBody>
                    <a:bodyPr/>
                    <a:lstStyle/>
                    <a:p>
                      <a:pPr>
                        <a:lnSpc>
                          <a:spcPct val="107000"/>
                        </a:lnSpc>
                        <a:spcBef>
                          <a:spcPts val="300"/>
                        </a:spcBef>
                        <a:spcAft>
                          <a:spcPts val="800"/>
                        </a:spcAft>
                      </a:pPr>
                      <a:r>
                        <a:rPr lang="en-GB" sz="1800" dirty="0">
                          <a:effectLst/>
                        </a:rPr>
                        <a:t>Stage 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300"/>
                        </a:spcBef>
                        <a:spcAft>
                          <a:spcPts val="800"/>
                        </a:spcAft>
                      </a:pPr>
                      <a:r>
                        <a:rPr lang="en-GB" sz="1400" dirty="0">
                          <a:effectLst/>
                        </a:rPr>
                        <a:t>Detailed technical design with material and performance specifications and application for Building Regulation approval.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693710"/>
                  </a:ext>
                </a:extLst>
              </a:tr>
            </a:tbl>
          </a:graphicData>
        </a:graphic>
      </p:graphicFrame>
    </p:spTree>
    <p:extLst>
      <p:ext uri="{BB962C8B-B14F-4D97-AF65-F5344CB8AC3E}">
        <p14:creationId xmlns:p14="http://schemas.microsoft.com/office/powerpoint/2010/main" val="201981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Teaching and Learning Resources</a:t>
            </a:r>
          </a:p>
        </p:txBody>
      </p:sp>
      <p:sp>
        <p:nvSpPr>
          <p:cNvPr id="2" name="TextBox 1">
            <a:extLst>
              <a:ext uri="{FF2B5EF4-FFF2-40B4-BE49-F238E27FC236}">
                <a16:creationId xmlns:a16="http://schemas.microsoft.com/office/drawing/2014/main" id="{113BDAF7-5F69-4A41-A17C-214AF8AD32EC}"/>
              </a:ext>
            </a:extLst>
          </p:cNvPr>
          <p:cNvSpPr txBox="1"/>
          <p:nvPr/>
        </p:nvSpPr>
        <p:spPr>
          <a:xfrm>
            <a:off x="58825" y="1207699"/>
            <a:ext cx="5439934" cy="3970318"/>
          </a:xfrm>
          <a:prstGeom prst="rect">
            <a:avLst/>
          </a:prstGeom>
          <a:noFill/>
        </p:spPr>
        <p:txBody>
          <a:bodyPr wrap="square" rtlCol="0">
            <a:spAutoFit/>
          </a:bodyPr>
          <a:lstStyle/>
          <a:p>
            <a:r>
              <a:rPr lang="en-GB" dirty="0"/>
              <a:t>Resources</a:t>
            </a:r>
          </a:p>
          <a:p>
            <a:r>
              <a:rPr lang="en-GB" dirty="0">
                <a:hlinkClick r:id="rId3"/>
              </a:rPr>
              <a:t>http://www.architecturequote.com/guide-riba-architects/</a:t>
            </a:r>
            <a:endParaRPr lang="en-GB" dirty="0"/>
          </a:p>
          <a:p>
            <a:endParaRPr lang="en-GB" dirty="0"/>
          </a:p>
          <a:p>
            <a:r>
              <a:rPr lang="en-GB" dirty="0"/>
              <a:t>A guide to the RIBA Plan of Work that contains useful info graphics, clear descriptions and concise summaries covering Stages 0 -4 of the plan.</a:t>
            </a:r>
          </a:p>
          <a:p>
            <a:endParaRPr lang="en-GB" dirty="0"/>
          </a:p>
          <a:p>
            <a:r>
              <a:rPr lang="en-GB" dirty="0">
                <a:hlinkClick r:id="rId4"/>
              </a:rPr>
              <a:t>http://www.architecture.com/education-cpd-and-careers/learning/young-people</a:t>
            </a:r>
            <a:endParaRPr lang="en-GB" dirty="0"/>
          </a:p>
          <a:p>
            <a:endParaRPr lang="en-GB" dirty="0"/>
          </a:p>
          <a:p>
            <a:r>
              <a:rPr lang="en-GB" dirty="0"/>
              <a:t>Learning resources from the RIBA.</a:t>
            </a:r>
          </a:p>
          <a:p>
            <a:endParaRPr lang="en-GB" dirty="0"/>
          </a:p>
          <a:p>
            <a:endParaRPr lang="en-GB" dirty="0"/>
          </a:p>
        </p:txBody>
      </p:sp>
      <p:pic>
        <p:nvPicPr>
          <p:cNvPr id="6" name="Picture 5">
            <a:extLst>
              <a:ext uri="{FF2B5EF4-FFF2-40B4-BE49-F238E27FC236}">
                <a16:creationId xmlns:a16="http://schemas.microsoft.com/office/drawing/2014/main" id="{FC59AB3B-0158-4629-B752-99835A1F16D7}"/>
              </a:ext>
            </a:extLst>
          </p:cNvPr>
          <p:cNvPicPr>
            <a:picLocks noChangeAspect="1"/>
          </p:cNvPicPr>
          <p:nvPr/>
        </p:nvPicPr>
        <p:blipFill>
          <a:blip r:embed="rId5"/>
          <a:stretch>
            <a:fillRect/>
          </a:stretch>
        </p:blipFill>
        <p:spPr>
          <a:xfrm>
            <a:off x="325652" y="4667097"/>
            <a:ext cx="3039762" cy="1966408"/>
          </a:xfrm>
          <a:prstGeom prst="rect">
            <a:avLst/>
          </a:prstGeom>
        </p:spPr>
      </p:pic>
      <p:pic>
        <p:nvPicPr>
          <p:cNvPr id="9" name="Picture 8">
            <a:extLst>
              <a:ext uri="{FF2B5EF4-FFF2-40B4-BE49-F238E27FC236}">
                <a16:creationId xmlns:a16="http://schemas.microsoft.com/office/drawing/2014/main" id="{5719FFEE-EB6D-4844-B14F-FB8C73952F96}"/>
              </a:ext>
            </a:extLst>
          </p:cNvPr>
          <p:cNvPicPr>
            <a:picLocks noChangeAspect="1"/>
          </p:cNvPicPr>
          <p:nvPr/>
        </p:nvPicPr>
        <p:blipFill>
          <a:blip r:embed="rId6"/>
          <a:stretch>
            <a:fillRect/>
          </a:stretch>
        </p:blipFill>
        <p:spPr>
          <a:xfrm>
            <a:off x="5712965" y="1495167"/>
            <a:ext cx="3146828" cy="2080319"/>
          </a:xfrm>
          <a:prstGeom prst="rect">
            <a:avLst/>
          </a:prstGeom>
        </p:spPr>
      </p:pic>
      <p:pic>
        <p:nvPicPr>
          <p:cNvPr id="11" name="Picture 10">
            <a:extLst>
              <a:ext uri="{FF2B5EF4-FFF2-40B4-BE49-F238E27FC236}">
                <a16:creationId xmlns:a16="http://schemas.microsoft.com/office/drawing/2014/main" id="{5FB45F51-124A-4AB1-AC21-9B559FA7C695}"/>
              </a:ext>
            </a:extLst>
          </p:cNvPr>
          <p:cNvPicPr>
            <a:picLocks noChangeAspect="1"/>
          </p:cNvPicPr>
          <p:nvPr/>
        </p:nvPicPr>
        <p:blipFill>
          <a:blip r:embed="rId7"/>
          <a:stretch>
            <a:fillRect/>
          </a:stretch>
        </p:blipFill>
        <p:spPr>
          <a:xfrm>
            <a:off x="4707924" y="4791467"/>
            <a:ext cx="3383428" cy="1600470"/>
          </a:xfrm>
          <a:prstGeom prst="rect">
            <a:avLst/>
          </a:prstGeom>
        </p:spPr>
      </p:pic>
    </p:spTree>
    <p:extLst>
      <p:ext uri="{BB962C8B-B14F-4D97-AF65-F5344CB8AC3E}">
        <p14:creationId xmlns:p14="http://schemas.microsoft.com/office/powerpoint/2010/main" val="3924615034"/>
      </p:ext>
    </p:extLst>
  </p:cSld>
  <p:clrMapOvr>
    <a:masterClrMapping/>
  </p:clrMapOvr>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27dc1a0-d89a-4e1c-ae91-ba229aec89d7">
      <UserInfo>
        <DisplayName>Lewis, Joanna</DisplayName>
        <AccountId>49</AccountId>
        <AccountType/>
      </UserInfo>
      <UserInfo>
        <DisplayName>Owen, Geraint</DisplayName>
        <AccountId>14</AccountId>
        <AccountType/>
      </UserInfo>
      <UserInfo>
        <DisplayName>Blount, Melanie</DisplayName>
        <AccountId>149</AccountId>
        <AccountType/>
      </UserInfo>
      <UserInfo>
        <DisplayName>Perry, Allan</DisplayName>
        <AccountId>94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39E5FBCFDC484CA9FA2578C688B946" ma:contentTypeVersion="13" ma:contentTypeDescription="Create a new document." ma:contentTypeScope="" ma:versionID="8b22da684ad6190abecbdccd9a3bdd28">
  <xsd:schema xmlns:xsd="http://www.w3.org/2001/XMLSchema" xmlns:xs="http://www.w3.org/2001/XMLSchema" xmlns:p="http://schemas.microsoft.com/office/2006/metadata/properties" xmlns:ns3="20ff7d99-dcfc-4d6e-974a-7fb46d11a7e9" xmlns:ns4="b27dc1a0-d89a-4e1c-ae91-ba229aec89d7" targetNamespace="http://schemas.microsoft.com/office/2006/metadata/properties" ma:root="true" ma:fieldsID="01e910d99d35a0e058fb51382f5dd307" ns3:_="" ns4:_="">
    <xsd:import namespace="20ff7d99-dcfc-4d6e-974a-7fb46d11a7e9"/>
    <xsd:import namespace="b27dc1a0-d89a-4e1c-ae91-ba229aec89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f7d99-dcfc-4d6e-974a-7fb46d11a7e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dc1a0-d89a-4e1c-ae91-ba229aec89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2.xml><?xml version="1.0" encoding="utf-8"?>
<ds:datastoreItem xmlns:ds="http://schemas.openxmlformats.org/officeDocument/2006/customXml" ds:itemID="{D0DE5532-076C-4333-94CD-BB9A7BAC216D}">
  <ds:schemaRefs>
    <ds:schemaRef ds:uri="http://schemas.microsoft.com/office/2006/metadata/properties"/>
    <ds:schemaRef ds:uri="http://schemas.microsoft.com/office/infopath/2007/PartnerControls"/>
    <ds:schemaRef ds:uri="b27dc1a0-d89a-4e1c-ae91-ba229aec89d7"/>
  </ds:schemaRefs>
</ds:datastoreItem>
</file>

<file path=customXml/itemProps3.xml><?xml version="1.0" encoding="utf-8"?>
<ds:datastoreItem xmlns:ds="http://schemas.openxmlformats.org/officeDocument/2006/customXml" ds:itemID="{EB2F07D3-33DA-4C52-A423-7AAA6C9E3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f7d99-dcfc-4d6e-974a-7fb46d11a7e9"/>
    <ds:schemaRef ds:uri="b27dc1a0-d89a-4e1c-ae91-ba229aec89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29486</TotalTime>
  <Words>4739</Words>
  <Application>Microsoft Office PowerPoint</Application>
  <PresentationFormat>On-screen Show (4:3)</PresentationFormat>
  <Paragraphs>567</Paragraphs>
  <Slides>35</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Wingdings</vt:lpstr>
      <vt:lpstr>Times New Roman</vt:lpstr>
      <vt:lpstr>Trebuchet MS</vt:lpstr>
      <vt:lpstr>Arial</vt:lpstr>
      <vt:lpstr>Gotham Rounded Book</vt:lpstr>
      <vt:lpstr>Calibri</vt:lpstr>
      <vt:lpstr>Symbol</vt:lpstr>
      <vt:lpstr>Bliss-Light</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129</cp:revision>
  <dcterms:created xsi:type="dcterms:W3CDTF">2017-04-04T10:58:38Z</dcterms:created>
  <dcterms:modified xsi:type="dcterms:W3CDTF">2021-03-29T10:44:31Z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0x0101001939E5FBCFDC484CA9FA2578C688B946</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