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webextensions/webextension1.xml" ContentType="application/vnd.ms-office.webextens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webextensions/webextension2.xml" ContentType="application/vnd.ms-office.webextension+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webextensions/webextension3.xml" ContentType="application/vnd.ms-office.webextension+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webextensions/webextension4.xml" ContentType="application/vnd.ms-office.webextension+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webextensions/webextension5.xml" ContentType="application/vnd.ms-office.webextension+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webextensions/webextension6.xml" ContentType="application/vnd.ms-office.webextension+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webextensions/webextension7.xml" ContentType="application/vnd.ms-office.webextension+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webextensions/webextension8.xml" ContentType="application/vnd.ms-office.webextension+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webextensions/webextension9.xml" ContentType="application/vnd.ms-office.webextension+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7"/>
  </p:notesMasterIdLst>
  <p:sldIdLst>
    <p:sldId id="265" r:id="rId5"/>
    <p:sldId id="271" r:id="rId6"/>
    <p:sldId id="439" r:id="rId7"/>
    <p:sldId id="440" r:id="rId8"/>
    <p:sldId id="483" r:id="rId9"/>
    <p:sldId id="484" r:id="rId10"/>
    <p:sldId id="510" r:id="rId11"/>
    <p:sldId id="511" r:id="rId12"/>
    <p:sldId id="442" r:id="rId13"/>
    <p:sldId id="443" r:id="rId14"/>
    <p:sldId id="444" r:id="rId15"/>
    <p:sldId id="441" r:id="rId16"/>
    <p:sldId id="512" r:id="rId17"/>
    <p:sldId id="513" r:id="rId18"/>
    <p:sldId id="514" r:id="rId19"/>
    <p:sldId id="515" r:id="rId20"/>
    <p:sldId id="449" r:id="rId21"/>
    <p:sldId id="450" r:id="rId22"/>
    <p:sldId id="452" r:id="rId23"/>
    <p:sldId id="516" r:id="rId24"/>
    <p:sldId id="476" r:id="rId25"/>
    <p:sldId id="451" r:id="rId26"/>
    <p:sldId id="453" r:id="rId27"/>
    <p:sldId id="455" r:id="rId28"/>
    <p:sldId id="458" r:id="rId29"/>
    <p:sldId id="459" r:id="rId30"/>
    <p:sldId id="517" r:id="rId31"/>
    <p:sldId id="524" r:id="rId32"/>
    <p:sldId id="460" r:id="rId33"/>
    <p:sldId id="503" r:id="rId34"/>
    <p:sldId id="464" r:id="rId35"/>
    <p:sldId id="508" r:id="rId36"/>
    <p:sldId id="463" r:id="rId37"/>
    <p:sldId id="518" r:id="rId38"/>
    <p:sldId id="465" r:id="rId39"/>
    <p:sldId id="466" r:id="rId40"/>
    <p:sldId id="475" r:id="rId41"/>
    <p:sldId id="504" r:id="rId42"/>
    <p:sldId id="467" r:id="rId43"/>
    <p:sldId id="478" r:id="rId44"/>
    <p:sldId id="519" r:id="rId45"/>
    <p:sldId id="479" r:id="rId46"/>
    <p:sldId id="468" r:id="rId47"/>
    <p:sldId id="499" r:id="rId48"/>
    <p:sldId id="469" r:id="rId49"/>
    <p:sldId id="520" r:id="rId50"/>
    <p:sldId id="521" r:id="rId51"/>
    <p:sldId id="470" r:id="rId52"/>
    <p:sldId id="500" r:id="rId53"/>
    <p:sldId id="471" r:id="rId54"/>
    <p:sldId id="522" r:id="rId55"/>
    <p:sldId id="509" r:id="rId56"/>
    <p:sldId id="480" r:id="rId57"/>
    <p:sldId id="505" r:id="rId58"/>
    <p:sldId id="481" r:id="rId59"/>
    <p:sldId id="527" r:id="rId60"/>
    <p:sldId id="472" r:id="rId61"/>
    <p:sldId id="506" r:id="rId62"/>
    <p:sldId id="473" r:id="rId63"/>
    <p:sldId id="523" r:id="rId64"/>
    <p:sldId id="490" r:id="rId65"/>
    <p:sldId id="420" r:id="rId66"/>
  </p:sldIdLst>
  <p:sldSz cx="9144000" cy="6858000" type="screen4x3"/>
  <p:notesSz cx="6888163" cy="10020300"/>
  <p:embeddedFontLst>
    <p:embeddedFont>
      <p:font typeface="Calibri" panose="020F0502020204030204" pitchFamily="34" charset="0"/>
      <p:regular r:id="rId68"/>
      <p:bold r:id="rId69"/>
      <p:italic r:id="rId70"/>
      <p:boldItalic r:id="rId71"/>
    </p:embeddedFont>
    <p:embeddedFont>
      <p:font typeface="Gotham Rounded Book" pitchFamily="50" charset="0"/>
      <p:regular r:id="rId72"/>
      <p:bold r:id="rId73"/>
      <p:italic r:id="rId74"/>
      <p:boldItalic r:id="rId75"/>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553C56-76E2-440C-A7D7-8E8F8785749E}" v="1" dt="2021-11-01T08:52:39.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70973" autoAdjust="0"/>
  </p:normalViewPr>
  <p:slideViewPr>
    <p:cSldViewPr snapToGrid="0" snapToObjects="1">
      <p:cViewPr varScale="1">
        <p:scale>
          <a:sx n="75" d="100"/>
          <a:sy n="75" d="100"/>
        </p:scale>
        <p:origin x="864" y="54"/>
      </p:cViewPr>
      <p:guideLst>
        <p:guide orient="horz" pos="2160"/>
        <p:guide pos="2880"/>
      </p:guideLst>
    </p:cSldViewPr>
  </p:slid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1.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EB553C56-76E2-440C-A7D7-8E8F8785749E}"/>
    <pc:docChg chg="modSld">
      <pc:chgData name="Jones, Nia" userId="c8e4cf6e-6852-4dab-8bdb-a66f4fdc7c7a" providerId="ADAL" clId="{EB553C56-76E2-440C-A7D7-8E8F8785749E}" dt="2021-11-01T08:52:39.990" v="0" actId="1076"/>
      <pc:docMkLst>
        <pc:docMk/>
      </pc:docMkLst>
      <pc:sldChg chg="modSp">
        <pc:chgData name="Jones, Nia" userId="c8e4cf6e-6852-4dab-8bdb-a66f4fdc7c7a" providerId="ADAL" clId="{EB553C56-76E2-440C-A7D7-8E8F8785749E}" dt="2021-11-01T08:52:39.990" v="0" actId="1076"/>
        <pc:sldMkLst>
          <pc:docMk/>
          <pc:sldMk cId="3939293872" sldId="265"/>
        </pc:sldMkLst>
        <pc:picChg chg="mod">
          <ac:chgData name="Jones, Nia" userId="c8e4cf6e-6852-4dab-8bdb-a66f4fdc7c7a" providerId="ADAL" clId="{EB553C56-76E2-440C-A7D7-8E8F8785749E}" dt="2021-11-01T08:52:39.990" v="0" actId="1076"/>
          <ac:picMkLst>
            <pc:docMk/>
            <pc:sldMk cId="3939293872" sldId="265"/>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901698" y="0"/>
            <a:ext cx="2984871" cy="501015"/>
          </a:xfrm>
          <a:prstGeom prst="rect">
            <a:avLst/>
          </a:prstGeom>
        </p:spPr>
        <p:txBody>
          <a:bodyPr vert="horz" lIns="96661" tIns="48331" rIns="96661" bIns="48331" rtlCol="0"/>
          <a:lstStyle>
            <a:lvl1pPr algn="r">
              <a:defRPr sz="1300"/>
            </a:lvl1pPr>
          </a:lstStyle>
          <a:p>
            <a:fld id="{AB64709F-7B92-4904-980E-C27FFADFC1BF}" type="datetimeFigureOut">
              <a:rPr lang="en-GB" smtClean="0"/>
              <a:t>01/11/2021</a:t>
            </a:fld>
            <a:endParaRPr lang="en-GB"/>
          </a:p>
        </p:txBody>
      </p:sp>
      <p:sp>
        <p:nvSpPr>
          <p:cNvPr id="4" name="Slide Image Placeholder 3"/>
          <p:cNvSpPr>
            <a:spLocks noGrp="1" noRot="1" noChangeAspect="1"/>
          </p:cNvSpPr>
          <p:nvPr>
            <p:ph type="sldImg" idx="2"/>
          </p:nvPr>
        </p:nvSpPr>
        <p:spPr>
          <a:xfrm>
            <a:off x="939800" y="752475"/>
            <a:ext cx="5008563" cy="3757613"/>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61" tIns="48331" rIns="96661" bIns="48331" rtlCol="0" anchor="b"/>
          <a:lstStyle>
            <a:lvl1pPr algn="r">
              <a:defRPr sz="13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Exam Walk-Through </a:t>
            </a:r>
          </a:p>
          <a:p>
            <a:r>
              <a:rPr lang="en-GB" b="1" dirty="0"/>
              <a:t>GCE Built Environment</a:t>
            </a:r>
          </a:p>
          <a:p>
            <a:r>
              <a:rPr lang="en-GB" b="1" dirty="0"/>
              <a:t>Unit 3</a:t>
            </a:r>
          </a:p>
          <a:p>
            <a:endParaRPr lang="en-GB" b="1" dirty="0"/>
          </a:p>
          <a:p>
            <a:endParaRPr lang="en-GB" b="1" dirty="0"/>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being test is properties of construction materials– in particular, brittleness, malleability and ductility.</a:t>
            </a:r>
          </a:p>
          <a:p>
            <a:endParaRPr lang="en-US" dirty="0"/>
          </a:p>
          <a:p>
            <a:r>
              <a:rPr lang="en-US" dirty="0"/>
              <a:t>It is a six-mark question meaning you have nine minutes to answer the question.</a:t>
            </a:r>
          </a:p>
          <a:p>
            <a:endParaRPr lang="en-US" dirty="0"/>
          </a:p>
          <a:p>
            <a:r>
              <a:rPr lang="en-US" dirty="0"/>
              <a:t>To get full marks you must provide accurate and technical descriptions of the three properties, each containing two correct facts, one per mark.</a:t>
            </a:r>
          </a:p>
          <a:p>
            <a:endParaRPr lang="en-US" dirty="0"/>
          </a:p>
          <a:p>
            <a:r>
              <a:rPr lang="en-US" dirty="0"/>
              <a:t>Step 1 – you must read the question carefully.  It is important to identify the command word to give you guidance on the way in which you will need to formulate your answer.</a:t>
            </a:r>
          </a:p>
          <a:p>
            <a:endParaRPr lang="en-US" dirty="0"/>
          </a:p>
          <a:p>
            <a:r>
              <a:rPr lang="en-US" dirty="0"/>
              <a:t>Step 2 - What are the key words in the question – it is a good idea to highlight the keywords to make sure that you answer the question correctly.</a:t>
            </a:r>
          </a:p>
          <a:p>
            <a:endParaRPr lang="en-US" dirty="0"/>
          </a:p>
          <a:p>
            <a:r>
              <a:rPr lang="en-US" dirty="0"/>
              <a:t>Step 3 - Make sure that you know what knowledge you are expected to demonstrate in your answer – in this case you are looking at the properties of materials.</a:t>
            </a:r>
          </a:p>
          <a:p>
            <a:r>
              <a:rPr lang="en-US" dirty="0"/>
              <a:t>Step 4 – you are required to outline what you know about the properties of building construction materials.</a:t>
            </a:r>
          </a:p>
          <a:p>
            <a:endParaRPr lang="en-US" dirty="0"/>
          </a:p>
          <a:p>
            <a:r>
              <a:rPr lang="en-US" dirty="0"/>
              <a:t>Step 5 – identify the two facts about each of the named properties and formulate your answers before you write it down in the exam paper.</a:t>
            </a:r>
          </a:p>
          <a:p>
            <a:endParaRPr lang="en-US" dirty="0"/>
          </a:p>
          <a:p>
            <a:r>
              <a:rPr lang="en-US" dirty="0"/>
              <a:t>Step 6 – make sure that although your answer is likely to be brief it must be sufficient to gain the mark.</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our six step process the first thing to do is to identify and highlight the command word – ‘Outline’.</a:t>
            </a:r>
          </a:p>
          <a:p>
            <a:endParaRPr lang="en-GB" dirty="0"/>
          </a:p>
          <a:p>
            <a:r>
              <a:rPr lang="en-GB" dirty="0"/>
              <a:t>At step 2 identify the keywords in the question, the fact that you need to write a description of the properties of building construction materials.  The three properties required are given in the question.</a:t>
            </a:r>
          </a:p>
          <a:p>
            <a:endParaRPr lang="en-GB" dirty="0"/>
          </a:p>
          <a:p>
            <a:r>
              <a:rPr lang="en-GB" dirty="0"/>
              <a:t>Step 3 – make sure you know which part of the specification is being examined.  In this case it is ‘Properties of building construction materials’.  The answer should ensure that the properties described relate to this part of the specification.</a:t>
            </a:r>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21136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 4 – reflect on what you know about the content included in the question.  </a:t>
            </a:r>
          </a:p>
          <a:p>
            <a:endParaRPr lang="en-GB" dirty="0"/>
          </a:p>
          <a:p>
            <a:r>
              <a:rPr lang="en-GB" dirty="0"/>
              <a:t>Step 5 – identify the features of the properties you want to describe in your responses.</a:t>
            </a:r>
          </a:p>
          <a:p>
            <a:endParaRPr lang="en-GB" dirty="0"/>
          </a:p>
          <a:p>
            <a:r>
              <a:rPr lang="en-GB" dirty="0"/>
              <a:t>Step 6 – make sure that you give two relevant features for each of the three properties..</a:t>
            </a:r>
          </a:p>
          <a:p>
            <a:endParaRPr lang="en-GB" dirty="0"/>
          </a:p>
          <a:p>
            <a:r>
              <a:rPr lang="en-GB" dirty="0"/>
              <a:t>The mark scheme shown identifies the descriptions of brittleness and illustrates the difference between a one mark response and a two marks response.</a:t>
            </a:r>
          </a:p>
          <a:p>
            <a:endParaRPr lang="en-GB" dirty="0"/>
          </a:p>
          <a:p>
            <a:r>
              <a:rPr lang="en-GB" dirty="0"/>
              <a:t>Spend some time reading through the responses to make sure you understand how to access both marks for this outline..  </a:t>
            </a:r>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7942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mark scheme shown identifies the outlines the descriptions of malleability and ductility and illustrates the difference between a one mark response and a two marks response.</a:t>
            </a:r>
          </a:p>
          <a:p>
            <a:endParaRPr lang="en-GB" dirty="0"/>
          </a:p>
          <a:p>
            <a:r>
              <a:rPr lang="en-GB" dirty="0"/>
              <a:t>Spend some time reading through the responses to make sure you understand how to access both marks for these outlines.  </a:t>
            </a:r>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4190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being tested is properties of construction materials– in particular, how materials may respond to high levels of humidity.</a:t>
            </a:r>
          </a:p>
          <a:p>
            <a:endParaRPr lang="en-US" dirty="0"/>
          </a:p>
          <a:p>
            <a:r>
              <a:rPr lang="en-US" dirty="0"/>
              <a:t>It is a six-mark question meaning you have nine minutes to answer the question.</a:t>
            </a:r>
          </a:p>
          <a:p>
            <a:endParaRPr lang="en-US" dirty="0"/>
          </a:p>
          <a:p>
            <a:r>
              <a:rPr lang="en-US" dirty="0"/>
              <a:t>To get full marks you must provide accurate and technical descriptions how materials respond to exposure to humidity.</a:t>
            </a:r>
          </a:p>
          <a:p>
            <a:endParaRPr lang="en-US" dirty="0"/>
          </a:p>
          <a:p>
            <a:r>
              <a:rPr lang="en-US" dirty="0"/>
              <a:t>Step 1 – you must read the question carefully.  It is important to identify the command word to give you guidance on the way in which you will need to formulate your answer.</a:t>
            </a:r>
          </a:p>
          <a:p>
            <a:endParaRPr lang="en-US" dirty="0"/>
          </a:p>
          <a:p>
            <a:r>
              <a:rPr lang="en-US" dirty="0"/>
              <a:t>Step 2 - What are the key words in the question – it is a good idea to highlight the keywords to make sure that you answer the question correctly.</a:t>
            </a:r>
          </a:p>
          <a:p>
            <a:endParaRPr lang="en-US" dirty="0"/>
          </a:p>
          <a:p>
            <a:r>
              <a:rPr lang="en-US" dirty="0"/>
              <a:t>Step 3 - Make sure that you know what knowledge you are expected to demonstrate in your answer – in this case you are looking at the effects of humidity on construction materials.</a:t>
            </a:r>
          </a:p>
          <a:p>
            <a:r>
              <a:rPr lang="en-US" dirty="0"/>
              <a:t>Step 4 – you are required to identify what you know about the effect of prolonged exposure to humidity on building construction materials.</a:t>
            </a:r>
          </a:p>
          <a:p>
            <a:endParaRPr lang="en-US" dirty="0"/>
          </a:p>
          <a:p>
            <a:r>
              <a:rPr lang="en-US" dirty="0"/>
              <a:t>Step 5 – identify the effects of different causes of humidity on construction materials and formulate your answer before you write it down in the exam paper.</a:t>
            </a:r>
          </a:p>
          <a:p>
            <a:endParaRPr lang="en-US" dirty="0"/>
          </a:p>
          <a:p>
            <a:r>
              <a:rPr lang="en-US" dirty="0"/>
              <a:t>Step 6 – make sure that although your answer is in sufficient detail to gain the marks for this question which is band marked.</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50666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mark scheme shown outlines the descriptions of the effects of humidity on building materials over a long period of time.</a:t>
            </a:r>
          </a:p>
          <a:p>
            <a:endParaRPr lang="en-GB" dirty="0"/>
          </a:p>
          <a:p>
            <a:r>
              <a:rPr lang="en-GB" dirty="0"/>
              <a:t>The bullet points show what is known as the indicative content that should be included in a response to this question.  Full mark answers may not contain all the indicative content but in that case the response should go into technical details about the points covered to shown depth of knowledge and understanding.</a:t>
            </a:r>
          </a:p>
          <a:p>
            <a:endParaRPr lang="en-GB" dirty="0"/>
          </a:p>
          <a:p>
            <a:r>
              <a:rPr lang="en-GB" dirty="0"/>
              <a:t>Spend some time reading through the responses to make sure you understand how to access the marks for this question.  </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82674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bands describe candidate performance in terms of knowledge and understanding of the topic of the question – effects of humidity.</a:t>
            </a:r>
          </a:p>
          <a:p>
            <a:endParaRPr lang="en-GB" dirty="0"/>
          </a:p>
          <a:p>
            <a:r>
              <a:rPr lang="en-GB" dirty="0"/>
              <a:t>When an examiner is marking this type of question they will consider the coverage of the indicative content and then compare the quality of the response to the descriptions in the mark bands.</a:t>
            </a:r>
          </a:p>
          <a:p>
            <a:endParaRPr lang="en-GB" dirty="0"/>
          </a:p>
          <a:p>
            <a:r>
              <a:rPr lang="en-GB" dirty="0"/>
              <a:t>Spend some time reading through the responses to make sure you understand how to access the marks for this question.  </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48023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2a – the content being tested is the </a:t>
            </a:r>
            <a:r>
              <a:rPr lang="en-GB" dirty="0" err="1"/>
              <a:t>the</a:t>
            </a:r>
            <a:r>
              <a:rPr lang="en-GB" dirty="0"/>
              <a:t> properties of construction materials with a focus on the use of bricks.</a:t>
            </a:r>
          </a:p>
          <a:p>
            <a:r>
              <a:rPr lang="en-GB" dirty="0"/>
              <a:t>The question is worth six marks meaning that you have 9 minutes to answer this question.</a:t>
            </a:r>
          </a:p>
          <a:p>
            <a:endParaRPr lang="en-GB" dirty="0"/>
          </a:p>
          <a:p>
            <a:r>
              <a:rPr lang="en-GB" dirty="0"/>
              <a:t>For each question you should work through the six steps:</a:t>
            </a:r>
          </a:p>
          <a:p>
            <a:pPr marL="181240" indent="-181240">
              <a:buFont typeface="Arial" panose="020B0604020202020204" pitchFamily="34" charset="0"/>
              <a:buChar char="•"/>
            </a:pPr>
            <a:r>
              <a:rPr lang="en-GB" dirty="0"/>
              <a:t>Identify the command word for this question – in this case describe</a:t>
            </a:r>
          </a:p>
          <a:p>
            <a:pPr marL="181240" indent="-181240">
              <a:buFont typeface="Arial" panose="020B0604020202020204" pitchFamily="34" charset="0"/>
              <a:buChar char="•"/>
            </a:pPr>
            <a:r>
              <a:rPr lang="en-GB" dirty="0"/>
              <a:t>Identify the key words in the question – you need to consider the properties of brick that makes it suitable for use as a construction materials.</a:t>
            </a:r>
          </a:p>
          <a:p>
            <a:pPr marL="181240" indent="-181240">
              <a:buFont typeface="Arial" panose="020B0604020202020204" pitchFamily="34" charset="0"/>
              <a:buChar char="•"/>
            </a:pPr>
            <a:r>
              <a:rPr lang="en-GB" dirty="0"/>
              <a:t>You need to identify the relevant content of the question, the construction stage of the building life cycle.</a:t>
            </a:r>
          </a:p>
          <a:p>
            <a:pPr marL="181240" indent="-181240">
              <a:buFont typeface="Arial" panose="020B0604020202020204" pitchFamily="34" charset="0"/>
              <a:buChar char="•"/>
            </a:pPr>
            <a:r>
              <a:rPr lang="en-GB" dirty="0"/>
              <a:t>Formulate your responses to justify the properties of brickwork that make it a suitable material for the construction of a house and garage (Domestic constructions)</a:t>
            </a:r>
          </a:p>
          <a:p>
            <a:pPr marL="181240" indent="-181240">
              <a:buFont typeface="Arial" panose="020B0604020202020204" pitchFamily="34" charset="0"/>
              <a:buChar char="•"/>
            </a:pPr>
            <a:r>
              <a:rPr lang="en-GB" dirty="0"/>
              <a:t>Make sure you identify a series of properties and explain why each makes brick a suitable material for this construction work.</a:t>
            </a:r>
          </a:p>
          <a:p>
            <a:pPr marL="181240" indent="-18124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829716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command word describe means that you should provide a series of linked facts that cover the characteristics of the topic of the question.</a:t>
            </a:r>
          </a:p>
          <a:p>
            <a:endParaRPr lang="en-GB" dirty="0"/>
          </a:p>
          <a:p>
            <a:r>
              <a:rPr lang="en-GB" dirty="0"/>
              <a:t>You must relate your answer to the stem of the question – the construction of a house and garage.</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3758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covers a series of properties that would gain marks.  Your response should include most if not all of these properties to gain good marks.</a:t>
            </a:r>
          </a:p>
          <a:p>
            <a:endParaRPr lang="en-GB" dirty="0"/>
          </a:p>
          <a:p>
            <a:r>
              <a:rPr lang="en-GB" dirty="0"/>
              <a:t>Read through the answers and try to identify the points that have gained the marks in each one.</a:t>
            </a:r>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84740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need to make sure that you have all the materials you need to work through the walk-through.</a:t>
            </a:r>
          </a:p>
          <a:p>
            <a:endParaRPr lang="en-GB" dirty="0"/>
          </a:p>
          <a:p>
            <a:r>
              <a:rPr lang="en-GB" dirty="0"/>
              <a:t>This includes a copy of the exam paper which has spaces for you to write your answers.</a:t>
            </a:r>
          </a:p>
          <a:p>
            <a:endParaRPr lang="en-GB" dirty="0"/>
          </a:p>
          <a:p>
            <a:r>
              <a:rPr lang="en-GB" dirty="0"/>
              <a:t>Some lined paper for rough work</a:t>
            </a:r>
          </a:p>
          <a:p>
            <a:endParaRPr lang="en-GB" dirty="0"/>
          </a:p>
          <a:p>
            <a:r>
              <a:rPr lang="en-GB" dirty="0"/>
              <a:t>A black pen, pencil and a ruler</a:t>
            </a:r>
          </a:p>
          <a:p>
            <a:endParaRPr lang="en-GB" dirty="0"/>
          </a:p>
          <a:p>
            <a:r>
              <a:rPr lang="en-GB" dirty="0"/>
              <a:t>A highlighter</a:t>
            </a:r>
          </a:p>
          <a:p>
            <a:endParaRPr lang="en-GB" dirty="0"/>
          </a:p>
          <a:p>
            <a:r>
              <a:rPr lang="en-GB" dirty="0"/>
              <a:t>Post-it notes to record any issues you want to raise with your teacher later.</a:t>
            </a:r>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mark bands describe candidate performance in terms of knowledge and understanding of the topic of the question – the properties of brick.  However it is important that you relate the properties to the type of building that is being discussed as some properties would not be beneficial in other constructions.</a:t>
            </a:r>
          </a:p>
          <a:p>
            <a:endParaRPr lang="en-GB" dirty="0"/>
          </a:p>
          <a:p>
            <a:r>
              <a:rPr lang="en-GB" dirty="0"/>
              <a:t>Read through the mark bands to make sure you understand how different levels of performance are being marked.</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2230843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Knowledge Organisers available on the WJEC website covering the content of Unit 3.  This is an extract from the Knowledge Organiser on the properties of using bricks in the construction of a building.</a:t>
            </a:r>
          </a:p>
          <a:p>
            <a:endParaRPr lang="en-GB" dirty="0"/>
          </a:p>
          <a:p>
            <a:r>
              <a:rPr lang="en-GB" dirty="0"/>
              <a:t>Read through the knowledge organiser – would the information help you answer questions on this topic?</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174818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content being tested in this question is the calculation of quantities for the construction of a brick wall.</a:t>
            </a:r>
          </a:p>
          <a:p>
            <a:endParaRPr lang="en-GB" dirty="0"/>
          </a:p>
          <a:p>
            <a:r>
              <a:rPr lang="en-GB" dirty="0"/>
              <a:t>There are five marks available here giving you seven and a half minutes to answer the question.</a:t>
            </a:r>
          </a:p>
          <a:p>
            <a:endParaRPr lang="en-GB" dirty="0"/>
          </a:p>
          <a:p>
            <a:r>
              <a:rPr lang="en-GB" dirty="0"/>
              <a:t>For each question you should work through the six steps:</a:t>
            </a:r>
          </a:p>
          <a:p>
            <a:pPr marL="181240" indent="-181240">
              <a:buFont typeface="Arial" panose="020B0604020202020204" pitchFamily="34" charset="0"/>
              <a:buChar char="•"/>
            </a:pPr>
            <a:r>
              <a:rPr lang="en-GB" dirty="0"/>
              <a:t>Identify the command word for this question – in this case calculate</a:t>
            </a:r>
          </a:p>
          <a:p>
            <a:pPr marL="181240" indent="-181240">
              <a:buFont typeface="Arial" panose="020B0604020202020204" pitchFamily="34" charset="0"/>
              <a:buChar char="•"/>
            </a:pPr>
            <a:r>
              <a:rPr lang="en-GB" dirty="0"/>
              <a:t>Identify the key words in the question –  in this case the dimensions of the wall.</a:t>
            </a:r>
          </a:p>
          <a:p>
            <a:pPr marL="181240" indent="-181240">
              <a:buFont typeface="Arial" panose="020B0604020202020204" pitchFamily="34" charset="0"/>
              <a:buChar char="•"/>
            </a:pPr>
            <a:r>
              <a:rPr lang="en-GB" dirty="0"/>
              <a:t>Each stage of the calculation will be awarded one mark if correct.</a:t>
            </a:r>
          </a:p>
          <a:p>
            <a:pPr marL="181240" indent="-181240">
              <a:buFont typeface="Arial" panose="020B0604020202020204" pitchFamily="34" charset="0"/>
              <a:buChar char="•"/>
            </a:pPr>
            <a:r>
              <a:rPr lang="en-GB" dirty="0"/>
              <a:t>You need to identify the relevant numerical information in the question and make relevant assumptions such as the positioning of the window and door will allow bricks to be cut in half.</a:t>
            </a:r>
          </a:p>
          <a:p>
            <a:pPr marL="181240" indent="-181240">
              <a:buFont typeface="Arial" panose="020B0604020202020204" pitchFamily="34" charset="0"/>
              <a:buChar char="•"/>
            </a:pPr>
            <a:r>
              <a:rPr lang="en-GB" dirty="0"/>
              <a:t>Set out your calculation clearly and ensure that you check your answers.</a:t>
            </a: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14067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asks you to calculate the number of bricks required to build a wall of given dimensions that includes openings for a door and a window.</a:t>
            </a:r>
          </a:p>
          <a:p>
            <a:endParaRPr lang="en-GB" dirty="0"/>
          </a:p>
          <a:p>
            <a:r>
              <a:rPr lang="en-GB" dirty="0"/>
              <a:t>The calculation allows for mortar surrounding a brick and therefore the brick size is taken as 225 x 75 mm rather than the size given in the question of 215 x 65 mm.  If you had not made this allowance you would have lost 1 of the five marks available.</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49036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concerns the topic of thermal comfort and focuses on the environmental factors that may affect thermal comfort in a building..</a:t>
            </a:r>
          </a:p>
          <a:p>
            <a:endParaRPr lang="en-GB" dirty="0"/>
          </a:p>
          <a:p>
            <a:r>
              <a:rPr lang="en-GB" dirty="0"/>
              <a:t>There are six marks available for this question which means you should spend up to nine minutes answering it.</a:t>
            </a:r>
          </a:p>
          <a:p>
            <a:endParaRPr lang="en-GB" dirty="0"/>
          </a:p>
          <a:p>
            <a:r>
              <a:rPr lang="en-GB" dirty="0"/>
              <a:t> Your answer should focus on issues such as air temperature, radiant temperature, air velocity and relative humidity.  Each should be linked to its affect on the comfort of the building for its occupants.</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242037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have the chance to attempt to answer a question in the time that is allowed in the examination.  There are 100 marks available in the paper and you have 2</a:t>
            </a:r>
            <a:r>
              <a:rPr lang="en-GB" dirty="0">
                <a:latin typeface="Calibri" panose="020F0502020204030204" pitchFamily="34" charset="0"/>
                <a:cs typeface="Calibri" panose="020F0502020204030204" pitchFamily="34" charset="0"/>
              </a:rPr>
              <a:t>½</a:t>
            </a:r>
            <a:r>
              <a:rPr lang="en-GB" dirty="0"/>
              <a:t> hours to do the paper.  This works out as 1</a:t>
            </a:r>
            <a:r>
              <a:rPr lang="en-GB" dirty="0">
                <a:latin typeface="Calibri" panose="020F0502020204030204" pitchFamily="34" charset="0"/>
                <a:cs typeface="Calibri" panose="020F0502020204030204" pitchFamily="34" charset="0"/>
              </a:rPr>
              <a:t>½ minutes per mark.</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Answer this question in your copy of the question paper.</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When you are ready to answer the question, click on the timer that will count down the nine minutes.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198220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indicative content for Question 3a.  Read through the content and compare it to your response to the question.  How many of the points contained in the indicative content were included in your answer?.</a:t>
            </a:r>
          </a:p>
          <a:p>
            <a:endParaRPr lang="en-GB" dirty="0"/>
          </a:p>
          <a:p>
            <a:r>
              <a:rPr lang="en-GB" dirty="0"/>
              <a:t>Look carefully at the answers to make sure that you understand the content that was required.</a:t>
            </a:r>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88794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Look carefully at the Mark bands to make sure that you understand how the marks were awarded.  Which mark band would be most appropriate for your response.  How could you improve your response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14235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Knowledge Organisers available on the WJEC website covering the content of Unit 3.  This is an extract from the Knowledge Organiser on the need to ensure thermal comfort in a building.</a:t>
            </a:r>
          </a:p>
          <a:p>
            <a:endParaRPr lang="en-GB" dirty="0"/>
          </a:p>
          <a:p>
            <a:r>
              <a:rPr lang="en-GB" dirty="0"/>
              <a:t>Read through the knowledge organiser – would the information help you answer questions on this topic?</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355753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This question also concentrates on controlling and managing heat flow in a building.</a:t>
            </a:r>
          </a:p>
          <a:p>
            <a:endParaRPr lang="en-GB" dirty="0"/>
          </a:p>
          <a:p>
            <a:r>
              <a:rPr lang="en-GB" dirty="0"/>
              <a:t>You have nine minutes to answer this question.</a:t>
            </a:r>
          </a:p>
          <a:p>
            <a:r>
              <a:rPr lang="en-GB" dirty="0"/>
              <a:t>This part of the question has the command word ‘Describe’.</a:t>
            </a:r>
          </a:p>
          <a:p>
            <a:r>
              <a:rPr lang="en-GB" dirty="0"/>
              <a:t>To remind you:</a:t>
            </a:r>
          </a:p>
          <a:p>
            <a:endParaRPr lang="en-GB" dirty="0"/>
          </a:p>
          <a:p>
            <a:r>
              <a:rPr lang="en-GB" sz="1300" b="1" dirty="0"/>
              <a:t>Describe</a:t>
            </a:r>
            <a:r>
              <a:rPr lang="en-GB" sz="1400" dirty="0">
                <a:latin typeface="+mn-lt"/>
              </a:rPr>
              <a:t> – you should provide characteristics of a topic or a series of linked facts.  The description should be as complete as possible to show the main features of the topic you have been asked to describe.</a:t>
            </a:r>
          </a:p>
          <a:p>
            <a:pPr defTabSz="966612">
              <a:defRPr/>
            </a:pPr>
            <a:endParaRPr lang="en-GB" sz="1300" dirty="0"/>
          </a:p>
          <a:p>
            <a:pPr defTabSz="966612">
              <a:defRPr/>
            </a:pPr>
            <a:r>
              <a:rPr lang="en-GB" sz="1300" dirty="0"/>
              <a:t>When you are considering what you know about the heating of a building, think how you can relate your knowledge to the question..  </a:t>
            </a:r>
          </a:p>
          <a:p>
            <a:pPr defTabSz="966612">
              <a:defRPr/>
            </a:pPr>
            <a:endParaRPr lang="en-GB" sz="1300" dirty="0"/>
          </a:p>
          <a:p>
            <a:pPr defTabSz="966612">
              <a:defRPr/>
            </a:pPr>
            <a:r>
              <a:rPr lang="en-GB" sz="1300" dirty="0"/>
              <a:t>Your response must use the context of the question in order to gain marks.  This means that you must form your response carefully to apply your knowledge to the context.</a:t>
            </a:r>
          </a:p>
          <a:p>
            <a:pPr defTabSz="966612">
              <a:defRPr/>
            </a:pPr>
            <a:endParaRPr lang="en-GB" sz="1300" dirty="0"/>
          </a:p>
          <a:p>
            <a:pPr defTabSz="966612">
              <a:defRPr/>
            </a:pPr>
            <a:endParaRPr lang="en-GB" sz="1300"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76707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Level Unit 3 is a 2 hours and 30 minutes written examination.  It contributes 30% to the A level qualification.</a:t>
            </a:r>
          </a:p>
          <a:p>
            <a:endParaRPr lang="en-GB" dirty="0"/>
          </a:p>
          <a:p>
            <a:r>
              <a:rPr lang="en-GB" dirty="0"/>
              <a:t>The paper is made up of 7 questions and is awarded out of 100 marks.</a:t>
            </a:r>
          </a:p>
          <a:p>
            <a:endParaRPr lang="en-GB" dirty="0"/>
          </a:p>
          <a:p>
            <a:r>
              <a:rPr lang="en-GB" dirty="0"/>
              <a:t>The exam tests your knowledge and understanding of: properties of and degradation of materials, structural analysis and building comfort, standards for measurements, thermal acoustic and lighting considerations and building services systems.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for you to do some work.  Look back at the six steps for this question and plan your response.</a:t>
            </a:r>
          </a:p>
          <a:p>
            <a:endParaRPr lang="en-GB" dirty="0"/>
          </a:p>
          <a:p>
            <a:r>
              <a:rPr lang="en-GB" dirty="0"/>
              <a:t>You have nine minutes to answer this question.  To start the timer click on ‘9.00’.</a:t>
            </a:r>
          </a:p>
          <a:p>
            <a:endParaRPr lang="en-GB" dirty="0"/>
          </a:p>
          <a:p>
            <a:r>
              <a:rPr lang="en-GB" dirty="0"/>
              <a:t>Once the time is up or you have finished your response you can move onto the next slide to see the mark scheme and mark your work.  </a:t>
            </a:r>
          </a:p>
          <a:p>
            <a:endParaRPr lang="en-GB" dirty="0"/>
          </a:p>
          <a:p>
            <a:r>
              <a:rPr lang="en-GB" dirty="0"/>
              <a:t>Remember the examiner is expecting you to need around the nine minutes to write in sufficient detail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2299997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extract from the mark scheme to check the content in your response.  Obviously you will not have written exactly what is here but you need to identify the points made in the indicative content and match them to your response.</a:t>
            </a:r>
          </a:p>
          <a:p>
            <a:endParaRPr lang="en-GB" dirty="0"/>
          </a:p>
          <a:p>
            <a:r>
              <a:rPr lang="en-GB" dirty="0"/>
              <a:t>How could you improve your answer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1030074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carefully at the Mark bands to make sure that you understand how the marks were awarded.  Which mark band would be most appropriate for your response.  How could you improve your response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765637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covers the impact of temperature change on users of residential buildings..</a:t>
            </a:r>
          </a:p>
          <a:p>
            <a:endParaRPr lang="en-GB" dirty="0"/>
          </a:p>
          <a:p>
            <a:r>
              <a:rPr lang="en-GB" dirty="0"/>
              <a:t>You have nine minutes to answer this question.</a:t>
            </a:r>
          </a:p>
          <a:p>
            <a:endParaRPr lang="en-GB" dirty="0"/>
          </a:p>
          <a:p>
            <a:r>
              <a:rPr lang="en-GB" dirty="0"/>
              <a:t>We have looked a range of questions so far.  I am assuming that you are able to remember how to carry out steps 1 – 4 for this question.  If you cannot remember steps 1 – 4 revisit one of the previous slide to remind yourself.</a:t>
            </a:r>
          </a:p>
          <a:p>
            <a:endParaRPr lang="en-GB" dirty="0"/>
          </a:p>
          <a:p>
            <a:r>
              <a:rPr lang="en-GB" dirty="0"/>
              <a:t>This part of the question is considering the impact of temperature changes on the users of a residential building depending on the type of construction used to build the structure.  You should consider factors such as insulation, the age of the building, the nature of the building and siting of the building.</a:t>
            </a:r>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2040127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for you to do some work.  Look back at the six steps for this question and plan your response.</a:t>
            </a:r>
          </a:p>
          <a:p>
            <a:endParaRPr lang="en-GB" dirty="0"/>
          </a:p>
          <a:p>
            <a:r>
              <a:rPr lang="en-GB" dirty="0"/>
              <a:t>You have nine minutes to answer this question.  To start the timer click on ‘9.00’.</a:t>
            </a:r>
          </a:p>
          <a:p>
            <a:endParaRPr lang="en-GB" dirty="0"/>
          </a:p>
          <a:p>
            <a:r>
              <a:rPr lang="en-GB" dirty="0"/>
              <a:t>Once the time is up or you have finished your response you can move onto the next slide to see the mark scheme and mark your work.  </a:t>
            </a:r>
          </a:p>
          <a:p>
            <a:endParaRPr lang="en-GB" dirty="0"/>
          </a:p>
          <a:p>
            <a:r>
              <a:rPr lang="en-GB" dirty="0"/>
              <a:t>Remember the examiner is expecting you to need around the nine minutes to write in sufficient detail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1656718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for this question includes the indicative content the examiner will want to see in your answer.  As before you may not have covered all the indicative content but your response will be judged against the band mark descriptors which will take into account the depth and technical detail included in your answer.</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136161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carefully at the Mark bands to make sure that you understand how the marks were awarded.  Which mark band would be most appropriate for your response.  How could you improve your response to gain full marks?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8217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on the topic of structural analysis, and in particular live and dead loads.</a:t>
            </a:r>
          </a:p>
          <a:p>
            <a:endParaRPr lang="en-GB" dirty="0"/>
          </a:p>
          <a:p>
            <a:r>
              <a:rPr lang="en-GB" dirty="0"/>
              <a:t>This is a six mark question so you have nine minutes to answer this question.</a:t>
            </a:r>
          </a:p>
          <a:p>
            <a:endParaRPr lang="en-GB" dirty="0"/>
          </a:p>
          <a:p>
            <a:r>
              <a:rPr lang="en-GB" dirty="0"/>
              <a:t>Question 4a is set to test your knowledge and understanding of the differences between the two classifications of load.</a:t>
            </a:r>
          </a:p>
          <a:p>
            <a:endParaRPr lang="en-GB" dirty="0"/>
          </a:p>
          <a:p>
            <a:r>
              <a:rPr lang="en-GB" dirty="0"/>
              <a:t>Work through steps 1 – 4 for this question to make sure you are on the right track to form your answer.</a:t>
            </a:r>
          </a:p>
          <a:p>
            <a:endParaRPr lang="en-GB" dirty="0"/>
          </a:p>
          <a:p>
            <a:r>
              <a:rPr lang="en-GB" dirty="0"/>
              <a:t>The command word here is ‘Describe’  to remind you:</a:t>
            </a:r>
          </a:p>
          <a:p>
            <a:endParaRPr lang="en-GB" dirty="0"/>
          </a:p>
          <a:p>
            <a:r>
              <a:rPr lang="en-GB" sz="1400" b="1" dirty="0">
                <a:latin typeface="+mn-lt"/>
              </a:rPr>
              <a:t>Describe</a:t>
            </a:r>
            <a:r>
              <a:rPr lang="en-GB" sz="1400" dirty="0">
                <a:latin typeface="+mn-lt"/>
              </a:rPr>
              <a:t> – you should provide characteristics of a topic or a series of linked facts.  The description should be as complete as possible to show the main features of the topic you have been asked to describe.</a:t>
            </a:r>
          </a:p>
          <a:p>
            <a:endParaRPr lang="en-GB" dirty="0"/>
          </a:p>
          <a:p>
            <a:r>
              <a:rPr lang="en-GB" dirty="0"/>
              <a:t>Your response to the question should include a definition of each type of load and examples of live and dead loads.</a:t>
            </a:r>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1933447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higher mark question, in fact six marks.  This means that you would have up to 9 minutes to answer this question.  This shows that you are going to need to include a lot of detail.  </a:t>
            </a:r>
          </a:p>
          <a:p>
            <a:endParaRPr lang="en-GB" dirty="0"/>
          </a:p>
          <a:p>
            <a:r>
              <a:rPr lang="en-GB" dirty="0"/>
              <a:t>Spend some time considering how you will answer this question – you may want to rough an answer out in terms of bullet points before you start to answer the question in your copy of the exam paper.</a:t>
            </a:r>
          </a:p>
          <a:p>
            <a:endParaRPr lang="en-GB" dirty="0"/>
          </a:p>
          <a:p>
            <a:r>
              <a:rPr lang="en-GB" dirty="0"/>
              <a:t>Click the timer (9.00) when you are ready to write your answer.</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1975954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band marked.  That means that although the mark scheme will include a series of points (indicative content) that should be included in a good response the marks are awarded using a description of candidate performance taking into account the number of points from the indicative answer covered in the mark scheme.</a:t>
            </a:r>
          </a:p>
          <a:p>
            <a:endParaRPr lang="en-GB" dirty="0"/>
          </a:p>
          <a:p>
            <a:r>
              <a:rPr lang="en-GB" dirty="0"/>
              <a:t>Read through the points made in the indicative answer and compare your answer against the list.  </a:t>
            </a:r>
          </a:p>
          <a:p>
            <a:endParaRPr lang="en-GB" dirty="0"/>
          </a:p>
          <a:p>
            <a:r>
              <a:rPr lang="en-GB" dirty="0"/>
              <a:t>Then read the mark band descriptors to see where you think your answer would lie.</a:t>
            </a:r>
          </a:p>
          <a:p>
            <a:endParaRPr lang="en-GB" dirty="0"/>
          </a:p>
          <a:p>
            <a:r>
              <a:rPr lang="en-GB" dirty="0"/>
              <a:t>How could you improve your answer to this type of question?</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34131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you will need to do is to read the front cover of the paper to make sure that you know exactly what you need to do to answer the paper.</a:t>
            </a:r>
          </a:p>
          <a:p>
            <a:endParaRPr lang="en-GB" dirty="0"/>
          </a:p>
          <a:p>
            <a:r>
              <a:rPr lang="en-GB" dirty="0"/>
              <a:t>In this paper you have to answer all the questions, there are no optional questions.</a:t>
            </a:r>
          </a:p>
          <a:p>
            <a:endParaRPr lang="en-GB" dirty="0"/>
          </a:p>
          <a:p>
            <a:r>
              <a:rPr lang="en-GB" dirty="0"/>
              <a:t>It is very important that you enter your name, centre number and candidate number on the front of the paper.  These must be correct so that your marks can be recorded accurately.</a:t>
            </a:r>
          </a:p>
          <a:p>
            <a:endParaRPr lang="en-GB" dirty="0"/>
          </a:p>
          <a:p>
            <a:r>
              <a:rPr lang="en-GB" dirty="0"/>
              <a:t>The paper has lined spaces after each question that you must use to present your answer.</a:t>
            </a:r>
          </a:p>
          <a:p>
            <a:endParaRPr lang="en-GB" dirty="0"/>
          </a:p>
          <a:p>
            <a:r>
              <a:rPr lang="en-GB" dirty="0"/>
              <a:t>You must use a black ink or ball point pen – this is because your paper will be scanned before it can be marked by the examiner.  Black pen produces the clearest scans.</a:t>
            </a:r>
          </a:p>
          <a:p>
            <a:endParaRPr lang="en-GB" dirty="0"/>
          </a:p>
          <a:p>
            <a:r>
              <a:rPr lang="en-GB" dirty="0"/>
              <a:t>The paper is marked out of 100 marks.  Each question or part question has a mark at the end of the question.   You should use the mark to give you a guide as to how long you can spend on each answer and how much detail you should include in your answer.  The paper is timed for two hours 30 minutes – that means that you should spend roughly I minute 30 seconds on each mark.</a:t>
            </a:r>
          </a:p>
          <a:p>
            <a:endParaRPr lang="en-GB" dirty="0"/>
          </a:p>
          <a:p>
            <a:r>
              <a:rPr lang="en-GB" dirty="0"/>
              <a:t>It is important that you write as clearly as possible make sure that you write in full, coherent sentences.</a:t>
            </a:r>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tests your knowledge and understanding of the formulae required to calculate bending moments.</a:t>
            </a:r>
          </a:p>
          <a:p>
            <a:endParaRPr lang="en-GB" dirty="0"/>
          </a:p>
          <a:p>
            <a:r>
              <a:rPr lang="en-GB" dirty="0"/>
              <a:t>Work through the steps 1 to 4.  The command word is calculate.</a:t>
            </a:r>
          </a:p>
          <a:p>
            <a:endParaRPr lang="en-GB" dirty="0"/>
          </a:p>
          <a:p>
            <a:r>
              <a:rPr lang="en-GB" dirty="0"/>
              <a:t>You need to identify the formulae that you will need to use, substitute the numbers from the question into the formula and carry out the required arithmetic calculations.</a:t>
            </a:r>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3171885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5 mark question.  This means that you would have up to 7.5 minutes to answer this question.  The question reminds you that you must ‘Show all calculations’.</a:t>
            </a:r>
          </a:p>
          <a:p>
            <a:endParaRPr lang="en-GB" dirty="0"/>
          </a:p>
          <a:p>
            <a:r>
              <a:rPr lang="en-GB" dirty="0"/>
              <a:t>Spend some time identifying the formula that you will need to use and the relevant information from the question required for the calculations.– you may want to rough out an answer before you start to answer the question in your copy of the exam paper.</a:t>
            </a:r>
          </a:p>
          <a:p>
            <a:endParaRPr lang="en-GB" dirty="0"/>
          </a:p>
          <a:p>
            <a:r>
              <a:rPr lang="en-GB" dirty="0"/>
              <a:t>Click the timer (7.30) when you are ready to write your answer.</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1675479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shows the correct calculation and the steps that will be awarded marks.</a:t>
            </a:r>
          </a:p>
          <a:p>
            <a:endParaRPr lang="en-GB" dirty="0"/>
          </a:p>
          <a:p>
            <a:r>
              <a:rPr lang="en-GB" dirty="0"/>
              <a:t>Check your answer against the mark scheme.</a:t>
            </a:r>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210540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tests your knowledge of integrated passive design with a particular emphasis on the barriers to and drivers for the use of passive house design in Wales.</a:t>
            </a:r>
          </a:p>
          <a:p>
            <a:r>
              <a:rPr lang="en-GB" dirty="0"/>
              <a:t> </a:t>
            </a:r>
          </a:p>
          <a:p>
            <a:r>
              <a:rPr lang="en-GB" dirty="0"/>
              <a:t>The question is worth fourteen marks meaning that you would have twenty one minutes to answer this.</a:t>
            </a:r>
          </a:p>
          <a:p>
            <a:endParaRPr lang="en-GB" dirty="0"/>
          </a:p>
          <a:p>
            <a:r>
              <a:rPr lang="en-GB" dirty="0"/>
              <a:t>Carry out steps 1 – 4 as usual.  </a:t>
            </a:r>
          </a:p>
          <a:p>
            <a:endParaRPr lang="en-GB" dirty="0"/>
          </a:p>
          <a:p>
            <a:r>
              <a:rPr lang="en-GB" dirty="0"/>
              <a:t>There are two  command words in the question, firstly describe which will require </a:t>
            </a:r>
            <a:r>
              <a:rPr lang="en-GB" sz="1200" dirty="0">
                <a:latin typeface="+mn-lt"/>
              </a:rPr>
              <a:t>you should provide characteristics of a topic or a series of linked facts.  The description should be as complete as possible to show the main features of the topic you have been asked to describe.</a:t>
            </a:r>
          </a:p>
          <a:p>
            <a:endParaRPr lang="en-GB" sz="1200" dirty="0">
              <a:latin typeface="+mn-lt"/>
            </a:endParaRPr>
          </a:p>
          <a:p>
            <a:r>
              <a:rPr lang="en-GB" sz="1200" dirty="0">
                <a:latin typeface="+mn-lt"/>
              </a:rPr>
              <a:t>The second command word is discuss which will require you to examine an issue closely, taking account of different points of view.  In this case the view points are the barriers and drivers to the widespread use of passive house design in Wales.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3176798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initially uses the command word describe so you will have to provide a series of facts that cover the main elements of integrated passive design.</a:t>
            </a:r>
          </a:p>
          <a:p>
            <a:endParaRPr lang="en-GB" dirty="0"/>
          </a:p>
          <a:p>
            <a:r>
              <a:rPr lang="en-GB" dirty="0"/>
              <a:t>However there is another command word used further through the question – discuss.  You are asked to discuss the barriers to and the drivers for the widespread use of passive design in houses in Wales.</a:t>
            </a:r>
          </a:p>
          <a:p>
            <a:endParaRPr lang="en-GB" dirty="0"/>
          </a:p>
          <a:p>
            <a:r>
              <a:rPr lang="en-GB" dirty="0"/>
              <a:t>Identify the main points you will want to make in your answer before you click on the timer and start to write your response in the examination paper.  You may wish to rough out an answer before you start to answer the question.</a:t>
            </a:r>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051262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provides the indicative content for a good quality response.  However the question is band marked with the top band (5 – 6 marks) for the description requiring a very good description that demonstrates thorough knowledge and understanding of the main elements of integrated passive design.</a:t>
            </a:r>
          </a:p>
          <a:p>
            <a:endParaRPr lang="en-GB" dirty="0"/>
          </a:p>
          <a:p>
            <a:r>
              <a:rPr lang="en-GB" dirty="0"/>
              <a:t>Consider the indicative content – the bullet points on this slide – and compare them with your response.  How many of these points did you cover?</a:t>
            </a:r>
          </a:p>
          <a:p>
            <a:r>
              <a:rPr lang="en-GB" dirty="0"/>
              <a:t>.</a:t>
            </a:r>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624554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provides the indicative content for a good quality response.  The top band for the discuss of the barriers and drivers is 7 to 8 marks.  To achieve these marks you would have to present an excellent discussion that demonstrates perceptive and informed judgements about the barriers to and drivers for the widespread use of passive deign in Wales.</a:t>
            </a:r>
          </a:p>
          <a:p>
            <a:endParaRPr lang="en-GB" dirty="0"/>
          </a:p>
          <a:p>
            <a:r>
              <a:rPr lang="en-GB" dirty="0"/>
              <a:t>The indicative content puts forward the points for drivers and barriers separately.  Spend some time reading through the two sets of content and compare them with your response.</a:t>
            </a:r>
          </a:p>
          <a:p>
            <a:endParaRPr lang="en-GB" dirty="0"/>
          </a:p>
          <a:p>
            <a:r>
              <a:rPr lang="en-GB" dirty="0"/>
              <a:t>The top band also requires the candidate to present a confident a</a:t>
            </a:r>
            <a:r>
              <a:rPr lang="en-GB" sz="1100" dirty="0"/>
              <a:t>nd detailed consideration of the relevant factors, fully exploring their potential influence on the use of passive house design in Wales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282531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background for question 6 is the refurbishment of a medium rise building from residential units to a mixed-use development.</a:t>
            </a:r>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1519430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testing your understanding of the measures that can be taken to reduce noise pollution in a refurbished building.</a:t>
            </a:r>
          </a:p>
          <a:p>
            <a:r>
              <a:rPr lang="en-GB" dirty="0"/>
              <a:t>Carry out steps 1 – 4 as usual.</a:t>
            </a:r>
          </a:p>
          <a:p>
            <a:endParaRPr lang="en-GB" dirty="0"/>
          </a:p>
          <a:p>
            <a:r>
              <a:rPr lang="en-GB" dirty="0"/>
              <a:t>The content being tested is ‘structural analysis and building comfort – in this case the control of noise pollution..  </a:t>
            </a:r>
          </a:p>
          <a:p>
            <a:endParaRPr lang="en-GB" dirty="0"/>
          </a:p>
          <a:p>
            <a:r>
              <a:rPr lang="en-GB" dirty="0"/>
              <a:t>The command word is explain - </a:t>
            </a:r>
            <a:r>
              <a:rPr lang="en-GB" sz="1200" dirty="0">
                <a:latin typeface="+mn-lt"/>
              </a:rPr>
              <a:t>– if you are asked to explain a topic, you should include a clear definition of what you have been asked to explain in sufficient details so that any cause or effect is communicated clearly in your answer.  In short, this command word requires an explanation with informed reasoning.</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4023251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command word here is explain so we need a definition of noise pollution and the construction methods that can be taken to soundproof a building.</a:t>
            </a:r>
          </a:p>
          <a:p>
            <a:endParaRPr lang="en-GB" dirty="0"/>
          </a:p>
          <a:p>
            <a:r>
              <a:rPr lang="en-GB" dirty="0"/>
              <a:t>When you are ready to write your answer click on the timer to check that you can produce a detailed enough answer in the given time.</a:t>
            </a:r>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7793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questions have a command word that is used to tell you what to do.  The word indicates the depth of the answer required in addition to the number of marks indicated at the end of the question.</a:t>
            </a:r>
          </a:p>
          <a:p>
            <a:endParaRPr lang="en-GB" dirty="0"/>
          </a:p>
          <a:p>
            <a:r>
              <a:rPr lang="en-GB" dirty="0"/>
              <a:t>State / Give / Identify indicates as short answer with no requirement to write in detail.</a:t>
            </a:r>
          </a:p>
          <a:p>
            <a:endParaRPr lang="en-GB" dirty="0"/>
          </a:p>
          <a:p>
            <a:r>
              <a:rPr lang="en-GB" dirty="0"/>
              <a:t>Describe indicates that a </a:t>
            </a:r>
            <a:r>
              <a:rPr lang="en-GB" dirty="0" err="1"/>
              <a:t>a</a:t>
            </a:r>
            <a:r>
              <a:rPr lang="en-GB" dirty="0"/>
              <a:t> more detailed response is required.  You should consider the main characteristics of a topic.  The description should be as complete as possible.  The first question part b on the paper is an example of this.</a:t>
            </a:r>
          </a:p>
          <a:p>
            <a:endParaRPr lang="en-GB" dirty="0"/>
          </a:p>
          <a:p>
            <a:r>
              <a:rPr lang="en-GB" dirty="0"/>
              <a:t>Outline is used on the paper, in Question 1.  This is a six mark question where you have to provide a description of the main characteristics of a theory or concept.</a:t>
            </a:r>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700560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the indicative content of a good quality response to this question.  Compare you response to the indicative content, how much of the content did you include in your answer?</a:t>
            </a:r>
          </a:p>
          <a:p>
            <a:endParaRPr lang="en-GB" dirty="0"/>
          </a:p>
          <a:p>
            <a:r>
              <a:rPr lang="en-GB" dirty="0"/>
              <a:t>Once you have read the indicative content, consider how you could improve your response?  </a:t>
            </a:r>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3497889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considered the indicative content, read through the mark bands and decide in which mark band your answer would be.  </a:t>
            </a:r>
          </a:p>
          <a:p>
            <a:endParaRPr lang="en-GB" dirty="0"/>
          </a:p>
          <a:p>
            <a:r>
              <a:rPr lang="en-GB" dirty="0"/>
              <a:t>How could you improve your response?  Spend some time working on your response to take it into the top mark band.</a:t>
            </a:r>
          </a:p>
        </p:txBody>
      </p:sp>
      <p:sp>
        <p:nvSpPr>
          <p:cNvPr id="4" name="Slide Number Placeholder 3"/>
          <p:cNvSpPr>
            <a:spLocks noGrp="1"/>
          </p:cNvSpPr>
          <p:nvPr>
            <p:ph type="sldNum" sz="quarter" idx="5"/>
          </p:nvPr>
        </p:nvSpPr>
        <p:spPr/>
        <p:txBody>
          <a:bodyPr/>
          <a:lstStyle/>
          <a:p>
            <a:fld id="{24E7319E-213C-4920-A16F-A5F14520856B}" type="slidenum">
              <a:rPr lang="en-GB" smtClean="0"/>
              <a:t>51</a:t>
            </a:fld>
            <a:endParaRPr lang="en-GB"/>
          </a:p>
        </p:txBody>
      </p:sp>
    </p:spTree>
    <p:extLst>
      <p:ext uri="{BB962C8B-B14F-4D97-AF65-F5344CB8AC3E}">
        <p14:creationId xmlns:p14="http://schemas.microsoft.com/office/powerpoint/2010/main" val="3903151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some additional information about noise pollution.</a:t>
            </a:r>
          </a:p>
          <a:p>
            <a:endParaRPr lang="en-GB" dirty="0"/>
          </a:p>
          <a:p>
            <a:r>
              <a:rPr lang="en-GB" dirty="0"/>
              <a:t>Read through this information carefully and consider what you could use from it the improve your response to question 6.  </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368233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content being tested in this question is lighting in buildings and of assets, in particular the use of artificial light.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another question using the command word ‘explain’. </a:t>
            </a:r>
            <a:r>
              <a:rPr lang="en-GB" sz="1200" dirty="0">
                <a:latin typeface="+mn-lt"/>
              </a:rPr>
              <a:t>If you are asked to explain a topic, you should include a clear definition of what you have been asked to explain in sufficient details so that any cause or effect is communicated clearly in your answer.  In short, this command word requires an explanation with informed reasoning.</a:t>
            </a:r>
          </a:p>
          <a:p>
            <a:endParaRPr lang="en-GB" dirty="0"/>
          </a:p>
          <a:p>
            <a:endParaRPr lang="en-GB" dirty="0"/>
          </a:p>
          <a:p>
            <a:r>
              <a:rPr lang="en-GB" dirty="0"/>
              <a:t>As this is a six-mark question it is band marked and you will need to ensure that you include enough technical detail to be able to gain marks in the top band.</a:t>
            </a:r>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48705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command word is explain - </a:t>
            </a:r>
            <a:r>
              <a:rPr lang="en-GB" sz="1200" dirty="0">
                <a:latin typeface="+mn-lt"/>
              </a:rPr>
              <a:t>– if you are asked to explain a topic, you should include a clear definition of what you have been asked to explain in sufficient details so that any cause or effect is communicated clearly in your answer.  In short, this command word requires an explanation with informed reasoning.</a:t>
            </a:r>
          </a:p>
          <a:p>
            <a:endParaRPr lang="en-GB" sz="1200" dirty="0">
              <a:latin typeface="+mn-lt"/>
            </a:endParaRPr>
          </a:p>
          <a:p>
            <a:r>
              <a:rPr lang="en-GB" dirty="0"/>
              <a:t>When you are ready to write your answer click on the timer to check that you can produce a detailed enough answer in the given time.</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54</a:t>
            </a:fld>
            <a:endParaRPr lang="en-GB"/>
          </a:p>
        </p:txBody>
      </p:sp>
    </p:spTree>
    <p:extLst>
      <p:ext uri="{BB962C8B-B14F-4D97-AF65-F5344CB8AC3E}">
        <p14:creationId xmlns:p14="http://schemas.microsoft.com/office/powerpoint/2010/main" val="4033743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band marked question.  The slide shows the indicative content that should be included in your answer to the question.</a:t>
            </a:r>
          </a:p>
          <a:p>
            <a:endParaRPr lang="en-GB" dirty="0"/>
          </a:p>
          <a:p>
            <a:r>
              <a:rPr lang="en-GB" dirty="0"/>
              <a:t>Read through the mark scheme carefully.  How you could amend your answer to gain full marks.</a:t>
            </a:r>
          </a:p>
        </p:txBody>
      </p:sp>
      <p:sp>
        <p:nvSpPr>
          <p:cNvPr id="4" name="Slide Number Placeholder 3"/>
          <p:cNvSpPr>
            <a:spLocks noGrp="1"/>
          </p:cNvSpPr>
          <p:nvPr>
            <p:ph type="sldNum" sz="quarter" idx="5"/>
          </p:nvPr>
        </p:nvSpPr>
        <p:spPr/>
        <p:txBody>
          <a:bodyPr/>
          <a:lstStyle/>
          <a:p>
            <a:fld id="{24E7319E-213C-4920-A16F-A5F14520856B}" type="slidenum">
              <a:rPr lang="en-GB" smtClean="0"/>
              <a:t>55</a:t>
            </a:fld>
            <a:endParaRPr lang="en-GB"/>
          </a:p>
        </p:txBody>
      </p:sp>
    </p:spTree>
    <p:extLst>
      <p:ext uri="{BB962C8B-B14F-4D97-AF65-F5344CB8AC3E}">
        <p14:creationId xmlns:p14="http://schemas.microsoft.com/office/powerpoint/2010/main" val="775821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considered the indicative content, read through the mark bands and decide in which mark band your answer would be.  </a:t>
            </a:r>
          </a:p>
          <a:p>
            <a:endParaRPr lang="en-GB" dirty="0"/>
          </a:p>
          <a:p>
            <a:r>
              <a:rPr lang="en-GB" dirty="0"/>
              <a:t>How could you improve your response?  Spend some time working on your response to take it into the top mark band.</a:t>
            </a:r>
          </a:p>
        </p:txBody>
      </p:sp>
      <p:sp>
        <p:nvSpPr>
          <p:cNvPr id="4" name="Slide Number Placeholder 3"/>
          <p:cNvSpPr>
            <a:spLocks noGrp="1"/>
          </p:cNvSpPr>
          <p:nvPr>
            <p:ph type="sldNum" sz="quarter" idx="5"/>
          </p:nvPr>
        </p:nvSpPr>
        <p:spPr/>
        <p:txBody>
          <a:bodyPr/>
          <a:lstStyle/>
          <a:p>
            <a:fld id="{24E7319E-213C-4920-A16F-A5F14520856B}" type="slidenum">
              <a:rPr lang="en-GB" smtClean="0"/>
              <a:t>56</a:t>
            </a:fld>
            <a:endParaRPr lang="en-GB"/>
          </a:p>
        </p:txBody>
      </p:sp>
    </p:spTree>
    <p:extLst>
      <p:ext uri="{BB962C8B-B14F-4D97-AF65-F5344CB8AC3E}">
        <p14:creationId xmlns:p14="http://schemas.microsoft.com/office/powerpoint/2010/main" val="331867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focuses on the causes of degradation in materials such as steel, timber and brick.</a:t>
            </a:r>
          </a:p>
          <a:p>
            <a:endParaRPr lang="en-GB" dirty="0"/>
          </a:p>
          <a:p>
            <a:r>
              <a:rPr lang="en-GB" dirty="0"/>
              <a:t>It is a twenty mark question so you can allow 30 minutes of exam time to plan and write your answer.</a:t>
            </a:r>
          </a:p>
          <a:p>
            <a:endParaRPr lang="en-GB" dirty="0"/>
          </a:p>
          <a:p>
            <a:r>
              <a:rPr lang="en-GB" dirty="0"/>
              <a:t>The command word here is describe so you will need to present an informed set of linked facts related to the degradation of materials.  Remember to concentrate on measures that can be taken to prevent or reduce the issue of degradation.</a:t>
            </a:r>
          </a:p>
          <a:p>
            <a:endParaRPr lang="en-GB" dirty="0"/>
          </a:p>
          <a:p>
            <a:r>
              <a:rPr lang="en-GB" dirty="0"/>
              <a:t>This question will be band marked.</a:t>
            </a:r>
          </a:p>
        </p:txBody>
      </p:sp>
      <p:sp>
        <p:nvSpPr>
          <p:cNvPr id="4" name="Slide Number Placeholder 3"/>
          <p:cNvSpPr>
            <a:spLocks noGrp="1"/>
          </p:cNvSpPr>
          <p:nvPr>
            <p:ph type="sldNum" sz="quarter" idx="5"/>
          </p:nvPr>
        </p:nvSpPr>
        <p:spPr/>
        <p:txBody>
          <a:bodyPr/>
          <a:lstStyle/>
          <a:p>
            <a:fld id="{24E7319E-213C-4920-A16F-A5F14520856B}" type="slidenum">
              <a:rPr lang="en-GB" smtClean="0"/>
              <a:t>57</a:t>
            </a:fld>
            <a:endParaRPr lang="en-GB"/>
          </a:p>
        </p:txBody>
      </p:sp>
    </p:spTree>
    <p:extLst>
      <p:ext uri="{BB962C8B-B14F-4D97-AF65-F5344CB8AC3E}">
        <p14:creationId xmlns:p14="http://schemas.microsoft.com/office/powerpoint/2010/main" val="3089439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in the question is describe which will require </a:t>
            </a:r>
            <a:r>
              <a:rPr lang="en-GB" sz="1200" dirty="0">
                <a:latin typeface="+mn-lt"/>
              </a:rPr>
              <a:t>you should provide characteristics of a topic or a series of linked facts.  The description should be as complete as possible to show the main features of the topic you have been asked to describe.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When you are ready to write your answer click on the timer to check that you can produce a detailed enough response in the given time.</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58</a:t>
            </a:fld>
            <a:endParaRPr lang="en-GB"/>
          </a:p>
        </p:txBody>
      </p:sp>
    </p:spTree>
    <p:extLst>
      <p:ext uri="{BB962C8B-B14F-4D97-AF65-F5344CB8AC3E}">
        <p14:creationId xmlns:p14="http://schemas.microsoft.com/office/powerpoint/2010/main" val="1523194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boxes show indicative content for the possible causes of degradation in steel, timber and wood plus some measures that can be taken to solve the material degradation.</a:t>
            </a:r>
          </a:p>
          <a:p>
            <a:endParaRPr lang="en-GB" dirty="0"/>
          </a:p>
          <a:p>
            <a:r>
              <a:rPr lang="en-GB" dirty="0"/>
              <a:t>How many of the points did you make in your answer?</a:t>
            </a:r>
          </a:p>
          <a:p>
            <a:endParaRPr lang="en-GB" dirty="0"/>
          </a:p>
          <a:p>
            <a:r>
              <a:rPr lang="en-GB" dirty="0"/>
              <a:t>It is possible to achieve a high mark in this question of you did not cover all the points in the indicative content providing that you have demonstrated thorough knowledge and understanding of the topic.  </a:t>
            </a:r>
          </a:p>
          <a:p>
            <a:endParaRPr lang="en-GB" dirty="0"/>
          </a:p>
          <a:p>
            <a:r>
              <a:rPr lang="en-GB" dirty="0"/>
              <a:t>More indicative content is shown on the next slide for this high mark question.</a:t>
            </a:r>
          </a:p>
        </p:txBody>
      </p:sp>
      <p:sp>
        <p:nvSpPr>
          <p:cNvPr id="4" name="Slide Number Placeholder 3"/>
          <p:cNvSpPr>
            <a:spLocks noGrp="1"/>
          </p:cNvSpPr>
          <p:nvPr>
            <p:ph type="sldNum" sz="quarter" idx="5"/>
          </p:nvPr>
        </p:nvSpPr>
        <p:spPr/>
        <p:txBody>
          <a:bodyPr/>
          <a:lstStyle/>
          <a:p>
            <a:fld id="{24E7319E-213C-4920-A16F-A5F14520856B}" type="slidenum">
              <a:rPr lang="en-GB" smtClean="0"/>
              <a:t>59</a:t>
            </a:fld>
            <a:endParaRPr lang="en-GB"/>
          </a:p>
        </p:txBody>
      </p:sp>
    </p:spTree>
    <p:extLst>
      <p:ext uri="{BB962C8B-B14F-4D97-AF65-F5344CB8AC3E}">
        <p14:creationId xmlns:p14="http://schemas.microsoft.com/office/powerpoint/2010/main" val="167533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command word explain requires more detail than describe.  You need to include a clear definition of what you have been asked to explain.  This must be in sufficient detail so that any cause and effect can be communicated clearly in your response to the question.</a:t>
            </a:r>
          </a:p>
          <a:p>
            <a:endParaRPr lang="en-GB" dirty="0"/>
          </a:p>
          <a:p>
            <a:r>
              <a:rPr lang="en-GB" dirty="0"/>
              <a:t>Evaluate is the highest order command word to be used in this paper.  In an evaluate question you will need to make a judgement on the topic you have been asked to evaluate.  You must weigh up points for and against the topic and provide a conclusion of your evaluation.</a:t>
            </a:r>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1130445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section of the indicative content covers additional measures that can be taken to reduce further degradation after a building’s refurbishment.</a:t>
            </a:r>
          </a:p>
          <a:p>
            <a:endParaRPr lang="en-GB" dirty="0"/>
          </a:p>
          <a:p>
            <a:r>
              <a:rPr lang="en-GB" dirty="0"/>
              <a:t>How much of the indicative content did you include in your response?</a:t>
            </a:r>
          </a:p>
        </p:txBody>
      </p:sp>
      <p:sp>
        <p:nvSpPr>
          <p:cNvPr id="4" name="Slide Number Placeholder 3"/>
          <p:cNvSpPr>
            <a:spLocks noGrp="1"/>
          </p:cNvSpPr>
          <p:nvPr>
            <p:ph type="sldNum" sz="quarter" idx="5"/>
          </p:nvPr>
        </p:nvSpPr>
        <p:spPr/>
        <p:txBody>
          <a:bodyPr/>
          <a:lstStyle/>
          <a:p>
            <a:fld id="{24E7319E-213C-4920-A16F-A5F14520856B}" type="slidenum">
              <a:rPr lang="en-GB" smtClean="0"/>
              <a:t>60</a:t>
            </a:fld>
            <a:endParaRPr lang="en-GB"/>
          </a:p>
        </p:txBody>
      </p:sp>
    </p:spTree>
    <p:extLst>
      <p:ext uri="{BB962C8B-B14F-4D97-AF65-F5344CB8AC3E}">
        <p14:creationId xmlns:p14="http://schemas.microsoft.com/office/powerpoint/2010/main" val="137180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Read through the mark bands and decide which is most appropriate for your response.  </a:t>
            </a:r>
          </a:p>
        </p:txBody>
      </p:sp>
      <p:sp>
        <p:nvSpPr>
          <p:cNvPr id="4" name="Slide Number Placeholder 3"/>
          <p:cNvSpPr>
            <a:spLocks noGrp="1"/>
          </p:cNvSpPr>
          <p:nvPr>
            <p:ph type="sldNum" sz="quarter" idx="5"/>
          </p:nvPr>
        </p:nvSpPr>
        <p:spPr/>
        <p:txBody>
          <a:bodyPr/>
          <a:lstStyle/>
          <a:p>
            <a:fld id="{24E7319E-213C-4920-A16F-A5F14520856B}" type="slidenum">
              <a:rPr lang="en-GB" smtClean="0"/>
              <a:t>61</a:t>
            </a:fld>
            <a:endParaRPr lang="en-GB"/>
          </a:p>
        </p:txBody>
      </p:sp>
    </p:spTree>
    <p:extLst>
      <p:ext uri="{BB962C8B-B14F-4D97-AF65-F5344CB8AC3E}">
        <p14:creationId xmlns:p14="http://schemas.microsoft.com/office/powerpoint/2010/main" val="3229132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62</a:t>
            </a:fld>
            <a:endParaRPr lang="en-GB"/>
          </a:p>
        </p:txBody>
      </p:sp>
    </p:spTree>
    <p:extLst>
      <p:ext uri="{BB962C8B-B14F-4D97-AF65-F5344CB8AC3E}">
        <p14:creationId xmlns:p14="http://schemas.microsoft.com/office/powerpoint/2010/main" val="397695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exam paper includes a list of the formulae you may need to use to answer the questions on the paper.  </a:t>
            </a:r>
          </a:p>
          <a:p>
            <a:endParaRPr lang="en-GB" dirty="0"/>
          </a:p>
          <a:p>
            <a:r>
              <a:rPr lang="en-GB" dirty="0"/>
              <a:t>It is important to make sure that you are familiar with the formulae and know how to apply them to produce the required outcomes for the questions.</a:t>
            </a:r>
          </a:p>
          <a:p>
            <a:endParaRPr lang="en-GB" dirty="0"/>
          </a:p>
          <a:p>
            <a:r>
              <a:rPr lang="en-GB" dirty="0"/>
              <a:t>The first set of formulae relate to the areas of two dimensional shapes such as rectangles, triangles, circles and other quadrilaterals. </a:t>
            </a:r>
          </a:p>
          <a:p>
            <a:endParaRPr lang="en-GB" dirty="0"/>
          </a:p>
          <a:p>
            <a:r>
              <a:rPr lang="en-GB" dirty="0"/>
              <a:t>The second set of formulae relate to the perimeters of two dimensional shapes – for any regular polygon the length of one side multiplied by the number of sides.</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6420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Similarly, it is important to make sure that you are familiar with the formulae for calculating the surface area and volume of three dimensional shapes and know how to apply them to produce the required outcomes for the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formulae are more complex so make sure you can use them before you are ready to sit the examination.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356943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should you do first?  Let’s consider Question 1.</a:t>
            </a:r>
          </a:p>
          <a:p>
            <a:endParaRPr lang="en-GB" dirty="0"/>
          </a:p>
          <a:p>
            <a:r>
              <a:rPr lang="en-GB" dirty="0"/>
              <a:t>The command word is Outline, you are asked to describe three properties of building construction materials: brittleness, malleability and ductility.</a:t>
            </a:r>
          </a:p>
          <a:p>
            <a:endParaRPr lang="en-GB" b="0" dirty="0"/>
          </a:p>
          <a:p>
            <a:r>
              <a:rPr lang="en-GB" b="0" dirty="0"/>
              <a:t>The question is marked out of 6.  This means that two marks are available for each property.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59531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01/11/2021</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4a"/><Relationship Id="rId7" Type="http://schemas.openxmlformats.org/officeDocument/2006/relationships/image" Target="../media/image4.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png"/><Relationship Id="rId5" Type="http://schemas.microsoft.com/office/2011/relationships/webextension" Target="../webextensions/webextension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png"/><Relationship Id="rId5" Type="http://schemas.microsoft.com/office/2011/relationships/webextension" Target="../webextensions/webextension2.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2.png"/><Relationship Id="rId5" Type="http://schemas.microsoft.com/office/2011/relationships/webextension" Target="../webextensions/webextension3.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2.png"/><Relationship Id="rId5" Type="http://schemas.microsoft.com/office/2011/relationships/webextension" Target="../webextensions/webextension4.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9.png"/><Relationship Id="rId5" Type="http://schemas.microsoft.com/office/2011/relationships/webextension" Target="../webextensions/webextension5.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2.png"/><Relationship Id="rId5" Type="http://schemas.microsoft.com/office/2011/relationships/webextension" Target="../webextensions/webextension6.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7.png"/><Relationship Id="rId5" Type="http://schemas.microsoft.com/office/2011/relationships/webextension" Target="../webextensions/webextension7.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5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2.png"/><Relationship Id="rId5" Type="http://schemas.microsoft.com/office/2011/relationships/webextension" Target="../webextensions/webextension8.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8.png"/><Relationship Id="rId5" Type="http://schemas.microsoft.com/office/2011/relationships/webextension" Target="../webextensions/webextension9.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628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55" y="6278732"/>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361024" y="705112"/>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4400" dirty="0">
                <a:solidFill>
                  <a:schemeClr val="bg1"/>
                </a:solidFill>
              </a:rPr>
              <a:t>Exam Walk-Through</a:t>
            </a:r>
          </a:p>
          <a:p>
            <a:r>
              <a:rPr lang="en-US" sz="4400" dirty="0">
                <a:solidFill>
                  <a:schemeClr val="bg1"/>
                </a:solidFill>
                <a:latin typeface="+mj-lt"/>
              </a:rPr>
              <a:t>GCE Built Environment</a:t>
            </a:r>
          </a:p>
          <a:p>
            <a:r>
              <a:rPr lang="en-US" sz="4400" dirty="0">
                <a:solidFill>
                  <a:schemeClr val="bg1"/>
                </a:solidFill>
                <a:latin typeface="+mj-lt"/>
              </a:rPr>
              <a:t>Unit 3</a:t>
            </a:r>
            <a:endParaRPr lang="en-GB" sz="4400" dirty="0">
              <a:solidFill>
                <a:schemeClr val="bg1"/>
              </a:solidFill>
              <a:latin typeface="+mj-lt"/>
            </a:endParaRPr>
          </a:p>
        </p:txBody>
      </p:sp>
      <p:pic>
        <p:nvPicPr>
          <p:cNvPr id="2" name="Audio 1">
            <a:hlinkClick r:id="" action="ppaction://media"/>
            <a:extLst>
              <a:ext uri="{FF2B5EF4-FFF2-40B4-BE49-F238E27FC236}">
                <a16:creationId xmlns:a16="http://schemas.microsoft.com/office/drawing/2014/main" id="{8FA3547D-74AC-48A6-9389-9E3AEBCAF27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Click="0" advTm="7446"/>
    </mc:Choice>
    <mc:Fallback xmlns="">
      <p:transition spd="slow" advClick="0" advTm="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do I tackle Question 1a?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454051"/>
            <a:ext cx="8677340" cy="5243219"/>
          </a:xfrm>
        </p:spPr>
        <p:txBody>
          <a:bodyPr>
            <a:noAutofit/>
          </a:bodyPr>
          <a:lstStyle/>
          <a:p>
            <a:r>
              <a:rPr lang="en-US" sz="2000" dirty="0">
                <a:latin typeface="+mn-lt"/>
                <a:ea typeface="Cambria" panose="02040503050406030204" pitchFamily="18" charset="0"/>
                <a:cs typeface="Cambria" panose="02040503050406030204" pitchFamily="18" charset="0"/>
              </a:rPr>
              <a:t>Question 1: Content being tested – properties of building construction materials</a:t>
            </a:r>
          </a:p>
          <a:p>
            <a:r>
              <a:rPr lang="en-US" sz="2000" dirty="0">
                <a:latin typeface="+mn-lt"/>
                <a:ea typeface="Cambria" panose="02040503050406030204" pitchFamily="18" charset="0"/>
                <a:cs typeface="Cambria" panose="02040503050406030204" pitchFamily="18" charset="0"/>
              </a:rPr>
              <a:t>Time for answering: 9 MINUTES </a:t>
            </a:r>
          </a:p>
          <a:p>
            <a:r>
              <a:rPr lang="en-US" sz="2000" dirty="0">
                <a:latin typeface="+mn-lt"/>
                <a:ea typeface="Cambria" panose="02040503050406030204" pitchFamily="18" charset="0"/>
                <a:cs typeface="Cambria" panose="02040503050406030204" pitchFamily="18" charset="0"/>
              </a:rPr>
              <a:t>How do I get full marks: </a:t>
            </a:r>
            <a:r>
              <a:rPr lang="en-US" sz="1800" dirty="0">
                <a:latin typeface="+mn-lt"/>
                <a:ea typeface="Cambria" panose="02040503050406030204" pitchFamily="18" charset="0"/>
                <a:cs typeface="Cambria" panose="02040503050406030204" pitchFamily="18" charset="0"/>
              </a:rPr>
              <a:t>[two marks per correct answer]</a:t>
            </a:r>
            <a:endParaRPr lang="en-US" sz="1000" dirty="0">
              <a:latin typeface="+mn-lt"/>
              <a:ea typeface="Cambria" panose="02040503050406030204" pitchFamily="18" charset="0"/>
              <a:cs typeface="Cambria" panose="02040503050406030204" pitchFamily="18" charset="0"/>
            </a:endParaRPr>
          </a:p>
          <a:p>
            <a:r>
              <a:rPr lang="en-US" sz="2000" dirty="0">
                <a:latin typeface="+mn-lt"/>
                <a:ea typeface="Cambria" panose="02040503050406030204" pitchFamily="18" charset="0"/>
                <a:cs typeface="Cambria" panose="02040503050406030204" pitchFamily="18" charset="0"/>
              </a:rPr>
              <a:t>Approach:</a:t>
            </a:r>
          </a:p>
          <a:p>
            <a:r>
              <a:rPr lang="en-US" sz="2000" dirty="0">
                <a:latin typeface="+mn-lt"/>
                <a:ea typeface="Cambria" panose="02040503050406030204" pitchFamily="18" charset="0"/>
                <a:cs typeface="Cambria" panose="02040503050406030204" pitchFamily="18" charset="0"/>
              </a:rPr>
              <a:t>Step 1	Read the question  and and note the command word</a:t>
            </a:r>
          </a:p>
          <a:p>
            <a:r>
              <a:rPr lang="en-US" sz="2000" dirty="0">
                <a:latin typeface="+mn-lt"/>
                <a:ea typeface="Cambria" panose="02040503050406030204" pitchFamily="18" charset="0"/>
                <a:cs typeface="Cambria" panose="02040503050406030204" pitchFamily="18" charset="0"/>
              </a:rPr>
              <a:t>Step 2 	Identify and highlight the key words in the question</a:t>
            </a:r>
          </a:p>
          <a:p>
            <a:r>
              <a:rPr lang="en-US" sz="2000" dirty="0">
                <a:latin typeface="+mn-lt"/>
                <a:ea typeface="Cambria" panose="02040503050406030204" pitchFamily="18" charset="0"/>
                <a:cs typeface="Cambria" panose="02040503050406030204" pitchFamily="18" charset="0"/>
              </a:rPr>
              <a:t>Step 3	Be clear on the knowledge being tested</a:t>
            </a:r>
          </a:p>
          <a:p>
            <a:r>
              <a:rPr lang="en-US" sz="2000" dirty="0">
                <a:latin typeface="+mn-lt"/>
                <a:ea typeface="Cambria" panose="02040503050406030204" pitchFamily="18" charset="0"/>
                <a:cs typeface="Cambria" panose="02040503050406030204" pitchFamily="18" charset="0"/>
              </a:rPr>
              <a:t>Step 4	Consider what you know about the content</a:t>
            </a:r>
          </a:p>
          <a:p>
            <a:r>
              <a:rPr lang="en-US" sz="2000" dirty="0">
                <a:latin typeface="+mn-lt"/>
                <a:ea typeface="Cambria" panose="02040503050406030204" pitchFamily="18" charset="0"/>
                <a:cs typeface="Cambria" panose="02040503050406030204" pitchFamily="18" charset="0"/>
              </a:rPr>
              <a:t>Step 5	identify the two advantages you want to use and the two disadvantages 		to be used.</a:t>
            </a:r>
          </a:p>
          <a:p>
            <a:r>
              <a:rPr lang="en-US" sz="2000" dirty="0">
                <a:latin typeface="+mn-lt"/>
                <a:ea typeface="Cambria" panose="02040503050406030204" pitchFamily="18" charset="0"/>
                <a:cs typeface="Cambria" panose="02040503050406030204" pitchFamily="18" charset="0"/>
              </a:rPr>
              <a:t>Step 6	Remember that one mark is awarded for each separate point that you 			make in this type of question</a:t>
            </a:r>
          </a:p>
          <a:p>
            <a:endParaRPr lang="en-US" sz="2000" dirty="0">
              <a:latin typeface="+mn-lt"/>
              <a:ea typeface="Cambria" panose="02040503050406030204" pitchFamily="18" charset="0"/>
              <a:cs typeface="Cambria" panose="02040503050406030204" pitchFamily="18" charset="0"/>
            </a:endParaRPr>
          </a:p>
          <a:p>
            <a:r>
              <a:rPr lang="en-US" sz="1800" dirty="0">
                <a:latin typeface="+mn-lt"/>
                <a:ea typeface="Cambria" panose="02040503050406030204" pitchFamily="18" charset="0"/>
                <a:cs typeface="Cambria" panose="02040503050406030204" pitchFamily="18" charset="0"/>
              </a:rPr>
              <a:t>TOP TIPS  - make sure that you are answering the question that was asked and that you have made enough separate points to gain full marks.</a:t>
            </a:r>
          </a:p>
        </p:txBody>
      </p:sp>
      <p:pic>
        <p:nvPicPr>
          <p:cNvPr id="3" name="Audio 2">
            <a:hlinkClick r:id="" action="ppaction://media"/>
            <a:extLst>
              <a:ext uri="{FF2B5EF4-FFF2-40B4-BE49-F238E27FC236}">
                <a16:creationId xmlns:a16="http://schemas.microsoft.com/office/drawing/2014/main" id="{C53FD506-2661-4639-922B-DFBFBCA64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56607959"/>
      </p:ext>
    </p:extLst>
  </p:cSld>
  <p:clrMapOvr>
    <a:masterClrMapping/>
  </p:clrMapOvr>
  <mc:AlternateContent xmlns:mc="http://schemas.openxmlformats.org/markup-compatibility/2006" xmlns:p14="http://schemas.microsoft.com/office/powerpoint/2010/main">
    <mc:Choice Requires="p14">
      <p:transition spd="slow" p14:dur="2000" advTm="73431"/>
    </mc:Choice>
    <mc:Fallback xmlns="">
      <p:transition spd="slow" advTm="7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358515"/>
            <a:ext cx="8595359" cy="5243219"/>
          </a:xfrm>
        </p:spPr>
        <p:txBody>
          <a:bodyPr>
            <a:noAutofit/>
          </a:bodyPr>
          <a:lstStyle/>
          <a:p>
            <a:r>
              <a:rPr lang="en-US" sz="2000" dirty="0">
                <a:ea typeface="Cambria" panose="02040503050406030204" pitchFamily="18" charset="0"/>
                <a:cs typeface="Cambria" panose="02040503050406030204" pitchFamily="18" charset="0"/>
              </a:rPr>
              <a:t>Step 1	Read the question  and highlight the command words </a:t>
            </a:r>
          </a:p>
          <a:p>
            <a:r>
              <a:rPr lang="en-US" sz="2000" dirty="0">
                <a:ea typeface="Cambria" panose="02040503050406030204" pitchFamily="18" charset="0"/>
                <a:cs typeface="Cambria" panose="02040503050406030204" pitchFamily="18" charset="0"/>
              </a:rPr>
              <a:t>Step 2 	Identify and highlight the key words in the question</a:t>
            </a:r>
          </a:p>
          <a:p>
            <a:r>
              <a:rPr lang="en-US" sz="2000" dirty="0">
                <a:ea typeface="Cambria" panose="02040503050406030204" pitchFamily="18" charset="0"/>
                <a:cs typeface="Cambria" panose="02040503050406030204" pitchFamily="18" charset="0"/>
              </a:rPr>
              <a:t>Step 3	Be clear on the knowledge being tested</a:t>
            </a:r>
          </a:p>
          <a:p>
            <a:r>
              <a:rPr lang="en-US" sz="2000" dirty="0">
                <a:latin typeface="+mn-lt"/>
                <a:ea typeface="Cambria" panose="02040503050406030204" pitchFamily="18" charset="0"/>
                <a:cs typeface="Cambria" panose="02040503050406030204" pitchFamily="18" charset="0"/>
              </a:rPr>
              <a:t>		</a:t>
            </a:r>
          </a:p>
        </p:txBody>
      </p:sp>
      <p:sp>
        <p:nvSpPr>
          <p:cNvPr id="6" name="Rectangle 5">
            <a:extLst>
              <a:ext uri="{FF2B5EF4-FFF2-40B4-BE49-F238E27FC236}">
                <a16:creationId xmlns:a16="http://schemas.microsoft.com/office/drawing/2014/main" id="{DADCEAB6-39E1-4AE8-8602-3DA66170848E}"/>
              </a:ext>
            </a:extLst>
          </p:cNvPr>
          <p:cNvSpPr>
            <a:spLocks noChangeArrowheads="1"/>
          </p:cNvSpPr>
          <p:nvPr/>
        </p:nvSpPr>
        <p:spPr bwMode="auto">
          <a:xfrm>
            <a:off x="510803" y="3588067"/>
            <a:ext cx="843770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58775" marR="0" lvl="0" indent="-358775"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1a</a:t>
            </a:r>
            <a:r>
              <a:rPr kumimoji="0" lang="en-GB" altLang="en-US" sz="2800" b="0" i="0" u="none" strike="noStrike" cap="none" normalizeH="0" baseline="0" dirty="0">
                <a:ln>
                  <a:noFill/>
                </a:ln>
                <a:solidFill>
                  <a:schemeClr val="tx1"/>
                </a:solidFill>
                <a:effectLst/>
                <a:highlight>
                  <a:srgbClr val="00FF00"/>
                </a:highlight>
                <a:ea typeface="Calibri" panose="020F0502020204030204" pitchFamily="34" charset="0"/>
                <a:cs typeface="Times New Roman" panose="02020603050405020304" pitchFamily="18" charset="0"/>
              </a:rPr>
              <a:t>. </a:t>
            </a:r>
            <a:r>
              <a:rPr lang="en-GB" altLang="en-US" sz="2800" dirty="0">
                <a:highlight>
                  <a:srgbClr val="00FF00"/>
                </a:highlight>
                <a:ea typeface="Calibri" panose="020F0502020204030204" pitchFamily="34" charset="0"/>
                <a:cs typeface="Times New Roman" panose="02020603050405020304" pitchFamily="18" charset="0"/>
              </a:rPr>
              <a:t>Outline</a:t>
            </a:r>
            <a:r>
              <a:rPr lang="en-GB" altLang="en-US" sz="2800" dirty="0">
                <a:ea typeface="Calibri" panose="020F0502020204030204" pitchFamily="34" charset="0"/>
                <a:cs typeface="Times New Roman" panose="02020603050405020304" pitchFamily="18" charset="0"/>
              </a:rPr>
              <a:t> th</a:t>
            </a:r>
            <a:r>
              <a:rPr kumimoji="0" lang="en-GB" altLang="en-US"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e </a:t>
            </a:r>
            <a:r>
              <a:rPr lang="en-GB" altLang="en-US" sz="2800" dirty="0">
                <a:ea typeface="Calibri" panose="020F0502020204030204" pitchFamily="34" charset="0"/>
                <a:cs typeface="Times New Roman" panose="02020603050405020304" pitchFamily="18" charset="0"/>
              </a:rPr>
              <a:t>following properties of building construction materials: </a:t>
            </a:r>
            <a:r>
              <a:rPr lang="en-GB" altLang="en-US" sz="2800" dirty="0">
                <a:highlight>
                  <a:srgbClr val="FFFF00"/>
                </a:highlight>
                <a:ea typeface="Calibri" panose="020F0502020204030204" pitchFamily="34" charset="0"/>
                <a:cs typeface="Times New Roman" panose="02020603050405020304" pitchFamily="18" charset="0"/>
              </a:rPr>
              <a:t>(</a:t>
            </a:r>
            <a:r>
              <a:rPr lang="en-GB" altLang="en-US" sz="2800" dirty="0" err="1">
                <a:highlight>
                  <a:srgbClr val="FFFF00"/>
                </a:highlight>
                <a:ea typeface="Calibri" panose="020F0502020204030204" pitchFamily="34" charset="0"/>
                <a:cs typeface="Times New Roman" panose="02020603050405020304" pitchFamily="18" charset="0"/>
              </a:rPr>
              <a:t>i</a:t>
            </a:r>
            <a:r>
              <a:rPr lang="en-GB" altLang="en-US" sz="2800" dirty="0">
                <a:highlight>
                  <a:srgbClr val="FFFF00"/>
                </a:highlight>
                <a:ea typeface="Calibri" panose="020F0502020204030204" pitchFamily="34" charset="0"/>
                <a:cs typeface="Times New Roman" panose="02020603050405020304" pitchFamily="18" charset="0"/>
              </a:rPr>
              <a:t>)</a:t>
            </a:r>
            <a:r>
              <a:rPr lang="en-GB" altLang="en-US" sz="2800" dirty="0">
                <a:ea typeface="Calibri" panose="020F0502020204030204" pitchFamily="34" charset="0"/>
                <a:cs typeface="Times New Roman" panose="02020603050405020304" pitchFamily="18" charset="0"/>
              </a:rPr>
              <a:t> brittleness; </a:t>
            </a:r>
            <a:r>
              <a:rPr lang="en-GB" altLang="en-US" sz="2800" dirty="0">
                <a:highlight>
                  <a:srgbClr val="FFFF00"/>
                </a:highlight>
                <a:ea typeface="Calibri" panose="020F0502020204030204" pitchFamily="34" charset="0"/>
                <a:cs typeface="Times New Roman" panose="02020603050405020304" pitchFamily="18" charset="0"/>
              </a:rPr>
              <a:t>(ii)</a:t>
            </a:r>
            <a:r>
              <a:rPr lang="en-GB" altLang="en-US" sz="2800" dirty="0">
                <a:ea typeface="Calibri" panose="020F0502020204030204" pitchFamily="34" charset="0"/>
                <a:cs typeface="Times New Roman" panose="02020603050405020304" pitchFamily="18" charset="0"/>
              </a:rPr>
              <a:t> malleability: </a:t>
            </a:r>
            <a:r>
              <a:rPr lang="en-GB" altLang="en-US" sz="2800" dirty="0">
                <a:highlight>
                  <a:srgbClr val="FFFF00"/>
                </a:highlight>
                <a:ea typeface="Calibri" panose="020F0502020204030204" pitchFamily="34" charset="0"/>
                <a:cs typeface="Times New Roman" panose="02020603050405020304" pitchFamily="18" charset="0"/>
              </a:rPr>
              <a:t>(iii)</a:t>
            </a:r>
            <a:r>
              <a:rPr lang="en-GB" altLang="en-US" sz="2800" dirty="0">
                <a:ea typeface="Calibri" panose="020F0502020204030204" pitchFamily="34" charset="0"/>
                <a:cs typeface="Times New Roman" panose="02020603050405020304" pitchFamily="18" charset="0"/>
              </a:rPr>
              <a:t> ductility.</a:t>
            </a:r>
            <a:r>
              <a:rPr kumimoji="0" lang="en-GB" altLang="en-US"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3 X[2]</a:t>
            </a:r>
            <a:endParaRPr kumimoji="0" lang="en-GB"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76213" algn="l"/>
              </a:tabLst>
            </a:pP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5" name="Speech Bubble: Rectangle with Corners Rounded 332">
            <a:extLst>
              <a:ext uri="{FF2B5EF4-FFF2-40B4-BE49-F238E27FC236}">
                <a16:creationId xmlns:a16="http://schemas.microsoft.com/office/drawing/2014/main" id="{3E3A5632-A28D-4264-91CA-6F8BCDF4CD46}"/>
              </a:ext>
            </a:extLst>
          </p:cNvPr>
          <p:cNvSpPr>
            <a:spLocks noChangeArrowheads="1"/>
          </p:cNvSpPr>
          <p:nvPr/>
        </p:nvSpPr>
        <p:spPr bwMode="auto">
          <a:xfrm>
            <a:off x="2797791" y="5255766"/>
            <a:ext cx="3495459" cy="1440012"/>
          </a:xfrm>
          <a:prstGeom prst="wedgeRoundRectCallout">
            <a:avLst>
              <a:gd name="adj1" fmla="val -1286"/>
              <a:gd name="adj2" fmla="val -105125"/>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70C0"/>
                </a:solidFill>
                <a:effectLst/>
                <a:latin typeface="Arial" panose="020B0604020202020204" pitchFamily="34" charset="0"/>
              </a:rPr>
              <a:t>The question asks for</a:t>
            </a:r>
            <a:r>
              <a:rPr kumimoji="0" lang="en-US" altLang="en-US" sz="1600" b="0" i="0" u="none" strike="noStrike" cap="none" normalizeH="0" dirty="0">
                <a:ln>
                  <a:noFill/>
                </a:ln>
                <a:solidFill>
                  <a:srgbClr val="0070C0"/>
                </a:solidFill>
                <a:effectLst/>
                <a:latin typeface="Arial" panose="020B0604020202020204" pitchFamily="34" charset="0"/>
              </a:rPr>
              <a:t> </a:t>
            </a:r>
            <a:r>
              <a:rPr kumimoji="0" lang="en-US" altLang="en-US" sz="1600" b="1" i="0" u="none" strike="noStrike" cap="none" normalizeH="0" dirty="0">
                <a:ln>
                  <a:noFill/>
                </a:ln>
                <a:solidFill>
                  <a:srgbClr val="0070C0"/>
                </a:solidFill>
                <a:effectLst/>
                <a:latin typeface="Arial" panose="020B0604020202020204" pitchFamily="34" charset="0"/>
              </a:rPr>
              <a:t>an outline </a:t>
            </a:r>
            <a:r>
              <a:rPr kumimoji="0" lang="en-US" altLang="en-US" sz="1600" i="0" u="none" strike="noStrike" cap="none" normalizeH="0" dirty="0">
                <a:ln>
                  <a:noFill/>
                </a:ln>
                <a:solidFill>
                  <a:srgbClr val="0070C0"/>
                </a:solidFill>
                <a:effectLst/>
                <a:latin typeface="Arial" panose="020B0604020202020204" pitchFamily="34" charset="0"/>
              </a:rPr>
              <a:t>of </a:t>
            </a:r>
            <a:r>
              <a:rPr kumimoji="0" lang="en-US" altLang="en-US" sz="1600" b="1" i="0" u="none" strike="noStrike" cap="none" normalizeH="0" dirty="0">
                <a:ln>
                  <a:noFill/>
                </a:ln>
                <a:solidFill>
                  <a:srgbClr val="0070C0"/>
                </a:solidFill>
                <a:effectLst/>
                <a:latin typeface="Arial" panose="020B0604020202020204" pitchFamily="34" charset="0"/>
              </a:rPr>
              <a:t>three properties.</a:t>
            </a:r>
            <a:r>
              <a:rPr kumimoji="0" lang="en-US" altLang="en-US" sz="1600" i="0" u="none" strike="noStrike" cap="none" normalizeH="0" dirty="0">
                <a:ln>
                  <a:noFill/>
                </a:ln>
                <a:solidFill>
                  <a:srgbClr val="0070C0"/>
                </a:solidFill>
                <a:effectLst/>
                <a:latin typeface="Arial" panose="020B0604020202020204" pitchFamily="34" charset="0"/>
              </a:rPr>
              <a:t> </a:t>
            </a:r>
            <a:endParaRPr kumimoji="0" lang="en-US" altLang="en-US" sz="1600" i="0" u="none" strike="noStrike" cap="none" normalizeH="0" baseline="0" dirty="0">
              <a:ln>
                <a:noFill/>
              </a:ln>
              <a:solidFill>
                <a:srgbClr val="0070C0"/>
              </a:solidFill>
              <a:effectLst/>
              <a:latin typeface="Arial" panose="020B0604020202020204" pitchFamily="34" charset="0"/>
            </a:endParaRPr>
          </a:p>
        </p:txBody>
      </p:sp>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Steps 1-3</a:t>
            </a:r>
          </a:p>
        </p:txBody>
      </p:sp>
      <p:sp>
        <p:nvSpPr>
          <p:cNvPr id="4" name="Speech Bubble: Rectangle with Corners Rounded 331">
            <a:extLst>
              <a:ext uri="{FF2B5EF4-FFF2-40B4-BE49-F238E27FC236}">
                <a16:creationId xmlns:a16="http://schemas.microsoft.com/office/drawing/2014/main" id="{9C1D5E8C-2AAF-4ED8-A5FE-6B5AC775EF5E}"/>
              </a:ext>
            </a:extLst>
          </p:cNvPr>
          <p:cNvSpPr>
            <a:spLocks noChangeArrowheads="1"/>
          </p:cNvSpPr>
          <p:nvPr/>
        </p:nvSpPr>
        <p:spPr bwMode="auto">
          <a:xfrm>
            <a:off x="7264750" y="5255766"/>
            <a:ext cx="1526103" cy="1330247"/>
          </a:xfrm>
          <a:prstGeom prst="wedgeRoundRectCallout">
            <a:avLst>
              <a:gd name="adj1" fmla="val -8345"/>
              <a:gd name="adj2" fmla="val -88067"/>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70C0"/>
                </a:solidFill>
                <a:effectLst/>
                <a:ea typeface="Calibri" panose="020F0502020204030204" pitchFamily="34" charset="0"/>
                <a:cs typeface="Times New Roman" panose="02020603050405020304" pitchFamily="18" charset="0"/>
              </a:rPr>
              <a:t>Note available marks and allocate time accordingly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id="{7905DC9A-47D2-4D26-A20C-DA4DFB15786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Speech Bubble: Rectangle with Corners Rounded 331">
            <a:extLst>
              <a:ext uri="{FF2B5EF4-FFF2-40B4-BE49-F238E27FC236}">
                <a16:creationId xmlns:a16="http://schemas.microsoft.com/office/drawing/2014/main" id="{DE62D57D-E8A4-4633-9DEE-8D8430D4EC73}"/>
              </a:ext>
            </a:extLst>
          </p:cNvPr>
          <p:cNvSpPr>
            <a:spLocks noChangeArrowheads="1"/>
          </p:cNvSpPr>
          <p:nvPr/>
        </p:nvSpPr>
        <p:spPr bwMode="auto">
          <a:xfrm>
            <a:off x="26780" y="2498753"/>
            <a:ext cx="1526103" cy="966138"/>
          </a:xfrm>
          <a:prstGeom prst="wedgeRoundRectCallout">
            <a:avLst>
              <a:gd name="adj1" fmla="val 43524"/>
              <a:gd name="adj2" fmla="val 85519"/>
              <a:gd name="adj3" fmla="val 16667"/>
            </a:avLst>
          </a:prstGeom>
          <a:solidFill>
            <a:schemeClr val="accent1">
              <a:lumMod val="20000"/>
              <a:lumOff val="80000"/>
            </a:schemeClr>
          </a:solidFill>
          <a:ln w="12700">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70C0"/>
                </a:solidFill>
                <a:effectLst/>
                <a:ea typeface="Calibri" panose="020F0502020204030204" pitchFamily="34" charset="0"/>
                <a:cs typeface="Times New Roman" panose="02020603050405020304" pitchFamily="18" charset="0"/>
              </a:rPr>
              <a:t>The command word is </a:t>
            </a:r>
            <a:r>
              <a:rPr kumimoji="0" lang="en-US" altLang="en-US" sz="1600" b="1" i="0" u="none" strike="noStrike" cap="none" normalizeH="0" baseline="0" dirty="0">
                <a:ln>
                  <a:noFill/>
                </a:ln>
                <a:solidFill>
                  <a:srgbClr val="0070C0"/>
                </a:solidFill>
                <a:effectLst/>
                <a:ea typeface="Calibri" panose="020F0502020204030204" pitchFamily="34" charset="0"/>
                <a:cs typeface="Times New Roman" panose="02020603050405020304" pitchFamily="18" charset="0"/>
              </a:rPr>
              <a:t>Outline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F355155-13BD-420C-A63D-31CF5A239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55029872"/>
      </p:ext>
    </p:extLst>
  </p:cSld>
  <p:clrMapOvr>
    <a:masterClrMapping/>
  </p:clrMapOvr>
  <mc:AlternateContent xmlns:mc="http://schemas.openxmlformats.org/markup-compatibility/2006" xmlns:p14="http://schemas.microsoft.com/office/powerpoint/2010/main">
    <mc:Choice Requires="p14">
      <p:transition spd="slow" p14:dur="2000" advTm="37094"/>
    </mc:Choice>
    <mc:Fallback xmlns="">
      <p:transition spd="slow" advTm="3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Steps 4 - 6</a:t>
            </a:r>
          </a:p>
        </p:txBody>
      </p:sp>
      <p:sp>
        <p:nvSpPr>
          <p:cNvPr id="5" name="Rectangle 4">
            <a:extLst>
              <a:ext uri="{FF2B5EF4-FFF2-40B4-BE49-F238E27FC236}">
                <a16:creationId xmlns:a16="http://schemas.microsoft.com/office/drawing/2014/main" id="{4BE18992-9E66-9A42-A52A-55C5704BCF4B}"/>
              </a:ext>
            </a:extLst>
          </p:cNvPr>
          <p:cNvSpPr/>
          <p:nvPr/>
        </p:nvSpPr>
        <p:spPr>
          <a:xfrm>
            <a:off x="666750" y="1424622"/>
            <a:ext cx="7821642" cy="1200329"/>
          </a:xfrm>
          <a:prstGeom prst="rect">
            <a:avLst/>
          </a:prstGeom>
        </p:spPr>
        <p:txBody>
          <a:bodyPr wrap="square">
            <a:spAutoFit/>
          </a:bodyPr>
          <a:lstStyle/>
          <a:p>
            <a:r>
              <a:rPr lang="en-US" dirty="0">
                <a:ea typeface="Cambria" panose="02040503050406030204" pitchFamily="18" charset="0"/>
                <a:cs typeface="Cambria" panose="02040503050406030204" pitchFamily="18" charset="0"/>
              </a:rPr>
              <a:t>Step 4	Consider what you know about the content</a:t>
            </a:r>
          </a:p>
          <a:p>
            <a:r>
              <a:rPr lang="en-US" dirty="0">
                <a:ea typeface="Cambria" panose="02040503050406030204" pitchFamily="18" charset="0"/>
                <a:cs typeface="Cambria" panose="02040503050406030204" pitchFamily="18" charset="0"/>
              </a:rPr>
              <a:t>Step 5	identify the required properties of the construction material</a:t>
            </a:r>
          </a:p>
          <a:p>
            <a:r>
              <a:rPr lang="en-US" dirty="0">
                <a:ea typeface="Cambria" panose="02040503050406030204" pitchFamily="18" charset="0"/>
                <a:cs typeface="Cambria" panose="02040503050406030204" pitchFamily="18" charset="0"/>
              </a:rPr>
              <a:t>Step 6	Remember that one mark is awarded for each separate point that you 		make in this type of question</a:t>
            </a:r>
          </a:p>
        </p:txBody>
      </p:sp>
      <p:pic>
        <p:nvPicPr>
          <p:cNvPr id="4" name="Picture 3">
            <a:extLst>
              <a:ext uri="{FF2B5EF4-FFF2-40B4-BE49-F238E27FC236}">
                <a16:creationId xmlns:a16="http://schemas.microsoft.com/office/drawing/2014/main" id="{E464FC54-8373-4E26-B63A-74F3FD168978}"/>
              </a:ext>
            </a:extLst>
          </p:cNvPr>
          <p:cNvPicPr>
            <a:picLocks noChangeAspect="1"/>
          </p:cNvPicPr>
          <p:nvPr/>
        </p:nvPicPr>
        <p:blipFill>
          <a:blip r:embed="rId5"/>
          <a:stretch>
            <a:fillRect/>
          </a:stretch>
        </p:blipFill>
        <p:spPr>
          <a:xfrm>
            <a:off x="284458" y="2849349"/>
            <a:ext cx="5982007" cy="3670489"/>
          </a:xfrm>
          <a:prstGeom prst="rect">
            <a:avLst/>
          </a:prstGeom>
        </p:spPr>
      </p:pic>
      <p:pic>
        <p:nvPicPr>
          <p:cNvPr id="2" name="Audio 1">
            <a:hlinkClick r:id="" action="ppaction://media"/>
            <a:extLst>
              <a:ext uri="{FF2B5EF4-FFF2-40B4-BE49-F238E27FC236}">
                <a16:creationId xmlns:a16="http://schemas.microsoft.com/office/drawing/2014/main" id="{221BDDBC-349F-4722-ACDB-DF9214BF1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25507652"/>
      </p:ext>
    </p:extLst>
  </p:cSld>
  <p:clrMapOvr>
    <a:masterClrMapping/>
  </p:clrMapOvr>
  <mc:AlternateContent xmlns:mc="http://schemas.openxmlformats.org/markup-compatibility/2006" xmlns:p14="http://schemas.microsoft.com/office/powerpoint/2010/main">
    <mc:Choice Requires="p14">
      <p:transition spd="slow" p14:dur="2000" advTm="36451"/>
    </mc:Choice>
    <mc:Fallback xmlns="">
      <p:transition spd="slow" advTm="36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Steps 4 - 6</a:t>
            </a:r>
          </a:p>
        </p:txBody>
      </p:sp>
      <p:sp>
        <p:nvSpPr>
          <p:cNvPr id="5" name="Rectangle 4">
            <a:extLst>
              <a:ext uri="{FF2B5EF4-FFF2-40B4-BE49-F238E27FC236}">
                <a16:creationId xmlns:a16="http://schemas.microsoft.com/office/drawing/2014/main" id="{4BE18992-9E66-9A42-A52A-55C5704BCF4B}"/>
              </a:ext>
            </a:extLst>
          </p:cNvPr>
          <p:cNvSpPr/>
          <p:nvPr/>
        </p:nvSpPr>
        <p:spPr>
          <a:xfrm>
            <a:off x="666750" y="1424622"/>
            <a:ext cx="7821642" cy="1200329"/>
          </a:xfrm>
          <a:prstGeom prst="rect">
            <a:avLst/>
          </a:prstGeom>
        </p:spPr>
        <p:txBody>
          <a:bodyPr wrap="square">
            <a:spAutoFit/>
          </a:bodyPr>
          <a:lstStyle/>
          <a:p>
            <a:r>
              <a:rPr lang="en-US" dirty="0">
                <a:ea typeface="Cambria" panose="02040503050406030204" pitchFamily="18" charset="0"/>
                <a:cs typeface="Cambria" panose="02040503050406030204" pitchFamily="18" charset="0"/>
              </a:rPr>
              <a:t>Step 4	Consider what you know about the content</a:t>
            </a:r>
          </a:p>
          <a:p>
            <a:r>
              <a:rPr lang="en-US" dirty="0">
                <a:ea typeface="Cambria" panose="02040503050406030204" pitchFamily="18" charset="0"/>
                <a:cs typeface="Cambria" panose="02040503050406030204" pitchFamily="18" charset="0"/>
              </a:rPr>
              <a:t>Step 5	identify the required properties of the construction material</a:t>
            </a:r>
          </a:p>
          <a:p>
            <a:r>
              <a:rPr lang="en-US" dirty="0">
                <a:ea typeface="Cambria" panose="02040503050406030204" pitchFamily="18" charset="0"/>
                <a:cs typeface="Cambria" panose="02040503050406030204" pitchFamily="18" charset="0"/>
              </a:rPr>
              <a:t>Step 6	Remember that one mark is awarded for each separate point that you 		make in this type of question</a:t>
            </a:r>
          </a:p>
        </p:txBody>
      </p:sp>
      <p:pic>
        <p:nvPicPr>
          <p:cNvPr id="3" name="Picture 2">
            <a:extLst>
              <a:ext uri="{FF2B5EF4-FFF2-40B4-BE49-F238E27FC236}">
                <a16:creationId xmlns:a16="http://schemas.microsoft.com/office/drawing/2014/main" id="{DBE8E386-2E6E-40B6-8BF0-EADC2DB3A0DF}"/>
              </a:ext>
            </a:extLst>
          </p:cNvPr>
          <p:cNvPicPr>
            <a:picLocks noChangeAspect="1"/>
          </p:cNvPicPr>
          <p:nvPr/>
        </p:nvPicPr>
        <p:blipFill>
          <a:blip r:embed="rId5"/>
          <a:stretch>
            <a:fillRect/>
          </a:stretch>
        </p:blipFill>
        <p:spPr>
          <a:xfrm>
            <a:off x="4299657" y="3980930"/>
            <a:ext cx="4688927" cy="2877070"/>
          </a:xfrm>
          <a:prstGeom prst="rect">
            <a:avLst/>
          </a:prstGeom>
        </p:spPr>
      </p:pic>
      <p:pic>
        <p:nvPicPr>
          <p:cNvPr id="7" name="Picture 6">
            <a:extLst>
              <a:ext uri="{FF2B5EF4-FFF2-40B4-BE49-F238E27FC236}">
                <a16:creationId xmlns:a16="http://schemas.microsoft.com/office/drawing/2014/main" id="{07A13BEC-CB6C-4C1C-A259-FDD799387FB7}"/>
              </a:ext>
            </a:extLst>
          </p:cNvPr>
          <p:cNvPicPr>
            <a:picLocks noChangeAspect="1"/>
          </p:cNvPicPr>
          <p:nvPr/>
        </p:nvPicPr>
        <p:blipFill>
          <a:blip r:embed="rId6"/>
          <a:stretch>
            <a:fillRect/>
          </a:stretch>
        </p:blipFill>
        <p:spPr>
          <a:xfrm>
            <a:off x="0" y="3068897"/>
            <a:ext cx="4572000" cy="2805325"/>
          </a:xfrm>
          <a:prstGeom prst="rect">
            <a:avLst/>
          </a:prstGeom>
        </p:spPr>
      </p:pic>
      <p:pic>
        <p:nvPicPr>
          <p:cNvPr id="2" name="Audio 1">
            <a:hlinkClick r:id="" action="ppaction://media"/>
            <a:extLst>
              <a:ext uri="{FF2B5EF4-FFF2-40B4-BE49-F238E27FC236}">
                <a16:creationId xmlns:a16="http://schemas.microsoft.com/office/drawing/2014/main" id="{A0C5FD87-F713-4062-9AF6-34DFE8475A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26615868"/>
      </p:ext>
    </p:extLst>
  </p:cSld>
  <p:clrMapOvr>
    <a:masterClrMapping/>
  </p:clrMapOvr>
  <mc:AlternateContent xmlns:mc="http://schemas.openxmlformats.org/markup-compatibility/2006" xmlns:p14="http://schemas.microsoft.com/office/powerpoint/2010/main">
    <mc:Choice Requires="p14">
      <p:transition spd="slow" p14:dur="2000" advTm="18818"/>
    </mc:Choice>
    <mc:Fallback xmlns="">
      <p:transition spd="slow" advTm="1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do I tackle Question 1b?</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358515"/>
            <a:ext cx="8677340" cy="4359897"/>
          </a:xfrm>
        </p:spPr>
        <p:txBody>
          <a:bodyPr>
            <a:noAutofit/>
          </a:bodyPr>
          <a:lstStyle/>
          <a:p>
            <a:r>
              <a:rPr lang="en-US" sz="2000" dirty="0">
                <a:latin typeface="+mn-lt"/>
                <a:ea typeface="Cambria" panose="02040503050406030204" pitchFamily="18" charset="0"/>
                <a:cs typeface="Cambria" panose="02040503050406030204" pitchFamily="18" charset="0"/>
              </a:rPr>
              <a:t>Question1b: Content being tested – properties of building construction materials</a:t>
            </a:r>
          </a:p>
          <a:p>
            <a:r>
              <a:rPr lang="en-US" sz="2000" dirty="0">
                <a:latin typeface="+mn-lt"/>
                <a:ea typeface="Cambria" panose="02040503050406030204" pitchFamily="18" charset="0"/>
                <a:cs typeface="Cambria" panose="02040503050406030204" pitchFamily="18" charset="0"/>
              </a:rPr>
              <a:t>Time for answering: 9 MINUTES </a:t>
            </a:r>
          </a:p>
          <a:p>
            <a:r>
              <a:rPr lang="en-US" sz="2000" dirty="0">
                <a:latin typeface="+mn-lt"/>
                <a:ea typeface="Cambria" panose="02040503050406030204" pitchFamily="18" charset="0"/>
                <a:cs typeface="Cambria" panose="02040503050406030204" pitchFamily="18" charset="0"/>
              </a:rPr>
              <a:t>How do I get full marks: </a:t>
            </a:r>
            <a:r>
              <a:rPr lang="en-US" sz="1800" dirty="0">
                <a:latin typeface="+mn-lt"/>
                <a:ea typeface="Cambria" panose="02040503050406030204" pitchFamily="18" charset="0"/>
                <a:cs typeface="Cambria" panose="02040503050406030204" pitchFamily="18" charset="0"/>
              </a:rPr>
              <a:t>[this question is band marked]</a:t>
            </a:r>
            <a:endParaRPr lang="en-US" sz="1000" dirty="0">
              <a:latin typeface="+mn-lt"/>
              <a:ea typeface="Cambria" panose="02040503050406030204" pitchFamily="18" charset="0"/>
              <a:cs typeface="Cambria" panose="02040503050406030204" pitchFamily="18" charset="0"/>
            </a:endParaRPr>
          </a:p>
          <a:p>
            <a:r>
              <a:rPr lang="en-US" sz="2000" dirty="0">
                <a:latin typeface="+mn-lt"/>
                <a:ea typeface="Cambria" panose="02040503050406030204" pitchFamily="18" charset="0"/>
                <a:cs typeface="Cambria" panose="02040503050406030204" pitchFamily="18" charset="0"/>
              </a:rPr>
              <a:t>Approach:</a:t>
            </a:r>
          </a:p>
          <a:p>
            <a:r>
              <a:rPr lang="en-US" sz="2000" dirty="0">
                <a:latin typeface="+mn-lt"/>
                <a:ea typeface="Cambria" panose="02040503050406030204" pitchFamily="18" charset="0"/>
                <a:cs typeface="Cambria" panose="02040503050406030204" pitchFamily="18" charset="0"/>
              </a:rPr>
              <a:t>Step 1	Read the question  and and note the command word</a:t>
            </a:r>
          </a:p>
          <a:p>
            <a:r>
              <a:rPr lang="en-US" sz="2000" dirty="0">
                <a:latin typeface="+mn-lt"/>
                <a:ea typeface="Cambria" panose="02040503050406030204" pitchFamily="18" charset="0"/>
                <a:cs typeface="Cambria" panose="02040503050406030204" pitchFamily="18" charset="0"/>
              </a:rPr>
              <a:t>Step 2 	Identify and highlight the key words in the question</a:t>
            </a:r>
          </a:p>
          <a:p>
            <a:r>
              <a:rPr lang="en-US" sz="2000" dirty="0">
                <a:latin typeface="+mn-lt"/>
                <a:ea typeface="Cambria" panose="02040503050406030204" pitchFamily="18" charset="0"/>
                <a:cs typeface="Cambria" panose="02040503050406030204" pitchFamily="18" charset="0"/>
              </a:rPr>
              <a:t>Step 3	Be clear on the knowledge being tested</a:t>
            </a:r>
          </a:p>
          <a:p>
            <a:r>
              <a:rPr lang="en-US" sz="2000" dirty="0">
                <a:latin typeface="+mn-lt"/>
                <a:ea typeface="Cambria" panose="02040503050406030204" pitchFamily="18" charset="0"/>
                <a:cs typeface="Cambria" panose="02040503050406030204" pitchFamily="18" charset="0"/>
              </a:rPr>
              <a:t>Step 4	Consider what you know about the content</a:t>
            </a:r>
          </a:p>
          <a:p>
            <a:r>
              <a:rPr lang="en-US" sz="2000" dirty="0">
                <a:latin typeface="+mn-lt"/>
                <a:ea typeface="Cambria" panose="02040503050406030204" pitchFamily="18" charset="0"/>
                <a:cs typeface="Cambria" panose="02040503050406030204" pitchFamily="18" charset="0"/>
              </a:rPr>
              <a:t>Step 5	Identify the effects of humidity on building construction materials over a 		period of time.</a:t>
            </a:r>
          </a:p>
          <a:p>
            <a:r>
              <a:rPr lang="en-US" sz="2000" dirty="0">
                <a:latin typeface="+mn-lt"/>
                <a:ea typeface="Cambria" panose="02040503050406030204" pitchFamily="18" charset="0"/>
                <a:cs typeface="Cambria" panose="02040503050406030204" pitchFamily="18" charset="0"/>
              </a:rPr>
              <a:t>Step 6	Remember that one mark is awarded for each separate point that you 			make in this type of question</a:t>
            </a:r>
          </a:p>
        </p:txBody>
      </p:sp>
      <p:pic>
        <p:nvPicPr>
          <p:cNvPr id="3" name="Picture 2">
            <a:extLst>
              <a:ext uri="{FF2B5EF4-FFF2-40B4-BE49-F238E27FC236}">
                <a16:creationId xmlns:a16="http://schemas.microsoft.com/office/drawing/2014/main" id="{E95DB597-A6E4-4CB7-8672-79BF25CAE318}"/>
              </a:ext>
            </a:extLst>
          </p:cNvPr>
          <p:cNvPicPr>
            <a:picLocks noChangeAspect="1"/>
          </p:cNvPicPr>
          <p:nvPr/>
        </p:nvPicPr>
        <p:blipFill rotWithShape="1">
          <a:blip r:embed="rId5"/>
          <a:srcRect b="37998"/>
          <a:stretch/>
        </p:blipFill>
        <p:spPr>
          <a:xfrm>
            <a:off x="230612" y="5657096"/>
            <a:ext cx="8560240" cy="984336"/>
          </a:xfrm>
          <a:prstGeom prst="rect">
            <a:avLst/>
          </a:prstGeom>
          <a:ln w="12700">
            <a:solidFill>
              <a:schemeClr val="accent1"/>
            </a:solidFill>
          </a:ln>
        </p:spPr>
      </p:pic>
      <p:pic>
        <p:nvPicPr>
          <p:cNvPr id="4" name="Audio 3">
            <a:hlinkClick r:id="" action="ppaction://media"/>
            <a:extLst>
              <a:ext uri="{FF2B5EF4-FFF2-40B4-BE49-F238E27FC236}">
                <a16:creationId xmlns:a16="http://schemas.microsoft.com/office/drawing/2014/main" id="{2ACA8EC3-E866-4E51-BDFE-20E539AA9F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0660916"/>
      </p:ext>
    </p:extLst>
  </p:cSld>
  <p:clrMapOvr>
    <a:masterClrMapping/>
  </p:clrMapOvr>
  <mc:AlternateContent xmlns:mc="http://schemas.openxmlformats.org/markup-compatibility/2006" xmlns:p14="http://schemas.microsoft.com/office/powerpoint/2010/main">
    <mc:Choice Requires="p14">
      <p:transition spd="slow" p14:dur="2000" advTm="77686"/>
    </mc:Choice>
    <mc:Fallback xmlns="">
      <p:transition spd="slow" advTm="7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Question 1b?</a:t>
            </a:r>
          </a:p>
        </p:txBody>
      </p:sp>
      <p:pic>
        <p:nvPicPr>
          <p:cNvPr id="3" name="Picture 2">
            <a:extLst>
              <a:ext uri="{FF2B5EF4-FFF2-40B4-BE49-F238E27FC236}">
                <a16:creationId xmlns:a16="http://schemas.microsoft.com/office/drawing/2014/main" id="{151AB388-97F9-4D69-B5BA-95E8EBAF4E72}"/>
              </a:ext>
            </a:extLst>
          </p:cNvPr>
          <p:cNvPicPr>
            <a:picLocks noChangeAspect="1"/>
          </p:cNvPicPr>
          <p:nvPr/>
        </p:nvPicPr>
        <p:blipFill rotWithShape="1">
          <a:blip r:embed="rId5"/>
          <a:srcRect b="35601"/>
          <a:stretch/>
        </p:blipFill>
        <p:spPr>
          <a:xfrm>
            <a:off x="291880" y="1271606"/>
            <a:ext cx="8560240" cy="1022391"/>
          </a:xfrm>
          <a:prstGeom prst="rect">
            <a:avLst/>
          </a:prstGeom>
        </p:spPr>
      </p:pic>
      <p:pic>
        <p:nvPicPr>
          <p:cNvPr id="7" name="Picture 6">
            <a:extLst>
              <a:ext uri="{FF2B5EF4-FFF2-40B4-BE49-F238E27FC236}">
                <a16:creationId xmlns:a16="http://schemas.microsoft.com/office/drawing/2014/main" id="{BB67C8DD-6816-4319-8FDB-ECD397EEFD90}"/>
              </a:ext>
            </a:extLst>
          </p:cNvPr>
          <p:cNvPicPr>
            <a:picLocks noChangeAspect="1"/>
          </p:cNvPicPr>
          <p:nvPr/>
        </p:nvPicPr>
        <p:blipFill>
          <a:blip r:embed="rId6"/>
          <a:stretch>
            <a:fillRect/>
          </a:stretch>
        </p:blipFill>
        <p:spPr>
          <a:xfrm>
            <a:off x="541845" y="2113907"/>
            <a:ext cx="5130418" cy="4564003"/>
          </a:xfrm>
          <a:prstGeom prst="rect">
            <a:avLst/>
          </a:prstGeom>
        </p:spPr>
      </p:pic>
      <p:sp>
        <p:nvSpPr>
          <p:cNvPr id="9" name="TextBox 8">
            <a:extLst>
              <a:ext uri="{FF2B5EF4-FFF2-40B4-BE49-F238E27FC236}">
                <a16:creationId xmlns:a16="http://schemas.microsoft.com/office/drawing/2014/main" id="{F9B4856B-677D-4A4C-B4DC-305562EBBA25}"/>
              </a:ext>
            </a:extLst>
          </p:cNvPr>
          <p:cNvSpPr txBox="1"/>
          <p:nvPr/>
        </p:nvSpPr>
        <p:spPr>
          <a:xfrm>
            <a:off x="5672264" y="2293997"/>
            <a:ext cx="3359442" cy="4524315"/>
          </a:xfrm>
          <a:prstGeom prst="rect">
            <a:avLst/>
          </a:prstGeom>
          <a:noFill/>
        </p:spPr>
        <p:txBody>
          <a:bodyPr wrap="square" rtlCol="0">
            <a:spAutoFit/>
          </a:bodyPr>
          <a:lstStyle/>
          <a:p>
            <a:r>
              <a:rPr lang="en-GB" sz="2400" dirty="0"/>
              <a:t>Indicative content</a:t>
            </a:r>
          </a:p>
          <a:p>
            <a:endParaRPr lang="en-GB" sz="2400" dirty="0"/>
          </a:p>
          <a:p>
            <a:r>
              <a:rPr lang="en-GB" sz="2400" dirty="0"/>
              <a:t>Full mark answers may not contain all the indicative content but in that case should go into technical details about the points covered to show the depth of knowledge required to access the  higher mark bands.</a:t>
            </a:r>
          </a:p>
        </p:txBody>
      </p:sp>
      <p:pic>
        <p:nvPicPr>
          <p:cNvPr id="4" name="Audio 3">
            <a:hlinkClick r:id="" action="ppaction://media"/>
            <a:extLst>
              <a:ext uri="{FF2B5EF4-FFF2-40B4-BE49-F238E27FC236}">
                <a16:creationId xmlns:a16="http://schemas.microsoft.com/office/drawing/2014/main" id="{B6E85447-249A-4E55-944F-B41C037893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8639162"/>
      </p:ext>
    </p:extLst>
  </p:cSld>
  <p:clrMapOvr>
    <a:masterClrMapping/>
  </p:clrMapOvr>
  <mc:AlternateContent xmlns:mc="http://schemas.openxmlformats.org/markup-compatibility/2006" xmlns:p14="http://schemas.microsoft.com/office/powerpoint/2010/main">
    <mc:Choice Requires="p14">
      <p:transition spd="slow" p14:dur="2000" advTm="34483"/>
    </mc:Choice>
    <mc:Fallback xmlns="">
      <p:transition spd="slow" advTm="3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Question 1b?</a:t>
            </a:r>
          </a:p>
        </p:txBody>
      </p:sp>
      <p:pic>
        <p:nvPicPr>
          <p:cNvPr id="3" name="Picture 2">
            <a:extLst>
              <a:ext uri="{FF2B5EF4-FFF2-40B4-BE49-F238E27FC236}">
                <a16:creationId xmlns:a16="http://schemas.microsoft.com/office/drawing/2014/main" id="{16A58F1B-3CDE-48FE-BF25-D87AEFC00D34}"/>
              </a:ext>
            </a:extLst>
          </p:cNvPr>
          <p:cNvPicPr>
            <a:picLocks noChangeAspect="1"/>
          </p:cNvPicPr>
          <p:nvPr/>
        </p:nvPicPr>
        <p:blipFill>
          <a:blip r:embed="rId5"/>
          <a:stretch>
            <a:fillRect/>
          </a:stretch>
        </p:blipFill>
        <p:spPr>
          <a:xfrm>
            <a:off x="254754" y="1243898"/>
            <a:ext cx="8634491" cy="5301282"/>
          </a:xfrm>
          <a:prstGeom prst="rect">
            <a:avLst/>
          </a:prstGeom>
        </p:spPr>
      </p:pic>
      <p:pic>
        <p:nvPicPr>
          <p:cNvPr id="2" name="Audio 1">
            <a:hlinkClick r:id="" action="ppaction://media"/>
            <a:extLst>
              <a:ext uri="{FF2B5EF4-FFF2-40B4-BE49-F238E27FC236}">
                <a16:creationId xmlns:a16="http://schemas.microsoft.com/office/drawing/2014/main" id="{55EBF60C-973B-4E91-B2D4-861179A9A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37651958"/>
      </p:ext>
    </p:extLst>
  </p:cSld>
  <p:clrMapOvr>
    <a:masterClrMapping/>
  </p:clrMapOvr>
  <mc:AlternateContent xmlns:mc="http://schemas.openxmlformats.org/markup-compatibility/2006" xmlns:p14="http://schemas.microsoft.com/office/powerpoint/2010/main">
    <mc:Choice Requires="p14">
      <p:transition spd="slow" p14:dur="2000" advTm="25878"/>
    </mc:Choice>
    <mc:Fallback xmlns="">
      <p:transition spd="slow" advTm="2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2a?</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291390"/>
            <a:ext cx="7829550" cy="4247317"/>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2a: Content being tested – Properties of construction materials – properties of brick as a construction material</a:t>
            </a:r>
          </a:p>
          <a:p>
            <a:r>
              <a:rPr lang="en-US" dirty="0">
                <a:ea typeface="Cambria" panose="02040503050406030204" pitchFamily="18" charset="0"/>
                <a:cs typeface="Cambria" panose="02040503050406030204" pitchFamily="18" charset="0"/>
              </a:rPr>
              <a:t>Time for answering: 6 MINUTES </a:t>
            </a:r>
          </a:p>
          <a:p>
            <a:r>
              <a:rPr lang="en-US" dirty="0">
                <a:ea typeface="Cambria" panose="02040503050406030204" pitchFamily="18" charset="0"/>
                <a:cs typeface="Cambria" panose="02040503050406030204" pitchFamily="18" charset="0"/>
              </a:rPr>
              <a:t>How do I get full marks: [this is a band marked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Step 1	Read the question  and highlight command words </a:t>
            </a:r>
          </a:p>
          <a:p>
            <a:r>
              <a:rPr lang="en-US" dirty="0">
                <a:ea typeface="Cambria" panose="02040503050406030204" pitchFamily="18" charset="0"/>
                <a:cs typeface="Cambria" panose="02040503050406030204" pitchFamily="18" charset="0"/>
              </a:rPr>
              <a:t>Step 2 	Identify and highlight the key words in the question</a:t>
            </a:r>
          </a:p>
          <a:p>
            <a:r>
              <a:rPr lang="en-US" dirty="0">
                <a:ea typeface="Cambria" panose="02040503050406030204" pitchFamily="18" charset="0"/>
                <a:cs typeface="Cambria" panose="02040503050406030204" pitchFamily="18" charset="0"/>
              </a:rPr>
              <a:t>Step 3	Be clear on the knowledge being tested</a:t>
            </a:r>
          </a:p>
          <a:p>
            <a:r>
              <a:rPr lang="en-US" dirty="0">
                <a:ea typeface="Cambria" panose="02040503050406030204" pitchFamily="18" charset="0"/>
                <a:cs typeface="Cambria" panose="02040503050406030204" pitchFamily="18" charset="0"/>
              </a:rPr>
              <a:t>Step 4	Consider what you know about the content</a:t>
            </a:r>
          </a:p>
          <a:p>
            <a:r>
              <a:rPr lang="en-US" dirty="0">
                <a:ea typeface="Cambria" panose="02040503050406030204" pitchFamily="18" charset="0"/>
                <a:cs typeface="Cambria" panose="02040503050406030204" pitchFamily="18" charset="0"/>
              </a:rPr>
              <a:t>Step 5	Identify the relevant properties of brickwork that make it suitable for 		use to build these types of buildings..</a:t>
            </a:r>
          </a:p>
          <a:p>
            <a:r>
              <a:rPr lang="en-US" dirty="0">
                <a:ea typeface="Cambria" panose="02040503050406030204" pitchFamily="18" charset="0"/>
                <a:cs typeface="Cambria" panose="02040503050406030204" pitchFamily="18" charset="0"/>
              </a:rPr>
              <a:t>Step 6	There are six marks available for this part of the question which will be 		band marked.  You need to make sure that you include sufficient 			information and technical detail to access the top mark band.</a:t>
            </a:r>
          </a:p>
          <a:p>
            <a:endParaRPr lang="en-US" dirty="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AA9E29CA-0520-41CF-AC5C-D5B99ECED613}"/>
              </a:ext>
            </a:extLst>
          </p:cNvPr>
          <p:cNvPicPr>
            <a:picLocks noChangeAspect="1"/>
          </p:cNvPicPr>
          <p:nvPr/>
        </p:nvPicPr>
        <p:blipFill rotWithShape="1">
          <a:blip r:embed="rId5"/>
          <a:srcRect l="3410" t="-179140" r="-3410" b="222633"/>
          <a:stretch/>
        </p:blipFill>
        <p:spPr>
          <a:xfrm>
            <a:off x="291880" y="2614863"/>
            <a:ext cx="8560240" cy="1090864"/>
          </a:xfrm>
          <a:prstGeom prst="rect">
            <a:avLst/>
          </a:prstGeom>
        </p:spPr>
      </p:pic>
      <p:pic>
        <p:nvPicPr>
          <p:cNvPr id="9" name="Picture 8">
            <a:extLst>
              <a:ext uri="{FF2B5EF4-FFF2-40B4-BE49-F238E27FC236}">
                <a16:creationId xmlns:a16="http://schemas.microsoft.com/office/drawing/2014/main" id="{FEDF6E50-23C3-43CD-843C-F5EA02FCD9DF}"/>
              </a:ext>
            </a:extLst>
          </p:cNvPr>
          <p:cNvPicPr>
            <a:picLocks noChangeAspect="1"/>
          </p:cNvPicPr>
          <p:nvPr/>
        </p:nvPicPr>
        <p:blipFill rotWithShape="1">
          <a:blip r:embed="rId5"/>
          <a:srcRect t="-1" b="35666"/>
          <a:stretch/>
        </p:blipFill>
        <p:spPr>
          <a:xfrm>
            <a:off x="468344" y="5181602"/>
            <a:ext cx="8560240" cy="1241977"/>
          </a:xfrm>
          <a:prstGeom prst="rect">
            <a:avLst/>
          </a:prstGeom>
        </p:spPr>
      </p:pic>
      <p:pic>
        <p:nvPicPr>
          <p:cNvPr id="2" name="Audio 1">
            <a:hlinkClick r:id="" action="ppaction://media"/>
            <a:extLst>
              <a:ext uri="{FF2B5EF4-FFF2-40B4-BE49-F238E27FC236}">
                <a16:creationId xmlns:a16="http://schemas.microsoft.com/office/drawing/2014/main" id="{0709DFFC-B9EE-4DB9-B90E-9C264A170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8164004"/>
      </p:ext>
    </p:extLst>
  </p:cSld>
  <p:clrMapOvr>
    <a:masterClrMapping/>
  </p:clrMapOvr>
  <mc:AlternateContent xmlns:mc="http://schemas.openxmlformats.org/markup-compatibility/2006" xmlns:p14="http://schemas.microsoft.com/office/powerpoint/2010/main">
    <mc:Choice Requires="p14">
      <p:transition spd="slow" p14:dur="2000" advTm="56225"/>
    </mc:Choice>
    <mc:Fallback xmlns="">
      <p:transition spd="slow" advTm="5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2a?</a:t>
            </a:r>
          </a:p>
        </p:txBody>
      </p:sp>
      <p:sp>
        <p:nvSpPr>
          <p:cNvPr id="2" name="TextBox 1">
            <a:extLst>
              <a:ext uri="{FF2B5EF4-FFF2-40B4-BE49-F238E27FC236}">
                <a16:creationId xmlns:a16="http://schemas.microsoft.com/office/drawing/2014/main" id="{5182A2DB-BFE2-1349-8716-52E94D3E5188}"/>
              </a:ext>
            </a:extLst>
          </p:cNvPr>
          <p:cNvSpPr txBox="1"/>
          <p:nvPr/>
        </p:nvSpPr>
        <p:spPr>
          <a:xfrm>
            <a:off x="655608" y="2359909"/>
            <a:ext cx="8470421" cy="1815882"/>
          </a:xfrm>
          <a:prstGeom prst="rect">
            <a:avLst/>
          </a:prstGeom>
          <a:noFill/>
        </p:spPr>
        <p:txBody>
          <a:bodyPr wrap="square" rtlCol="0">
            <a:spAutoFit/>
          </a:bodyPr>
          <a:lstStyle/>
          <a:p>
            <a:pPr marL="514350" indent="-514350">
              <a:buAutoNum type="arabicPeriod" startAt="2"/>
            </a:pPr>
            <a:r>
              <a:rPr lang="en-US" sz="2800" dirty="0"/>
              <a:t>The outer walls of a house and garage are to be constructed in brick.</a:t>
            </a:r>
          </a:p>
          <a:p>
            <a:pPr marL="971550" lvl="1" indent="-514350">
              <a:buFont typeface="+mj-lt"/>
              <a:buAutoNum type="alphaLcParenR"/>
            </a:pPr>
            <a:r>
              <a:rPr lang="en-US" sz="2800" dirty="0">
                <a:highlight>
                  <a:srgbClr val="00FF00"/>
                </a:highlight>
              </a:rPr>
              <a:t>Describe</a:t>
            </a:r>
            <a:r>
              <a:rPr lang="en-US" sz="2800" dirty="0"/>
              <a:t> the properties of brick which make it suitable as a construction material		[6]</a:t>
            </a:r>
          </a:p>
        </p:txBody>
      </p:sp>
      <p:sp>
        <p:nvSpPr>
          <p:cNvPr id="5" name="TextBox 4">
            <a:extLst>
              <a:ext uri="{FF2B5EF4-FFF2-40B4-BE49-F238E27FC236}">
                <a16:creationId xmlns:a16="http://schemas.microsoft.com/office/drawing/2014/main" id="{C8EB41C9-2C12-A443-B9CF-07DF0C93F17D}"/>
              </a:ext>
            </a:extLst>
          </p:cNvPr>
          <p:cNvSpPr txBox="1"/>
          <p:nvPr/>
        </p:nvSpPr>
        <p:spPr>
          <a:xfrm>
            <a:off x="493217" y="5555024"/>
            <a:ext cx="7995174" cy="1200329"/>
          </a:xfrm>
          <a:prstGeom prst="rect">
            <a:avLst/>
          </a:prstGeom>
          <a:noFill/>
          <a:ln w="34925">
            <a:solidFill>
              <a:srgbClr val="00B0F0"/>
            </a:solidFill>
          </a:ln>
        </p:spPr>
        <p:txBody>
          <a:bodyPr wrap="square" rtlCol="0">
            <a:spAutoFit/>
          </a:bodyPr>
          <a:lstStyle/>
          <a:p>
            <a:r>
              <a:rPr lang="en-GB" dirty="0"/>
              <a:t>Describe – you should provide characteristics of a topic or a series of linked facts.  The description should be as complete as possible to show the main features of the topic you have been asked to describe.</a:t>
            </a:r>
          </a:p>
          <a:p>
            <a:endParaRPr lang="en-US" dirty="0"/>
          </a:p>
        </p:txBody>
      </p:sp>
      <p:sp>
        <p:nvSpPr>
          <p:cNvPr id="6" name="Rounded Rectangular Callout 5">
            <a:extLst>
              <a:ext uri="{FF2B5EF4-FFF2-40B4-BE49-F238E27FC236}">
                <a16:creationId xmlns:a16="http://schemas.microsoft.com/office/drawing/2014/main" id="{789E6222-BBD1-304A-B561-D342E12A94B1}"/>
              </a:ext>
            </a:extLst>
          </p:cNvPr>
          <p:cNvSpPr/>
          <p:nvPr/>
        </p:nvSpPr>
        <p:spPr>
          <a:xfrm>
            <a:off x="336789" y="4395538"/>
            <a:ext cx="1828800" cy="853642"/>
          </a:xfrm>
          <a:prstGeom prst="wedgeRoundRectCallout">
            <a:avLst>
              <a:gd name="adj1" fmla="val 22811"/>
              <a:gd name="adj2" fmla="val -124555"/>
              <a:gd name="adj3" fmla="val 16667"/>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70C0"/>
                </a:solidFill>
                <a:latin typeface="Calibri" pitchFamily="34" charset="0"/>
                <a:cs typeface="Times New Roman" panose="02020603050405020304" pitchFamily="18" charset="0"/>
              </a:rPr>
              <a:t>The question refers to the construction stage</a:t>
            </a:r>
          </a:p>
        </p:txBody>
      </p:sp>
      <p:sp>
        <p:nvSpPr>
          <p:cNvPr id="9" name="Speech Bubble: Rectangle with Corners Rounded 331">
            <a:extLst>
              <a:ext uri="{FF2B5EF4-FFF2-40B4-BE49-F238E27FC236}">
                <a16:creationId xmlns:a16="http://schemas.microsoft.com/office/drawing/2014/main" id="{3923EBCA-21F4-9A46-8FBE-F3D21487362A}"/>
              </a:ext>
            </a:extLst>
          </p:cNvPr>
          <p:cNvSpPr>
            <a:spLocks noChangeArrowheads="1"/>
          </p:cNvSpPr>
          <p:nvPr/>
        </p:nvSpPr>
        <p:spPr bwMode="auto">
          <a:xfrm>
            <a:off x="6416841" y="4400382"/>
            <a:ext cx="2071550" cy="853643"/>
          </a:xfrm>
          <a:prstGeom prst="wedgeRoundRectCallout">
            <a:avLst>
              <a:gd name="adj1" fmla="val -7631"/>
              <a:gd name="adj2" fmla="val -94876"/>
              <a:gd name="adj3" fmla="val 16667"/>
            </a:avLst>
          </a:prstGeom>
          <a:noFill/>
          <a:ln w="12700">
            <a:solidFill>
              <a:srgbClr val="2F528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70C0"/>
                </a:solidFill>
                <a:effectLst/>
                <a:ea typeface="Calibri" panose="020F0502020204030204" pitchFamily="34" charset="0"/>
                <a:cs typeface="Times New Roman" panose="02020603050405020304" pitchFamily="18" charset="0"/>
              </a:rPr>
              <a:t>Note available marks and allocate time accordingly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8B8CCAF8-8ECE-4AD3-A189-C6632CCCF272}"/>
              </a:ext>
            </a:extLst>
          </p:cNvPr>
          <p:cNvSpPr/>
          <p:nvPr/>
        </p:nvSpPr>
        <p:spPr>
          <a:xfrm>
            <a:off x="2486525" y="1334732"/>
            <a:ext cx="3689686" cy="800586"/>
          </a:xfrm>
          <a:prstGeom prst="wedgeRoundRectCallout">
            <a:avLst>
              <a:gd name="adj1" fmla="val -37049"/>
              <a:gd name="adj2" fmla="val 84542"/>
              <a:gd name="adj3" fmla="val 16667"/>
            </a:avLst>
          </a:prstGeom>
          <a:noFill/>
          <a:ln w="57150">
            <a:solidFill>
              <a:schemeClr val="tx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70C0"/>
                </a:solidFill>
              </a:rPr>
              <a:t>Relate your answer to the stem of the question – the buildings are a house and garage.</a:t>
            </a:r>
          </a:p>
        </p:txBody>
      </p:sp>
      <p:pic>
        <p:nvPicPr>
          <p:cNvPr id="4" name="Audio 3">
            <a:hlinkClick r:id="" action="ppaction://media"/>
            <a:extLst>
              <a:ext uri="{FF2B5EF4-FFF2-40B4-BE49-F238E27FC236}">
                <a16:creationId xmlns:a16="http://schemas.microsoft.com/office/drawing/2014/main" id="{25115267-4987-449B-AD7B-816FE50A1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3148506"/>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2a?</a:t>
            </a:r>
          </a:p>
        </p:txBody>
      </p:sp>
      <p:pic>
        <p:nvPicPr>
          <p:cNvPr id="6" name="Picture 5">
            <a:extLst>
              <a:ext uri="{FF2B5EF4-FFF2-40B4-BE49-F238E27FC236}">
                <a16:creationId xmlns:a16="http://schemas.microsoft.com/office/drawing/2014/main" id="{C7D26399-2E66-47BE-AFE6-4E2D348CB9A1}"/>
              </a:ext>
            </a:extLst>
          </p:cNvPr>
          <p:cNvPicPr>
            <a:picLocks noChangeAspect="1"/>
          </p:cNvPicPr>
          <p:nvPr/>
        </p:nvPicPr>
        <p:blipFill rotWithShape="1">
          <a:blip r:embed="rId5"/>
          <a:srcRect b="37186"/>
          <a:stretch/>
        </p:blipFill>
        <p:spPr>
          <a:xfrm>
            <a:off x="291880" y="1498501"/>
            <a:ext cx="8560240" cy="1212616"/>
          </a:xfrm>
          <a:prstGeom prst="rect">
            <a:avLst/>
          </a:prstGeom>
        </p:spPr>
      </p:pic>
      <p:pic>
        <p:nvPicPr>
          <p:cNvPr id="9" name="Picture 8">
            <a:extLst>
              <a:ext uri="{FF2B5EF4-FFF2-40B4-BE49-F238E27FC236}">
                <a16:creationId xmlns:a16="http://schemas.microsoft.com/office/drawing/2014/main" id="{B6D14F4D-B20A-4785-BD9C-E86AC5529C91}"/>
              </a:ext>
            </a:extLst>
          </p:cNvPr>
          <p:cNvPicPr>
            <a:picLocks noChangeAspect="1"/>
          </p:cNvPicPr>
          <p:nvPr/>
        </p:nvPicPr>
        <p:blipFill>
          <a:blip r:embed="rId6"/>
          <a:stretch>
            <a:fillRect/>
          </a:stretch>
        </p:blipFill>
        <p:spPr>
          <a:xfrm>
            <a:off x="291880" y="2711117"/>
            <a:ext cx="5740695" cy="4038808"/>
          </a:xfrm>
          <a:prstGeom prst="rect">
            <a:avLst/>
          </a:prstGeom>
        </p:spPr>
      </p:pic>
      <p:sp>
        <p:nvSpPr>
          <p:cNvPr id="10" name="TextBox 9">
            <a:extLst>
              <a:ext uri="{FF2B5EF4-FFF2-40B4-BE49-F238E27FC236}">
                <a16:creationId xmlns:a16="http://schemas.microsoft.com/office/drawing/2014/main" id="{F3E52282-4025-4023-B2F8-7099A6FAE7F3}"/>
              </a:ext>
            </a:extLst>
          </p:cNvPr>
          <p:cNvSpPr txBox="1"/>
          <p:nvPr/>
        </p:nvSpPr>
        <p:spPr>
          <a:xfrm>
            <a:off x="6521116" y="2946555"/>
            <a:ext cx="1967276" cy="1200329"/>
          </a:xfrm>
          <a:prstGeom prst="rect">
            <a:avLst/>
          </a:prstGeom>
          <a:noFill/>
        </p:spPr>
        <p:txBody>
          <a:bodyPr wrap="square" rtlCol="0">
            <a:spAutoFit/>
          </a:bodyPr>
          <a:lstStyle/>
          <a:p>
            <a:r>
              <a:rPr lang="en-GB" sz="2400" dirty="0"/>
              <a:t>Indicative content for Question 2a.</a:t>
            </a:r>
          </a:p>
        </p:txBody>
      </p:sp>
      <p:pic>
        <p:nvPicPr>
          <p:cNvPr id="2" name="Audio 1">
            <a:hlinkClick r:id="" action="ppaction://media"/>
            <a:extLst>
              <a:ext uri="{FF2B5EF4-FFF2-40B4-BE49-F238E27FC236}">
                <a16:creationId xmlns:a16="http://schemas.microsoft.com/office/drawing/2014/main" id="{235482DC-5A6E-4B72-8219-3E8E6E62F9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3906546"/>
      </p:ext>
    </p:extLst>
  </p:cSld>
  <p:clrMapOvr>
    <a:masterClrMapping/>
  </p:clrMapOvr>
  <mc:AlternateContent xmlns:mc="http://schemas.openxmlformats.org/markup-compatibility/2006" xmlns:p14="http://schemas.microsoft.com/office/powerpoint/2010/main">
    <mc:Choice Requires="p14">
      <p:transition spd="slow" p14:dur="2000" advTm="17237"/>
    </mc:Choice>
    <mc:Fallback xmlns="">
      <p:transition spd="slow" advTm="1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you should have in front of you: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Some lined paper</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A pen, pencil, ruler</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Post-it notes</a:t>
            </a:r>
          </a:p>
        </p:txBody>
      </p:sp>
      <p:pic>
        <p:nvPicPr>
          <p:cNvPr id="3" name="Audio 2">
            <a:hlinkClick r:id="" action="ppaction://media"/>
            <a:extLst>
              <a:ext uri="{FF2B5EF4-FFF2-40B4-BE49-F238E27FC236}">
                <a16:creationId xmlns:a16="http://schemas.microsoft.com/office/drawing/2014/main" id="{7D47A8F6-7A8C-4425-9AF7-7AE72360F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4860020"/>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359052100"/>
              </p:ext>
            </p:extLst>
          </p:nvPr>
        </p:nvGraphicFramePr>
        <p:xfrm>
          <a:off x="422031" y="1533380"/>
          <a:ext cx="8264769" cy="3374306"/>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3374306">
                <a:tc>
                  <a:txBody>
                    <a:bodyPr/>
                    <a:lstStyle/>
                    <a:p>
                      <a:pPr algn="l">
                        <a:lnSpc>
                          <a:spcPct val="107000"/>
                        </a:lnSpc>
                        <a:spcAft>
                          <a:spcPts val="6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pic>
        <p:nvPicPr>
          <p:cNvPr id="4" name="Picture 3">
            <a:extLst>
              <a:ext uri="{FF2B5EF4-FFF2-40B4-BE49-F238E27FC236}">
                <a16:creationId xmlns:a16="http://schemas.microsoft.com/office/drawing/2014/main" id="{95DB2491-47A9-4F66-B4D6-E7688B31CAD2}"/>
              </a:ext>
            </a:extLst>
          </p:cNvPr>
          <p:cNvPicPr>
            <a:picLocks noChangeAspect="1"/>
          </p:cNvPicPr>
          <p:nvPr/>
        </p:nvPicPr>
        <p:blipFill>
          <a:blip r:embed="rId5"/>
          <a:stretch>
            <a:fillRect/>
          </a:stretch>
        </p:blipFill>
        <p:spPr>
          <a:xfrm>
            <a:off x="363318" y="2471173"/>
            <a:ext cx="8417363" cy="4386827"/>
          </a:xfrm>
          <a:prstGeom prst="rect">
            <a:avLst/>
          </a:prstGeom>
        </p:spPr>
      </p:pic>
      <p:pic>
        <p:nvPicPr>
          <p:cNvPr id="6" name="Picture 5">
            <a:extLst>
              <a:ext uri="{FF2B5EF4-FFF2-40B4-BE49-F238E27FC236}">
                <a16:creationId xmlns:a16="http://schemas.microsoft.com/office/drawing/2014/main" id="{97D5542E-5F5F-460C-A216-14D95F920387}"/>
              </a:ext>
            </a:extLst>
          </p:cNvPr>
          <p:cNvPicPr>
            <a:picLocks noChangeAspect="1"/>
          </p:cNvPicPr>
          <p:nvPr/>
        </p:nvPicPr>
        <p:blipFill rotWithShape="1">
          <a:blip r:embed="rId6"/>
          <a:srcRect b="37328"/>
          <a:stretch/>
        </p:blipFill>
        <p:spPr>
          <a:xfrm>
            <a:off x="422031" y="1253859"/>
            <a:ext cx="8560240" cy="1209892"/>
          </a:xfrm>
          <a:prstGeom prst="rect">
            <a:avLst/>
          </a:prstGeom>
        </p:spPr>
      </p:pic>
      <p:pic>
        <p:nvPicPr>
          <p:cNvPr id="9" name="Audio 8">
            <a:hlinkClick r:id="" action="ppaction://media"/>
            <a:extLst>
              <a:ext uri="{FF2B5EF4-FFF2-40B4-BE49-F238E27FC236}">
                <a16:creationId xmlns:a16="http://schemas.microsoft.com/office/drawing/2014/main" id="{D4FD5693-9EE6-4F0F-96AE-C35F319B80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4296918"/>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826656198"/>
              </p:ext>
            </p:extLst>
          </p:nvPr>
        </p:nvGraphicFramePr>
        <p:xfrm>
          <a:off x="422031" y="1533380"/>
          <a:ext cx="8264769" cy="1483106"/>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431898">
                <a:tc>
                  <a:txBody>
                    <a:bodyPr/>
                    <a:lstStyle/>
                    <a:p>
                      <a:pPr algn="l">
                        <a:lnSpc>
                          <a:spcPct val="107000"/>
                        </a:lnSpc>
                        <a:spcAft>
                          <a:spcPts val="600"/>
                        </a:spcAft>
                      </a:pPr>
                      <a:r>
                        <a:rPr lang="en-GB" sz="1800" dirty="0">
                          <a:effectLst/>
                        </a:rPr>
                        <a:t>From the </a:t>
                      </a:r>
                      <a:r>
                        <a:rPr lang="en-GB" sz="1800" b="1" dirty="0">
                          <a:effectLst/>
                        </a:rPr>
                        <a:t>Knowledge Organiser </a:t>
                      </a:r>
                      <a:r>
                        <a:rPr lang="en-GB" sz="1800" dirty="0">
                          <a:effectLst/>
                        </a:rPr>
                        <a:t>for this topic:</a:t>
                      </a:r>
                    </a:p>
                    <a:p>
                      <a:pPr algn="l">
                        <a:lnSpc>
                          <a:spcPct val="107000"/>
                        </a:lnSpc>
                        <a:spcAft>
                          <a:spcPts val="600"/>
                        </a:spcAft>
                      </a:pPr>
                      <a:endParaRPr lang="en-GB" sz="1800" dirty="0">
                        <a:effectLst/>
                      </a:endParaRPr>
                    </a:p>
                    <a:p>
                      <a:pPr algn="l">
                        <a:lnSpc>
                          <a:spcPct val="107000"/>
                        </a:lnSpc>
                        <a:spcAft>
                          <a:spcPts val="600"/>
                        </a:spcAft>
                      </a:pPr>
                      <a:endParaRPr lang="en-GB" sz="1800" dirty="0">
                        <a:effectLst/>
                      </a:endParaRPr>
                    </a:p>
                    <a:p>
                      <a:pPr algn="l">
                        <a:lnSpc>
                          <a:spcPct val="107000"/>
                        </a:lnSpc>
                        <a:spcAft>
                          <a:spcPts val="6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graphicFrame>
        <p:nvGraphicFramePr>
          <p:cNvPr id="2" name="Table 1">
            <a:extLst>
              <a:ext uri="{FF2B5EF4-FFF2-40B4-BE49-F238E27FC236}">
                <a16:creationId xmlns:a16="http://schemas.microsoft.com/office/drawing/2014/main" id="{40E926CD-7B86-4BD2-B29D-DD682CEF71B4}"/>
              </a:ext>
            </a:extLst>
          </p:cNvPr>
          <p:cNvGraphicFramePr>
            <a:graphicFrameLocks noGrp="1"/>
          </p:cNvGraphicFramePr>
          <p:nvPr>
            <p:extLst>
              <p:ext uri="{D42A27DB-BD31-4B8C-83A1-F6EECF244321}">
                <p14:modId xmlns:p14="http://schemas.microsoft.com/office/powerpoint/2010/main" val="331676654"/>
              </p:ext>
            </p:extLst>
          </p:nvPr>
        </p:nvGraphicFramePr>
        <p:xfrm>
          <a:off x="422031" y="2193664"/>
          <a:ext cx="7901538" cy="3979418"/>
        </p:xfrm>
        <a:graphic>
          <a:graphicData uri="http://schemas.openxmlformats.org/drawingml/2006/table">
            <a:tbl>
              <a:tblPr>
                <a:tableStyleId>{5C22544A-7EE6-4342-B048-85BDC9FD1C3A}</a:tableStyleId>
              </a:tblPr>
              <a:tblGrid>
                <a:gridCol w="7901538">
                  <a:extLst>
                    <a:ext uri="{9D8B030D-6E8A-4147-A177-3AD203B41FA5}">
                      <a16:colId xmlns:a16="http://schemas.microsoft.com/office/drawing/2014/main" val="2619001675"/>
                    </a:ext>
                  </a:extLst>
                </a:gridCol>
              </a:tblGrid>
              <a:tr h="1407189">
                <a:tc>
                  <a:txBody>
                    <a:bodyPr/>
                    <a:lstStyle/>
                    <a:p>
                      <a:pPr algn="ctr">
                        <a:lnSpc>
                          <a:spcPct val="107000"/>
                        </a:lnSpc>
                        <a:spcAft>
                          <a:spcPts val="800"/>
                        </a:spcAft>
                      </a:pPr>
                      <a:r>
                        <a:rPr lang="en-GB" sz="2000" dirty="0">
                          <a:effectLst/>
                        </a:rPr>
                        <a:t>Main properties of Bricks</a:t>
                      </a:r>
                      <a:endParaRPr lang="en-GB" sz="2800" dirty="0">
                        <a:effectLst/>
                      </a:endParaRPr>
                    </a:p>
                    <a:p>
                      <a:pPr algn="l">
                        <a:lnSpc>
                          <a:spcPct val="107000"/>
                        </a:lnSpc>
                        <a:spcAft>
                          <a:spcPts val="800"/>
                        </a:spcAft>
                      </a:pPr>
                      <a:r>
                        <a:rPr lang="en-GB" sz="2000" b="1" dirty="0">
                          <a:effectLst/>
                        </a:rPr>
                        <a:t>Hardness</a:t>
                      </a:r>
                      <a:r>
                        <a:rPr lang="en-GB" sz="1600" dirty="0">
                          <a:effectLst/>
                        </a:rPr>
                        <a:t>. </a:t>
                      </a:r>
                      <a:r>
                        <a:rPr lang="en-GB" sz="2000" dirty="0">
                          <a:effectLst/>
                        </a:rPr>
                        <a:t>Bricks</a:t>
                      </a:r>
                      <a:r>
                        <a:rPr lang="en-GB" sz="1600" dirty="0">
                          <a:effectLst/>
                        </a:rPr>
                        <a:t> </a:t>
                      </a:r>
                      <a:r>
                        <a:rPr lang="en-GB" sz="2000" dirty="0">
                          <a:effectLst/>
                        </a:rPr>
                        <a:t>are formed of a hard material and therefore do not deform easily in a construction. </a:t>
                      </a:r>
                      <a:endParaRPr lang="en-GB" sz="2800" dirty="0">
                        <a:effectLst/>
                      </a:endParaRPr>
                    </a:p>
                    <a:p>
                      <a:pPr algn="l">
                        <a:lnSpc>
                          <a:spcPct val="107000"/>
                        </a:lnSpc>
                        <a:spcAft>
                          <a:spcPts val="800"/>
                        </a:spcAft>
                      </a:pPr>
                      <a:r>
                        <a:rPr lang="en-GB" sz="2000" b="1" dirty="0">
                          <a:effectLst/>
                        </a:rPr>
                        <a:t>Compressive strength</a:t>
                      </a:r>
                      <a:r>
                        <a:rPr lang="en-GB" sz="2000" dirty="0">
                          <a:effectLst/>
                        </a:rPr>
                        <a:t>. Bricks have a high compressive strength and are well suited to use for load bearing walls. Flexural strength of brick makes it suitable for use in situations where bending loads may be imposed on the structure.</a:t>
                      </a:r>
                      <a:endParaRPr lang="en-GB" sz="2800" dirty="0">
                        <a:effectLst/>
                      </a:endParaRPr>
                    </a:p>
                    <a:p>
                      <a:pPr algn="l">
                        <a:lnSpc>
                          <a:spcPct val="107000"/>
                        </a:lnSpc>
                        <a:spcAft>
                          <a:spcPts val="800"/>
                        </a:spcAft>
                      </a:pPr>
                      <a:r>
                        <a:rPr lang="en-GB" sz="2000" b="1" dirty="0">
                          <a:effectLst/>
                        </a:rPr>
                        <a:t>Durability. </a:t>
                      </a:r>
                      <a:r>
                        <a:rPr lang="en-GB" sz="2000" dirty="0">
                          <a:effectLst/>
                        </a:rPr>
                        <a:t>Bricks are durable and have a long service life the durability of bricks is directly related to the material hardness. </a:t>
                      </a:r>
                      <a:endParaRPr lang="en-GB" sz="2800" dirty="0">
                        <a:effectLst/>
                      </a:endParaRPr>
                    </a:p>
                    <a:p>
                      <a:pPr algn="l">
                        <a:lnSpc>
                          <a:spcPct val="107000"/>
                        </a:lnSpc>
                        <a:spcAft>
                          <a:spcPts val="800"/>
                        </a:spcAft>
                      </a:pPr>
                      <a:r>
                        <a:rPr lang="en-GB" sz="2000" b="1" dirty="0">
                          <a:effectLst/>
                        </a:rPr>
                        <a:t>Frost resistance</a:t>
                      </a:r>
                      <a:r>
                        <a:rPr lang="en-GB" sz="2000" dirty="0">
                          <a:effectLst/>
                        </a:rPr>
                        <a:t>. Bricks can resist water percolation which leads to good levels of frost resistance.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083662488"/>
                  </a:ext>
                </a:extLst>
              </a:tr>
            </a:tbl>
          </a:graphicData>
        </a:graphic>
      </p:graphicFrame>
      <p:pic>
        <p:nvPicPr>
          <p:cNvPr id="6" name="Audio 5">
            <a:hlinkClick r:id="" action="ppaction://media"/>
            <a:extLst>
              <a:ext uri="{FF2B5EF4-FFF2-40B4-BE49-F238E27FC236}">
                <a16:creationId xmlns:a16="http://schemas.microsoft.com/office/drawing/2014/main" id="{4DEE2082-0AD2-4862-8387-7FB87F6BE2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47728127"/>
      </p:ext>
    </p:extLst>
  </p:cSld>
  <p:clrMapOvr>
    <a:masterClrMapping/>
  </p:clrMapOvr>
  <mc:AlternateContent xmlns:mc="http://schemas.openxmlformats.org/markup-compatibility/2006" xmlns:p14="http://schemas.microsoft.com/office/powerpoint/2010/main">
    <mc:Choice Requires="p14">
      <p:transition spd="slow" p14:dur="2000" advTm="20227"/>
    </mc:Choice>
    <mc:Fallback xmlns="">
      <p:transition spd="slow" advTm="2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2b?</a:t>
            </a:r>
          </a:p>
        </p:txBody>
      </p:sp>
      <p:sp>
        <p:nvSpPr>
          <p:cNvPr id="3" name="Rectangle 2">
            <a:extLst>
              <a:ext uri="{FF2B5EF4-FFF2-40B4-BE49-F238E27FC236}">
                <a16:creationId xmlns:a16="http://schemas.microsoft.com/office/drawing/2014/main" id="{E4A89C9E-017D-9643-A8F6-39F37090DEEC}"/>
              </a:ext>
            </a:extLst>
          </p:cNvPr>
          <p:cNvSpPr/>
          <p:nvPr/>
        </p:nvSpPr>
        <p:spPr>
          <a:xfrm>
            <a:off x="730690" y="1249387"/>
            <a:ext cx="7829550" cy="3416320"/>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2b: Content being tested –Standards for Measurement –  Producing quantities for superstructures</a:t>
            </a:r>
          </a:p>
          <a:p>
            <a:r>
              <a:rPr lang="en-US" dirty="0">
                <a:ea typeface="Cambria" panose="02040503050406030204" pitchFamily="18" charset="0"/>
                <a:cs typeface="Cambria" panose="02040503050406030204" pitchFamily="18" charset="0"/>
              </a:rPr>
              <a:t>Time for answering: 7.5 MINUTES </a:t>
            </a:r>
          </a:p>
          <a:p>
            <a:r>
              <a:rPr lang="en-US" dirty="0">
                <a:ea typeface="Cambria" panose="02040503050406030204" pitchFamily="18" charset="0"/>
                <a:cs typeface="Cambria" panose="02040503050406030204" pitchFamily="18" charset="0"/>
              </a:rPr>
              <a:t>How do I get full marks: [1 mark per stage of the calculation]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the context for the calculation and the numeric information in 		the question..</a:t>
            </a:r>
          </a:p>
          <a:p>
            <a:r>
              <a:rPr lang="en-US" dirty="0">
                <a:ea typeface="Cambria" panose="02040503050406030204" pitchFamily="18" charset="0"/>
                <a:cs typeface="Cambria" panose="02040503050406030204" pitchFamily="18" charset="0"/>
              </a:rPr>
              <a:t>Step 6	There are five marks available for this part of the question, so you must 		ensure you carry out each stage of the calculation correctly to gain full marks.</a:t>
            </a:r>
          </a:p>
          <a:p>
            <a:endParaRPr lang="en-US" dirty="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9D9A26EC-5AE6-4921-9991-CCED569464A8}"/>
              </a:ext>
            </a:extLst>
          </p:cNvPr>
          <p:cNvPicPr>
            <a:picLocks noChangeAspect="1"/>
          </p:cNvPicPr>
          <p:nvPr/>
        </p:nvPicPr>
        <p:blipFill rotWithShape="1">
          <a:blip r:embed="rId5"/>
          <a:srcRect l="-5066" t="6590" r="5066" b="11470"/>
          <a:stretch/>
        </p:blipFill>
        <p:spPr>
          <a:xfrm>
            <a:off x="368490" y="4094708"/>
            <a:ext cx="7601803" cy="2763292"/>
          </a:xfrm>
          <a:prstGeom prst="rect">
            <a:avLst/>
          </a:prstGeom>
        </p:spPr>
      </p:pic>
      <p:pic>
        <p:nvPicPr>
          <p:cNvPr id="6" name="Audio 5">
            <a:hlinkClick r:id="" action="ppaction://media"/>
            <a:extLst>
              <a:ext uri="{FF2B5EF4-FFF2-40B4-BE49-F238E27FC236}">
                <a16:creationId xmlns:a16="http://schemas.microsoft.com/office/drawing/2014/main" id="{D893457C-2B80-47B6-88D6-60C72B85DF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69140462"/>
      </p:ext>
    </p:extLst>
  </p:cSld>
  <p:clrMapOvr>
    <a:masterClrMapping/>
  </p:clrMapOvr>
  <mc:AlternateContent xmlns:mc="http://schemas.openxmlformats.org/markup-compatibility/2006" xmlns:p14="http://schemas.microsoft.com/office/powerpoint/2010/main">
    <mc:Choice Requires="p14">
      <p:transition spd="slow" p14:dur="2000" advTm="46452"/>
    </mc:Choice>
    <mc:Fallback xmlns="">
      <p:transition spd="slow" advTm="4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2b?</a:t>
            </a:r>
          </a:p>
        </p:txBody>
      </p:sp>
      <p:pic>
        <p:nvPicPr>
          <p:cNvPr id="11" name="Picture 10">
            <a:extLst>
              <a:ext uri="{FF2B5EF4-FFF2-40B4-BE49-F238E27FC236}">
                <a16:creationId xmlns:a16="http://schemas.microsoft.com/office/drawing/2014/main" id="{2A01E045-CD91-40A3-8F0F-27045F142CD1}"/>
              </a:ext>
            </a:extLst>
          </p:cNvPr>
          <p:cNvPicPr>
            <a:picLocks noChangeAspect="1"/>
          </p:cNvPicPr>
          <p:nvPr/>
        </p:nvPicPr>
        <p:blipFill>
          <a:blip r:embed="rId5"/>
          <a:stretch>
            <a:fillRect/>
          </a:stretch>
        </p:blipFill>
        <p:spPr>
          <a:xfrm>
            <a:off x="1493426" y="1582452"/>
            <a:ext cx="6145377" cy="4900235"/>
          </a:xfrm>
          <a:prstGeom prst="rect">
            <a:avLst/>
          </a:prstGeom>
        </p:spPr>
      </p:pic>
      <p:pic>
        <p:nvPicPr>
          <p:cNvPr id="2" name="Audio 1">
            <a:hlinkClick r:id="" action="ppaction://media"/>
            <a:extLst>
              <a:ext uri="{FF2B5EF4-FFF2-40B4-BE49-F238E27FC236}">
                <a16:creationId xmlns:a16="http://schemas.microsoft.com/office/drawing/2014/main" id="{D3FAADD0-C288-4527-BA4D-C15C7F8C94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61358376"/>
      </p:ext>
    </p:extLst>
  </p:cSld>
  <p:clrMapOvr>
    <a:masterClrMapping/>
  </p:clrMapOvr>
  <mc:AlternateContent xmlns:mc="http://schemas.openxmlformats.org/markup-compatibility/2006" xmlns:p14="http://schemas.microsoft.com/office/powerpoint/2010/main">
    <mc:Choice Requires="p14">
      <p:transition spd="slow" p14:dur="2000" advTm="28965"/>
    </mc:Choice>
    <mc:Fallback xmlns="">
      <p:transition spd="slow" advTm="2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3a?</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356358"/>
            <a:ext cx="7829550" cy="3139321"/>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Thermal comfort – the environmental factors.</a:t>
            </a:r>
          </a:p>
          <a:p>
            <a:r>
              <a:rPr lang="en-US" dirty="0">
                <a:ea typeface="Cambria" panose="02040503050406030204" pitchFamily="18" charset="0"/>
                <a:cs typeface="Cambria" panose="02040503050406030204" pitchFamily="18" charset="0"/>
              </a:rPr>
              <a:t>Time for answering: 9 MINUTES </a:t>
            </a:r>
          </a:p>
          <a:p>
            <a:r>
              <a:rPr lang="en-US" dirty="0">
                <a:ea typeface="Cambria" panose="02040503050406030204" pitchFamily="18" charset="0"/>
                <a:cs typeface="Cambria" panose="02040503050406030204" pitchFamily="18" charset="0"/>
              </a:rPr>
              <a:t>How do I get full marks: [Band Marked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previously.</a:t>
            </a:r>
          </a:p>
          <a:p>
            <a:r>
              <a:rPr lang="en-US" dirty="0">
                <a:ea typeface="Cambria" panose="02040503050406030204" pitchFamily="18" charset="0"/>
                <a:cs typeface="Cambria" panose="02040503050406030204" pitchFamily="18" charset="0"/>
              </a:rPr>
              <a:t>Step 5	Make sure that you plan your drawing carefully to make sure that it fits 		in the space provided and has room for you to label the drawing.</a:t>
            </a:r>
          </a:p>
          <a:p>
            <a:r>
              <a:rPr lang="en-US" dirty="0">
                <a:ea typeface="Cambria" panose="02040503050406030204" pitchFamily="18" charset="0"/>
                <a:cs typeface="Cambria" panose="02040503050406030204" pitchFamily="18" charset="0"/>
              </a:rPr>
              <a:t>Step 6	There are six marks available for this part of the question which will be 		band marked.  However, you will need to make six relevant points in 			your answer to be eligible for a mark in the top band.</a:t>
            </a:r>
          </a:p>
          <a:p>
            <a:endParaRPr lang="en-US" dirty="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9F1C6703-E8D1-4C2B-B234-1C222A3F05C8}"/>
              </a:ext>
            </a:extLst>
          </p:cNvPr>
          <p:cNvPicPr>
            <a:picLocks noChangeAspect="1"/>
          </p:cNvPicPr>
          <p:nvPr/>
        </p:nvPicPr>
        <p:blipFill>
          <a:blip r:embed="rId5"/>
          <a:stretch>
            <a:fillRect/>
          </a:stretch>
        </p:blipFill>
        <p:spPr>
          <a:xfrm>
            <a:off x="278234" y="4854524"/>
            <a:ext cx="8560240" cy="1866996"/>
          </a:xfrm>
          <a:prstGeom prst="rect">
            <a:avLst/>
          </a:prstGeom>
        </p:spPr>
      </p:pic>
      <p:pic>
        <p:nvPicPr>
          <p:cNvPr id="2" name="Audio 1">
            <a:hlinkClick r:id="" action="ppaction://media"/>
            <a:extLst>
              <a:ext uri="{FF2B5EF4-FFF2-40B4-BE49-F238E27FC236}">
                <a16:creationId xmlns:a16="http://schemas.microsoft.com/office/drawing/2014/main" id="{FD37F436-3F0C-4F14-9CA2-B9E9840BF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0204046"/>
      </p:ext>
    </p:extLst>
  </p:cSld>
  <p:clrMapOvr>
    <a:masterClrMapping/>
  </p:clrMapOvr>
  <mc:AlternateContent xmlns:mc="http://schemas.openxmlformats.org/markup-compatibility/2006" xmlns:p14="http://schemas.microsoft.com/office/powerpoint/2010/main">
    <mc:Choice Requires="p14">
      <p:transition spd="slow" p14:dur="2000" advTm="30869"/>
    </mc:Choice>
    <mc:Fallback xmlns="">
      <p:transition spd="slow" advTm="3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en-GB" dirty="0"/>
              <a:t>Now we have looked at the key words in the question and the skills/knowledge you need to show, you have nine minutes to write your answer as you would do in the exam.  </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Nine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1429685350"/>
                  </p:ext>
                </p:extLst>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7" name="Picture 6">
            <a:extLst>
              <a:ext uri="{FF2B5EF4-FFF2-40B4-BE49-F238E27FC236}">
                <a16:creationId xmlns:a16="http://schemas.microsoft.com/office/drawing/2014/main" id="{D6D5B454-3866-4853-85F6-477DF291BC73}"/>
              </a:ext>
            </a:extLst>
          </p:cNvPr>
          <p:cNvPicPr>
            <a:picLocks noChangeAspect="1"/>
          </p:cNvPicPr>
          <p:nvPr/>
        </p:nvPicPr>
        <p:blipFill>
          <a:blip r:embed="rId7"/>
          <a:stretch>
            <a:fillRect/>
          </a:stretch>
        </p:blipFill>
        <p:spPr>
          <a:xfrm>
            <a:off x="278234" y="4854524"/>
            <a:ext cx="8560240" cy="1866996"/>
          </a:xfrm>
          <a:prstGeom prst="rect">
            <a:avLst/>
          </a:prstGeom>
        </p:spPr>
      </p:pic>
      <p:pic>
        <p:nvPicPr>
          <p:cNvPr id="2" name="Audio 1">
            <a:hlinkClick r:id="" action="ppaction://media"/>
            <a:extLst>
              <a:ext uri="{FF2B5EF4-FFF2-40B4-BE49-F238E27FC236}">
                <a16:creationId xmlns:a16="http://schemas.microsoft.com/office/drawing/2014/main" id="{636A05F5-304B-4004-A602-07B97870E9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6452657"/>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EA802B-F3FF-1E48-837E-0D302004DD47}"/>
              </a:ext>
            </a:extLst>
          </p:cNvPr>
          <p:cNvSpPr txBox="1">
            <a:spLocks/>
          </p:cNvSpPr>
          <p:nvPr/>
        </p:nvSpPr>
        <p:spPr>
          <a:xfrm>
            <a:off x="1026543" y="2763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3a?</a:t>
            </a:r>
          </a:p>
        </p:txBody>
      </p:sp>
      <p:pic>
        <p:nvPicPr>
          <p:cNvPr id="5" name="Picture 4">
            <a:extLst>
              <a:ext uri="{FF2B5EF4-FFF2-40B4-BE49-F238E27FC236}">
                <a16:creationId xmlns:a16="http://schemas.microsoft.com/office/drawing/2014/main" id="{EF83D2E6-F63D-43B1-BDE4-B821FE30C13A}"/>
              </a:ext>
            </a:extLst>
          </p:cNvPr>
          <p:cNvPicPr>
            <a:picLocks noChangeAspect="1"/>
          </p:cNvPicPr>
          <p:nvPr/>
        </p:nvPicPr>
        <p:blipFill>
          <a:blip r:embed="rId5"/>
          <a:stretch>
            <a:fillRect/>
          </a:stretch>
        </p:blipFill>
        <p:spPr>
          <a:xfrm>
            <a:off x="-109182" y="1441168"/>
            <a:ext cx="4828896" cy="2177737"/>
          </a:xfrm>
          <a:prstGeom prst="rect">
            <a:avLst/>
          </a:prstGeom>
        </p:spPr>
      </p:pic>
      <p:pic>
        <p:nvPicPr>
          <p:cNvPr id="7" name="Picture 6">
            <a:extLst>
              <a:ext uri="{FF2B5EF4-FFF2-40B4-BE49-F238E27FC236}">
                <a16:creationId xmlns:a16="http://schemas.microsoft.com/office/drawing/2014/main" id="{A7371280-C45B-446B-BF36-A5474B405D5F}"/>
              </a:ext>
            </a:extLst>
          </p:cNvPr>
          <p:cNvPicPr>
            <a:picLocks noChangeAspect="1"/>
          </p:cNvPicPr>
          <p:nvPr/>
        </p:nvPicPr>
        <p:blipFill>
          <a:blip r:embed="rId6"/>
          <a:stretch>
            <a:fillRect/>
          </a:stretch>
        </p:blipFill>
        <p:spPr>
          <a:xfrm>
            <a:off x="-68237" y="3668733"/>
            <a:ext cx="4828896" cy="3061457"/>
          </a:xfrm>
          <a:prstGeom prst="rect">
            <a:avLst/>
          </a:prstGeom>
        </p:spPr>
      </p:pic>
      <p:pic>
        <p:nvPicPr>
          <p:cNvPr id="9" name="Picture 8">
            <a:extLst>
              <a:ext uri="{FF2B5EF4-FFF2-40B4-BE49-F238E27FC236}">
                <a16:creationId xmlns:a16="http://schemas.microsoft.com/office/drawing/2014/main" id="{930AFE86-67B6-436E-8F81-BC1668FD49E3}"/>
              </a:ext>
            </a:extLst>
          </p:cNvPr>
          <p:cNvPicPr>
            <a:picLocks noChangeAspect="1"/>
          </p:cNvPicPr>
          <p:nvPr/>
        </p:nvPicPr>
        <p:blipFill>
          <a:blip r:embed="rId7"/>
          <a:stretch>
            <a:fillRect/>
          </a:stretch>
        </p:blipFill>
        <p:spPr>
          <a:xfrm>
            <a:off x="4719714" y="1545314"/>
            <a:ext cx="4375633" cy="1325083"/>
          </a:xfrm>
          <a:prstGeom prst="rect">
            <a:avLst/>
          </a:prstGeom>
        </p:spPr>
      </p:pic>
      <p:pic>
        <p:nvPicPr>
          <p:cNvPr id="3" name="Audio 2">
            <a:hlinkClick r:id="" action="ppaction://media"/>
            <a:extLst>
              <a:ext uri="{FF2B5EF4-FFF2-40B4-BE49-F238E27FC236}">
                <a16:creationId xmlns:a16="http://schemas.microsoft.com/office/drawing/2014/main" id="{F3A12F4B-CDEB-44E5-A5EC-D19D9B1AED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85032671"/>
      </p:ext>
    </p:extLst>
  </p:cSld>
  <p:clrMapOvr>
    <a:masterClrMapping/>
  </p:clrMapOvr>
  <mc:AlternateContent xmlns:mc="http://schemas.openxmlformats.org/markup-compatibility/2006" xmlns:p14="http://schemas.microsoft.com/office/powerpoint/2010/main">
    <mc:Choice Requires="p14">
      <p:transition spd="slow" p14:dur="2000" advTm="17763"/>
    </mc:Choice>
    <mc:Fallback xmlns="">
      <p:transition spd="slow" advTm="1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EA802B-F3FF-1E48-837E-0D302004DD47}"/>
              </a:ext>
            </a:extLst>
          </p:cNvPr>
          <p:cNvSpPr txBox="1">
            <a:spLocks/>
          </p:cNvSpPr>
          <p:nvPr/>
        </p:nvSpPr>
        <p:spPr>
          <a:xfrm>
            <a:off x="1026543" y="2763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3a?</a:t>
            </a:r>
          </a:p>
        </p:txBody>
      </p:sp>
      <p:pic>
        <p:nvPicPr>
          <p:cNvPr id="3" name="Picture 2">
            <a:extLst>
              <a:ext uri="{FF2B5EF4-FFF2-40B4-BE49-F238E27FC236}">
                <a16:creationId xmlns:a16="http://schemas.microsoft.com/office/drawing/2014/main" id="{EDD5CAE7-6006-4E52-8A34-8A17CDD0A9BC}"/>
              </a:ext>
            </a:extLst>
          </p:cNvPr>
          <p:cNvPicPr>
            <a:picLocks noChangeAspect="1"/>
          </p:cNvPicPr>
          <p:nvPr/>
        </p:nvPicPr>
        <p:blipFill>
          <a:blip r:embed="rId5"/>
          <a:stretch>
            <a:fillRect/>
          </a:stretch>
        </p:blipFill>
        <p:spPr>
          <a:xfrm>
            <a:off x="-1" y="1334785"/>
            <a:ext cx="9144000" cy="4980000"/>
          </a:xfrm>
          <a:prstGeom prst="rect">
            <a:avLst/>
          </a:prstGeom>
        </p:spPr>
      </p:pic>
      <p:pic>
        <p:nvPicPr>
          <p:cNvPr id="2" name="Audio 1">
            <a:hlinkClick r:id="" action="ppaction://media"/>
            <a:extLst>
              <a:ext uri="{FF2B5EF4-FFF2-40B4-BE49-F238E27FC236}">
                <a16:creationId xmlns:a16="http://schemas.microsoft.com/office/drawing/2014/main" id="{D9F3D789-5665-4F3D-80AB-E1C2494E3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8202600"/>
      </p:ext>
    </p:extLst>
  </p:cSld>
  <p:clrMapOvr>
    <a:masterClrMapping/>
  </p:clrMapOvr>
  <mc:AlternateContent xmlns:mc="http://schemas.openxmlformats.org/markup-compatibility/2006" xmlns:p14="http://schemas.microsoft.com/office/powerpoint/2010/main">
    <mc:Choice Requires="p14">
      <p:transition spd="slow" p14:dur="2000" advTm="14311"/>
    </mc:Choice>
    <mc:Fallback xmlns="">
      <p:transition spd="slow" advTm="1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834814539"/>
              </p:ext>
            </p:extLst>
          </p:nvPr>
        </p:nvGraphicFramePr>
        <p:xfrm>
          <a:off x="422031" y="1533380"/>
          <a:ext cx="8264769" cy="743712"/>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636614">
                <a:tc>
                  <a:txBody>
                    <a:bodyPr/>
                    <a:lstStyle/>
                    <a:p>
                      <a:pPr algn="l">
                        <a:lnSpc>
                          <a:spcPct val="107000"/>
                        </a:lnSpc>
                        <a:spcAft>
                          <a:spcPts val="600"/>
                        </a:spcAft>
                      </a:pPr>
                      <a:r>
                        <a:rPr lang="en-GB" sz="1800" dirty="0">
                          <a:effectLst/>
                        </a:rPr>
                        <a:t>From the </a:t>
                      </a:r>
                      <a:r>
                        <a:rPr lang="en-GB" sz="1800" b="1" dirty="0">
                          <a:effectLst/>
                        </a:rPr>
                        <a:t>Knowledge Organiser </a:t>
                      </a:r>
                      <a:r>
                        <a:rPr lang="en-GB" sz="1800" dirty="0">
                          <a:effectLst/>
                        </a:rPr>
                        <a:t>for this topic:</a:t>
                      </a:r>
                    </a:p>
                    <a:p>
                      <a:pPr algn="l">
                        <a:lnSpc>
                          <a:spcPct val="107000"/>
                        </a:lnSpc>
                        <a:spcAft>
                          <a:spcPts val="6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graphicFrame>
        <p:nvGraphicFramePr>
          <p:cNvPr id="2" name="Table 1">
            <a:extLst>
              <a:ext uri="{FF2B5EF4-FFF2-40B4-BE49-F238E27FC236}">
                <a16:creationId xmlns:a16="http://schemas.microsoft.com/office/drawing/2014/main" id="{C440079B-3732-4F18-8665-241FFB18F828}"/>
              </a:ext>
            </a:extLst>
          </p:cNvPr>
          <p:cNvGraphicFramePr>
            <a:graphicFrameLocks noGrp="1"/>
          </p:cNvGraphicFramePr>
          <p:nvPr>
            <p:extLst>
              <p:ext uri="{D42A27DB-BD31-4B8C-83A1-F6EECF244321}">
                <p14:modId xmlns:p14="http://schemas.microsoft.com/office/powerpoint/2010/main" val="2456427623"/>
              </p:ext>
            </p:extLst>
          </p:nvPr>
        </p:nvGraphicFramePr>
        <p:xfrm>
          <a:off x="-12680" y="1361427"/>
          <a:ext cx="9228108" cy="5095050"/>
        </p:xfrm>
        <a:graphic>
          <a:graphicData uri="http://schemas.openxmlformats.org/drawingml/2006/table">
            <a:tbl>
              <a:tblPr>
                <a:tableStyleId>{5C22544A-7EE6-4342-B048-85BDC9FD1C3A}</a:tableStyleId>
              </a:tblPr>
              <a:tblGrid>
                <a:gridCol w="9228108">
                  <a:extLst>
                    <a:ext uri="{9D8B030D-6E8A-4147-A177-3AD203B41FA5}">
                      <a16:colId xmlns:a16="http://schemas.microsoft.com/office/drawing/2014/main" val="2723133289"/>
                    </a:ext>
                  </a:extLst>
                </a:gridCol>
              </a:tblGrid>
              <a:tr h="4996511">
                <a:tc>
                  <a:txBody>
                    <a:bodyPr/>
                    <a:lstStyle/>
                    <a:p>
                      <a:pPr algn="ctr"/>
                      <a:r>
                        <a:rPr lang="en-GB" sz="2000" b="1" dirty="0">
                          <a:effectLst/>
                        </a:rPr>
                        <a:t>Environmental factors that affect thermal comfort.</a:t>
                      </a:r>
                    </a:p>
                    <a:p>
                      <a:pPr algn="l"/>
                      <a:r>
                        <a:rPr lang="en-GB" sz="1800" b="1" dirty="0">
                          <a:effectLst/>
                        </a:rPr>
                        <a:t>Air temperature</a:t>
                      </a:r>
                      <a:r>
                        <a:rPr lang="en-GB" sz="1800" dirty="0">
                          <a:effectLst/>
                        </a:rPr>
                        <a:t>. In most circumstances a room temperature in the region of 20</a:t>
                      </a:r>
                      <a:r>
                        <a:rPr lang="en-GB" sz="1800" baseline="30000" dirty="0">
                          <a:effectLst/>
                        </a:rPr>
                        <a:t>0</a:t>
                      </a:r>
                      <a:r>
                        <a:rPr lang="en-GB" sz="1800" dirty="0">
                          <a:effectLst/>
                        </a:rPr>
                        <a:t>C will feel comfortable.</a:t>
                      </a:r>
                    </a:p>
                    <a:p>
                      <a:pPr algn="l" fontAlgn="base"/>
                      <a:r>
                        <a:rPr lang="en-GB" sz="1800" b="1" dirty="0">
                          <a:effectLst/>
                        </a:rPr>
                        <a:t>Radiant temperature</a:t>
                      </a:r>
                      <a:r>
                        <a:rPr lang="en-GB" sz="1800" dirty="0">
                          <a:effectLst/>
                        </a:rPr>
                        <a:t>. Radiant heat may be present if there are heat sources in an environment and this will has a greater influence than air temperature on how occupants loose or gain heat to the environment.</a:t>
                      </a:r>
                    </a:p>
                    <a:p>
                      <a:pPr algn="l" fontAlgn="base">
                        <a:lnSpc>
                          <a:spcPct val="107000"/>
                        </a:lnSpc>
                        <a:spcAft>
                          <a:spcPts val="800"/>
                        </a:spcAft>
                      </a:pPr>
                      <a:r>
                        <a:rPr lang="en-GB" sz="1800" b="1" dirty="0">
                          <a:effectLst/>
                        </a:rPr>
                        <a:t>Air velocity</a:t>
                      </a:r>
                      <a:r>
                        <a:rPr lang="en-GB" sz="1800" dirty="0">
                          <a:effectLst/>
                        </a:rPr>
                        <a:t>. Stagnant air in indoor environments that are artificially heated may cause people to feel ‘stuffy’ and lead to a build-up in odour. Moving air in warm conditions can increase heat loss through convection and therefore produce a cooling effect without any change in air temperature. A small air movement in a cooler environment may be perceived as a draught and detract from perceived comfort levels.</a:t>
                      </a:r>
                    </a:p>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GB" altLang="en-US" sz="1800" b="1" i="0" u="none" strike="noStrike" cap="none" normalizeH="0" baseline="0" dirty="0">
                          <a:ln>
                            <a:noFill/>
                          </a:ln>
                          <a:effectLst/>
                          <a:latin typeface="+mn-lt"/>
                          <a:ea typeface="Calibri" panose="020F0502020204030204" pitchFamily="34" charset="0"/>
                        </a:rPr>
                        <a:t>Relative humidity</a:t>
                      </a:r>
                      <a:r>
                        <a:rPr kumimoji="0" lang="en-GB" altLang="en-US" sz="1800" b="0" i="0" u="none" strike="noStrike" cap="none" normalizeH="0" baseline="0" dirty="0">
                          <a:ln>
                            <a:noFill/>
                          </a:ln>
                          <a:effectLst/>
                          <a:latin typeface="+mn-lt"/>
                          <a:ea typeface="Calibri" panose="020F0502020204030204" pitchFamily="34" charset="0"/>
                        </a:rPr>
                        <a:t> is the ratio between the actual level  of water vapour in the air and</a:t>
                      </a:r>
                      <a:r>
                        <a:rPr kumimoji="0" lang="en-GB" altLang="en-US" sz="1800" b="0" i="0" u="none" strike="noStrike" cap="none" normalizeH="0" baseline="0" dirty="0">
                          <a:ln>
                            <a:noFill/>
                          </a:ln>
                          <a:effectLst/>
                          <a:latin typeface="+mn-lt"/>
                          <a:ea typeface="Calibri" panose="020F0502020204030204" pitchFamily="34" charset="0"/>
                          <a:cs typeface="Arial" panose="020B0604020202020204" pitchFamily="34" charset="0"/>
                        </a:rPr>
                        <a:t> </a:t>
                      </a:r>
                      <a:r>
                        <a:rPr kumimoji="0" lang="en-GB" altLang="en-US" sz="1800" b="0" i="0" u="none" strike="noStrike" cap="none" normalizeH="0" baseline="0" dirty="0">
                          <a:ln>
                            <a:noFill/>
                          </a:ln>
                          <a:effectLst/>
                          <a:latin typeface="+mn-lt"/>
                          <a:ea typeface="Calibri" panose="020F0502020204030204" pitchFamily="34" charset="0"/>
                        </a:rPr>
                        <a:t>the maximum level of water vapour that the air can hold at that air temperature. Relative humidity between 40% and 70% does not have a major impact on thermal comfort. High humidity environments have a lot of vapour in the air, which prevents the cooling caused by evaporation of sweat.</a:t>
                      </a:r>
                      <a:endParaRPr lang="en-GB" sz="1800" dirty="0">
                        <a:effectLst/>
                      </a:endParaRPr>
                    </a:p>
                    <a:p>
                      <a:pPr algn="l" fontAlgn="base">
                        <a:lnSpc>
                          <a:spcPct val="107000"/>
                        </a:lnSpc>
                        <a:spcAft>
                          <a:spcPts val="80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897514984"/>
                  </a:ext>
                </a:extLst>
              </a:tr>
            </a:tbl>
          </a:graphicData>
        </a:graphic>
      </p:graphicFrame>
      <p:pic>
        <p:nvPicPr>
          <p:cNvPr id="5" name="Audio 4">
            <a:hlinkClick r:id="" action="ppaction://media"/>
            <a:extLst>
              <a:ext uri="{FF2B5EF4-FFF2-40B4-BE49-F238E27FC236}">
                <a16:creationId xmlns:a16="http://schemas.microsoft.com/office/drawing/2014/main" id="{2BD8A557-8AC8-4213-ACC4-AFD8F2FAF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74355769"/>
      </p:ext>
    </p:extLst>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3b?</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299208"/>
            <a:ext cx="7829550" cy="3139321"/>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Controlling and managing heat.</a:t>
            </a:r>
          </a:p>
          <a:p>
            <a:r>
              <a:rPr lang="en-US" dirty="0">
                <a:ea typeface="Cambria" panose="02040503050406030204" pitchFamily="18" charset="0"/>
                <a:cs typeface="Cambria" panose="02040503050406030204" pitchFamily="18" charset="0"/>
              </a:rPr>
              <a:t>Time for answering: 9 MINUTES </a:t>
            </a:r>
          </a:p>
          <a:p>
            <a:r>
              <a:rPr lang="en-US" dirty="0">
                <a:ea typeface="Cambria" panose="02040503050406030204" pitchFamily="18" charset="0"/>
                <a:cs typeface="Cambria" panose="02040503050406030204" pitchFamily="18" charset="0"/>
              </a:rPr>
              <a:t>How do I get full marks: [Mark Band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previously.</a:t>
            </a:r>
          </a:p>
          <a:p>
            <a:r>
              <a:rPr lang="en-US" dirty="0">
                <a:ea typeface="Cambria" panose="02040503050406030204" pitchFamily="18" charset="0"/>
                <a:cs typeface="Cambria" panose="02040503050406030204" pitchFamily="18" charset="0"/>
              </a:rPr>
              <a:t>Step 5	Identify what you know about the factors that should be considered 			when controlling the heat flow in buildings.</a:t>
            </a:r>
          </a:p>
          <a:p>
            <a:r>
              <a:rPr lang="en-US" dirty="0">
                <a:ea typeface="Cambria" panose="02040503050406030204" pitchFamily="18" charset="0"/>
                <a:cs typeface="Cambria" panose="02040503050406030204" pitchFamily="18" charset="0"/>
              </a:rPr>
              <a:t>Step 6	There are six marks available for this part of the question therefore 			you need to make six valid points about heat control to measures that  		can 	be taken in a building.</a:t>
            </a:r>
          </a:p>
          <a:p>
            <a:endParaRPr lang="en-US" dirty="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FC8350EC-AE37-4CBD-BE43-290FE6CEBAE2}"/>
              </a:ext>
            </a:extLst>
          </p:cNvPr>
          <p:cNvPicPr>
            <a:picLocks noChangeAspect="1"/>
          </p:cNvPicPr>
          <p:nvPr/>
        </p:nvPicPr>
        <p:blipFill>
          <a:blip r:embed="rId5"/>
          <a:stretch>
            <a:fillRect/>
          </a:stretch>
        </p:blipFill>
        <p:spPr>
          <a:xfrm>
            <a:off x="291880" y="4438529"/>
            <a:ext cx="8560240" cy="1866996"/>
          </a:xfrm>
          <a:prstGeom prst="rect">
            <a:avLst/>
          </a:prstGeom>
        </p:spPr>
      </p:pic>
      <p:pic>
        <p:nvPicPr>
          <p:cNvPr id="6" name="Audio 5">
            <a:hlinkClick r:id="" action="ppaction://media"/>
            <a:extLst>
              <a:ext uri="{FF2B5EF4-FFF2-40B4-BE49-F238E27FC236}">
                <a16:creationId xmlns:a16="http://schemas.microsoft.com/office/drawing/2014/main" id="{2EB42946-93A2-4304-96DF-A9257DD2F9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20443011"/>
      </p:ext>
    </p:extLst>
  </p:cSld>
  <p:clrMapOvr>
    <a:masterClrMapping/>
  </p:clrMapOvr>
  <mc:AlternateContent xmlns:mc="http://schemas.openxmlformats.org/markup-compatibility/2006" xmlns:p14="http://schemas.microsoft.com/office/powerpoint/2010/main">
    <mc:Choice Requires="p14">
      <p:transition spd="slow" p14:dur="2000" advTm="42163"/>
    </mc:Choice>
    <mc:Fallback xmlns="">
      <p:transition spd="slow" advTm="4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this exam paper is all about: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lnSpcReduction="10000"/>
          </a:body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This paper is A2 Unit 3 – Materials, technologies and techniques.</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It is testing your knowledge and understanding of:</a:t>
            </a:r>
          </a:p>
          <a:p>
            <a:pPr marL="1314450" lvl="1" indent="-571500">
              <a:buFont typeface="Courier New" panose="02070309020205020404" pitchFamily="49" charset="0"/>
              <a:buChar char="o"/>
            </a:pPr>
            <a:r>
              <a:rPr lang="en-GB" dirty="0">
                <a:latin typeface="+mn-lt"/>
                <a:ea typeface="Cambria" panose="02040503050406030204" pitchFamily="18" charset="0"/>
                <a:cs typeface="Cambria" panose="02040503050406030204" pitchFamily="18" charset="0"/>
              </a:rPr>
              <a:t>Properties of and degradation of materials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Structural analysis and building comfort</a:t>
            </a:r>
          </a:p>
          <a:p>
            <a:pPr marL="1314450" lvl="1" indent="-571500">
              <a:buFont typeface="Courier New" panose="02070309020205020404" pitchFamily="49" charset="0"/>
              <a:buChar char="o"/>
            </a:pPr>
            <a:r>
              <a:rPr lang="en-GB" dirty="0">
                <a:latin typeface="+mn-lt"/>
                <a:ea typeface="Cambria" panose="02040503050406030204" pitchFamily="18" charset="0"/>
                <a:cs typeface="Cambria" panose="02040503050406030204" pitchFamily="18" charset="0"/>
              </a:rPr>
              <a:t>Standards for measurements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Thermal, acoustic and lighting considerations</a:t>
            </a:r>
          </a:p>
          <a:p>
            <a:pPr marL="1314450" lvl="1" indent="-571500">
              <a:buFont typeface="Courier New" panose="02070309020205020404" pitchFamily="49" charset="0"/>
              <a:buChar char="o"/>
            </a:pPr>
            <a:r>
              <a:rPr lang="en-GB" dirty="0">
                <a:latin typeface="+mn-lt"/>
                <a:ea typeface="Cambria" panose="02040503050406030204" pitchFamily="18" charset="0"/>
                <a:cs typeface="Cambria" panose="02040503050406030204" pitchFamily="18" charset="0"/>
              </a:rPr>
              <a:t>Building services systems</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The paper is made up of 7 questions.</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The exam lasts 2 hours and 30 minutes.</a:t>
            </a:r>
          </a:p>
          <a:p>
            <a:pPr marL="571500" indent="-571500">
              <a:buFont typeface="Arial" panose="020B0604020202020204" pitchFamily="34" charset="0"/>
              <a:buChar char="•"/>
            </a:pP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B74356EA-2A70-428D-AD51-FD8A2F2656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36113"/>
    </mc:Choice>
    <mc:Fallback xmlns="">
      <p:transition spd="slow" advTm="3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en-GB" dirty="0"/>
              <a:t>Now we have looked at the key words in the question and the skills/knowledge you need to show, you have nine minutes to  describe the factors to be taken into account when controlling the heat flow in a building.</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Nine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7" name="Picture 6">
            <a:extLst>
              <a:ext uri="{FF2B5EF4-FFF2-40B4-BE49-F238E27FC236}">
                <a16:creationId xmlns:a16="http://schemas.microsoft.com/office/drawing/2014/main" id="{CA7E8CF5-E4D9-49E7-B1CD-3632BDDAABE5}"/>
              </a:ext>
            </a:extLst>
          </p:cNvPr>
          <p:cNvPicPr>
            <a:picLocks noChangeAspect="1"/>
          </p:cNvPicPr>
          <p:nvPr/>
        </p:nvPicPr>
        <p:blipFill rotWithShape="1">
          <a:blip r:embed="rId7"/>
          <a:srcRect b="37837"/>
          <a:stretch/>
        </p:blipFill>
        <p:spPr>
          <a:xfrm>
            <a:off x="126560" y="5150611"/>
            <a:ext cx="8560240" cy="1160585"/>
          </a:xfrm>
          <a:prstGeom prst="rect">
            <a:avLst/>
          </a:prstGeom>
        </p:spPr>
      </p:pic>
      <p:pic>
        <p:nvPicPr>
          <p:cNvPr id="2" name="Audio 1">
            <a:hlinkClick r:id="" action="ppaction://media"/>
            <a:extLst>
              <a:ext uri="{FF2B5EF4-FFF2-40B4-BE49-F238E27FC236}">
                <a16:creationId xmlns:a16="http://schemas.microsoft.com/office/drawing/2014/main" id="{7FD15E42-CB3F-4AEC-97FA-B0018B32A9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04003839"/>
      </p:ext>
    </p:extLst>
  </p:cSld>
  <p:clrMapOvr>
    <a:masterClrMapping/>
  </p:clrMapOvr>
  <mc:AlternateContent xmlns:mc="http://schemas.openxmlformats.org/markup-compatibility/2006" xmlns:p14="http://schemas.microsoft.com/office/powerpoint/2010/main">
    <mc:Choice Requires="p14">
      <p:transition spd="slow" p14:dur="2000" advTm="27785"/>
    </mc:Choice>
    <mc:Fallback xmlns="">
      <p:transition spd="slow" advTm="2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DBAA21-CABA-6C44-92FB-D00C5503E0D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3b(</a:t>
            </a:r>
            <a:r>
              <a:rPr lang="en-GB" dirty="0" err="1">
                <a:solidFill>
                  <a:schemeClr val="bg1"/>
                </a:solidFill>
              </a:rPr>
              <a:t>i</a:t>
            </a:r>
            <a:r>
              <a:rPr lang="en-GB" dirty="0">
                <a:solidFill>
                  <a:schemeClr val="bg1"/>
                </a:solidFill>
              </a:rPr>
              <a:t>)?</a:t>
            </a:r>
          </a:p>
        </p:txBody>
      </p:sp>
      <p:pic>
        <p:nvPicPr>
          <p:cNvPr id="5" name="Picture 4">
            <a:extLst>
              <a:ext uri="{FF2B5EF4-FFF2-40B4-BE49-F238E27FC236}">
                <a16:creationId xmlns:a16="http://schemas.microsoft.com/office/drawing/2014/main" id="{9FF9ACA5-79B7-4052-AF20-2A1DAFEAB80F}"/>
              </a:ext>
            </a:extLst>
          </p:cNvPr>
          <p:cNvPicPr>
            <a:picLocks noChangeAspect="1"/>
          </p:cNvPicPr>
          <p:nvPr/>
        </p:nvPicPr>
        <p:blipFill rotWithShape="1">
          <a:blip r:embed="rId5"/>
          <a:srcRect b="34111"/>
          <a:stretch/>
        </p:blipFill>
        <p:spPr>
          <a:xfrm>
            <a:off x="0" y="1370382"/>
            <a:ext cx="5956606" cy="4117236"/>
          </a:xfrm>
          <a:prstGeom prst="rect">
            <a:avLst/>
          </a:prstGeom>
        </p:spPr>
      </p:pic>
      <p:pic>
        <p:nvPicPr>
          <p:cNvPr id="6" name="Picture 5">
            <a:extLst>
              <a:ext uri="{FF2B5EF4-FFF2-40B4-BE49-F238E27FC236}">
                <a16:creationId xmlns:a16="http://schemas.microsoft.com/office/drawing/2014/main" id="{84A2EF32-704A-438B-83E4-4972795FD38D}"/>
              </a:ext>
            </a:extLst>
          </p:cNvPr>
          <p:cNvPicPr>
            <a:picLocks noChangeAspect="1"/>
          </p:cNvPicPr>
          <p:nvPr/>
        </p:nvPicPr>
        <p:blipFill rotWithShape="1">
          <a:blip r:embed="rId5"/>
          <a:srcRect t="66074" b="564"/>
          <a:stretch/>
        </p:blipFill>
        <p:spPr>
          <a:xfrm>
            <a:off x="4266429" y="5233916"/>
            <a:ext cx="4640498" cy="1624084"/>
          </a:xfrm>
          <a:prstGeom prst="rect">
            <a:avLst/>
          </a:prstGeom>
        </p:spPr>
      </p:pic>
      <p:pic>
        <p:nvPicPr>
          <p:cNvPr id="2" name="Audio 1">
            <a:hlinkClick r:id="" action="ppaction://media"/>
            <a:extLst>
              <a:ext uri="{FF2B5EF4-FFF2-40B4-BE49-F238E27FC236}">
                <a16:creationId xmlns:a16="http://schemas.microsoft.com/office/drawing/2014/main" id="{17D37C09-1645-4F07-A2B4-CF171EF51C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64180756"/>
      </p:ext>
    </p:extLst>
  </p:cSld>
  <p:clrMapOvr>
    <a:masterClrMapping/>
  </p:clrMapOvr>
  <mc:AlternateContent xmlns:mc="http://schemas.openxmlformats.org/markup-compatibility/2006" xmlns:p14="http://schemas.microsoft.com/office/powerpoint/2010/main">
    <mc:Choice Requires="p14">
      <p:transition spd="slow" p14:dur="2000" advTm="16163"/>
    </mc:Choice>
    <mc:Fallback xmlns="">
      <p:transition spd="slow" advTm="1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503041-41C4-44D7-A87E-531C0ABF6293}"/>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3b(</a:t>
            </a:r>
            <a:r>
              <a:rPr lang="en-GB" dirty="0" err="1">
                <a:solidFill>
                  <a:schemeClr val="bg1"/>
                </a:solidFill>
              </a:rPr>
              <a:t>i</a:t>
            </a:r>
            <a:r>
              <a:rPr lang="en-GB" dirty="0">
                <a:solidFill>
                  <a:schemeClr val="bg1"/>
                </a:solidFill>
              </a:rPr>
              <a:t>)?</a:t>
            </a:r>
          </a:p>
        </p:txBody>
      </p:sp>
      <p:pic>
        <p:nvPicPr>
          <p:cNvPr id="3" name="Picture 2">
            <a:extLst>
              <a:ext uri="{FF2B5EF4-FFF2-40B4-BE49-F238E27FC236}">
                <a16:creationId xmlns:a16="http://schemas.microsoft.com/office/drawing/2014/main" id="{59B38366-FF22-426B-B57B-EFEA60A6ABA5}"/>
              </a:ext>
            </a:extLst>
          </p:cNvPr>
          <p:cNvPicPr>
            <a:picLocks noChangeAspect="1"/>
          </p:cNvPicPr>
          <p:nvPr/>
        </p:nvPicPr>
        <p:blipFill>
          <a:blip r:embed="rId5"/>
          <a:stretch>
            <a:fillRect/>
          </a:stretch>
        </p:blipFill>
        <p:spPr>
          <a:xfrm>
            <a:off x="0" y="1234621"/>
            <a:ext cx="9144000" cy="5623379"/>
          </a:xfrm>
          <a:prstGeom prst="rect">
            <a:avLst/>
          </a:prstGeom>
        </p:spPr>
      </p:pic>
      <p:pic>
        <p:nvPicPr>
          <p:cNvPr id="2" name="Audio 1">
            <a:hlinkClick r:id="" action="ppaction://media"/>
            <a:extLst>
              <a:ext uri="{FF2B5EF4-FFF2-40B4-BE49-F238E27FC236}">
                <a16:creationId xmlns:a16="http://schemas.microsoft.com/office/drawing/2014/main" id="{BF66B007-0A98-4C25-87FF-944A333D3A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08630096"/>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3c?</a:t>
            </a:r>
          </a:p>
        </p:txBody>
      </p:sp>
      <p:sp>
        <p:nvSpPr>
          <p:cNvPr id="5" name="Rectangle 4">
            <a:extLst>
              <a:ext uri="{FF2B5EF4-FFF2-40B4-BE49-F238E27FC236}">
                <a16:creationId xmlns:a16="http://schemas.microsoft.com/office/drawing/2014/main" id="{0D5767C6-585F-8C49-8704-A891B5CD49F6}"/>
              </a:ext>
            </a:extLst>
          </p:cNvPr>
          <p:cNvSpPr/>
          <p:nvPr/>
        </p:nvSpPr>
        <p:spPr>
          <a:xfrm>
            <a:off x="658842" y="1676398"/>
            <a:ext cx="7829550" cy="3139321"/>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Impact of temperature changes on building users..</a:t>
            </a:r>
          </a:p>
          <a:p>
            <a:r>
              <a:rPr lang="en-US" dirty="0">
                <a:ea typeface="Cambria" panose="02040503050406030204" pitchFamily="18" charset="0"/>
                <a:cs typeface="Cambria" panose="02040503050406030204" pitchFamily="18" charset="0"/>
              </a:rPr>
              <a:t>Time for answering: 9 MINUTES </a:t>
            </a:r>
          </a:p>
          <a:p>
            <a:r>
              <a:rPr lang="en-US" dirty="0">
                <a:ea typeface="Cambria" panose="02040503050406030204" pitchFamily="18" charset="0"/>
                <a:cs typeface="Cambria" panose="02040503050406030204" pitchFamily="18" charset="0"/>
              </a:rPr>
              <a:t>How do I get full marks: [Mark Band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about the impact of temperature changes on 		building users with an emphasis on residential buildings</a:t>
            </a:r>
          </a:p>
          <a:p>
            <a:r>
              <a:rPr lang="en-US" dirty="0">
                <a:ea typeface="Cambria" panose="02040503050406030204" pitchFamily="18" charset="0"/>
                <a:cs typeface="Cambria" panose="02040503050406030204" pitchFamily="18" charset="0"/>
              </a:rPr>
              <a:t>Step 6	There are six marks available for this part of the question therefore 			you need to identify specific impacts that you explain </a:t>
            </a:r>
            <a:r>
              <a:rPr lang="en-US">
                <a:ea typeface="Cambria" panose="02040503050406030204" pitchFamily="18" charset="0"/>
                <a:cs typeface="Cambria" panose="02040503050406030204" pitchFamily="18" charset="0"/>
              </a:rPr>
              <a:t>in detail to gain 		high marks.</a:t>
            </a:r>
            <a:endParaRPr lang="en-US" dirty="0">
              <a:ea typeface="Cambria" panose="02040503050406030204" pitchFamily="18" charset="0"/>
              <a:cs typeface="Cambria" panose="02040503050406030204" pitchFamily="18" charset="0"/>
            </a:endParaRPr>
          </a:p>
        </p:txBody>
      </p:sp>
      <p:pic>
        <p:nvPicPr>
          <p:cNvPr id="6" name="Picture 5">
            <a:extLst>
              <a:ext uri="{FF2B5EF4-FFF2-40B4-BE49-F238E27FC236}">
                <a16:creationId xmlns:a16="http://schemas.microsoft.com/office/drawing/2014/main" id="{BD7EC58C-A800-4286-B4E8-81173BF3B923}"/>
              </a:ext>
            </a:extLst>
          </p:cNvPr>
          <p:cNvPicPr>
            <a:picLocks noChangeAspect="1"/>
          </p:cNvPicPr>
          <p:nvPr/>
        </p:nvPicPr>
        <p:blipFill>
          <a:blip r:embed="rId5"/>
          <a:stretch>
            <a:fillRect/>
          </a:stretch>
        </p:blipFill>
        <p:spPr>
          <a:xfrm>
            <a:off x="100812" y="4980768"/>
            <a:ext cx="8560240" cy="1866996"/>
          </a:xfrm>
          <a:prstGeom prst="rect">
            <a:avLst/>
          </a:prstGeom>
        </p:spPr>
      </p:pic>
      <p:pic>
        <p:nvPicPr>
          <p:cNvPr id="2" name="Audio 1">
            <a:hlinkClick r:id="" action="ppaction://media"/>
            <a:extLst>
              <a:ext uri="{FF2B5EF4-FFF2-40B4-BE49-F238E27FC236}">
                <a16:creationId xmlns:a16="http://schemas.microsoft.com/office/drawing/2014/main" id="{40FFEF1A-0EEF-439C-B656-E207644C4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3076638"/>
      </p:ext>
    </p:extLst>
  </p:cSld>
  <p:clrMapOvr>
    <a:masterClrMapping/>
  </p:clrMapOvr>
  <mc:AlternateContent xmlns:mc="http://schemas.openxmlformats.org/markup-compatibility/2006" xmlns:p14="http://schemas.microsoft.com/office/powerpoint/2010/main">
    <mc:Choice Requires="p14">
      <p:transition spd="slow" p14:dur="2000" advTm="38717"/>
    </mc:Choice>
    <mc:Fallback xmlns="">
      <p:transition spd="slow" advTm="3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en-GB" dirty="0"/>
              <a:t>Now we have looked at the key words in the question and the skills/knowledge you need to show, you have nine minutes to  describe the factors to be taken into account when controlling the heat flow in a building.</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Nine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4" name="Picture 3">
            <a:extLst>
              <a:ext uri="{FF2B5EF4-FFF2-40B4-BE49-F238E27FC236}">
                <a16:creationId xmlns:a16="http://schemas.microsoft.com/office/drawing/2014/main" id="{3D9B5C5A-2803-417D-8FAC-7B177D5ADE7B}"/>
              </a:ext>
            </a:extLst>
          </p:cNvPr>
          <p:cNvPicPr>
            <a:picLocks noChangeAspect="1"/>
          </p:cNvPicPr>
          <p:nvPr/>
        </p:nvPicPr>
        <p:blipFill>
          <a:blip r:embed="rId7"/>
          <a:stretch>
            <a:fillRect/>
          </a:stretch>
        </p:blipFill>
        <p:spPr>
          <a:xfrm>
            <a:off x="291880" y="4991004"/>
            <a:ext cx="8560240" cy="1866996"/>
          </a:xfrm>
          <a:prstGeom prst="rect">
            <a:avLst/>
          </a:prstGeom>
        </p:spPr>
      </p:pic>
      <p:pic>
        <p:nvPicPr>
          <p:cNvPr id="2" name="Audio 1">
            <a:hlinkClick r:id="" action="ppaction://media"/>
            <a:extLst>
              <a:ext uri="{FF2B5EF4-FFF2-40B4-BE49-F238E27FC236}">
                <a16:creationId xmlns:a16="http://schemas.microsoft.com/office/drawing/2014/main" id="{A45C4CAD-6879-4E2F-AB45-80FC544983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7612894"/>
      </p:ext>
    </p:extLst>
  </p:cSld>
  <p:clrMapOvr>
    <a:masterClrMapping/>
  </p:clrMapOvr>
  <mc:AlternateContent xmlns:mc="http://schemas.openxmlformats.org/markup-compatibility/2006" xmlns:p14="http://schemas.microsoft.com/office/powerpoint/2010/main">
    <mc:Choice Requires="p14">
      <p:transition spd="slow" p14:dur="2000" advTm="27989"/>
    </mc:Choice>
    <mc:Fallback xmlns="">
      <p:transition spd="slow" advTm="2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FD7D91-B8BA-7749-B12F-7CC69F8145E2}"/>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3c?</a:t>
            </a:r>
          </a:p>
        </p:txBody>
      </p:sp>
      <p:pic>
        <p:nvPicPr>
          <p:cNvPr id="6" name="Picture 5">
            <a:extLst>
              <a:ext uri="{FF2B5EF4-FFF2-40B4-BE49-F238E27FC236}">
                <a16:creationId xmlns:a16="http://schemas.microsoft.com/office/drawing/2014/main" id="{E88905B8-C192-4B82-9FC7-E8FBB231DE0A}"/>
              </a:ext>
            </a:extLst>
          </p:cNvPr>
          <p:cNvPicPr>
            <a:picLocks noChangeAspect="1"/>
          </p:cNvPicPr>
          <p:nvPr/>
        </p:nvPicPr>
        <p:blipFill rotWithShape="1">
          <a:blip r:embed="rId5"/>
          <a:srcRect b="37756"/>
          <a:stretch/>
        </p:blipFill>
        <p:spPr>
          <a:xfrm>
            <a:off x="291880" y="1280851"/>
            <a:ext cx="8560240" cy="1162098"/>
          </a:xfrm>
          <a:prstGeom prst="rect">
            <a:avLst/>
          </a:prstGeom>
        </p:spPr>
      </p:pic>
      <p:pic>
        <p:nvPicPr>
          <p:cNvPr id="9" name="Picture 8">
            <a:extLst>
              <a:ext uri="{FF2B5EF4-FFF2-40B4-BE49-F238E27FC236}">
                <a16:creationId xmlns:a16="http://schemas.microsoft.com/office/drawing/2014/main" id="{0741CCF6-90E5-4B02-993E-68B5EEE6CC5F}"/>
              </a:ext>
            </a:extLst>
          </p:cNvPr>
          <p:cNvPicPr>
            <a:picLocks noChangeAspect="1"/>
          </p:cNvPicPr>
          <p:nvPr/>
        </p:nvPicPr>
        <p:blipFill>
          <a:blip r:embed="rId6"/>
          <a:stretch>
            <a:fillRect/>
          </a:stretch>
        </p:blipFill>
        <p:spPr>
          <a:xfrm>
            <a:off x="0" y="2633289"/>
            <a:ext cx="4571999" cy="3401487"/>
          </a:xfrm>
          <a:prstGeom prst="rect">
            <a:avLst/>
          </a:prstGeom>
        </p:spPr>
      </p:pic>
      <p:pic>
        <p:nvPicPr>
          <p:cNvPr id="10" name="Picture 9">
            <a:extLst>
              <a:ext uri="{FF2B5EF4-FFF2-40B4-BE49-F238E27FC236}">
                <a16:creationId xmlns:a16="http://schemas.microsoft.com/office/drawing/2014/main" id="{139CCB58-A7FB-4C86-A44C-04C95C4C5AAD}"/>
              </a:ext>
            </a:extLst>
          </p:cNvPr>
          <p:cNvPicPr>
            <a:picLocks noChangeAspect="1"/>
          </p:cNvPicPr>
          <p:nvPr/>
        </p:nvPicPr>
        <p:blipFill>
          <a:blip r:embed="rId7"/>
          <a:stretch>
            <a:fillRect/>
          </a:stretch>
        </p:blipFill>
        <p:spPr>
          <a:xfrm>
            <a:off x="4501245" y="2655352"/>
            <a:ext cx="4571999" cy="3741636"/>
          </a:xfrm>
          <a:prstGeom prst="rect">
            <a:avLst/>
          </a:prstGeom>
        </p:spPr>
      </p:pic>
      <p:pic>
        <p:nvPicPr>
          <p:cNvPr id="2" name="Audio 1">
            <a:hlinkClick r:id="" action="ppaction://media"/>
            <a:extLst>
              <a:ext uri="{FF2B5EF4-FFF2-40B4-BE49-F238E27FC236}">
                <a16:creationId xmlns:a16="http://schemas.microsoft.com/office/drawing/2014/main" id="{53F6D76E-5E28-42D7-879D-A66642E24B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3499220"/>
      </p:ext>
    </p:extLst>
  </p:cSld>
  <p:clrMapOvr>
    <a:masterClrMapping/>
  </p:clrMapOvr>
  <mc:AlternateContent xmlns:mc="http://schemas.openxmlformats.org/markup-compatibility/2006" xmlns:p14="http://schemas.microsoft.com/office/powerpoint/2010/main">
    <mc:Choice Requires="p14">
      <p:transition spd="slow" p14:dur="2000" advTm="18951"/>
    </mc:Choice>
    <mc:Fallback xmlns="">
      <p:transition spd="slow" advTm="1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8D2AD-5E50-6647-BE0C-56C914EC2D1F}"/>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3c?</a:t>
            </a:r>
          </a:p>
        </p:txBody>
      </p:sp>
      <p:pic>
        <p:nvPicPr>
          <p:cNvPr id="8" name="Picture 7">
            <a:extLst>
              <a:ext uri="{FF2B5EF4-FFF2-40B4-BE49-F238E27FC236}">
                <a16:creationId xmlns:a16="http://schemas.microsoft.com/office/drawing/2014/main" id="{AB1BBB01-65BE-4147-8CF0-6A783B7F28E9}"/>
              </a:ext>
            </a:extLst>
          </p:cNvPr>
          <p:cNvPicPr>
            <a:picLocks noChangeAspect="1"/>
          </p:cNvPicPr>
          <p:nvPr/>
        </p:nvPicPr>
        <p:blipFill rotWithShape="1">
          <a:blip r:embed="rId5"/>
          <a:srcRect t="412"/>
          <a:stretch/>
        </p:blipFill>
        <p:spPr>
          <a:xfrm>
            <a:off x="441580" y="1374667"/>
            <a:ext cx="8260840" cy="5106296"/>
          </a:xfrm>
          <a:prstGeom prst="rect">
            <a:avLst/>
          </a:prstGeom>
        </p:spPr>
      </p:pic>
      <p:pic>
        <p:nvPicPr>
          <p:cNvPr id="2" name="Audio 1">
            <a:hlinkClick r:id="" action="ppaction://media"/>
            <a:extLst>
              <a:ext uri="{FF2B5EF4-FFF2-40B4-BE49-F238E27FC236}">
                <a16:creationId xmlns:a16="http://schemas.microsoft.com/office/drawing/2014/main" id="{4882DF86-1944-4E4A-A352-93DE0FF09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60574645"/>
      </p:ext>
    </p:extLst>
  </p:cSld>
  <p:clrMapOvr>
    <a:masterClrMapping/>
  </p:clrMapOvr>
  <mc:AlternateContent xmlns:mc="http://schemas.openxmlformats.org/markup-compatibility/2006" xmlns:p14="http://schemas.microsoft.com/office/powerpoint/2010/main">
    <mc:Choice Requires="p14">
      <p:transition spd="slow" p14:dur="2000" advTm="13592"/>
    </mc:Choice>
    <mc:Fallback xmlns="">
      <p:transition spd="slow" advTm="1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4(a)?</a:t>
            </a:r>
          </a:p>
        </p:txBody>
      </p:sp>
      <p:sp>
        <p:nvSpPr>
          <p:cNvPr id="5" name="Rectangle 4">
            <a:extLst>
              <a:ext uri="{FF2B5EF4-FFF2-40B4-BE49-F238E27FC236}">
                <a16:creationId xmlns:a16="http://schemas.microsoft.com/office/drawing/2014/main" id="{0D5767C6-585F-8C49-8704-A891B5CD49F6}"/>
              </a:ext>
            </a:extLst>
          </p:cNvPr>
          <p:cNvSpPr/>
          <p:nvPr/>
        </p:nvSpPr>
        <p:spPr>
          <a:xfrm>
            <a:off x="658842" y="1436368"/>
            <a:ext cx="7829550" cy="3693319"/>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Structural analysis – live and dead loads</a:t>
            </a:r>
          </a:p>
          <a:p>
            <a:r>
              <a:rPr lang="en-US" dirty="0">
                <a:ea typeface="Cambria" panose="02040503050406030204" pitchFamily="18" charset="0"/>
                <a:cs typeface="Cambria" panose="02040503050406030204" pitchFamily="18" charset="0"/>
              </a:rPr>
              <a:t>Time for answering: 9 MINUTES </a:t>
            </a:r>
          </a:p>
          <a:p>
            <a:r>
              <a:rPr lang="en-US" dirty="0">
                <a:ea typeface="Cambria" panose="02040503050406030204" pitchFamily="18" charset="0"/>
                <a:cs typeface="Cambria" panose="02040503050406030204" pitchFamily="18" charset="0"/>
              </a:rPr>
              <a:t>How do I get full marks: [Band Marked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about structural analysis and in particular, live 		and dead loads and the differences between them.</a:t>
            </a:r>
          </a:p>
          <a:p>
            <a:r>
              <a:rPr lang="en-US" dirty="0">
                <a:ea typeface="Cambria" panose="02040503050406030204" pitchFamily="18" charset="0"/>
                <a:cs typeface="Cambria" panose="02040503050406030204" pitchFamily="18" charset="0"/>
              </a:rPr>
              <a:t>Step 6	This question will be band marked.  The mark scheme will include a list 		of points that you should make but the final mark will be awarded using 		the banded mark scheme.</a:t>
            </a:r>
          </a:p>
          <a:p>
            <a:endParaRPr lang="en-US"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TOP TIPS  This question is focused on differences between the two types of load, but you will need to define each type before you start to compare them.</a:t>
            </a:r>
          </a:p>
        </p:txBody>
      </p:sp>
      <p:pic>
        <p:nvPicPr>
          <p:cNvPr id="6" name="Picture 5">
            <a:extLst>
              <a:ext uri="{FF2B5EF4-FFF2-40B4-BE49-F238E27FC236}">
                <a16:creationId xmlns:a16="http://schemas.microsoft.com/office/drawing/2014/main" id="{B667C8D9-676F-44EA-9FF6-F26CEA91F1D6}"/>
              </a:ext>
            </a:extLst>
          </p:cNvPr>
          <p:cNvPicPr>
            <a:picLocks noChangeAspect="1"/>
          </p:cNvPicPr>
          <p:nvPr/>
        </p:nvPicPr>
        <p:blipFill rotWithShape="1">
          <a:blip r:embed="rId5"/>
          <a:srcRect t="10491" b="36147"/>
          <a:stretch/>
        </p:blipFill>
        <p:spPr>
          <a:xfrm>
            <a:off x="291880" y="5683685"/>
            <a:ext cx="8560240" cy="996287"/>
          </a:xfrm>
          <a:prstGeom prst="rect">
            <a:avLst/>
          </a:prstGeom>
        </p:spPr>
      </p:pic>
      <p:pic>
        <p:nvPicPr>
          <p:cNvPr id="2" name="Audio 1">
            <a:hlinkClick r:id="" action="ppaction://media"/>
            <a:extLst>
              <a:ext uri="{FF2B5EF4-FFF2-40B4-BE49-F238E27FC236}">
                <a16:creationId xmlns:a16="http://schemas.microsoft.com/office/drawing/2014/main" id="{000B9BC7-6658-4400-B95C-8972A1E13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11826607"/>
      </p:ext>
    </p:extLst>
  </p:cSld>
  <p:clrMapOvr>
    <a:masterClrMapping/>
  </p:clrMapOvr>
  <mc:AlternateContent xmlns:mc="http://schemas.openxmlformats.org/markup-compatibility/2006" xmlns:p14="http://schemas.microsoft.com/office/powerpoint/2010/main">
    <mc:Choice Requires="p14">
      <p:transition spd="slow" p14:dur="2000" advTm="46952"/>
    </mc:Choice>
    <mc:Fallback xmlns="">
      <p:transition spd="slow" advTm="4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en-GB" dirty="0"/>
              <a:t>Now we have looked at the key words in the question and the skills/knowledge you need to show, you have nine minutes to  describe the differences between live and dead loads as you would in an exam.</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Nine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8" name="Picture 7">
            <a:extLst>
              <a:ext uri="{FF2B5EF4-FFF2-40B4-BE49-F238E27FC236}">
                <a16:creationId xmlns:a16="http://schemas.microsoft.com/office/drawing/2014/main" id="{55B8C1BF-DF59-4FFB-A2E4-40814A062C1E}"/>
              </a:ext>
            </a:extLst>
          </p:cNvPr>
          <p:cNvPicPr>
            <a:picLocks noChangeAspect="1"/>
          </p:cNvPicPr>
          <p:nvPr/>
        </p:nvPicPr>
        <p:blipFill rotWithShape="1">
          <a:blip r:embed="rId7"/>
          <a:srcRect t="10491" b="36147"/>
          <a:stretch/>
        </p:blipFill>
        <p:spPr>
          <a:xfrm>
            <a:off x="291880" y="5683685"/>
            <a:ext cx="8560240" cy="996287"/>
          </a:xfrm>
          <a:prstGeom prst="rect">
            <a:avLst/>
          </a:prstGeom>
        </p:spPr>
      </p:pic>
      <p:pic>
        <p:nvPicPr>
          <p:cNvPr id="2" name="Audio 1">
            <a:hlinkClick r:id="" action="ppaction://media"/>
            <a:extLst>
              <a:ext uri="{FF2B5EF4-FFF2-40B4-BE49-F238E27FC236}">
                <a16:creationId xmlns:a16="http://schemas.microsoft.com/office/drawing/2014/main" id="{8CA67624-B0A7-4145-9C62-2378CAECF6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02077908"/>
      </p:ext>
    </p:extLst>
  </p:cSld>
  <p:clrMapOvr>
    <a:masterClrMapping/>
  </p:clrMapOvr>
  <mc:AlternateContent xmlns:mc="http://schemas.openxmlformats.org/markup-compatibility/2006" xmlns:p14="http://schemas.microsoft.com/office/powerpoint/2010/main">
    <mc:Choice Requires="p14">
      <p:transition spd="slow" p14:dur="2000" advTm="30658"/>
    </mc:Choice>
    <mc:Fallback xmlns="">
      <p:transition spd="slow" advTm="3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4(a)?</a:t>
            </a:r>
          </a:p>
        </p:txBody>
      </p:sp>
      <p:pic>
        <p:nvPicPr>
          <p:cNvPr id="6" name="Picture 5">
            <a:extLst>
              <a:ext uri="{FF2B5EF4-FFF2-40B4-BE49-F238E27FC236}">
                <a16:creationId xmlns:a16="http://schemas.microsoft.com/office/drawing/2014/main" id="{33D02CD6-7CEE-4D6E-A807-8A3552ED156E}"/>
              </a:ext>
            </a:extLst>
          </p:cNvPr>
          <p:cNvPicPr>
            <a:picLocks noChangeAspect="1"/>
          </p:cNvPicPr>
          <p:nvPr/>
        </p:nvPicPr>
        <p:blipFill rotWithShape="1">
          <a:blip r:embed="rId5"/>
          <a:srcRect t="10491" b="36147"/>
          <a:stretch/>
        </p:blipFill>
        <p:spPr>
          <a:xfrm>
            <a:off x="133056" y="1307963"/>
            <a:ext cx="8560240" cy="996287"/>
          </a:xfrm>
          <a:prstGeom prst="rect">
            <a:avLst/>
          </a:prstGeom>
        </p:spPr>
      </p:pic>
      <p:pic>
        <p:nvPicPr>
          <p:cNvPr id="8" name="Picture 7">
            <a:extLst>
              <a:ext uri="{FF2B5EF4-FFF2-40B4-BE49-F238E27FC236}">
                <a16:creationId xmlns:a16="http://schemas.microsoft.com/office/drawing/2014/main" id="{38AD1D0E-6762-45EB-ADE9-A3BE9C8E8E32}"/>
              </a:ext>
            </a:extLst>
          </p:cNvPr>
          <p:cNvPicPr>
            <a:picLocks noChangeAspect="1"/>
          </p:cNvPicPr>
          <p:nvPr/>
        </p:nvPicPr>
        <p:blipFill>
          <a:blip r:embed="rId6"/>
          <a:stretch>
            <a:fillRect/>
          </a:stretch>
        </p:blipFill>
        <p:spPr>
          <a:xfrm>
            <a:off x="159897" y="2304250"/>
            <a:ext cx="4253279" cy="4423410"/>
          </a:xfrm>
          <a:prstGeom prst="rect">
            <a:avLst/>
          </a:prstGeom>
        </p:spPr>
      </p:pic>
      <p:pic>
        <p:nvPicPr>
          <p:cNvPr id="10" name="Picture 9">
            <a:extLst>
              <a:ext uri="{FF2B5EF4-FFF2-40B4-BE49-F238E27FC236}">
                <a16:creationId xmlns:a16="http://schemas.microsoft.com/office/drawing/2014/main" id="{6F95A0AB-716F-421D-B0F4-98D3A161E10A}"/>
              </a:ext>
            </a:extLst>
          </p:cNvPr>
          <p:cNvPicPr>
            <a:picLocks noChangeAspect="1"/>
          </p:cNvPicPr>
          <p:nvPr/>
        </p:nvPicPr>
        <p:blipFill>
          <a:blip r:embed="rId7"/>
          <a:stretch>
            <a:fillRect/>
          </a:stretch>
        </p:blipFill>
        <p:spPr>
          <a:xfrm>
            <a:off x="4355611" y="2972990"/>
            <a:ext cx="4788389" cy="2842711"/>
          </a:xfrm>
          <a:prstGeom prst="rect">
            <a:avLst/>
          </a:prstGeom>
        </p:spPr>
      </p:pic>
      <p:pic>
        <p:nvPicPr>
          <p:cNvPr id="2" name="Audio 1">
            <a:hlinkClick r:id="" action="ppaction://media"/>
            <a:extLst>
              <a:ext uri="{FF2B5EF4-FFF2-40B4-BE49-F238E27FC236}">
                <a16:creationId xmlns:a16="http://schemas.microsoft.com/office/drawing/2014/main" id="{4BCF1AAA-2663-493A-8EC4-ABB9EED49F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91431476"/>
      </p:ext>
    </p:extLst>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5"/>
            <a:ext cx="8701177" cy="740230"/>
          </a:xfrm>
        </p:spPr>
        <p:txBody>
          <a:bodyPr>
            <a:normAutofit/>
          </a:bodyPr>
          <a:lstStyle/>
          <a:p>
            <a:pPr marL="85725" indent="-23813">
              <a:buFont typeface="+mj-lt"/>
              <a:buAutoNum type="arabicPeriod"/>
            </a:pPr>
            <a:r>
              <a:rPr lang="en-GB" sz="3600" dirty="0">
                <a:latin typeface="+mn-lt"/>
                <a:ea typeface="Cambria" panose="02040503050406030204" pitchFamily="18" charset="0"/>
                <a:cs typeface="Cambria" panose="02040503050406030204" pitchFamily="18" charset="0"/>
              </a:rPr>
              <a:t> Read the front cover of the exam paper.</a:t>
            </a:r>
          </a:p>
          <a:p>
            <a:pPr marL="0" indent="0">
              <a:buNone/>
            </a:pPr>
            <a:endParaRPr lang="en-GB" sz="3600" dirty="0">
              <a:latin typeface="+mn-lt"/>
            </a:endParaRPr>
          </a:p>
        </p:txBody>
      </p:sp>
      <p:pic>
        <p:nvPicPr>
          <p:cNvPr id="5" name="Picture 4">
            <a:extLst>
              <a:ext uri="{FF2B5EF4-FFF2-40B4-BE49-F238E27FC236}">
                <a16:creationId xmlns:a16="http://schemas.microsoft.com/office/drawing/2014/main" id="{E9F62EA1-DE36-4DF5-85AF-539295374322}"/>
              </a:ext>
            </a:extLst>
          </p:cNvPr>
          <p:cNvPicPr>
            <a:picLocks noChangeAspect="1"/>
          </p:cNvPicPr>
          <p:nvPr/>
        </p:nvPicPr>
        <p:blipFill>
          <a:blip r:embed="rId5"/>
          <a:stretch>
            <a:fillRect/>
          </a:stretch>
        </p:blipFill>
        <p:spPr>
          <a:xfrm>
            <a:off x="1397479" y="2141973"/>
            <a:ext cx="6182436" cy="4521728"/>
          </a:xfrm>
          <a:prstGeom prst="rect">
            <a:avLst/>
          </a:prstGeom>
        </p:spPr>
      </p:pic>
      <p:pic>
        <p:nvPicPr>
          <p:cNvPr id="2" name="Audio 1">
            <a:hlinkClick r:id="" action="ppaction://media"/>
            <a:extLst>
              <a:ext uri="{FF2B5EF4-FFF2-40B4-BE49-F238E27FC236}">
                <a16:creationId xmlns:a16="http://schemas.microsoft.com/office/drawing/2014/main" id="{D67163F0-4AFF-43D8-A571-DF7E7169D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xmlns:p14="http://schemas.microsoft.com/office/powerpoint/2010/main">
    <mc:Choice Requires="p14">
      <p:transition spd="slow" p14:dur="2000" advTm="70597"/>
    </mc:Choice>
    <mc:Fallback xmlns="">
      <p:transition spd="slow" advTm="7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4(b)?</a:t>
            </a:r>
          </a:p>
        </p:txBody>
      </p:sp>
      <p:sp>
        <p:nvSpPr>
          <p:cNvPr id="5" name="Rectangle 4">
            <a:extLst>
              <a:ext uri="{FF2B5EF4-FFF2-40B4-BE49-F238E27FC236}">
                <a16:creationId xmlns:a16="http://schemas.microsoft.com/office/drawing/2014/main" id="{0D5767C6-585F-8C49-8704-A891B5CD49F6}"/>
              </a:ext>
            </a:extLst>
          </p:cNvPr>
          <p:cNvSpPr/>
          <p:nvPr/>
        </p:nvSpPr>
        <p:spPr>
          <a:xfrm>
            <a:off x="657225" y="1305341"/>
            <a:ext cx="7829550" cy="2862322"/>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Structural analysis– calculations</a:t>
            </a:r>
          </a:p>
          <a:p>
            <a:r>
              <a:rPr lang="en-US" dirty="0">
                <a:ea typeface="Cambria" panose="02040503050406030204" pitchFamily="18" charset="0"/>
                <a:cs typeface="Cambria" panose="02040503050406030204" pitchFamily="18" charset="0"/>
              </a:rPr>
              <a:t>Time for answering: 7.5 MINUTES </a:t>
            </a:r>
          </a:p>
          <a:p>
            <a:r>
              <a:rPr lang="en-US" dirty="0">
                <a:ea typeface="Cambria" panose="02040503050406030204" pitchFamily="18" charset="0"/>
                <a:cs typeface="Cambria" panose="02040503050406030204" pitchFamily="18" charset="0"/>
              </a:rPr>
              <a:t>How do I get full marks: [Band Marked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the formulae that you will need to use from the list at the start 		of the paper.</a:t>
            </a:r>
          </a:p>
          <a:p>
            <a:r>
              <a:rPr lang="en-US" dirty="0">
                <a:ea typeface="Cambria" panose="02040503050406030204" pitchFamily="18" charset="0"/>
                <a:cs typeface="Cambria" panose="02040503050406030204" pitchFamily="18" charset="0"/>
              </a:rPr>
              <a:t>Step 6	This question is requiring you to carry out calculations. The marks will 		be awarded for use of the correct formulae, correct methods of 			calculation and the correct answers.</a:t>
            </a:r>
          </a:p>
        </p:txBody>
      </p:sp>
      <p:pic>
        <p:nvPicPr>
          <p:cNvPr id="3" name="Picture 2">
            <a:extLst>
              <a:ext uri="{FF2B5EF4-FFF2-40B4-BE49-F238E27FC236}">
                <a16:creationId xmlns:a16="http://schemas.microsoft.com/office/drawing/2014/main" id="{0CE834CC-5D61-4306-BDA3-75F2306DB329}"/>
              </a:ext>
            </a:extLst>
          </p:cNvPr>
          <p:cNvPicPr>
            <a:picLocks noChangeAspect="1"/>
          </p:cNvPicPr>
          <p:nvPr/>
        </p:nvPicPr>
        <p:blipFill rotWithShape="1">
          <a:blip r:embed="rId5"/>
          <a:srcRect b="22310"/>
          <a:stretch/>
        </p:blipFill>
        <p:spPr>
          <a:xfrm>
            <a:off x="442005" y="4721661"/>
            <a:ext cx="8560240" cy="2111577"/>
          </a:xfrm>
          <a:prstGeom prst="rect">
            <a:avLst/>
          </a:prstGeom>
        </p:spPr>
      </p:pic>
      <p:pic>
        <p:nvPicPr>
          <p:cNvPr id="2" name="Audio 1">
            <a:hlinkClick r:id="" action="ppaction://media"/>
            <a:extLst>
              <a:ext uri="{FF2B5EF4-FFF2-40B4-BE49-F238E27FC236}">
                <a16:creationId xmlns:a16="http://schemas.microsoft.com/office/drawing/2014/main" id="{3A82F7D7-F4C4-4761-831C-978C917AF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7433416"/>
      </p:ext>
    </p:extLst>
  </p:cSld>
  <p:clrMapOvr>
    <a:masterClrMapping/>
  </p:clrMapOvr>
  <mc:AlternateContent xmlns:mc="http://schemas.openxmlformats.org/markup-compatibility/2006" xmlns:p14="http://schemas.microsoft.com/office/powerpoint/2010/main">
    <mc:Choice Requires="p14">
      <p:transition spd="slow" p14:dur="2000" advTm="22208"/>
    </mc:Choice>
    <mc:Fallback xmlns="">
      <p:transition spd="slow" advTm="2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607325" y="3235106"/>
            <a:ext cx="8229600" cy="3312915"/>
          </a:xfrm>
        </p:spPr>
        <p:txBody>
          <a:bodyPr/>
          <a:lstStyle/>
          <a:p>
            <a:r>
              <a:rPr lang="en-GB" dirty="0"/>
              <a:t>Now we have looked at the key words in the question and the skills/knowledge you need to show, you have nine minutes to  describe the differences between live and dead loads as you would in an exam.</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7465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Seven and a half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8" name="Picture 7">
            <a:extLst>
              <a:ext uri="{FF2B5EF4-FFF2-40B4-BE49-F238E27FC236}">
                <a16:creationId xmlns:a16="http://schemas.microsoft.com/office/drawing/2014/main" id="{7E9D6765-74C2-408D-AB1C-C0E55269E24E}"/>
              </a:ext>
            </a:extLst>
          </p:cNvPr>
          <p:cNvPicPr>
            <a:picLocks noChangeAspect="1"/>
          </p:cNvPicPr>
          <p:nvPr/>
        </p:nvPicPr>
        <p:blipFill rotWithShape="1">
          <a:blip r:embed="rId7"/>
          <a:srcRect b="22310"/>
          <a:stretch/>
        </p:blipFill>
        <p:spPr>
          <a:xfrm>
            <a:off x="442005" y="4721661"/>
            <a:ext cx="8560240" cy="2111577"/>
          </a:xfrm>
          <a:prstGeom prst="rect">
            <a:avLst/>
          </a:prstGeom>
        </p:spPr>
      </p:pic>
      <p:pic>
        <p:nvPicPr>
          <p:cNvPr id="2" name="Audio 1">
            <a:hlinkClick r:id="" action="ppaction://media"/>
            <a:extLst>
              <a:ext uri="{FF2B5EF4-FFF2-40B4-BE49-F238E27FC236}">
                <a16:creationId xmlns:a16="http://schemas.microsoft.com/office/drawing/2014/main" id="{32827F0B-80C2-46AA-B82E-6A233A2ACA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07295823"/>
      </p:ext>
    </p:extLst>
  </p:cSld>
  <p:clrMapOvr>
    <a:masterClrMapping/>
  </p:clrMapOvr>
  <mc:AlternateContent xmlns:mc="http://schemas.openxmlformats.org/markup-compatibility/2006" xmlns:p14="http://schemas.microsoft.com/office/powerpoint/2010/main">
    <mc:Choice Requires="p14">
      <p:transition spd="slow" p14:dur="2000" advTm="28492"/>
    </mc:Choice>
    <mc:Fallback xmlns="">
      <p:transition spd="slow" advTm="2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4(b)?</a:t>
            </a:r>
          </a:p>
        </p:txBody>
      </p:sp>
      <p:pic>
        <p:nvPicPr>
          <p:cNvPr id="7" name="Picture 6">
            <a:extLst>
              <a:ext uri="{FF2B5EF4-FFF2-40B4-BE49-F238E27FC236}">
                <a16:creationId xmlns:a16="http://schemas.microsoft.com/office/drawing/2014/main" id="{C59370CF-F32B-4A8F-928B-A3D604EE3B4E}"/>
              </a:ext>
            </a:extLst>
          </p:cNvPr>
          <p:cNvPicPr>
            <a:picLocks noChangeAspect="1"/>
          </p:cNvPicPr>
          <p:nvPr/>
        </p:nvPicPr>
        <p:blipFill rotWithShape="1">
          <a:blip r:embed="rId5"/>
          <a:srcRect b="22310"/>
          <a:stretch/>
        </p:blipFill>
        <p:spPr>
          <a:xfrm>
            <a:off x="291880" y="1317423"/>
            <a:ext cx="8560240" cy="2111577"/>
          </a:xfrm>
          <a:prstGeom prst="rect">
            <a:avLst/>
          </a:prstGeom>
        </p:spPr>
      </p:pic>
      <p:pic>
        <p:nvPicPr>
          <p:cNvPr id="5" name="Picture 4">
            <a:extLst>
              <a:ext uri="{FF2B5EF4-FFF2-40B4-BE49-F238E27FC236}">
                <a16:creationId xmlns:a16="http://schemas.microsoft.com/office/drawing/2014/main" id="{BC0C9FA8-FA79-430D-BD33-033245FD8B1D}"/>
              </a:ext>
            </a:extLst>
          </p:cNvPr>
          <p:cNvPicPr>
            <a:picLocks noChangeAspect="1"/>
          </p:cNvPicPr>
          <p:nvPr/>
        </p:nvPicPr>
        <p:blipFill rotWithShape="1">
          <a:blip r:embed="rId6"/>
          <a:srcRect b="36302"/>
          <a:stretch/>
        </p:blipFill>
        <p:spPr>
          <a:xfrm>
            <a:off x="0" y="3568800"/>
            <a:ext cx="5054219" cy="2912163"/>
          </a:xfrm>
          <a:prstGeom prst="rect">
            <a:avLst/>
          </a:prstGeom>
        </p:spPr>
      </p:pic>
      <p:pic>
        <p:nvPicPr>
          <p:cNvPr id="9" name="Picture 8">
            <a:extLst>
              <a:ext uri="{FF2B5EF4-FFF2-40B4-BE49-F238E27FC236}">
                <a16:creationId xmlns:a16="http://schemas.microsoft.com/office/drawing/2014/main" id="{A6014425-5CE9-4472-8DE9-C5CB468D8B4D}"/>
              </a:ext>
            </a:extLst>
          </p:cNvPr>
          <p:cNvPicPr>
            <a:picLocks noChangeAspect="1"/>
          </p:cNvPicPr>
          <p:nvPr/>
        </p:nvPicPr>
        <p:blipFill rotWithShape="1">
          <a:blip r:embed="rId6"/>
          <a:srcRect t="65441" b="-1254"/>
          <a:stretch/>
        </p:blipFill>
        <p:spPr>
          <a:xfrm>
            <a:off x="4942935" y="3568800"/>
            <a:ext cx="4211634" cy="1364361"/>
          </a:xfrm>
          <a:prstGeom prst="rect">
            <a:avLst/>
          </a:prstGeom>
        </p:spPr>
      </p:pic>
      <p:pic>
        <p:nvPicPr>
          <p:cNvPr id="2" name="Audio 1">
            <a:hlinkClick r:id="" action="ppaction://media"/>
            <a:extLst>
              <a:ext uri="{FF2B5EF4-FFF2-40B4-BE49-F238E27FC236}">
                <a16:creationId xmlns:a16="http://schemas.microsoft.com/office/drawing/2014/main" id="{6B08F04F-4D37-451C-AB82-C90D1D00D3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58248242"/>
      </p:ext>
    </p:extLst>
  </p:cSld>
  <p:clrMapOvr>
    <a:masterClrMapping/>
  </p:clrMapOvr>
  <mc:AlternateContent xmlns:mc="http://schemas.openxmlformats.org/markup-compatibility/2006" xmlns:p14="http://schemas.microsoft.com/office/powerpoint/2010/main">
    <mc:Choice Requires="p14">
      <p:transition spd="slow" p14:dur="2000" advTm="9708"/>
    </mc:Choice>
    <mc:Fallback xmlns="">
      <p:transition spd="slow" advTm="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C38CD1-9618-BE4D-9238-036F1524C9C7}"/>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5?</a:t>
            </a:r>
          </a:p>
        </p:txBody>
      </p:sp>
      <p:sp>
        <p:nvSpPr>
          <p:cNvPr id="5" name="Rectangle 4">
            <a:extLst>
              <a:ext uri="{FF2B5EF4-FFF2-40B4-BE49-F238E27FC236}">
                <a16:creationId xmlns:a16="http://schemas.microsoft.com/office/drawing/2014/main" id="{3D43FC46-0D56-4941-B768-4AEFD4EB3F08}"/>
              </a:ext>
            </a:extLst>
          </p:cNvPr>
          <p:cNvSpPr/>
          <p:nvPr/>
        </p:nvSpPr>
        <p:spPr>
          <a:xfrm>
            <a:off x="658842" y="1367788"/>
            <a:ext cx="7829550" cy="4247317"/>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Building services systems – integrated passive design.</a:t>
            </a:r>
          </a:p>
          <a:p>
            <a:r>
              <a:rPr lang="en-US" dirty="0">
                <a:ea typeface="Cambria" panose="02040503050406030204" pitchFamily="18" charset="0"/>
                <a:cs typeface="Cambria" panose="02040503050406030204" pitchFamily="18" charset="0"/>
              </a:rPr>
              <a:t>Time for answering: 21 MINUTES </a:t>
            </a:r>
          </a:p>
          <a:p>
            <a:r>
              <a:rPr lang="en-US" dirty="0">
                <a:ea typeface="Cambria" panose="02040503050406030204" pitchFamily="18" charset="0"/>
                <a:cs typeface="Cambria" panose="02040503050406030204" pitchFamily="18" charset="0"/>
              </a:rPr>
              <a:t>How do I get full marks: [this question is band marked]</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t>
            </a:r>
            <a:r>
              <a:rPr lang="en-GB" dirty="0">
                <a:ea typeface="Cambria" panose="02040503050406030204" pitchFamily="18" charset="0"/>
                <a:cs typeface="Cambria" panose="02040503050406030204" pitchFamily="18" charset="0"/>
              </a:rPr>
              <a:t>integrated passive design, the barriers to and 		the drivers for the widespread use of passive house design.</a:t>
            </a:r>
            <a:endParaRPr lang="en-US"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Step 6	This is a higher mark question so it will be band marked.  The mark 			scheme will include a list of points that you should make but the final 		mark will be awarded using the banded mark scheme.</a:t>
            </a:r>
          </a:p>
          <a:p>
            <a:endParaRPr lang="en-US"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TOP TIPS  This question is focused on integrated passive design, but the question puts the emphasis on houses in Wales, so you need to make sure that you answer in the context of the question.</a:t>
            </a:r>
          </a:p>
        </p:txBody>
      </p:sp>
      <p:pic>
        <p:nvPicPr>
          <p:cNvPr id="6" name="Picture 5">
            <a:extLst>
              <a:ext uri="{FF2B5EF4-FFF2-40B4-BE49-F238E27FC236}">
                <a16:creationId xmlns:a16="http://schemas.microsoft.com/office/drawing/2014/main" id="{900B85D4-E665-4ADD-8C10-861120BA7210}"/>
              </a:ext>
            </a:extLst>
          </p:cNvPr>
          <p:cNvPicPr>
            <a:picLocks noChangeAspect="1"/>
          </p:cNvPicPr>
          <p:nvPr/>
        </p:nvPicPr>
        <p:blipFill rotWithShape="1">
          <a:blip r:embed="rId5"/>
          <a:srcRect b="44288"/>
          <a:stretch/>
        </p:blipFill>
        <p:spPr>
          <a:xfrm>
            <a:off x="291880" y="5615105"/>
            <a:ext cx="8560240" cy="898614"/>
          </a:xfrm>
          <a:prstGeom prst="rect">
            <a:avLst/>
          </a:prstGeom>
        </p:spPr>
      </p:pic>
      <p:pic>
        <p:nvPicPr>
          <p:cNvPr id="7" name="Audio 6">
            <a:hlinkClick r:id="" action="ppaction://media"/>
            <a:extLst>
              <a:ext uri="{FF2B5EF4-FFF2-40B4-BE49-F238E27FC236}">
                <a16:creationId xmlns:a16="http://schemas.microsoft.com/office/drawing/2014/main" id="{9A17060F-6EBA-4B41-A241-5F264D082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1139422"/>
      </p:ext>
    </p:extLst>
  </p:cSld>
  <p:clrMapOvr>
    <a:masterClrMapping/>
  </p:clrMapOvr>
  <mc:AlternateContent xmlns:mc="http://schemas.openxmlformats.org/markup-compatibility/2006" xmlns:p14="http://schemas.microsoft.com/office/powerpoint/2010/main">
    <mc:Choice Requires="p14">
      <p:transition spd="slow" p14:dur="2000" advTm="50028"/>
    </mc:Choice>
    <mc:Fallback xmlns="">
      <p:transition spd="slow" advTm="5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en-GB" dirty="0"/>
              <a:t>Now we have looked at the key words in the question and the skills/knowledge you need to show, you have twenty one minutes to describe and discuss the use of passive house design in Wales as you would in the exam.</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Twenty one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8" name="Picture 7">
            <a:extLst>
              <a:ext uri="{FF2B5EF4-FFF2-40B4-BE49-F238E27FC236}">
                <a16:creationId xmlns:a16="http://schemas.microsoft.com/office/drawing/2014/main" id="{CDD5045A-6C88-4F12-9BC0-A2F67140466E}"/>
              </a:ext>
            </a:extLst>
          </p:cNvPr>
          <p:cNvPicPr>
            <a:picLocks noChangeAspect="1"/>
          </p:cNvPicPr>
          <p:nvPr/>
        </p:nvPicPr>
        <p:blipFill rotWithShape="1">
          <a:blip r:embed="rId7"/>
          <a:srcRect b="44288"/>
          <a:stretch/>
        </p:blipFill>
        <p:spPr>
          <a:xfrm>
            <a:off x="291880" y="5615105"/>
            <a:ext cx="8560240" cy="898614"/>
          </a:xfrm>
          <a:prstGeom prst="rect">
            <a:avLst/>
          </a:prstGeom>
        </p:spPr>
      </p:pic>
      <p:pic>
        <p:nvPicPr>
          <p:cNvPr id="4" name="Audio 3">
            <a:hlinkClick r:id="" action="ppaction://media"/>
            <a:extLst>
              <a:ext uri="{FF2B5EF4-FFF2-40B4-BE49-F238E27FC236}">
                <a16:creationId xmlns:a16="http://schemas.microsoft.com/office/drawing/2014/main" id="{85DD1842-2C46-497F-A1D4-634288A49C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58313429"/>
      </p:ext>
    </p:extLst>
  </p:cSld>
  <p:clrMapOvr>
    <a:masterClrMapping/>
  </p:clrMapOvr>
  <mc:AlternateContent xmlns:mc="http://schemas.openxmlformats.org/markup-compatibility/2006" xmlns:p14="http://schemas.microsoft.com/office/powerpoint/2010/main">
    <mc:Choice Requires="p14">
      <p:transition spd="slow" p14:dur="2000" advTm="38396"/>
    </mc:Choice>
    <mc:Fallback xmlns="">
      <p:transition spd="slow" advTm="3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B7E4EF-F69D-6047-BDF4-B0A06EC14CBC}"/>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5?</a:t>
            </a:r>
          </a:p>
        </p:txBody>
      </p:sp>
      <p:pic>
        <p:nvPicPr>
          <p:cNvPr id="9" name="Picture 8">
            <a:extLst>
              <a:ext uri="{FF2B5EF4-FFF2-40B4-BE49-F238E27FC236}">
                <a16:creationId xmlns:a16="http://schemas.microsoft.com/office/drawing/2014/main" id="{3EC01841-863D-4A8D-AC35-1850E65AF3BB}"/>
              </a:ext>
            </a:extLst>
          </p:cNvPr>
          <p:cNvPicPr>
            <a:picLocks noChangeAspect="1"/>
          </p:cNvPicPr>
          <p:nvPr/>
        </p:nvPicPr>
        <p:blipFill rotWithShape="1">
          <a:blip r:embed="rId5"/>
          <a:srcRect b="44288"/>
          <a:stretch/>
        </p:blipFill>
        <p:spPr>
          <a:xfrm>
            <a:off x="196345" y="1239953"/>
            <a:ext cx="8560240" cy="898614"/>
          </a:xfrm>
          <a:prstGeom prst="rect">
            <a:avLst/>
          </a:prstGeom>
        </p:spPr>
      </p:pic>
      <p:pic>
        <p:nvPicPr>
          <p:cNvPr id="3" name="Picture 2">
            <a:extLst>
              <a:ext uri="{FF2B5EF4-FFF2-40B4-BE49-F238E27FC236}">
                <a16:creationId xmlns:a16="http://schemas.microsoft.com/office/drawing/2014/main" id="{6A1D5B97-5155-4D11-9BF2-7DAE871E7518}"/>
              </a:ext>
            </a:extLst>
          </p:cNvPr>
          <p:cNvPicPr>
            <a:picLocks noChangeAspect="1"/>
          </p:cNvPicPr>
          <p:nvPr/>
        </p:nvPicPr>
        <p:blipFill>
          <a:blip r:embed="rId6"/>
          <a:stretch>
            <a:fillRect/>
          </a:stretch>
        </p:blipFill>
        <p:spPr>
          <a:xfrm>
            <a:off x="1738673" y="2138566"/>
            <a:ext cx="6209596" cy="4617075"/>
          </a:xfrm>
          <a:prstGeom prst="rect">
            <a:avLst/>
          </a:prstGeom>
        </p:spPr>
      </p:pic>
      <p:pic>
        <p:nvPicPr>
          <p:cNvPr id="2" name="Audio 1">
            <a:hlinkClick r:id="" action="ppaction://media"/>
            <a:extLst>
              <a:ext uri="{FF2B5EF4-FFF2-40B4-BE49-F238E27FC236}">
                <a16:creationId xmlns:a16="http://schemas.microsoft.com/office/drawing/2014/main" id="{993643BF-B140-4D85-9372-08C27788E7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64348080"/>
      </p:ext>
    </p:extLst>
  </p:cSld>
  <p:clrMapOvr>
    <a:masterClrMapping/>
  </p:clrMapOvr>
  <mc:AlternateContent xmlns:mc="http://schemas.openxmlformats.org/markup-compatibility/2006" xmlns:p14="http://schemas.microsoft.com/office/powerpoint/2010/main">
    <mc:Choice Requires="p14">
      <p:transition spd="slow" p14:dur="2000" advTm="26999"/>
    </mc:Choice>
    <mc:Fallback xmlns="">
      <p:transition spd="slow" advTm="2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B7E4EF-F69D-6047-BDF4-B0A06EC14CBC}"/>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5?</a:t>
            </a:r>
          </a:p>
        </p:txBody>
      </p:sp>
      <p:pic>
        <p:nvPicPr>
          <p:cNvPr id="4" name="Picture 3">
            <a:extLst>
              <a:ext uri="{FF2B5EF4-FFF2-40B4-BE49-F238E27FC236}">
                <a16:creationId xmlns:a16="http://schemas.microsoft.com/office/drawing/2014/main" id="{42D20E75-1F9F-4E5B-82EF-770613DC857E}"/>
              </a:ext>
            </a:extLst>
          </p:cNvPr>
          <p:cNvPicPr>
            <a:picLocks noChangeAspect="1"/>
          </p:cNvPicPr>
          <p:nvPr/>
        </p:nvPicPr>
        <p:blipFill>
          <a:blip r:embed="rId5"/>
          <a:stretch>
            <a:fillRect/>
          </a:stretch>
        </p:blipFill>
        <p:spPr>
          <a:xfrm>
            <a:off x="346789" y="1334320"/>
            <a:ext cx="5147466" cy="2251377"/>
          </a:xfrm>
          <a:prstGeom prst="rect">
            <a:avLst/>
          </a:prstGeom>
        </p:spPr>
      </p:pic>
      <p:pic>
        <p:nvPicPr>
          <p:cNvPr id="11" name="Picture 10">
            <a:extLst>
              <a:ext uri="{FF2B5EF4-FFF2-40B4-BE49-F238E27FC236}">
                <a16:creationId xmlns:a16="http://schemas.microsoft.com/office/drawing/2014/main" id="{3133A0E4-37D1-489A-8318-5DC43259199C}"/>
              </a:ext>
            </a:extLst>
          </p:cNvPr>
          <p:cNvPicPr>
            <a:picLocks noChangeAspect="1"/>
          </p:cNvPicPr>
          <p:nvPr/>
        </p:nvPicPr>
        <p:blipFill>
          <a:blip r:embed="rId6"/>
          <a:stretch>
            <a:fillRect/>
          </a:stretch>
        </p:blipFill>
        <p:spPr>
          <a:xfrm>
            <a:off x="3821372" y="3119839"/>
            <a:ext cx="5322627" cy="3724781"/>
          </a:xfrm>
          <a:prstGeom prst="rect">
            <a:avLst/>
          </a:prstGeom>
        </p:spPr>
      </p:pic>
      <p:pic>
        <p:nvPicPr>
          <p:cNvPr id="5" name="Audio 4">
            <a:hlinkClick r:id="" action="ppaction://media"/>
            <a:extLst>
              <a:ext uri="{FF2B5EF4-FFF2-40B4-BE49-F238E27FC236}">
                <a16:creationId xmlns:a16="http://schemas.microsoft.com/office/drawing/2014/main" id="{0D19F044-F61D-40A4-8C90-0EF07ED6E2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7374149"/>
      </p:ext>
    </p:extLst>
  </p:cSld>
  <p:clrMapOvr>
    <a:masterClrMapping/>
  </p:clrMapOvr>
  <mc:AlternateContent xmlns:mc="http://schemas.openxmlformats.org/markup-compatibility/2006" xmlns:p14="http://schemas.microsoft.com/office/powerpoint/2010/main">
    <mc:Choice Requires="p14">
      <p:transition spd="slow" p14:dur="2000" advTm="42014"/>
    </mc:Choice>
    <mc:Fallback xmlns="">
      <p:transition spd="slow" advTm="4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 (a)?</a:t>
            </a:r>
          </a:p>
        </p:txBody>
      </p:sp>
      <p:pic>
        <p:nvPicPr>
          <p:cNvPr id="6" name="Picture 5">
            <a:extLst>
              <a:ext uri="{FF2B5EF4-FFF2-40B4-BE49-F238E27FC236}">
                <a16:creationId xmlns:a16="http://schemas.microsoft.com/office/drawing/2014/main" id="{CF800179-1EE8-4682-BD72-3CE18BBCD507}"/>
              </a:ext>
            </a:extLst>
          </p:cNvPr>
          <p:cNvPicPr>
            <a:picLocks noChangeAspect="1"/>
          </p:cNvPicPr>
          <p:nvPr/>
        </p:nvPicPr>
        <p:blipFill>
          <a:blip r:embed="rId5"/>
          <a:stretch>
            <a:fillRect/>
          </a:stretch>
        </p:blipFill>
        <p:spPr>
          <a:xfrm>
            <a:off x="291880" y="1652503"/>
            <a:ext cx="8560240" cy="3949903"/>
          </a:xfrm>
          <a:prstGeom prst="rect">
            <a:avLst/>
          </a:prstGeom>
        </p:spPr>
      </p:pic>
      <p:pic>
        <p:nvPicPr>
          <p:cNvPr id="2" name="Audio 1">
            <a:hlinkClick r:id="" action="ppaction://media"/>
            <a:extLst>
              <a:ext uri="{FF2B5EF4-FFF2-40B4-BE49-F238E27FC236}">
                <a16:creationId xmlns:a16="http://schemas.microsoft.com/office/drawing/2014/main" id="{F30C06AE-F5C3-4ED0-A5C0-E2271F1E59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00933514"/>
      </p:ext>
    </p:extLst>
  </p:cSld>
  <p:clrMapOvr>
    <a:masterClrMapping/>
  </p:clrMapOvr>
  <mc:AlternateContent xmlns:mc="http://schemas.openxmlformats.org/markup-compatibility/2006" xmlns:p14="http://schemas.microsoft.com/office/powerpoint/2010/main">
    <mc:Choice Requires="p14">
      <p:transition spd="slow" p14:dur="2000" advTm="9202"/>
    </mc:Choice>
    <mc:Fallback xmlns="">
      <p:transition spd="slow" advTm="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 (a)?</a:t>
            </a:r>
          </a:p>
        </p:txBody>
      </p:sp>
      <p:sp>
        <p:nvSpPr>
          <p:cNvPr id="5" name="Rectangle 4">
            <a:extLst>
              <a:ext uri="{FF2B5EF4-FFF2-40B4-BE49-F238E27FC236}">
                <a16:creationId xmlns:a16="http://schemas.microsoft.com/office/drawing/2014/main" id="{117885F0-78EE-ED4F-B71D-E03D2DE8AEC3}"/>
              </a:ext>
            </a:extLst>
          </p:cNvPr>
          <p:cNvSpPr/>
          <p:nvPr/>
        </p:nvSpPr>
        <p:spPr>
          <a:xfrm>
            <a:off x="658842" y="1360559"/>
            <a:ext cx="7829550" cy="3693319"/>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Structural analysis and building comfort – noise pollution</a:t>
            </a:r>
          </a:p>
          <a:p>
            <a:r>
              <a:rPr lang="en-US" dirty="0">
                <a:ea typeface="Cambria" panose="02040503050406030204" pitchFamily="18" charset="0"/>
                <a:cs typeface="Cambria" panose="02040503050406030204" pitchFamily="18" charset="0"/>
              </a:rPr>
              <a:t>Time for answering: 12 MINUTES </a:t>
            </a:r>
          </a:p>
          <a:p>
            <a:r>
              <a:rPr lang="en-US" dirty="0">
                <a:ea typeface="Cambria" panose="02040503050406030204" pitchFamily="18" charset="0"/>
                <a:cs typeface="Cambria" panose="02040503050406030204" pitchFamily="18" charset="0"/>
              </a:rPr>
              <a:t>How do I get full marks: [this question is band marked]</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about </a:t>
            </a:r>
            <a:r>
              <a:rPr lang="en-GB" dirty="0"/>
              <a:t>reduction of noise pollution. You should 		concentrate on the construction techniques that can be used to ensure 		that the refurbished building is as soundproof as possible.</a:t>
            </a:r>
          </a:p>
          <a:p>
            <a:endParaRPr lang="en-GB"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Step 6	This is a higher mark question so it will be band marked.  The mark 			scheme will include a list of points that you should make but the final 		mark will be awarded using the banded mark scheme.</a:t>
            </a:r>
          </a:p>
        </p:txBody>
      </p:sp>
      <p:pic>
        <p:nvPicPr>
          <p:cNvPr id="6" name="Picture 5">
            <a:extLst>
              <a:ext uri="{FF2B5EF4-FFF2-40B4-BE49-F238E27FC236}">
                <a16:creationId xmlns:a16="http://schemas.microsoft.com/office/drawing/2014/main" id="{8CDB1B9A-3CAA-4926-821E-775A0A3CD992}"/>
              </a:ext>
            </a:extLst>
          </p:cNvPr>
          <p:cNvPicPr>
            <a:picLocks noChangeAspect="1"/>
          </p:cNvPicPr>
          <p:nvPr/>
        </p:nvPicPr>
        <p:blipFill rotWithShape="1">
          <a:blip r:embed="rId5"/>
          <a:srcRect t="45496" b="17104"/>
          <a:stretch/>
        </p:blipFill>
        <p:spPr>
          <a:xfrm>
            <a:off x="291880" y="5053878"/>
            <a:ext cx="8560240" cy="1477295"/>
          </a:xfrm>
          <a:prstGeom prst="rect">
            <a:avLst/>
          </a:prstGeom>
        </p:spPr>
      </p:pic>
      <p:pic>
        <p:nvPicPr>
          <p:cNvPr id="2" name="Audio 1">
            <a:hlinkClick r:id="" action="ppaction://media"/>
            <a:extLst>
              <a:ext uri="{FF2B5EF4-FFF2-40B4-BE49-F238E27FC236}">
                <a16:creationId xmlns:a16="http://schemas.microsoft.com/office/drawing/2014/main" id="{4D20863A-CF9E-4AD9-973C-7C17B0FCE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15530408"/>
      </p:ext>
    </p:extLst>
  </p:cSld>
  <p:clrMapOvr>
    <a:masterClrMapping/>
  </p:clrMapOvr>
  <mc:AlternateContent xmlns:mc="http://schemas.openxmlformats.org/markup-compatibility/2006" xmlns:p14="http://schemas.microsoft.com/office/powerpoint/2010/main">
    <mc:Choice Requires="p14">
      <p:transition spd="slow" p14:dur="2000" advTm="35800"/>
    </mc:Choice>
    <mc:Fallback xmlns="">
      <p:transition spd="slow" advTm="3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Twelve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2941496"/>
            <a:ext cx="8229600" cy="3312915"/>
          </a:xfrm>
        </p:spPr>
        <p:txBody>
          <a:bodyPr/>
          <a:lstStyle/>
          <a:p>
            <a:endParaRPr lang="en-GB" dirty="0"/>
          </a:p>
          <a:p>
            <a:r>
              <a:rPr lang="en-GB" dirty="0"/>
              <a:t>Now we have looked at the key words in the question and the skills/knowledge you need to show, you have 12 minutes to  describe the issues to be considered when in the soundproofing of a building.</a:t>
            </a:r>
          </a:p>
        </p:txBody>
      </p:sp>
      <p:pic>
        <p:nvPicPr>
          <p:cNvPr id="7" name="Picture 6">
            <a:extLst>
              <a:ext uri="{FF2B5EF4-FFF2-40B4-BE49-F238E27FC236}">
                <a16:creationId xmlns:a16="http://schemas.microsoft.com/office/drawing/2014/main" id="{338E3D3D-9505-40CE-B974-04198EC11280}"/>
              </a:ext>
            </a:extLst>
          </p:cNvPr>
          <p:cNvPicPr>
            <a:picLocks noChangeAspect="1"/>
          </p:cNvPicPr>
          <p:nvPr/>
        </p:nvPicPr>
        <p:blipFill rotWithShape="1">
          <a:blip r:embed="rId7"/>
          <a:srcRect t="45496" b="17104"/>
          <a:stretch/>
        </p:blipFill>
        <p:spPr>
          <a:xfrm>
            <a:off x="291880" y="5053878"/>
            <a:ext cx="8560240" cy="1477295"/>
          </a:xfrm>
          <a:prstGeom prst="rect">
            <a:avLst/>
          </a:prstGeom>
        </p:spPr>
      </p:pic>
      <p:pic>
        <p:nvPicPr>
          <p:cNvPr id="4" name="Audio 3">
            <a:hlinkClick r:id="" action="ppaction://media"/>
            <a:extLst>
              <a:ext uri="{FF2B5EF4-FFF2-40B4-BE49-F238E27FC236}">
                <a16:creationId xmlns:a16="http://schemas.microsoft.com/office/drawing/2014/main" id="{6F1798A4-818E-45A8-B36A-F1D396AEB8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9965786"/>
      </p:ext>
    </p:extLst>
  </p:cSld>
  <p:clrMapOvr>
    <a:masterClrMapping/>
  </p:clrMapOvr>
  <mc:AlternateContent xmlns:mc="http://schemas.openxmlformats.org/markup-compatibility/2006" xmlns:p14="http://schemas.microsoft.com/office/powerpoint/2010/main">
    <mc:Choice Requires="p14">
      <p:transition spd="slow" p14:dur="2000" advTm="17737"/>
    </mc:Choice>
    <mc:Fallback xmlns="">
      <p:transition spd="slow" advTm="1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20764" y="1548644"/>
            <a:ext cx="8701177" cy="4556733"/>
          </a:xfrm>
        </p:spPr>
        <p:txBody>
          <a:bodyPr>
            <a:normAutofit/>
          </a:bodyPr>
          <a:lstStyle/>
          <a:p>
            <a:pPr marL="61912"/>
            <a:r>
              <a:rPr lang="en-GB" dirty="0">
                <a:latin typeface="+mn-lt"/>
              </a:rPr>
              <a:t>Make sure you know what the command words used in the questions are asking you to do.</a:t>
            </a:r>
          </a:p>
          <a:p>
            <a:pPr marL="61912"/>
            <a:endParaRPr lang="en-GB" sz="500" dirty="0">
              <a:latin typeface="+mn-lt"/>
            </a:endParaRPr>
          </a:p>
          <a:p>
            <a:r>
              <a:rPr lang="en-GB" sz="1800" b="1" dirty="0">
                <a:latin typeface="+mn-lt"/>
              </a:rPr>
              <a:t>State / Give / Identify </a:t>
            </a:r>
            <a:r>
              <a:rPr lang="en-GB" sz="1800" dirty="0">
                <a:latin typeface="+mn-lt"/>
              </a:rPr>
              <a:t>– you should provide brief facts or examples.  There is no requirement to write in detail for this command word.</a:t>
            </a:r>
          </a:p>
          <a:p>
            <a:r>
              <a:rPr lang="en-GB" sz="1800" dirty="0">
                <a:latin typeface="+mn-lt"/>
              </a:rPr>
              <a:t>An example of a question is Question 1.</a:t>
            </a:r>
          </a:p>
          <a:p>
            <a:endParaRPr lang="en-GB" sz="700" dirty="0">
              <a:latin typeface="+mn-lt"/>
            </a:endParaRPr>
          </a:p>
          <a:p>
            <a:r>
              <a:rPr lang="en-GB" sz="1800" b="1" dirty="0">
                <a:latin typeface="+mn-lt"/>
              </a:rPr>
              <a:t>Describe</a:t>
            </a:r>
            <a:r>
              <a:rPr lang="en-GB" sz="1800" dirty="0">
                <a:latin typeface="+mn-lt"/>
              </a:rPr>
              <a:t> – you should provide characteristics of a topic or a series of linked facts.  The description should be as complete as possible to show the main features of the topic you have been asked to describe.</a:t>
            </a:r>
          </a:p>
          <a:p>
            <a:r>
              <a:rPr lang="en-GB" sz="1800" dirty="0">
                <a:latin typeface="+mn-lt"/>
              </a:rPr>
              <a:t>An example of this type of question is Question 2</a:t>
            </a:r>
          </a:p>
          <a:p>
            <a:endParaRPr lang="en-GB" sz="900" dirty="0">
              <a:latin typeface="+mn-lt"/>
            </a:endParaRPr>
          </a:p>
          <a:p>
            <a:r>
              <a:rPr lang="en-GB" sz="1800" b="1" dirty="0">
                <a:latin typeface="+mn-lt"/>
              </a:rPr>
              <a:t>Outline</a:t>
            </a:r>
            <a:r>
              <a:rPr lang="en-GB" sz="1800" dirty="0">
                <a:latin typeface="+mn-lt"/>
              </a:rPr>
              <a:t> - you should provide a description of the main characteristics of, for example, a theory or concept. </a:t>
            </a:r>
          </a:p>
          <a:p>
            <a:r>
              <a:rPr lang="en-GB" sz="1800" dirty="0">
                <a:latin typeface="+mn-lt"/>
              </a:rPr>
              <a:t>An example of this type of question is Question 4a</a:t>
            </a:r>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3" name="Audio 2">
            <a:hlinkClick r:id="" action="ppaction://media"/>
            <a:extLst>
              <a:ext uri="{FF2B5EF4-FFF2-40B4-BE49-F238E27FC236}">
                <a16:creationId xmlns:a16="http://schemas.microsoft.com/office/drawing/2014/main" id="{9C03DA8F-AFA4-4D78-BBA8-E93D5C36E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4721284"/>
      </p:ext>
    </p:extLst>
  </p:cSld>
  <p:clrMapOvr>
    <a:masterClrMapping/>
  </p:clrMapOvr>
  <mc:AlternateContent xmlns:mc="http://schemas.openxmlformats.org/markup-compatibility/2006" xmlns:p14="http://schemas.microsoft.com/office/powerpoint/2010/main">
    <mc:Choice Requires="p14">
      <p:transition spd="slow" p14:dur="2000" advTm="49720"/>
    </mc:Choice>
    <mc:Fallback xmlns="">
      <p:transition spd="slow" advTm="4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 (a)?</a:t>
            </a:r>
          </a:p>
        </p:txBody>
      </p:sp>
      <p:pic>
        <p:nvPicPr>
          <p:cNvPr id="6" name="Picture 5">
            <a:extLst>
              <a:ext uri="{FF2B5EF4-FFF2-40B4-BE49-F238E27FC236}">
                <a16:creationId xmlns:a16="http://schemas.microsoft.com/office/drawing/2014/main" id="{93D9570C-8F44-4D37-ABB7-F371DF698DB5}"/>
              </a:ext>
            </a:extLst>
          </p:cNvPr>
          <p:cNvPicPr>
            <a:picLocks noChangeAspect="1"/>
          </p:cNvPicPr>
          <p:nvPr/>
        </p:nvPicPr>
        <p:blipFill>
          <a:blip r:embed="rId5"/>
          <a:stretch>
            <a:fillRect/>
          </a:stretch>
        </p:blipFill>
        <p:spPr>
          <a:xfrm>
            <a:off x="0" y="1314341"/>
            <a:ext cx="5131558" cy="3643515"/>
          </a:xfrm>
          <a:prstGeom prst="rect">
            <a:avLst/>
          </a:prstGeom>
        </p:spPr>
      </p:pic>
      <p:pic>
        <p:nvPicPr>
          <p:cNvPr id="8" name="Picture 7">
            <a:extLst>
              <a:ext uri="{FF2B5EF4-FFF2-40B4-BE49-F238E27FC236}">
                <a16:creationId xmlns:a16="http://schemas.microsoft.com/office/drawing/2014/main" id="{68DE78E1-FC12-497D-B1B2-6D77332A2537}"/>
              </a:ext>
            </a:extLst>
          </p:cNvPr>
          <p:cNvPicPr>
            <a:picLocks noChangeAspect="1"/>
          </p:cNvPicPr>
          <p:nvPr/>
        </p:nvPicPr>
        <p:blipFill>
          <a:blip r:embed="rId6"/>
          <a:stretch>
            <a:fillRect/>
          </a:stretch>
        </p:blipFill>
        <p:spPr>
          <a:xfrm>
            <a:off x="4012442" y="4653252"/>
            <a:ext cx="4839690" cy="2204748"/>
          </a:xfrm>
          <a:prstGeom prst="rect">
            <a:avLst/>
          </a:prstGeom>
        </p:spPr>
      </p:pic>
      <p:pic>
        <p:nvPicPr>
          <p:cNvPr id="2" name="Audio 1">
            <a:hlinkClick r:id="" action="ppaction://media"/>
            <a:extLst>
              <a:ext uri="{FF2B5EF4-FFF2-40B4-BE49-F238E27FC236}">
                <a16:creationId xmlns:a16="http://schemas.microsoft.com/office/drawing/2014/main" id="{F7CEF6CF-D1C1-41DD-BBD9-272534C418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63542409"/>
      </p:ext>
    </p:extLst>
  </p:cSld>
  <p:clrMapOvr>
    <a:masterClrMapping/>
  </p:clrMapOvr>
  <mc:AlternateContent xmlns:mc="http://schemas.openxmlformats.org/markup-compatibility/2006" xmlns:p14="http://schemas.microsoft.com/office/powerpoint/2010/main">
    <mc:Choice Requires="p14">
      <p:transition spd="slow" p14:dur="2000" advTm="16705"/>
    </mc:Choice>
    <mc:Fallback xmlns="">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 (a)?</a:t>
            </a:r>
          </a:p>
        </p:txBody>
      </p:sp>
      <p:pic>
        <p:nvPicPr>
          <p:cNvPr id="3" name="Picture 2">
            <a:extLst>
              <a:ext uri="{FF2B5EF4-FFF2-40B4-BE49-F238E27FC236}">
                <a16:creationId xmlns:a16="http://schemas.microsoft.com/office/drawing/2014/main" id="{765BBAA7-108A-4DE5-B11C-F5B5FB4F42CE}"/>
              </a:ext>
            </a:extLst>
          </p:cNvPr>
          <p:cNvPicPr>
            <a:picLocks noChangeAspect="1"/>
          </p:cNvPicPr>
          <p:nvPr/>
        </p:nvPicPr>
        <p:blipFill>
          <a:blip r:embed="rId5"/>
          <a:stretch>
            <a:fillRect/>
          </a:stretch>
        </p:blipFill>
        <p:spPr>
          <a:xfrm>
            <a:off x="1397479" y="1374912"/>
            <a:ext cx="6302515" cy="5483087"/>
          </a:xfrm>
          <a:prstGeom prst="rect">
            <a:avLst/>
          </a:prstGeom>
        </p:spPr>
      </p:pic>
      <p:pic>
        <p:nvPicPr>
          <p:cNvPr id="2" name="Audio 1">
            <a:hlinkClick r:id="" action="ppaction://media"/>
            <a:extLst>
              <a:ext uri="{FF2B5EF4-FFF2-40B4-BE49-F238E27FC236}">
                <a16:creationId xmlns:a16="http://schemas.microsoft.com/office/drawing/2014/main" id="{ABBA40CA-8697-4374-A90A-17B56F04EE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43193618"/>
      </p:ext>
    </p:extLst>
  </p:cSld>
  <p:clrMapOvr>
    <a:masterClrMapping/>
  </p:clrMapOvr>
  <mc:AlternateContent xmlns:mc="http://schemas.openxmlformats.org/markup-compatibility/2006" xmlns:p14="http://schemas.microsoft.com/office/powerpoint/2010/main">
    <mc:Choice Requires="p14">
      <p:transition spd="slow" p14:dur="2000" advTm="12631"/>
    </mc:Choice>
    <mc:Fallback xmlns="">
      <p:transition spd="slow" advTm="1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a:spLocks/>
          </p:cNvSpPr>
          <p:nvPr/>
        </p:nvSpPr>
        <p:spPr>
          <a:xfrm>
            <a:off x="1397479" y="1484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Knowledge organiser: </a:t>
            </a:r>
          </a:p>
          <a:p>
            <a:pPr algn="ctr"/>
            <a:endParaRPr lang="en-GB" dirty="0">
              <a:solidFill>
                <a:schemeClr val="bg1"/>
              </a:solidFill>
            </a:endParaRPr>
          </a:p>
        </p:txBody>
      </p:sp>
      <p:graphicFrame>
        <p:nvGraphicFramePr>
          <p:cNvPr id="2" name="Table 1">
            <a:extLst>
              <a:ext uri="{FF2B5EF4-FFF2-40B4-BE49-F238E27FC236}">
                <a16:creationId xmlns:a16="http://schemas.microsoft.com/office/drawing/2014/main" id="{2CF1B337-5772-4FCF-9A0A-0F7630A30A47}"/>
              </a:ext>
            </a:extLst>
          </p:cNvPr>
          <p:cNvGraphicFramePr>
            <a:graphicFrameLocks noGrp="1"/>
          </p:cNvGraphicFramePr>
          <p:nvPr>
            <p:extLst>
              <p:ext uri="{D42A27DB-BD31-4B8C-83A1-F6EECF244321}">
                <p14:modId xmlns:p14="http://schemas.microsoft.com/office/powerpoint/2010/main" val="3734522288"/>
              </p:ext>
            </p:extLst>
          </p:nvPr>
        </p:nvGraphicFramePr>
        <p:xfrm>
          <a:off x="107919" y="1277074"/>
          <a:ext cx="8735830" cy="5293111"/>
        </p:xfrm>
        <a:graphic>
          <a:graphicData uri="http://schemas.openxmlformats.org/drawingml/2006/table">
            <a:tbl>
              <a:tblPr>
                <a:tableStyleId>{5C22544A-7EE6-4342-B048-85BDC9FD1C3A}</a:tableStyleId>
              </a:tblPr>
              <a:tblGrid>
                <a:gridCol w="8735830">
                  <a:extLst>
                    <a:ext uri="{9D8B030D-6E8A-4147-A177-3AD203B41FA5}">
                      <a16:colId xmlns:a16="http://schemas.microsoft.com/office/drawing/2014/main" val="2223251812"/>
                    </a:ext>
                  </a:extLst>
                </a:gridCol>
              </a:tblGrid>
              <a:tr h="5293111">
                <a:tc>
                  <a:txBody>
                    <a:bodyPr/>
                    <a:lstStyle/>
                    <a:p>
                      <a:pPr marL="457200" indent="-457200" algn="ctr">
                        <a:lnSpc>
                          <a:spcPct val="107000"/>
                        </a:lnSpc>
                        <a:spcAft>
                          <a:spcPts val="800"/>
                        </a:spcAft>
                      </a:pPr>
                      <a:r>
                        <a:rPr lang="en-GB" sz="1600" dirty="0">
                          <a:effectLst/>
                        </a:rPr>
                        <a:t>Noise nuisance</a:t>
                      </a:r>
                    </a:p>
                    <a:p>
                      <a:pPr algn="l">
                        <a:lnSpc>
                          <a:spcPct val="107000"/>
                        </a:lnSpc>
                        <a:spcAft>
                          <a:spcPts val="800"/>
                        </a:spcAft>
                      </a:pPr>
                      <a:r>
                        <a:rPr lang="en-GB" sz="1600" dirty="0">
                          <a:effectLst/>
                        </a:rPr>
                        <a:t>Noise nuisance is noise disturbance that may have a negative effect on health or the quality of life. The degree of disturbance depends on properties such as: volume, duration, repetition, frequency (pitch), ‘normal’ background noise levels and time of day.</a:t>
                      </a:r>
                    </a:p>
                    <a:p>
                      <a:pPr algn="l">
                        <a:lnSpc>
                          <a:spcPct val="107000"/>
                        </a:lnSpc>
                        <a:spcAft>
                          <a:spcPts val="800"/>
                        </a:spcAft>
                      </a:pPr>
                      <a:r>
                        <a:rPr lang="en-GB" sz="1600" b="1" dirty="0">
                          <a:effectLst/>
                        </a:rPr>
                        <a:t>Sources of potential disturbance include:</a:t>
                      </a:r>
                    </a:p>
                    <a:p>
                      <a:pPr algn="l">
                        <a:lnSpc>
                          <a:spcPct val="107000"/>
                        </a:lnSpc>
                        <a:spcAft>
                          <a:spcPts val="800"/>
                        </a:spcAft>
                      </a:pPr>
                      <a:r>
                        <a:rPr lang="en-GB" sz="1600" dirty="0">
                          <a:effectLst/>
                        </a:rPr>
                        <a:t>Environmental noise, including noise from transportation.</a:t>
                      </a:r>
                    </a:p>
                    <a:p>
                      <a:pPr algn="l">
                        <a:lnSpc>
                          <a:spcPct val="107000"/>
                        </a:lnSpc>
                        <a:spcAft>
                          <a:spcPts val="800"/>
                        </a:spcAft>
                      </a:pPr>
                      <a:r>
                        <a:rPr lang="en-GB" sz="1600" dirty="0">
                          <a:effectLst/>
                        </a:rPr>
                        <a:t>Neighbour </a:t>
                      </a:r>
                      <a:r>
                        <a:rPr lang="en-GB" sz="1600" u="none" strike="noStrike" dirty="0">
                          <a:effectLst/>
                        </a:rPr>
                        <a:t>noise</a:t>
                      </a:r>
                      <a:r>
                        <a:rPr lang="en-GB" sz="1600" dirty="0">
                          <a:effectLst/>
                        </a:rPr>
                        <a:t>, including noise from adjacent buildings.</a:t>
                      </a:r>
                    </a:p>
                    <a:p>
                      <a:pPr algn="l">
                        <a:lnSpc>
                          <a:spcPct val="107000"/>
                        </a:lnSpc>
                        <a:spcAft>
                          <a:spcPts val="800"/>
                        </a:spcAft>
                      </a:pPr>
                      <a:r>
                        <a:rPr lang="en-GB" sz="1600" dirty="0">
                          <a:effectLst/>
                        </a:rPr>
                        <a:t>Neighbourhood </a:t>
                      </a:r>
                      <a:r>
                        <a:rPr lang="en-GB" sz="1600" u="none" strike="noStrike" dirty="0">
                          <a:effectLst/>
                        </a:rPr>
                        <a:t>noise</a:t>
                      </a:r>
                      <a:r>
                        <a:rPr lang="en-GB" sz="1600" dirty="0">
                          <a:effectLst/>
                        </a:rPr>
                        <a:t>, including noise arising from industry, entertainment, and construction sites.</a:t>
                      </a:r>
                    </a:p>
                    <a:p>
                      <a:pPr algn="l">
                        <a:lnSpc>
                          <a:spcPct val="107000"/>
                        </a:lnSpc>
                        <a:spcAft>
                          <a:spcPts val="800"/>
                        </a:spcAft>
                      </a:pPr>
                      <a:r>
                        <a:rPr lang="en-GB" sz="1600" dirty="0">
                          <a:effectLst/>
                        </a:rPr>
                        <a:t>Noise nuisance may produce economic impacts such as decreasing property value and loss of productivity, and social impacts such as sickness or absenteeism.</a:t>
                      </a:r>
                    </a:p>
                    <a:p>
                      <a:pPr algn="l">
                        <a:lnSpc>
                          <a:spcPct val="107000"/>
                        </a:lnSpc>
                        <a:spcAft>
                          <a:spcPts val="800"/>
                        </a:spcAft>
                      </a:pPr>
                      <a:r>
                        <a:rPr lang="en-GB" sz="1100" dirty="0">
                          <a:effectLst/>
                        </a:rPr>
                        <a:t> </a:t>
                      </a:r>
                      <a:r>
                        <a:rPr lang="en-GB" sz="1600" dirty="0">
                          <a:effectLst/>
                        </a:rPr>
                        <a:t>The noise profile of an area should be considered when designing buildings to minimise the potential impact of noise disturbance, either on or caused by the development. Planning permissions may include conditions intended to reduce noise nuisance, and projects that require environmental impact assessments may require specific noise studies.</a:t>
                      </a:r>
                    </a:p>
                    <a:p>
                      <a:pPr algn="l">
                        <a:lnSpc>
                          <a:spcPct val="107000"/>
                        </a:lnSpc>
                        <a:spcAft>
                          <a:spcPts val="800"/>
                        </a:spcAft>
                      </a:pPr>
                      <a:r>
                        <a:rPr lang="en-GB" sz="1100" dirty="0">
                          <a:effectLst/>
                        </a:rPr>
                        <a:t> </a:t>
                      </a:r>
                      <a:r>
                        <a:rPr lang="en-GB" sz="1600" dirty="0">
                          <a:effectLst/>
                        </a:rPr>
                        <a:t>Construction noise assessments may be carried out, and noise should be monitored on site and. If necessary be reduced by restricting working hours and changing construction practices. </a:t>
                      </a:r>
                    </a:p>
                    <a:p>
                      <a:pPr algn="l">
                        <a:lnSpc>
                          <a:spcPct val="107000"/>
                        </a:lnSpc>
                        <a:spcAft>
                          <a:spcPts val="800"/>
                        </a:spcAft>
                      </a:pPr>
                      <a:r>
                        <a:rPr lang="en-GB" sz="4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77751" marR="77751" marT="0" marB="0"/>
                </a:tc>
                <a:extLst>
                  <a:ext uri="{0D108BD9-81ED-4DB2-BD59-A6C34878D82A}">
                    <a16:rowId xmlns:a16="http://schemas.microsoft.com/office/drawing/2014/main" val="3153542342"/>
                  </a:ext>
                </a:extLst>
              </a:tr>
            </a:tbl>
          </a:graphicData>
        </a:graphic>
      </p:graphicFrame>
      <p:pic>
        <p:nvPicPr>
          <p:cNvPr id="5" name="Audio 4">
            <a:hlinkClick r:id="" action="ppaction://media"/>
            <a:extLst>
              <a:ext uri="{FF2B5EF4-FFF2-40B4-BE49-F238E27FC236}">
                <a16:creationId xmlns:a16="http://schemas.microsoft.com/office/drawing/2014/main" id="{E767CACE-7C4D-4454-87F1-03360DF6A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4204806"/>
      </p:ext>
    </p:extLst>
  </p:cSld>
  <p:clrMapOvr>
    <a:masterClrMapping/>
  </p:clrMapOvr>
  <mc:AlternateContent xmlns:mc="http://schemas.openxmlformats.org/markup-compatibility/2006" xmlns:p14="http://schemas.microsoft.com/office/powerpoint/2010/main">
    <mc:Choice Requires="p14">
      <p:transition spd="slow" p14:dur="2000" advTm="9849"/>
    </mc:Choice>
    <mc:Fallback xmlns="">
      <p:transition spd="slow" advTm="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6b?</a:t>
            </a:r>
          </a:p>
        </p:txBody>
      </p:sp>
      <p:sp>
        <p:nvSpPr>
          <p:cNvPr id="5" name="Rectangle 4">
            <a:extLst>
              <a:ext uri="{FF2B5EF4-FFF2-40B4-BE49-F238E27FC236}">
                <a16:creationId xmlns:a16="http://schemas.microsoft.com/office/drawing/2014/main" id="{117885F0-78EE-ED4F-B71D-E03D2DE8AEC3}"/>
              </a:ext>
            </a:extLst>
          </p:cNvPr>
          <p:cNvSpPr/>
          <p:nvPr/>
        </p:nvSpPr>
        <p:spPr>
          <a:xfrm>
            <a:off x="658842" y="1356358"/>
            <a:ext cx="7829550" cy="3416320"/>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Lighting in buildings and of assets – artificial lighting</a:t>
            </a:r>
          </a:p>
          <a:p>
            <a:r>
              <a:rPr lang="en-US" dirty="0">
                <a:ea typeface="Cambria" panose="02040503050406030204" pitchFamily="18" charset="0"/>
                <a:cs typeface="Cambria" panose="02040503050406030204" pitchFamily="18" charset="0"/>
              </a:rPr>
              <a:t>Time for answering: 9 MINUTES </a:t>
            </a:r>
          </a:p>
          <a:p>
            <a:r>
              <a:rPr lang="en-US" dirty="0">
                <a:ea typeface="Cambria" panose="02040503050406030204" pitchFamily="18" charset="0"/>
                <a:cs typeface="Cambria" panose="02040503050406030204" pitchFamily="18" charset="0"/>
              </a:rPr>
              <a:t>How do I get full marks: [Band marked question]</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about </a:t>
            </a:r>
            <a:r>
              <a:rPr lang="en-GB" dirty="0">
                <a:ea typeface="Cambria" panose="02040503050406030204" pitchFamily="18" charset="0"/>
                <a:cs typeface="Cambria" panose="02040503050406030204" pitchFamily="18" charset="0"/>
              </a:rPr>
              <a:t>the different types of artificial lighting 		that can be used to light areas of a building.  In this case you should 			concentrate on lighting of communal areas.</a:t>
            </a:r>
            <a:endParaRPr lang="en-US"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Step 6	This is a 6-mark question. As the question asks for different types of 			lighting you should provide enough examples and explanations to merit 		the award of six marks.</a:t>
            </a:r>
          </a:p>
        </p:txBody>
      </p:sp>
      <p:pic>
        <p:nvPicPr>
          <p:cNvPr id="6" name="Picture 5">
            <a:extLst>
              <a:ext uri="{FF2B5EF4-FFF2-40B4-BE49-F238E27FC236}">
                <a16:creationId xmlns:a16="http://schemas.microsoft.com/office/drawing/2014/main" id="{FD09C0E7-4A4B-4BE7-8B22-E0B44F15A4A5}"/>
              </a:ext>
            </a:extLst>
          </p:cNvPr>
          <p:cNvPicPr>
            <a:picLocks noChangeAspect="1"/>
          </p:cNvPicPr>
          <p:nvPr/>
        </p:nvPicPr>
        <p:blipFill rotWithShape="1">
          <a:blip r:embed="rId5"/>
          <a:srcRect b="35532"/>
          <a:stretch/>
        </p:blipFill>
        <p:spPr>
          <a:xfrm>
            <a:off x="291880" y="5475537"/>
            <a:ext cx="8560240" cy="1113545"/>
          </a:xfrm>
          <a:prstGeom prst="rect">
            <a:avLst/>
          </a:prstGeom>
        </p:spPr>
      </p:pic>
      <p:pic>
        <p:nvPicPr>
          <p:cNvPr id="2" name="Audio 1">
            <a:hlinkClick r:id="" action="ppaction://media"/>
            <a:extLst>
              <a:ext uri="{FF2B5EF4-FFF2-40B4-BE49-F238E27FC236}">
                <a16:creationId xmlns:a16="http://schemas.microsoft.com/office/drawing/2014/main" id="{620C9FC3-BFB1-41BE-B40B-EBFCB3CC3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129513"/>
      </p:ext>
    </p:extLst>
  </p:cSld>
  <p:clrMapOvr>
    <a:masterClrMapping/>
  </p:clrMapOvr>
  <mc:AlternateContent xmlns:mc="http://schemas.openxmlformats.org/markup-compatibility/2006" xmlns:p14="http://schemas.microsoft.com/office/powerpoint/2010/main">
    <mc:Choice Requires="p14">
      <p:transition spd="slow" p14:dur="2000" advTm="35678"/>
    </mc:Choice>
    <mc:Fallback xmlns="">
      <p:transition spd="slow" advTm="3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175290"/>
            <a:ext cx="8229600" cy="3566625"/>
          </a:xfrm>
        </p:spPr>
        <p:txBody>
          <a:bodyPr/>
          <a:lstStyle/>
          <a:p>
            <a:r>
              <a:rPr lang="en-GB" dirty="0"/>
              <a:t>Now we have looked at the key words in the question and the skills/knowledge you need to show, you have nine minutes to  describe different types of provision for artificial lighting, as you would in the exam.</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nine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nvGraphicFramePr>
            <p:xfrm>
              <a:off x="6800849" y="1354183"/>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54183"/>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7" name="Picture 6">
            <a:extLst>
              <a:ext uri="{FF2B5EF4-FFF2-40B4-BE49-F238E27FC236}">
                <a16:creationId xmlns:a16="http://schemas.microsoft.com/office/drawing/2014/main" id="{AD75E0A3-E552-4A5B-B75F-7D6D54951F72}"/>
              </a:ext>
            </a:extLst>
          </p:cNvPr>
          <p:cNvPicPr>
            <a:picLocks noChangeAspect="1"/>
          </p:cNvPicPr>
          <p:nvPr/>
        </p:nvPicPr>
        <p:blipFill rotWithShape="1">
          <a:blip r:embed="rId7"/>
          <a:srcRect b="35532"/>
          <a:stretch/>
        </p:blipFill>
        <p:spPr>
          <a:xfrm>
            <a:off x="291880" y="5103687"/>
            <a:ext cx="8560240" cy="1113545"/>
          </a:xfrm>
          <a:prstGeom prst="rect">
            <a:avLst/>
          </a:prstGeom>
        </p:spPr>
      </p:pic>
      <p:pic>
        <p:nvPicPr>
          <p:cNvPr id="2" name="Audio 1">
            <a:hlinkClick r:id="" action="ppaction://media"/>
            <a:extLst>
              <a:ext uri="{FF2B5EF4-FFF2-40B4-BE49-F238E27FC236}">
                <a16:creationId xmlns:a16="http://schemas.microsoft.com/office/drawing/2014/main" id="{EB2823ED-EF90-4E90-8A33-4EC28BE23D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398785"/>
      </p:ext>
    </p:extLst>
  </p:cSld>
  <p:clrMapOvr>
    <a:masterClrMapping/>
  </p:clrMapOvr>
  <mc:AlternateContent xmlns:mc="http://schemas.openxmlformats.org/markup-compatibility/2006" xmlns:p14="http://schemas.microsoft.com/office/powerpoint/2010/main">
    <mc:Choice Requires="p14">
      <p:transition spd="slow" p14:dur="2000" advTm="28570"/>
    </mc:Choice>
    <mc:Fallback xmlns="">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6b?</a:t>
            </a:r>
          </a:p>
        </p:txBody>
      </p:sp>
      <p:pic>
        <p:nvPicPr>
          <p:cNvPr id="8" name="Picture 7">
            <a:extLst>
              <a:ext uri="{FF2B5EF4-FFF2-40B4-BE49-F238E27FC236}">
                <a16:creationId xmlns:a16="http://schemas.microsoft.com/office/drawing/2014/main" id="{858230E9-6CF9-4211-B31F-12265582C019}"/>
              </a:ext>
            </a:extLst>
          </p:cNvPr>
          <p:cNvPicPr>
            <a:picLocks noChangeAspect="1"/>
          </p:cNvPicPr>
          <p:nvPr/>
        </p:nvPicPr>
        <p:blipFill rotWithShape="1">
          <a:blip r:embed="rId5"/>
          <a:srcRect b="35532"/>
          <a:stretch/>
        </p:blipFill>
        <p:spPr>
          <a:xfrm>
            <a:off x="444280" y="1341115"/>
            <a:ext cx="8560240" cy="1113545"/>
          </a:xfrm>
          <a:prstGeom prst="rect">
            <a:avLst/>
          </a:prstGeom>
        </p:spPr>
      </p:pic>
      <p:pic>
        <p:nvPicPr>
          <p:cNvPr id="9" name="Picture 8">
            <a:extLst>
              <a:ext uri="{FF2B5EF4-FFF2-40B4-BE49-F238E27FC236}">
                <a16:creationId xmlns:a16="http://schemas.microsoft.com/office/drawing/2014/main" id="{53AF0541-D7FC-426A-9F5F-B405578ED535}"/>
              </a:ext>
            </a:extLst>
          </p:cNvPr>
          <p:cNvPicPr>
            <a:picLocks noChangeAspect="1"/>
          </p:cNvPicPr>
          <p:nvPr/>
        </p:nvPicPr>
        <p:blipFill>
          <a:blip r:embed="rId6"/>
          <a:stretch>
            <a:fillRect/>
          </a:stretch>
        </p:blipFill>
        <p:spPr>
          <a:xfrm>
            <a:off x="1695302" y="2349268"/>
            <a:ext cx="5753396" cy="4508732"/>
          </a:xfrm>
          <a:prstGeom prst="rect">
            <a:avLst/>
          </a:prstGeom>
        </p:spPr>
      </p:pic>
      <p:pic>
        <p:nvPicPr>
          <p:cNvPr id="2" name="Audio 1">
            <a:hlinkClick r:id="" action="ppaction://media"/>
            <a:extLst>
              <a:ext uri="{FF2B5EF4-FFF2-40B4-BE49-F238E27FC236}">
                <a16:creationId xmlns:a16="http://schemas.microsoft.com/office/drawing/2014/main" id="{99A56464-55D5-4A07-B6E5-0AF84EF56A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52900133"/>
      </p:ext>
    </p:extLst>
  </p:cSld>
  <p:clrMapOvr>
    <a:masterClrMapping/>
  </p:clrMapOvr>
  <mc:AlternateContent xmlns:mc="http://schemas.openxmlformats.org/markup-compatibility/2006" xmlns:p14="http://schemas.microsoft.com/office/powerpoint/2010/main">
    <mc:Choice Requires="p14">
      <p:transition spd="slow" p14:dur="2000" advTm="13970"/>
    </mc:Choice>
    <mc:Fallback xmlns="">
      <p:transition spd="slow" advTm="1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6b?</a:t>
            </a:r>
          </a:p>
        </p:txBody>
      </p:sp>
      <p:pic>
        <p:nvPicPr>
          <p:cNvPr id="8" name="Picture 7">
            <a:extLst>
              <a:ext uri="{FF2B5EF4-FFF2-40B4-BE49-F238E27FC236}">
                <a16:creationId xmlns:a16="http://schemas.microsoft.com/office/drawing/2014/main" id="{858230E9-6CF9-4211-B31F-12265582C019}"/>
              </a:ext>
            </a:extLst>
          </p:cNvPr>
          <p:cNvPicPr>
            <a:picLocks noChangeAspect="1"/>
          </p:cNvPicPr>
          <p:nvPr/>
        </p:nvPicPr>
        <p:blipFill rotWithShape="1">
          <a:blip r:embed="rId5"/>
          <a:srcRect b="35532"/>
          <a:stretch/>
        </p:blipFill>
        <p:spPr>
          <a:xfrm>
            <a:off x="444280" y="1341115"/>
            <a:ext cx="8560240" cy="1113545"/>
          </a:xfrm>
          <a:prstGeom prst="rect">
            <a:avLst/>
          </a:prstGeom>
        </p:spPr>
      </p:pic>
      <p:pic>
        <p:nvPicPr>
          <p:cNvPr id="3" name="Picture 2">
            <a:extLst>
              <a:ext uri="{FF2B5EF4-FFF2-40B4-BE49-F238E27FC236}">
                <a16:creationId xmlns:a16="http://schemas.microsoft.com/office/drawing/2014/main" id="{BAF09A45-F451-4D71-B09E-55DBB2A2DD47}"/>
              </a:ext>
            </a:extLst>
          </p:cNvPr>
          <p:cNvPicPr>
            <a:picLocks noChangeAspect="1"/>
          </p:cNvPicPr>
          <p:nvPr/>
        </p:nvPicPr>
        <p:blipFill>
          <a:blip r:embed="rId6"/>
          <a:stretch>
            <a:fillRect/>
          </a:stretch>
        </p:blipFill>
        <p:spPr>
          <a:xfrm>
            <a:off x="1057701" y="2454660"/>
            <a:ext cx="7028597" cy="4300392"/>
          </a:xfrm>
          <a:prstGeom prst="rect">
            <a:avLst/>
          </a:prstGeom>
        </p:spPr>
      </p:pic>
      <p:pic>
        <p:nvPicPr>
          <p:cNvPr id="2" name="Audio 1">
            <a:hlinkClick r:id="" action="ppaction://media"/>
            <a:extLst>
              <a:ext uri="{FF2B5EF4-FFF2-40B4-BE49-F238E27FC236}">
                <a16:creationId xmlns:a16="http://schemas.microsoft.com/office/drawing/2014/main" id="{3377700B-86B0-46E8-BE9F-CC1D5F5EE9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64219678"/>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CAAB0A-466A-9A42-8DF9-7F2097131A0B}"/>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7?</a:t>
            </a:r>
          </a:p>
        </p:txBody>
      </p:sp>
      <p:sp>
        <p:nvSpPr>
          <p:cNvPr id="7" name="Rectangle 6">
            <a:extLst>
              <a:ext uri="{FF2B5EF4-FFF2-40B4-BE49-F238E27FC236}">
                <a16:creationId xmlns:a16="http://schemas.microsoft.com/office/drawing/2014/main" id="{9FC58E74-D95D-4044-BBB3-AEB615D2B1E6}"/>
              </a:ext>
            </a:extLst>
          </p:cNvPr>
          <p:cNvSpPr/>
          <p:nvPr/>
        </p:nvSpPr>
        <p:spPr>
          <a:xfrm>
            <a:off x="820998" y="1309759"/>
            <a:ext cx="7829550" cy="3139321"/>
          </a:xfrm>
          <a:prstGeom prst="rect">
            <a:avLst/>
          </a:prstGeom>
        </p:spPr>
        <p:txBody>
          <a:bodyPr wrap="square">
            <a:spAutoFit/>
          </a:bodyPr>
          <a:lstStyle/>
          <a:p>
            <a:r>
              <a:rPr lang="en-US" dirty="0">
                <a:ea typeface="Cambria" panose="02040503050406030204" pitchFamily="18" charset="0"/>
                <a:cs typeface="Cambria" panose="02040503050406030204" pitchFamily="18" charset="0"/>
              </a:rPr>
              <a:t>Question : Content being tested – degradation of materials.</a:t>
            </a:r>
          </a:p>
          <a:p>
            <a:r>
              <a:rPr lang="en-US" dirty="0">
                <a:ea typeface="Cambria" panose="02040503050406030204" pitchFamily="18" charset="0"/>
                <a:cs typeface="Cambria" panose="02040503050406030204" pitchFamily="18" charset="0"/>
              </a:rPr>
              <a:t>Time for answering: 30 MINUTES </a:t>
            </a:r>
          </a:p>
          <a:p>
            <a:r>
              <a:rPr lang="en-US" dirty="0">
                <a:ea typeface="Cambria" panose="02040503050406030204" pitchFamily="18" charset="0"/>
                <a:cs typeface="Cambria" panose="02040503050406030204" pitchFamily="18" charset="0"/>
              </a:rPr>
              <a:t>How do I get full marks: [this question is band marked]</a:t>
            </a:r>
            <a:endParaRPr lang="en-US" sz="900"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Approach:</a:t>
            </a:r>
          </a:p>
          <a:p>
            <a:r>
              <a:rPr lang="en-US" dirty="0">
                <a:ea typeface="Cambria" panose="02040503050406030204" pitchFamily="18" charset="0"/>
                <a:cs typeface="Cambria" panose="02040503050406030204" pitchFamily="18" charset="0"/>
              </a:rPr>
              <a:t>Carry out steps 1 – 4 as in previous questions.</a:t>
            </a:r>
          </a:p>
          <a:p>
            <a:r>
              <a:rPr lang="en-US" dirty="0">
                <a:ea typeface="Cambria" panose="02040503050406030204" pitchFamily="18" charset="0"/>
                <a:cs typeface="Cambria" panose="02040503050406030204" pitchFamily="18" charset="0"/>
              </a:rPr>
              <a:t>Step 5	Identify what you know </a:t>
            </a:r>
            <a:r>
              <a:rPr lang="en-GB" dirty="0">
                <a:ea typeface="Cambria" panose="02040503050406030204" pitchFamily="18" charset="0"/>
                <a:cs typeface="Cambria" panose="02040503050406030204" pitchFamily="18" charset="0"/>
              </a:rPr>
              <a:t>about the degradation of a range of materials 		including steel, timber and brick.  You will need to describe measures 		that could be taken to solve problems associated with this degradation.</a:t>
            </a:r>
            <a:endParaRPr lang="en-US" dirty="0">
              <a:ea typeface="Cambria" panose="02040503050406030204" pitchFamily="18" charset="0"/>
              <a:cs typeface="Cambria" panose="02040503050406030204" pitchFamily="18" charset="0"/>
            </a:endParaRPr>
          </a:p>
          <a:p>
            <a:r>
              <a:rPr lang="en-US" dirty="0">
                <a:ea typeface="Cambria" panose="02040503050406030204" pitchFamily="18" charset="0"/>
                <a:cs typeface="Cambria" panose="02040503050406030204" pitchFamily="18" charset="0"/>
              </a:rPr>
              <a:t>Step 6	This is a 20-mark question. The question asks for a description, so you 		need to consider the ways in which materials degrade and measures 			that can be taken to prevent or reduce degradation.</a:t>
            </a:r>
          </a:p>
        </p:txBody>
      </p:sp>
      <p:pic>
        <p:nvPicPr>
          <p:cNvPr id="5" name="Picture 4">
            <a:extLst>
              <a:ext uri="{FF2B5EF4-FFF2-40B4-BE49-F238E27FC236}">
                <a16:creationId xmlns:a16="http://schemas.microsoft.com/office/drawing/2014/main" id="{016A7A77-B772-44EF-AE40-E5F293C77B99}"/>
              </a:ext>
            </a:extLst>
          </p:cNvPr>
          <p:cNvPicPr>
            <a:picLocks noChangeAspect="1"/>
          </p:cNvPicPr>
          <p:nvPr/>
        </p:nvPicPr>
        <p:blipFill rotWithShape="1">
          <a:blip r:embed="rId5"/>
          <a:srcRect b="28536"/>
          <a:stretch/>
        </p:blipFill>
        <p:spPr>
          <a:xfrm>
            <a:off x="291880" y="4720148"/>
            <a:ext cx="8560240" cy="1760815"/>
          </a:xfrm>
          <a:prstGeom prst="rect">
            <a:avLst/>
          </a:prstGeom>
        </p:spPr>
      </p:pic>
      <p:pic>
        <p:nvPicPr>
          <p:cNvPr id="6" name="Audio 5">
            <a:hlinkClick r:id="" action="ppaction://media"/>
            <a:extLst>
              <a:ext uri="{FF2B5EF4-FFF2-40B4-BE49-F238E27FC236}">
                <a16:creationId xmlns:a16="http://schemas.microsoft.com/office/drawing/2014/main" id="{D092D8E8-C360-438C-9847-1D0D29C39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17800528"/>
      </p:ext>
    </p:extLst>
  </p:cSld>
  <p:clrMapOvr>
    <a:masterClrMapping/>
  </p:clrMapOvr>
  <mc:AlternateContent xmlns:mc="http://schemas.openxmlformats.org/markup-compatibility/2006" xmlns:p14="http://schemas.microsoft.com/office/powerpoint/2010/main">
    <mc:Choice Requires="p14">
      <p:transition spd="slow" p14:dur="2000" advTm="29424"/>
    </mc:Choice>
    <mc:Fallback xmlns="">
      <p:transition spd="slow" advTm="2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48125" y="3237050"/>
            <a:ext cx="8229600" cy="3566625"/>
          </a:xfrm>
        </p:spPr>
        <p:txBody>
          <a:bodyPr/>
          <a:lstStyle/>
          <a:p>
            <a:r>
              <a:rPr lang="en-GB" sz="2200" dirty="0"/>
              <a:t>Now we have looked at the key words in the question and the skills/knowledge you need to show, you have thirty minutes to  describe the degradation of materials and measures that can be taken to prevent or reduce the process</a:t>
            </a:r>
            <a:r>
              <a:rPr lang="en-GB" dirty="0"/>
              <a:t>.</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Answering the question – </a:t>
            </a:r>
          </a:p>
          <a:p>
            <a:pPr algn="ctr"/>
            <a:r>
              <a:rPr lang="en-US" dirty="0">
                <a:solidFill>
                  <a:schemeClr val="bg1"/>
                </a:solidFill>
                <a:latin typeface="+mj-lt"/>
              </a:rPr>
              <a:t>Timed practice – 30 minutes.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7DCF6773-B865-48C2-8D8C-6821277AF749}"/>
                  </a:ext>
                </a:extLst>
              </p:cNvPr>
              <p:cNvGraphicFramePr>
                <a:graphicFrameLocks noGrp="1"/>
              </p:cNvGraphicFramePr>
              <p:nvPr>
                <p:extLst>
                  <p:ext uri="{D42A27DB-BD31-4B8C-83A1-F6EECF244321}">
                    <p14:modId xmlns:p14="http://schemas.microsoft.com/office/powerpoint/2010/main" val="2450013617"/>
                  </p:ext>
                </p:extLst>
              </p:nvPr>
            </p:nvGraphicFramePr>
            <p:xfrm>
              <a:off x="6800849" y="1300537"/>
              <a:ext cx="2343151" cy="1928397"/>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6"/>
              <a:stretch>
                <a:fillRect/>
              </a:stretch>
            </p:blipFill>
            <p:spPr>
              <a:xfrm>
                <a:off x="6800849" y="1300537"/>
                <a:ext cx="2343151" cy="1928397"/>
              </a:xfrm>
              <a:prstGeom prst="rect">
                <a:avLst/>
              </a:prstGeom>
            </p:spPr>
          </p:pic>
        </mc:Fallback>
      </mc:AlternateContent>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8171" cy="584775"/>
          </a:xfrm>
          <a:prstGeom prst="rect">
            <a:avLst/>
          </a:prstGeom>
          <a:solidFill>
            <a:srgbClr val="00B0F0"/>
          </a:solidFill>
        </p:spPr>
        <p:txBody>
          <a:bodyPr wrap="square" rtlCol="0">
            <a:spAutoFit/>
          </a:bodyPr>
          <a:lstStyle/>
          <a:p>
            <a:r>
              <a:rPr lang="en-GB" sz="1600" b="1" dirty="0">
                <a:solidFill>
                  <a:schemeClr val="bg1"/>
                </a:solidFill>
              </a:rPr>
              <a:t>Click on the timer to start.</a:t>
            </a:r>
          </a:p>
        </p:txBody>
      </p:sp>
      <p:pic>
        <p:nvPicPr>
          <p:cNvPr id="8" name="Picture 7">
            <a:extLst>
              <a:ext uri="{FF2B5EF4-FFF2-40B4-BE49-F238E27FC236}">
                <a16:creationId xmlns:a16="http://schemas.microsoft.com/office/drawing/2014/main" id="{E75CC891-AC11-4258-9560-E11CC9DC0B52}"/>
              </a:ext>
            </a:extLst>
          </p:cNvPr>
          <p:cNvPicPr>
            <a:picLocks noChangeAspect="1"/>
          </p:cNvPicPr>
          <p:nvPr/>
        </p:nvPicPr>
        <p:blipFill rotWithShape="1">
          <a:blip r:embed="rId7"/>
          <a:srcRect b="28536"/>
          <a:stretch/>
        </p:blipFill>
        <p:spPr>
          <a:xfrm>
            <a:off x="291880" y="5005448"/>
            <a:ext cx="8560240" cy="1760815"/>
          </a:xfrm>
          <a:prstGeom prst="rect">
            <a:avLst/>
          </a:prstGeom>
        </p:spPr>
      </p:pic>
      <p:pic>
        <p:nvPicPr>
          <p:cNvPr id="2" name="Audio 1">
            <a:hlinkClick r:id="" action="ppaction://media"/>
            <a:extLst>
              <a:ext uri="{FF2B5EF4-FFF2-40B4-BE49-F238E27FC236}">
                <a16:creationId xmlns:a16="http://schemas.microsoft.com/office/drawing/2014/main" id="{C314F180-D721-410E-8280-C793DA267B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29853250"/>
      </p:ext>
    </p:extLst>
  </p:cSld>
  <p:clrMapOvr>
    <a:masterClrMapping/>
  </p:clrMapOvr>
  <mc:AlternateContent xmlns:mc="http://schemas.openxmlformats.org/markup-compatibility/2006" xmlns:p14="http://schemas.microsoft.com/office/powerpoint/2010/main">
    <mc:Choice Requires="p14">
      <p:transition spd="slow" p14:dur="2000" advTm="21952"/>
    </mc:Choice>
    <mc:Fallback xmlns="">
      <p:transition spd="slow" advTm="2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E9C4EB-447E-5746-A88F-7CFA610050C3}"/>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7?</a:t>
            </a:r>
          </a:p>
        </p:txBody>
      </p:sp>
      <p:pic>
        <p:nvPicPr>
          <p:cNvPr id="5" name="Picture 4">
            <a:extLst>
              <a:ext uri="{FF2B5EF4-FFF2-40B4-BE49-F238E27FC236}">
                <a16:creationId xmlns:a16="http://schemas.microsoft.com/office/drawing/2014/main" id="{C562C7A1-D5DB-4D2D-97FC-07760EEC3486}"/>
              </a:ext>
            </a:extLst>
          </p:cNvPr>
          <p:cNvPicPr>
            <a:picLocks noChangeAspect="1"/>
          </p:cNvPicPr>
          <p:nvPr/>
        </p:nvPicPr>
        <p:blipFill>
          <a:blip r:embed="rId5"/>
          <a:stretch>
            <a:fillRect/>
          </a:stretch>
        </p:blipFill>
        <p:spPr>
          <a:xfrm>
            <a:off x="0" y="1355757"/>
            <a:ext cx="4615262" cy="3052470"/>
          </a:xfrm>
          <a:prstGeom prst="rect">
            <a:avLst/>
          </a:prstGeom>
        </p:spPr>
      </p:pic>
      <p:pic>
        <p:nvPicPr>
          <p:cNvPr id="9" name="Picture 8">
            <a:extLst>
              <a:ext uri="{FF2B5EF4-FFF2-40B4-BE49-F238E27FC236}">
                <a16:creationId xmlns:a16="http://schemas.microsoft.com/office/drawing/2014/main" id="{0721D889-F9D0-41B7-9C8D-4B80B93AC09B}"/>
              </a:ext>
            </a:extLst>
          </p:cNvPr>
          <p:cNvPicPr>
            <a:picLocks noChangeAspect="1"/>
          </p:cNvPicPr>
          <p:nvPr/>
        </p:nvPicPr>
        <p:blipFill>
          <a:blip r:embed="rId6"/>
          <a:stretch>
            <a:fillRect/>
          </a:stretch>
        </p:blipFill>
        <p:spPr>
          <a:xfrm>
            <a:off x="4422185" y="3643952"/>
            <a:ext cx="4615262" cy="3052470"/>
          </a:xfrm>
          <a:prstGeom prst="rect">
            <a:avLst/>
          </a:prstGeom>
        </p:spPr>
      </p:pic>
      <p:pic>
        <p:nvPicPr>
          <p:cNvPr id="2" name="Audio 1">
            <a:hlinkClick r:id="" action="ppaction://media"/>
            <a:extLst>
              <a:ext uri="{FF2B5EF4-FFF2-40B4-BE49-F238E27FC236}">
                <a16:creationId xmlns:a16="http://schemas.microsoft.com/office/drawing/2014/main" id="{E2DB00D2-662F-44B6-8C60-1C38B0085E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45410196"/>
      </p:ext>
    </p:extLst>
  </p:cSld>
  <p:clrMapOvr>
    <a:masterClrMapping/>
  </p:clrMapOvr>
  <mc:AlternateContent xmlns:mc="http://schemas.openxmlformats.org/markup-compatibility/2006" xmlns:p14="http://schemas.microsoft.com/office/powerpoint/2010/main">
    <mc:Choice Requires="p14">
      <p:transition spd="slow" p14:dur="2000" advTm="28872"/>
    </mc:Choice>
    <mc:Fallback xmlns="">
      <p:transition spd="slow" advTm="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en-GB" dirty="0">
                <a:latin typeface="+mn-lt"/>
              </a:rPr>
              <a:t>Make sure you know what the command words used in the questions are asking you to do.</a:t>
            </a:r>
          </a:p>
          <a:p>
            <a:pPr marL="61912"/>
            <a:endParaRPr lang="en-GB" sz="500" dirty="0">
              <a:latin typeface="+mn-lt"/>
            </a:endParaRPr>
          </a:p>
          <a:p>
            <a:r>
              <a:rPr lang="en-GB" sz="1800" b="1" dirty="0">
                <a:latin typeface="+mn-lt"/>
              </a:rPr>
              <a:t>Explain</a:t>
            </a:r>
            <a:r>
              <a:rPr lang="en-GB" sz="1800" dirty="0">
                <a:latin typeface="+mn-lt"/>
              </a:rPr>
              <a:t> – if you are asked to explain a topic, you should include a clear definition of what you have been asked to explain in sufficient details so that any cause or effect is communicated clearly in your answer.  In short, this command word requires an explanation with informed reasoning.</a:t>
            </a:r>
          </a:p>
          <a:p>
            <a:r>
              <a:rPr lang="en-GB" sz="1800" dirty="0">
                <a:latin typeface="+mn-lt"/>
              </a:rPr>
              <a:t>An example of this type of question is Question 3</a:t>
            </a:r>
          </a:p>
          <a:p>
            <a:endParaRPr lang="en-GB" sz="1800" dirty="0">
              <a:latin typeface="+mn-lt"/>
            </a:endParaRPr>
          </a:p>
          <a:p>
            <a:r>
              <a:rPr lang="en-GB" sz="1800" b="1" dirty="0">
                <a:latin typeface="+mn-lt"/>
              </a:rPr>
              <a:t>Evaluate</a:t>
            </a:r>
            <a:r>
              <a:rPr lang="en-GB" sz="1800" dirty="0">
                <a:latin typeface="+mn-lt"/>
              </a:rPr>
              <a:t> – if you are asked to evaluate something then you should make a judgement based on weighing up points for and against what you have been asked to evaluate.  You should provide a verdict as to what extent you agree with a statement, presenting evidence and examples.</a:t>
            </a:r>
          </a:p>
          <a:p>
            <a:endParaRPr lang="en-GB" dirty="0"/>
          </a:p>
          <a:p>
            <a:endParaRPr lang="en-GB" dirty="0"/>
          </a:p>
          <a:p>
            <a:endParaRPr lang="en-GB" dirty="0"/>
          </a:p>
          <a:p>
            <a:pPr marL="61912"/>
            <a:endParaRPr lang="en-GB" dirty="0">
              <a:latin typeface="+mn-lt"/>
            </a:endParaRPr>
          </a:p>
        </p:txBody>
      </p:sp>
      <p:pic>
        <p:nvPicPr>
          <p:cNvPr id="2" name="Audio 1">
            <a:hlinkClick r:id="" action="ppaction://media"/>
            <a:extLst>
              <a:ext uri="{FF2B5EF4-FFF2-40B4-BE49-F238E27FC236}">
                <a16:creationId xmlns:a16="http://schemas.microsoft.com/office/drawing/2014/main" id="{CD646B9D-49DB-4829-9906-D915961AD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70948403"/>
      </p:ext>
    </p:extLst>
  </p:cSld>
  <p:clrMapOvr>
    <a:masterClrMapping/>
  </p:clrMapOvr>
  <mc:AlternateContent xmlns:mc="http://schemas.openxmlformats.org/markup-compatibility/2006" xmlns:p14="http://schemas.microsoft.com/office/powerpoint/2010/main">
    <mc:Choice Requires="p14">
      <p:transition spd="slow" p14:dur="2000" advTm="35041"/>
    </mc:Choice>
    <mc:Fallback xmlns="">
      <p:transition spd="slow" advTm="3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E9C4EB-447E-5746-A88F-7CFA610050C3}"/>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7?</a:t>
            </a:r>
          </a:p>
        </p:txBody>
      </p:sp>
      <p:pic>
        <p:nvPicPr>
          <p:cNvPr id="3" name="Picture 2">
            <a:extLst>
              <a:ext uri="{FF2B5EF4-FFF2-40B4-BE49-F238E27FC236}">
                <a16:creationId xmlns:a16="http://schemas.microsoft.com/office/drawing/2014/main" id="{299CF955-D003-4E2D-8E4F-4452278729AD}"/>
              </a:ext>
            </a:extLst>
          </p:cNvPr>
          <p:cNvPicPr>
            <a:picLocks noChangeAspect="1"/>
          </p:cNvPicPr>
          <p:nvPr/>
        </p:nvPicPr>
        <p:blipFill>
          <a:blip r:embed="rId5"/>
          <a:stretch>
            <a:fillRect/>
          </a:stretch>
        </p:blipFill>
        <p:spPr>
          <a:xfrm>
            <a:off x="1974010" y="1548184"/>
            <a:ext cx="5195979" cy="5049907"/>
          </a:xfrm>
          <a:prstGeom prst="rect">
            <a:avLst/>
          </a:prstGeom>
        </p:spPr>
      </p:pic>
      <p:pic>
        <p:nvPicPr>
          <p:cNvPr id="5" name="Audio 4">
            <a:hlinkClick r:id="" action="ppaction://media"/>
            <a:extLst>
              <a:ext uri="{FF2B5EF4-FFF2-40B4-BE49-F238E27FC236}">
                <a16:creationId xmlns:a16="http://schemas.microsoft.com/office/drawing/2014/main" id="{8DDA25BD-CB13-4943-9221-1E4CD053C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2623195"/>
      </p:ext>
    </p:extLst>
  </p:cSld>
  <p:clrMapOvr>
    <a:masterClrMapping/>
  </p:clrMapOvr>
  <mc:AlternateContent xmlns:mc="http://schemas.openxmlformats.org/markup-compatibility/2006" xmlns:p14="http://schemas.microsoft.com/office/powerpoint/2010/main">
    <mc:Choice Requires="p14">
      <p:transition spd="slow" p14:dur="2000" advTm="16439"/>
    </mc:Choice>
    <mc:Fallback xmlns="">
      <p:transition spd="slow" advTm="1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a:spLocks/>
          </p:cNvSpPr>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rPr>
              <a:t>How do I tackle Question 7?</a:t>
            </a:r>
          </a:p>
        </p:txBody>
      </p:sp>
      <p:pic>
        <p:nvPicPr>
          <p:cNvPr id="5" name="Picture 4">
            <a:extLst>
              <a:ext uri="{FF2B5EF4-FFF2-40B4-BE49-F238E27FC236}">
                <a16:creationId xmlns:a16="http://schemas.microsoft.com/office/drawing/2014/main" id="{A2050E09-E35E-4218-A75C-9CACF3AE3660}"/>
              </a:ext>
            </a:extLst>
          </p:cNvPr>
          <p:cNvPicPr>
            <a:picLocks noChangeAspect="1"/>
          </p:cNvPicPr>
          <p:nvPr/>
        </p:nvPicPr>
        <p:blipFill>
          <a:blip r:embed="rId5"/>
          <a:stretch>
            <a:fillRect/>
          </a:stretch>
        </p:blipFill>
        <p:spPr>
          <a:xfrm>
            <a:off x="532263" y="1307171"/>
            <a:ext cx="7342496" cy="5370177"/>
          </a:xfrm>
          <a:prstGeom prst="rect">
            <a:avLst/>
          </a:prstGeom>
        </p:spPr>
      </p:pic>
      <p:pic>
        <p:nvPicPr>
          <p:cNvPr id="2" name="Audio 1">
            <a:hlinkClick r:id="" action="ppaction://media"/>
            <a:extLst>
              <a:ext uri="{FF2B5EF4-FFF2-40B4-BE49-F238E27FC236}">
                <a16:creationId xmlns:a16="http://schemas.microsoft.com/office/drawing/2014/main" id="{229907B2-F959-456D-B79F-18FFBB7BEC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59899986"/>
      </p:ext>
    </p:extLst>
  </p:cSld>
  <p:clrMapOvr>
    <a:masterClrMapping/>
  </p:clrMapOvr>
  <mc:AlternateContent xmlns:mc="http://schemas.openxmlformats.org/markup-compatibility/2006" xmlns:p14="http://schemas.microsoft.com/office/powerpoint/2010/main">
    <mc:Choice Requires="p14">
      <p:transition spd="slow" p14:dur="2000" advTm="6125"/>
    </mc:Choice>
    <mc:Fallback xmlns="">
      <p:transition spd="slow" advTm="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4"/>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err="1">
                <a:solidFill>
                  <a:schemeClr val="bg1"/>
                </a:solidFill>
                <a:latin typeface="+mj-lt"/>
                <a:cs typeface="Arial" panose="020B0604020202020204" pitchFamily="34" charset="0"/>
              </a:rPr>
              <a:t>Cwestiynau</a:t>
            </a:r>
            <a:r>
              <a:rPr lang="en-US" sz="4800" kern="1100" spc="-30" dirty="0">
                <a:solidFill>
                  <a:schemeClr val="bg1"/>
                </a:solidFill>
                <a:latin typeface="+mj-lt"/>
                <a:cs typeface="Arial" panose="020B0604020202020204" pitchFamily="34" charset="0"/>
              </a:rPr>
              <a:t>?  |  Any Questions?</a:t>
            </a:r>
          </a:p>
        </p:txBody>
      </p:sp>
      <p:sp>
        <p:nvSpPr>
          <p:cNvPr id="9" name="TextBox 8">
            <a:extLst>
              <a:ext uri="{FF2B5EF4-FFF2-40B4-BE49-F238E27FC236}">
                <a16:creationId xmlns:a16="http://schemas.microsoft.com/office/drawing/2014/main" id="{8DD783CA-D017-479B-AC62-A6550977FE53}"/>
              </a:ext>
            </a:extLst>
          </p:cNvPr>
          <p:cNvSpPr txBox="1"/>
          <p:nvPr/>
        </p:nvSpPr>
        <p:spPr>
          <a:xfrm>
            <a:off x="268287" y="1303202"/>
            <a:ext cx="3074003" cy="3970318"/>
          </a:xfrm>
          <a:prstGeom prst="rect">
            <a:avLst/>
          </a:prstGeom>
          <a:noFill/>
        </p:spPr>
        <p:txBody>
          <a:bodyPr wrap="square" rtlCol="0">
            <a:spAutoFit/>
          </a:bodyPr>
          <a:lstStyle/>
          <a:p>
            <a:r>
              <a:rPr lang="en-GB" sz="2800" dirty="0">
                <a:solidFill>
                  <a:schemeClr val="bg1"/>
                </a:solidFill>
                <a:latin typeface="+mj-lt"/>
              </a:rPr>
              <a:t>Do you have any further questions about this exam?</a:t>
            </a:r>
          </a:p>
          <a:p>
            <a:r>
              <a:rPr lang="en-GB" sz="2800" dirty="0">
                <a:solidFill>
                  <a:schemeClr val="bg1"/>
                </a:solidFill>
                <a:latin typeface="+mj-lt"/>
                <a:cs typeface="Arial" panose="020B0604020202020204" pitchFamily="34" charset="0"/>
              </a:rPr>
              <a:t>If so, write them on a post-it note and stick it to the front of your paper to give to your teacher.</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en-GB" dirty="0">
                <a:latin typeface="+mn-lt"/>
              </a:rPr>
              <a:t>Make sure you know what formulae are included on the exam paper:</a:t>
            </a:r>
          </a:p>
          <a:p>
            <a:pPr marL="61912"/>
            <a:endParaRPr lang="en-GB" sz="500" dirty="0">
              <a:latin typeface="+mn-lt"/>
            </a:endParaRPr>
          </a:p>
          <a:p>
            <a:endParaRPr lang="en-GB" sz="1800" dirty="0"/>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5" name="Picture 4">
            <a:extLst>
              <a:ext uri="{FF2B5EF4-FFF2-40B4-BE49-F238E27FC236}">
                <a16:creationId xmlns:a16="http://schemas.microsoft.com/office/drawing/2014/main" id="{A216EF7E-43EC-4B01-B5B0-4AAB795002AB}"/>
              </a:ext>
            </a:extLst>
          </p:cNvPr>
          <p:cNvPicPr>
            <a:picLocks noChangeAspect="1"/>
          </p:cNvPicPr>
          <p:nvPr/>
        </p:nvPicPr>
        <p:blipFill>
          <a:blip r:embed="rId5"/>
          <a:stretch>
            <a:fillRect/>
          </a:stretch>
        </p:blipFill>
        <p:spPr>
          <a:xfrm>
            <a:off x="287547" y="2434888"/>
            <a:ext cx="8534839" cy="3670489"/>
          </a:xfrm>
          <a:prstGeom prst="rect">
            <a:avLst/>
          </a:prstGeom>
        </p:spPr>
      </p:pic>
      <p:pic>
        <p:nvPicPr>
          <p:cNvPr id="2" name="Audio 1">
            <a:hlinkClick r:id="" action="ppaction://media"/>
            <a:extLst>
              <a:ext uri="{FF2B5EF4-FFF2-40B4-BE49-F238E27FC236}">
                <a16:creationId xmlns:a16="http://schemas.microsoft.com/office/drawing/2014/main" id="{B69D97A8-2A31-4F9C-BD44-122D51E0F8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1493462"/>
      </p:ext>
    </p:extLst>
  </p:cSld>
  <p:clrMapOvr>
    <a:masterClrMapping/>
  </p:clrMapOvr>
  <mc:AlternateContent xmlns:mc="http://schemas.openxmlformats.org/markup-compatibility/2006" xmlns:p14="http://schemas.microsoft.com/office/powerpoint/2010/main">
    <mc:Choice Requires="p14">
      <p:transition spd="slow" p14:dur="2000" advTm="38884"/>
    </mc:Choice>
    <mc:Fallback xmlns="">
      <p:transition spd="slow" advTm="3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en-GB" dirty="0">
                <a:latin typeface="+mn-lt"/>
              </a:rPr>
              <a:t>Make sure you know what formulae are included on the exam paper:</a:t>
            </a:r>
          </a:p>
          <a:p>
            <a:endParaRPr lang="en-GB" sz="1800" dirty="0"/>
          </a:p>
          <a:p>
            <a:endParaRPr lang="en-GB" sz="1800" dirty="0"/>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3" name="Picture 2">
            <a:extLst>
              <a:ext uri="{FF2B5EF4-FFF2-40B4-BE49-F238E27FC236}">
                <a16:creationId xmlns:a16="http://schemas.microsoft.com/office/drawing/2014/main" id="{2D166543-3402-44B5-9AAB-B3705FA9E9B8}"/>
              </a:ext>
            </a:extLst>
          </p:cNvPr>
          <p:cNvPicPr>
            <a:picLocks noChangeAspect="1"/>
          </p:cNvPicPr>
          <p:nvPr/>
        </p:nvPicPr>
        <p:blipFill>
          <a:blip r:embed="rId5"/>
          <a:stretch>
            <a:fillRect/>
          </a:stretch>
        </p:blipFill>
        <p:spPr>
          <a:xfrm>
            <a:off x="287547" y="2676201"/>
            <a:ext cx="8534839" cy="3429176"/>
          </a:xfrm>
          <a:prstGeom prst="rect">
            <a:avLst/>
          </a:prstGeom>
        </p:spPr>
      </p:pic>
      <p:pic>
        <p:nvPicPr>
          <p:cNvPr id="4" name="Audio 3">
            <a:hlinkClick r:id="" action="ppaction://media"/>
            <a:extLst>
              <a:ext uri="{FF2B5EF4-FFF2-40B4-BE49-F238E27FC236}">
                <a16:creationId xmlns:a16="http://schemas.microsoft.com/office/drawing/2014/main" id="{BF43D566-54B8-42C1-AD79-8E64CFC7E0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847343"/>
      </p:ext>
    </p:extLst>
  </p:cSld>
  <p:clrMapOvr>
    <a:masterClrMapping/>
  </p:clrMapOvr>
  <mc:AlternateContent xmlns:mc="http://schemas.openxmlformats.org/markup-compatibility/2006" xmlns:p14="http://schemas.microsoft.com/office/powerpoint/2010/main">
    <mc:Choice Requires="p14">
      <p:transition spd="slow" p14:dur="2000" advTm="20234"/>
    </mc:Choice>
    <mc:Fallback xmlns="">
      <p:transition spd="slow" advTm="2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1675818"/>
          </a:xfrm>
        </p:spPr>
        <p:txBody>
          <a:bodyPr>
            <a:normAutofit/>
          </a:bodyPr>
          <a:lstStyle/>
          <a:p>
            <a:r>
              <a:rPr lang="en-GB" sz="2800" dirty="0">
                <a:latin typeface="+mn-lt"/>
                <a:ea typeface="Cambria" panose="02040503050406030204" pitchFamily="18" charset="0"/>
                <a:cs typeface="Cambria" panose="02040503050406030204" pitchFamily="18" charset="0"/>
              </a:rPr>
              <a:t>Make sure your name and candidate number are on your answer booklet.</a:t>
            </a:r>
          </a:p>
          <a:p>
            <a:r>
              <a:rPr lang="en-GB" sz="2800" dirty="0">
                <a:latin typeface="+mn-lt"/>
                <a:ea typeface="Cambria" panose="02040503050406030204" pitchFamily="18" charset="0"/>
                <a:cs typeface="Cambria" panose="02040503050406030204" pitchFamily="18" charset="0"/>
              </a:rPr>
              <a:t>Question 1.</a:t>
            </a:r>
          </a:p>
          <a:p>
            <a:pPr marL="0" indent="0">
              <a:buNone/>
            </a:pPr>
            <a:endParaRPr lang="en-GB" sz="2000" dirty="0">
              <a:latin typeface="+mn-lt"/>
            </a:endParaRPr>
          </a:p>
          <a:p>
            <a:pPr marL="0" indent="0">
              <a:buNone/>
            </a:pPr>
            <a:endParaRPr lang="en-GB" dirty="0"/>
          </a:p>
          <a:p>
            <a:pPr marL="0" indent="0">
              <a:buNone/>
            </a:pPr>
            <a:endParaRPr lang="en-GB" sz="2000" dirty="0">
              <a:latin typeface="+mn-lt"/>
            </a:endParaRPr>
          </a:p>
        </p:txBody>
      </p:sp>
      <p:sp>
        <p:nvSpPr>
          <p:cNvPr id="3" name="TextBox 2">
            <a:extLst>
              <a:ext uri="{FF2B5EF4-FFF2-40B4-BE49-F238E27FC236}">
                <a16:creationId xmlns:a16="http://schemas.microsoft.com/office/drawing/2014/main" id="{D28C13B7-67EC-C249-811C-7843E5145059}"/>
              </a:ext>
            </a:extLst>
          </p:cNvPr>
          <p:cNvSpPr txBox="1"/>
          <p:nvPr/>
        </p:nvSpPr>
        <p:spPr>
          <a:xfrm>
            <a:off x="356799" y="3428999"/>
            <a:ext cx="8407400" cy="1200329"/>
          </a:xfrm>
          <a:prstGeom prst="rect">
            <a:avLst/>
          </a:prstGeom>
          <a:noFill/>
          <a:ln w="34925">
            <a:solidFill>
              <a:schemeClr val="accent5"/>
            </a:solidFill>
          </a:ln>
        </p:spPr>
        <p:txBody>
          <a:bodyPr wrap="square" rtlCol="0">
            <a:spAutoFit/>
          </a:bodyPr>
          <a:lstStyle/>
          <a:p>
            <a:pPr marL="0" indent="0">
              <a:buNone/>
            </a:pPr>
            <a:r>
              <a:rPr lang="en-GB" sz="2400" dirty="0"/>
              <a:t>Command word used in question 1:</a:t>
            </a:r>
          </a:p>
          <a:p>
            <a:r>
              <a:rPr lang="en-GB" sz="2400" b="1" dirty="0">
                <a:latin typeface="+mn-lt"/>
              </a:rPr>
              <a:t>Outline</a:t>
            </a:r>
            <a:r>
              <a:rPr lang="en-GB" sz="2400" dirty="0">
                <a:latin typeface="+mn-lt"/>
              </a:rPr>
              <a:t> - you should provide a description of the main characteristics of the three properties named in the question.</a:t>
            </a:r>
          </a:p>
        </p:txBody>
      </p:sp>
      <p:pic>
        <p:nvPicPr>
          <p:cNvPr id="6" name="Picture 5">
            <a:extLst>
              <a:ext uri="{FF2B5EF4-FFF2-40B4-BE49-F238E27FC236}">
                <a16:creationId xmlns:a16="http://schemas.microsoft.com/office/drawing/2014/main" id="{9A91CC51-2360-4906-9111-AB45F1C73BB6}"/>
              </a:ext>
            </a:extLst>
          </p:cNvPr>
          <p:cNvPicPr>
            <a:picLocks noChangeAspect="1"/>
          </p:cNvPicPr>
          <p:nvPr/>
        </p:nvPicPr>
        <p:blipFill rotWithShape="1">
          <a:blip r:embed="rId5"/>
          <a:srcRect b="42785"/>
          <a:stretch/>
        </p:blipFill>
        <p:spPr>
          <a:xfrm>
            <a:off x="203959" y="5049672"/>
            <a:ext cx="8560240" cy="1271668"/>
          </a:xfrm>
          <a:prstGeom prst="rect">
            <a:avLst/>
          </a:prstGeom>
        </p:spPr>
      </p:pic>
      <p:pic>
        <p:nvPicPr>
          <p:cNvPr id="2" name="Audio 1">
            <a:hlinkClick r:id="" action="ppaction://media"/>
            <a:extLst>
              <a:ext uri="{FF2B5EF4-FFF2-40B4-BE49-F238E27FC236}">
                <a16:creationId xmlns:a16="http://schemas.microsoft.com/office/drawing/2014/main" id="{6D5419F6-E04D-4C2B-9F27-5CF90881C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99065751"/>
      </p:ext>
    </p:extLst>
  </p:cSld>
  <p:clrMapOvr>
    <a:masterClrMapping/>
  </p:clrMapOvr>
  <mc:AlternateContent xmlns:mc="http://schemas.openxmlformats.org/markup-compatibility/2006" xmlns:p14="http://schemas.microsoft.com/office/powerpoint/2010/main">
    <mc:Choice Requires="p14">
      <p:transition spd="slow" p14:dur="2000" advTm="23694"/>
    </mc:Choice>
    <mc:Fallback xmlns="">
      <p:transition spd="slow" advTm="2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2.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8.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2.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2.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9.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42.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47.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22.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28.png"/></Relationships>
</file>

<file path=ppt/webextensions/webextension1.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450"/>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1260"/>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720"/>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540"/>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F2F1EB26-05D6-4BAB-A720-2FF6DAFAA0E5}">
  <we:reference id="wa104218071" version="1.0.0.0" store="en-001" storeType="OMEX"/>
  <we:alternateReferences>
    <we:reference id="wa104218071" version="1.0.0.0" store="wa104218071" storeType="OMEX"/>
  </we:alternateReferences>
  <we:properties>
    <we:property name="autostart" value="false"/>
    <we:property name="countdown" value="180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SharedWithUsers>
    <QA xmlns="101960c9-2583-49a4-9434-4c0cad7b26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9FB1B7-F3E6-400B-93EB-26A9E5D5E6F4}"/>
</file>

<file path=customXml/itemProps2.xml><?xml version="1.0" encoding="utf-8"?>
<ds:datastoreItem xmlns:ds="http://schemas.openxmlformats.org/officeDocument/2006/customXml" ds:itemID="{D0DE5532-076C-4333-94CD-BB9A7BAC216D}">
  <ds:schemaRefs>
    <ds:schemaRef ds:uri="http://schemas.microsoft.com/office/infopath/2007/PartnerControls"/>
    <ds:schemaRef ds:uri="http://purl.org/dc/terms/"/>
    <ds:schemaRef ds:uri="10ebebe9-ad9c-417c-96aa-6a2f5b72dbd6"/>
    <ds:schemaRef ds:uri="http://schemas.microsoft.com/office/2006/documentManagement/types"/>
    <ds:schemaRef ds:uri="http://schemas.openxmlformats.org/package/2006/metadata/core-properties"/>
    <ds:schemaRef ds:uri="http://purl.org/dc/elements/1.1/"/>
    <ds:schemaRef ds:uri="101960c9-2583-49a4-9434-4c0cad7b266a"/>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755E1BF-89EC-40F0-9404-E5B90B765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27563</TotalTime>
  <Words>9134</Words>
  <Application>Microsoft Office PowerPoint</Application>
  <PresentationFormat>On-screen Show (4:3)</PresentationFormat>
  <Paragraphs>708</Paragraphs>
  <Slides>62</Slides>
  <Notes>62</Notes>
  <HiddenSlides>0</HiddenSlides>
  <MMClips>61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Gotham Rounded Book</vt:lpstr>
      <vt:lpstr>Arial</vt:lpstr>
      <vt:lpstr>Bliss-Light</vt:lpstr>
      <vt:lpstr>Courier New</vt:lpstr>
      <vt:lpstr>Calibri</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107</cp:revision>
  <dcterms:created xsi:type="dcterms:W3CDTF">2017-04-04T10:58:38Z</dcterms:created>
  <dcterms:modified xsi:type="dcterms:W3CDTF">2021-11-01T08:52:45Z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