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4"/>
  </p:notesMasterIdLst>
  <p:sldIdLst>
    <p:sldId id="265" r:id="rId5"/>
    <p:sldId id="448" r:id="rId6"/>
    <p:sldId id="465" r:id="rId7"/>
    <p:sldId id="460" r:id="rId8"/>
    <p:sldId id="478" r:id="rId9"/>
    <p:sldId id="553" r:id="rId10"/>
    <p:sldId id="535" r:id="rId11"/>
    <p:sldId id="439" r:id="rId12"/>
    <p:sldId id="440" r:id="rId13"/>
    <p:sldId id="519" r:id="rId14"/>
    <p:sldId id="507" r:id="rId15"/>
    <p:sldId id="508" r:id="rId16"/>
    <p:sldId id="518" r:id="rId17"/>
    <p:sldId id="509" r:id="rId18"/>
    <p:sldId id="510" r:id="rId19"/>
    <p:sldId id="483" r:id="rId20"/>
    <p:sldId id="520" r:id="rId21"/>
    <p:sldId id="484" r:id="rId22"/>
    <p:sldId id="443" r:id="rId23"/>
    <p:sldId id="511" r:id="rId24"/>
    <p:sldId id="512" r:id="rId25"/>
    <p:sldId id="513" r:id="rId26"/>
    <p:sldId id="514" r:id="rId27"/>
    <p:sldId id="539" r:id="rId28"/>
    <p:sldId id="538" r:id="rId29"/>
    <p:sldId id="540" r:id="rId30"/>
    <p:sldId id="541" r:id="rId31"/>
    <p:sldId id="554" r:id="rId32"/>
    <p:sldId id="420"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Gotham Rounded Book" pitchFamily="50" charset="0"/>
      <p:regular r:id="rId39"/>
      <p:bold r:id="rId40"/>
      <p:italic r:id="rId41"/>
      <p:boldItalic r:id="rId42"/>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370E6-E9C9-48DC-A2A8-952288E3AC07}" v="200" dt="2022-07-27T12:32:40.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76"/>
    <p:restoredTop sz="77598" autoAdjust="0"/>
  </p:normalViewPr>
  <p:slideViewPr>
    <p:cSldViewPr snapToGrid="0" snapToObjects="1">
      <p:cViewPr varScale="1">
        <p:scale>
          <a:sx n="81" d="100"/>
          <a:sy n="81" d="100"/>
        </p:scale>
        <p:origin x="67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ABF370E6-E9C9-48DC-A2A8-952288E3AC07}"/>
    <pc:docChg chg="custSel delSld modSld">
      <pc:chgData name="Jones, Nia" userId="c8e4cf6e-6852-4dab-8bdb-a66f4fdc7c7a" providerId="ADAL" clId="{ABF370E6-E9C9-48DC-A2A8-952288E3AC07}" dt="2022-07-27T12:32:40.670" v="897" actId="20577"/>
      <pc:docMkLst>
        <pc:docMk/>
      </pc:docMkLst>
      <pc:sldChg chg="modSp mod">
        <pc:chgData name="Jones, Nia" userId="c8e4cf6e-6852-4dab-8bdb-a66f4fdc7c7a" providerId="ADAL" clId="{ABF370E6-E9C9-48DC-A2A8-952288E3AC07}" dt="2022-07-27T11:56:15.805" v="22" actId="255"/>
        <pc:sldMkLst>
          <pc:docMk/>
          <pc:sldMk cId="3939293872" sldId="265"/>
        </pc:sldMkLst>
        <pc:spChg chg="mod">
          <ac:chgData name="Jones, Nia" userId="c8e4cf6e-6852-4dab-8bdb-a66f4fdc7c7a" providerId="ADAL" clId="{ABF370E6-E9C9-48DC-A2A8-952288E3AC07}" dt="2022-07-27T11:56:15.805" v="22" actId="255"/>
          <ac:spMkLst>
            <pc:docMk/>
            <pc:sldMk cId="3939293872" sldId="265"/>
            <ac:spMk id="6" creationId="{7AEE6DF0-4426-494E-A1FF-0EBF92DB1D52}"/>
          </ac:spMkLst>
        </pc:spChg>
      </pc:sldChg>
      <pc:sldChg chg="modSp mod">
        <pc:chgData name="Jones, Nia" userId="c8e4cf6e-6852-4dab-8bdb-a66f4fdc7c7a" providerId="ADAL" clId="{ABF370E6-E9C9-48DC-A2A8-952288E3AC07}" dt="2022-07-27T12:06:17.195" v="896" actId="20577"/>
        <pc:sldMkLst>
          <pc:docMk/>
          <pc:sldMk cId="99014047" sldId="420"/>
        </pc:sldMkLst>
        <pc:spChg chg="mod">
          <ac:chgData name="Jones, Nia" userId="c8e4cf6e-6852-4dab-8bdb-a66f4fdc7c7a" providerId="ADAL" clId="{ABF370E6-E9C9-48DC-A2A8-952288E3AC07}" dt="2022-07-27T12:06:17.195" v="896" actId="20577"/>
          <ac:spMkLst>
            <pc:docMk/>
            <pc:sldMk cId="99014047" sldId="420"/>
            <ac:spMk id="3" creationId="{E6695F39-F92B-4ABE-B71D-6DA000757893}"/>
          </ac:spMkLst>
        </pc:spChg>
      </pc:sldChg>
      <pc:sldChg chg="modSp mod modAnim">
        <pc:chgData name="Jones, Nia" userId="c8e4cf6e-6852-4dab-8bdb-a66f4fdc7c7a" providerId="ADAL" clId="{ABF370E6-E9C9-48DC-A2A8-952288E3AC07}" dt="2022-07-27T12:05:07.810" v="893" actId="20577"/>
        <pc:sldMkLst>
          <pc:docMk/>
          <pc:sldMk cId="3754960243" sldId="439"/>
        </pc:sldMkLst>
        <pc:spChg chg="mod">
          <ac:chgData name="Jones, Nia" userId="c8e4cf6e-6852-4dab-8bdb-a66f4fdc7c7a" providerId="ADAL" clId="{ABF370E6-E9C9-48DC-A2A8-952288E3AC07}" dt="2022-07-27T12:05:07.810" v="893" actId="20577"/>
          <ac:spMkLst>
            <pc:docMk/>
            <pc:sldMk cId="3754960243" sldId="439"/>
            <ac:spMk id="8" creationId="{85E781E1-8044-451F-A92D-B4D3F29F339F}"/>
          </ac:spMkLst>
        </pc:spChg>
        <pc:spChg chg="mod">
          <ac:chgData name="Jones, Nia" userId="c8e4cf6e-6852-4dab-8bdb-a66f4fdc7c7a" providerId="ADAL" clId="{ABF370E6-E9C9-48DC-A2A8-952288E3AC07}" dt="2022-07-27T12:04:59.976" v="875" actId="20577"/>
          <ac:spMkLst>
            <pc:docMk/>
            <pc:sldMk cId="3754960243" sldId="439"/>
            <ac:spMk id="9" creationId="{E0C641E7-28AA-487B-B506-2100D3D95D49}"/>
          </ac:spMkLst>
        </pc:spChg>
      </pc:sldChg>
      <pc:sldChg chg="delSp mod delAnim">
        <pc:chgData name="Jones, Nia" userId="c8e4cf6e-6852-4dab-8bdb-a66f4fdc7c7a" providerId="ADAL" clId="{ABF370E6-E9C9-48DC-A2A8-952288E3AC07}" dt="2022-07-27T11:57:18.097" v="23" actId="478"/>
        <pc:sldMkLst>
          <pc:docMk/>
          <pc:sldMk cId="2994184260" sldId="448"/>
        </pc:sldMkLst>
        <pc:picChg chg="del">
          <ac:chgData name="Jones, Nia" userId="c8e4cf6e-6852-4dab-8bdb-a66f4fdc7c7a" providerId="ADAL" clId="{ABF370E6-E9C9-48DC-A2A8-952288E3AC07}" dt="2022-07-27T11:57:18.097" v="23" actId="478"/>
          <ac:picMkLst>
            <pc:docMk/>
            <pc:sldMk cId="2994184260" sldId="448"/>
            <ac:picMk id="3" creationId="{A3A16A16-EDF4-4568-ABAF-2E4DA4E47D6B}"/>
          </ac:picMkLst>
        </pc:picChg>
      </pc:sldChg>
      <pc:sldChg chg="delSp mod delAnim">
        <pc:chgData name="Jones, Nia" userId="c8e4cf6e-6852-4dab-8bdb-a66f4fdc7c7a" providerId="ADAL" clId="{ABF370E6-E9C9-48DC-A2A8-952288E3AC07}" dt="2022-07-27T11:57:24.351" v="25" actId="478"/>
        <pc:sldMkLst>
          <pc:docMk/>
          <pc:sldMk cId="1246344775" sldId="460"/>
        </pc:sldMkLst>
        <pc:picChg chg="del">
          <ac:chgData name="Jones, Nia" userId="c8e4cf6e-6852-4dab-8bdb-a66f4fdc7c7a" providerId="ADAL" clId="{ABF370E6-E9C9-48DC-A2A8-952288E3AC07}" dt="2022-07-27T11:57:24.351" v="25" actId="478"/>
          <ac:picMkLst>
            <pc:docMk/>
            <pc:sldMk cId="1246344775" sldId="460"/>
            <ac:picMk id="5" creationId="{B248122C-18CE-49F0-A4E9-76FAE2BBEEA6}"/>
          </ac:picMkLst>
        </pc:picChg>
      </pc:sldChg>
      <pc:sldChg chg="delSp mod delAnim">
        <pc:chgData name="Jones, Nia" userId="c8e4cf6e-6852-4dab-8bdb-a66f4fdc7c7a" providerId="ADAL" clId="{ABF370E6-E9C9-48DC-A2A8-952288E3AC07}" dt="2022-07-27T11:57:21.968" v="24" actId="478"/>
        <pc:sldMkLst>
          <pc:docMk/>
          <pc:sldMk cId="1393021308" sldId="465"/>
        </pc:sldMkLst>
        <pc:picChg chg="del">
          <ac:chgData name="Jones, Nia" userId="c8e4cf6e-6852-4dab-8bdb-a66f4fdc7c7a" providerId="ADAL" clId="{ABF370E6-E9C9-48DC-A2A8-952288E3AC07}" dt="2022-07-27T11:57:21.968" v="24" actId="478"/>
          <ac:picMkLst>
            <pc:docMk/>
            <pc:sldMk cId="1393021308" sldId="465"/>
            <ac:picMk id="2" creationId="{FCF5A5E6-4FAD-4908-9993-D0143FD87127}"/>
          </ac:picMkLst>
        </pc:picChg>
      </pc:sldChg>
      <pc:sldChg chg="delSp mod delAnim">
        <pc:chgData name="Jones, Nia" userId="c8e4cf6e-6852-4dab-8bdb-a66f4fdc7c7a" providerId="ADAL" clId="{ABF370E6-E9C9-48DC-A2A8-952288E3AC07}" dt="2022-07-27T11:57:27.848" v="26" actId="478"/>
        <pc:sldMkLst>
          <pc:docMk/>
          <pc:sldMk cId="3578441829" sldId="478"/>
        </pc:sldMkLst>
        <pc:picChg chg="del">
          <ac:chgData name="Jones, Nia" userId="c8e4cf6e-6852-4dab-8bdb-a66f4fdc7c7a" providerId="ADAL" clId="{ABF370E6-E9C9-48DC-A2A8-952288E3AC07}" dt="2022-07-27T11:57:27.848" v="26" actId="478"/>
          <ac:picMkLst>
            <pc:docMk/>
            <pc:sldMk cId="3578441829" sldId="478"/>
            <ac:picMk id="5" creationId="{46BC3402-8E78-4DAD-8F46-8A916379E5EB}"/>
          </ac:picMkLst>
        </pc:picChg>
      </pc:sldChg>
      <pc:sldChg chg="modSp mod modAnim modNotesTx">
        <pc:chgData name="Jones, Nia" userId="c8e4cf6e-6852-4dab-8bdb-a66f4fdc7c7a" providerId="ADAL" clId="{ABF370E6-E9C9-48DC-A2A8-952288E3AC07}" dt="2022-07-27T12:32:40.670" v="897" actId="20577"/>
        <pc:sldMkLst>
          <pc:docMk/>
          <pc:sldMk cId="2302191782" sldId="535"/>
        </pc:sldMkLst>
        <pc:spChg chg="mod">
          <ac:chgData name="Jones, Nia" userId="c8e4cf6e-6852-4dab-8bdb-a66f4fdc7c7a" providerId="ADAL" clId="{ABF370E6-E9C9-48DC-A2A8-952288E3AC07}" dt="2022-07-27T12:32:40.670" v="897" actId="20577"/>
          <ac:spMkLst>
            <pc:docMk/>
            <pc:sldMk cId="2302191782" sldId="535"/>
            <ac:spMk id="9" creationId="{E0C641E7-28AA-487B-B506-2100D3D95D49}"/>
          </ac:spMkLst>
        </pc:spChg>
      </pc:sldChg>
      <pc:sldChg chg="del">
        <pc:chgData name="Jones, Nia" userId="c8e4cf6e-6852-4dab-8bdb-a66f4fdc7c7a" providerId="ADAL" clId="{ABF370E6-E9C9-48DC-A2A8-952288E3AC07}" dt="2022-07-27T12:06:10.466" v="894" actId="47"/>
        <pc:sldMkLst>
          <pc:docMk/>
          <pc:sldMk cId="86088980" sldId="537"/>
        </pc:sldMkLst>
      </pc:sldChg>
      <pc:sldChg chg="modSp mod modNotesTx">
        <pc:chgData name="Jones, Nia" userId="c8e4cf6e-6852-4dab-8bdb-a66f4fdc7c7a" providerId="ADAL" clId="{ABF370E6-E9C9-48DC-A2A8-952288E3AC07}" dt="2022-07-27T11:57:37.453" v="30" actId="20577"/>
        <pc:sldMkLst>
          <pc:docMk/>
          <pc:sldMk cId="3255162600" sldId="553"/>
        </pc:sldMkLst>
        <pc:spChg chg="mod">
          <ac:chgData name="Jones, Nia" userId="c8e4cf6e-6852-4dab-8bdb-a66f4fdc7c7a" providerId="ADAL" clId="{ABF370E6-E9C9-48DC-A2A8-952288E3AC07}" dt="2022-07-27T11:57:32.902" v="28" actId="20577"/>
          <ac:spMkLst>
            <pc:docMk/>
            <pc:sldMk cId="3255162600" sldId="553"/>
            <ac:spMk id="9" creationId="{E0C641E7-28AA-487B-B506-2100D3D95D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27/07/2022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Welcome to this workshop for Unit 3 of GCE Built Environment</a:t>
            </a:r>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dirty="0"/>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assessments are designed to cover candidates’ ability to:</a:t>
            </a:r>
          </a:p>
          <a:p>
            <a:pPr marL="171450" indent="-171450">
              <a:buFont typeface="Arial" panose="020B0604020202020204" pitchFamily="34" charset="0"/>
              <a:buChar char="•"/>
            </a:pPr>
            <a:r>
              <a:rPr lang="en-GB" dirty="0"/>
              <a:t>Recall knowledge and understanding of the topics covered in Unit 3</a:t>
            </a:r>
          </a:p>
          <a:p>
            <a:pPr marL="171450" indent="-171450">
              <a:buFont typeface="Arial" panose="020B0604020202020204" pitchFamily="34" charset="0"/>
              <a:buChar char="•"/>
            </a:pPr>
            <a:r>
              <a:rPr lang="en-GB" dirty="0"/>
              <a:t>Apply knowledge and understanding of these topics in given contexts</a:t>
            </a:r>
          </a:p>
          <a:p>
            <a:pPr marL="171450" indent="-171450">
              <a:buFont typeface="Arial" panose="020B0604020202020204" pitchFamily="34" charset="0"/>
              <a:buChar char="•"/>
            </a:pPr>
            <a:r>
              <a:rPr lang="en-GB" dirty="0"/>
              <a:t>Analyse and evaluate tools, techniques and strategies relating to creating the built environment</a:t>
            </a:r>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dirty="0"/>
          </a:p>
        </p:txBody>
      </p:sp>
    </p:spTree>
    <p:extLst>
      <p:ext uri="{BB962C8B-B14F-4D97-AF65-F5344CB8AC3E}">
        <p14:creationId xmlns:p14="http://schemas.microsoft.com/office/powerpoint/2010/main" val="332678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first topic in the specification for Unit 3 covers the properties of materials.</a:t>
            </a:r>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dirty="0"/>
          </a:p>
        </p:txBody>
      </p:sp>
    </p:spTree>
    <p:extLst>
      <p:ext uri="{BB962C8B-B14F-4D97-AF65-F5344CB8AC3E}">
        <p14:creationId xmlns:p14="http://schemas.microsoft.com/office/powerpoint/2010/main" val="133626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b="1" dirty="0"/>
              <a:t>Properties that define the uses and purposes of materials</a:t>
            </a: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Learners need to be able to understand and be able to explain the properties of building construction materials listed.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For example: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Strength as the ability to withstand an applied load without failure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Brittleness as materials such as glass that will fail when subjected to stress with little or no plastic deformation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Resilience as the ability of a material to return to its original shape following compression.</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dirty="0"/>
          </a:p>
        </p:txBody>
      </p:sp>
    </p:spTree>
    <p:extLst>
      <p:ext uri="{BB962C8B-B14F-4D97-AF65-F5344CB8AC3E}">
        <p14:creationId xmlns:p14="http://schemas.microsoft.com/office/powerpoint/2010/main" val="1695742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Changes in air temperature can cause materials to expand and contract.  These variations can introduce stress and strain resulting in cracking and deformation.</a:t>
            </a:r>
          </a:p>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Changes in levels of humidity include condensation which occurs when air that has reached its dew point meets cooler surfaces.</a:t>
            </a:r>
          </a:p>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Precipitation, rain, causes damage to many types of materials including the warping and rotting of timber and corrosion of steel.</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dirty="0"/>
          </a:p>
        </p:txBody>
      </p:sp>
    </p:spTree>
    <p:extLst>
      <p:ext uri="{BB962C8B-B14F-4D97-AF65-F5344CB8AC3E}">
        <p14:creationId xmlns:p14="http://schemas.microsoft.com/office/powerpoint/2010/main" val="173570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Learners need to understand that material degradation is cause by natural weathering processes that result from exposure to outdoor conditions.</a:t>
            </a:r>
          </a:p>
          <a:p>
            <a:endParaRPr lang="en-GB" dirty="0"/>
          </a:p>
          <a:p>
            <a:r>
              <a:rPr lang="en-GB" dirty="0"/>
              <a:t>Degradation can result from a range of causes including:</a:t>
            </a:r>
          </a:p>
          <a:p>
            <a:pPr marL="171450" indent="-171450">
              <a:buFont typeface="Arial" panose="020B0604020202020204" pitchFamily="34" charset="0"/>
              <a:buChar char="•"/>
            </a:pPr>
            <a:r>
              <a:rPr lang="en-GB" dirty="0"/>
              <a:t>Salt crystallisation – damage resulting from stresses produced when natural or absorbed salt within a porous material crystallise.</a:t>
            </a:r>
          </a:p>
          <a:p>
            <a:pPr marL="171450" indent="-171450">
              <a:buFont typeface="Arial" panose="020B0604020202020204" pitchFamily="34" charset="0"/>
              <a:buChar char="•"/>
            </a:pPr>
            <a:r>
              <a:rPr lang="en-GB" dirty="0"/>
              <a:t>Frost damage – arises when moisture in the pores of a material freezes and expands causing damage to the material.</a:t>
            </a:r>
          </a:p>
          <a:p>
            <a:pPr marL="171450" indent="-171450">
              <a:buFont typeface="Arial" panose="020B0604020202020204" pitchFamily="34" charset="0"/>
              <a:buChar char="•"/>
            </a:pPr>
            <a:r>
              <a:rPr lang="en-GB" dirty="0"/>
              <a:t>Pollution – damage to stone and metals arising from contact with atmospheric pollutants such as oxides of nitrogen and sulphur which with rainwater to produce acid rain.</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dirty="0"/>
          </a:p>
        </p:txBody>
      </p:sp>
    </p:spTree>
    <p:extLst>
      <p:ext uri="{BB962C8B-B14F-4D97-AF65-F5344CB8AC3E}">
        <p14:creationId xmlns:p14="http://schemas.microsoft.com/office/powerpoint/2010/main" val="864126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properties of concrete include considerations such as compressive strength, shrinkage, porosity and density and fire resistance.  This section also covers the properties of reinforced and prestressed concrete.</a:t>
            </a:r>
          </a:p>
          <a:p>
            <a:endParaRPr lang="en-GB" dirty="0"/>
          </a:p>
          <a:p>
            <a:r>
              <a:rPr lang="en-GB" dirty="0"/>
              <a:t>The properties of steel include considerations such as compressive strength, tensile strength, ductility, durability and thermal conductivity.</a:t>
            </a:r>
          </a:p>
          <a:p>
            <a:endParaRPr lang="en-GB" dirty="0"/>
          </a:p>
          <a:p>
            <a:r>
              <a:rPr lang="en-GB" dirty="0"/>
              <a:t>The properties of stainless steel compared with steel including higher corrosion resistance, higher compressive and tensile strength and higher ductility.</a:t>
            </a:r>
          </a:p>
          <a:p>
            <a:endParaRPr lang="en-GB" dirty="0"/>
          </a:p>
          <a:p>
            <a:r>
              <a:rPr lang="en-GB" dirty="0"/>
              <a:t>The properties of timber include considerations such as aesthetics, hardness, weight as compared with other construction materials, durability, shrinkage and swelling.</a:t>
            </a:r>
          </a:p>
          <a:p>
            <a:endParaRPr lang="en-GB" dirty="0"/>
          </a:p>
          <a:p>
            <a:r>
              <a:rPr lang="en-GB" dirty="0"/>
              <a:t>The properties of bricks including considerations such as hardness, high compressive strength and durability.</a:t>
            </a:r>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2934523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manufacturing of cement covers mortar, concrete, reinforced concrete and prestressed concrete.</a:t>
            </a:r>
          </a:p>
          <a:p>
            <a:endParaRPr lang="en-GB" dirty="0"/>
          </a:p>
          <a:p>
            <a:r>
              <a:rPr lang="en-GB" dirty="0"/>
              <a:t>The manufacturing of steel includes structural steel, lightweight mild steel and profile sheeting.</a:t>
            </a:r>
          </a:p>
          <a:p>
            <a:endParaRPr lang="en-GB" dirty="0"/>
          </a:p>
          <a:p>
            <a:r>
              <a:rPr lang="en-GB" dirty="0"/>
              <a:t>The manufacturing of timber covers engineered wood products designed to overcome limitations on the size and length of sawn timber.</a:t>
            </a:r>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700560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section of the specification also covers how changing temperatures will affect this range of construction materials.</a:t>
            </a:r>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316860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causes of material degradation include corrosion, frost damage, water damage, pollution and solar radiation.</a:t>
            </a:r>
          </a:p>
          <a:p>
            <a:endParaRPr lang="en-GB" dirty="0"/>
          </a:p>
          <a:p>
            <a:r>
              <a:rPr lang="en-GB" dirty="0"/>
              <a:t>The measures involved in preventing and reducing degradation include:</a:t>
            </a:r>
          </a:p>
          <a:p>
            <a:pPr marL="171450" indent="-171450">
              <a:buFont typeface="Arial" panose="020B0604020202020204" pitchFamily="34" charset="0"/>
              <a:buChar char="•"/>
            </a:pPr>
            <a:r>
              <a:rPr lang="en-GB" dirty="0"/>
              <a:t>Reinforced concrete – ensuring adequate concrete cover to the bars, use of impermeable concrete mix and use of corrosion inhibiting coatings and sealers</a:t>
            </a:r>
          </a:p>
          <a:p>
            <a:pPr marL="171450" indent="-171450">
              <a:buFont typeface="Arial" panose="020B0604020202020204" pitchFamily="34" charset="0"/>
              <a:buChar char="•"/>
            </a:pPr>
            <a:r>
              <a:rPr lang="en-GB" dirty="0"/>
              <a:t>Steel – use of paint or powder coating, reduced exposure to rain or seawater, use of corrosion inhibiting chemicals</a:t>
            </a:r>
          </a:p>
          <a:p>
            <a:pPr marL="171450" indent="-171450">
              <a:buFont typeface="Arial" panose="020B0604020202020204" pitchFamily="34" charset="0"/>
              <a:buChar char="•"/>
            </a:pPr>
            <a:r>
              <a:rPr lang="en-GB" dirty="0"/>
              <a:t>Timber – use of preservative treatments and pressure treating timber, forcing preservatives into the timber.</a:t>
            </a:r>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1130445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Minimising the impact of material degradation involves:</a:t>
            </a:r>
          </a:p>
          <a:p>
            <a:pPr marL="171450" indent="-171450">
              <a:buFont typeface="Arial" panose="020B0604020202020204" pitchFamily="34" charset="0"/>
              <a:buChar char="•"/>
            </a:pPr>
            <a:r>
              <a:rPr lang="en-US" b="0" dirty="0"/>
              <a:t>Reinforced concrete – treating exposed steel reinforcement</a:t>
            </a:r>
          </a:p>
          <a:p>
            <a:pPr marL="171450" indent="-171450">
              <a:buFont typeface="Arial" panose="020B0604020202020204" pitchFamily="34" charset="0"/>
              <a:buChar char="•"/>
            </a:pPr>
            <a:r>
              <a:rPr lang="en-US" b="0" dirty="0"/>
              <a:t>Steel – chemically removing corrosion, protecting  from further corrosion by galvanizing, applying protective paints or coatings, replacing defective and/or loose fixings</a:t>
            </a:r>
          </a:p>
          <a:p>
            <a:pPr marL="171450" indent="-171450">
              <a:buFont typeface="Arial" panose="020B0604020202020204" pitchFamily="34" charset="0"/>
              <a:buChar char="•"/>
            </a:pPr>
            <a:r>
              <a:rPr lang="en-US" b="0" dirty="0"/>
              <a:t>Timber – dry rot:  treating timber with a fungicide or replacing affected timbers wet rot: reducing moisture content down to sufficiently low levels</a:t>
            </a:r>
          </a:p>
          <a:p>
            <a:pPr marL="171450" indent="-171450">
              <a:buFont typeface="Arial" panose="020B0604020202020204" pitchFamily="34" charset="0"/>
              <a:buChar char="•"/>
            </a:pPr>
            <a:r>
              <a:rPr lang="en-US" b="0" dirty="0"/>
              <a:t>Brick – replacing broken or spalled bricks, repairing mortar joints, installing DPC, installing additional wall ties where existing anchors have failed.</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395744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ea typeface="Cambria" panose="02040503050406030204" pitchFamily="18" charset="0"/>
                <a:cs typeface="Cambria" panose="02040503050406030204" pitchFamily="18" charset="0"/>
              </a:rPr>
              <a:t>The WJEC GCE AS and A level qualification in Built Environment advances learners’ understanding of the built environment, including the professional and technical roles within it and the range of buildings, assets and structures that comprise it.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8472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dirty="0"/>
              <a:t>This section of the specification covers the topic of the structural analysis of the built environment.  It also covers the impact of the built environment on the building users.</a:t>
            </a:r>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391586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Structural loads – loads that act upon a structure will vary according to the design, use, location and materials being used.  Loads are classified as either dead loads which will be the structure’s self weight or live loads which are imposed loads which are temporary or moving loads such as traffic on a bridge.</a:t>
            </a:r>
          </a:p>
          <a:p>
            <a:endParaRPr lang="en-US" b="0" dirty="0"/>
          </a:p>
          <a:p>
            <a:r>
              <a:rPr lang="en-US" b="0" dirty="0"/>
              <a:t>The learners should be able to apply formulae to calculate maximum bending moments for simply supported beams and cantilever beams.  In the examination the paper will include a list of the appropriate formulae for all mathematical calculations required by the specification.</a:t>
            </a:r>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402919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Buildings should provide thermal comfort for users but that temperature changes can be impacted upon by social and economic factors, the availability of green space and shading surrounding the building.</a:t>
            </a:r>
          </a:p>
          <a:p>
            <a:pPr algn="l">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Controlling the noise in a building includes minimising the transmission of noise form one space to another and the control of the characteristics of sound within spaces themselves.</a:t>
            </a:r>
          </a:p>
          <a:p>
            <a:pPr algn="l">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Learners should understand how building acoustics are influenced by the geometry and volume of a space, sound absorption, transmission and reflection of the surfaces within a space and airborne sound transmission.</a:t>
            </a:r>
          </a:p>
          <a:p>
            <a:pPr algn="l">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The learners need to know that the design process for lighting takes account of the kind of activity for which the lighting is being provided, the amount of light required, the colour of the light and the distribution of light throughout the space.</a:t>
            </a:r>
          </a:p>
          <a:p>
            <a:pPr algn="l">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1653082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en-US" b="0" dirty="0"/>
              <a:t>Learners should be aware of the New Rules of Measurement and understand that they provide a standard set of measurement rules for estimating, cost planning, procurement and whole-life costing for construction projects.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should also be aware of the Civil Engineering Standard Method of Measurement for civil engineering projects including the procedures to which a bill of quantities should be prepared and priced.</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To produce quantities for substructures and superstructures will require learners to apply a variety of mathematical techniques including calculation of areas, perimeters, volume and surface areas.  These calculations will also include centre line calculations for construction of substructures such as foundations.  The areas to be considered include reinforced concrete, steelwork, block/brickwork, floors, roofs, finishing, windows, doors and electrical and plumbing installation.</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should understand that preparing a bill of quantities has to be done in line with the rules for standard measurement of quantities once a design has been completed and a specification prepared.</a:t>
            </a:r>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dirty="0"/>
          </a:p>
        </p:txBody>
      </p:sp>
    </p:spTree>
    <p:extLst>
      <p:ext uri="{BB962C8B-B14F-4D97-AF65-F5344CB8AC3E}">
        <p14:creationId xmlns:p14="http://schemas.microsoft.com/office/powerpoint/2010/main" val="243909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en-US" b="0" dirty="0"/>
              <a:t>Learners should understand that the mode of heat transfer can change – solar radiation can be absorbed by a brick wall, the heat is then transferred by conduction though the brickwork, to the indoor air by convection and to indoor surfaces by radiation.</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Environmental factors that affect thermal comfort include air temperature, radiant temperature, air velocity and relative humidity.</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understand measures that can be taken to control the heat flow in buildings such as insulation, thermal bridges, solar radiation and interior heat gains.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Heating and cooling systems use controls to regulate their operation including sensing devices to compare actual states with target states and a control system to process data to determine what action in necessary.</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should also be aware of building management systems, (BMS), which can control a buildings mechanical and electrical equipment.</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know that a building is at risk of being affected by moisture which may result in damp patches, damage to surface finishes, corrosion and decay to the building’s fabric and frost damage.</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know that moisture can be managed by limiting sources of moisture, dehumidification, natural ventilation and vapour barriers.</a:t>
            </a:r>
          </a:p>
        </p:txBody>
      </p:sp>
      <p:sp>
        <p:nvSpPr>
          <p:cNvPr id="4" name="Slide Number Placeholder 3"/>
          <p:cNvSpPr>
            <a:spLocks noGrp="1"/>
          </p:cNvSpPr>
          <p:nvPr>
            <p:ph type="sldNum" sz="quarter" idx="5"/>
          </p:nvPr>
        </p:nvSpPr>
        <p:spPr/>
        <p:txBody>
          <a:bodyPr/>
          <a:lstStyle/>
          <a:p>
            <a:fld id="{24E7319E-213C-4920-A16F-A5F14520856B}" type="slidenum">
              <a:rPr lang="en-GB" smtClean="0"/>
              <a:t>24</a:t>
            </a:fld>
            <a:endParaRPr lang="en-GB" dirty="0"/>
          </a:p>
        </p:txBody>
      </p:sp>
    </p:spTree>
    <p:extLst>
      <p:ext uri="{BB962C8B-B14F-4D97-AF65-F5344CB8AC3E}">
        <p14:creationId xmlns:p14="http://schemas.microsoft.com/office/powerpoint/2010/main" val="1454491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en-US" b="0" dirty="0"/>
              <a:t>Learners should understand how to measure the following methods of </a:t>
            </a:r>
            <a:r>
              <a:rPr lang="en-US" b="0" dirty="0" err="1"/>
              <a:t>mearurement</a:t>
            </a:r>
            <a:r>
              <a:rPr lang="en-US" b="0" dirty="0"/>
              <a:t> for sound: frequency, wavelength, amplitude and loudness.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be aware that Building Regulations govern that emission of sound as set out in Document E.  These standards apply to new buildings, alterations to pre-existing buildings and to buildings being converted into flats.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understand that:</a:t>
            </a:r>
          </a:p>
          <a:p>
            <a:pPr marL="171450" indent="-171450" algn="l">
              <a:lnSpc>
                <a:spcPct val="107000"/>
              </a:lnSpc>
              <a:spcBef>
                <a:spcPts val="600"/>
              </a:spcBef>
              <a:spcAft>
                <a:spcPts val="800"/>
              </a:spcAft>
              <a:buFont typeface="Arial" panose="020B0604020202020204" pitchFamily="34" charset="0"/>
              <a:buChar char="•"/>
            </a:pPr>
            <a:r>
              <a:rPr lang="en-US" b="0" dirty="0"/>
              <a:t>Separating walls rely on mass or density to achieve suitable levels of acoustic insulation.</a:t>
            </a:r>
          </a:p>
          <a:p>
            <a:pPr marL="171450" indent="-171450" algn="l">
              <a:lnSpc>
                <a:spcPct val="107000"/>
              </a:lnSpc>
              <a:spcBef>
                <a:spcPts val="600"/>
              </a:spcBef>
              <a:spcAft>
                <a:spcPts val="800"/>
              </a:spcAft>
              <a:buFont typeface="Arial" panose="020B0604020202020204" pitchFamily="34" charset="0"/>
              <a:buChar char="•"/>
            </a:pPr>
            <a:r>
              <a:rPr lang="en-US" b="0" dirty="0"/>
              <a:t>Separating floors typically include acoustic insulation</a:t>
            </a:r>
          </a:p>
          <a:p>
            <a:pPr marL="171450" indent="-171450" algn="l">
              <a:lnSpc>
                <a:spcPct val="107000"/>
              </a:lnSpc>
              <a:spcBef>
                <a:spcPts val="600"/>
              </a:spcBef>
              <a:spcAft>
                <a:spcPts val="800"/>
              </a:spcAft>
              <a:buFont typeface="Arial" panose="020B0604020202020204" pitchFamily="34" charset="0"/>
              <a:buChar char="•"/>
            </a:pPr>
            <a:r>
              <a:rPr lang="en-US" b="0" dirty="0"/>
              <a:t>Conversion projects may require additional independent panel walls and </a:t>
            </a:r>
            <a:r>
              <a:rPr lang="en-US" b="0" dirty="0" err="1"/>
              <a:t>and</a:t>
            </a:r>
            <a:r>
              <a:rPr lang="en-US" b="0" dirty="0"/>
              <a:t> celling structures with absorbent materials.</a:t>
            </a:r>
          </a:p>
          <a:p>
            <a:pPr marL="171450" indent="-171450" algn="l">
              <a:lnSpc>
                <a:spcPct val="107000"/>
              </a:lnSpc>
              <a:spcBef>
                <a:spcPts val="600"/>
              </a:spcBef>
              <a:spcAft>
                <a:spcPts val="800"/>
              </a:spcAft>
              <a:buFont typeface="Arial" panose="020B0604020202020204" pitchFamily="34" charset="0"/>
              <a:buChar char="•"/>
            </a:pPr>
            <a:endParaRPr lang="en-US" b="0" dirty="0"/>
          </a:p>
          <a:p>
            <a:pPr marL="0" indent="0" algn="l">
              <a:lnSpc>
                <a:spcPct val="107000"/>
              </a:lnSpc>
              <a:spcBef>
                <a:spcPts val="600"/>
              </a:spcBef>
              <a:spcAft>
                <a:spcPts val="800"/>
              </a:spcAft>
              <a:buFont typeface="Arial" panose="020B0604020202020204" pitchFamily="34" charset="0"/>
              <a:buNone/>
            </a:pPr>
            <a:r>
              <a:rPr lang="en-US" b="0" dirty="0"/>
              <a:t>Learners need to understand that noise pollution is an important consideration in the location, design and construction of new developments.  Noise pollution includes environmental noise, neighbourhood noise and noise arising from industrial, entertainment and business premises.</a:t>
            </a:r>
          </a:p>
          <a:p>
            <a:pPr marL="0" indent="0" algn="l">
              <a:lnSpc>
                <a:spcPct val="107000"/>
              </a:lnSpc>
              <a:spcBef>
                <a:spcPts val="600"/>
              </a:spcBef>
              <a:spcAft>
                <a:spcPts val="800"/>
              </a:spcAft>
              <a:buFont typeface="Arial" panose="020B0604020202020204" pitchFamily="34" charset="0"/>
              <a:buNone/>
            </a:pPr>
            <a:endParaRPr lang="en-US" b="0" dirty="0"/>
          </a:p>
          <a:p>
            <a:pPr marL="0" indent="0" algn="l">
              <a:lnSpc>
                <a:spcPct val="107000"/>
              </a:lnSpc>
              <a:spcBef>
                <a:spcPts val="600"/>
              </a:spcBef>
              <a:spcAft>
                <a:spcPts val="800"/>
              </a:spcAft>
              <a:buFont typeface="Arial" panose="020B0604020202020204" pitchFamily="34" charset="0"/>
              <a:buNone/>
            </a:pPr>
            <a:r>
              <a:rPr lang="en-US" b="0" dirty="0"/>
              <a:t>The design of building acoustics can help mitigate the effects of noise pollution and is also significant in spaces such as concert halls where the quality of sound is important.</a:t>
            </a:r>
          </a:p>
          <a:p>
            <a:pPr algn="l">
              <a:lnSpc>
                <a:spcPct val="107000"/>
              </a:lnSpc>
              <a:spcBef>
                <a:spcPts val="600"/>
              </a:spcBef>
              <a:spcAft>
                <a:spcPts val="800"/>
              </a:spcAft>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25</a:t>
            </a:fld>
            <a:endParaRPr lang="en-GB" dirty="0"/>
          </a:p>
        </p:txBody>
      </p:sp>
    </p:spTree>
    <p:extLst>
      <p:ext uri="{BB962C8B-B14F-4D97-AF65-F5344CB8AC3E}">
        <p14:creationId xmlns:p14="http://schemas.microsoft.com/office/powerpoint/2010/main" val="1870351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en-US" b="0" dirty="0"/>
              <a:t>Learners need to understand the different types of light including natural light, artificial lighting and lamps.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Artificial light includes overhead lights to provide uniform illumination throughout a space, accent lighting provided by spotlights to draw attention to items, emergency lighting to provide illumination for safe evacuation and security lighting.</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Lamps can be filament lamps, discharge lamps and light-emitting diodes (LED).</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know how to measure the following:</a:t>
            </a:r>
          </a:p>
          <a:p>
            <a:pPr marL="171450" indent="-171450" algn="l">
              <a:lnSpc>
                <a:spcPct val="107000"/>
              </a:lnSpc>
              <a:spcBef>
                <a:spcPts val="600"/>
              </a:spcBef>
              <a:spcAft>
                <a:spcPts val="800"/>
              </a:spcAft>
              <a:buFont typeface="Arial" panose="020B0604020202020204" pitchFamily="34" charset="0"/>
              <a:buChar char="•"/>
            </a:pPr>
            <a:r>
              <a:rPr lang="en-US" b="0" dirty="0"/>
              <a:t>Daylight factor – the percentage of daylight available in a room</a:t>
            </a:r>
          </a:p>
          <a:p>
            <a:pPr marL="171450" indent="-171450" algn="l">
              <a:lnSpc>
                <a:spcPct val="107000"/>
              </a:lnSpc>
              <a:spcBef>
                <a:spcPts val="600"/>
              </a:spcBef>
              <a:spcAft>
                <a:spcPts val="800"/>
              </a:spcAft>
              <a:buFont typeface="Arial" panose="020B0604020202020204" pitchFamily="34" charset="0"/>
              <a:buChar char="•"/>
            </a:pPr>
            <a:r>
              <a:rPr lang="en-US" b="0" dirty="0"/>
              <a:t>Lux – the SI unit of illuminance</a:t>
            </a:r>
          </a:p>
          <a:p>
            <a:pPr marL="171450" indent="-171450" algn="l">
              <a:lnSpc>
                <a:spcPct val="107000"/>
              </a:lnSpc>
              <a:spcBef>
                <a:spcPts val="600"/>
              </a:spcBef>
              <a:spcAft>
                <a:spcPts val="800"/>
              </a:spcAft>
              <a:buFont typeface="Arial" panose="020B0604020202020204" pitchFamily="34" charset="0"/>
              <a:buChar char="•"/>
            </a:pPr>
            <a:r>
              <a:rPr lang="en-US" b="0" dirty="0"/>
              <a:t>Illuminance – the amount of light received on a surface</a:t>
            </a:r>
          </a:p>
          <a:p>
            <a:pPr marL="171450" indent="-171450" algn="l">
              <a:lnSpc>
                <a:spcPct val="107000"/>
              </a:lnSpc>
              <a:spcBef>
                <a:spcPts val="600"/>
              </a:spcBef>
              <a:spcAft>
                <a:spcPts val="800"/>
              </a:spcAft>
              <a:buFont typeface="Arial" panose="020B0604020202020204" pitchFamily="34" charset="0"/>
              <a:buChar char="•"/>
            </a:pPr>
            <a:r>
              <a:rPr lang="en-US" b="0" dirty="0"/>
              <a:t>Luminance – the amount of light reflected or emitted from a surface</a:t>
            </a:r>
          </a:p>
          <a:p>
            <a:pPr marL="171450" indent="-171450" algn="l">
              <a:lnSpc>
                <a:spcPct val="107000"/>
              </a:lnSpc>
              <a:spcBef>
                <a:spcPts val="600"/>
              </a:spcBef>
              <a:spcAft>
                <a:spcPts val="800"/>
              </a:spcAft>
              <a:buFont typeface="Arial" panose="020B0604020202020204" pitchFamily="34" charset="0"/>
              <a:buChar char="•"/>
            </a:pPr>
            <a:r>
              <a:rPr lang="en-US" b="0" dirty="0"/>
              <a:t>Candela – the SI unit of luminous intensity.</a:t>
            </a:r>
          </a:p>
          <a:p>
            <a:pPr algn="l">
              <a:lnSpc>
                <a:spcPct val="107000"/>
              </a:lnSpc>
              <a:spcBef>
                <a:spcPts val="600"/>
              </a:spcBef>
              <a:spcAft>
                <a:spcPts val="800"/>
              </a:spcAft>
            </a:pPr>
            <a:endParaRPr lang="en-US" b="0" dirty="0"/>
          </a:p>
        </p:txBody>
      </p:sp>
      <p:sp>
        <p:nvSpPr>
          <p:cNvPr id="4" name="Slide Number Placeholder 3"/>
          <p:cNvSpPr>
            <a:spLocks noGrp="1"/>
          </p:cNvSpPr>
          <p:nvPr>
            <p:ph type="sldNum" sz="quarter" idx="5"/>
          </p:nvPr>
        </p:nvSpPr>
        <p:spPr/>
        <p:txBody>
          <a:bodyPr/>
          <a:lstStyle/>
          <a:p>
            <a:fld id="{24E7319E-213C-4920-A16F-A5F14520856B}" type="slidenum">
              <a:rPr lang="en-GB" smtClean="0"/>
              <a:t>26</a:t>
            </a:fld>
            <a:endParaRPr lang="en-GB" dirty="0"/>
          </a:p>
        </p:txBody>
      </p:sp>
    </p:spTree>
    <p:extLst>
      <p:ext uri="{BB962C8B-B14F-4D97-AF65-F5344CB8AC3E}">
        <p14:creationId xmlns:p14="http://schemas.microsoft.com/office/powerpoint/2010/main" val="203976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Bef>
                <a:spcPts val="600"/>
              </a:spcBef>
              <a:spcAft>
                <a:spcPts val="800"/>
              </a:spcAft>
            </a:pPr>
            <a:r>
              <a:rPr lang="en-US" b="0" dirty="0"/>
              <a:t>Learners need to understand the nature of energy as the capacity to do work.  Energy is converted from one form into another, it is neither created or destroyed.  The use of energy in building services includes the conversion of energy from sources into outputs.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know the difference between renewable and non-renewable forms of energy.</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be able to calculate the energy consumption of an appliance or item of plant using</a:t>
            </a:r>
          </a:p>
          <a:p>
            <a:pPr algn="l">
              <a:lnSpc>
                <a:spcPct val="107000"/>
              </a:lnSpc>
              <a:spcBef>
                <a:spcPts val="600"/>
              </a:spcBef>
              <a:spcAft>
                <a:spcPts val="800"/>
              </a:spcAft>
            </a:pPr>
            <a:r>
              <a:rPr lang="en-US" b="0" dirty="0"/>
              <a:t>	power  in watts = 1000 x Energy in kilowatt hours / consumption time period in hours.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The energy consumption of a building varies according to the structural design of the building.</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need to understand that the design of a building can include either active or passive services systems.  Active services include items such as boilers and chillers, mechanical ventilation and electric lighting.  Passive services include the use of methods such as solar radiation, cool night sir and air pressure differences.</a:t>
            </a:r>
          </a:p>
          <a:p>
            <a:pPr algn="l">
              <a:lnSpc>
                <a:spcPct val="107000"/>
              </a:lnSpc>
              <a:spcBef>
                <a:spcPts val="600"/>
              </a:spcBef>
              <a:spcAft>
                <a:spcPts val="800"/>
              </a:spcAft>
            </a:pPr>
            <a:endParaRPr lang="en-US" b="0" dirty="0"/>
          </a:p>
          <a:p>
            <a:pPr algn="l">
              <a:lnSpc>
                <a:spcPct val="107000"/>
              </a:lnSpc>
              <a:spcBef>
                <a:spcPts val="600"/>
              </a:spcBef>
              <a:spcAft>
                <a:spcPts val="800"/>
              </a:spcAft>
            </a:pPr>
            <a:r>
              <a:rPr lang="en-US" b="0" dirty="0"/>
              <a:t>Learners should know the main benefits of using BIM in a collaborative approach to produce facilities management to provide a building that meets the end user’s needs including handover documents that are accurate and fully detail the operation of the building.</a:t>
            </a:r>
          </a:p>
        </p:txBody>
      </p:sp>
      <p:sp>
        <p:nvSpPr>
          <p:cNvPr id="4" name="Slide Number Placeholder 3"/>
          <p:cNvSpPr>
            <a:spLocks noGrp="1"/>
          </p:cNvSpPr>
          <p:nvPr>
            <p:ph type="sldNum" sz="quarter" idx="5"/>
          </p:nvPr>
        </p:nvSpPr>
        <p:spPr/>
        <p:txBody>
          <a:bodyPr/>
          <a:lstStyle/>
          <a:p>
            <a:fld id="{24E7319E-213C-4920-A16F-A5F14520856B}" type="slidenum">
              <a:rPr lang="en-GB" smtClean="0"/>
              <a:t>27</a:t>
            </a:fld>
            <a:endParaRPr lang="en-GB" dirty="0"/>
          </a:p>
        </p:txBody>
      </p:sp>
    </p:spTree>
    <p:extLst>
      <p:ext uri="{BB962C8B-B14F-4D97-AF65-F5344CB8AC3E}">
        <p14:creationId xmlns:p14="http://schemas.microsoft.com/office/powerpoint/2010/main" val="146233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contains a link to WJEC resources for this qualification.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wide range of resources available for teachers and students on the WJEC website.  Currently resources are available for Unit 1 and 2.  Resources for the other units will be provided to coincide with future workshops.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386759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7675" indent="-358775"/>
            <a:r>
              <a:rPr lang="en-US" dirty="0">
                <a:latin typeface="+mn-lt"/>
                <a:ea typeface="Cambria" panose="02040503050406030204" pitchFamily="18" charset="0"/>
                <a:cs typeface="Cambria" panose="02040503050406030204" pitchFamily="18" charset="0"/>
              </a:rPr>
              <a:t> The specification will enable learners to develop knowledge and understanding of: </a:t>
            </a:r>
          </a:p>
          <a:p>
            <a:pPr marL="447675" indent="-358775"/>
            <a:r>
              <a:rPr lang="en-US" dirty="0">
                <a:latin typeface="+mn-lt"/>
                <a:ea typeface="Cambria" panose="02040503050406030204" pitchFamily="18" charset="0"/>
                <a:cs typeface="Cambria" panose="02040503050406030204" pitchFamily="18" charset="0"/>
              </a:rPr>
              <a:t>•	the stages and processes involved in the built environment life cycle</a:t>
            </a:r>
          </a:p>
          <a:p>
            <a:pPr marL="447675" indent="-358775"/>
            <a:r>
              <a:rPr lang="en-US" dirty="0">
                <a:latin typeface="+mn-lt"/>
                <a:ea typeface="Cambria" panose="02040503050406030204" pitchFamily="18" charset="0"/>
                <a:cs typeface="Cambria" panose="02040503050406030204" pitchFamily="18" charset="0"/>
              </a:rPr>
              <a:t>•	the professional and technical roles involved in the built environment</a:t>
            </a:r>
          </a:p>
          <a:p>
            <a:pPr marL="447675" indent="-358775"/>
            <a:r>
              <a:rPr lang="en-US" dirty="0">
                <a:latin typeface="+mn-lt"/>
                <a:ea typeface="Cambria" panose="02040503050406030204" pitchFamily="18" charset="0"/>
                <a:cs typeface="Cambria" panose="02040503050406030204" pitchFamily="18" charset="0"/>
              </a:rPr>
              <a:t>•	the built environment needs of clients and stakeholders</a:t>
            </a:r>
          </a:p>
          <a:p>
            <a:pPr marL="447675" indent="-358775"/>
            <a:r>
              <a:rPr lang="en-US" dirty="0">
                <a:latin typeface="+mn-lt"/>
                <a:ea typeface="Cambria" panose="02040503050406030204" pitchFamily="18" charset="0"/>
                <a:cs typeface="Cambria" panose="02040503050406030204" pitchFamily="18" charset="0"/>
              </a:rPr>
              <a:t>•	Building Information Modelling (BIM) practices and the role of BIM software in all stages of the built environment life cycle</a:t>
            </a:r>
          </a:p>
          <a:p>
            <a:pPr marL="447675" indent="-358775"/>
            <a:r>
              <a:rPr lang="en-US" dirty="0">
                <a:latin typeface="+mn-lt"/>
                <a:ea typeface="Cambria" panose="02040503050406030204" pitchFamily="18" charset="0"/>
                <a:cs typeface="Cambria" panose="02040503050406030204" pitchFamily="18" charset="0"/>
              </a:rPr>
              <a:t>•	sustainability issues and sustainable practices in the built environment life cycle</a:t>
            </a:r>
          </a:p>
          <a:p>
            <a:pPr marL="447675" indent="-358775"/>
            <a:r>
              <a:rPr lang="en-US" dirty="0">
                <a:latin typeface="+mn-lt"/>
                <a:ea typeface="Cambria" panose="02040503050406030204" pitchFamily="18" charset="0"/>
                <a:cs typeface="Cambria" panose="02040503050406030204" pitchFamily="18" charset="0"/>
              </a:rPr>
              <a:t>•	the changing nature of practice in the built environment sector over time and during different periods.</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77460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specification is presented in four units</a:t>
            </a:r>
          </a:p>
          <a:p>
            <a:pPr marL="342900" indent="-342900">
              <a:buFont typeface="Arial" panose="020B0604020202020204" pitchFamily="34" charset="0"/>
              <a:buChar char="•"/>
            </a:pPr>
            <a:r>
              <a:rPr lang="en-US" dirty="0"/>
              <a:t>Sub-divided into topic areas.</a:t>
            </a:r>
          </a:p>
          <a:p>
            <a:pPr marL="342900" indent="-342900">
              <a:buFont typeface="Arial" panose="020B0604020202020204" pitchFamily="34" charset="0"/>
              <a:buChar char="•"/>
            </a:pPr>
            <a:r>
              <a:rPr lang="en-US" dirty="0"/>
              <a:t>Amplification is provided for clarity of breadth and depth</a:t>
            </a:r>
          </a:p>
          <a:p>
            <a:pPr marL="342900" indent="-342900">
              <a:buFont typeface="Arial" panose="020B0604020202020204" pitchFamily="34" charset="0"/>
              <a:buChar char="•"/>
            </a:pPr>
            <a:r>
              <a:rPr lang="en-US" dirty="0"/>
              <a:t>Assessment is by examination and non-exam assessment (NEA)</a:t>
            </a:r>
          </a:p>
          <a:p>
            <a:pPr marL="342900" indent="-342900">
              <a:buFont typeface="Arial" panose="020B0604020202020204" pitchFamily="34" charset="0"/>
              <a:buChar char="•"/>
            </a:pPr>
            <a:r>
              <a:rPr lang="en-US" dirty="0"/>
              <a:t>There is a requirement for the application of mathematical knowledge, skills and understanding</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247527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table outlines the focus of all 4 Units for AS and A Level and how they are assessed.</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138382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presentation will now focus on preparing to teach Unit 3 of the specification, offering an overview of the content, assessment structure and resources available to support you.</a:t>
            </a:r>
          </a:p>
          <a:p>
            <a:r>
              <a:rPr lang="en-GB" dirty="0"/>
              <a:t>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E7319E-213C-4920-A16F-A5F14520856B}" type="slidenum">
              <a:rPr kumimoji="0" lang="en-GB" sz="1200" b="0" i="0" u="none" strike="noStrike" kern="1200" cap="none" spc="0" normalizeH="0" baseline="0" noProof="0" smtClean="0">
                <a:ln>
                  <a:noFill/>
                </a:ln>
                <a:solidFill>
                  <a:prstClr val="black"/>
                </a:solidFill>
                <a:effectLst/>
                <a:uLnTx/>
                <a:uFillTx/>
                <a:latin typeface="Calibri" pitchFamily="34" charset="0"/>
                <a:ea typeface="ＭＳ Ｐゴシック" pitchFamily="1"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itchFamily="34" charset="0"/>
              <a:ea typeface="ＭＳ Ｐゴシック" pitchFamily="1" charset="-128"/>
              <a:cs typeface="+mn-cs"/>
            </a:endParaRPr>
          </a:p>
        </p:txBody>
      </p:sp>
    </p:spTree>
    <p:extLst>
      <p:ext uri="{BB962C8B-B14F-4D97-AF65-F5344CB8AC3E}">
        <p14:creationId xmlns:p14="http://schemas.microsoft.com/office/powerpoint/2010/main" val="50120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we will give an overview of Unit 3, look at the SAM for this Unit where there is exemplar that you can review in your own time.  We will go on to highlight free WJEC resources available to support teaching and learning of this Unit and useful contact should you need further support or need to ask questions.</a:t>
            </a:r>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dirty="0"/>
          </a:p>
        </p:txBody>
      </p:sp>
    </p:spTree>
    <p:extLst>
      <p:ext uri="{BB962C8B-B14F-4D97-AF65-F5344CB8AC3E}">
        <p14:creationId xmlns:p14="http://schemas.microsoft.com/office/powerpoint/2010/main" val="50120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A2 Unit 3 contributes 50% to the A2 qualification and 30% to the A level qualification.</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dirty="0"/>
          </a:p>
        </p:txBody>
      </p:sp>
    </p:spTree>
    <p:extLst>
      <p:ext uri="{BB962C8B-B14F-4D97-AF65-F5344CB8AC3E}">
        <p14:creationId xmlns:p14="http://schemas.microsoft.com/office/powerpoint/2010/main" val="1329641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contents of Unit 3 are divided into nine topics as shown on the slide.  Examination papers written for this unit will cover some of the topics in each examination series and over a period of time all topics will have been covered. A rule of thumb would suggest that all topics would be covered in a three year cycle.</a:t>
            </a:r>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dirty="0"/>
          </a:p>
        </p:txBody>
      </p:sp>
    </p:spTree>
    <p:extLst>
      <p:ext uri="{BB962C8B-B14F-4D97-AF65-F5344CB8AC3E}">
        <p14:creationId xmlns:p14="http://schemas.microsoft.com/office/powerpoint/2010/main" val="30644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27/07/2022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resource.download.wjec.co.uk.s3-eu-west-1.amazonaws.com/vtc/2020-21/QW20-21_2/_multi-lang/gce-built-environment/index.html" TargetMode="External"/><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hyperlink" Target="mailto:construction@wjec.co.uk"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Pictures\logos\WJEC_Logo_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361024" y="705112"/>
            <a:ext cx="9144000"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 charset="-128"/>
                <a:cs typeface="Arial" panose="020B0604020202020204" pitchFamily="34" charset="0"/>
              </a:rPr>
              <a:t>GCE AS/A Level Built Environment</a:t>
            </a: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kumimoji="0" lang="en-US" sz="28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Pre-recorded Online Professional Learning</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pPr>
              <a:defRPr/>
            </a:pPr>
            <a:r>
              <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Preparing to teach and assess Unit 3</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endParaRPr>
          </a:p>
          <a:p>
            <a:endParaRPr lang="en-US" sz="4400" dirty="0">
              <a:solidFill>
                <a:schemeClr val="bg1"/>
              </a:solidFill>
              <a:latin typeface="+mj-lt"/>
            </a:endParaRPr>
          </a:p>
        </p:txBody>
      </p:sp>
    </p:spTree>
    <p:extLst>
      <p:ext uri="{BB962C8B-B14F-4D97-AF65-F5344CB8AC3E}">
        <p14:creationId xmlns:p14="http://schemas.microsoft.com/office/powerpoint/2010/main" val="393929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Assessment</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006535"/>
          </a:xfrm>
        </p:spPr>
        <p:txBody>
          <a:bodyPr>
            <a:normAutofit lnSpcReduction="10000"/>
          </a:bodyPr>
          <a:lstStyle/>
          <a:p>
            <a:pPr marL="61912"/>
            <a:r>
              <a:rPr lang="en-GB" sz="3600" dirty="0">
                <a:latin typeface="+mn-lt"/>
                <a:ea typeface="Cambria" panose="02040503050406030204" pitchFamily="18" charset="0"/>
              </a:rPr>
              <a:t>The following knowledge, understanding and skills will be assessed in Unit3:</a:t>
            </a:r>
          </a:p>
          <a:p>
            <a:pPr marL="633412" indent="-571500">
              <a:buFont typeface="Arial" panose="020B0604020202020204" pitchFamily="34" charset="0"/>
              <a:buChar char="•"/>
            </a:pPr>
            <a:r>
              <a:rPr lang="en-GB" sz="3600" dirty="0">
                <a:latin typeface="+mn-lt"/>
                <a:ea typeface="Cambria" panose="02040503050406030204" pitchFamily="18" charset="0"/>
              </a:rPr>
              <a:t>Recall of knowledge relating to the contents of Unit 3</a:t>
            </a:r>
          </a:p>
          <a:p>
            <a:pPr marL="633412" indent="-571500">
              <a:buFont typeface="Arial" panose="020B0604020202020204" pitchFamily="34" charset="0"/>
              <a:buChar char="•"/>
            </a:pPr>
            <a:r>
              <a:rPr lang="en-GB" sz="3600" dirty="0">
                <a:latin typeface="+mn-lt"/>
                <a:ea typeface="Cambria" panose="02040503050406030204" pitchFamily="18" charset="0"/>
              </a:rPr>
              <a:t>Application of knowledge relating to Unit 3</a:t>
            </a:r>
          </a:p>
          <a:p>
            <a:pPr marL="633412" indent="-571500">
              <a:buFont typeface="Arial" panose="020B0604020202020204" pitchFamily="34" charset="0"/>
              <a:buChar char="•"/>
            </a:pPr>
            <a:r>
              <a:rPr lang="en-GB" sz="3600" dirty="0">
                <a:latin typeface="+mn-lt"/>
                <a:ea typeface="Cambria" panose="02040503050406030204" pitchFamily="18" charset="0"/>
              </a:rPr>
              <a:t>Ability to analyse and evaluate tools, techniques and strategies relating to creating the built environment for the content of Unit 3.</a:t>
            </a:r>
          </a:p>
          <a:p>
            <a:pPr marL="61912"/>
            <a:endParaRPr lang="en-GB" sz="3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2020820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2.3.1 – Properties of materials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a:bodyPr>
          <a:lstStyle/>
          <a:p>
            <a:pPr marL="61912"/>
            <a:r>
              <a:rPr lang="en-GB" sz="3600" dirty="0">
                <a:latin typeface="+mn-lt"/>
              </a:rPr>
              <a:t>The properties of materials cover:</a:t>
            </a:r>
          </a:p>
          <a:p>
            <a:pPr marL="633412" indent="-571500">
              <a:buFont typeface="Arial" panose="020B0604020202020204" pitchFamily="34" charset="0"/>
              <a:buChar char="•"/>
            </a:pPr>
            <a:r>
              <a:rPr lang="en-GB" sz="3600" dirty="0">
                <a:latin typeface="+mn-lt"/>
              </a:rPr>
              <a:t>The properties that define the uses and purposes of materials</a:t>
            </a:r>
          </a:p>
          <a:p>
            <a:pPr marL="633412" indent="-571500">
              <a:buFont typeface="Arial" panose="020B0604020202020204" pitchFamily="34" charset="0"/>
              <a:buChar char="•"/>
            </a:pPr>
            <a:r>
              <a:rPr lang="en-GB" sz="3600" dirty="0">
                <a:latin typeface="+mn-lt"/>
              </a:rPr>
              <a:t>The ways that materials may respond to changing conditions and situations</a:t>
            </a:r>
          </a:p>
          <a:p>
            <a:pPr marL="633412" indent="-571500">
              <a:buFont typeface="Arial" panose="020B0604020202020204" pitchFamily="34" charset="0"/>
              <a:buChar char="•"/>
            </a:pPr>
            <a:r>
              <a:rPr lang="en-GB" sz="3600" dirty="0">
                <a:latin typeface="+mn-lt"/>
              </a:rPr>
              <a:t>The factors that cause material degradation.</a:t>
            </a:r>
          </a:p>
        </p:txBody>
      </p:sp>
    </p:spTree>
    <p:extLst>
      <p:ext uri="{BB962C8B-B14F-4D97-AF65-F5344CB8AC3E}">
        <p14:creationId xmlns:p14="http://schemas.microsoft.com/office/powerpoint/2010/main" val="1697026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88368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Properties that define the uses of materials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4619733" cy="5006535"/>
          </a:xfrm>
        </p:spPr>
        <p:txBody>
          <a:bodyPr>
            <a:normAutofit/>
          </a:bodyPr>
          <a:lstStyle/>
          <a:p>
            <a:pPr marL="61912"/>
            <a:r>
              <a:rPr lang="en-GB" sz="3600" dirty="0">
                <a:latin typeface="+mn-lt"/>
              </a:rPr>
              <a:t>These properties cover:</a:t>
            </a:r>
          </a:p>
          <a:p>
            <a:pPr marL="633412" indent="-571500">
              <a:buFont typeface="Arial" panose="020B0604020202020204" pitchFamily="34" charset="0"/>
              <a:buChar char="•"/>
            </a:pPr>
            <a:r>
              <a:rPr lang="en-GB" sz="3600" dirty="0">
                <a:latin typeface="+mn-lt"/>
              </a:rPr>
              <a:t>Strength</a:t>
            </a:r>
          </a:p>
          <a:p>
            <a:pPr marL="633412" indent="-571500">
              <a:buFont typeface="Arial" panose="020B0604020202020204" pitchFamily="34" charset="0"/>
              <a:buChar char="•"/>
            </a:pPr>
            <a:r>
              <a:rPr lang="en-GB" sz="3600" dirty="0">
                <a:latin typeface="+mn-lt"/>
              </a:rPr>
              <a:t>Toughness</a:t>
            </a:r>
          </a:p>
          <a:p>
            <a:pPr marL="633412" indent="-571500">
              <a:buFont typeface="Arial" panose="020B0604020202020204" pitchFamily="34" charset="0"/>
              <a:buChar char="•"/>
            </a:pPr>
            <a:r>
              <a:rPr lang="en-GB" sz="3600" dirty="0">
                <a:latin typeface="+mn-lt"/>
              </a:rPr>
              <a:t>Hardness</a:t>
            </a:r>
          </a:p>
          <a:p>
            <a:pPr marL="633412" indent="-571500">
              <a:buFont typeface="Arial" panose="020B0604020202020204" pitchFamily="34" charset="0"/>
              <a:buChar char="•"/>
            </a:pPr>
            <a:r>
              <a:rPr lang="en-GB" sz="3600" dirty="0">
                <a:latin typeface="+mn-lt"/>
              </a:rPr>
              <a:t>Brittleness</a:t>
            </a:r>
          </a:p>
          <a:p>
            <a:pPr marL="633412" indent="-571500">
              <a:buFont typeface="Arial" panose="020B0604020202020204" pitchFamily="34" charset="0"/>
              <a:buChar char="•"/>
            </a:pPr>
            <a:r>
              <a:rPr lang="en-GB" sz="3600" dirty="0">
                <a:latin typeface="+mn-lt"/>
              </a:rPr>
              <a:t>Malleability</a:t>
            </a:r>
          </a:p>
          <a:p>
            <a:pPr marL="633412" indent="-571500">
              <a:buFont typeface="Arial" panose="020B0604020202020204" pitchFamily="34" charset="0"/>
              <a:buChar char="•"/>
            </a:pPr>
            <a:r>
              <a:rPr lang="en-GB" sz="3600" dirty="0">
                <a:latin typeface="+mn-lt"/>
              </a:rPr>
              <a:t>Ductility</a:t>
            </a:r>
          </a:p>
          <a:p>
            <a:pPr marL="61912"/>
            <a:endParaRPr lang="en-GB" sz="3600" dirty="0">
              <a:latin typeface="+mn-lt"/>
            </a:endParaRPr>
          </a:p>
        </p:txBody>
      </p:sp>
      <p:sp>
        <p:nvSpPr>
          <p:cNvPr id="5" name="Content Placeholder 2">
            <a:extLst>
              <a:ext uri="{FF2B5EF4-FFF2-40B4-BE49-F238E27FC236}">
                <a16:creationId xmlns:a16="http://schemas.microsoft.com/office/drawing/2014/main" id="{2625FE05-AEAE-4A74-BEE3-6A125B1C7116}"/>
              </a:ext>
            </a:extLst>
          </p:cNvPr>
          <p:cNvSpPr txBox="1">
            <a:spLocks/>
          </p:cNvSpPr>
          <p:nvPr/>
        </p:nvSpPr>
        <p:spPr>
          <a:xfrm>
            <a:off x="4006107" y="1548644"/>
            <a:ext cx="4619733" cy="5006535"/>
          </a:xfrm>
          <a:prstGeom prst="rect">
            <a:avLst/>
          </a:prstGeom>
        </p:spPr>
        <p:txBody>
          <a:bodyPr vert="horz" lIns="91440" tIns="45720" rIns="91440" bIns="45720" rtlCol="0">
            <a:norm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1912"/>
            <a:r>
              <a:rPr lang="en-GB" sz="3600" dirty="0">
                <a:latin typeface="+mn-lt"/>
              </a:rPr>
              <a:t>:</a:t>
            </a:r>
          </a:p>
          <a:p>
            <a:pPr marL="633412" indent="-571500">
              <a:buFont typeface="Arial" pitchFamily="34" charset="0"/>
              <a:buChar char="•"/>
            </a:pPr>
            <a:r>
              <a:rPr lang="en-GB" sz="3600" dirty="0">
                <a:latin typeface="+mn-lt"/>
              </a:rPr>
              <a:t>Resilience</a:t>
            </a:r>
          </a:p>
          <a:p>
            <a:pPr marL="633412" indent="-571500">
              <a:buFont typeface="Arial" pitchFamily="34" charset="0"/>
              <a:buChar char="•"/>
            </a:pPr>
            <a:r>
              <a:rPr lang="en-GB" sz="3600" dirty="0">
                <a:latin typeface="+mn-lt"/>
              </a:rPr>
              <a:t>Resistance to creep and slip</a:t>
            </a:r>
          </a:p>
          <a:p>
            <a:pPr marL="633412" indent="-571500">
              <a:buFont typeface="Arial" pitchFamily="34" charset="0"/>
              <a:buChar char="•"/>
            </a:pPr>
            <a:r>
              <a:rPr lang="en-GB" sz="3600" dirty="0">
                <a:latin typeface="+mn-lt"/>
              </a:rPr>
              <a:t>Resistance to fatigue</a:t>
            </a:r>
          </a:p>
          <a:p>
            <a:pPr marL="61912"/>
            <a:endParaRPr lang="en-GB" sz="3600" dirty="0">
              <a:latin typeface="+mn-lt"/>
            </a:endParaRPr>
          </a:p>
        </p:txBody>
      </p:sp>
    </p:spTree>
    <p:extLst>
      <p:ext uri="{BB962C8B-B14F-4D97-AF65-F5344CB8AC3E}">
        <p14:creationId xmlns:p14="http://schemas.microsoft.com/office/powerpoint/2010/main" val="318521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How materials respond to changes</a:t>
            </a:r>
          </a:p>
        </p:txBody>
      </p:sp>
      <p:sp>
        <p:nvSpPr>
          <p:cNvPr id="2" name="TextBox 1">
            <a:extLst>
              <a:ext uri="{FF2B5EF4-FFF2-40B4-BE49-F238E27FC236}">
                <a16:creationId xmlns:a16="http://schemas.microsoft.com/office/drawing/2014/main" id="{293B7303-0DA4-4CD3-A6B3-7FDF38DB90B9}"/>
              </a:ext>
            </a:extLst>
          </p:cNvPr>
          <p:cNvSpPr txBox="1"/>
          <p:nvPr/>
        </p:nvSpPr>
        <p:spPr>
          <a:xfrm>
            <a:off x="167641" y="1706880"/>
            <a:ext cx="8320752" cy="3970318"/>
          </a:xfrm>
          <a:prstGeom prst="rect">
            <a:avLst/>
          </a:prstGeom>
          <a:noFill/>
        </p:spPr>
        <p:txBody>
          <a:bodyPr wrap="square" rtlCol="0">
            <a:spAutoFit/>
          </a:bodyPr>
          <a:lstStyle/>
          <a:p>
            <a:r>
              <a:rPr lang="en-GB" sz="2800" dirty="0"/>
              <a:t>Learners need to understand how materials react the changes in conditions including:</a:t>
            </a:r>
          </a:p>
          <a:p>
            <a:pPr marL="457200" indent="-457200">
              <a:buFont typeface="Arial" panose="020B0604020202020204" pitchFamily="34" charset="0"/>
              <a:buChar char="•"/>
            </a:pPr>
            <a:r>
              <a:rPr lang="en-GB" sz="2800" dirty="0"/>
              <a:t>Air temperature causing expansion or contraction</a:t>
            </a:r>
          </a:p>
          <a:p>
            <a:pPr marL="457200" indent="-457200">
              <a:buFont typeface="Arial" panose="020B0604020202020204" pitchFamily="34" charset="0"/>
              <a:buChar char="•"/>
            </a:pPr>
            <a:r>
              <a:rPr lang="en-GB" sz="2800" dirty="0"/>
              <a:t>Humidity causing condensation, mould growth, staining, corrosion and decay of the building fabric</a:t>
            </a:r>
          </a:p>
          <a:p>
            <a:pPr marL="457200" indent="-457200">
              <a:buFont typeface="Arial" panose="020B0604020202020204" pitchFamily="34" charset="0"/>
              <a:buChar char="•"/>
            </a:pPr>
            <a:r>
              <a:rPr lang="en-GB" sz="2800" dirty="0"/>
              <a:t>Precipitation causing reduction in concrete compressive strength, strength in timber and corrosion in steel.</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019816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Material degradation</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2500" lnSpcReduction="10000"/>
          </a:bodyPr>
          <a:lstStyle/>
          <a:p>
            <a:pPr marL="61912"/>
            <a:r>
              <a:rPr lang="en-GB" sz="3600" dirty="0">
                <a:latin typeface="+mn-lt"/>
              </a:rPr>
              <a:t>The factors that cause material degradation include:</a:t>
            </a:r>
          </a:p>
          <a:p>
            <a:pPr marL="633412" indent="-571500">
              <a:buFont typeface="Arial" panose="020B0604020202020204" pitchFamily="34" charset="0"/>
              <a:buChar char="•"/>
            </a:pPr>
            <a:r>
              <a:rPr lang="en-GB" sz="3600" dirty="0">
                <a:latin typeface="+mn-lt"/>
              </a:rPr>
              <a:t>Corrosion</a:t>
            </a:r>
          </a:p>
          <a:p>
            <a:pPr marL="633412" indent="-571500">
              <a:buFont typeface="Arial" panose="020B0604020202020204" pitchFamily="34" charset="0"/>
              <a:buChar char="•"/>
            </a:pPr>
            <a:r>
              <a:rPr lang="en-GB" sz="3600" dirty="0">
                <a:latin typeface="+mn-lt"/>
              </a:rPr>
              <a:t>Salt crystalisation</a:t>
            </a:r>
          </a:p>
          <a:p>
            <a:pPr marL="633412" indent="-571500">
              <a:buFont typeface="Arial" panose="020B0604020202020204" pitchFamily="34" charset="0"/>
              <a:buChar char="•"/>
            </a:pPr>
            <a:r>
              <a:rPr lang="en-GB" sz="3600" dirty="0">
                <a:latin typeface="+mn-lt"/>
              </a:rPr>
              <a:t>Frost damage</a:t>
            </a:r>
          </a:p>
          <a:p>
            <a:pPr marL="633412" indent="-571500">
              <a:buFont typeface="Arial" panose="020B0604020202020204" pitchFamily="34" charset="0"/>
              <a:buChar char="•"/>
            </a:pPr>
            <a:r>
              <a:rPr lang="en-GB" sz="3600" dirty="0">
                <a:latin typeface="+mn-lt"/>
              </a:rPr>
              <a:t>Water damage </a:t>
            </a:r>
          </a:p>
          <a:p>
            <a:pPr marL="633412" indent="-571500">
              <a:buFont typeface="Arial" panose="020B0604020202020204" pitchFamily="34" charset="0"/>
              <a:buChar char="•"/>
            </a:pPr>
            <a:r>
              <a:rPr lang="en-GB" sz="3600" dirty="0">
                <a:latin typeface="+mn-lt"/>
              </a:rPr>
              <a:t>Pollution</a:t>
            </a:r>
          </a:p>
          <a:p>
            <a:pPr marL="633412" indent="-571500">
              <a:buFont typeface="Arial" panose="020B0604020202020204" pitchFamily="34" charset="0"/>
              <a:buChar char="•"/>
            </a:pPr>
            <a:r>
              <a:rPr lang="en-GB" sz="3600" dirty="0">
                <a:latin typeface="+mn-lt"/>
              </a:rPr>
              <a:t>Solar radiation</a:t>
            </a:r>
          </a:p>
          <a:p>
            <a:pPr marL="633412" indent="-571500">
              <a:buFont typeface="Arial" panose="020B0604020202020204" pitchFamily="34" charset="0"/>
              <a:buChar char="•"/>
            </a:pPr>
            <a:r>
              <a:rPr lang="en-GB" sz="3600" dirty="0">
                <a:latin typeface="+mn-lt"/>
              </a:rPr>
              <a:t>vandalism</a:t>
            </a:r>
          </a:p>
          <a:p>
            <a:pPr marL="633412" indent="-571500">
              <a:buFont typeface="Arial" panose="020B0604020202020204" pitchFamily="34" charset="0"/>
              <a:buChar char="•"/>
            </a:pPr>
            <a:endParaRPr lang="en-GB" sz="3600" dirty="0">
              <a:latin typeface="+mn-lt"/>
            </a:endParaRPr>
          </a:p>
          <a:p>
            <a:pPr marL="633412" indent="-571500">
              <a:buFont typeface="Arial" panose="020B0604020202020204" pitchFamily="34" charset="0"/>
              <a:buChar char="•"/>
            </a:pPr>
            <a:endParaRPr lang="en-GB" sz="3600" dirty="0">
              <a:latin typeface="+mn-lt"/>
            </a:endParaRPr>
          </a:p>
        </p:txBody>
      </p:sp>
    </p:spTree>
    <p:extLst>
      <p:ext uri="{BB962C8B-B14F-4D97-AF65-F5344CB8AC3E}">
        <p14:creationId xmlns:p14="http://schemas.microsoft.com/office/powerpoint/2010/main" val="2556883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089803" y="407113"/>
            <a:ext cx="789892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2.3.2 Properties of construction materials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2500" lnSpcReduction="10000"/>
          </a:bodyPr>
          <a:lstStyle/>
          <a:p>
            <a:pPr marL="61912"/>
            <a:r>
              <a:rPr lang="en-GB" sz="3600" dirty="0">
                <a:latin typeface="+mn-lt"/>
              </a:rPr>
              <a:t>The properties of construction materials includes:</a:t>
            </a:r>
          </a:p>
          <a:p>
            <a:pPr marL="633412" indent="-571500">
              <a:buFont typeface="Arial" panose="020B0604020202020204" pitchFamily="34" charset="0"/>
              <a:buChar char="•"/>
            </a:pPr>
            <a:r>
              <a:rPr lang="en-GB" sz="3600" dirty="0">
                <a:latin typeface="+mn-lt"/>
              </a:rPr>
              <a:t>Properties of concrete and their influence on durability</a:t>
            </a:r>
          </a:p>
          <a:p>
            <a:pPr marL="633412" indent="-571500">
              <a:buFont typeface="Arial" panose="020B0604020202020204" pitchFamily="34" charset="0"/>
              <a:buChar char="•"/>
            </a:pPr>
            <a:r>
              <a:rPr lang="en-GB" sz="3600" dirty="0">
                <a:latin typeface="+mn-lt"/>
              </a:rPr>
              <a:t>Properties of steel as a construction material</a:t>
            </a:r>
          </a:p>
          <a:p>
            <a:pPr marL="633412" indent="-571500">
              <a:buFont typeface="Arial" panose="020B0604020202020204" pitchFamily="34" charset="0"/>
              <a:buChar char="•"/>
            </a:pPr>
            <a:r>
              <a:rPr lang="en-GB" sz="3600" dirty="0">
                <a:latin typeface="+mn-lt"/>
              </a:rPr>
              <a:t>Properties of stainless steel as compared with steel</a:t>
            </a:r>
          </a:p>
          <a:p>
            <a:pPr marL="633412" indent="-571500">
              <a:buFont typeface="Arial" panose="020B0604020202020204" pitchFamily="34" charset="0"/>
              <a:buChar char="•"/>
            </a:pPr>
            <a:r>
              <a:rPr lang="en-GB" sz="3600" dirty="0">
                <a:latin typeface="+mn-lt"/>
              </a:rPr>
              <a:t>Properties of timber as a construction material</a:t>
            </a:r>
          </a:p>
          <a:p>
            <a:pPr marL="633412" indent="-571500">
              <a:buFont typeface="Arial" panose="020B0604020202020204" pitchFamily="34" charset="0"/>
              <a:buChar char="•"/>
            </a:pPr>
            <a:r>
              <a:rPr lang="en-GB" sz="3600" dirty="0">
                <a:latin typeface="+mn-lt"/>
              </a:rPr>
              <a:t>Properties of bricks as a construction material</a:t>
            </a:r>
          </a:p>
        </p:txBody>
      </p:sp>
    </p:spTree>
    <p:extLst>
      <p:ext uri="{BB962C8B-B14F-4D97-AF65-F5344CB8AC3E}">
        <p14:creationId xmlns:p14="http://schemas.microsoft.com/office/powerpoint/2010/main" val="102438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7E005AC-9E7B-4D2D-A7D1-320DC01E8A50}"/>
              </a:ext>
            </a:extLst>
          </p:cNvPr>
          <p:cNvSpPr txBox="1">
            <a:spLocks/>
          </p:cNvSpPr>
          <p:nvPr/>
        </p:nvSpPr>
        <p:spPr>
          <a:xfrm>
            <a:off x="287546" y="1548644"/>
            <a:ext cx="8512069" cy="5006535"/>
          </a:xfrm>
          <a:prstGeom prst="rect">
            <a:avLst/>
          </a:prstGeom>
        </p:spPr>
        <p:txBody>
          <a:bodyPr vert="horz" lIns="91440" tIns="45720" rIns="91440" bIns="45720" rtlCol="0">
            <a:normAutofit fontScale="92500" lnSpcReduction="20000"/>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1912"/>
            <a:r>
              <a:rPr lang="en-GB" sz="3600" dirty="0">
                <a:latin typeface="+mn-lt"/>
              </a:rPr>
              <a:t>The ways in which common materials are manufactured including:</a:t>
            </a:r>
          </a:p>
          <a:p>
            <a:pPr marL="633412" indent="-571500">
              <a:buFont typeface="Arial" panose="020B0604020202020204" pitchFamily="34" charset="0"/>
              <a:buChar char="•"/>
            </a:pPr>
            <a:r>
              <a:rPr lang="en-GB" sz="3600" dirty="0">
                <a:latin typeface="+mn-lt"/>
              </a:rPr>
              <a:t>Cement – raw materials such as limestone are crushed to produce a fine material for blending</a:t>
            </a:r>
          </a:p>
          <a:p>
            <a:pPr marL="633412" indent="-571500">
              <a:buFont typeface="Arial" panose="020B0604020202020204" pitchFamily="34" charset="0"/>
              <a:buChar char="•"/>
            </a:pPr>
            <a:r>
              <a:rPr lang="en-GB" sz="3600" dirty="0">
                <a:latin typeface="+mn-lt"/>
              </a:rPr>
              <a:t>Steel – iron ore is mined, smelted and carbon is added</a:t>
            </a:r>
          </a:p>
          <a:p>
            <a:pPr marL="633412" indent="-571500">
              <a:buFont typeface="Arial" panose="020B0604020202020204" pitchFamily="34" charset="0"/>
              <a:buChar char="•"/>
            </a:pPr>
            <a:r>
              <a:rPr lang="en-GB" sz="3600" dirty="0">
                <a:latin typeface="+mn-lt"/>
              </a:rPr>
              <a:t>Timber – felled logs are cut into boards and then seasoned</a:t>
            </a:r>
          </a:p>
          <a:p>
            <a:pPr marL="633412" indent="-571500">
              <a:buFont typeface="Arial" panose="020B0604020202020204" pitchFamily="34" charset="0"/>
              <a:buChar char="•"/>
            </a:pPr>
            <a:r>
              <a:rPr lang="en-GB" sz="3600" dirty="0">
                <a:latin typeface="+mn-lt"/>
              </a:rPr>
              <a:t>Brick – natural clay minerals are crushed, shaped, dried and fired.</a:t>
            </a:r>
          </a:p>
        </p:txBody>
      </p:sp>
      <p:sp>
        <p:nvSpPr>
          <p:cNvPr id="4" name="Title 1">
            <a:extLst>
              <a:ext uri="{FF2B5EF4-FFF2-40B4-BE49-F238E27FC236}">
                <a16:creationId xmlns:a16="http://schemas.microsoft.com/office/drawing/2014/main" id="{5EA51908-3C71-4C58-949F-D6D9923C73D2}"/>
              </a:ext>
            </a:extLst>
          </p:cNvPr>
          <p:cNvSpPr txBox="1">
            <a:spLocks/>
          </p:cNvSpPr>
          <p:nvPr/>
        </p:nvSpPr>
        <p:spPr>
          <a:xfrm>
            <a:off x="1089803" y="407113"/>
            <a:ext cx="789892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2.3.2 Properties of construction materials</a:t>
            </a:r>
          </a:p>
        </p:txBody>
      </p:sp>
    </p:spTree>
    <p:extLst>
      <p:ext uri="{BB962C8B-B14F-4D97-AF65-F5344CB8AC3E}">
        <p14:creationId xmlns:p14="http://schemas.microsoft.com/office/powerpoint/2010/main" val="39472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0E0C52-7B1B-4DC6-AC2E-54BA66D8884F}"/>
              </a:ext>
            </a:extLst>
          </p:cNvPr>
          <p:cNvSpPr>
            <a:spLocks noGrp="1"/>
          </p:cNvSpPr>
          <p:nvPr>
            <p:ph idx="1"/>
          </p:nvPr>
        </p:nvSpPr>
        <p:spPr>
          <a:xfrm>
            <a:off x="289560" y="1358188"/>
            <a:ext cx="8229600" cy="5092699"/>
          </a:xfrm>
        </p:spPr>
        <p:txBody>
          <a:bodyPr>
            <a:normAutofit/>
          </a:bodyPr>
          <a:lstStyle/>
          <a:p>
            <a:r>
              <a:rPr lang="en-GB" dirty="0"/>
              <a:t>Learners should know about the load bearing properties of construction materials including:</a:t>
            </a:r>
          </a:p>
          <a:p>
            <a:pPr marL="342900" indent="-342900">
              <a:buFont typeface="Arial" panose="020B0604020202020204" pitchFamily="34" charset="0"/>
              <a:buChar char="•"/>
            </a:pPr>
            <a:r>
              <a:rPr lang="en-GB" dirty="0"/>
              <a:t>Concrete – high compressive strength which increases over time.</a:t>
            </a:r>
          </a:p>
          <a:p>
            <a:pPr marL="342900" indent="-342900">
              <a:buFont typeface="Arial" panose="020B0604020202020204" pitchFamily="34" charset="0"/>
              <a:buChar char="•"/>
            </a:pPr>
            <a:r>
              <a:rPr lang="en-GB" dirty="0"/>
              <a:t>Steel – high strength capacity in both tension and compression</a:t>
            </a:r>
          </a:p>
          <a:p>
            <a:pPr marL="342900" indent="-342900">
              <a:buFont typeface="Arial" panose="020B0604020202020204" pitchFamily="34" charset="0"/>
              <a:buChar char="•"/>
            </a:pPr>
            <a:r>
              <a:rPr lang="en-GB" dirty="0"/>
              <a:t>Timber – potential for good strength capacity in both tension and compression.</a:t>
            </a:r>
          </a:p>
          <a:p>
            <a:pPr marL="342900" indent="-342900">
              <a:buFont typeface="Arial" panose="020B0604020202020204" pitchFamily="34" charset="0"/>
              <a:buChar char="•"/>
            </a:pPr>
            <a:r>
              <a:rPr lang="en-GB" dirty="0"/>
              <a:t>Brick – high compressive strength of the bricks or blocks used and mortar.</a:t>
            </a:r>
          </a:p>
        </p:txBody>
      </p:sp>
      <p:sp>
        <p:nvSpPr>
          <p:cNvPr id="6" name="Title 1">
            <a:extLst>
              <a:ext uri="{FF2B5EF4-FFF2-40B4-BE49-F238E27FC236}">
                <a16:creationId xmlns:a16="http://schemas.microsoft.com/office/drawing/2014/main" id="{8227B9B1-701E-45DD-8C13-2A4575078B22}"/>
              </a:ext>
            </a:extLst>
          </p:cNvPr>
          <p:cNvSpPr txBox="1">
            <a:spLocks/>
          </p:cNvSpPr>
          <p:nvPr/>
        </p:nvSpPr>
        <p:spPr>
          <a:xfrm>
            <a:off x="1089803" y="407113"/>
            <a:ext cx="7898921"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3600" dirty="0">
                <a:solidFill>
                  <a:schemeClr val="bg1"/>
                </a:solidFill>
                <a:latin typeface="+mj-lt"/>
              </a:rPr>
              <a:t>2.3.2 Properties of construction materials</a:t>
            </a:r>
          </a:p>
        </p:txBody>
      </p:sp>
    </p:spTree>
    <p:extLst>
      <p:ext uri="{BB962C8B-B14F-4D97-AF65-F5344CB8AC3E}">
        <p14:creationId xmlns:p14="http://schemas.microsoft.com/office/powerpoint/2010/main" val="346202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5054036"/>
          </a:xfrm>
        </p:spPr>
        <p:txBody>
          <a:bodyPr>
            <a:normAutofit/>
          </a:bodyPr>
          <a:lstStyle/>
          <a:p>
            <a:r>
              <a:rPr lang="en-GB" sz="3200" dirty="0"/>
              <a:t>This section of the specification covers:</a:t>
            </a:r>
          </a:p>
          <a:p>
            <a:pPr marL="285750" indent="-285750">
              <a:buFont typeface="Arial" panose="020B0604020202020204" pitchFamily="34" charset="0"/>
              <a:buChar char="•"/>
            </a:pPr>
            <a:r>
              <a:rPr lang="en-GB" sz="3200" dirty="0">
                <a:latin typeface="+mn-lt"/>
              </a:rPr>
              <a:t>The causes of material degradation</a:t>
            </a:r>
          </a:p>
          <a:p>
            <a:pPr marL="285750" indent="-285750">
              <a:buFont typeface="Arial" panose="020B0604020202020204" pitchFamily="34" charset="0"/>
              <a:buChar char="•"/>
            </a:pPr>
            <a:r>
              <a:rPr lang="en-GB" sz="3200" dirty="0">
                <a:latin typeface="+mn-lt"/>
              </a:rPr>
              <a:t>Measures involved in preventing and reducing degradation</a:t>
            </a:r>
          </a:p>
          <a:p>
            <a:pPr marL="285750" indent="-285750">
              <a:buFont typeface="Arial" panose="020B0604020202020204" pitchFamily="34" charset="0"/>
              <a:buChar char="•"/>
            </a:pPr>
            <a:r>
              <a:rPr lang="en-GB" sz="3200" dirty="0">
                <a:latin typeface="+mn-lt"/>
              </a:rPr>
              <a:t>Solving issues caused by material degradation</a:t>
            </a:r>
          </a:p>
          <a:p>
            <a:pPr marL="285750" indent="-285750">
              <a:buFont typeface="Arial" panose="020B0604020202020204" pitchFamily="34" charset="0"/>
              <a:buChar char="•"/>
            </a:pPr>
            <a:r>
              <a:rPr lang="en-GB" sz="3200" dirty="0">
                <a:latin typeface="+mn-lt"/>
              </a:rPr>
              <a:t>Impact on the environment</a:t>
            </a:r>
          </a:p>
          <a:p>
            <a:endParaRPr lang="en-GB" sz="1800" dirty="0">
              <a:latin typeface="+mn-lt"/>
            </a:endParaRPr>
          </a:p>
          <a:p>
            <a:endParaRPr lang="en-GB" sz="1800" dirty="0">
              <a:latin typeface="+mn-lt"/>
            </a:endParaRPr>
          </a:p>
          <a:p>
            <a:endParaRPr lang="en-GB" dirty="0"/>
          </a:p>
          <a:p>
            <a:endParaRPr lang="en-GB" dirty="0"/>
          </a:p>
          <a:p>
            <a:endParaRPr lang="en-GB" dirty="0"/>
          </a:p>
          <a:p>
            <a:endParaRPr lang="en-GB" dirty="0"/>
          </a:p>
          <a:p>
            <a:pPr marL="61912"/>
            <a:endParaRPr lang="en-GB" dirty="0">
              <a:latin typeface="+mn-lt"/>
            </a:endParaRPr>
          </a:p>
        </p:txBody>
      </p:sp>
      <p:sp>
        <p:nvSpPr>
          <p:cNvPr id="4" name="Title 1">
            <a:extLst>
              <a:ext uri="{FF2B5EF4-FFF2-40B4-BE49-F238E27FC236}">
                <a16:creationId xmlns:a16="http://schemas.microsoft.com/office/drawing/2014/main" id="{3253097E-732C-491F-AB1E-80E1352581DD}"/>
              </a:ext>
            </a:extLst>
          </p:cNvPr>
          <p:cNvSpPr txBox="1">
            <a:spLocks/>
          </p:cNvSpPr>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2.3.3 Degradation of construction materials</a:t>
            </a:r>
          </a:p>
        </p:txBody>
      </p:sp>
    </p:spTree>
    <p:extLst>
      <p:ext uri="{BB962C8B-B14F-4D97-AF65-F5344CB8AC3E}">
        <p14:creationId xmlns:p14="http://schemas.microsoft.com/office/powerpoint/2010/main" val="2570948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223806" y="1536174"/>
            <a:ext cx="8300720" cy="4031873"/>
          </a:xfrm>
          <a:prstGeom prst="rect">
            <a:avLst/>
          </a:prstGeom>
          <a:noFill/>
        </p:spPr>
        <p:txBody>
          <a:bodyPr wrap="square" rtlCol="0">
            <a:spAutoFit/>
          </a:bodyPr>
          <a:lstStyle/>
          <a:p>
            <a:r>
              <a:rPr lang="en-GB" sz="3200" dirty="0"/>
              <a:t>Learners should understand how to minimise the impact of material degradation to the following materials:</a:t>
            </a:r>
          </a:p>
          <a:p>
            <a:pPr marL="457200" indent="-457200">
              <a:buFont typeface="Arial" panose="020B0604020202020204" pitchFamily="34" charset="0"/>
              <a:buChar char="•"/>
            </a:pPr>
            <a:r>
              <a:rPr lang="en-GB" sz="3200" dirty="0"/>
              <a:t>Reinforced concrete</a:t>
            </a:r>
          </a:p>
          <a:p>
            <a:pPr marL="457200" indent="-457200">
              <a:buFont typeface="Arial" panose="020B0604020202020204" pitchFamily="34" charset="0"/>
              <a:buChar char="•"/>
            </a:pPr>
            <a:r>
              <a:rPr lang="en-GB" sz="3200" dirty="0"/>
              <a:t>Steel</a:t>
            </a:r>
          </a:p>
          <a:p>
            <a:pPr marL="457200" indent="-457200">
              <a:buFont typeface="Arial" panose="020B0604020202020204" pitchFamily="34" charset="0"/>
              <a:buChar char="•"/>
            </a:pPr>
            <a:r>
              <a:rPr lang="en-GB" sz="3200" dirty="0"/>
              <a:t>Timber</a:t>
            </a:r>
          </a:p>
          <a:p>
            <a:pPr marL="457200" indent="-457200">
              <a:buFont typeface="Arial" panose="020B0604020202020204" pitchFamily="34" charset="0"/>
              <a:buChar char="•"/>
            </a:pPr>
            <a:r>
              <a:rPr lang="en-GB" sz="3200" dirty="0"/>
              <a:t>Brick</a:t>
            </a:r>
          </a:p>
          <a:p>
            <a:pPr marL="457200" indent="-457200">
              <a:buFont typeface="Arial" panose="020B0604020202020204" pitchFamily="34" charset="0"/>
              <a:buChar char="•"/>
            </a:pPr>
            <a:endParaRPr lang="en-GB" sz="3200" dirty="0"/>
          </a:p>
        </p:txBody>
      </p:sp>
      <p:sp>
        <p:nvSpPr>
          <p:cNvPr id="5" name="Title 1">
            <a:extLst>
              <a:ext uri="{FF2B5EF4-FFF2-40B4-BE49-F238E27FC236}">
                <a16:creationId xmlns:a16="http://schemas.microsoft.com/office/drawing/2014/main" id="{00398099-1FF3-4AC1-8BC5-2A33F89ADD53}"/>
              </a:ext>
            </a:extLst>
          </p:cNvPr>
          <p:cNvSpPr txBox="1">
            <a:spLocks/>
          </p:cNvSpPr>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2.3.3 Degradation of construction materials</a:t>
            </a:r>
          </a:p>
        </p:txBody>
      </p:sp>
    </p:spTree>
    <p:extLst>
      <p:ext uri="{BB962C8B-B14F-4D97-AF65-F5344CB8AC3E}">
        <p14:creationId xmlns:p14="http://schemas.microsoft.com/office/powerpoint/2010/main" val="75660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48645"/>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a:t>
            </a:r>
          </a:p>
          <a:p>
            <a:pPr marL="447675" indent="-358775"/>
            <a:endParaRPr lang="en-US" dirty="0">
              <a:latin typeface="+mn-lt"/>
              <a:ea typeface="Cambria" panose="02040503050406030204" pitchFamily="18" charset="0"/>
              <a:cs typeface="Cambria" panose="02040503050406030204" pitchFamily="18" charset="0"/>
            </a:endParaRPr>
          </a:p>
          <a:p>
            <a:pPr marL="447675" indent="-358775"/>
            <a:r>
              <a:rPr lang="en-US" dirty="0">
                <a:latin typeface="+mn-lt"/>
                <a:ea typeface="Cambria" panose="02040503050406030204" pitchFamily="18" charset="0"/>
                <a:cs typeface="Cambria" panose="02040503050406030204" pitchFamily="18" charset="0"/>
              </a:rPr>
              <a:t>     </a:t>
            </a:r>
            <a:r>
              <a:rPr lang="en-US" sz="3400" dirty="0">
                <a:latin typeface="+mn-lt"/>
                <a:ea typeface="Cambria" panose="02040503050406030204" pitchFamily="18" charset="0"/>
                <a:cs typeface="Cambria" panose="02040503050406030204" pitchFamily="18" charset="0"/>
              </a:rPr>
              <a:t>The WJEC GCE AS and A level qualification in Built Environment advances learners’ understanding of the built environment, including the professional and technical roles within it and the range of buildings, assets and structures that comprise it. </a:t>
            </a: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462793" y="74010"/>
            <a:ext cx="7090913" cy="88611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Introduction to the new specification</a:t>
            </a:r>
          </a:p>
        </p:txBody>
      </p:sp>
    </p:spTree>
    <p:extLst>
      <p:ext uri="{BB962C8B-B14F-4D97-AF65-F5344CB8AC3E}">
        <p14:creationId xmlns:p14="http://schemas.microsoft.com/office/powerpoint/2010/main" val="299418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633009"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4" name="TextBox 3">
            <a:extLst>
              <a:ext uri="{FF2B5EF4-FFF2-40B4-BE49-F238E27FC236}">
                <a16:creationId xmlns:a16="http://schemas.microsoft.com/office/drawing/2014/main" id="{AFED2949-02BE-4A32-BAE8-C9D3ADF5D105}"/>
              </a:ext>
            </a:extLst>
          </p:cNvPr>
          <p:cNvSpPr txBox="1"/>
          <p:nvPr/>
        </p:nvSpPr>
        <p:spPr>
          <a:xfrm>
            <a:off x="619760" y="1397000"/>
            <a:ext cx="8300720" cy="5016758"/>
          </a:xfrm>
          <a:prstGeom prst="rect">
            <a:avLst/>
          </a:prstGeom>
          <a:noFill/>
        </p:spPr>
        <p:txBody>
          <a:bodyPr wrap="square" rtlCol="0">
            <a:spAutoFit/>
          </a:bodyPr>
          <a:lstStyle/>
          <a:p>
            <a:r>
              <a:rPr lang="en-GB" sz="3200" dirty="0"/>
              <a:t>In this section learners will gain knowledge and understanding of the application of the following techniques:</a:t>
            </a:r>
          </a:p>
          <a:p>
            <a:pPr marL="342900" indent="-342900">
              <a:buFont typeface="Arial" panose="020B0604020202020204" pitchFamily="34" charset="0"/>
              <a:buChar char="•"/>
            </a:pPr>
            <a:r>
              <a:rPr lang="en-GB" sz="3200" dirty="0"/>
              <a:t>Structural analysis of buildings/assets</a:t>
            </a:r>
          </a:p>
          <a:p>
            <a:pPr marL="342900" indent="-342900">
              <a:buFont typeface="Arial" panose="020B0604020202020204" pitchFamily="34" charset="0"/>
              <a:buChar char="•"/>
            </a:pPr>
            <a:r>
              <a:rPr lang="en-GB" sz="3200" dirty="0"/>
              <a:t>Impacts of material properties on building users</a:t>
            </a:r>
          </a:p>
          <a:p>
            <a:pPr marL="342900" indent="-342900">
              <a:buFont typeface="Arial" panose="020B0604020202020204" pitchFamily="34" charset="0"/>
              <a:buChar char="•"/>
            </a:pPr>
            <a:r>
              <a:rPr lang="en-GB" sz="3200" dirty="0"/>
              <a:t>Impacts of material properties on building acoustics and sounds</a:t>
            </a:r>
          </a:p>
          <a:p>
            <a:pPr marL="342900" indent="-342900">
              <a:buFont typeface="Arial" panose="020B0604020202020204" pitchFamily="34" charset="0"/>
              <a:buChar char="•"/>
            </a:pPr>
            <a:r>
              <a:rPr lang="en-GB" sz="3200" dirty="0"/>
              <a:t>Determining the designs required for lighting in buildings/assets</a:t>
            </a:r>
          </a:p>
        </p:txBody>
      </p:sp>
      <p:sp>
        <p:nvSpPr>
          <p:cNvPr id="6" name="Title 1">
            <a:extLst>
              <a:ext uri="{FF2B5EF4-FFF2-40B4-BE49-F238E27FC236}">
                <a16:creationId xmlns:a16="http://schemas.microsoft.com/office/drawing/2014/main" id="{FA7E8638-31BF-4DB5-95BC-7ED176F8BEB0}"/>
              </a:ext>
            </a:extLst>
          </p:cNvPr>
          <p:cNvSpPr txBox="1">
            <a:spLocks/>
          </p:cNvSpPr>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2.3.4 Structural analysis and building comfort</a:t>
            </a:r>
          </a:p>
        </p:txBody>
      </p:sp>
    </p:spTree>
    <p:extLst>
      <p:ext uri="{BB962C8B-B14F-4D97-AF65-F5344CB8AC3E}">
        <p14:creationId xmlns:p14="http://schemas.microsoft.com/office/powerpoint/2010/main" val="1363412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152400" y="1412240"/>
            <a:ext cx="8646160" cy="5509200"/>
          </a:xfrm>
          <a:prstGeom prst="rect">
            <a:avLst/>
          </a:prstGeom>
          <a:noFill/>
        </p:spPr>
        <p:txBody>
          <a:bodyPr wrap="square" rtlCol="0">
            <a:spAutoFit/>
          </a:bodyPr>
          <a:lstStyle/>
          <a:p>
            <a:r>
              <a:rPr lang="en-GB" sz="3200" dirty="0"/>
              <a:t>Learners need to understand that:</a:t>
            </a:r>
          </a:p>
          <a:p>
            <a:pPr marL="457200" indent="-457200">
              <a:buFont typeface="Arial" panose="020B0604020202020204" pitchFamily="34" charset="0"/>
              <a:buChar char="•"/>
            </a:pPr>
            <a:r>
              <a:rPr lang="en-GB" sz="3200" dirty="0"/>
              <a:t>Structural loads are forces that cause stress and deformation</a:t>
            </a:r>
          </a:p>
          <a:p>
            <a:pPr marL="457200" indent="-457200">
              <a:buFont typeface="Arial" panose="020B0604020202020204" pitchFamily="34" charset="0"/>
              <a:buChar char="•"/>
            </a:pPr>
            <a:r>
              <a:rPr lang="en-GB" sz="3200" dirty="0"/>
              <a:t>There are three categories of loads, concentrated (point) loads, line loads, distributed (distributed loads)</a:t>
            </a:r>
          </a:p>
          <a:p>
            <a:pPr marL="457200" indent="-457200">
              <a:buFont typeface="Arial" panose="020B0604020202020204" pitchFamily="34" charset="0"/>
              <a:buChar char="•"/>
            </a:pPr>
            <a:r>
              <a:rPr lang="en-GB" sz="3200" dirty="0"/>
              <a:t>The maximum bending moment will occur at different points depending on how the beam is supported and the type of load applied to the beam.</a:t>
            </a:r>
          </a:p>
          <a:p>
            <a:endParaRPr lang="en-GB" sz="3200" dirty="0"/>
          </a:p>
        </p:txBody>
      </p:sp>
      <p:sp>
        <p:nvSpPr>
          <p:cNvPr id="5" name="Title 1">
            <a:extLst>
              <a:ext uri="{FF2B5EF4-FFF2-40B4-BE49-F238E27FC236}">
                <a16:creationId xmlns:a16="http://schemas.microsoft.com/office/drawing/2014/main" id="{B4D9F57E-AAD7-45D1-9285-1682369773C4}"/>
              </a:ext>
            </a:extLst>
          </p:cNvPr>
          <p:cNvSpPr txBox="1">
            <a:spLocks/>
          </p:cNvSpPr>
          <p:nvPr/>
        </p:nvSpPr>
        <p:spPr>
          <a:xfrm>
            <a:off x="1089803" y="407113"/>
            <a:ext cx="843519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2.3.4 Structural analysis of building/assets</a:t>
            </a:r>
          </a:p>
        </p:txBody>
      </p:sp>
    </p:spTree>
    <p:extLst>
      <p:ext uri="{BB962C8B-B14F-4D97-AF65-F5344CB8AC3E}">
        <p14:creationId xmlns:p14="http://schemas.microsoft.com/office/powerpoint/2010/main" val="161329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157480" y="1280160"/>
            <a:ext cx="8829040" cy="6494085"/>
          </a:xfrm>
          <a:prstGeom prst="rect">
            <a:avLst/>
          </a:prstGeom>
          <a:noFill/>
        </p:spPr>
        <p:txBody>
          <a:bodyPr wrap="square" rtlCol="0">
            <a:spAutoFit/>
          </a:bodyPr>
          <a:lstStyle/>
          <a:p>
            <a:r>
              <a:rPr lang="en-GB" sz="3200" dirty="0"/>
              <a:t>Learners need to understand:</a:t>
            </a:r>
          </a:p>
          <a:p>
            <a:pPr marL="457200" indent="-457200">
              <a:buFont typeface="Arial" panose="020B0604020202020204" pitchFamily="34" charset="0"/>
              <a:buChar char="•"/>
            </a:pPr>
            <a:r>
              <a:rPr lang="en-GB" sz="3200" dirty="0"/>
              <a:t>The impact of temperature change on building users and how it varies depending on building type, building construction and how buildings are used.</a:t>
            </a:r>
          </a:p>
          <a:p>
            <a:pPr marL="457200" indent="-457200">
              <a:buFont typeface="Arial" panose="020B0604020202020204" pitchFamily="34" charset="0"/>
              <a:buChar char="•"/>
            </a:pPr>
            <a:r>
              <a:rPr lang="en-GB" sz="3200" dirty="0"/>
              <a:t>That building acoustics is the controlling of noise in a building</a:t>
            </a:r>
          </a:p>
          <a:p>
            <a:pPr marL="457200" indent="-457200">
              <a:buFont typeface="Arial" panose="020B0604020202020204" pitchFamily="34" charset="0"/>
              <a:buChar char="•"/>
            </a:pPr>
            <a:r>
              <a:rPr lang="en-GB" sz="3200" dirty="0"/>
              <a:t>The requirements of lighting design, enabling users to see clearly and that consideration should be given to appropriate design and equipment, control systems and uses of daylight.</a:t>
            </a:r>
          </a:p>
          <a:p>
            <a:pPr marL="342900" indent="-342900">
              <a:buFont typeface="Arial" panose="020B0604020202020204" pitchFamily="34" charset="0"/>
              <a:buChar char="•"/>
            </a:pPr>
            <a:endParaRPr lang="en-GB" sz="3200" dirty="0"/>
          </a:p>
          <a:p>
            <a:pPr marL="342900" indent="-342900">
              <a:buFont typeface="Arial" panose="020B0604020202020204" pitchFamily="34" charset="0"/>
              <a:buChar char="•"/>
            </a:pPr>
            <a:endParaRPr lang="en-GB" sz="3200" dirty="0"/>
          </a:p>
        </p:txBody>
      </p:sp>
      <p:sp>
        <p:nvSpPr>
          <p:cNvPr id="5" name="Title 1">
            <a:extLst>
              <a:ext uri="{FF2B5EF4-FFF2-40B4-BE49-F238E27FC236}">
                <a16:creationId xmlns:a16="http://schemas.microsoft.com/office/drawing/2014/main" id="{C41A1EA2-2418-4FB8-A925-B00B2C08140B}"/>
              </a:ext>
            </a:extLst>
          </p:cNvPr>
          <p:cNvSpPr txBox="1">
            <a:spLocks/>
          </p:cNvSpPr>
          <p:nvPr/>
        </p:nvSpPr>
        <p:spPr>
          <a:xfrm>
            <a:off x="1181243" y="308539"/>
            <a:ext cx="768843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sz="2500" dirty="0">
                <a:solidFill>
                  <a:schemeClr val="bg1"/>
                </a:solidFill>
                <a:latin typeface="+mj-lt"/>
              </a:rPr>
              <a:t>2.3.4 Impact of temperature changes, material properties on building acoustics and designs for lighting.</a:t>
            </a:r>
          </a:p>
        </p:txBody>
      </p:sp>
    </p:spTree>
    <p:extLst>
      <p:ext uri="{BB962C8B-B14F-4D97-AF65-F5344CB8AC3E}">
        <p14:creationId xmlns:p14="http://schemas.microsoft.com/office/powerpoint/2010/main" val="5213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416560" y="1536174"/>
            <a:ext cx="8300720" cy="5170646"/>
          </a:xfrm>
          <a:prstGeom prst="rect">
            <a:avLst/>
          </a:prstGeom>
          <a:noFill/>
        </p:spPr>
        <p:txBody>
          <a:bodyPr wrap="square" rtlCol="0">
            <a:spAutoFit/>
          </a:bodyPr>
          <a:lstStyle/>
          <a:p>
            <a:r>
              <a:rPr lang="en-GB" sz="3000" dirty="0"/>
              <a:t>This section covers:</a:t>
            </a:r>
          </a:p>
          <a:p>
            <a:pPr marL="342900" indent="-342900">
              <a:buFont typeface="Arial" panose="020B0604020202020204" pitchFamily="34" charset="0"/>
              <a:buChar char="•"/>
            </a:pPr>
            <a:r>
              <a:rPr lang="en-GB" sz="3000" dirty="0"/>
              <a:t>The rules of measurement affecting the planning of construction, installation and maintenance projects</a:t>
            </a:r>
          </a:p>
          <a:p>
            <a:pPr marL="342900" indent="-342900">
              <a:buFont typeface="Arial" panose="020B0604020202020204" pitchFamily="34" charset="0"/>
              <a:buChar char="•"/>
            </a:pPr>
            <a:r>
              <a:rPr lang="en-GB" sz="3000" dirty="0"/>
              <a:t>The rules of measurement for civil engineering projects</a:t>
            </a:r>
          </a:p>
          <a:p>
            <a:pPr marL="342900" indent="-342900">
              <a:buFont typeface="Arial" panose="020B0604020202020204" pitchFamily="34" charset="0"/>
              <a:buChar char="•"/>
            </a:pPr>
            <a:r>
              <a:rPr lang="en-GB" sz="3000" dirty="0"/>
              <a:t>Producing quantities for substructures and superstructures</a:t>
            </a:r>
          </a:p>
          <a:p>
            <a:pPr marL="342900" indent="-342900">
              <a:buFont typeface="Arial" panose="020B0604020202020204" pitchFamily="34" charset="0"/>
              <a:buChar char="•"/>
            </a:pPr>
            <a:r>
              <a:rPr lang="en-GB" sz="3000" dirty="0"/>
              <a:t>Producing quantities for civil engineering projects</a:t>
            </a:r>
          </a:p>
          <a:p>
            <a:pPr marL="342900" indent="-342900">
              <a:buFont typeface="Arial" panose="020B0604020202020204" pitchFamily="34" charset="0"/>
              <a:buChar char="•"/>
            </a:pPr>
            <a:r>
              <a:rPr lang="en-GB" sz="3000" dirty="0"/>
              <a:t>Producing bills of quantities for building/asset projects.</a:t>
            </a:r>
          </a:p>
        </p:txBody>
      </p:sp>
      <p:sp>
        <p:nvSpPr>
          <p:cNvPr id="5" name="Title 1">
            <a:extLst>
              <a:ext uri="{FF2B5EF4-FFF2-40B4-BE49-F238E27FC236}">
                <a16:creationId xmlns:a16="http://schemas.microsoft.com/office/drawing/2014/main" id="{B297E751-4ED6-4F05-ACDB-BC8D6A344AE8}"/>
              </a:ext>
            </a:extLst>
          </p:cNvPr>
          <p:cNvSpPr txBox="1">
            <a:spLocks/>
          </p:cNvSpPr>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2.3.5 Standards for measurements</a:t>
            </a:r>
          </a:p>
        </p:txBody>
      </p:sp>
    </p:spTree>
    <p:extLst>
      <p:ext uri="{BB962C8B-B14F-4D97-AF65-F5344CB8AC3E}">
        <p14:creationId xmlns:p14="http://schemas.microsoft.com/office/powerpoint/2010/main" val="695740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421640" y="1536174"/>
            <a:ext cx="8300720" cy="5016758"/>
          </a:xfrm>
          <a:prstGeom prst="rect">
            <a:avLst/>
          </a:prstGeom>
          <a:noFill/>
        </p:spPr>
        <p:txBody>
          <a:bodyPr wrap="square" rtlCol="0">
            <a:spAutoFit/>
          </a:bodyPr>
          <a:lstStyle/>
          <a:p>
            <a:r>
              <a:rPr lang="en-GB" sz="3200" dirty="0"/>
              <a:t>In this section learners need an understanding of the principles and risks affecting thermal comfort including:</a:t>
            </a:r>
          </a:p>
          <a:p>
            <a:pPr marL="342900" indent="-342900">
              <a:buFont typeface="Arial" panose="020B0604020202020204" pitchFamily="34" charset="0"/>
              <a:buChar char="•"/>
            </a:pPr>
            <a:r>
              <a:rPr lang="en-GB" sz="3200" dirty="0"/>
              <a:t>The scientific principles required to understand the factors affecting the thermal comfort of buildings</a:t>
            </a:r>
          </a:p>
          <a:p>
            <a:pPr marL="342900" indent="-342900">
              <a:buFont typeface="Arial" panose="020B0604020202020204" pitchFamily="34" charset="0"/>
              <a:buChar char="•"/>
            </a:pPr>
            <a:r>
              <a:rPr lang="en-GB" sz="3200" dirty="0"/>
              <a:t>Controlling and managing heat</a:t>
            </a:r>
          </a:p>
          <a:p>
            <a:pPr marL="342900" indent="-342900">
              <a:buFont typeface="Arial" panose="020B0604020202020204" pitchFamily="34" charset="0"/>
              <a:buChar char="•"/>
            </a:pPr>
            <a:r>
              <a:rPr lang="en-GB" sz="3200" dirty="0"/>
              <a:t>Moisture risks to buildings, including condensation and approaches to moisture management.</a:t>
            </a:r>
          </a:p>
        </p:txBody>
      </p:sp>
      <p:sp>
        <p:nvSpPr>
          <p:cNvPr id="3" name="Title 1">
            <a:extLst>
              <a:ext uri="{FF2B5EF4-FFF2-40B4-BE49-F238E27FC236}">
                <a16:creationId xmlns:a16="http://schemas.microsoft.com/office/drawing/2014/main" id="{ACC5B81D-1094-4CF2-A9F9-A4BE8C3E3328}"/>
              </a:ext>
            </a:extLst>
          </p:cNvPr>
          <p:cNvSpPr txBox="1">
            <a:spLocks/>
          </p:cNvSpPr>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2.3.6 Thermal comfort</a:t>
            </a:r>
          </a:p>
        </p:txBody>
      </p:sp>
    </p:spTree>
    <p:extLst>
      <p:ext uri="{BB962C8B-B14F-4D97-AF65-F5344CB8AC3E}">
        <p14:creationId xmlns:p14="http://schemas.microsoft.com/office/powerpoint/2010/main" val="183026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619760" y="1828800"/>
            <a:ext cx="8300720" cy="4031873"/>
          </a:xfrm>
          <a:prstGeom prst="rect">
            <a:avLst/>
          </a:prstGeom>
          <a:noFill/>
        </p:spPr>
        <p:txBody>
          <a:bodyPr wrap="square" rtlCol="0">
            <a:spAutoFit/>
          </a:bodyPr>
          <a:lstStyle/>
          <a:p>
            <a:r>
              <a:rPr lang="en-GB" sz="3200" dirty="0"/>
              <a:t>This section covers:</a:t>
            </a:r>
          </a:p>
          <a:p>
            <a:pPr marL="342900" indent="-342900">
              <a:buFont typeface="Arial" panose="020B0604020202020204" pitchFamily="34" charset="0"/>
              <a:buChar char="•"/>
            </a:pPr>
            <a:r>
              <a:rPr lang="en-GB" sz="3200" dirty="0"/>
              <a:t>The scientific/mathematical principles required to understand the way in which sound is measured</a:t>
            </a:r>
          </a:p>
          <a:p>
            <a:pPr marL="342900" indent="-342900">
              <a:buFont typeface="Arial" panose="020B0604020202020204" pitchFamily="34" charset="0"/>
              <a:buChar char="•"/>
            </a:pPr>
            <a:r>
              <a:rPr lang="en-GB" sz="3200" dirty="0"/>
              <a:t>How sound is managed throughout the life cycle of buildings/assets</a:t>
            </a:r>
          </a:p>
          <a:p>
            <a:pPr marL="342900" indent="-342900">
              <a:buFont typeface="Arial" panose="020B0604020202020204" pitchFamily="34" charset="0"/>
              <a:buChar char="•"/>
            </a:pPr>
            <a:r>
              <a:rPr lang="en-GB" sz="3200" dirty="0"/>
              <a:t>The implications of sound design on building users and others.</a:t>
            </a:r>
          </a:p>
        </p:txBody>
      </p:sp>
      <p:sp>
        <p:nvSpPr>
          <p:cNvPr id="3" name="Title 1">
            <a:extLst>
              <a:ext uri="{FF2B5EF4-FFF2-40B4-BE49-F238E27FC236}">
                <a16:creationId xmlns:a16="http://schemas.microsoft.com/office/drawing/2014/main" id="{8DD9EE00-5F05-4C07-A503-8C39F6E91C38}"/>
              </a:ext>
            </a:extLst>
          </p:cNvPr>
          <p:cNvSpPr txBox="1">
            <a:spLocks/>
          </p:cNvSpPr>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2.3.7 Acoustic design of buildings and assets.</a:t>
            </a:r>
          </a:p>
        </p:txBody>
      </p:sp>
    </p:spTree>
    <p:extLst>
      <p:ext uri="{BB962C8B-B14F-4D97-AF65-F5344CB8AC3E}">
        <p14:creationId xmlns:p14="http://schemas.microsoft.com/office/powerpoint/2010/main" val="889558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619760" y="1828800"/>
            <a:ext cx="8300720" cy="2554545"/>
          </a:xfrm>
          <a:prstGeom prst="rect">
            <a:avLst/>
          </a:prstGeom>
          <a:noFill/>
        </p:spPr>
        <p:txBody>
          <a:bodyPr wrap="square" rtlCol="0">
            <a:spAutoFit/>
          </a:bodyPr>
          <a:lstStyle/>
          <a:p>
            <a:r>
              <a:rPr lang="en-GB" sz="3200" dirty="0"/>
              <a:t>This section covers:</a:t>
            </a:r>
          </a:p>
          <a:p>
            <a:r>
              <a:rPr lang="en-GB" sz="3200" dirty="0"/>
              <a:t>The types of light, both natural and artificial, which affect building/asset users.</a:t>
            </a:r>
          </a:p>
          <a:p>
            <a:r>
              <a:rPr lang="en-GB" sz="3200" dirty="0"/>
              <a:t>The methods of measuring light in buildings and of assets</a:t>
            </a:r>
            <a:r>
              <a:rPr lang="en-GB" sz="2400" dirty="0"/>
              <a:t>.</a:t>
            </a:r>
          </a:p>
        </p:txBody>
      </p:sp>
      <p:sp>
        <p:nvSpPr>
          <p:cNvPr id="3" name="Title 1">
            <a:extLst>
              <a:ext uri="{FF2B5EF4-FFF2-40B4-BE49-F238E27FC236}">
                <a16:creationId xmlns:a16="http://schemas.microsoft.com/office/drawing/2014/main" id="{34C75AED-7017-4D70-B2E9-DACC21DB183E}"/>
              </a:ext>
            </a:extLst>
          </p:cNvPr>
          <p:cNvSpPr txBox="1">
            <a:spLocks/>
          </p:cNvSpPr>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2.3.8 Lighting in buildings and of assets.</a:t>
            </a:r>
          </a:p>
        </p:txBody>
      </p:sp>
    </p:spTree>
    <p:extLst>
      <p:ext uri="{BB962C8B-B14F-4D97-AF65-F5344CB8AC3E}">
        <p14:creationId xmlns:p14="http://schemas.microsoft.com/office/powerpoint/2010/main" val="283344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ED2949-02BE-4A32-BAE8-C9D3ADF5D105}"/>
              </a:ext>
            </a:extLst>
          </p:cNvPr>
          <p:cNvSpPr txBox="1"/>
          <p:nvPr/>
        </p:nvSpPr>
        <p:spPr>
          <a:xfrm>
            <a:off x="147320" y="1268659"/>
            <a:ext cx="8996680" cy="5693866"/>
          </a:xfrm>
          <a:prstGeom prst="rect">
            <a:avLst/>
          </a:prstGeom>
          <a:noFill/>
        </p:spPr>
        <p:txBody>
          <a:bodyPr wrap="square" rtlCol="0">
            <a:spAutoFit/>
          </a:bodyPr>
          <a:lstStyle/>
          <a:p>
            <a:r>
              <a:rPr lang="en-GB" sz="2800" dirty="0"/>
              <a:t>This section covers:</a:t>
            </a:r>
          </a:p>
          <a:p>
            <a:pPr marL="342900" indent="-342900">
              <a:buFont typeface="Arial" panose="020B0604020202020204" pitchFamily="34" charset="0"/>
              <a:buChar char="•"/>
            </a:pPr>
            <a:r>
              <a:rPr lang="en-GB" sz="2800" dirty="0"/>
              <a:t>The nature of energy and its use in building services systems</a:t>
            </a:r>
          </a:p>
          <a:p>
            <a:pPr marL="342900" indent="-342900">
              <a:buFont typeface="Arial" panose="020B0604020202020204" pitchFamily="34" charset="0"/>
              <a:buChar char="•"/>
            </a:pPr>
            <a:r>
              <a:rPr lang="en-GB" sz="2800" dirty="0"/>
              <a:t>The energy forms used in electrical, air conditioning, refrigeration and heating systems</a:t>
            </a:r>
          </a:p>
          <a:p>
            <a:pPr marL="342900" indent="-342900">
              <a:buFont typeface="Arial" panose="020B0604020202020204" pitchFamily="34" charset="0"/>
              <a:buChar char="•"/>
            </a:pPr>
            <a:r>
              <a:rPr lang="en-GB" sz="2800" dirty="0"/>
              <a:t>The units, calculations and methods of calculating energy use and requirements</a:t>
            </a:r>
          </a:p>
          <a:p>
            <a:pPr marL="342900" indent="-342900">
              <a:buFont typeface="Arial" panose="020B0604020202020204" pitchFamily="34" charset="0"/>
              <a:buChar char="•"/>
            </a:pPr>
            <a:r>
              <a:rPr lang="en-GB" sz="2800" dirty="0"/>
              <a:t>The links between structural design and energy consumption</a:t>
            </a:r>
          </a:p>
          <a:p>
            <a:pPr marL="342900" indent="-342900">
              <a:buFont typeface="Arial" panose="020B0604020202020204" pitchFamily="34" charset="0"/>
              <a:buChar char="•"/>
            </a:pPr>
            <a:r>
              <a:rPr lang="en-GB" sz="2800" dirty="0"/>
              <a:t>Active and passive building services engineering design</a:t>
            </a:r>
          </a:p>
          <a:p>
            <a:pPr marL="342900" indent="-342900">
              <a:buFont typeface="Arial" panose="020B0604020202020204" pitchFamily="34" charset="0"/>
              <a:buChar char="•"/>
            </a:pPr>
            <a:r>
              <a:rPr lang="en-GB" sz="2800" dirty="0"/>
              <a:t>The benefits of collaborative use of Building Information Modelling (BIM) when designing structures and building services systems.</a:t>
            </a:r>
          </a:p>
        </p:txBody>
      </p:sp>
      <p:sp>
        <p:nvSpPr>
          <p:cNvPr id="3" name="Title 1">
            <a:extLst>
              <a:ext uri="{FF2B5EF4-FFF2-40B4-BE49-F238E27FC236}">
                <a16:creationId xmlns:a16="http://schemas.microsoft.com/office/drawing/2014/main" id="{60EE10CA-717F-49AE-B5FF-7934A2C4C188}"/>
              </a:ext>
            </a:extLst>
          </p:cNvPr>
          <p:cNvSpPr txBox="1">
            <a:spLocks/>
          </p:cNvSpPr>
          <p:nvPr/>
        </p:nvSpPr>
        <p:spPr>
          <a:xfrm>
            <a:off x="1089803" y="407113"/>
            <a:ext cx="7627477"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GB" dirty="0">
                <a:solidFill>
                  <a:schemeClr val="bg1"/>
                </a:solidFill>
                <a:latin typeface="+mj-lt"/>
              </a:rPr>
              <a:t>2.3.9 Building service systems</a:t>
            </a:r>
          </a:p>
        </p:txBody>
      </p:sp>
    </p:spTree>
    <p:extLst>
      <p:ext uri="{BB962C8B-B14F-4D97-AF65-F5344CB8AC3E}">
        <p14:creationId xmlns:p14="http://schemas.microsoft.com/office/powerpoint/2010/main" val="398234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2415949"/>
          </a:xfrm>
        </p:spPr>
        <p:txBody>
          <a:bodyPr>
            <a:normAutofit/>
          </a:bodyPr>
          <a:lstStyle/>
          <a:p>
            <a:r>
              <a:rPr lang="en-GB" dirty="0"/>
              <a:t>There are a wide range of resources available for teachers and students on the WJEC website.  </a:t>
            </a:r>
          </a:p>
          <a:p>
            <a:endParaRPr lang="en-GB" dirty="0"/>
          </a:p>
          <a:p>
            <a:endParaRPr lang="en-GB" dirty="0"/>
          </a:p>
          <a:p>
            <a:pPr marL="61912"/>
            <a:endParaRPr lang="en-GB" dirty="0">
              <a:latin typeface="+mn-lt"/>
            </a:endParaRPr>
          </a:p>
        </p:txBody>
      </p:sp>
      <p:pic>
        <p:nvPicPr>
          <p:cNvPr id="3" name="Audio 2">
            <a:hlinkClick r:id="" action="ppaction://media"/>
            <a:extLst>
              <a:ext uri="{FF2B5EF4-FFF2-40B4-BE49-F238E27FC236}">
                <a16:creationId xmlns:a16="http://schemas.microsoft.com/office/drawing/2014/main" id="{E76FE88D-F987-481D-BCDF-2B802E0323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pic>
        <p:nvPicPr>
          <p:cNvPr id="6" name="Picture 5">
            <a:hlinkClick r:id="rId6"/>
            <a:extLst>
              <a:ext uri="{FF2B5EF4-FFF2-40B4-BE49-F238E27FC236}">
                <a16:creationId xmlns:a16="http://schemas.microsoft.com/office/drawing/2014/main" id="{A07010C7-C3CF-4B03-35FE-B77983B2AD83}"/>
              </a:ext>
            </a:extLst>
          </p:cNvPr>
          <p:cNvPicPr>
            <a:picLocks noChangeAspect="1"/>
          </p:cNvPicPr>
          <p:nvPr/>
        </p:nvPicPr>
        <p:blipFill rotWithShape="1">
          <a:blip r:embed="rId7"/>
          <a:srcRect l="53256" t="16498" b="9587"/>
          <a:stretch/>
        </p:blipFill>
        <p:spPr>
          <a:xfrm>
            <a:off x="270494" y="3835278"/>
            <a:ext cx="4274288" cy="2615609"/>
          </a:xfrm>
          <a:prstGeom prst="rect">
            <a:avLst/>
          </a:prstGeom>
        </p:spPr>
      </p:pic>
      <p:pic>
        <p:nvPicPr>
          <p:cNvPr id="7" name="Picture 6">
            <a:hlinkClick r:id="rId6"/>
            <a:extLst>
              <a:ext uri="{FF2B5EF4-FFF2-40B4-BE49-F238E27FC236}">
                <a16:creationId xmlns:a16="http://schemas.microsoft.com/office/drawing/2014/main" id="{257874F0-4A00-E581-FB17-C13A117EFC27}"/>
              </a:ext>
            </a:extLst>
          </p:cNvPr>
          <p:cNvPicPr>
            <a:picLocks noChangeAspect="1"/>
          </p:cNvPicPr>
          <p:nvPr/>
        </p:nvPicPr>
        <p:blipFill rotWithShape="1">
          <a:blip r:embed="rId8"/>
          <a:srcRect l="53256" t="16498" b="9587"/>
          <a:stretch/>
        </p:blipFill>
        <p:spPr>
          <a:xfrm>
            <a:off x="4714435" y="3835277"/>
            <a:ext cx="4274289" cy="2615609"/>
          </a:xfrm>
          <a:prstGeom prst="rect">
            <a:avLst/>
          </a:prstGeom>
        </p:spPr>
      </p:pic>
    </p:spTree>
    <p:extLst>
      <p:ext uri="{BB962C8B-B14F-4D97-AF65-F5344CB8AC3E}">
        <p14:creationId xmlns:p14="http://schemas.microsoft.com/office/powerpoint/2010/main" val="4002078711"/>
      </p:ext>
    </p:extLst>
  </p:cSld>
  <p:clrMapOvr>
    <a:masterClrMapping/>
  </p:clrMapOvr>
  <mc:AlternateContent xmlns:mc="http://schemas.openxmlformats.org/markup-compatibility/2006" xmlns:p14="http://schemas.microsoft.com/office/powerpoint/2010/main">
    <mc:Choice Requires="p14">
      <p:transition spd="slow" p14:dur="2000" advTm="21511"/>
    </mc:Choice>
    <mc:Fallback xmlns="">
      <p:transition spd="slow" advTm="21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rotWithShape="1">
          <a:blip r:embed="rId3"/>
          <a:srcRect b="12420"/>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err="1">
                <a:solidFill>
                  <a:schemeClr val="bg1"/>
                </a:solidFill>
                <a:latin typeface="+mj-lt"/>
                <a:cs typeface="Arial" panose="020B0604020202020204" pitchFamily="34" charset="0"/>
              </a:rPr>
              <a:t>Cwestiynau</a:t>
            </a:r>
            <a:r>
              <a:rPr lang="en-US" sz="4800" kern="1100" spc="-30" dirty="0">
                <a:solidFill>
                  <a:schemeClr val="bg1"/>
                </a:solidFill>
                <a:latin typeface="+mj-lt"/>
                <a:cs typeface="Arial" panose="020B0604020202020204" pitchFamily="34" charset="0"/>
              </a:rPr>
              <a:t>?  |  Any Questions?</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2762295" cy="3139321"/>
          </a:xfrm>
          <a:prstGeom prst="rect">
            <a:avLst/>
          </a:prstGeom>
          <a:noFill/>
        </p:spPr>
        <p:txBody>
          <a:bodyPr wrap="none" rtlCol="0">
            <a:spAutoFit/>
          </a:bodyPr>
          <a:lstStyle/>
          <a:p>
            <a:r>
              <a:rPr lang="en-GB" sz="2400" b="1" dirty="0">
                <a:solidFill>
                  <a:schemeClr val="bg1"/>
                </a:solidFill>
              </a:rPr>
              <a:t>Subject Officer</a:t>
            </a:r>
          </a:p>
          <a:p>
            <a:r>
              <a:rPr lang="en-GB" sz="2400" b="1" dirty="0">
                <a:solidFill>
                  <a:schemeClr val="bg1"/>
                </a:solidFill>
              </a:rPr>
              <a:t>Allan Perry</a:t>
            </a:r>
          </a:p>
          <a:p>
            <a:r>
              <a:rPr lang="en-GB" dirty="0">
                <a:hlinkClick r:id="rId5"/>
              </a:rPr>
              <a:t>construction@wjec.co.uk</a:t>
            </a:r>
            <a:endParaRPr lang="en-GB" dirty="0"/>
          </a:p>
          <a:p>
            <a:endParaRPr lang="en-GB" dirty="0"/>
          </a:p>
          <a:p>
            <a:r>
              <a:rPr lang="en-GB" sz="2400" b="1" dirty="0">
                <a:solidFill>
                  <a:schemeClr val="bg1"/>
                </a:solidFill>
              </a:rPr>
              <a:t>Subject Support</a:t>
            </a:r>
          </a:p>
          <a:p>
            <a:r>
              <a:rPr lang="en-GB" dirty="0">
                <a:hlinkClick r:id="rId5"/>
              </a:rPr>
              <a:t>construction@wjec.co.uk</a:t>
            </a:r>
            <a:r>
              <a:rPr lang="en-GB" dirty="0"/>
              <a:t> </a:t>
            </a:r>
          </a:p>
          <a:p>
            <a:endParaRPr lang="en-GB" dirty="0"/>
          </a:p>
          <a:p>
            <a:r>
              <a:rPr lang="en-GB" dirty="0"/>
              <a:t>@wjec_cbac | @cbac_wjec</a:t>
            </a:r>
          </a:p>
          <a:p>
            <a:endParaRPr lang="en-GB" dirty="0"/>
          </a:p>
          <a:p>
            <a:r>
              <a:rPr lang="en-GB" dirty="0"/>
              <a:t>cbac.co.uk    | wjec.co.uk</a:t>
            </a:r>
          </a:p>
        </p:txBody>
      </p:sp>
    </p:spTree>
    <p:extLst>
      <p:ext uri="{BB962C8B-B14F-4D97-AF65-F5344CB8AC3E}">
        <p14:creationId xmlns:p14="http://schemas.microsoft.com/office/powerpoint/2010/main" val="9901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3779" y="1537431"/>
            <a:ext cx="8563829" cy="5001680"/>
          </a:xfrm>
        </p:spPr>
        <p:txBody>
          <a:bodyPr>
            <a:noAutofit/>
          </a:bodyPr>
          <a:lstStyle/>
          <a:p>
            <a:pPr marL="447675" indent="-358775"/>
            <a:r>
              <a:rPr lang="en-US" dirty="0">
                <a:latin typeface="+mn-lt"/>
                <a:ea typeface="Cambria" panose="02040503050406030204" pitchFamily="18" charset="0"/>
                <a:cs typeface="Cambria" panose="02040503050406030204" pitchFamily="18" charset="0"/>
              </a:rPr>
              <a:t>     The specification will enable learners to develop knowledge and understanding of: </a:t>
            </a:r>
          </a:p>
          <a:p>
            <a:pPr marL="447675" indent="-358775"/>
            <a:r>
              <a:rPr lang="en-US" dirty="0">
                <a:latin typeface="+mn-lt"/>
                <a:ea typeface="Cambria" panose="02040503050406030204" pitchFamily="18" charset="0"/>
                <a:cs typeface="Cambria" panose="02040503050406030204" pitchFamily="18" charset="0"/>
              </a:rPr>
              <a:t>•	the stages and processes involved in the built environment life cycle</a:t>
            </a:r>
          </a:p>
          <a:p>
            <a:pPr marL="447675" indent="-358775"/>
            <a:r>
              <a:rPr lang="en-US" dirty="0">
                <a:latin typeface="+mn-lt"/>
                <a:ea typeface="Cambria" panose="02040503050406030204" pitchFamily="18" charset="0"/>
                <a:cs typeface="Cambria" panose="02040503050406030204" pitchFamily="18" charset="0"/>
              </a:rPr>
              <a:t>•	the professional and technical roles involved in the built environment</a:t>
            </a:r>
          </a:p>
          <a:p>
            <a:pPr marL="447675" indent="-358775"/>
            <a:r>
              <a:rPr lang="en-US" dirty="0">
                <a:latin typeface="+mn-lt"/>
                <a:ea typeface="Cambria" panose="02040503050406030204" pitchFamily="18" charset="0"/>
                <a:cs typeface="Cambria" panose="02040503050406030204" pitchFamily="18" charset="0"/>
              </a:rPr>
              <a:t>•	the built environment needs of clients and stakeholders</a:t>
            </a:r>
          </a:p>
          <a:p>
            <a:pPr marL="447675" indent="-358775"/>
            <a:r>
              <a:rPr lang="en-US" dirty="0">
                <a:latin typeface="+mn-lt"/>
                <a:ea typeface="Cambria" panose="02040503050406030204" pitchFamily="18" charset="0"/>
                <a:cs typeface="Cambria" panose="02040503050406030204" pitchFamily="18" charset="0"/>
              </a:rPr>
              <a:t>•	Building Information Modelling (BIM) practices and the role of BIM software in all stages of the built environment life cycle</a:t>
            </a:r>
          </a:p>
          <a:p>
            <a:pPr marL="447675" indent="-358775"/>
            <a:r>
              <a:rPr lang="en-US" dirty="0">
                <a:latin typeface="+mn-lt"/>
                <a:ea typeface="Cambria" panose="02040503050406030204" pitchFamily="18" charset="0"/>
                <a:cs typeface="Cambria" panose="02040503050406030204" pitchFamily="18" charset="0"/>
              </a:rPr>
              <a:t>•	sustainability issues and sustainable practices in the built environment life cycle</a:t>
            </a:r>
          </a:p>
          <a:p>
            <a:pPr marL="447675" indent="-358775"/>
            <a:r>
              <a:rPr lang="en-US" dirty="0">
                <a:latin typeface="+mn-lt"/>
                <a:ea typeface="Cambria" panose="02040503050406030204" pitchFamily="18" charset="0"/>
                <a:cs typeface="Cambria" panose="02040503050406030204" pitchFamily="18" charset="0"/>
              </a:rPr>
              <a:t>•	the changing nature of practice in the built environment sector over time and during different periods.</a:t>
            </a:r>
          </a:p>
          <a:p>
            <a:pPr marL="447675" indent="-358775"/>
            <a:endParaRPr lang="en-US" dirty="0">
              <a:latin typeface="+mn-lt"/>
              <a:ea typeface="Cambria" panose="02040503050406030204" pitchFamily="18" charset="0"/>
              <a:cs typeface="Cambria" panose="02040503050406030204" pitchFamily="18" charset="0"/>
            </a:endParaRPr>
          </a:p>
          <a:p>
            <a:pPr marL="447675" indent="-358775"/>
            <a:endParaRPr lang="en-US" dirty="0">
              <a:latin typeface="+mn-lt"/>
              <a:ea typeface="Cambria" panose="02040503050406030204" pitchFamily="18" charset="0"/>
              <a:cs typeface="Cambria" panose="02040503050406030204" pitchFamily="18" charset="0"/>
            </a:endParaRPr>
          </a:p>
        </p:txBody>
      </p:sp>
      <p:sp>
        <p:nvSpPr>
          <p:cNvPr id="5" name="Title 1">
            <a:extLst>
              <a:ext uri="{FF2B5EF4-FFF2-40B4-BE49-F238E27FC236}">
                <a16:creationId xmlns:a16="http://schemas.microsoft.com/office/drawing/2014/main" id="{174C0484-AC1A-49AE-8173-BBD838AC19BD}"/>
              </a:ext>
            </a:extLst>
          </p:cNvPr>
          <p:cNvSpPr txBox="1">
            <a:spLocks/>
          </p:cNvSpPr>
          <p:nvPr/>
        </p:nvSpPr>
        <p:spPr>
          <a:xfrm>
            <a:off x="1397479" y="0"/>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Introduction to the new specification</a:t>
            </a:r>
          </a:p>
        </p:txBody>
      </p:sp>
    </p:spTree>
    <p:extLst>
      <p:ext uri="{BB962C8B-B14F-4D97-AF65-F5344CB8AC3E}">
        <p14:creationId xmlns:p14="http://schemas.microsoft.com/office/powerpoint/2010/main" val="139302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78644B-2A46-43E1-869B-F1D40AC548F5}"/>
              </a:ext>
            </a:extLst>
          </p:cNvPr>
          <p:cNvSpPr>
            <a:spLocks noGrp="1"/>
          </p:cNvSpPr>
          <p:nvPr>
            <p:ph idx="1"/>
          </p:nvPr>
        </p:nvSpPr>
        <p:spPr>
          <a:xfrm>
            <a:off x="457200" y="1549741"/>
            <a:ext cx="8229600" cy="5232539"/>
          </a:xfrm>
        </p:spPr>
        <p:txBody>
          <a:bodyPr>
            <a:normAutofit/>
          </a:bodyPr>
          <a:lstStyle/>
          <a:p>
            <a:endParaRPr lang="en-US" dirty="0"/>
          </a:p>
          <a:p>
            <a:pPr marL="342900" indent="-342900">
              <a:buFont typeface="Arial" panose="020B0604020202020204" pitchFamily="34" charset="0"/>
              <a:buChar char="•"/>
            </a:pPr>
            <a:r>
              <a:rPr lang="en-US" dirty="0"/>
              <a:t>Presented in four units</a:t>
            </a:r>
          </a:p>
          <a:p>
            <a:pPr marL="342900" indent="-342900">
              <a:buFont typeface="Arial" panose="020B0604020202020204" pitchFamily="34" charset="0"/>
              <a:buChar char="•"/>
            </a:pPr>
            <a:r>
              <a:rPr lang="en-US" dirty="0"/>
              <a:t>Sub-divided into topic areas</a:t>
            </a:r>
          </a:p>
          <a:p>
            <a:pPr marL="342900" indent="-342900">
              <a:buFont typeface="Arial" panose="020B0604020202020204" pitchFamily="34" charset="0"/>
              <a:buChar char="•"/>
            </a:pPr>
            <a:r>
              <a:rPr lang="en-US" dirty="0"/>
              <a:t>Amplification is provided for clarity of breadth and depth</a:t>
            </a:r>
          </a:p>
          <a:p>
            <a:pPr marL="342900" indent="-342900">
              <a:buFont typeface="Arial" panose="020B0604020202020204" pitchFamily="34" charset="0"/>
              <a:buChar char="•"/>
            </a:pPr>
            <a:r>
              <a:rPr lang="en-US" dirty="0"/>
              <a:t>Assessment by examination and non-exam assessment (NEA)</a:t>
            </a:r>
          </a:p>
          <a:p>
            <a:pPr marL="342900" indent="-342900">
              <a:buFont typeface="Arial" panose="020B0604020202020204" pitchFamily="34" charset="0"/>
              <a:buChar char="•"/>
            </a:pPr>
            <a:r>
              <a:rPr lang="en-US" dirty="0"/>
              <a:t>Requirement for the application of mathematical knowledge, skills and understanding</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Content and Assessment: Overview</a:t>
            </a:r>
          </a:p>
        </p:txBody>
      </p:sp>
    </p:spTree>
    <p:extLst>
      <p:ext uri="{BB962C8B-B14F-4D97-AF65-F5344CB8AC3E}">
        <p14:creationId xmlns:p14="http://schemas.microsoft.com/office/powerpoint/2010/main" val="124634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B1AB499C-9FC3-41FB-8160-CE3EE00C501A}"/>
              </a:ext>
            </a:extLst>
          </p:cNvPr>
          <p:cNvGraphicFramePr>
            <a:graphicFrameLocks noGrp="1"/>
          </p:cNvGraphicFramePr>
          <p:nvPr>
            <p:ph idx="1"/>
          </p:nvPr>
        </p:nvGraphicFramePr>
        <p:xfrm>
          <a:off x="145774" y="1457739"/>
          <a:ext cx="8799441" cy="2317738"/>
        </p:xfrm>
        <a:graphic>
          <a:graphicData uri="http://schemas.openxmlformats.org/drawingml/2006/table">
            <a:tbl>
              <a:tblPr firstRow="1" bandRow="1">
                <a:tableStyleId>{5C22544A-7EE6-4342-B048-85BDC9FD1C3A}</a:tableStyleId>
              </a:tblPr>
              <a:tblGrid>
                <a:gridCol w="1298713">
                  <a:extLst>
                    <a:ext uri="{9D8B030D-6E8A-4147-A177-3AD203B41FA5}">
                      <a16:colId xmlns:a16="http://schemas.microsoft.com/office/drawing/2014/main" val="3179451166"/>
                    </a:ext>
                  </a:extLst>
                </a:gridCol>
                <a:gridCol w="4386006">
                  <a:extLst>
                    <a:ext uri="{9D8B030D-6E8A-4147-A177-3AD203B41FA5}">
                      <a16:colId xmlns:a16="http://schemas.microsoft.com/office/drawing/2014/main" val="808348759"/>
                    </a:ext>
                  </a:extLst>
                </a:gridCol>
                <a:gridCol w="3114722">
                  <a:extLst>
                    <a:ext uri="{9D8B030D-6E8A-4147-A177-3AD203B41FA5}">
                      <a16:colId xmlns:a16="http://schemas.microsoft.com/office/drawing/2014/main" val="3041353852"/>
                    </a:ext>
                  </a:extLst>
                </a:gridCol>
              </a:tblGrid>
              <a:tr h="495182">
                <a:tc gridSpan="2">
                  <a:txBody>
                    <a:bodyPr/>
                    <a:lstStyle/>
                    <a:p>
                      <a:r>
                        <a:rPr lang="en-GB" sz="2800" dirty="0"/>
                        <a:t>AS</a:t>
                      </a:r>
                    </a:p>
                  </a:txBody>
                  <a:tcPr/>
                </a:tc>
                <a:tc hMerge="1">
                  <a:txBody>
                    <a:bodyPr/>
                    <a:lstStyle/>
                    <a:p>
                      <a:endParaRPr lang="en-GB" dirty="0"/>
                    </a:p>
                  </a:txBody>
                  <a:tcPr/>
                </a:tc>
                <a:tc>
                  <a:txBody>
                    <a:bodyPr/>
                    <a:lstStyle/>
                    <a:p>
                      <a:r>
                        <a:rPr lang="en-GB" sz="2800" dirty="0"/>
                        <a:t>Unit assessment</a:t>
                      </a:r>
                    </a:p>
                  </a:txBody>
                  <a:tcPr/>
                </a:tc>
                <a:extLst>
                  <a:ext uri="{0D108BD9-81ED-4DB2-BD59-A6C34878D82A}">
                    <a16:rowId xmlns:a16="http://schemas.microsoft.com/office/drawing/2014/main" val="1041481719"/>
                  </a:ext>
                </a:extLst>
              </a:tr>
              <a:tr h="854698">
                <a:tc>
                  <a:txBody>
                    <a:bodyPr/>
                    <a:lstStyle/>
                    <a:p>
                      <a:r>
                        <a:rPr lang="en-GB" sz="2800" dirty="0"/>
                        <a:t>Unit 1</a:t>
                      </a:r>
                    </a:p>
                  </a:txBody>
                  <a:tcPr/>
                </a:tc>
                <a:tc>
                  <a:txBody>
                    <a:bodyPr/>
                    <a:lstStyle/>
                    <a:p>
                      <a:r>
                        <a:rPr lang="en-GB" sz="2800" dirty="0"/>
                        <a:t>Our built environment</a:t>
                      </a:r>
                    </a:p>
                  </a:txBody>
                  <a:tcPr/>
                </a:tc>
                <a:tc>
                  <a:txBody>
                    <a:bodyPr/>
                    <a:lstStyle/>
                    <a:p>
                      <a:r>
                        <a:rPr lang="en-GB" sz="2800" dirty="0"/>
                        <a:t>Examination</a:t>
                      </a:r>
                    </a:p>
                  </a:txBody>
                  <a:tcPr/>
                </a:tc>
                <a:extLst>
                  <a:ext uri="{0D108BD9-81ED-4DB2-BD59-A6C34878D82A}">
                    <a16:rowId xmlns:a16="http://schemas.microsoft.com/office/drawing/2014/main" val="2795592582"/>
                  </a:ext>
                </a:extLst>
              </a:tr>
              <a:tr h="854698">
                <a:tc>
                  <a:txBody>
                    <a:bodyPr/>
                    <a:lstStyle/>
                    <a:p>
                      <a:r>
                        <a:rPr lang="en-GB" sz="2800" dirty="0"/>
                        <a:t>Unit 2</a:t>
                      </a:r>
                    </a:p>
                  </a:txBody>
                  <a:tcPr/>
                </a:tc>
                <a:tc>
                  <a:txBody>
                    <a:bodyPr/>
                    <a:lstStyle/>
                    <a:p>
                      <a:r>
                        <a:rPr lang="en-GB" sz="2800" dirty="0"/>
                        <a:t>Design and planning practices</a:t>
                      </a:r>
                    </a:p>
                  </a:txBody>
                  <a:tcPr/>
                </a:tc>
                <a:tc>
                  <a:txBody>
                    <a:bodyPr/>
                    <a:lstStyle/>
                    <a:p>
                      <a:r>
                        <a:rPr lang="en-GB" sz="2800" dirty="0"/>
                        <a:t>NEA</a:t>
                      </a:r>
                    </a:p>
                  </a:txBody>
                  <a:tcPr/>
                </a:tc>
                <a:extLst>
                  <a:ext uri="{0D108BD9-81ED-4DB2-BD59-A6C34878D82A}">
                    <a16:rowId xmlns:a16="http://schemas.microsoft.com/office/drawing/2014/main" val="2905058484"/>
                  </a:ext>
                </a:extLst>
              </a:tr>
            </a:tbl>
          </a:graphicData>
        </a:graphic>
      </p:graphicFrame>
      <p:sp>
        <p:nvSpPr>
          <p:cNvPr id="4" name="Title 1">
            <a:extLst>
              <a:ext uri="{FF2B5EF4-FFF2-40B4-BE49-F238E27FC236}">
                <a16:creationId xmlns:a16="http://schemas.microsoft.com/office/drawing/2014/main" id="{4C46A24C-40DA-46FB-BFDA-DA2A89B917F6}"/>
              </a:ext>
            </a:extLst>
          </p:cNvPr>
          <p:cNvSpPr txBox="1">
            <a:spLocks/>
          </p:cNvSpPr>
          <p:nvPr/>
        </p:nvSpPr>
        <p:spPr>
          <a:xfrm>
            <a:off x="1397479" y="75719"/>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WJEC GCE Built Environment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a:ea typeface="ＭＳ Ｐゴシック" pitchFamily="1" charset="-128"/>
                <a:cs typeface="Arial" panose="020B0604020202020204" pitchFamily="34" charset="0"/>
              </a:rPr>
              <a:t>Assessment Structure</a:t>
            </a:r>
          </a:p>
        </p:txBody>
      </p:sp>
      <p:graphicFrame>
        <p:nvGraphicFramePr>
          <p:cNvPr id="3" name="Table 2">
            <a:extLst>
              <a:ext uri="{FF2B5EF4-FFF2-40B4-BE49-F238E27FC236}">
                <a16:creationId xmlns:a16="http://schemas.microsoft.com/office/drawing/2014/main" id="{AC33AB38-7E61-4D23-BBC1-2F8BABC50DB3}"/>
              </a:ext>
            </a:extLst>
          </p:cNvPr>
          <p:cNvGraphicFramePr>
            <a:graphicFrameLocks noGrp="1"/>
          </p:cNvGraphicFramePr>
          <p:nvPr/>
        </p:nvGraphicFramePr>
        <p:xfrm>
          <a:off x="145775" y="3860074"/>
          <a:ext cx="8799440" cy="2726257"/>
        </p:xfrm>
        <a:graphic>
          <a:graphicData uri="http://schemas.openxmlformats.org/drawingml/2006/table">
            <a:tbl>
              <a:tblPr firstRow="1" bandRow="1">
                <a:tableStyleId>{5C22544A-7EE6-4342-B048-85BDC9FD1C3A}</a:tableStyleId>
              </a:tblPr>
              <a:tblGrid>
                <a:gridCol w="1325216">
                  <a:extLst>
                    <a:ext uri="{9D8B030D-6E8A-4147-A177-3AD203B41FA5}">
                      <a16:colId xmlns:a16="http://schemas.microsoft.com/office/drawing/2014/main" val="1017973801"/>
                    </a:ext>
                  </a:extLst>
                </a:gridCol>
                <a:gridCol w="4282681">
                  <a:extLst>
                    <a:ext uri="{9D8B030D-6E8A-4147-A177-3AD203B41FA5}">
                      <a16:colId xmlns:a16="http://schemas.microsoft.com/office/drawing/2014/main" val="3787052737"/>
                    </a:ext>
                  </a:extLst>
                </a:gridCol>
                <a:gridCol w="3191543">
                  <a:extLst>
                    <a:ext uri="{9D8B030D-6E8A-4147-A177-3AD203B41FA5}">
                      <a16:colId xmlns:a16="http://schemas.microsoft.com/office/drawing/2014/main" val="757914051"/>
                    </a:ext>
                  </a:extLst>
                </a:gridCol>
              </a:tblGrid>
              <a:tr h="605835">
                <a:tc gridSpan="2">
                  <a:txBody>
                    <a:bodyPr/>
                    <a:lstStyle/>
                    <a:p>
                      <a:r>
                        <a:rPr lang="en-GB" sz="2800" dirty="0"/>
                        <a:t>A Level</a:t>
                      </a:r>
                    </a:p>
                  </a:txBody>
                  <a:tcPr/>
                </a:tc>
                <a:tc hMerge="1">
                  <a:txBody>
                    <a:bodyPr/>
                    <a:lstStyle/>
                    <a:p>
                      <a:endParaRPr lang="en-GB" dirty="0"/>
                    </a:p>
                  </a:txBody>
                  <a:tcPr/>
                </a:tc>
                <a:tc>
                  <a:txBody>
                    <a:bodyPr/>
                    <a:lstStyle/>
                    <a:p>
                      <a:r>
                        <a:rPr lang="en-GB" sz="2800" dirty="0"/>
                        <a:t>Unit assessment</a:t>
                      </a:r>
                    </a:p>
                  </a:txBody>
                  <a:tcPr/>
                </a:tc>
                <a:extLst>
                  <a:ext uri="{0D108BD9-81ED-4DB2-BD59-A6C34878D82A}">
                    <a16:rowId xmlns:a16="http://schemas.microsoft.com/office/drawing/2014/main" val="1296600643"/>
                  </a:ext>
                </a:extLst>
              </a:tr>
              <a:tr h="1060211">
                <a:tc>
                  <a:txBody>
                    <a:bodyPr/>
                    <a:lstStyle/>
                    <a:p>
                      <a:r>
                        <a:rPr lang="en-GB" sz="3200" dirty="0"/>
                        <a:t>Unit 3</a:t>
                      </a:r>
                    </a:p>
                  </a:txBody>
                  <a:tcPr/>
                </a:tc>
                <a:tc>
                  <a:txBody>
                    <a:bodyPr/>
                    <a:lstStyle/>
                    <a:p>
                      <a:r>
                        <a:rPr lang="en-GB" sz="2800" dirty="0"/>
                        <a:t>Materials, technologies and techniques</a:t>
                      </a:r>
                    </a:p>
                  </a:txBody>
                  <a:tcPr/>
                </a:tc>
                <a:tc>
                  <a:txBody>
                    <a:bodyPr/>
                    <a:lstStyle/>
                    <a:p>
                      <a:r>
                        <a:rPr lang="en-GB" sz="2800" dirty="0"/>
                        <a:t>Examination</a:t>
                      </a:r>
                    </a:p>
                  </a:txBody>
                  <a:tcPr/>
                </a:tc>
                <a:extLst>
                  <a:ext uri="{0D108BD9-81ED-4DB2-BD59-A6C34878D82A}">
                    <a16:rowId xmlns:a16="http://schemas.microsoft.com/office/drawing/2014/main" val="831581567"/>
                  </a:ext>
                </a:extLst>
              </a:tr>
              <a:tr h="1060211">
                <a:tc>
                  <a:txBody>
                    <a:bodyPr/>
                    <a:lstStyle/>
                    <a:p>
                      <a:r>
                        <a:rPr lang="en-GB" sz="3200" dirty="0"/>
                        <a:t>Unit 4</a:t>
                      </a:r>
                    </a:p>
                  </a:txBody>
                  <a:tcPr/>
                </a:tc>
                <a:tc>
                  <a:txBody>
                    <a:bodyPr/>
                    <a:lstStyle/>
                    <a:p>
                      <a:r>
                        <a:rPr lang="en-GB" sz="2800" dirty="0"/>
                        <a:t>Construction practices (choice of pathway)</a:t>
                      </a:r>
                    </a:p>
                  </a:txBody>
                  <a:tcPr/>
                </a:tc>
                <a:tc>
                  <a:txBody>
                    <a:bodyPr/>
                    <a:lstStyle/>
                    <a:p>
                      <a:r>
                        <a:rPr lang="en-GB" sz="2800" dirty="0"/>
                        <a:t>NEA</a:t>
                      </a:r>
                    </a:p>
                  </a:txBody>
                  <a:tcPr/>
                </a:tc>
                <a:extLst>
                  <a:ext uri="{0D108BD9-81ED-4DB2-BD59-A6C34878D82A}">
                    <a16:rowId xmlns:a16="http://schemas.microsoft.com/office/drawing/2014/main" val="4084935845"/>
                  </a:ext>
                </a:extLst>
              </a:tr>
            </a:tbl>
          </a:graphicData>
        </a:graphic>
      </p:graphicFrame>
    </p:spTree>
    <p:extLst>
      <p:ext uri="{BB962C8B-B14F-4D97-AF65-F5344CB8AC3E}">
        <p14:creationId xmlns:p14="http://schemas.microsoft.com/office/powerpoint/2010/main" val="357844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3605165" y="3081610"/>
            <a:ext cx="1933670" cy="1221449"/>
          </a:xfrm>
        </p:spPr>
        <p:txBody>
          <a:bodyPr>
            <a:normAutofit/>
          </a:bodyPr>
          <a:lstStyle/>
          <a:p>
            <a:r>
              <a:rPr lang="en-GB" sz="4000" b="1" dirty="0">
                <a:ea typeface="Cambria" panose="02040503050406030204" pitchFamily="18" charset="0"/>
                <a:cs typeface="Cambria" panose="02040503050406030204" pitchFamily="18" charset="0"/>
              </a:rPr>
              <a:t>Unit 3</a:t>
            </a:r>
          </a:p>
        </p:txBody>
      </p:sp>
    </p:spTree>
    <p:extLst>
      <p:ext uri="{BB962C8B-B14F-4D97-AF65-F5344CB8AC3E}">
        <p14:creationId xmlns:p14="http://schemas.microsoft.com/office/powerpoint/2010/main" val="325516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endParaRPr lang="en-GB" sz="2800" dirty="0">
              <a:latin typeface="+mn-lt"/>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Overview of Unit 3</a:t>
            </a:r>
          </a:p>
          <a:p>
            <a:pPr marL="571500" indent="-571500">
              <a:buFont typeface="Arial" panose="020B0604020202020204" pitchFamily="34" charset="0"/>
              <a:buChar char="•"/>
            </a:pPr>
            <a:r>
              <a:rPr lang="en-GB" sz="2800" dirty="0">
                <a:ea typeface="Cambria" panose="02040503050406030204" pitchFamily="18" charset="0"/>
                <a:cs typeface="Cambria" panose="02040503050406030204" pitchFamily="18" charset="0"/>
              </a:rPr>
              <a:t>Sample Assessment Materials</a:t>
            </a:r>
          </a:p>
          <a:p>
            <a:pPr marL="1314450" lvl="1" indent="-571500">
              <a:buFont typeface="Arial" panose="020B0604020202020204" pitchFamily="34" charset="0"/>
              <a:buChar char="•"/>
            </a:pPr>
            <a:r>
              <a:rPr lang="en-GB" dirty="0">
                <a:ea typeface="Cambria" panose="02040503050406030204" pitchFamily="18" charset="0"/>
                <a:cs typeface="Cambria" panose="02040503050406030204" pitchFamily="18" charset="0"/>
              </a:rPr>
              <a:t>Exemplar review</a:t>
            </a:r>
          </a:p>
          <a:p>
            <a:pPr marL="571500" indent="-571500">
              <a:buFont typeface="Arial" panose="020B0604020202020204" pitchFamily="34" charset="0"/>
              <a:buChar char="•"/>
            </a:pPr>
            <a:r>
              <a:rPr lang="en-GB" sz="2800" dirty="0">
                <a:ea typeface="Cambria" panose="02040503050406030204" pitchFamily="18" charset="0"/>
                <a:cs typeface="Cambria" panose="02040503050406030204" pitchFamily="18" charset="0"/>
              </a:rPr>
              <a:t>WJEC resources</a:t>
            </a:r>
          </a:p>
          <a:p>
            <a:pPr marL="1314450" lvl="1" indent="-571500">
              <a:buFont typeface="Arial" panose="020B0604020202020204" pitchFamily="34" charset="0"/>
              <a:buChar char="•"/>
            </a:pPr>
            <a:r>
              <a:rPr lang="en-GB" dirty="0">
                <a:ea typeface="Cambria" panose="02040503050406030204" pitchFamily="18" charset="0"/>
                <a:cs typeface="Cambria" panose="02040503050406030204" pitchFamily="18" charset="0"/>
              </a:rPr>
              <a:t>Teachers</a:t>
            </a:r>
          </a:p>
          <a:p>
            <a:pPr marL="1314450" lvl="1" indent="-571500">
              <a:buFont typeface="Arial" panose="020B0604020202020204" pitchFamily="34" charset="0"/>
              <a:buChar char="•"/>
            </a:pPr>
            <a:r>
              <a:rPr lang="en-GB" dirty="0">
                <a:ea typeface="Cambria" panose="02040503050406030204" pitchFamily="18" charset="0"/>
                <a:cs typeface="Cambria" panose="02040503050406030204" pitchFamily="18" charset="0"/>
              </a:rPr>
              <a:t>Students</a:t>
            </a:r>
          </a:p>
          <a:p>
            <a:pPr marL="571500" indent="-571500">
              <a:buFont typeface="Arial" panose="020B0604020202020204" pitchFamily="34" charset="0"/>
              <a:buChar char="•"/>
            </a:pPr>
            <a:r>
              <a:rPr lang="en-GB" sz="2800">
                <a:ea typeface="Cambria" panose="02040503050406030204" pitchFamily="18" charset="0"/>
                <a:cs typeface="Cambria" panose="02040503050406030204" pitchFamily="18" charset="0"/>
              </a:rPr>
              <a:t>Useful </a:t>
            </a:r>
            <a:r>
              <a:rPr lang="en-GB" sz="2800" dirty="0">
                <a:ea typeface="Cambria" panose="02040503050406030204" pitchFamily="18" charset="0"/>
                <a:cs typeface="Cambria" panose="02040503050406030204" pitchFamily="18" charset="0"/>
              </a:rPr>
              <a:t>Contacts </a:t>
            </a:r>
          </a:p>
          <a:p>
            <a:pPr marL="571500" indent="-571500">
              <a:buFont typeface="Arial" panose="020B0604020202020204" pitchFamily="34" charset="0"/>
              <a:buChar char="•"/>
            </a:pPr>
            <a:endParaRPr lang="en-GB" sz="2000" dirty="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3021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2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2000"/>
                                        <p:tgtEl>
                                          <p:spTgt spid="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2000"/>
                                        <p:tgtEl>
                                          <p:spTgt spid="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2000"/>
                                        <p:tgtEl>
                                          <p:spTgt spid="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Effect transition="in" filter="fade">
                                      <p:cBhvr>
                                        <p:cTn id="23" dur="2000"/>
                                        <p:tgtEl>
                                          <p:spTgt spid="9">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Effect transition="in" filter="fade">
                                      <p:cBhvr>
                                        <p:cTn id="26" dur="2000"/>
                                        <p:tgtEl>
                                          <p:spTgt spid="9">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Effect transition="in" filter="fade">
                                      <p:cBhvr>
                                        <p:cTn id="31"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Overview of Unit 3</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r>
              <a:rPr lang="en-GB" sz="2800" dirty="0">
                <a:latin typeface="+mn-lt"/>
                <a:ea typeface="Cambria" panose="02040503050406030204" pitchFamily="18" charset="0"/>
                <a:cs typeface="Cambria" panose="02040503050406030204" pitchFamily="18" charset="0"/>
              </a:rPr>
              <a:t>Unit 3 – Materials, technologies and techniques</a:t>
            </a:r>
          </a:p>
          <a:p>
            <a:endParaRPr lang="en-GB" sz="2800" dirty="0">
              <a:latin typeface="+mn-lt"/>
              <a:ea typeface="Cambria" panose="02040503050406030204" pitchFamily="18" charset="0"/>
              <a:cs typeface="Cambria" panose="02040503050406030204" pitchFamily="18" charset="0"/>
            </a:endParaRPr>
          </a:p>
          <a:p>
            <a:r>
              <a:rPr lang="en-GB" sz="2800" dirty="0">
                <a:latin typeface="+mn-lt"/>
                <a:ea typeface="Cambria" panose="02040503050406030204" pitchFamily="18" charset="0"/>
                <a:cs typeface="Cambria" panose="02040503050406030204" pitchFamily="18" charset="0"/>
              </a:rPr>
              <a:t>This unit is designed to build knowledge and understanding of:</a:t>
            </a:r>
          </a:p>
          <a:p>
            <a:pPr marL="1314450" lvl="1" indent="-571500">
              <a:buFont typeface="Courier New" panose="02070309020205020404" pitchFamily="49" charset="0"/>
              <a:buChar char="o"/>
            </a:pPr>
            <a:r>
              <a:rPr lang="en-GB" dirty="0">
                <a:latin typeface="+mn-lt"/>
                <a:ea typeface="Cambria" panose="02040503050406030204" pitchFamily="18" charset="0"/>
                <a:cs typeface="Cambria" panose="02040503050406030204" pitchFamily="18" charset="0"/>
              </a:rPr>
              <a:t>Properties of and degradation of materials</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Structural analysis and building comfort</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Standards for measurements</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Thermal, acoustic and lighting considerations</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Building services systems</a:t>
            </a:r>
          </a:p>
          <a:p>
            <a:pPr marL="0" indent="0">
              <a:buNone/>
            </a:pPr>
            <a:endParaRPr lang="en-GB" sz="3600" dirty="0">
              <a:latin typeface="+mn-lt"/>
            </a:endParaRPr>
          </a:p>
        </p:txBody>
      </p:sp>
    </p:spTree>
    <p:extLst>
      <p:ext uri="{BB962C8B-B14F-4D97-AF65-F5344CB8AC3E}">
        <p14:creationId xmlns:p14="http://schemas.microsoft.com/office/powerpoint/2010/main" val="375496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2000"/>
                                        <p:tgtEl>
                                          <p:spTgt spid="9">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2000"/>
                                        <p:tgtEl>
                                          <p:spTgt spid="9">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2000"/>
                                        <p:tgtEl>
                                          <p:spTgt spid="9">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xEl>
                                              <p:pRg st="5" end="5"/>
                                            </p:txEl>
                                          </p:spTgt>
                                        </p:tgtEl>
                                        <p:attrNameLst>
                                          <p:attrName>style.visibility</p:attrName>
                                        </p:attrNameLst>
                                      </p:cBhvr>
                                      <p:to>
                                        <p:strVal val="visible"/>
                                      </p:to>
                                    </p:set>
                                    <p:animEffect transition="in" filter="fade">
                                      <p:cBhvr>
                                        <p:cTn id="20" dur="2000"/>
                                        <p:tgtEl>
                                          <p:spTgt spid="9">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fade">
                                      <p:cBhvr>
                                        <p:cTn id="23" dur="2000"/>
                                        <p:tgtEl>
                                          <p:spTgt spid="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fade">
                                      <p:cBhvr>
                                        <p:cTn id="26" dur="2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The content of Unit 3</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2500" lnSpcReduction="10000"/>
          </a:bodyPr>
          <a:lstStyle/>
          <a:p>
            <a:pPr marL="61912"/>
            <a:r>
              <a:rPr lang="en-GB" sz="3600" dirty="0">
                <a:latin typeface="+mn-lt"/>
                <a:ea typeface="Cambria" panose="02040503050406030204" pitchFamily="18" charset="0"/>
              </a:rPr>
              <a:t>2.3.1 	Properties of materials</a:t>
            </a:r>
          </a:p>
          <a:p>
            <a:pPr marL="61912"/>
            <a:r>
              <a:rPr lang="en-GB" sz="3600" dirty="0">
                <a:latin typeface="+mn-lt"/>
                <a:ea typeface="Cambria" panose="02040503050406030204" pitchFamily="18" charset="0"/>
              </a:rPr>
              <a:t>2.3.2 	Properties of construction materials</a:t>
            </a:r>
          </a:p>
          <a:p>
            <a:pPr marL="61912"/>
            <a:r>
              <a:rPr lang="en-GB" sz="3600" dirty="0">
                <a:latin typeface="+mn-lt"/>
                <a:ea typeface="Cambria" panose="02040503050406030204" pitchFamily="18" charset="0"/>
              </a:rPr>
              <a:t>2.3.3 	Degradation of construction materials</a:t>
            </a:r>
          </a:p>
          <a:p>
            <a:pPr marL="61912"/>
            <a:r>
              <a:rPr lang="en-GB" sz="3600" dirty="0">
                <a:latin typeface="+mn-lt"/>
                <a:ea typeface="Cambria" panose="02040503050406030204" pitchFamily="18" charset="0"/>
              </a:rPr>
              <a:t>2.3.4 	Structural analysis and building comfort</a:t>
            </a:r>
          </a:p>
          <a:p>
            <a:pPr marL="61912"/>
            <a:r>
              <a:rPr lang="en-GB" sz="3600" dirty="0">
                <a:latin typeface="+mn-lt"/>
                <a:ea typeface="Cambria" panose="02040503050406030204" pitchFamily="18" charset="0"/>
              </a:rPr>
              <a:t>2.3.5 	Standards for measurements</a:t>
            </a:r>
          </a:p>
          <a:p>
            <a:pPr marL="61912"/>
            <a:r>
              <a:rPr lang="en-GB" sz="3600" dirty="0">
                <a:latin typeface="+mn-lt"/>
                <a:ea typeface="Cambria" panose="02040503050406030204" pitchFamily="18" charset="0"/>
              </a:rPr>
              <a:t>2.3.6 	Thermal comfort</a:t>
            </a:r>
          </a:p>
          <a:p>
            <a:pPr marL="61912"/>
            <a:r>
              <a:rPr lang="en-GB" sz="3600" dirty="0">
                <a:latin typeface="+mn-lt"/>
                <a:ea typeface="Cambria" panose="02040503050406030204" pitchFamily="18" charset="0"/>
              </a:rPr>
              <a:t>2.3.7 	Acoustic design of buildings and assets</a:t>
            </a:r>
          </a:p>
          <a:p>
            <a:pPr marL="61912"/>
            <a:r>
              <a:rPr lang="en-GB" sz="3600" dirty="0">
                <a:latin typeface="+mn-lt"/>
                <a:ea typeface="Cambria" panose="02040503050406030204" pitchFamily="18" charset="0"/>
              </a:rPr>
              <a:t>2.3.8 	Lighting in buildings and of assets</a:t>
            </a:r>
          </a:p>
          <a:p>
            <a:pPr marL="61912"/>
            <a:r>
              <a:rPr lang="en-GB" sz="3600" dirty="0">
                <a:latin typeface="+mn-lt"/>
                <a:ea typeface="Cambria" panose="02040503050406030204" pitchFamily="18" charset="0"/>
              </a:rPr>
              <a:t>2.3.9 	Building services systems</a:t>
            </a:r>
          </a:p>
          <a:p>
            <a:pPr marL="61912"/>
            <a:endParaRPr lang="en-GB" sz="3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832550622"/>
      </p:ext>
    </p:extLst>
  </p:cSld>
  <p:clrMapOvr>
    <a:masterClrMapping/>
  </p:clrMapOvr>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Lewis, Joanna</DisplayName>
        <AccountId>49</AccountId>
        <AccountType/>
      </UserInfo>
      <UserInfo>
        <DisplayName>Owen, Geraint</DisplayName>
        <AccountId>14</AccountId>
        <AccountType/>
      </UserInfo>
      <UserInfo>
        <DisplayName>Blount, Melanie</DisplayName>
        <AccountId>149</AccountId>
        <AccountType/>
      </UserInfo>
      <UserInfo>
        <DisplayName>Perry, Allan</DisplayName>
        <AccountId>94</AccountId>
        <AccountType/>
      </UserInfo>
    </SharedWithUsers>
    <QA xmlns="101960c9-2583-49a4-9434-4c0cad7b266a" xsi:nil="true"/>
    <lcf76f155ced4ddcb4097134ff3c332f xmlns="101960c9-2583-49a4-9434-4c0cad7b266a">
      <Terms xmlns="http://schemas.microsoft.com/office/infopath/2007/PartnerControls"/>
    </lcf76f155ced4ddcb4097134ff3c332f>
    <TaxCatchAll xmlns="10ebebe9-ad9c-417c-96aa-6a2f5b72dbd6" xsi:nil="true"/>
  </documentManagement>
</p:properties>
</file>

<file path=customXml/itemProps1.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2.xml><?xml version="1.0" encoding="utf-8"?>
<ds:datastoreItem xmlns:ds="http://schemas.openxmlformats.org/officeDocument/2006/customXml" ds:itemID="{D914535B-AC59-4B7B-A905-7517F9195203}"/>
</file>

<file path=customXml/itemProps3.xml><?xml version="1.0" encoding="utf-8"?>
<ds:datastoreItem xmlns:ds="http://schemas.openxmlformats.org/officeDocument/2006/customXml" ds:itemID="{D0DE5532-076C-4333-94CD-BB9A7BAC216D}">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0ebebe9-ad9c-417c-96aa-6a2f5b72dbd6"/>
    <ds:schemaRef ds:uri="http://purl.org/dc/terms/"/>
    <ds:schemaRef ds:uri="http://schemas.openxmlformats.org/package/2006/metadata/core-properties"/>
    <ds:schemaRef ds:uri="101960c9-2583-49a4-9434-4c0cad7b26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53788</TotalTime>
  <Words>3715</Words>
  <Application>Microsoft Office PowerPoint</Application>
  <PresentationFormat>On-screen Show (4:3)</PresentationFormat>
  <Paragraphs>384</Paragraphs>
  <Slides>29</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Gotham Rounded Book</vt:lpstr>
      <vt:lpstr>Courier New</vt:lpstr>
      <vt:lpstr>Arial</vt:lpstr>
      <vt:lpstr>Bliss-Light</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Nia</cp:lastModifiedBy>
  <cp:revision>129</cp:revision>
  <dcterms:created xsi:type="dcterms:W3CDTF">2017-04-04T10:58:38Z</dcterms:created>
  <dcterms:modified xsi:type="dcterms:W3CDTF">2022-07-27T12:32:50Z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