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61"/>
  </p:notesMasterIdLst>
  <p:sldIdLst>
    <p:sldId id="265" r:id="rId5"/>
    <p:sldId id="271" r:id="rId6"/>
    <p:sldId id="439" r:id="rId7"/>
    <p:sldId id="440" r:id="rId8"/>
    <p:sldId id="442" r:id="rId9"/>
    <p:sldId id="443" r:id="rId10"/>
    <p:sldId id="448" r:id="rId11"/>
    <p:sldId id="449" r:id="rId12"/>
    <p:sldId id="469" r:id="rId13"/>
    <p:sldId id="450" r:id="rId14"/>
    <p:sldId id="458" r:id="rId15"/>
    <p:sldId id="451" r:id="rId16"/>
    <p:sldId id="470" r:id="rId17"/>
    <p:sldId id="459" r:id="rId18"/>
    <p:sldId id="452" r:id="rId19"/>
    <p:sldId id="453" r:id="rId20"/>
    <p:sldId id="454" r:id="rId21"/>
    <p:sldId id="471" r:id="rId22"/>
    <p:sldId id="455" r:id="rId23"/>
    <p:sldId id="460" r:id="rId24"/>
    <p:sldId id="486" r:id="rId25"/>
    <p:sldId id="446" r:id="rId26"/>
    <p:sldId id="472" r:id="rId27"/>
    <p:sldId id="461" r:id="rId28"/>
    <p:sldId id="462" r:id="rId29"/>
    <p:sldId id="466" r:id="rId30"/>
    <p:sldId id="473" r:id="rId31"/>
    <p:sldId id="463" r:id="rId32"/>
    <p:sldId id="487" r:id="rId33"/>
    <p:sldId id="474" r:id="rId34"/>
    <p:sldId id="467" r:id="rId35"/>
    <p:sldId id="464" r:id="rId36"/>
    <p:sldId id="468" r:id="rId37"/>
    <p:sldId id="465" r:id="rId38"/>
    <p:sldId id="476" r:id="rId39"/>
    <p:sldId id="475" r:id="rId40"/>
    <p:sldId id="477" r:id="rId41"/>
    <p:sldId id="478" r:id="rId42"/>
    <p:sldId id="488" r:id="rId43"/>
    <p:sldId id="491" r:id="rId44"/>
    <p:sldId id="492" r:id="rId45"/>
    <p:sldId id="494" r:id="rId46"/>
    <p:sldId id="499" r:id="rId47"/>
    <p:sldId id="495" r:id="rId48"/>
    <p:sldId id="496" r:id="rId49"/>
    <p:sldId id="497" r:id="rId50"/>
    <p:sldId id="498" r:id="rId51"/>
    <p:sldId id="479" r:id="rId52"/>
    <p:sldId id="493" r:id="rId53"/>
    <p:sldId id="480" r:id="rId54"/>
    <p:sldId id="482" r:id="rId55"/>
    <p:sldId id="483" r:id="rId56"/>
    <p:sldId id="481" r:id="rId57"/>
    <p:sldId id="484" r:id="rId58"/>
    <p:sldId id="485" r:id="rId59"/>
    <p:sldId id="420" r:id="rId60"/>
  </p:sldIdLst>
  <p:sldSz cx="9144000" cy="6858000" type="screen4x3"/>
  <p:notesSz cx="6858000" cy="9144000"/>
  <p:embeddedFontLst>
    <p:embeddedFont>
      <p:font typeface="Calibri" panose="020F0502020204030204" pitchFamily="34" charset="0"/>
      <p:regular r:id="rId62"/>
      <p:bold r:id="rId63"/>
      <p:italic r:id="rId64"/>
      <p:boldItalic r:id="rId65"/>
    </p:embeddedFont>
    <p:embeddedFont>
      <p:font typeface="Century Gothic" panose="020B0502020202020204" pitchFamily="34" charset="0"/>
      <p:regular r:id="rId66"/>
      <p:bold r:id="rId67"/>
      <p:italic r:id="rId68"/>
      <p:boldItalic r:id="rId69"/>
    </p:embeddedFont>
    <p:embeddedFont>
      <p:font typeface="Gotham Rounded Book" pitchFamily="50" charset="0"/>
      <p:regular r:id="rId70"/>
      <p:bold r:id="rId71"/>
      <p:italic r:id="rId72"/>
      <p:boldItalic r:id="rId73"/>
    </p:embeddedFont>
  </p:embeddedFontLst>
  <p:defaultTextStyle>
    <a:defPPr>
      <a:defRPr lang="en-GB"/>
    </a:defPPr>
    <a:lvl1pPr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5pPr>
    <a:lvl6pPr marL="2286000" algn="l" defTabSz="914400" rtl="0" eaLnBrk="1" latinLnBrk="0" hangingPunct="1">
      <a:defRPr kern="1200">
        <a:solidFill>
          <a:schemeClr val="tx1"/>
        </a:solidFill>
        <a:latin typeface="Calibri" pitchFamily="34" charset="0"/>
        <a:ea typeface="ＭＳ Ｐゴシック" pitchFamily="1" charset="-128"/>
        <a:cs typeface="+mn-cs"/>
      </a:defRPr>
    </a:lvl6pPr>
    <a:lvl7pPr marL="2743200" algn="l" defTabSz="914400" rtl="0" eaLnBrk="1" latinLnBrk="0" hangingPunct="1">
      <a:defRPr kern="1200">
        <a:solidFill>
          <a:schemeClr val="tx1"/>
        </a:solidFill>
        <a:latin typeface="Calibri" pitchFamily="34" charset="0"/>
        <a:ea typeface="ＭＳ Ｐゴシック" pitchFamily="1" charset="-128"/>
        <a:cs typeface="+mn-cs"/>
      </a:defRPr>
    </a:lvl7pPr>
    <a:lvl8pPr marL="3200400" algn="l" defTabSz="914400" rtl="0" eaLnBrk="1" latinLnBrk="0" hangingPunct="1">
      <a:defRPr kern="1200">
        <a:solidFill>
          <a:schemeClr val="tx1"/>
        </a:solidFill>
        <a:latin typeface="Calibri" pitchFamily="34" charset="0"/>
        <a:ea typeface="ＭＳ Ｐゴシック" pitchFamily="1" charset="-128"/>
        <a:cs typeface="+mn-cs"/>
      </a:defRPr>
    </a:lvl8pPr>
    <a:lvl9pPr marL="3657600" algn="l" defTabSz="914400" rtl="0" eaLnBrk="1" latinLnBrk="0" hangingPunct="1">
      <a:defRPr kern="1200">
        <a:solidFill>
          <a:schemeClr val="tx1"/>
        </a:solidFill>
        <a:latin typeface="Calibri" pitchFamily="34" charset="0"/>
        <a:ea typeface="ＭＳ Ｐゴシック" pitchFamily="1"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3C06"/>
    <a:srgbClr val="E753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E488D9-FA2D-4834-824F-7D8B55D1B5CD}" v="135" dt="2021-05-18T12:03:26.5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62308" autoAdjust="0"/>
  </p:normalViewPr>
  <p:slideViewPr>
    <p:cSldViewPr snapToGrid="0" snapToObjects="1">
      <p:cViewPr varScale="1">
        <p:scale>
          <a:sx n="45" d="100"/>
          <a:sy n="45" d="100"/>
        </p:scale>
        <p:origin x="2106"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font" Target="fonts/font2.fntdata"/><Relationship Id="rId68" Type="http://schemas.openxmlformats.org/officeDocument/2006/relationships/font" Target="fonts/font7.fntdata"/><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font" Target="fonts/font10.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5.fntdata"/><Relationship Id="rId7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font" Target="fonts/font4.fntdata"/><Relationship Id="rId73" Type="http://schemas.openxmlformats.org/officeDocument/2006/relationships/font" Target="fonts/font12.fntdata"/><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1.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64709F-7B92-4904-980E-C27FFADFC1BF}" type="datetimeFigureOut">
              <a:rPr lang="en-GB" smtClean="0"/>
              <a:t>18/05/2021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E7319E-213C-4920-A16F-A5F14520856B}" type="slidenum">
              <a:rPr lang="en-GB" smtClean="0"/>
              <a:t>‹#›</a:t>
            </a:fld>
            <a:endParaRPr lang="en-GB"/>
          </a:p>
        </p:txBody>
      </p:sp>
    </p:spTree>
    <p:extLst>
      <p:ext uri="{BB962C8B-B14F-4D97-AF65-F5344CB8AC3E}">
        <p14:creationId xmlns:p14="http://schemas.microsoft.com/office/powerpoint/2010/main" val="2782778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the  NEA walkthrough for the GCE Built Environment Unit 2 – sample assessment materials. </a:t>
            </a:r>
          </a:p>
        </p:txBody>
      </p:sp>
      <p:sp>
        <p:nvSpPr>
          <p:cNvPr id="4" name="Slide Number Placeholder 3"/>
          <p:cNvSpPr>
            <a:spLocks noGrp="1"/>
          </p:cNvSpPr>
          <p:nvPr>
            <p:ph type="sldNum" sz="quarter" idx="10"/>
          </p:nvPr>
        </p:nvSpPr>
        <p:spPr/>
        <p:txBody>
          <a:bodyPr/>
          <a:lstStyle/>
          <a:p>
            <a:fld id="{3BF64F25-C7F6-4E11-8B8C-CCA7BD6D9214}" type="slidenum">
              <a:rPr lang="en-GB" smtClean="0"/>
              <a:pPr/>
              <a:t>1</a:t>
            </a:fld>
            <a:endParaRPr lang="en-GB"/>
          </a:p>
        </p:txBody>
      </p:sp>
    </p:spTree>
    <p:extLst>
      <p:ext uri="{BB962C8B-B14F-4D97-AF65-F5344CB8AC3E}">
        <p14:creationId xmlns:p14="http://schemas.microsoft.com/office/powerpoint/2010/main" val="2472485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need to consider the parameters of the planning process including:</a:t>
            </a:r>
          </a:p>
          <a:p>
            <a:pPr marL="285750" indent="-285750" algn="l">
              <a:buFont typeface="Arial" panose="020B0604020202020204" pitchFamily="34" charset="0"/>
              <a:buChar char="•"/>
            </a:pPr>
            <a:r>
              <a:rPr lang="en-US" sz="1200" dirty="0">
                <a:solidFill>
                  <a:srgbClr val="000000"/>
                </a:solidFill>
              </a:rPr>
              <a:t>C</a:t>
            </a:r>
            <a:r>
              <a:rPr lang="en-US" sz="1200" b="0" i="0" u="none" strike="noStrike" baseline="0" dirty="0">
                <a:solidFill>
                  <a:srgbClr val="000000"/>
                </a:solidFill>
              </a:rPr>
              <a:t>ompliance with the Local Plan and other government </a:t>
            </a:r>
            <a:r>
              <a:rPr lang="en-GB" sz="1200" b="0" i="0" u="none" strike="noStrike" baseline="0" dirty="0">
                <a:solidFill>
                  <a:srgbClr val="000000"/>
                </a:solidFill>
              </a:rPr>
              <a:t>policies</a:t>
            </a:r>
          </a:p>
          <a:p>
            <a:pPr marL="285750" indent="-285750" algn="l">
              <a:buFont typeface="Arial" panose="020B0604020202020204" pitchFamily="34" charset="0"/>
              <a:buChar char="•"/>
            </a:pPr>
            <a:r>
              <a:rPr lang="en-US" sz="1200" dirty="0">
                <a:solidFill>
                  <a:srgbClr val="000000"/>
                </a:solidFill>
              </a:rPr>
              <a:t>I</a:t>
            </a:r>
            <a:r>
              <a:rPr lang="en-US" sz="1200" b="0" i="0" u="none" strike="noStrike" baseline="0" dirty="0">
                <a:solidFill>
                  <a:srgbClr val="000000"/>
                </a:solidFill>
              </a:rPr>
              <a:t>mpact on the local area</a:t>
            </a:r>
          </a:p>
          <a:p>
            <a:pPr marL="285750" indent="-285750" algn="l">
              <a:buFont typeface="Arial" panose="020B0604020202020204" pitchFamily="34" charset="0"/>
              <a:buChar char="•"/>
            </a:pPr>
            <a:r>
              <a:rPr lang="en-US" sz="1200" dirty="0">
                <a:solidFill>
                  <a:srgbClr val="000000"/>
                </a:solidFill>
              </a:rPr>
              <a:t>E</a:t>
            </a:r>
            <a:r>
              <a:rPr lang="en-US" sz="1200" b="0" i="0" u="none" strike="noStrike" baseline="0" dirty="0">
                <a:solidFill>
                  <a:srgbClr val="000000"/>
                </a:solidFill>
              </a:rPr>
              <a:t>ffect on trees and wildlife and the impact on any Site of Special Scientific Interest (SSSI) or Area of Outstanding </a:t>
            </a:r>
            <a:r>
              <a:rPr lang="en-GB" sz="1200" b="0" i="0" u="none" strike="noStrike" baseline="0" dirty="0">
                <a:solidFill>
                  <a:srgbClr val="000000"/>
                </a:solidFill>
              </a:rPr>
              <a:t>Natural Beauty (AONB)</a:t>
            </a:r>
          </a:p>
          <a:p>
            <a:pPr marL="285750" indent="-285750" algn="l">
              <a:buFont typeface="Arial" panose="020B0604020202020204" pitchFamily="34" charset="0"/>
              <a:buChar char="•"/>
            </a:pPr>
            <a:r>
              <a:rPr lang="en-US" sz="1200" dirty="0">
                <a:solidFill>
                  <a:srgbClr val="000000"/>
                </a:solidFill>
              </a:rPr>
              <a:t>H</a:t>
            </a:r>
            <a:r>
              <a:rPr lang="en-US" sz="1200" b="0" i="0" u="none" strike="noStrike" baseline="0" dirty="0">
                <a:solidFill>
                  <a:srgbClr val="000000"/>
                </a:solidFill>
              </a:rPr>
              <a:t>ighway matters, traffic access, visibility and parking</a:t>
            </a:r>
            <a:r>
              <a:rPr lang="en-US" sz="1200" b="0" i="0" u="none" strike="noStrike" baseline="0" dirty="0">
                <a:solidFill>
                  <a:srgbClr val="1F409C"/>
                </a:solidFill>
              </a:rPr>
              <a:t> </a:t>
            </a:r>
            <a:r>
              <a:rPr lang="en-US" sz="1200" b="0" i="0" u="none" strike="noStrike" baseline="0" dirty="0">
                <a:solidFill>
                  <a:srgbClr val="000000"/>
                </a:solidFill>
              </a:rPr>
              <a:t>scope of existing local facilities and local housing stock</a:t>
            </a:r>
          </a:p>
          <a:p>
            <a:pPr marL="285750" indent="-285750" algn="l">
              <a:buFont typeface="Arial" panose="020B0604020202020204" pitchFamily="34" charset="0"/>
              <a:buChar char="•"/>
            </a:pPr>
            <a:r>
              <a:rPr lang="en-US" sz="1200" dirty="0">
                <a:solidFill>
                  <a:srgbClr val="000000"/>
                </a:solidFill>
              </a:rPr>
              <a:t>P</a:t>
            </a:r>
            <a:r>
              <a:rPr lang="en-US" sz="1200" b="0" i="0" u="none" strike="noStrike" baseline="0" dirty="0">
                <a:solidFill>
                  <a:srgbClr val="000000"/>
                </a:solidFill>
              </a:rPr>
              <a:t>otential loss of light or privacy to neighbouring</a:t>
            </a:r>
            <a:r>
              <a:rPr lang="en-US" sz="1200" dirty="0">
                <a:solidFill>
                  <a:srgbClr val="000000"/>
                </a:solidFill>
              </a:rPr>
              <a:t> </a:t>
            </a:r>
            <a:r>
              <a:rPr lang="en-GB" sz="1200" b="0" i="0" u="none" strike="noStrike" baseline="0" dirty="0">
                <a:solidFill>
                  <a:srgbClr val="000000"/>
                </a:solidFill>
              </a:rPr>
              <a:t>properties</a:t>
            </a:r>
          </a:p>
          <a:p>
            <a:pPr marL="285750" indent="-285750" algn="l">
              <a:buFont typeface="Arial" panose="020B0604020202020204" pitchFamily="34" charset="0"/>
              <a:buChar char="•"/>
            </a:pPr>
            <a:r>
              <a:rPr lang="en-US" sz="1200" dirty="0">
                <a:solidFill>
                  <a:srgbClr val="000000"/>
                </a:solidFill>
              </a:rPr>
              <a:t>S</a:t>
            </a:r>
            <a:r>
              <a:rPr lang="en-US" sz="1200" b="0" i="0" u="none" strike="noStrike" baseline="0" dirty="0">
                <a:solidFill>
                  <a:srgbClr val="000000"/>
                </a:solidFill>
              </a:rPr>
              <a:t>uitability for the local area, issues of conservation and </a:t>
            </a:r>
            <a:r>
              <a:rPr lang="en-GB" sz="1200" b="0" i="0" u="none" strike="noStrike" baseline="0" dirty="0">
                <a:solidFill>
                  <a:srgbClr val="000000"/>
                </a:solidFill>
              </a:rPr>
              <a:t>listed buildings </a:t>
            </a:r>
          </a:p>
          <a:p>
            <a:pPr marL="285750" indent="-285750" algn="l">
              <a:buFont typeface="Arial" panose="020B0604020202020204" pitchFamily="34" charset="0"/>
              <a:buChar char="•"/>
            </a:pPr>
            <a:r>
              <a:rPr lang="en-GB" sz="1200" dirty="0">
                <a:solidFill>
                  <a:srgbClr val="000000"/>
                </a:solidFill>
              </a:rPr>
              <a:t>O</a:t>
            </a:r>
            <a:r>
              <a:rPr lang="en-GB" sz="1200" b="0" i="0" u="none" strike="noStrike" baseline="0" dirty="0">
                <a:solidFill>
                  <a:srgbClr val="000000"/>
                </a:solidFill>
              </a:rPr>
              <a:t>ver development</a:t>
            </a:r>
          </a:p>
          <a:p>
            <a:pPr marL="285750" indent="-285750" algn="l">
              <a:buFont typeface="Arial" panose="020B0604020202020204" pitchFamily="34" charset="0"/>
              <a:buChar char="•"/>
            </a:pPr>
            <a:r>
              <a:rPr lang="en-US" sz="1200" dirty="0">
                <a:solidFill>
                  <a:srgbClr val="000000"/>
                </a:solidFill>
              </a:rPr>
              <a:t>P</a:t>
            </a:r>
            <a:r>
              <a:rPr lang="en-US" sz="1200" b="0" i="0" u="none" strike="noStrike" baseline="0" dirty="0">
                <a:solidFill>
                  <a:srgbClr val="000000"/>
                </a:solidFill>
              </a:rPr>
              <a:t>rovision or retention of employment</a:t>
            </a:r>
          </a:p>
          <a:p>
            <a:pPr marL="285750" indent="-285750" algn="l">
              <a:buFont typeface="Arial" panose="020B0604020202020204" pitchFamily="34" charset="0"/>
              <a:buChar char="•"/>
            </a:pPr>
            <a:r>
              <a:rPr lang="en-US" sz="1200" dirty="0">
                <a:solidFill>
                  <a:srgbClr val="000000"/>
                </a:solidFill>
              </a:rPr>
              <a:t>I</a:t>
            </a:r>
            <a:r>
              <a:rPr lang="en-US" sz="1200" b="0" i="0" u="none" strike="noStrike" baseline="0" dirty="0">
                <a:solidFill>
                  <a:srgbClr val="000000"/>
                </a:solidFill>
              </a:rPr>
              <a:t>ssues concerning drainage and surface water runoff.</a:t>
            </a:r>
            <a:r>
              <a:rPr lang="en-GB" sz="1200" dirty="0"/>
              <a:t> </a:t>
            </a:r>
          </a:p>
          <a:p>
            <a:pPr marL="285750" indent="-285750" algn="l">
              <a:buFont typeface="Arial" panose="020B0604020202020204" pitchFamily="34" charset="0"/>
              <a:buChar char="•"/>
            </a:pPr>
            <a:endParaRPr lang="en-GB" sz="1200" dirty="0"/>
          </a:p>
          <a:p>
            <a:pPr marL="0" indent="0" algn="l">
              <a:buFont typeface="Arial" panose="020B0604020202020204" pitchFamily="34" charset="0"/>
              <a:buNone/>
            </a:pPr>
            <a:r>
              <a:rPr lang="en-GB" sz="1200" dirty="0"/>
              <a:t>All these parameters need to be discussed in relation to your chosen site for the new medical centre.  The nature of the site and access to the site will govern which of the parameters are relevant to your situation.</a:t>
            </a:r>
          </a:p>
          <a:p>
            <a:endParaRPr lang="en-US" dirty="0"/>
          </a:p>
        </p:txBody>
      </p:sp>
      <p:sp>
        <p:nvSpPr>
          <p:cNvPr id="4" name="Slide Number Placeholder 3"/>
          <p:cNvSpPr>
            <a:spLocks noGrp="1"/>
          </p:cNvSpPr>
          <p:nvPr>
            <p:ph type="sldNum" sz="quarter" idx="5"/>
          </p:nvPr>
        </p:nvSpPr>
        <p:spPr/>
        <p:txBody>
          <a:bodyPr/>
          <a:lstStyle/>
          <a:p>
            <a:fld id="{24E7319E-213C-4920-A16F-A5F14520856B}" type="slidenum">
              <a:rPr lang="en-GB" smtClean="0"/>
              <a:t>10</a:t>
            </a:fld>
            <a:endParaRPr lang="en-GB"/>
          </a:p>
        </p:txBody>
      </p:sp>
    </p:spTree>
    <p:extLst>
      <p:ext uri="{BB962C8B-B14F-4D97-AF65-F5344CB8AC3E}">
        <p14:creationId xmlns:p14="http://schemas.microsoft.com/office/powerpoint/2010/main" val="2145313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need to consider the </a:t>
            </a:r>
            <a:r>
              <a:rPr lang="en-GB" dirty="0"/>
              <a:t>constraints that may have been identified during the information gathering with regard to planning including:</a:t>
            </a:r>
          </a:p>
          <a:p>
            <a:endParaRPr lang="en-GB" sz="1200" dirty="0"/>
          </a:p>
          <a:p>
            <a:pPr marL="285750" indent="-285750" algn="l">
              <a:buFont typeface="Arial" panose="020B0604020202020204" pitchFamily="34" charset="0"/>
              <a:buChar char="•"/>
            </a:pPr>
            <a:r>
              <a:rPr lang="en-US" sz="1200" dirty="0"/>
              <a:t>The risk of flooding at the site</a:t>
            </a:r>
          </a:p>
          <a:p>
            <a:pPr marL="285750" indent="-285750" algn="l">
              <a:buFont typeface="Arial" panose="020B0604020202020204" pitchFamily="34" charset="0"/>
              <a:buChar char="•"/>
            </a:pPr>
            <a:r>
              <a:rPr lang="en-US" sz="1200" dirty="0"/>
              <a:t>The nature of the ground that could be contaminated with chemical or industrial waste</a:t>
            </a:r>
          </a:p>
          <a:p>
            <a:pPr marL="285750" indent="-285750" algn="l">
              <a:buFont typeface="Arial" panose="020B0604020202020204" pitchFamily="34" charset="0"/>
              <a:buChar char="•"/>
            </a:pPr>
            <a:r>
              <a:rPr lang="en-US" sz="1200" dirty="0"/>
              <a:t>Whether any trees on the site have preservation orders that would prevent them being felled to make way for the extension to the existing building</a:t>
            </a:r>
          </a:p>
          <a:p>
            <a:pPr marL="285750" indent="-285750" algn="l">
              <a:buFont typeface="Arial" panose="020B0604020202020204" pitchFamily="34" charset="0"/>
              <a:buChar char="•"/>
            </a:pPr>
            <a:r>
              <a:rPr lang="en-US" sz="1200" dirty="0"/>
              <a:t>Whether the existing building is listed, restricting the changes that can be made to its appearance and use.</a:t>
            </a:r>
            <a:endParaRPr lang="en-GB" sz="1200" dirty="0"/>
          </a:p>
        </p:txBody>
      </p:sp>
      <p:sp>
        <p:nvSpPr>
          <p:cNvPr id="4" name="Slide Number Placeholder 3"/>
          <p:cNvSpPr>
            <a:spLocks noGrp="1"/>
          </p:cNvSpPr>
          <p:nvPr>
            <p:ph type="sldNum" sz="quarter" idx="5"/>
          </p:nvPr>
        </p:nvSpPr>
        <p:spPr/>
        <p:txBody>
          <a:bodyPr/>
          <a:lstStyle/>
          <a:p>
            <a:fld id="{24E7319E-213C-4920-A16F-A5F14520856B}" type="slidenum">
              <a:rPr lang="en-GB" smtClean="0"/>
              <a:t>11</a:t>
            </a:fld>
            <a:endParaRPr lang="en-GB"/>
          </a:p>
        </p:txBody>
      </p:sp>
    </p:spTree>
    <p:extLst>
      <p:ext uri="{BB962C8B-B14F-4D97-AF65-F5344CB8AC3E}">
        <p14:creationId xmlns:p14="http://schemas.microsoft.com/office/powerpoint/2010/main" val="1187493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need to consider and discuss in detail the statutory requirements that you must comply with including Building Regulations.</a:t>
            </a:r>
          </a:p>
          <a:p>
            <a:endParaRPr lang="en-US" dirty="0"/>
          </a:p>
          <a:p>
            <a:r>
              <a:rPr lang="en-US" dirty="0"/>
              <a:t>Your conversion and extension will have to be designed to comply with the requirements set out in the National Building Regulations and Building standards.</a:t>
            </a:r>
          </a:p>
          <a:p>
            <a:endParaRPr lang="en-US" dirty="0"/>
          </a:p>
          <a:p>
            <a:r>
              <a:rPr lang="en-US" dirty="0"/>
              <a:t>To find out the requirements that will affect your design decisions go to ‘https://gov.wales/building-regulations-approved-documents’ where you will find a full set of guidance on these requirements.</a:t>
            </a:r>
          </a:p>
        </p:txBody>
      </p:sp>
      <p:sp>
        <p:nvSpPr>
          <p:cNvPr id="4" name="Slide Number Placeholder 3"/>
          <p:cNvSpPr>
            <a:spLocks noGrp="1"/>
          </p:cNvSpPr>
          <p:nvPr>
            <p:ph type="sldNum" sz="quarter" idx="5"/>
          </p:nvPr>
        </p:nvSpPr>
        <p:spPr/>
        <p:txBody>
          <a:bodyPr/>
          <a:lstStyle/>
          <a:p>
            <a:fld id="{24E7319E-213C-4920-A16F-A5F14520856B}" type="slidenum">
              <a:rPr lang="en-GB" smtClean="0"/>
              <a:t>12</a:t>
            </a:fld>
            <a:endParaRPr lang="en-GB"/>
          </a:p>
        </p:txBody>
      </p:sp>
    </p:spTree>
    <p:extLst>
      <p:ext uri="{BB962C8B-B14F-4D97-AF65-F5344CB8AC3E}">
        <p14:creationId xmlns:p14="http://schemas.microsoft.com/office/powerpoint/2010/main" val="2139618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drawing considers the statutory regulations, sustainability and building regulations that will inform your design.</a:t>
            </a:r>
          </a:p>
        </p:txBody>
      </p:sp>
      <p:sp>
        <p:nvSpPr>
          <p:cNvPr id="4" name="Slide Number Placeholder 3"/>
          <p:cNvSpPr>
            <a:spLocks noGrp="1"/>
          </p:cNvSpPr>
          <p:nvPr>
            <p:ph type="sldNum" sz="quarter" idx="5"/>
          </p:nvPr>
        </p:nvSpPr>
        <p:spPr/>
        <p:txBody>
          <a:bodyPr/>
          <a:lstStyle/>
          <a:p>
            <a:fld id="{24E7319E-213C-4920-A16F-A5F14520856B}" type="slidenum">
              <a:rPr lang="en-GB" smtClean="0"/>
              <a:t>13</a:t>
            </a:fld>
            <a:endParaRPr lang="en-GB"/>
          </a:p>
        </p:txBody>
      </p:sp>
    </p:spTree>
    <p:extLst>
      <p:ext uri="{BB962C8B-B14F-4D97-AF65-F5344CB8AC3E}">
        <p14:creationId xmlns:p14="http://schemas.microsoft.com/office/powerpoint/2010/main" val="1016582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also need to take account of statutory requirements related to other public services such as the police, fire service and highway authority.</a:t>
            </a:r>
          </a:p>
          <a:p>
            <a:endParaRPr lang="en-US" dirty="0"/>
          </a:p>
          <a:p>
            <a:r>
              <a:rPr lang="en-US" dirty="0"/>
              <a:t>The police are concerned with security arrangements which will be relevant to the new medical centre is terms of the storage of medicines and drugs.</a:t>
            </a:r>
          </a:p>
          <a:p>
            <a:endParaRPr lang="en-US" dirty="0"/>
          </a:p>
          <a:p>
            <a:r>
              <a:rPr lang="en-US" dirty="0"/>
              <a:t>The fire service will want to ensure that there are sufficient means of escape for staff and patients and that the design allows for access to the building and water supplies.</a:t>
            </a:r>
          </a:p>
          <a:p>
            <a:endParaRPr lang="en-US" dirty="0"/>
          </a:p>
          <a:p>
            <a:r>
              <a:rPr lang="en-US" dirty="0"/>
              <a:t>The highway authority will be concerned with access to the site, any increase in traffic volume and any alterations that may be need to the road layout in the vicinity of the medical centre.</a:t>
            </a:r>
          </a:p>
          <a:p>
            <a:endParaRPr lang="en-US" dirty="0"/>
          </a:p>
        </p:txBody>
      </p:sp>
      <p:sp>
        <p:nvSpPr>
          <p:cNvPr id="4" name="Slide Number Placeholder 3"/>
          <p:cNvSpPr>
            <a:spLocks noGrp="1"/>
          </p:cNvSpPr>
          <p:nvPr>
            <p:ph type="sldNum" sz="quarter" idx="5"/>
          </p:nvPr>
        </p:nvSpPr>
        <p:spPr/>
        <p:txBody>
          <a:bodyPr/>
          <a:lstStyle/>
          <a:p>
            <a:fld id="{24E7319E-213C-4920-A16F-A5F14520856B}" type="slidenum">
              <a:rPr lang="en-GB" smtClean="0"/>
              <a:t>14</a:t>
            </a:fld>
            <a:endParaRPr lang="en-GB"/>
          </a:p>
        </p:txBody>
      </p:sp>
    </p:spTree>
    <p:extLst>
      <p:ext uri="{BB962C8B-B14F-4D97-AF65-F5344CB8AC3E}">
        <p14:creationId xmlns:p14="http://schemas.microsoft.com/office/powerpoint/2010/main" val="459090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need to consider the environmental parameters that could constrain your design of the conversion of the existing building and the proposed extension.  </a:t>
            </a:r>
          </a:p>
          <a:p>
            <a:endParaRPr lang="en-US" dirty="0"/>
          </a:p>
          <a:p>
            <a:r>
              <a:rPr lang="en-US" dirty="0"/>
              <a:t>The nature of your site will dictate which environmental issues will affect your design.  Which of these parameters are likely to be of importance for your site and design?</a:t>
            </a:r>
          </a:p>
        </p:txBody>
      </p:sp>
      <p:sp>
        <p:nvSpPr>
          <p:cNvPr id="4" name="Slide Number Placeholder 3"/>
          <p:cNvSpPr>
            <a:spLocks noGrp="1"/>
          </p:cNvSpPr>
          <p:nvPr>
            <p:ph type="sldNum" sz="quarter" idx="5"/>
          </p:nvPr>
        </p:nvSpPr>
        <p:spPr/>
        <p:txBody>
          <a:bodyPr/>
          <a:lstStyle/>
          <a:p>
            <a:fld id="{24E7319E-213C-4920-A16F-A5F14520856B}" type="slidenum">
              <a:rPr lang="en-GB" smtClean="0"/>
              <a:t>15</a:t>
            </a:fld>
            <a:endParaRPr lang="en-GB"/>
          </a:p>
        </p:txBody>
      </p:sp>
    </p:spTree>
    <p:extLst>
      <p:ext uri="{BB962C8B-B14F-4D97-AF65-F5344CB8AC3E}">
        <p14:creationId xmlns:p14="http://schemas.microsoft.com/office/powerpoint/2010/main" val="3152855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need to consider any social issues that may constrain the design process.  </a:t>
            </a:r>
          </a:p>
          <a:p>
            <a:endParaRPr lang="en-US" dirty="0"/>
          </a:p>
          <a:p>
            <a:r>
              <a:rPr lang="en-US" dirty="0"/>
              <a:t>It is important that the views of stakeholders are taken into account.  This includes the local community who may become patients at the new medical centre, but may also have concerns about increased traffic, car parking and footfall generated by the health centre.</a:t>
            </a:r>
          </a:p>
          <a:p>
            <a:endParaRPr lang="en-US" dirty="0"/>
          </a:p>
          <a:p>
            <a:r>
              <a:rPr lang="en-US" dirty="0"/>
              <a:t>It is also important to consider the range of services that will be offered by the new medical centre and the needs of the wide range of staff who will be working there.</a:t>
            </a:r>
          </a:p>
        </p:txBody>
      </p:sp>
      <p:sp>
        <p:nvSpPr>
          <p:cNvPr id="4" name="Slide Number Placeholder 3"/>
          <p:cNvSpPr>
            <a:spLocks noGrp="1"/>
          </p:cNvSpPr>
          <p:nvPr>
            <p:ph type="sldNum" sz="quarter" idx="5"/>
          </p:nvPr>
        </p:nvSpPr>
        <p:spPr/>
        <p:txBody>
          <a:bodyPr/>
          <a:lstStyle/>
          <a:p>
            <a:fld id="{24E7319E-213C-4920-A16F-A5F14520856B}" type="slidenum">
              <a:rPr lang="en-GB" smtClean="0"/>
              <a:t>16</a:t>
            </a:fld>
            <a:endParaRPr lang="en-GB"/>
          </a:p>
        </p:txBody>
      </p:sp>
    </p:spTree>
    <p:extLst>
      <p:ext uri="{BB962C8B-B14F-4D97-AF65-F5344CB8AC3E}">
        <p14:creationId xmlns:p14="http://schemas.microsoft.com/office/powerpoint/2010/main" val="1883313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 budget will constrain the development and issues relating to funding need to be considered.  You will need to research how the National Health Service fund this type of project or whether the medical practice will need to self fund the work.</a:t>
            </a:r>
          </a:p>
        </p:txBody>
      </p:sp>
      <p:sp>
        <p:nvSpPr>
          <p:cNvPr id="4" name="Slide Number Placeholder 3"/>
          <p:cNvSpPr>
            <a:spLocks noGrp="1"/>
          </p:cNvSpPr>
          <p:nvPr>
            <p:ph type="sldNum" sz="quarter" idx="5"/>
          </p:nvPr>
        </p:nvSpPr>
        <p:spPr/>
        <p:txBody>
          <a:bodyPr/>
          <a:lstStyle/>
          <a:p>
            <a:fld id="{24E7319E-213C-4920-A16F-A5F14520856B}" type="slidenum">
              <a:rPr lang="en-GB" smtClean="0"/>
              <a:t>17</a:t>
            </a:fld>
            <a:endParaRPr lang="en-GB"/>
          </a:p>
        </p:txBody>
      </p:sp>
    </p:spTree>
    <p:extLst>
      <p:ext uri="{BB962C8B-B14F-4D97-AF65-F5344CB8AC3E}">
        <p14:creationId xmlns:p14="http://schemas.microsoft.com/office/powerpoint/2010/main" val="771349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provides evidence of the consideration of the costs for the conversion of the existing building and construction of the extension for the new medical centre.</a:t>
            </a:r>
          </a:p>
        </p:txBody>
      </p:sp>
      <p:sp>
        <p:nvSpPr>
          <p:cNvPr id="4" name="Slide Number Placeholder 3"/>
          <p:cNvSpPr>
            <a:spLocks noGrp="1"/>
          </p:cNvSpPr>
          <p:nvPr>
            <p:ph type="sldNum" sz="quarter" idx="5"/>
          </p:nvPr>
        </p:nvSpPr>
        <p:spPr/>
        <p:txBody>
          <a:bodyPr/>
          <a:lstStyle/>
          <a:p>
            <a:fld id="{24E7319E-213C-4920-A16F-A5F14520856B}" type="slidenum">
              <a:rPr lang="en-GB" smtClean="0"/>
              <a:t>18</a:t>
            </a:fld>
            <a:endParaRPr lang="en-GB"/>
          </a:p>
        </p:txBody>
      </p:sp>
    </p:spTree>
    <p:extLst>
      <p:ext uri="{BB962C8B-B14F-4D97-AF65-F5344CB8AC3E}">
        <p14:creationId xmlns:p14="http://schemas.microsoft.com/office/powerpoint/2010/main" val="4627665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Complying with the Construction (Design and Management) Regulations, known as CMD, is essential. </a:t>
            </a:r>
          </a:p>
          <a:p>
            <a:endParaRPr lang="en-US" dirty="0"/>
          </a:p>
          <a:p>
            <a:r>
              <a:rPr lang="en-US" dirty="0"/>
              <a:t>You will need to carry out a risk analysis of the works as part of the design process and include the work required in mitigation of identified risks in the project budget.</a:t>
            </a:r>
          </a:p>
        </p:txBody>
      </p:sp>
      <p:sp>
        <p:nvSpPr>
          <p:cNvPr id="4" name="Slide Number Placeholder 3"/>
          <p:cNvSpPr>
            <a:spLocks noGrp="1"/>
          </p:cNvSpPr>
          <p:nvPr>
            <p:ph type="sldNum" sz="quarter" idx="5"/>
          </p:nvPr>
        </p:nvSpPr>
        <p:spPr/>
        <p:txBody>
          <a:bodyPr/>
          <a:lstStyle/>
          <a:p>
            <a:fld id="{24E7319E-213C-4920-A16F-A5F14520856B}" type="slidenum">
              <a:rPr lang="en-GB" smtClean="0"/>
              <a:t>19</a:t>
            </a:fld>
            <a:endParaRPr lang="en-GB"/>
          </a:p>
        </p:txBody>
      </p:sp>
    </p:spTree>
    <p:extLst>
      <p:ext uri="{BB962C8B-B14F-4D97-AF65-F5344CB8AC3E}">
        <p14:creationId xmlns:p14="http://schemas.microsoft.com/office/powerpoint/2010/main" val="3551386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During this session you will need to have access to the Sample NEA brief for Unit2 and the specification for Unit 2.</a:t>
            </a:r>
          </a:p>
          <a:p>
            <a:endParaRPr lang="en-GB" dirty="0"/>
          </a:p>
          <a:p>
            <a:r>
              <a:rPr lang="en-GB" dirty="0"/>
              <a:t>You will also need to be able to make notes and perhaps sketch out ideas as we go through the requirements for the NEA.</a:t>
            </a:r>
          </a:p>
        </p:txBody>
      </p:sp>
      <p:sp>
        <p:nvSpPr>
          <p:cNvPr id="4" name="Slide Number Placeholder 3"/>
          <p:cNvSpPr>
            <a:spLocks noGrp="1"/>
          </p:cNvSpPr>
          <p:nvPr>
            <p:ph type="sldNum" sz="quarter" idx="5"/>
          </p:nvPr>
        </p:nvSpPr>
        <p:spPr/>
        <p:txBody>
          <a:bodyPr/>
          <a:lstStyle/>
          <a:p>
            <a:fld id="{24E7319E-213C-4920-A16F-A5F14520856B}" type="slidenum">
              <a:rPr lang="en-GB" smtClean="0"/>
              <a:t>2</a:t>
            </a:fld>
            <a:endParaRPr lang="en-GB"/>
          </a:p>
        </p:txBody>
      </p:sp>
    </p:spTree>
    <p:extLst>
      <p:ext uri="{BB962C8B-B14F-4D97-AF65-F5344CB8AC3E}">
        <p14:creationId xmlns:p14="http://schemas.microsoft.com/office/powerpoint/2010/main" val="1820945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set of tasks for the NEA requires you to create an initial project brief for the client.  </a:t>
            </a:r>
          </a:p>
          <a:p>
            <a:endParaRPr lang="en-US" dirty="0"/>
          </a:p>
          <a:p>
            <a:r>
              <a:rPr lang="en-US" dirty="0"/>
              <a:t>This should include setting parameters, project objectives, outlines of possible design ideas and planning constraints.</a:t>
            </a:r>
          </a:p>
        </p:txBody>
      </p:sp>
      <p:sp>
        <p:nvSpPr>
          <p:cNvPr id="4" name="Slide Number Placeholder 3"/>
          <p:cNvSpPr>
            <a:spLocks noGrp="1"/>
          </p:cNvSpPr>
          <p:nvPr>
            <p:ph type="sldNum" sz="quarter" idx="5"/>
          </p:nvPr>
        </p:nvSpPr>
        <p:spPr/>
        <p:txBody>
          <a:bodyPr/>
          <a:lstStyle/>
          <a:p>
            <a:fld id="{24E7319E-213C-4920-A16F-A5F14520856B}" type="slidenum">
              <a:rPr lang="en-GB" smtClean="0"/>
              <a:t>20</a:t>
            </a:fld>
            <a:endParaRPr lang="en-GB"/>
          </a:p>
        </p:txBody>
      </p:sp>
    </p:spTree>
    <p:extLst>
      <p:ext uri="{BB962C8B-B14F-4D97-AF65-F5344CB8AC3E}">
        <p14:creationId xmlns:p14="http://schemas.microsoft.com/office/powerpoint/2010/main" val="31564390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set of tasks for the NEA requires you to create an initial project brief for the client.  </a:t>
            </a:r>
          </a:p>
          <a:p>
            <a:endParaRPr lang="en-US" dirty="0"/>
          </a:p>
          <a:p>
            <a:r>
              <a:rPr lang="en-US" dirty="0"/>
              <a:t>The top band of the mark scheme sets out the requirements for Part (b).  To achieve top marks, you will need to:</a:t>
            </a:r>
          </a:p>
          <a:p>
            <a:pPr marL="171450" indent="-171450">
              <a:buFont typeface="Arial" panose="020B0604020202020204" pitchFamily="34" charset="0"/>
              <a:buChar char="•"/>
            </a:pPr>
            <a:r>
              <a:rPr lang="en-US" dirty="0"/>
              <a:t>Provide evidence of a thorough and effective identification of:</a:t>
            </a:r>
          </a:p>
          <a:p>
            <a:pPr marL="628650" lvl="1" indent="-171450">
              <a:buFont typeface="Arial" panose="020B0604020202020204" pitchFamily="34" charset="0"/>
              <a:buChar char="•"/>
            </a:pPr>
            <a:r>
              <a:rPr lang="en-US" dirty="0"/>
              <a:t>A broad range of design parameters including functional and aesthetic requirements relevant to the conversion of the existing building and the building of the extension to provide a new medical centre.</a:t>
            </a:r>
          </a:p>
          <a:p>
            <a:pPr marL="628650" lvl="1" indent="-171450">
              <a:buFont typeface="Arial" panose="020B0604020202020204" pitchFamily="34" charset="0"/>
              <a:buChar char="•"/>
            </a:pPr>
            <a:r>
              <a:rPr lang="en-US" dirty="0"/>
              <a:t>Highly relevant project outcomes in terms of function and performance of the new medical centre.</a:t>
            </a:r>
          </a:p>
          <a:p>
            <a:pPr marL="171450" lvl="0" indent="-171450">
              <a:buFont typeface="Arial" panose="020B0604020202020204" pitchFamily="34" charset="0"/>
              <a:buChar char="•"/>
            </a:pPr>
            <a:r>
              <a:rPr lang="en-US" dirty="0"/>
              <a:t>Provide strong evidence of:</a:t>
            </a:r>
          </a:p>
          <a:p>
            <a:pPr marL="628650" lvl="1" indent="-171450">
              <a:buFont typeface="Arial" panose="020B0604020202020204" pitchFamily="34" charset="0"/>
              <a:buChar char="•"/>
            </a:pPr>
            <a:r>
              <a:rPr lang="en-US" dirty="0"/>
              <a:t>Clear design ideas and relevant detailed specifications for the project</a:t>
            </a:r>
          </a:p>
          <a:p>
            <a:pPr marL="628650" lvl="1" indent="-171450">
              <a:buFont typeface="Arial" panose="020B0604020202020204" pitchFamily="34" charset="0"/>
              <a:buChar char="•"/>
            </a:pPr>
            <a:r>
              <a:rPr lang="en-US" dirty="0"/>
              <a:t>A thorough and appropriate brief for the project including details for the design and construction teams</a:t>
            </a:r>
          </a:p>
          <a:p>
            <a:pPr marL="628650" lvl="1" indent="-171450">
              <a:buFont typeface="Arial" panose="020B0604020202020204" pitchFamily="34" charset="0"/>
              <a:buChar char="•"/>
            </a:pPr>
            <a:r>
              <a:rPr lang="en-US" dirty="0"/>
              <a:t>A close alignment with stages 0 – 4 of the RIBA Plan of Work and the relevant activities undertaken at each of the five stages.</a:t>
            </a:r>
          </a:p>
          <a:p>
            <a:endParaRPr lang="en-US" dirty="0"/>
          </a:p>
        </p:txBody>
      </p:sp>
      <p:sp>
        <p:nvSpPr>
          <p:cNvPr id="4" name="Slide Number Placeholder 3"/>
          <p:cNvSpPr>
            <a:spLocks noGrp="1"/>
          </p:cNvSpPr>
          <p:nvPr>
            <p:ph type="sldNum" sz="quarter" idx="5"/>
          </p:nvPr>
        </p:nvSpPr>
        <p:spPr/>
        <p:txBody>
          <a:bodyPr/>
          <a:lstStyle/>
          <a:p>
            <a:fld id="{24E7319E-213C-4920-A16F-A5F14520856B}" type="slidenum">
              <a:rPr lang="en-GB" smtClean="0"/>
              <a:t>21</a:t>
            </a:fld>
            <a:endParaRPr lang="en-GB"/>
          </a:p>
        </p:txBody>
      </p:sp>
    </p:spTree>
    <p:extLst>
      <p:ext uri="{BB962C8B-B14F-4D97-AF65-F5344CB8AC3E}">
        <p14:creationId xmlns:p14="http://schemas.microsoft.com/office/powerpoint/2010/main" val="6042760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the new medical centre, there has to be detailed consideration of the end users’ functional requirements. </a:t>
            </a:r>
          </a:p>
          <a:p>
            <a:endParaRPr lang="en-GB" dirty="0"/>
          </a:p>
          <a:p>
            <a:r>
              <a:rPr lang="en-GB" dirty="0"/>
              <a:t>The doctors will require clinical accommodation with sufficient space to carry out patient examinations in private, these requirements will have to be based on NHS guidance.</a:t>
            </a:r>
          </a:p>
          <a:p>
            <a:endParaRPr lang="en-GB" dirty="0"/>
          </a:p>
          <a:p>
            <a:r>
              <a:rPr lang="en-GB" dirty="0"/>
              <a:t>The nurses will require similar accommodation to the doctors whereas other staff will require safe and comfortable working conditions with a reception area and waiting room for patients and staff accommodation for rest periods plus toilet and washing facilities.</a:t>
            </a:r>
          </a:p>
          <a:p>
            <a:endParaRPr lang="en-GB" dirty="0"/>
          </a:p>
          <a:p>
            <a:r>
              <a:rPr lang="en-GB" dirty="0"/>
              <a:t>As the project involves the conversion and extension of an existing building the deign must reflect the nature of the existing building in terms of the materials used in construction.</a:t>
            </a:r>
          </a:p>
          <a:p>
            <a:endParaRPr lang="en-GB" dirty="0"/>
          </a:p>
          <a:p>
            <a:r>
              <a:rPr lang="en-GB" dirty="0"/>
              <a:t>The implications arising from the physical environment will depend on your choice of site for the new medical centre.</a:t>
            </a:r>
          </a:p>
          <a:p>
            <a:endParaRPr lang="en-GB" dirty="0"/>
          </a:p>
          <a:p>
            <a:r>
              <a:rPr lang="en-GB" dirty="0"/>
              <a:t>Standard planning constraints will apply, again some depending on the area in which your medical centre is to be situated, for example if it is in a conservation area.</a:t>
            </a:r>
          </a:p>
        </p:txBody>
      </p:sp>
      <p:sp>
        <p:nvSpPr>
          <p:cNvPr id="4" name="Slide Number Placeholder 3"/>
          <p:cNvSpPr>
            <a:spLocks noGrp="1"/>
          </p:cNvSpPr>
          <p:nvPr>
            <p:ph type="sldNum" sz="quarter" idx="5"/>
          </p:nvPr>
        </p:nvSpPr>
        <p:spPr/>
        <p:txBody>
          <a:bodyPr/>
          <a:lstStyle/>
          <a:p>
            <a:fld id="{24E7319E-213C-4920-A16F-A5F14520856B}" type="slidenum">
              <a:rPr lang="en-GB" smtClean="0"/>
              <a:t>22</a:t>
            </a:fld>
            <a:endParaRPr lang="en-GB"/>
          </a:p>
        </p:txBody>
      </p:sp>
    </p:spTree>
    <p:extLst>
      <p:ext uri="{BB962C8B-B14F-4D97-AF65-F5344CB8AC3E}">
        <p14:creationId xmlns:p14="http://schemas.microsoft.com/office/powerpoint/2010/main" val="1138570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sketch provides details of the requirements for a standard consulting room to be used by the GPs in the new medical centre.</a:t>
            </a:r>
          </a:p>
        </p:txBody>
      </p:sp>
      <p:sp>
        <p:nvSpPr>
          <p:cNvPr id="4" name="Slide Number Placeholder 3"/>
          <p:cNvSpPr>
            <a:spLocks noGrp="1"/>
          </p:cNvSpPr>
          <p:nvPr>
            <p:ph type="sldNum" sz="quarter" idx="5"/>
          </p:nvPr>
        </p:nvSpPr>
        <p:spPr/>
        <p:txBody>
          <a:bodyPr/>
          <a:lstStyle/>
          <a:p>
            <a:fld id="{24E7319E-213C-4920-A16F-A5F14520856B}" type="slidenum">
              <a:rPr lang="en-GB" smtClean="0"/>
              <a:t>23</a:t>
            </a:fld>
            <a:endParaRPr lang="en-GB"/>
          </a:p>
        </p:txBody>
      </p:sp>
    </p:spTree>
    <p:extLst>
      <p:ext uri="{BB962C8B-B14F-4D97-AF65-F5344CB8AC3E}">
        <p14:creationId xmlns:p14="http://schemas.microsoft.com/office/powerpoint/2010/main" val="30783543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project outcomes are always going to depend on the nature of the building required. </a:t>
            </a:r>
          </a:p>
          <a:p>
            <a:endParaRPr lang="en-GB" dirty="0"/>
          </a:p>
          <a:p>
            <a:r>
              <a:rPr lang="en-GB" dirty="0"/>
              <a:t>In this case the outcomes will relate to the nature of the activities that will take place in a medical centre including the work of doctors, nurses, support and administration staff.  The need for privacy will be essential both in consultations and the maintenance of confidential records.</a:t>
            </a:r>
          </a:p>
        </p:txBody>
      </p:sp>
      <p:sp>
        <p:nvSpPr>
          <p:cNvPr id="4" name="Slide Number Placeholder 3"/>
          <p:cNvSpPr>
            <a:spLocks noGrp="1"/>
          </p:cNvSpPr>
          <p:nvPr>
            <p:ph type="sldNum" sz="quarter" idx="5"/>
          </p:nvPr>
        </p:nvSpPr>
        <p:spPr/>
        <p:txBody>
          <a:bodyPr/>
          <a:lstStyle/>
          <a:p>
            <a:fld id="{24E7319E-213C-4920-A16F-A5F14520856B}" type="slidenum">
              <a:rPr lang="en-GB" smtClean="0"/>
              <a:t>24</a:t>
            </a:fld>
            <a:endParaRPr lang="en-GB"/>
          </a:p>
        </p:txBody>
      </p:sp>
    </p:spTree>
    <p:extLst>
      <p:ext uri="{BB962C8B-B14F-4D97-AF65-F5344CB8AC3E}">
        <p14:creationId xmlns:p14="http://schemas.microsoft.com/office/powerpoint/2010/main" val="8427028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Design ideas can be represented using a variety of methods including sketches, drawings, plans, specifications and models.</a:t>
            </a:r>
          </a:p>
          <a:p>
            <a:endParaRPr lang="en-GB" dirty="0"/>
          </a:p>
          <a:p>
            <a:r>
              <a:rPr lang="en-GB" dirty="0"/>
              <a:t>The designs for the medical centre will need to cover both the conversion of the existing building and the proposed extension.  All stakeholders should be consulted about the initial ideas for the building.</a:t>
            </a:r>
          </a:p>
        </p:txBody>
      </p:sp>
      <p:sp>
        <p:nvSpPr>
          <p:cNvPr id="4" name="Slide Number Placeholder 3"/>
          <p:cNvSpPr>
            <a:spLocks noGrp="1"/>
          </p:cNvSpPr>
          <p:nvPr>
            <p:ph type="sldNum" sz="quarter" idx="5"/>
          </p:nvPr>
        </p:nvSpPr>
        <p:spPr/>
        <p:txBody>
          <a:bodyPr/>
          <a:lstStyle/>
          <a:p>
            <a:fld id="{24E7319E-213C-4920-A16F-A5F14520856B}" type="slidenum">
              <a:rPr lang="en-GB" smtClean="0"/>
              <a:t>25</a:t>
            </a:fld>
            <a:endParaRPr lang="en-GB"/>
          </a:p>
        </p:txBody>
      </p:sp>
    </p:spTree>
    <p:extLst>
      <p:ext uri="{BB962C8B-B14F-4D97-AF65-F5344CB8AC3E}">
        <p14:creationId xmlns:p14="http://schemas.microsoft.com/office/powerpoint/2010/main" val="518322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project brief is the key document upon which the design for the building will be based, including technical details intended for the professional design team and specialist contractors.</a:t>
            </a:r>
          </a:p>
          <a:p>
            <a:endParaRPr lang="en-GB" dirty="0"/>
          </a:p>
          <a:p>
            <a:r>
              <a:rPr lang="en-GB" dirty="0"/>
              <a:t>The project brief will include:</a:t>
            </a:r>
          </a:p>
          <a:p>
            <a:pPr marL="457200" indent="-457200">
              <a:buFont typeface="Arial" panose="020B0604020202020204" pitchFamily="34" charset="0"/>
              <a:buChar char="•"/>
            </a:pPr>
            <a:r>
              <a:rPr lang="en-GB" sz="1200" dirty="0"/>
              <a:t>A description of the client</a:t>
            </a:r>
          </a:p>
          <a:p>
            <a:pPr marL="457200" indent="-457200">
              <a:buFont typeface="Arial" panose="020B0604020202020204" pitchFamily="34" charset="0"/>
              <a:buChar char="•"/>
            </a:pPr>
            <a:r>
              <a:rPr lang="en-GB" sz="1200" dirty="0"/>
              <a:t>Site information</a:t>
            </a:r>
          </a:p>
          <a:p>
            <a:pPr marL="457200" indent="-457200">
              <a:buFont typeface="Arial" panose="020B0604020202020204" pitchFamily="34" charset="0"/>
              <a:buChar char="•"/>
            </a:pPr>
            <a:r>
              <a:rPr lang="en-GB" sz="1200" dirty="0"/>
              <a:t>Spatial requirements, including schedules of accommodation and adjacencies</a:t>
            </a:r>
          </a:p>
          <a:p>
            <a:pPr marL="457200" indent="-457200">
              <a:buFont typeface="Arial" panose="020B0604020202020204" pitchFamily="34" charset="0"/>
              <a:buChar char="•"/>
            </a:pPr>
            <a:r>
              <a:rPr lang="en-GB" sz="1200" dirty="0"/>
              <a:t>Technical requirements and performance standards</a:t>
            </a:r>
          </a:p>
          <a:p>
            <a:pPr marL="457200" indent="-457200">
              <a:buFont typeface="Arial" panose="020B0604020202020204" pitchFamily="34" charset="0"/>
              <a:buChar char="•"/>
            </a:pPr>
            <a:r>
              <a:rPr lang="en-GB" sz="1200" dirty="0"/>
              <a:t>Component requirements including lead in times</a:t>
            </a:r>
          </a:p>
          <a:p>
            <a:pPr marL="457200" indent="-457200">
              <a:buFont typeface="Arial" panose="020B0604020202020204" pitchFamily="34" charset="0"/>
              <a:buChar char="•"/>
            </a:pPr>
            <a:r>
              <a:rPr lang="en-GB" sz="1200" dirty="0"/>
              <a:t>Other issues, including planning requirements, budget and programme.</a:t>
            </a: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26</a:t>
            </a:fld>
            <a:endParaRPr lang="en-GB"/>
          </a:p>
        </p:txBody>
      </p:sp>
    </p:spTree>
    <p:extLst>
      <p:ext uri="{BB962C8B-B14F-4D97-AF65-F5344CB8AC3E}">
        <p14:creationId xmlns:p14="http://schemas.microsoft.com/office/powerpoint/2010/main" val="33742198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drawing provides details of the initial site layout design for the new medical centre.</a:t>
            </a:r>
            <a:endParaRPr lang="en-GB" sz="1200" dirty="0"/>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27</a:t>
            </a:fld>
            <a:endParaRPr lang="en-GB"/>
          </a:p>
        </p:txBody>
      </p:sp>
    </p:spTree>
    <p:extLst>
      <p:ext uri="{BB962C8B-B14F-4D97-AF65-F5344CB8AC3E}">
        <p14:creationId xmlns:p14="http://schemas.microsoft.com/office/powerpoint/2010/main" val="38734078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Part (c) of the task asks you to provide evidence of designs for the medical centre including 2D and 3D sketches and drawings with technical, component and material annotations.</a:t>
            </a:r>
          </a:p>
          <a:p>
            <a:endParaRPr lang="en-GB" dirty="0"/>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28</a:t>
            </a:fld>
            <a:endParaRPr lang="en-GB"/>
          </a:p>
        </p:txBody>
      </p:sp>
    </p:spTree>
    <p:extLst>
      <p:ext uri="{BB962C8B-B14F-4D97-AF65-F5344CB8AC3E}">
        <p14:creationId xmlns:p14="http://schemas.microsoft.com/office/powerpoint/2010/main" val="28696143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Part (c) covers assessment objective 2 – application of knowledge and understanding of the built environment and the processes, stages, roles and materials involved in its design, construction, use and maintenance.</a:t>
            </a:r>
          </a:p>
          <a:p>
            <a:endParaRPr lang="en-GB" dirty="0"/>
          </a:p>
          <a:p>
            <a:r>
              <a:rPr lang="en-GB" dirty="0"/>
              <a:t>To gain high marks in this part of the NEA you need to demonstrate:</a:t>
            </a:r>
          </a:p>
          <a:p>
            <a:pPr marL="171450" indent="-171450">
              <a:buFont typeface="Arial" panose="020B0604020202020204" pitchFamily="34" charset="0"/>
              <a:buChar char="•"/>
            </a:pPr>
            <a:r>
              <a:rPr lang="en-GB" dirty="0"/>
              <a:t>Excellent application of knowledge and understanding and sophisticated and highly effective use of techniques, principles and conventions to produce:</a:t>
            </a:r>
          </a:p>
          <a:p>
            <a:pPr marL="628650" lvl="1" indent="-171450">
              <a:buFont typeface="Arial" panose="020B0604020202020204" pitchFamily="34" charset="0"/>
              <a:buChar char="•"/>
            </a:pPr>
            <a:r>
              <a:rPr lang="en-GB" dirty="0"/>
              <a:t>A comprehensive range of high quality 2D and 3D sketches and drawings which are relevant to the design and potential users of the new medical centre.</a:t>
            </a:r>
          </a:p>
          <a:p>
            <a:pPr marL="628650" lvl="1" indent="-171450">
              <a:buFont typeface="Arial" panose="020B0604020202020204" pitchFamily="34" charset="0"/>
              <a:buChar char="•"/>
            </a:pPr>
            <a:r>
              <a:rPr lang="en-GB" dirty="0"/>
              <a:t>Clear and detailed technical component and material annotations.</a:t>
            </a:r>
          </a:p>
        </p:txBody>
      </p:sp>
      <p:sp>
        <p:nvSpPr>
          <p:cNvPr id="4" name="Slide Number Placeholder 3"/>
          <p:cNvSpPr>
            <a:spLocks noGrp="1"/>
          </p:cNvSpPr>
          <p:nvPr>
            <p:ph type="sldNum" sz="quarter" idx="5"/>
          </p:nvPr>
        </p:nvSpPr>
        <p:spPr/>
        <p:txBody>
          <a:bodyPr/>
          <a:lstStyle/>
          <a:p>
            <a:fld id="{24E7319E-213C-4920-A16F-A5F14520856B}" type="slidenum">
              <a:rPr lang="en-GB" smtClean="0"/>
              <a:t>29</a:t>
            </a:fld>
            <a:endParaRPr lang="en-GB"/>
          </a:p>
        </p:txBody>
      </p:sp>
    </p:spTree>
    <p:extLst>
      <p:ext uri="{BB962C8B-B14F-4D97-AF65-F5344CB8AC3E}">
        <p14:creationId xmlns:p14="http://schemas.microsoft.com/office/powerpoint/2010/main" val="3769508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brief will be issued in December of each year for submission the following summer.</a:t>
            </a:r>
          </a:p>
          <a:p>
            <a:endParaRPr lang="en-GB" dirty="0"/>
          </a:p>
          <a:p>
            <a:r>
              <a:rPr lang="en-GB" dirty="0"/>
              <a:t>This walk through will consider the brief from the specification which is part of the sample assessment materials for the qualification.</a:t>
            </a:r>
          </a:p>
          <a:p>
            <a:endParaRPr lang="en-GB" dirty="0"/>
          </a:p>
          <a:p>
            <a:r>
              <a:rPr lang="en-GB" dirty="0"/>
              <a:t>The brief covers the content of unit 2 of the specification.</a:t>
            </a:r>
          </a:p>
          <a:p>
            <a:endParaRPr lang="en-GB" dirty="0"/>
          </a:p>
          <a:p>
            <a:r>
              <a:rPr lang="en-GB" dirty="0"/>
              <a:t>The brief describes a scenario covering the extension of an existing building to provide a new medical centre.  It includes factors you should take into account and tasks to be carried out to complete the brief.</a:t>
            </a:r>
          </a:p>
          <a:p>
            <a:endParaRPr lang="en-GB" dirty="0"/>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3</a:t>
            </a:fld>
            <a:endParaRPr lang="en-GB"/>
          </a:p>
        </p:txBody>
      </p:sp>
    </p:spTree>
    <p:extLst>
      <p:ext uri="{BB962C8B-B14F-4D97-AF65-F5344CB8AC3E}">
        <p14:creationId xmlns:p14="http://schemas.microsoft.com/office/powerpoint/2010/main" val="13296415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drawing includes a sketch plan and site layout for the new medical centre.</a:t>
            </a:r>
          </a:p>
          <a:p>
            <a:endParaRPr lang="en-GB" dirty="0"/>
          </a:p>
          <a:p>
            <a:r>
              <a:rPr lang="en-GB" dirty="0"/>
              <a:t>The site layout plan includes details such as provision for parking and access to the medical centre.</a:t>
            </a:r>
          </a:p>
        </p:txBody>
      </p:sp>
      <p:sp>
        <p:nvSpPr>
          <p:cNvPr id="4" name="Slide Number Placeholder 3"/>
          <p:cNvSpPr>
            <a:spLocks noGrp="1"/>
          </p:cNvSpPr>
          <p:nvPr>
            <p:ph type="sldNum" sz="quarter" idx="5"/>
          </p:nvPr>
        </p:nvSpPr>
        <p:spPr/>
        <p:txBody>
          <a:bodyPr/>
          <a:lstStyle/>
          <a:p>
            <a:fld id="{24E7319E-213C-4920-A16F-A5F14520856B}" type="slidenum">
              <a:rPr lang="en-GB" smtClean="0"/>
              <a:t>30</a:t>
            </a:fld>
            <a:endParaRPr lang="en-GB"/>
          </a:p>
        </p:txBody>
      </p:sp>
    </p:spTree>
    <p:extLst>
      <p:ext uri="{BB962C8B-B14F-4D97-AF65-F5344CB8AC3E}">
        <p14:creationId xmlns:p14="http://schemas.microsoft.com/office/powerpoint/2010/main" val="40792806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sketch provides details for the proposed conversion of the existing building to form the reception and waiting areas for patients and accommodation for support staff.</a:t>
            </a:r>
          </a:p>
        </p:txBody>
      </p:sp>
      <p:sp>
        <p:nvSpPr>
          <p:cNvPr id="4" name="Slide Number Placeholder 3"/>
          <p:cNvSpPr>
            <a:spLocks noGrp="1"/>
          </p:cNvSpPr>
          <p:nvPr>
            <p:ph type="sldNum" sz="quarter" idx="5"/>
          </p:nvPr>
        </p:nvSpPr>
        <p:spPr/>
        <p:txBody>
          <a:bodyPr/>
          <a:lstStyle/>
          <a:p>
            <a:fld id="{24E7319E-213C-4920-A16F-A5F14520856B}" type="slidenum">
              <a:rPr lang="en-GB" smtClean="0"/>
              <a:t>31</a:t>
            </a:fld>
            <a:endParaRPr lang="en-GB"/>
          </a:p>
        </p:txBody>
      </p:sp>
    </p:spTree>
    <p:extLst>
      <p:ext uri="{BB962C8B-B14F-4D97-AF65-F5344CB8AC3E}">
        <p14:creationId xmlns:p14="http://schemas.microsoft.com/office/powerpoint/2010/main" val="42523203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Design drawings are accurately prepared to scale and should include location plans, site plans, floor plans, construction details, elevations and sections.</a:t>
            </a: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32</a:t>
            </a:fld>
            <a:endParaRPr lang="en-GB"/>
          </a:p>
        </p:txBody>
      </p:sp>
    </p:spTree>
    <p:extLst>
      <p:ext uri="{BB962C8B-B14F-4D97-AF65-F5344CB8AC3E}">
        <p14:creationId xmlns:p14="http://schemas.microsoft.com/office/powerpoint/2010/main" val="39147137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drawing shows the front elevation of the new medical centre with the converted existing building and the proposed extension.</a:t>
            </a:r>
          </a:p>
        </p:txBody>
      </p:sp>
      <p:sp>
        <p:nvSpPr>
          <p:cNvPr id="4" name="Slide Number Placeholder 3"/>
          <p:cNvSpPr>
            <a:spLocks noGrp="1"/>
          </p:cNvSpPr>
          <p:nvPr>
            <p:ph type="sldNum" sz="quarter" idx="5"/>
          </p:nvPr>
        </p:nvSpPr>
        <p:spPr/>
        <p:txBody>
          <a:bodyPr/>
          <a:lstStyle/>
          <a:p>
            <a:fld id="{24E7319E-213C-4920-A16F-A5F14520856B}" type="slidenum">
              <a:rPr lang="en-GB" smtClean="0"/>
              <a:t>33</a:t>
            </a:fld>
            <a:endParaRPr lang="en-GB"/>
          </a:p>
        </p:txBody>
      </p:sp>
    </p:spTree>
    <p:extLst>
      <p:ext uri="{BB962C8B-B14F-4D97-AF65-F5344CB8AC3E}">
        <p14:creationId xmlns:p14="http://schemas.microsoft.com/office/powerpoint/2010/main" val="32908220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drawing shows the rear elevations of the conversion and proposed extension to the new medical centre.</a:t>
            </a:r>
          </a:p>
        </p:txBody>
      </p:sp>
      <p:sp>
        <p:nvSpPr>
          <p:cNvPr id="4" name="Slide Number Placeholder 3"/>
          <p:cNvSpPr>
            <a:spLocks noGrp="1"/>
          </p:cNvSpPr>
          <p:nvPr>
            <p:ph type="sldNum" sz="quarter" idx="5"/>
          </p:nvPr>
        </p:nvSpPr>
        <p:spPr/>
        <p:txBody>
          <a:bodyPr/>
          <a:lstStyle/>
          <a:p>
            <a:fld id="{24E7319E-213C-4920-A16F-A5F14520856B}" type="slidenum">
              <a:rPr lang="en-GB" smtClean="0"/>
              <a:t>34</a:t>
            </a:fld>
            <a:endParaRPr lang="en-GB"/>
          </a:p>
        </p:txBody>
      </p:sp>
    </p:spTree>
    <p:extLst>
      <p:ext uri="{BB962C8B-B14F-4D97-AF65-F5344CB8AC3E}">
        <p14:creationId xmlns:p14="http://schemas.microsoft.com/office/powerpoint/2010/main" val="40153320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sketch shows a typical section through the proposed single storey extension.</a:t>
            </a:r>
          </a:p>
        </p:txBody>
      </p:sp>
      <p:sp>
        <p:nvSpPr>
          <p:cNvPr id="4" name="Slide Number Placeholder 3"/>
          <p:cNvSpPr>
            <a:spLocks noGrp="1"/>
          </p:cNvSpPr>
          <p:nvPr>
            <p:ph type="sldNum" sz="quarter" idx="5"/>
          </p:nvPr>
        </p:nvSpPr>
        <p:spPr/>
        <p:txBody>
          <a:bodyPr/>
          <a:lstStyle/>
          <a:p>
            <a:fld id="{24E7319E-213C-4920-A16F-A5F14520856B}" type="slidenum">
              <a:rPr lang="en-GB" smtClean="0"/>
              <a:t>35</a:t>
            </a:fld>
            <a:endParaRPr lang="en-GB"/>
          </a:p>
        </p:txBody>
      </p:sp>
    </p:spTree>
    <p:extLst>
      <p:ext uri="{BB962C8B-B14F-4D97-AF65-F5344CB8AC3E}">
        <p14:creationId xmlns:p14="http://schemas.microsoft.com/office/powerpoint/2010/main" val="41175027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will need to understand the principles and conventions of manual drawing including:</a:t>
            </a:r>
          </a:p>
          <a:p>
            <a:pPr marL="342900" indent="-342900">
              <a:buFont typeface="Arial" panose="020B0604020202020204" pitchFamily="34" charset="0"/>
              <a:buChar char="•"/>
            </a:pPr>
            <a:r>
              <a:rPr lang="en-GB" dirty="0"/>
              <a:t>Dimensioning</a:t>
            </a:r>
          </a:p>
          <a:p>
            <a:pPr marL="342900" indent="-342900">
              <a:buFont typeface="Arial" panose="020B0604020202020204" pitchFamily="34" charset="0"/>
              <a:buChar char="•"/>
            </a:pPr>
            <a:r>
              <a:rPr lang="en-GB" dirty="0"/>
              <a:t>Line thickness, weight and line types</a:t>
            </a:r>
          </a:p>
          <a:p>
            <a:pPr marL="342900" indent="-342900">
              <a:buFont typeface="Arial" panose="020B0604020202020204" pitchFamily="34" charset="0"/>
              <a:buChar char="•"/>
            </a:pPr>
            <a:r>
              <a:rPr lang="en-GB" dirty="0"/>
              <a:t>Indication of elevational and sectional views</a:t>
            </a:r>
          </a:p>
          <a:p>
            <a:endParaRPr lang="en-GB" dirty="0"/>
          </a:p>
          <a:p>
            <a:r>
              <a:rPr lang="en-GB" dirty="0"/>
              <a:t>Technical component and material annotations include:</a:t>
            </a:r>
          </a:p>
          <a:p>
            <a:pPr marL="171450" indent="-171450">
              <a:buFont typeface="Arial" panose="020B0604020202020204" pitchFamily="34" charset="0"/>
              <a:buChar char="•"/>
            </a:pPr>
            <a:r>
              <a:rPr lang="en-GB" dirty="0"/>
              <a:t>Technical annotations – recommended minimum text sizes for notes and dimensions, headings and titles.</a:t>
            </a:r>
          </a:p>
          <a:p>
            <a:pPr marL="171450" indent="-171450">
              <a:buFont typeface="Arial" panose="020B0604020202020204" pitchFamily="34" charset="0"/>
              <a:buChar char="•"/>
            </a:pPr>
            <a:r>
              <a:rPr lang="en-GB" dirty="0"/>
              <a:t>Component annotations – architectural symbols for doors, windows and associated motion.  Symbols for electrical and security fittings, heating equipment and sanitary ware.</a:t>
            </a:r>
          </a:p>
          <a:p>
            <a:pPr marL="171450" indent="-171450">
              <a:buFont typeface="Arial" panose="020B0604020202020204" pitchFamily="34" charset="0"/>
              <a:buChar char="•"/>
            </a:pPr>
            <a:r>
              <a:rPr lang="en-GB" dirty="0"/>
              <a:t>Material annotations – cross referencing to schedules. Material hatching, covering concrete, masonry, timber, insulation and groundworks.</a:t>
            </a:r>
          </a:p>
        </p:txBody>
      </p:sp>
      <p:sp>
        <p:nvSpPr>
          <p:cNvPr id="4" name="Slide Number Placeholder 3"/>
          <p:cNvSpPr>
            <a:spLocks noGrp="1"/>
          </p:cNvSpPr>
          <p:nvPr>
            <p:ph type="sldNum" sz="quarter" idx="5"/>
          </p:nvPr>
        </p:nvSpPr>
        <p:spPr/>
        <p:txBody>
          <a:bodyPr/>
          <a:lstStyle/>
          <a:p>
            <a:fld id="{24E7319E-213C-4920-A16F-A5F14520856B}" type="slidenum">
              <a:rPr lang="en-GB" smtClean="0"/>
              <a:t>36</a:t>
            </a:fld>
            <a:endParaRPr lang="en-GB"/>
          </a:p>
        </p:txBody>
      </p:sp>
    </p:spTree>
    <p:extLst>
      <p:ext uri="{BB962C8B-B14F-4D97-AF65-F5344CB8AC3E}">
        <p14:creationId xmlns:p14="http://schemas.microsoft.com/office/powerpoint/2010/main" val="21543745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detailed site plan shows the utilities and services layout for the new medical centre.</a:t>
            </a:r>
          </a:p>
        </p:txBody>
      </p:sp>
      <p:sp>
        <p:nvSpPr>
          <p:cNvPr id="4" name="Slide Number Placeholder 3"/>
          <p:cNvSpPr>
            <a:spLocks noGrp="1"/>
          </p:cNvSpPr>
          <p:nvPr>
            <p:ph type="sldNum" sz="quarter" idx="5"/>
          </p:nvPr>
        </p:nvSpPr>
        <p:spPr/>
        <p:txBody>
          <a:bodyPr/>
          <a:lstStyle/>
          <a:p>
            <a:fld id="{24E7319E-213C-4920-A16F-A5F14520856B}" type="slidenum">
              <a:rPr lang="en-GB" smtClean="0"/>
              <a:t>37</a:t>
            </a:fld>
            <a:endParaRPr lang="en-GB"/>
          </a:p>
        </p:txBody>
      </p:sp>
    </p:spTree>
    <p:extLst>
      <p:ext uri="{BB962C8B-B14F-4D97-AF65-F5344CB8AC3E}">
        <p14:creationId xmlns:p14="http://schemas.microsoft.com/office/powerpoint/2010/main" val="1767909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Part (d) requires you to create 2D and 3D virtual models of your design.</a:t>
            </a:r>
          </a:p>
          <a:p>
            <a:endParaRPr lang="en-GB" dirty="0"/>
          </a:p>
          <a:p>
            <a:r>
              <a:rPr lang="en-GB" dirty="0"/>
              <a:t>For 2D virtual modelling your model is likely to include diagrams and symbols to represent elements of your design.</a:t>
            </a:r>
          </a:p>
          <a:p>
            <a:endParaRPr lang="en-GB" dirty="0"/>
          </a:p>
          <a:p>
            <a:r>
              <a:rPr lang="en-GB" dirty="0"/>
              <a:t>Your 3D model should be a visualisation developed from the 2D model to give a clear representation of the design for the medical centre.</a:t>
            </a:r>
          </a:p>
        </p:txBody>
      </p:sp>
      <p:sp>
        <p:nvSpPr>
          <p:cNvPr id="4" name="Slide Number Placeholder 3"/>
          <p:cNvSpPr>
            <a:spLocks noGrp="1"/>
          </p:cNvSpPr>
          <p:nvPr>
            <p:ph type="sldNum" sz="quarter" idx="5"/>
          </p:nvPr>
        </p:nvSpPr>
        <p:spPr/>
        <p:txBody>
          <a:bodyPr/>
          <a:lstStyle/>
          <a:p>
            <a:fld id="{24E7319E-213C-4920-A16F-A5F14520856B}" type="slidenum">
              <a:rPr lang="en-GB" smtClean="0"/>
              <a:t>38</a:t>
            </a:fld>
            <a:endParaRPr lang="en-GB"/>
          </a:p>
        </p:txBody>
      </p:sp>
    </p:spTree>
    <p:extLst>
      <p:ext uri="{BB962C8B-B14F-4D97-AF65-F5344CB8AC3E}">
        <p14:creationId xmlns:p14="http://schemas.microsoft.com/office/powerpoint/2010/main" val="9670658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achieve high marks for Part (d) you will need to provide:</a:t>
            </a:r>
          </a:p>
          <a:p>
            <a:pPr marL="171450" indent="-171450">
              <a:buFont typeface="Arial" panose="020B0604020202020204" pitchFamily="34" charset="0"/>
              <a:buChar char="•"/>
            </a:pPr>
            <a:r>
              <a:rPr lang="en-GB" dirty="0"/>
              <a:t>Strong evidence of thorough and effective application of knowledge and understanding in the:</a:t>
            </a:r>
          </a:p>
          <a:p>
            <a:pPr marL="628650" lvl="1" indent="-171450">
              <a:buFont typeface="Arial" panose="020B0604020202020204" pitchFamily="34" charset="0"/>
              <a:buChar char="•"/>
            </a:pPr>
            <a:r>
              <a:rPr lang="en-GB" dirty="0"/>
              <a:t>Setting up of virtual modelling projects</a:t>
            </a:r>
          </a:p>
          <a:p>
            <a:pPr marL="628650" lvl="1" indent="-171450">
              <a:buFont typeface="Arial" panose="020B0604020202020204" pitchFamily="34" charset="0"/>
              <a:buChar char="•"/>
            </a:pPr>
            <a:r>
              <a:rPr lang="en-GB" dirty="0"/>
              <a:t>Use of common methodologies</a:t>
            </a:r>
          </a:p>
          <a:p>
            <a:pPr marL="0" lvl="0" indent="0">
              <a:buFont typeface="Arial" panose="020B0604020202020204" pitchFamily="34" charset="0"/>
              <a:buNone/>
            </a:pPr>
            <a:r>
              <a:rPr lang="en-GB" dirty="0"/>
              <a:t>You need to demonstrate an excellent application of knowledge and understanding to produce high quality 2D and 3D virtual modelling outputs which will include:</a:t>
            </a:r>
          </a:p>
          <a:p>
            <a:pPr marL="628650" lvl="1" indent="-171450">
              <a:buFont typeface="Arial" panose="020B0604020202020204" pitchFamily="34" charset="0"/>
              <a:buChar char="•"/>
            </a:pPr>
            <a:r>
              <a:rPr lang="en-GB" dirty="0"/>
              <a:t>A range of sophisticated and convincing models of proposals</a:t>
            </a:r>
          </a:p>
          <a:p>
            <a:pPr marL="628650" lvl="1" indent="-171450">
              <a:buFont typeface="Arial" panose="020B0604020202020204" pitchFamily="34" charset="0"/>
              <a:buChar char="•"/>
            </a:pPr>
            <a:r>
              <a:rPr lang="en-GB" dirty="0"/>
              <a:t>Highly effective use of rendering</a:t>
            </a:r>
          </a:p>
        </p:txBody>
      </p:sp>
      <p:sp>
        <p:nvSpPr>
          <p:cNvPr id="4" name="Slide Number Placeholder 3"/>
          <p:cNvSpPr>
            <a:spLocks noGrp="1"/>
          </p:cNvSpPr>
          <p:nvPr>
            <p:ph type="sldNum" sz="quarter" idx="5"/>
          </p:nvPr>
        </p:nvSpPr>
        <p:spPr/>
        <p:txBody>
          <a:bodyPr/>
          <a:lstStyle/>
          <a:p>
            <a:fld id="{24E7319E-213C-4920-A16F-A5F14520856B}" type="slidenum">
              <a:rPr lang="en-GB" smtClean="0"/>
              <a:t>39</a:t>
            </a:fld>
            <a:endParaRPr lang="en-GB"/>
          </a:p>
        </p:txBody>
      </p:sp>
    </p:spTree>
    <p:extLst>
      <p:ext uri="{BB962C8B-B14F-4D97-AF65-F5344CB8AC3E}">
        <p14:creationId xmlns:p14="http://schemas.microsoft.com/office/powerpoint/2010/main" val="1770412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you can consider starting work on the brief you will need to make sure you fully understand the scenario.</a:t>
            </a:r>
          </a:p>
          <a:p>
            <a:endParaRPr lang="en-GB" dirty="0"/>
          </a:p>
          <a:p>
            <a:r>
              <a:rPr lang="en-GB" dirty="0"/>
              <a:t>The scenario will have been written by a senior examiner and it is important to break down the information so that you make sure that you know what the requirements for the task involve.</a:t>
            </a:r>
          </a:p>
          <a:p>
            <a:endParaRPr lang="en-GB" dirty="0"/>
          </a:p>
          <a:p>
            <a:r>
              <a:rPr lang="en-GB" dirty="0"/>
              <a:t>Spend some time reading the scenario and make your own notes summarising the facts about the site, the existing building and the client’s requirements for the new building.</a:t>
            </a:r>
          </a:p>
        </p:txBody>
      </p:sp>
      <p:sp>
        <p:nvSpPr>
          <p:cNvPr id="4" name="Slide Number Placeholder 3"/>
          <p:cNvSpPr>
            <a:spLocks noGrp="1"/>
          </p:cNvSpPr>
          <p:nvPr>
            <p:ph type="sldNum" sz="quarter" idx="5"/>
          </p:nvPr>
        </p:nvSpPr>
        <p:spPr/>
        <p:txBody>
          <a:bodyPr/>
          <a:lstStyle/>
          <a:p>
            <a:fld id="{24E7319E-213C-4920-A16F-A5F14520856B}" type="slidenum">
              <a:rPr lang="en-GB" smtClean="0"/>
              <a:t>4</a:t>
            </a:fld>
            <a:endParaRPr lang="en-GB"/>
          </a:p>
        </p:txBody>
      </p:sp>
    </p:spTree>
    <p:extLst>
      <p:ext uri="{BB962C8B-B14F-4D97-AF65-F5344CB8AC3E}">
        <p14:creationId xmlns:p14="http://schemas.microsoft.com/office/powerpoint/2010/main" val="3064437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building plan has been developed as a 2D model.</a:t>
            </a:r>
          </a:p>
          <a:p>
            <a:endParaRPr lang="en-GB" dirty="0"/>
          </a:p>
          <a:p>
            <a:r>
              <a:rPr lang="en-GB" dirty="0"/>
              <a:t>It has separate layers for walls, windows and doors.  Room labels have been added using text tools.</a:t>
            </a:r>
          </a:p>
          <a:p>
            <a:endParaRPr lang="en-GB" dirty="0"/>
          </a:p>
          <a:p>
            <a:r>
              <a:rPr lang="en-GB" dirty="0"/>
              <a:t>Note the orientation of the building as shown by the compass points in the top right hand corner of the drawing.</a:t>
            </a:r>
          </a:p>
          <a:p>
            <a:endParaRPr lang="en-GB" dirty="0"/>
          </a:p>
          <a:p>
            <a:r>
              <a:rPr lang="en-GB" dirty="0"/>
              <a:t>The plan shows the ground floor plan on the left with the single storey extension and the first floor of the house conversion on the right.</a:t>
            </a:r>
          </a:p>
        </p:txBody>
      </p:sp>
      <p:sp>
        <p:nvSpPr>
          <p:cNvPr id="4" name="Slide Number Placeholder 3"/>
          <p:cNvSpPr>
            <a:spLocks noGrp="1"/>
          </p:cNvSpPr>
          <p:nvPr>
            <p:ph type="sldNum" sz="quarter" idx="5"/>
          </p:nvPr>
        </p:nvSpPr>
        <p:spPr/>
        <p:txBody>
          <a:bodyPr/>
          <a:lstStyle/>
          <a:p>
            <a:fld id="{24E7319E-213C-4920-A16F-A5F14520856B}" type="slidenum">
              <a:rPr lang="en-GB" smtClean="0"/>
              <a:t>40</a:t>
            </a:fld>
            <a:endParaRPr lang="en-GB"/>
          </a:p>
        </p:txBody>
      </p:sp>
    </p:spTree>
    <p:extLst>
      <p:ext uri="{BB962C8B-B14F-4D97-AF65-F5344CB8AC3E}">
        <p14:creationId xmlns:p14="http://schemas.microsoft.com/office/powerpoint/2010/main" val="42352501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additional layer has been added to the drawing to show fixtures, fittings and furniture.</a:t>
            </a:r>
          </a:p>
        </p:txBody>
      </p:sp>
      <p:sp>
        <p:nvSpPr>
          <p:cNvPr id="4" name="Slide Number Placeholder 3"/>
          <p:cNvSpPr>
            <a:spLocks noGrp="1"/>
          </p:cNvSpPr>
          <p:nvPr>
            <p:ph type="sldNum" sz="quarter" idx="5"/>
          </p:nvPr>
        </p:nvSpPr>
        <p:spPr/>
        <p:txBody>
          <a:bodyPr/>
          <a:lstStyle/>
          <a:p>
            <a:fld id="{24E7319E-213C-4920-A16F-A5F14520856B}" type="slidenum">
              <a:rPr lang="en-GB" smtClean="0"/>
              <a:t>41</a:t>
            </a:fld>
            <a:endParaRPr lang="en-GB"/>
          </a:p>
        </p:txBody>
      </p:sp>
    </p:spTree>
    <p:extLst>
      <p:ext uri="{BB962C8B-B14F-4D97-AF65-F5344CB8AC3E}">
        <p14:creationId xmlns:p14="http://schemas.microsoft.com/office/powerpoint/2010/main" val="701840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final layer has been added to the drawing to shown all necessary dimensions.</a:t>
            </a:r>
          </a:p>
        </p:txBody>
      </p:sp>
      <p:sp>
        <p:nvSpPr>
          <p:cNvPr id="4" name="Slide Number Placeholder 3"/>
          <p:cNvSpPr>
            <a:spLocks noGrp="1"/>
          </p:cNvSpPr>
          <p:nvPr>
            <p:ph type="sldNum" sz="quarter" idx="5"/>
          </p:nvPr>
        </p:nvSpPr>
        <p:spPr/>
        <p:txBody>
          <a:bodyPr/>
          <a:lstStyle/>
          <a:p>
            <a:fld id="{24E7319E-213C-4920-A16F-A5F14520856B}" type="slidenum">
              <a:rPr lang="en-GB" smtClean="0"/>
              <a:t>42</a:t>
            </a:fld>
            <a:endParaRPr lang="en-GB"/>
          </a:p>
        </p:txBody>
      </p:sp>
    </p:spTree>
    <p:extLst>
      <p:ext uri="{BB962C8B-B14F-4D97-AF65-F5344CB8AC3E}">
        <p14:creationId xmlns:p14="http://schemas.microsoft.com/office/powerpoint/2010/main" val="3878541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drawings were prepared using CAD software.</a:t>
            </a:r>
          </a:p>
        </p:txBody>
      </p:sp>
      <p:sp>
        <p:nvSpPr>
          <p:cNvPr id="4" name="Slide Number Placeholder 3"/>
          <p:cNvSpPr>
            <a:spLocks noGrp="1"/>
          </p:cNvSpPr>
          <p:nvPr>
            <p:ph type="sldNum" sz="quarter" idx="5"/>
          </p:nvPr>
        </p:nvSpPr>
        <p:spPr/>
        <p:txBody>
          <a:bodyPr/>
          <a:lstStyle/>
          <a:p>
            <a:fld id="{24E7319E-213C-4920-A16F-A5F14520856B}" type="slidenum">
              <a:rPr lang="en-GB" smtClean="0"/>
              <a:t>43</a:t>
            </a:fld>
            <a:endParaRPr lang="en-GB"/>
          </a:p>
        </p:txBody>
      </p:sp>
    </p:spTree>
    <p:extLst>
      <p:ext uri="{BB962C8B-B14F-4D97-AF65-F5344CB8AC3E}">
        <p14:creationId xmlns:p14="http://schemas.microsoft.com/office/powerpoint/2010/main" val="34067661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sz="1800" dirty="0">
                <a:effectLst/>
                <a:latin typeface="Century Gothic" panose="020B0502020202020204" pitchFamily="34" charset="0"/>
                <a:ea typeface="Meiryo" panose="020B0604030504040204" pitchFamily="34" charset="-128"/>
                <a:cs typeface="Arial" panose="020B0604020202020204" pitchFamily="34" charset="0"/>
              </a:rPr>
              <a:t>The site plan has been developed using graphics software with a second layer to illustrate a proposal to develop the area of the site to the rear, which is not needed at this stage, as housing.</a:t>
            </a:r>
          </a:p>
          <a:p>
            <a:pPr>
              <a:spcAft>
                <a:spcPts val="1200"/>
              </a:spcAft>
            </a:pPr>
            <a:endParaRPr lang="en-GB" sz="1800" dirty="0">
              <a:effectLst/>
              <a:latin typeface="Century Gothic" panose="020B0502020202020204" pitchFamily="34" charset="0"/>
              <a:ea typeface="Meiryo" panose="020B0604030504040204" pitchFamily="34" charset="-128"/>
              <a:cs typeface="Arial" panose="020B0604020202020204" pitchFamily="34" charset="0"/>
            </a:endParaRPr>
          </a:p>
          <a:p>
            <a:pPr>
              <a:spcAft>
                <a:spcPts val="1200"/>
              </a:spcAft>
            </a:pPr>
            <a:r>
              <a:rPr lang="en-US" sz="1800" dirty="0">
                <a:effectLst/>
                <a:latin typeface="Century Gothic" panose="020B0502020202020204" pitchFamily="34" charset="0"/>
                <a:ea typeface="Meiryo" panose="020B0604030504040204" pitchFamily="34" charset="-128"/>
                <a:cs typeface="Arial" panose="020B0604020202020204" pitchFamily="34" charset="0"/>
              </a:rPr>
              <a:t>This limits the potential for the future extension of the medical centre and may not be thought appropriate at this stage but including the houses as part of the planning application for the medical centre allows the option to be considered, particularly  if it helps with funding.</a:t>
            </a:r>
            <a:endParaRPr lang="en-GB" sz="1800" dirty="0">
              <a:effectLst/>
              <a:latin typeface="Century Gothic" panose="020B0502020202020204" pitchFamily="34" charset="0"/>
              <a:ea typeface="Meiryo" panose="020B0604030504040204" pitchFamily="34" charset="-128"/>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44</a:t>
            </a:fld>
            <a:endParaRPr lang="en-GB"/>
          </a:p>
        </p:txBody>
      </p:sp>
    </p:spTree>
    <p:extLst>
      <p:ext uri="{BB962C8B-B14F-4D97-AF65-F5344CB8AC3E}">
        <p14:creationId xmlns:p14="http://schemas.microsoft.com/office/powerpoint/2010/main" val="41920456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entury Gothic" panose="020B0502020202020204" pitchFamily="34" charset="0"/>
                <a:ea typeface="Meiryo" panose="020B0604030504040204" pitchFamily="34" charset="-128"/>
                <a:cs typeface="Arial" panose="020B0604020202020204" pitchFamily="34" charset="0"/>
              </a:rPr>
              <a:t>A 3D version of the model was created by turning the basic 2D model (with all layers off, except the wall layout) into an isometric view and then extruding the walls vertically by the ground floor storey height to form a wire frame.</a:t>
            </a:r>
            <a:endParaRPr lang="en-GB" sz="1800" dirty="0">
              <a:effectLst/>
              <a:latin typeface="Century Gothic" panose="020B0502020202020204" pitchFamily="34" charset="0"/>
              <a:ea typeface="Meiryo" panose="020B0604030504040204" pitchFamily="34" charset="-128"/>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45</a:t>
            </a:fld>
            <a:endParaRPr lang="en-GB"/>
          </a:p>
        </p:txBody>
      </p:sp>
    </p:spTree>
    <p:extLst>
      <p:ext uri="{BB962C8B-B14F-4D97-AF65-F5344CB8AC3E}">
        <p14:creationId xmlns:p14="http://schemas.microsoft.com/office/powerpoint/2010/main" val="4096835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entury Gothic" panose="020B0502020202020204" pitchFamily="34" charset="0"/>
                <a:ea typeface="Meiryo" panose="020B0604030504040204" pitchFamily="34" charset="-128"/>
                <a:cs typeface="Arial" panose="020B0604020202020204" pitchFamily="34" charset="0"/>
              </a:rPr>
              <a:t>The wire frame was then extended by raising the walls to form the first floor of the existing house, adding the outline geometry of the roof slopes and outlies of the external windows. The wire frame was then shaded and rotated 360</a:t>
            </a:r>
            <a:r>
              <a:rPr lang="en-US" sz="1800" baseline="30000" dirty="0">
                <a:effectLst/>
                <a:latin typeface="Century Gothic" panose="020B0502020202020204" pitchFamily="34" charset="0"/>
                <a:ea typeface="Meiryo" panose="020B0604030504040204" pitchFamily="34" charset="-128"/>
                <a:cs typeface="Arial" panose="020B0604020202020204" pitchFamily="34" charset="0"/>
              </a:rPr>
              <a:t>0</a:t>
            </a:r>
            <a:r>
              <a:rPr lang="en-US" sz="1800" dirty="0">
                <a:effectLst/>
                <a:latin typeface="Century Gothic" panose="020B0502020202020204" pitchFamily="34" charset="0"/>
                <a:ea typeface="Meiryo" panose="020B0604030504040204" pitchFamily="34" charset="-128"/>
                <a:cs typeface="Arial" panose="020B0604020202020204" pitchFamily="34" charset="0"/>
              </a:rPr>
              <a:t> to select a view for presentation.  Note the compass in the lower drawing indicating the direction of the view.</a:t>
            </a:r>
            <a:endParaRPr lang="en-GB" sz="1800" dirty="0">
              <a:effectLst/>
              <a:latin typeface="Century Gothic" panose="020B0502020202020204" pitchFamily="34" charset="0"/>
              <a:ea typeface="Meiryo" panose="020B0604030504040204" pitchFamily="34" charset="-128"/>
              <a:cs typeface="Arial" panose="020B0604020202020204" pitchFamily="34" charset="0"/>
            </a:endParaRPr>
          </a:p>
          <a:p>
            <a:r>
              <a:rPr lang="en-GB" dirty="0"/>
              <a:t> </a:t>
            </a:r>
          </a:p>
        </p:txBody>
      </p:sp>
      <p:sp>
        <p:nvSpPr>
          <p:cNvPr id="4" name="Slide Number Placeholder 3"/>
          <p:cNvSpPr>
            <a:spLocks noGrp="1"/>
          </p:cNvSpPr>
          <p:nvPr>
            <p:ph type="sldNum" sz="quarter" idx="5"/>
          </p:nvPr>
        </p:nvSpPr>
        <p:spPr/>
        <p:txBody>
          <a:bodyPr/>
          <a:lstStyle/>
          <a:p>
            <a:fld id="{24E7319E-213C-4920-A16F-A5F14520856B}" type="slidenum">
              <a:rPr lang="en-GB" smtClean="0"/>
              <a:t>46</a:t>
            </a:fld>
            <a:endParaRPr lang="en-GB"/>
          </a:p>
        </p:txBody>
      </p:sp>
    </p:spTree>
    <p:extLst>
      <p:ext uri="{BB962C8B-B14F-4D97-AF65-F5344CB8AC3E}">
        <p14:creationId xmlns:p14="http://schemas.microsoft.com/office/powerpoint/2010/main" val="26017650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entury Gothic" panose="020B0502020202020204" pitchFamily="34" charset="0"/>
                <a:ea typeface="Meiryo" panose="020B0604030504040204" pitchFamily="34" charset="-128"/>
                <a:cs typeface="Arial" panose="020B0604020202020204" pitchFamily="34" charset="0"/>
              </a:rPr>
              <a:t>The perspective view of the model was then imported into an image to provide a realistic setting.</a:t>
            </a:r>
            <a:endParaRPr lang="en-GB" sz="1800" dirty="0">
              <a:effectLst/>
              <a:latin typeface="Century Gothic" panose="020B0502020202020204" pitchFamily="34" charset="0"/>
              <a:ea typeface="Meiryo" panose="020B0604030504040204" pitchFamily="34" charset="-128"/>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47</a:t>
            </a:fld>
            <a:endParaRPr lang="en-GB"/>
          </a:p>
        </p:txBody>
      </p:sp>
    </p:spTree>
    <p:extLst>
      <p:ext uri="{BB962C8B-B14F-4D97-AF65-F5344CB8AC3E}">
        <p14:creationId xmlns:p14="http://schemas.microsoft.com/office/powerpoint/2010/main" val="37595422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need to consider your work for Parts a, b, c and d, and explain your decisions against the bullet points on the slide.</a:t>
            </a:r>
          </a:p>
          <a:p>
            <a:endParaRPr lang="en-GB" dirty="0"/>
          </a:p>
          <a:p>
            <a:r>
              <a:rPr lang="en-GB" dirty="0"/>
              <a:t>The marking grid for this section of the work asks for:</a:t>
            </a:r>
          </a:p>
          <a:p>
            <a:pPr marL="171450" indent="-171450">
              <a:buFont typeface="Arial" panose="020B0604020202020204" pitchFamily="34" charset="0"/>
              <a:buChar char="•"/>
            </a:pPr>
            <a:r>
              <a:rPr lang="en-GB" dirty="0"/>
              <a:t>Thorough and effective planning of the construction methods and techniques that you have chosen to use in the conversion of the existing building and the construction of the extension.</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The next series of slides provide additional information that you should consider for each of the bullet points.</a:t>
            </a:r>
          </a:p>
        </p:txBody>
      </p:sp>
      <p:sp>
        <p:nvSpPr>
          <p:cNvPr id="4" name="Slide Number Placeholder 3"/>
          <p:cNvSpPr>
            <a:spLocks noGrp="1"/>
          </p:cNvSpPr>
          <p:nvPr>
            <p:ph type="sldNum" sz="quarter" idx="5"/>
          </p:nvPr>
        </p:nvSpPr>
        <p:spPr/>
        <p:txBody>
          <a:bodyPr/>
          <a:lstStyle/>
          <a:p>
            <a:fld id="{24E7319E-213C-4920-A16F-A5F14520856B}" type="slidenum">
              <a:rPr lang="en-GB" smtClean="0"/>
              <a:t>48</a:t>
            </a:fld>
            <a:endParaRPr lang="en-GB"/>
          </a:p>
        </p:txBody>
      </p:sp>
    </p:spTree>
    <p:extLst>
      <p:ext uri="{BB962C8B-B14F-4D97-AF65-F5344CB8AC3E}">
        <p14:creationId xmlns:p14="http://schemas.microsoft.com/office/powerpoint/2010/main" val="25332479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Part (e) requires you to reflect on your work for the previous parts of the project and to justify choices you made in the planning of construction methods and techniques needed to produce the new medical centre.</a:t>
            </a:r>
          </a:p>
          <a:p>
            <a:endParaRPr lang="en-GB" dirty="0"/>
          </a:p>
          <a:p>
            <a:r>
              <a:rPr lang="en-GB" dirty="0"/>
              <a:t>To gain high marks you will need to provide strong evidence for at least five of the following points:</a:t>
            </a:r>
          </a:p>
          <a:p>
            <a:pPr marL="628650" lvl="1" indent="-171450">
              <a:buFont typeface="Arial" panose="020B0604020202020204" pitchFamily="34" charset="0"/>
              <a:buChar char="•"/>
            </a:pPr>
            <a:r>
              <a:rPr lang="en-GB" dirty="0"/>
              <a:t>The primary and secondary requirements of the building</a:t>
            </a:r>
          </a:p>
          <a:p>
            <a:pPr marL="628650" lvl="1" indent="-171450">
              <a:buFont typeface="Arial" panose="020B0604020202020204" pitchFamily="34" charset="0"/>
              <a:buChar char="•"/>
            </a:pPr>
            <a:r>
              <a:rPr lang="en-GB" dirty="0"/>
              <a:t>How the existing building is to be conserved and how the design of the extension reflects the heritage of the existing building</a:t>
            </a:r>
          </a:p>
          <a:p>
            <a:pPr marL="628650" lvl="1" indent="-171450">
              <a:buFont typeface="Arial" panose="020B0604020202020204" pitchFamily="34" charset="0"/>
              <a:buChar char="•"/>
            </a:pPr>
            <a:r>
              <a:rPr lang="en-GB" dirty="0"/>
              <a:t>Contemporary construction methods for substructures and superstructures</a:t>
            </a:r>
          </a:p>
          <a:p>
            <a:pPr marL="628650" lvl="1" indent="-171450">
              <a:buFont typeface="Arial" panose="020B0604020202020204" pitchFamily="34" charset="0"/>
              <a:buChar char="•"/>
            </a:pPr>
            <a:r>
              <a:rPr lang="en-GB" dirty="0"/>
              <a:t>Sustainable construction methods, techniques and considerations</a:t>
            </a:r>
          </a:p>
          <a:p>
            <a:pPr marL="628650" lvl="1" indent="-171450">
              <a:buFont typeface="Arial" panose="020B0604020202020204" pitchFamily="34" charset="0"/>
              <a:buChar char="•"/>
            </a:pPr>
            <a:r>
              <a:rPr lang="en-GB" dirty="0"/>
              <a:t>Wate and waste water systems</a:t>
            </a:r>
          </a:p>
          <a:p>
            <a:pPr marL="628650" lvl="1" indent="-171450">
              <a:buFont typeface="Arial" panose="020B0604020202020204" pitchFamily="34" charset="0"/>
              <a:buChar char="•"/>
            </a:pPr>
            <a:r>
              <a:rPr lang="en-GB" dirty="0"/>
              <a:t>Landscape and site design</a:t>
            </a:r>
          </a:p>
          <a:p>
            <a:pPr marL="171450" indent="-171450">
              <a:buFont typeface="Arial" panose="020B0604020202020204" pitchFamily="34" charset="0"/>
              <a:buChar char="•"/>
            </a:pPr>
            <a:r>
              <a:rPr lang="en-GB" dirty="0"/>
              <a:t>You will need to provide strong evidence of perceptive and informed judgements about how the proposed construction methods and techniques could be further developed or improved to better meet the needs of the intended users of the new medical centre.</a:t>
            </a:r>
          </a:p>
        </p:txBody>
      </p:sp>
      <p:sp>
        <p:nvSpPr>
          <p:cNvPr id="4" name="Slide Number Placeholder 3"/>
          <p:cNvSpPr>
            <a:spLocks noGrp="1"/>
          </p:cNvSpPr>
          <p:nvPr>
            <p:ph type="sldNum" sz="quarter" idx="5"/>
          </p:nvPr>
        </p:nvSpPr>
        <p:spPr/>
        <p:txBody>
          <a:bodyPr/>
          <a:lstStyle/>
          <a:p>
            <a:fld id="{24E7319E-213C-4920-A16F-A5F14520856B}" type="slidenum">
              <a:rPr lang="en-GB" smtClean="0"/>
              <a:t>49</a:t>
            </a:fld>
            <a:endParaRPr lang="en-GB"/>
          </a:p>
        </p:txBody>
      </p:sp>
    </p:spTree>
    <p:extLst>
      <p:ext uri="{BB962C8B-B14F-4D97-AF65-F5344CB8AC3E}">
        <p14:creationId xmlns:p14="http://schemas.microsoft.com/office/powerpoint/2010/main" val="4030581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task is divided into five sections:</a:t>
            </a:r>
          </a:p>
          <a:p>
            <a:pPr marL="228600" indent="-228600">
              <a:buFont typeface="+mj-lt"/>
              <a:buAutoNum type="alphaLcParenR"/>
            </a:pPr>
            <a:r>
              <a:rPr lang="en-GB" dirty="0"/>
              <a:t>Considering factors that influence the design process for buildings and assets relevant to the task – 12 marks available</a:t>
            </a:r>
          </a:p>
          <a:p>
            <a:pPr marL="228600" indent="-228600">
              <a:buFont typeface="+mj-lt"/>
              <a:buAutoNum type="alphaLcParenR"/>
            </a:pPr>
            <a:r>
              <a:rPr lang="en-GB" dirty="0"/>
              <a:t>Creating initial project briefs that meet the business, development and user needs taking account of the stages involved in the design process (RIBA Plan of Work, Stages 0 – 4). – 12 marks.</a:t>
            </a:r>
          </a:p>
          <a:p>
            <a:pPr marL="228600" indent="-228600">
              <a:buFont typeface="+mj-lt"/>
              <a:buAutoNum type="alphaLcParenR"/>
            </a:pPr>
            <a:r>
              <a:rPr lang="en-GB" dirty="0"/>
              <a:t>Producing designs using 2D and 3D sketches and drawings – 16 marks.</a:t>
            </a:r>
          </a:p>
          <a:p>
            <a:pPr marL="228600" indent="-228600">
              <a:buFont typeface="+mj-lt"/>
              <a:buAutoNum type="alphaLcParenR"/>
            </a:pPr>
            <a:r>
              <a:rPr lang="en-GB" dirty="0"/>
              <a:t>Setting up virtual modelling projects using common methodologies and using virtual modelling design to produce 2D and 3D outputs – 24 marks..</a:t>
            </a:r>
          </a:p>
          <a:p>
            <a:pPr marL="228600" indent="-228600">
              <a:buFont typeface="+mj-lt"/>
              <a:buAutoNum type="alphaLcParenR"/>
            </a:pPr>
            <a:r>
              <a:rPr lang="en-GB" dirty="0"/>
              <a:t>Planning and evaluating construction methods and techniques, considering the building’s requirements, construction methods, sustainability and the nature of the site – 16 marks.</a:t>
            </a:r>
          </a:p>
          <a:p>
            <a:pPr marL="228600" indent="-228600">
              <a:buFont typeface="+mj-lt"/>
              <a:buAutoNum type="alphaLcParenR"/>
            </a:pP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5</a:t>
            </a:fld>
            <a:endParaRPr lang="en-GB"/>
          </a:p>
        </p:txBody>
      </p:sp>
    </p:spTree>
    <p:extLst>
      <p:ext uri="{BB962C8B-B14F-4D97-AF65-F5344CB8AC3E}">
        <p14:creationId xmlns:p14="http://schemas.microsoft.com/office/powerpoint/2010/main" val="3595312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primary requirement for the new medical centre was to provide the level and type of accommodation required by the GPs and nurses.</a:t>
            </a:r>
          </a:p>
          <a:p>
            <a:endParaRPr lang="en-GB" dirty="0"/>
          </a:p>
          <a:p>
            <a:r>
              <a:rPr lang="en-GB" dirty="0"/>
              <a:t>The secondary requirements were to provide a welcoming entrance and relaxing waiting area for patients plus a suitable and safe working area for support staff.</a:t>
            </a:r>
          </a:p>
          <a:p>
            <a:endParaRPr lang="en-GB" dirty="0"/>
          </a:p>
          <a:p>
            <a:r>
              <a:rPr lang="en-GB" dirty="0"/>
              <a:t>You will need to consider how well your design satisfies that primary and secondary requirements for the new medical centre.</a:t>
            </a:r>
          </a:p>
        </p:txBody>
      </p:sp>
      <p:sp>
        <p:nvSpPr>
          <p:cNvPr id="4" name="Slide Number Placeholder 3"/>
          <p:cNvSpPr>
            <a:spLocks noGrp="1"/>
          </p:cNvSpPr>
          <p:nvPr>
            <p:ph type="sldNum" sz="quarter" idx="5"/>
          </p:nvPr>
        </p:nvSpPr>
        <p:spPr/>
        <p:txBody>
          <a:bodyPr/>
          <a:lstStyle/>
          <a:p>
            <a:fld id="{24E7319E-213C-4920-A16F-A5F14520856B}" type="slidenum">
              <a:rPr lang="en-GB" smtClean="0"/>
              <a:t>50</a:t>
            </a:fld>
            <a:endParaRPr lang="en-GB"/>
          </a:p>
        </p:txBody>
      </p:sp>
    </p:spTree>
    <p:extLst>
      <p:ext uri="{BB962C8B-B14F-4D97-AF65-F5344CB8AC3E}">
        <p14:creationId xmlns:p14="http://schemas.microsoft.com/office/powerpoint/2010/main" val="9905904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will need to consider how your design has met the importance of the existing house, placing it centrally both in terms of functionality and aesthetics. </a:t>
            </a:r>
          </a:p>
          <a:p>
            <a:pPr marL="171450" indent="-171450">
              <a:buFont typeface="Arial" panose="020B0604020202020204" pitchFamily="34" charset="0"/>
              <a:buChar char="•"/>
            </a:pPr>
            <a:r>
              <a:rPr lang="en-GB" dirty="0"/>
              <a:t>Have the features of the main house been replicated in the extension?</a:t>
            </a:r>
          </a:p>
          <a:p>
            <a:pPr marL="171450" indent="-171450">
              <a:buFont typeface="Arial" panose="020B0604020202020204" pitchFamily="34" charset="0"/>
              <a:buChar char="•"/>
            </a:pPr>
            <a:r>
              <a:rPr lang="en-GB" dirty="0"/>
              <a:t>Have materials been specified to match those used in the existing building?</a:t>
            </a:r>
          </a:p>
          <a:p>
            <a:pPr marL="171450" indent="-171450">
              <a:buFont typeface="Arial" panose="020B0604020202020204" pitchFamily="34" charset="0"/>
              <a:buChar char="•"/>
            </a:pPr>
            <a:r>
              <a:rPr lang="en-GB" dirty="0"/>
              <a:t>What skills will be needed to achieve to conserve the main house and create the new extension in terms of the use of:</a:t>
            </a:r>
          </a:p>
          <a:p>
            <a:endParaRPr lang="en-GB" dirty="0"/>
          </a:p>
          <a:p>
            <a:pPr marL="800100" lvl="1" indent="-342900">
              <a:lnSpc>
                <a:spcPct val="107000"/>
              </a:lnSpc>
              <a:buFont typeface="Symbol" panose="05050102010706020507" pitchFamily="18" charset="2"/>
              <a:buChar char=""/>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wood – use of traditional methods, craft skills, carving and materials to conserve, repair, or replace timbers that have decayed or been damaged.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Symbol" panose="05050102010706020507" pitchFamily="18" charset="2"/>
              <a:buChar char=""/>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masonry </a:t>
            </a:r>
            <a:r>
              <a:rPr lang="en-GB" sz="1800" dirty="0">
                <a:solidFill>
                  <a:srgbClr val="000000"/>
                </a:solidFill>
                <a:effectLst/>
                <a:latin typeface="ArialMT"/>
                <a:ea typeface="Calibri" panose="020F0502020204030204" pitchFamily="34" charset="0"/>
                <a:cs typeface="ArialMT"/>
              </a:rPr>
              <a:t>– </a:t>
            </a: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refurbishment and repair, including fixing, carving, pointing, grouting, cleaning, stone sourcing and matching.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Symbol" panose="05050102010706020507" pitchFamily="18" charset="2"/>
              <a:buChar char=""/>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plasterwork </a:t>
            </a:r>
            <a:r>
              <a:rPr lang="en-GB" sz="1800" dirty="0">
                <a:solidFill>
                  <a:srgbClr val="000000"/>
                </a:solidFill>
                <a:effectLst/>
                <a:latin typeface="ArialMT"/>
                <a:ea typeface="Calibri" panose="020F0502020204030204" pitchFamily="34" charset="0"/>
                <a:cs typeface="ArialMT"/>
              </a:rPr>
              <a:t>– </a:t>
            </a: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plaster matching and repair carried out in the correct material, including pure lime plasters and renders, solid run and fibrous work, free hand modelling, pattern and mould making, pargetting and other specialist finishes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Symbol" panose="05050102010706020507" pitchFamily="18" charset="2"/>
              <a:buChar char=""/>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brickwork </a:t>
            </a:r>
            <a:r>
              <a:rPr lang="en-GB" sz="1800" dirty="0">
                <a:solidFill>
                  <a:srgbClr val="000000"/>
                </a:solidFill>
                <a:effectLst/>
                <a:latin typeface="ArialMT"/>
                <a:ea typeface="Calibri" panose="020F0502020204030204" pitchFamily="34" charset="0"/>
                <a:cs typeface="ArialMT"/>
              </a:rPr>
              <a:t>– </a:t>
            </a: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matching existing building materials, such as reproduction bricks and terracotta, and carrying out works including structural repair, anchoring, tying, pointing and grouting to ensure the integrity and aesthetic of the building is maintained.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Aft>
                <a:spcPts val="800"/>
              </a:spcAft>
              <a:buFont typeface="Symbol" panose="05050102010706020507" pitchFamily="18" charset="2"/>
              <a:buChar char=""/>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ferrous and non-ferrous metals </a:t>
            </a:r>
            <a:r>
              <a:rPr lang="en-GB" sz="1800" dirty="0">
                <a:solidFill>
                  <a:srgbClr val="000000"/>
                </a:solidFill>
                <a:effectLst/>
                <a:latin typeface="ArialMT"/>
                <a:ea typeface="Calibri" panose="020F0502020204030204" pitchFamily="34" charset="0"/>
                <a:cs typeface="ArialMT"/>
              </a:rPr>
              <a:t>– </a:t>
            </a: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including specialist leadwork in sheeting and flashings and replacement of cast iron, wrought iron and brass features.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51</a:t>
            </a:fld>
            <a:endParaRPr lang="en-GB"/>
          </a:p>
        </p:txBody>
      </p:sp>
    </p:spTree>
    <p:extLst>
      <p:ext uri="{BB962C8B-B14F-4D97-AF65-F5344CB8AC3E}">
        <p14:creationId xmlns:p14="http://schemas.microsoft.com/office/powerpoint/2010/main" val="28296376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will need to consider measures that will be needed to limit differential settlement of the existing building and the extension in the methods used to create substructures to support the extension and changes that may be required in the existing house such as the replacement of timber floors with new concrete slabs.</a:t>
            </a:r>
          </a:p>
          <a:p>
            <a:endParaRPr lang="en-GB" dirty="0"/>
          </a:p>
          <a:p>
            <a:r>
              <a:rPr lang="en-GB" dirty="0"/>
              <a:t>You may also need to consider the following, depending on your design and methods of construction:</a:t>
            </a:r>
          </a:p>
          <a:p>
            <a:pPr marL="342900" lvl="0" indent="-342900">
              <a:lnSpc>
                <a:spcPct val="107000"/>
              </a:lnSpc>
              <a:buFont typeface="Symbol" panose="05050102010706020507" pitchFamily="18" charset="2"/>
              <a:buChar char=""/>
            </a:pPr>
            <a:r>
              <a:rPr lang="en-GB"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structural foundations, designed to suit ground conditions and to transfer building loads to the supporting ground foundation: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strip footings and trench fill concrete foundations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raft and pad foundations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load bearing piles, friction piles and ground compactor piles.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en-GB"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ground beams and foundation walls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retaining walls, designed to resist pressure from retained ground and hydrostatic forces, including sheet piles, reinforced masonry/concrete walls, and gabions.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basements, below ground level accommodation constructed using tanked floor slab and retaining walls.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ground bearing floors </a:t>
            </a:r>
            <a:r>
              <a:rPr lang="en-GB" sz="1100" dirty="0">
                <a:solidFill>
                  <a:srgbClr val="000000"/>
                </a:solidFill>
                <a:effectLst/>
                <a:latin typeface="ArialMT"/>
                <a:ea typeface="Calibri" panose="020F0502020204030204" pitchFamily="34" charset="0"/>
                <a:cs typeface="ArialMT"/>
              </a:rPr>
              <a:t>– </a:t>
            </a:r>
            <a:r>
              <a:rPr lang="en-GB"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reinforced concrete slabs, with power float or screed finish and incorporating insulation and damp-proof membrane.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52</a:t>
            </a:fld>
            <a:endParaRPr lang="en-GB"/>
          </a:p>
        </p:txBody>
      </p:sp>
    </p:spTree>
    <p:extLst>
      <p:ext uri="{BB962C8B-B14F-4D97-AF65-F5344CB8AC3E}">
        <p14:creationId xmlns:p14="http://schemas.microsoft.com/office/powerpoint/2010/main" val="9883037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will need to consider some of the following depending on your design and methods of construction:</a:t>
            </a:r>
          </a:p>
          <a:p>
            <a:endParaRPr lang="en-GB" dirty="0"/>
          </a:p>
          <a:p>
            <a:pPr marL="342900" lvl="0" indent="-342900">
              <a:lnSpc>
                <a:spcPct val="107000"/>
              </a:lnSpc>
              <a:buFont typeface="Symbol" panose="05050102010706020507" pitchFamily="18" charset="2"/>
              <a:buChar char=""/>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structural walls </a:t>
            </a:r>
            <a:r>
              <a:rPr lang="en-GB" sz="1800" dirty="0">
                <a:solidFill>
                  <a:srgbClr val="000000"/>
                </a:solidFill>
                <a:effectLst/>
                <a:latin typeface="ArialMT"/>
                <a:ea typeface="Calibri" panose="020F0502020204030204" pitchFamily="34" charset="0"/>
                <a:cs typeface="ArialMT"/>
              </a:rPr>
              <a:t>– </a:t>
            </a: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solid masonry and cavity constructions, dense concrete blocks, insulating blocks and reinforced concrete cast in situ</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frames </a:t>
            </a:r>
            <a:r>
              <a:rPr lang="en-GB" sz="1800" dirty="0">
                <a:solidFill>
                  <a:srgbClr val="000000"/>
                </a:solidFill>
                <a:effectLst/>
                <a:latin typeface="ArialMT"/>
                <a:ea typeface="Calibri" panose="020F0502020204030204" pitchFamily="34" charset="0"/>
                <a:cs typeface="ArialMT"/>
              </a:rPr>
              <a:t>– </a:t>
            </a: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skeleton frames and portal frames constructed in standard or laminated timber, steel and reinforced concrete, both precast and in situ</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traditional external cladding </a:t>
            </a:r>
            <a:r>
              <a:rPr lang="en-GB" sz="1800" dirty="0">
                <a:solidFill>
                  <a:srgbClr val="000000"/>
                </a:solidFill>
                <a:effectLst/>
                <a:latin typeface="ArialMT"/>
                <a:ea typeface="Calibri" panose="020F0502020204030204" pitchFamily="34" charset="0"/>
                <a:cs typeface="ArialMT"/>
              </a:rPr>
              <a:t>– </a:t>
            </a: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brick, stone, rendered blockwork, tile hanging, brick slips, timber boarding and profiled steel sheeting on secondary steel rails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contemporary external cladding </a:t>
            </a:r>
            <a:r>
              <a:rPr lang="en-GB" sz="1800" dirty="0">
                <a:solidFill>
                  <a:srgbClr val="000000"/>
                </a:solidFill>
                <a:effectLst/>
                <a:latin typeface="ArialMT"/>
                <a:ea typeface="Calibri" panose="020F0502020204030204" pitchFamily="34" charset="0"/>
                <a:cs typeface="ArialMT"/>
              </a:rPr>
              <a:t>– </a:t>
            </a: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including structural insulated panels (SIPs), glazed curtain walling systems and composite cladding panels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intermediate floors </a:t>
            </a:r>
            <a:r>
              <a:rPr lang="en-GB" sz="1800" dirty="0">
                <a:solidFill>
                  <a:srgbClr val="000000"/>
                </a:solidFill>
                <a:effectLst/>
                <a:latin typeface="ArialMT"/>
                <a:ea typeface="Calibri" panose="020F0502020204030204" pitchFamily="34" charset="0"/>
                <a:cs typeface="ArialMT"/>
              </a:rPr>
              <a:t>– </a:t>
            </a: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timber joist, beam and block, reinforced concrete both precast and in situ</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vertical circulation </a:t>
            </a:r>
            <a:r>
              <a:rPr lang="en-GB" sz="1800" dirty="0">
                <a:solidFill>
                  <a:srgbClr val="000000"/>
                </a:solidFill>
                <a:effectLst/>
                <a:latin typeface="ArialMT"/>
                <a:ea typeface="Calibri" panose="020F0502020204030204" pitchFamily="34" charset="0"/>
                <a:cs typeface="ArialMT"/>
              </a:rPr>
              <a:t>– </a:t>
            </a: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timber and concrete staircases, trimming of stairwells, construction of shafts for lifts, escalators and services within primary structures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roofs </a:t>
            </a:r>
            <a:r>
              <a:rPr lang="en-GB" sz="1800" dirty="0">
                <a:solidFill>
                  <a:srgbClr val="000000"/>
                </a:solidFill>
                <a:effectLst/>
                <a:latin typeface="ArialMT"/>
                <a:ea typeface="Calibri" panose="020F0502020204030204" pitchFamily="34" charset="0"/>
                <a:cs typeface="ArialMT"/>
              </a:rPr>
              <a:t>– </a:t>
            </a: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traditional flat and pitched roof constructions, including roof joists, rafter and purlin, trussed rafter, secondary structures between frames, insulations and finishes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roofs </a:t>
            </a:r>
            <a:r>
              <a:rPr lang="en-GB" sz="1800" dirty="0">
                <a:solidFill>
                  <a:srgbClr val="000000"/>
                </a:solidFill>
                <a:effectLst/>
                <a:latin typeface="ArialMT"/>
                <a:ea typeface="Calibri" panose="020F0502020204030204" pitchFamily="34" charset="0"/>
                <a:cs typeface="ArialMT"/>
              </a:rPr>
              <a:t>– </a:t>
            </a:r>
            <a:r>
              <a:rPr lang="en-GB"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alternative structures, vaults, domes, shell constructions and green roofs.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53</a:t>
            </a:fld>
            <a:endParaRPr lang="en-GB"/>
          </a:p>
        </p:txBody>
      </p:sp>
    </p:spTree>
    <p:extLst>
      <p:ext uri="{BB962C8B-B14F-4D97-AF65-F5344CB8AC3E}">
        <p14:creationId xmlns:p14="http://schemas.microsoft.com/office/powerpoint/2010/main" val="32942389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It is important that the character and heritage features of the existing house are retained and that the design of the extension is in keeping with the existing building.  Both to achieve this and to ensure that sustainable construction methods and techniques are used you will need to consider:</a:t>
            </a:r>
          </a:p>
          <a:p>
            <a:pPr marL="800100" lvl="1" indent="-342900">
              <a:buFont typeface="Arial" panose="020B0604020202020204" pitchFamily="34" charset="0"/>
              <a:buChar char="•"/>
            </a:pPr>
            <a:r>
              <a:rPr lang="en-GB" dirty="0">
                <a:latin typeface="Arial" panose="020B0604020202020204" pitchFamily="34" charset="0"/>
                <a:cs typeface="Arial" panose="020B0604020202020204" pitchFamily="34" charset="0"/>
              </a:rPr>
              <a:t>Reuse of materials or components in situ</a:t>
            </a:r>
          </a:p>
          <a:p>
            <a:pPr marL="800100" lvl="1" indent="-342900">
              <a:buFont typeface="Arial" panose="020B0604020202020204" pitchFamily="34" charset="0"/>
              <a:buChar char="•"/>
            </a:pPr>
            <a:r>
              <a:rPr lang="en-GB" dirty="0"/>
              <a:t>Use of reclaimed materials or components</a:t>
            </a:r>
          </a:p>
          <a:p>
            <a:pPr marL="800100" lvl="1" indent="-342900">
              <a:buFont typeface="Arial" panose="020B0604020202020204" pitchFamily="34" charset="0"/>
              <a:buChar char="•"/>
            </a:pPr>
            <a:r>
              <a:rPr lang="en-GB" dirty="0">
                <a:latin typeface="Arial" panose="020B0604020202020204" pitchFamily="34" charset="0"/>
                <a:cs typeface="Arial" panose="020B0604020202020204" pitchFamily="34" charset="0"/>
              </a:rPr>
              <a:t>Use of materials manufactured with recycled content</a:t>
            </a:r>
          </a:p>
          <a:p>
            <a:pPr marL="800100" lvl="1" indent="-342900">
              <a:buFont typeface="Arial" panose="020B0604020202020204" pitchFamily="34" charset="0"/>
              <a:buChar char="•"/>
            </a:pPr>
            <a:r>
              <a:rPr lang="en-GB" dirty="0"/>
              <a:t>Use of natural materials.</a:t>
            </a:r>
          </a:p>
          <a:p>
            <a:pPr marL="800100" lvl="1" indent="-342900">
              <a:buFont typeface="Arial" panose="020B0604020202020204" pitchFamily="34" charset="0"/>
              <a:buChar char="•"/>
            </a:pPr>
            <a:r>
              <a:rPr lang="en-GB" dirty="0">
                <a:latin typeface="Arial" panose="020B0604020202020204" pitchFamily="34" charset="0"/>
                <a:cs typeface="Arial" panose="020B0604020202020204" pitchFamily="34" charset="0"/>
              </a:rPr>
              <a:t>Use of materials less damaging to the environment.</a:t>
            </a:r>
          </a:p>
          <a:p>
            <a:r>
              <a:rPr lang="en-GB" dirty="0">
                <a:latin typeface="Arial" panose="020B0604020202020204" pitchFamily="34" charset="0"/>
                <a:cs typeface="Arial" panose="020B0604020202020204" pitchFamily="34" charset="0"/>
              </a:rPr>
              <a:t>Othe</a:t>
            </a:r>
            <a:r>
              <a:rPr lang="en-GB" dirty="0"/>
              <a:t>r sustainable considerations include:</a:t>
            </a:r>
          </a:p>
          <a:p>
            <a:pPr marL="800100" lvl="1" indent="-342900">
              <a:buFont typeface="Arial" panose="020B0604020202020204" pitchFamily="34" charset="0"/>
              <a:buChar char="•"/>
            </a:pPr>
            <a:r>
              <a:rPr lang="en-GB" dirty="0">
                <a:latin typeface="Arial" panose="020B0604020202020204" pitchFamily="34" charset="0"/>
                <a:cs typeface="Arial" panose="020B0604020202020204" pitchFamily="34" charset="0"/>
              </a:rPr>
              <a:t>Sourcing materials locally</a:t>
            </a:r>
          </a:p>
          <a:p>
            <a:pPr marL="800100" lvl="1" indent="-342900">
              <a:buFont typeface="Arial" panose="020B0604020202020204" pitchFamily="34" charset="0"/>
              <a:buChar char="•"/>
            </a:pPr>
            <a:r>
              <a:rPr lang="en-GB" dirty="0"/>
              <a:t>Improving energy efficiency</a:t>
            </a:r>
          </a:p>
          <a:p>
            <a:pPr marL="800100" lvl="1" indent="-342900">
              <a:buFont typeface="Arial" panose="020B0604020202020204" pitchFamily="34" charset="0"/>
              <a:buChar char="•"/>
            </a:pPr>
            <a:r>
              <a:rPr lang="en-GB" dirty="0">
                <a:latin typeface="Arial" panose="020B0604020202020204" pitchFamily="34" charset="0"/>
                <a:cs typeface="Arial" panose="020B0604020202020204" pitchFamily="34" charset="0"/>
              </a:rPr>
              <a:t>Reduction of water usage</a:t>
            </a:r>
          </a:p>
          <a:p>
            <a:endParaRPr lang="en-GB" dirty="0"/>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54</a:t>
            </a:fld>
            <a:endParaRPr lang="en-GB"/>
          </a:p>
        </p:txBody>
      </p:sp>
    </p:spTree>
    <p:extLst>
      <p:ext uri="{BB962C8B-B14F-4D97-AF65-F5344CB8AC3E}">
        <p14:creationId xmlns:p14="http://schemas.microsoft.com/office/powerpoint/2010/main" val="17037167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the proposed new medical centre, the required water systems are not likely to extensive as they would be in, for example, a large factory.  However the use of a </a:t>
            </a:r>
            <a:r>
              <a:rPr lang="en-GB" dirty="0" err="1"/>
              <a:t>SuDS</a:t>
            </a:r>
            <a:r>
              <a:rPr lang="en-GB" dirty="0"/>
              <a:t> approach to harvest rain water should reduce water use and avoid peak flows from entering the public system.</a:t>
            </a:r>
          </a:p>
          <a:p>
            <a:endParaRPr lang="en-GB" dirty="0"/>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55</a:t>
            </a:fld>
            <a:endParaRPr lang="en-GB"/>
          </a:p>
        </p:txBody>
      </p:sp>
    </p:spTree>
    <p:extLst>
      <p:ext uri="{BB962C8B-B14F-4D97-AF65-F5344CB8AC3E}">
        <p14:creationId xmlns:p14="http://schemas.microsoft.com/office/powerpoint/2010/main" val="789275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each section, consider the requirements of the brief, including:</a:t>
            </a:r>
          </a:p>
          <a:p>
            <a:pPr marL="171450" indent="-171450">
              <a:buFont typeface="Arial" panose="020B0604020202020204" pitchFamily="34" charset="0"/>
              <a:buChar char="•"/>
            </a:pPr>
            <a:r>
              <a:rPr lang="en-US" dirty="0"/>
              <a:t>The nature of the site</a:t>
            </a:r>
          </a:p>
          <a:p>
            <a:pPr marL="171450" indent="-171450">
              <a:buFont typeface="Arial" panose="020B0604020202020204" pitchFamily="34" charset="0"/>
              <a:buChar char="•"/>
            </a:pPr>
            <a:r>
              <a:rPr lang="en-US" dirty="0"/>
              <a:t>Planning regulations</a:t>
            </a:r>
          </a:p>
          <a:p>
            <a:pPr marL="171450" indent="-171450">
              <a:buFont typeface="Arial" panose="020B0604020202020204" pitchFamily="34" charset="0"/>
              <a:buChar char="•"/>
            </a:pPr>
            <a:r>
              <a:rPr lang="en-US" dirty="0"/>
              <a:t>Statutory regulations</a:t>
            </a:r>
          </a:p>
          <a:p>
            <a:pPr marL="171450" indent="-171450">
              <a:buFont typeface="Arial" panose="020B0604020202020204" pitchFamily="34" charset="0"/>
              <a:buChar char="•"/>
            </a:pPr>
            <a:r>
              <a:rPr lang="en-US" dirty="0"/>
              <a:t>Environmental issues and concerns</a:t>
            </a:r>
          </a:p>
          <a:p>
            <a:pPr marL="171450" indent="-171450">
              <a:buFont typeface="Arial" panose="020B0604020202020204" pitchFamily="34" charset="0"/>
              <a:buChar char="•"/>
            </a:pPr>
            <a:r>
              <a:rPr lang="en-US" dirty="0"/>
              <a:t>Social impacts</a:t>
            </a:r>
          </a:p>
          <a:p>
            <a:pPr marL="171450" indent="-171450">
              <a:buFont typeface="Arial" panose="020B0604020202020204" pitchFamily="34" charset="0"/>
              <a:buChar char="•"/>
            </a:pPr>
            <a:r>
              <a:rPr lang="en-US" dirty="0"/>
              <a:t>Budgetary and economic constraints</a:t>
            </a:r>
          </a:p>
          <a:p>
            <a:pPr marL="171450" indent="-171450">
              <a:buFont typeface="Arial" panose="020B0604020202020204" pitchFamily="34" charset="0"/>
              <a:buChar char="•"/>
            </a:pPr>
            <a:r>
              <a:rPr lang="en-US" dirty="0"/>
              <a:t>Construction (design and management regulations – known as CDM</a:t>
            </a:r>
          </a:p>
          <a:p>
            <a:pPr marL="171450" indent="-171450">
              <a:buFont typeface="Arial" panose="020B0604020202020204" pitchFamily="34" charset="0"/>
              <a:buChar char="•"/>
            </a:pPr>
            <a:r>
              <a:rPr lang="en-US" dirty="0"/>
              <a:t>The nature of the existing building and its age/heritage features and issues.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24E7319E-213C-4920-A16F-A5F14520856B}" type="slidenum">
              <a:rPr lang="en-GB" smtClean="0"/>
              <a:t>6</a:t>
            </a:fld>
            <a:endParaRPr lang="en-GB"/>
          </a:p>
        </p:txBody>
      </p:sp>
    </p:spTree>
    <p:extLst>
      <p:ext uri="{BB962C8B-B14F-4D97-AF65-F5344CB8AC3E}">
        <p14:creationId xmlns:p14="http://schemas.microsoft.com/office/powerpoint/2010/main" val="3957448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each section we will consider the allocation of marks by discussing the top mark band from the specification.</a:t>
            </a:r>
          </a:p>
          <a:p>
            <a:endParaRPr lang="en-US" dirty="0"/>
          </a:p>
          <a:p>
            <a:r>
              <a:rPr lang="en-US" dirty="0"/>
              <a:t>To achieve high marks here you will need to have covered the bullet points listed on the previous slide and to have considered the requirements and constraints from the brief that may influence the design process.</a:t>
            </a:r>
          </a:p>
          <a:p>
            <a:endParaRPr lang="en-US" dirty="0"/>
          </a:p>
          <a:p>
            <a:r>
              <a:rPr lang="en-US" dirty="0"/>
              <a:t>You will need to provide evidence of critical and objective analysis of how these parameters, requirements and constraints may impact on proposals to meet business, development and user needs with the context of the new medical centre.</a:t>
            </a:r>
          </a:p>
        </p:txBody>
      </p:sp>
      <p:sp>
        <p:nvSpPr>
          <p:cNvPr id="4" name="Slide Number Placeholder 3"/>
          <p:cNvSpPr>
            <a:spLocks noGrp="1"/>
          </p:cNvSpPr>
          <p:nvPr>
            <p:ph type="sldNum" sz="quarter" idx="5"/>
          </p:nvPr>
        </p:nvSpPr>
        <p:spPr/>
        <p:txBody>
          <a:bodyPr/>
          <a:lstStyle/>
          <a:p>
            <a:fld id="{24E7319E-213C-4920-A16F-A5F14520856B}" type="slidenum">
              <a:rPr lang="en-GB" smtClean="0"/>
              <a:t>7</a:t>
            </a:fld>
            <a:endParaRPr lang="en-GB"/>
          </a:p>
        </p:txBody>
      </p:sp>
    </p:spTree>
    <p:extLst>
      <p:ext uri="{BB962C8B-B14F-4D97-AF65-F5344CB8AC3E}">
        <p14:creationId xmlns:p14="http://schemas.microsoft.com/office/powerpoint/2010/main" val="2553677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brief describes a site of approximately one acre in area in a mainly residential area.  On the site is an existing building, approximately 110 years old,  constructed from brick.</a:t>
            </a:r>
          </a:p>
          <a:p>
            <a:endParaRPr lang="en-US" dirty="0"/>
          </a:p>
          <a:p>
            <a:r>
              <a:rPr lang="en-US" dirty="0"/>
              <a:t>You will need to provide evidence of your consideration of the information in the brief, the location of the site relative to areas such as the town centre, transport links and other access routes.  </a:t>
            </a:r>
          </a:p>
          <a:p>
            <a:endParaRPr lang="en-US" dirty="0"/>
          </a:p>
          <a:p>
            <a:r>
              <a:rPr lang="en-US" dirty="0"/>
              <a:t>In addition, you should consider the orientation of the site, the ground conditions at the site and the availability of mains services and utilities.</a:t>
            </a:r>
          </a:p>
        </p:txBody>
      </p:sp>
      <p:sp>
        <p:nvSpPr>
          <p:cNvPr id="4" name="Slide Number Placeholder 3"/>
          <p:cNvSpPr>
            <a:spLocks noGrp="1"/>
          </p:cNvSpPr>
          <p:nvPr>
            <p:ph type="sldNum" sz="quarter" idx="5"/>
          </p:nvPr>
        </p:nvSpPr>
        <p:spPr/>
        <p:txBody>
          <a:bodyPr/>
          <a:lstStyle/>
          <a:p>
            <a:fld id="{24E7319E-213C-4920-A16F-A5F14520856B}" type="slidenum">
              <a:rPr lang="en-GB" smtClean="0"/>
              <a:t>8</a:t>
            </a:fld>
            <a:endParaRPr lang="en-GB"/>
          </a:p>
        </p:txBody>
      </p:sp>
    </p:spTree>
    <p:extLst>
      <p:ext uri="{BB962C8B-B14F-4D97-AF65-F5344CB8AC3E}">
        <p14:creationId xmlns:p14="http://schemas.microsoft.com/office/powerpoint/2010/main" val="2354378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will consider work produced for the NEA brief as an example.</a:t>
            </a:r>
          </a:p>
          <a:p>
            <a:endParaRPr lang="en-US" dirty="0"/>
          </a:p>
          <a:p>
            <a:r>
              <a:rPr lang="en-US" dirty="0"/>
              <a:t>This drawing provides information about the location of the site, the orientation of the site and includes an image of the existing building that is to be converted as part of the new medical centre.</a:t>
            </a:r>
          </a:p>
        </p:txBody>
      </p:sp>
      <p:sp>
        <p:nvSpPr>
          <p:cNvPr id="4" name="Slide Number Placeholder 3"/>
          <p:cNvSpPr>
            <a:spLocks noGrp="1"/>
          </p:cNvSpPr>
          <p:nvPr>
            <p:ph type="sldNum" sz="quarter" idx="5"/>
          </p:nvPr>
        </p:nvSpPr>
        <p:spPr/>
        <p:txBody>
          <a:bodyPr/>
          <a:lstStyle/>
          <a:p>
            <a:fld id="{24E7319E-213C-4920-A16F-A5F14520856B}" type="slidenum">
              <a:rPr lang="en-GB" smtClean="0"/>
              <a:t>9</a:t>
            </a:fld>
            <a:endParaRPr lang="en-GB"/>
          </a:p>
        </p:txBody>
      </p:sp>
    </p:spTree>
    <p:extLst>
      <p:ext uri="{BB962C8B-B14F-4D97-AF65-F5344CB8AC3E}">
        <p14:creationId xmlns:p14="http://schemas.microsoft.com/office/powerpoint/2010/main" val="33341168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localhost/Volumes/Other%20Clients/Eduqas/P17661%20Eduqas%20Brand%20Identity%20Guidelines/Links/Corbis-42-53088181.jpg"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Corbis-42-53088181_bandw.jpg"/>
          <p:cNvPicPr preferRelativeResize="0">
            <a:picLocks/>
          </p:cNvPicPr>
          <p:nvPr userDrawn="1"/>
        </p:nvPicPr>
        <p:blipFill rotWithShape="1">
          <a:blip r:embed="rId2" r:link="rId3">
            <a:extLst>
              <a:ext uri="{28A0092B-C50C-407E-A947-70E740481C1C}">
                <a14:useLocalDpi xmlns:a14="http://schemas.microsoft.com/office/drawing/2010/main" val="0"/>
              </a:ext>
            </a:extLst>
          </a:blip>
          <a:srcRect l="331" t="9973" r="-331" b="4013"/>
          <a:stretch>
            <a:fillRect/>
          </a:stretch>
        </p:blipFill>
        <p:spPr>
          <a:xfrm>
            <a:off x="5425200" y="3048000"/>
            <a:ext cx="3261600" cy="2805414"/>
          </a:xfrm>
          <a:prstGeom prst="rect">
            <a:avLst/>
          </a:prstGeom>
        </p:spPr>
      </p:pic>
      <p:sp>
        <p:nvSpPr>
          <p:cNvPr id="7" name="Text Placeholder 17"/>
          <p:cNvSpPr>
            <a:spLocks noGrp="1"/>
          </p:cNvSpPr>
          <p:nvPr>
            <p:ph type="body" sz="quarter" idx="15" hasCustomPrompt="1"/>
          </p:nvPr>
        </p:nvSpPr>
        <p:spPr>
          <a:xfrm>
            <a:off x="487363" y="3094339"/>
            <a:ext cx="4868862" cy="2805113"/>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chemeClr val="tx1"/>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baseline="30000" dirty="0" err="1">
                <a:solidFill>
                  <a:srgbClr val="5A5A59"/>
                </a:solidFill>
                <a:latin typeface="Bliss-Light"/>
                <a:cs typeface="Bliss-Light"/>
              </a:rPr>
              <a:t>Invellab</a:t>
            </a:r>
            <a:r>
              <a:rPr lang="en-GB" baseline="30000" dirty="0">
                <a:solidFill>
                  <a:srgbClr val="5A5A59"/>
                </a:solidFill>
                <a:latin typeface="Bliss-Light"/>
                <a:cs typeface="Bliss-Light"/>
              </a:rPr>
              <a:t> id </a:t>
            </a:r>
            <a:r>
              <a:rPr lang="en-GB" baseline="30000" dirty="0" err="1">
                <a:solidFill>
                  <a:srgbClr val="5A5A59"/>
                </a:solidFill>
                <a:latin typeface="Bliss-Light"/>
                <a:cs typeface="Bliss-Light"/>
              </a:rPr>
              <a:t>quiberumqui</a:t>
            </a:r>
            <a:r>
              <a:rPr lang="en-GB" baseline="30000" dirty="0">
                <a:solidFill>
                  <a:srgbClr val="5A5A59"/>
                </a:solidFill>
                <a:latin typeface="Bliss-Light"/>
                <a:cs typeface="Bliss-Light"/>
              </a:rPr>
              <a:t> non </a:t>
            </a:r>
            <a:r>
              <a:rPr lang="en-GB" baseline="30000" dirty="0" err="1">
                <a:solidFill>
                  <a:srgbClr val="5A5A59"/>
                </a:solidFill>
                <a:latin typeface="Bliss-Light"/>
                <a:cs typeface="Bliss-Light"/>
              </a:rPr>
              <a:t>rerovit</a:t>
            </a:r>
            <a:r>
              <a:rPr lang="en-GB" baseline="30000" dirty="0">
                <a:solidFill>
                  <a:srgbClr val="5A5A59"/>
                </a:solidFill>
                <a:latin typeface="Bliss-Light"/>
                <a:cs typeface="Bliss-Light"/>
              </a:rPr>
              <a:t> era </a:t>
            </a:r>
            <a:r>
              <a:rPr lang="en-GB" baseline="30000" dirty="0" err="1">
                <a:solidFill>
                  <a:srgbClr val="5A5A59"/>
                </a:solidFill>
                <a:latin typeface="Bliss-Light"/>
                <a:cs typeface="Bliss-Light"/>
              </a:rPr>
              <a:t>consequunt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accabor</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epelicabo</a:t>
            </a:r>
            <a:r>
              <a:rPr lang="en-GB" baseline="30000" dirty="0">
                <a:solidFill>
                  <a:srgbClr val="5A5A59"/>
                </a:solidFill>
                <a:latin typeface="Bliss-Light"/>
                <a:cs typeface="Bliss-Light"/>
              </a:rPr>
              <a:t>. Nam, id ex </a:t>
            </a:r>
            <a:r>
              <a:rPr lang="en-GB" baseline="30000" dirty="0" err="1">
                <a:solidFill>
                  <a:srgbClr val="5A5A59"/>
                </a:solidFill>
                <a:latin typeface="Bliss-Light"/>
                <a:cs typeface="Bliss-Light"/>
              </a:rPr>
              <a:t>enis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alis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doluptas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sunt</a:t>
            </a:r>
            <a:r>
              <a:rPr lang="en-GB" baseline="30000" dirty="0">
                <a:solidFill>
                  <a:srgbClr val="5A5A59"/>
                </a:solidFill>
                <a:latin typeface="Bliss-Light"/>
                <a:cs typeface="Bliss-Light"/>
              </a:rPr>
              <a:t> pa non </a:t>
            </a:r>
            <a:r>
              <a:rPr lang="en-GB" baseline="30000" dirty="0" err="1">
                <a:solidFill>
                  <a:srgbClr val="5A5A59"/>
                </a:solidFill>
                <a:latin typeface="Bliss-Light"/>
                <a:cs typeface="Bliss-Light"/>
              </a:rPr>
              <a:t>plaudam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rateseque</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oditibusae</a:t>
            </a:r>
            <a:r>
              <a:rPr lang="en-GB" baseline="30000" dirty="0">
                <a:solidFill>
                  <a:srgbClr val="5A5A59"/>
                </a:solidFill>
                <a:latin typeface="Bliss-Light"/>
                <a:cs typeface="Bliss-Light"/>
              </a:rPr>
              <a:t> is </a:t>
            </a:r>
            <a:r>
              <a:rPr lang="en-GB" baseline="30000" dirty="0" err="1">
                <a:solidFill>
                  <a:srgbClr val="5A5A59"/>
                </a:solidFill>
                <a:latin typeface="Bliss-Light"/>
                <a:cs typeface="Bliss-Light"/>
              </a:rPr>
              <a:t>ut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eturem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ea</a:t>
            </a:r>
            <a:r>
              <a:rPr lang="en-GB" baseline="30000" dirty="0">
                <a:solidFill>
                  <a:srgbClr val="5A5A59"/>
                </a:solidFill>
                <a:latin typeface="Bliss-Light"/>
                <a:cs typeface="Bliss-Light"/>
              </a:rPr>
              <a:t> dent </a:t>
            </a:r>
            <a:r>
              <a:rPr lang="en-GB" baseline="30000" dirty="0" err="1">
                <a:solidFill>
                  <a:srgbClr val="5A5A59"/>
                </a:solidFill>
                <a:latin typeface="Bliss-Light"/>
                <a:cs typeface="Bliss-Light"/>
              </a:rPr>
              <a:t>est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esed</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modis</a:t>
            </a:r>
            <a:r>
              <a:rPr lang="en-GB" baseline="30000" dirty="0">
                <a:solidFill>
                  <a:srgbClr val="5A5A59"/>
                </a:solidFill>
                <a:latin typeface="Bliss-Light"/>
                <a:cs typeface="Bliss-Light"/>
              </a:rPr>
              <a:t> quam, quam, id </a:t>
            </a:r>
            <a:r>
              <a:rPr lang="en-GB" baseline="30000" dirty="0" err="1">
                <a:solidFill>
                  <a:srgbClr val="5A5A59"/>
                </a:solidFill>
                <a:latin typeface="Bliss-Light"/>
                <a:cs typeface="Bliss-Light"/>
              </a:rPr>
              <a:t>modit</a:t>
            </a:r>
            <a:r>
              <a:rPr lang="en-GB" baseline="30000" dirty="0">
                <a:solidFill>
                  <a:srgbClr val="5A5A59"/>
                </a:solidFill>
                <a:latin typeface="Bliss-Light"/>
                <a:cs typeface="Bliss-Light"/>
              </a:rPr>
              <a:t> mi, </a:t>
            </a:r>
            <a:r>
              <a:rPr lang="en-GB" baseline="30000" dirty="0" err="1">
                <a:solidFill>
                  <a:srgbClr val="5A5A59"/>
                </a:solidFill>
                <a:latin typeface="Bliss-Light"/>
                <a:cs typeface="Bliss-Light"/>
              </a:rPr>
              <a:t>omnit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accusci</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magnatur</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solum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int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ullandi</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oreium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eos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aut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que</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veligenim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si</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ut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reperatio</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doluptatem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voluptam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est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comnim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fugitat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iorecup</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tincti</a:t>
            </a:r>
            <a:r>
              <a:rPr lang="en-GB" baseline="30000" dirty="0">
                <a:solidFill>
                  <a:srgbClr val="5A5A59"/>
                </a:solidFill>
                <a:latin typeface="Bliss-Light"/>
                <a:cs typeface="Bliss-Light"/>
              </a:rPr>
              <a:t>. </a:t>
            </a:r>
          </a:p>
          <a:p>
            <a:pPr lvl="0"/>
            <a:endParaRPr lang="en-GB" dirty="0"/>
          </a:p>
        </p:txBody>
      </p:sp>
      <p:sp>
        <p:nvSpPr>
          <p:cNvPr id="10"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Tree>
    <p:extLst>
      <p:ext uri="{BB962C8B-B14F-4D97-AF65-F5344CB8AC3E}">
        <p14:creationId xmlns:p14="http://schemas.microsoft.com/office/powerpoint/2010/main" val="12458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2894120"/>
            <a:ext cx="8229600" cy="3232043"/>
          </a:xfrm>
          <a:prstGeom prst="rect">
            <a:avLst/>
          </a:prstGeom>
        </p:spPr>
        <p:txBody>
          <a:bodyPr/>
          <a:lstStyle>
            <a:lvl1pPr marL="0" marR="0" indent="0" algn="l" defTabSz="457200" rtl="0" eaLnBrk="1" fontAlgn="base" latinLnBrk="0" hangingPunct="1">
              <a:lnSpc>
                <a:spcPct val="150000"/>
              </a:lnSpc>
              <a:spcBef>
                <a:spcPct val="0"/>
              </a:spcBef>
              <a:spcAft>
                <a:spcPct val="0"/>
              </a:spcAft>
              <a:buClrTx/>
              <a:buSzTx/>
              <a:buFont typeface="Arial" panose="020B0604020202020204" pitchFamily="34" charset="0"/>
              <a:buNone/>
              <a:tabLst/>
              <a:defRPr>
                <a:solidFill>
                  <a:srgbClr val="DF3C06"/>
                </a:solidFill>
                <a:latin typeface="Arial" panose="020B0604020202020204" pitchFamily="34" charset="0"/>
                <a:cs typeface="Arial" panose="020B06040202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a:t>
            </a:r>
            <a:r>
              <a:rPr kumimoji="0" lang="en-US" sz="1600" b="0" i="0" u="none" strike="noStrike" kern="1200" cap="none" spc="0" normalizeH="0" baseline="0" noProof="0" dirty="0" err="1">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deitl</a:t>
            </a:r>
            <a:endPar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dirty="0">
                <a:ln>
                  <a:noFill/>
                </a:ln>
                <a:solidFill>
                  <a:prstClr val="white">
                    <a:lumMod val="50000"/>
                  </a:prstClr>
                </a:solidFill>
                <a:effectLst/>
                <a:uLnTx/>
                <a:uFillTx/>
                <a:latin typeface="Arial" panose="020B0604020202020204" pitchFamily="34" charset="0"/>
                <a:ea typeface="ＭＳ Ｐゴシック" pitchFamily="1" charset="-128"/>
                <a:cs typeface="Arial" panose="020B0604020202020204" pitchFamily="34" charset="0"/>
              </a:rPr>
              <a:t>.</a:t>
            </a: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en-GB" sz="1800" b="0" i="0" u="none" strike="noStrike" kern="1200" cap="none" spc="0" normalizeH="0" baseline="30000" noProof="0" dirty="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rPr>
              <a:t> </a:t>
            </a:r>
            <a:endParaRPr kumimoji="0" lang="en-GB" sz="1400" b="0" i="0" u="none" strike="noStrike" kern="1200" cap="none" spc="0" normalizeH="0" baseline="30000" noProof="0" dirty="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 </a:t>
            </a: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a:t>
            </a:r>
            <a:r>
              <a:rPr kumimoji="0" lang="en-US" sz="1600" b="0" i="0" u="none" strike="noStrike" kern="1200" cap="none" spc="0" normalizeH="0" baseline="0" noProof="0" dirty="0" err="1">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deitl</a:t>
            </a:r>
            <a:endPar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p>
          <a:p>
            <a:pPr marL="0" marR="0" lvl="0" indent="0" algn="l" defTabSz="457200" rtl="0" eaLnBrk="1" fontAlgn="base" latinLnBrk="0" hangingPunct="1">
              <a:lnSpc>
                <a:spcPct val="150000"/>
              </a:lnSpc>
              <a:spcBef>
                <a:spcPct val="0"/>
              </a:spcBef>
              <a:spcAft>
                <a:spcPct val="0"/>
              </a:spcAft>
              <a:buClrTx/>
              <a:buSzTx/>
              <a:buFontTx/>
              <a:buNone/>
              <a:tabLst/>
              <a:defRPr/>
            </a:pPr>
            <a:endParaRPr kumimoji="0" lang="en-GB" sz="1400" b="0" i="0" u="none" strike="noStrike" kern="1200" cap="none" spc="0" normalizeH="0" baseline="30000" noProof="0" dirty="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457200" rtl="0" eaLnBrk="1" fontAlgn="base" latinLnBrk="0" hangingPunct="1">
              <a:lnSpc>
                <a:spcPct val="15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DF3C06"/>
                </a:solidFill>
                <a:effectLst/>
                <a:uLnTx/>
                <a:uFillTx/>
                <a:latin typeface="Arial" panose="020B0604020202020204" pitchFamily="34" charset="0"/>
                <a:ea typeface="ＭＳ Ｐゴシック" pitchFamily="1" charset="-128"/>
                <a:cs typeface="Arial" panose="020B0604020202020204" pitchFamily="34" charset="0"/>
              </a:rPr>
              <a:t> </a:t>
            </a:r>
            <a:r>
              <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a:t>
            </a:r>
            <a:r>
              <a:rPr kumimoji="0" lang="en-US" sz="1600" b="0" i="0" u="none" strike="noStrike" kern="1200" cap="none" spc="0" normalizeH="0" baseline="0" noProof="0" dirty="0" err="1">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deitl</a:t>
            </a:r>
            <a:endParaRPr kumimoji="0" lang="en-US" sz="160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endParaRP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dirty="0">
                <a:ln>
                  <a:noFill/>
                </a:ln>
                <a:solidFill>
                  <a:prstClr val="black"/>
                </a:solidFill>
                <a:effectLst/>
                <a:uLnTx/>
                <a:uFillTx/>
                <a:latin typeface="Bliss-Light"/>
                <a:ea typeface="ＭＳ Ｐゴシック" pitchFamily="1" charset="-128"/>
                <a:cs typeface="Bliss-Light"/>
              </a:rPr>
              <a:t>. </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endParaRPr lang="en-US" dirty="0"/>
          </a:p>
        </p:txBody>
      </p:sp>
      <p:sp>
        <p:nvSpPr>
          <p:cNvPr id="5"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
        <p:nvSpPr>
          <p:cNvPr id="7" name="Text Placeholder 6"/>
          <p:cNvSpPr>
            <a:spLocks noGrp="1"/>
          </p:cNvSpPr>
          <p:nvPr>
            <p:ph type="body" sz="quarter" idx="17"/>
          </p:nvPr>
        </p:nvSpPr>
        <p:spPr>
          <a:xfrm>
            <a:off x="487363" y="3098800"/>
            <a:ext cx="3868737" cy="330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6"/>
          <p:cNvSpPr>
            <a:spLocks noGrp="1"/>
          </p:cNvSpPr>
          <p:nvPr>
            <p:ph type="body" sz="quarter" idx="18"/>
          </p:nvPr>
        </p:nvSpPr>
        <p:spPr>
          <a:xfrm>
            <a:off x="4640263" y="3098800"/>
            <a:ext cx="3868737" cy="330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
        <p:nvSpPr>
          <p:cNvPr id="3" name="Text Placeholder 2"/>
          <p:cNvSpPr>
            <a:spLocks noGrp="1"/>
          </p:cNvSpPr>
          <p:nvPr>
            <p:ph idx="1"/>
          </p:nvPr>
        </p:nvSpPr>
        <p:spPr>
          <a:xfrm>
            <a:off x="457200" y="2984501"/>
            <a:ext cx="8229600" cy="2781300"/>
          </a:xfrm>
          <a:prstGeom prst="rect">
            <a:avLst/>
          </a:prstGeom>
        </p:spPr>
        <p:txBody>
          <a:bodyPr vert="horz" lIns="91440" tIns="45720" rIns="91440" bIns="45720" rtlCol="0">
            <a:normAutofit/>
          </a:bodyPr>
          <a:lstStyle/>
          <a:p>
            <a:pPr lvl="0"/>
            <a:r>
              <a:rPr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6" name="Table 5"/>
          <p:cNvGraphicFramePr>
            <a:graphicFrameLocks noGrp="1"/>
          </p:cNvGraphicFramePr>
          <p:nvPr userDrawn="1">
            <p:extLst>
              <p:ext uri="{D42A27DB-BD31-4B8C-83A1-F6EECF244321}">
                <p14:modId xmlns:p14="http://schemas.microsoft.com/office/powerpoint/2010/main" val="2155625936"/>
              </p:ext>
            </p:extLst>
          </p:nvPr>
        </p:nvGraphicFramePr>
        <p:xfrm>
          <a:off x="554736" y="3238500"/>
          <a:ext cx="6569964" cy="2935326"/>
        </p:xfrm>
        <a:graphic>
          <a:graphicData uri="http://schemas.openxmlformats.org/drawingml/2006/table">
            <a:tbl>
              <a:tblPr firstRow="1" bandRow="1"/>
              <a:tblGrid>
                <a:gridCol w="3284982">
                  <a:extLst>
                    <a:ext uri="{9D8B030D-6E8A-4147-A177-3AD203B41FA5}">
                      <a16:colId xmlns:a16="http://schemas.microsoft.com/office/drawing/2014/main" val="20000"/>
                    </a:ext>
                  </a:extLst>
                </a:gridCol>
                <a:gridCol w="3284982">
                  <a:extLst>
                    <a:ext uri="{9D8B030D-6E8A-4147-A177-3AD203B41FA5}">
                      <a16:colId xmlns:a16="http://schemas.microsoft.com/office/drawing/2014/main" val="20001"/>
                    </a:ext>
                  </a:extLst>
                </a:gridCol>
              </a:tblGrid>
              <a:tr h="564486">
                <a:tc gridSpan="2">
                  <a:txBody>
                    <a:bodyPr/>
                    <a:lstStyle/>
                    <a:p>
                      <a:pPr>
                        <a:lnSpc>
                          <a:spcPct val="115000"/>
                        </a:lnSpc>
                        <a:spcAft>
                          <a:spcPts val="0"/>
                        </a:spcAft>
                      </a:pPr>
                      <a:r>
                        <a:rPr lang="en-GB" sz="1600" b="1" kern="1200" dirty="0" err="1">
                          <a:solidFill>
                            <a:srgbClr val="FFFFFF"/>
                          </a:solidFill>
                          <a:effectLst/>
                          <a:latin typeface="Bliss-Light"/>
                          <a:ea typeface="Times New Roman"/>
                          <a:cs typeface="Arial"/>
                        </a:rPr>
                        <a:t>Pennawd</a:t>
                      </a:r>
                      <a:r>
                        <a:rPr lang="en-GB" sz="1600" b="1" kern="1200" baseline="0" dirty="0">
                          <a:solidFill>
                            <a:srgbClr val="FFFFFF"/>
                          </a:solidFill>
                          <a:effectLst/>
                          <a:latin typeface="Bliss-Light"/>
                          <a:ea typeface="Times New Roman"/>
                          <a:cs typeface="Arial"/>
                        </a:rPr>
                        <a:t> </a:t>
                      </a:r>
                      <a:r>
                        <a:rPr lang="en-GB" sz="1600" b="1" kern="1200" baseline="0" dirty="0" err="1">
                          <a:solidFill>
                            <a:srgbClr val="FFFFFF"/>
                          </a:solidFill>
                          <a:effectLst/>
                          <a:latin typeface="Bliss-Light"/>
                          <a:ea typeface="Times New Roman"/>
                          <a:cs typeface="Arial"/>
                        </a:rPr>
                        <a:t>ar</a:t>
                      </a:r>
                      <a:r>
                        <a:rPr lang="en-GB" sz="1600" b="1" kern="1200" baseline="0" dirty="0">
                          <a:solidFill>
                            <a:srgbClr val="FFFFFF"/>
                          </a:solidFill>
                          <a:effectLst/>
                          <a:latin typeface="Bliss-Light"/>
                          <a:ea typeface="Times New Roman"/>
                          <a:cs typeface="Arial"/>
                        </a:rPr>
                        <a:t> </a:t>
                      </a:r>
                      <a:r>
                        <a:rPr lang="en-GB" sz="1600" b="1" kern="1200" baseline="0" dirty="0" err="1">
                          <a:solidFill>
                            <a:srgbClr val="FFFFFF"/>
                          </a:solidFill>
                          <a:effectLst/>
                          <a:latin typeface="Bliss-Light"/>
                          <a:ea typeface="Times New Roman"/>
                          <a:cs typeface="Arial"/>
                        </a:rPr>
                        <a:t>gyfer</a:t>
                      </a:r>
                      <a:r>
                        <a:rPr lang="en-GB" sz="1600" b="1" kern="1200" baseline="0" dirty="0">
                          <a:solidFill>
                            <a:srgbClr val="FFFFFF"/>
                          </a:solidFill>
                          <a:effectLst/>
                          <a:latin typeface="Bliss-Light"/>
                          <a:ea typeface="Times New Roman"/>
                          <a:cs typeface="Arial"/>
                        </a:rPr>
                        <a:t> </a:t>
                      </a:r>
                      <a:r>
                        <a:rPr lang="en-GB" sz="1600" b="1" kern="1200" baseline="0" dirty="0" err="1">
                          <a:solidFill>
                            <a:srgbClr val="FFFFFF"/>
                          </a:solidFill>
                          <a:effectLst/>
                          <a:latin typeface="Bliss-Light"/>
                          <a:ea typeface="Times New Roman"/>
                          <a:cs typeface="Arial"/>
                        </a:rPr>
                        <a:t>tabl</a:t>
                      </a:r>
                      <a:r>
                        <a:rPr lang="en-GB" sz="1600" b="1" kern="1200" baseline="0" dirty="0">
                          <a:solidFill>
                            <a:srgbClr val="FFFFFF"/>
                          </a:solidFill>
                          <a:effectLst/>
                          <a:latin typeface="Bliss-Light"/>
                          <a:ea typeface="Times New Roman"/>
                          <a:cs typeface="Arial"/>
                        </a:rPr>
                        <a:t> | </a:t>
                      </a:r>
                      <a:r>
                        <a:rPr lang="en-GB" sz="1600" b="1" kern="1200" dirty="0">
                          <a:solidFill>
                            <a:srgbClr val="FFFFFF"/>
                          </a:solidFill>
                          <a:effectLst/>
                          <a:latin typeface="Bliss-Light"/>
                          <a:ea typeface="Times New Roman"/>
                          <a:cs typeface="Arial"/>
                        </a:rPr>
                        <a:t>Table heading </a:t>
                      </a:r>
                      <a:endParaRPr lang="en-GB" sz="1100" dirty="0">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6ED"/>
                    </a:solidFill>
                  </a:tcPr>
                </a:tc>
                <a:tc hMerge="1">
                  <a:txBody>
                    <a:bodyPr/>
                    <a:lstStyle/>
                    <a:p>
                      <a:endParaRPr lang="en-GB"/>
                    </a:p>
                  </a:txBody>
                  <a:tcPr/>
                </a:tc>
                <a:extLst>
                  <a:ext uri="{0D108BD9-81ED-4DB2-BD59-A6C34878D82A}">
                    <a16:rowId xmlns:a16="http://schemas.microsoft.com/office/drawing/2014/main" val="10000"/>
                  </a:ext>
                </a:extLst>
              </a:tr>
              <a:tr h="635775">
                <a:tc>
                  <a:txBody>
                    <a:bodyPr/>
                    <a:lstStyle/>
                    <a:p>
                      <a:pPr>
                        <a:lnSpc>
                          <a:spcPct val="115000"/>
                        </a:lnSpc>
                        <a:spcAft>
                          <a:spcPts val="0"/>
                        </a:spcAft>
                      </a:pPr>
                      <a:r>
                        <a:rPr lang="en-US" sz="1400" kern="1200" dirty="0" err="1">
                          <a:solidFill>
                            <a:schemeClr val="tx1"/>
                          </a:solidFill>
                          <a:effectLst/>
                          <a:latin typeface="Bliss-Light"/>
                          <a:ea typeface="Times New Roman"/>
                          <a:cs typeface="Arial"/>
                        </a:rPr>
                        <a:t>Testun</a:t>
                      </a:r>
                      <a:endParaRPr lang="en-GB" sz="1100" dirty="0">
                        <a:solidFill>
                          <a:schemeClr val="tx1"/>
                        </a:solidFill>
                        <a:effectLst/>
                        <a:latin typeface="+mn-lt"/>
                        <a:ea typeface="Calibri"/>
                        <a:cs typeface="Times New Roman"/>
                      </a:endParaRPr>
                    </a:p>
                    <a:p>
                      <a:pPr>
                        <a:lnSpc>
                          <a:spcPct val="115000"/>
                        </a:lnSpc>
                        <a:spcAft>
                          <a:spcPts val="0"/>
                        </a:spcAft>
                      </a:pPr>
                      <a:endParaRPr lang="en-GB" sz="1100" dirty="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dirty="0">
                          <a:solidFill>
                            <a:schemeClr val="tx1"/>
                          </a:solidFill>
                          <a:effectLst/>
                          <a:latin typeface="Bliss-Light"/>
                          <a:ea typeface="Calibri"/>
                          <a:cs typeface="Arial"/>
                        </a:rPr>
                        <a:t>This</a:t>
                      </a:r>
                      <a:r>
                        <a:rPr lang="en-US" sz="1400" kern="1200" baseline="0" dirty="0">
                          <a:solidFill>
                            <a:schemeClr val="tx1"/>
                          </a:solidFill>
                          <a:effectLst/>
                          <a:latin typeface="Bliss-Light"/>
                          <a:ea typeface="Calibri"/>
                          <a:cs typeface="Arial"/>
                        </a:rPr>
                        <a:t> is an example of how a primary table should look</a:t>
                      </a:r>
                      <a:endParaRPr lang="en-GB" sz="1100" dirty="0">
                        <a:solidFill>
                          <a:schemeClr val="tx1"/>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78355">
                <a:tc>
                  <a:txBody>
                    <a:bodyPr/>
                    <a:lstStyle/>
                    <a:p>
                      <a:pPr>
                        <a:lnSpc>
                          <a:spcPct val="115000"/>
                        </a:lnSpc>
                        <a:spcAft>
                          <a:spcPts val="0"/>
                        </a:spcAft>
                      </a:pPr>
                      <a:r>
                        <a:rPr lang="en-US" sz="1400" kern="1200" dirty="0" err="1">
                          <a:solidFill>
                            <a:schemeClr val="tx1"/>
                          </a:solidFill>
                          <a:effectLst/>
                          <a:latin typeface="Bliss-Light"/>
                          <a:ea typeface="Times New Roman"/>
                          <a:cs typeface="Arial"/>
                        </a:rPr>
                        <a:t>Testun</a:t>
                      </a:r>
                      <a:endParaRPr lang="en-GB" sz="1100" dirty="0">
                        <a:solidFill>
                          <a:schemeClr val="tx1"/>
                        </a:solidFill>
                        <a:effectLst/>
                        <a:latin typeface="+mn-lt"/>
                        <a:ea typeface="Calibri"/>
                        <a:cs typeface="Times New Roman"/>
                      </a:endParaRPr>
                    </a:p>
                    <a:p>
                      <a:pPr>
                        <a:lnSpc>
                          <a:spcPct val="115000"/>
                        </a:lnSpc>
                        <a:spcAft>
                          <a:spcPts val="0"/>
                        </a:spcAft>
                      </a:pPr>
                      <a:endParaRPr lang="en-GB" sz="1100" dirty="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dirty="0">
                          <a:solidFill>
                            <a:schemeClr val="tx1"/>
                          </a:solidFill>
                          <a:effectLst/>
                          <a:latin typeface="Bliss-Light"/>
                          <a:ea typeface="Times New Roman"/>
                          <a:cs typeface="Arial"/>
                        </a:rPr>
                        <a:t>Text</a:t>
                      </a:r>
                      <a:endParaRPr lang="en-GB" sz="1100" dirty="0">
                        <a:solidFill>
                          <a:schemeClr val="tx1"/>
                        </a:solidFill>
                        <a:effectLst/>
                        <a:latin typeface="+mn-lt"/>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78355">
                <a:tc>
                  <a:txBody>
                    <a:bodyPr/>
                    <a:lstStyle/>
                    <a:p>
                      <a:pPr>
                        <a:lnSpc>
                          <a:spcPct val="115000"/>
                        </a:lnSpc>
                        <a:spcAft>
                          <a:spcPts val="0"/>
                        </a:spcAft>
                      </a:pPr>
                      <a:r>
                        <a:rPr lang="en-GB" sz="1400" kern="1200" dirty="0" err="1">
                          <a:solidFill>
                            <a:schemeClr val="tx1"/>
                          </a:solidFill>
                          <a:effectLst/>
                          <a:latin typeface="Bliss-Light"/>
                          <a:ea typeface="Times New Roman"/>
                          <a:cs typeface="Arial"/>
                        </a:rPr>
                        <a:t>Testun</a:t>
                      </a:r>
                      <a:endParaRPr lang="en-GB" sz="1100" dirty="0">
                        <a:solidFill>
                          <a:schemeClr val="tx1"/>
                        </a:solidFill>
                        <a:effectLst/>
                        <a:latin typeface="+mn-lt"/>
                        <a:ea typeface="Calibri"/>
                        <a:cs typeface="Times New Roman"/>
                      </a:endParaRPr>
                    </a:p>
                    <a:p>
                      <a:pPr>
                        <a:lnSpc>
                          <a:spcPct val="115000"/>
                        </a:lnSpc>
                        <a:spcAft>
                          <a:spcPts val="0"/>
                        </a:spcAft>
                      </a:pPr>
                      <a:endParaRPr lang="en-GB" sz="1100" dirty="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dirty="0">
                          <a:solidFill>
                            <a:schemeClr val="tx1"/>
                          </a:solidFill>
                          <a:effectLst/>
                          <a:latin typeface="Bliss-Light"/>
                          <a:ea typeface="Times New Roman"/>
                          <a:cs typeface="Arial"/>
                        </a:rPr>
                        <a:t>Text</a:t>
                      </a:r>
                      <a:endParaRPr lang="en-GB" sz="1100" dirty="0">
                        <a:solidFill>
                          <a:schemeClr val="tx1"/>
                        </a:solidFill>
                        <a:effectLst/>
                        <a:latin typeface="+mn-lt"/>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78355">
                <a:tc>
                  <a:txBody>
                    <a:bodyPr/>
                    <a:lstStyle/>
                    <a:p>
                      <a:pPr>
                        <a:lnSpc>
                          <a:spcPct val="115000"/>
                        </a:lnSpc>
                        <a:spcAft>
                          <a:spcPts val="0"/>
                        </a:spcAft>
                      </a:pPr>
                      <a:r>
                        <a:rPr lang="en-GB" sz="1400" kern="1200" dirty="0" err="1">
                          <a:solidFill>
                            <a:schemeClr val="tx1"/>
                          </a:solidFill>
                          <a:effectLst/>
                          <a:latin typeface="Bliss-Light"/>
                          <a:ea typeface="Times New Roman"/>
                          <a:cs typeface="Arial"/>
                        </a:rPr>
                        <a:t>Testun</a:t>
                      </a:r>
                      <a:endParaRPr lang="en-GB" sz="1100" dirty="0">
                        <a:solidFill>
                          <a:schemeClr val="tx1"/>
                        </a:solidFill>
                        <a:effectLst/>
                        <a:latin typeface="+mn-lt"/>
                        <a:ea typeface="Calibri"/>
                        <a:cs typeface="Times New Roman"/>
                      </a:endParaRPr>
                    </a:p>
                    <a:p>
                      <a:pPr>
                        <a:lnSpc>
                          <a:spcPct val="115000"/>
                        </a:lnSpc>
                        <a:spcAft>
                          <a:spcPts val="0"/>
                        </a:spcAft>
                      </a:pPr>
                      <a:endParaRPr lang="en-GB" sz="1100" dirty="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ts val="0"/>
                        </a:spcAft>
                      </a:pPr>
                      <a:r>
                        <a:rPr lang="en-US" sz="1400" kern="1200" dirty="0">
                          <a:solidFill>
                            <a:schemeClr val="tx1"/>
                          </a:solidFill>
                          <a:effectLst/>
                          <a:latin typeface="Bliss-Light"/>
                          <a:ea typeface="Times New Roman"/>
                          <a:cs typeface="Arial"/>
                        </a:rPr>
                        <a:t>Text</a:t>
                      </a:r>
                      <a:endParaRPr lang="en-GB" sz="1100" dirty="0">
                        <a:solidFill>
                          <a:schemeClr val="tx1"/>
                        </a:solidFill>
                        <a:effectLst/>
                        <a:latin typeface="+mn-lt"/>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4"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err="1"/>
              <a:t>Teitl</a:t>
            </a:r>
            <a:r>
              <a:rPr lang="en-US" dirty="0"/>
              <a:t> 1 | 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200" kern="1100" spc="-50" dirty="0" err="1">
                <a:solidFill>
                  <a:srgbClr val="0096ED"/>
                </a:solidFill>
                <a:latin typeface="Gotham Rounded Book"/>
                <a:ea typeface="Times New Roman"/>
                <a:cs typeface="Gotham Rounded Book"/>
              </a:rPr>
              <a:t>Teitl</a:t>
            </a:r>
            <a:r>
              <a:rPr lang="en-US" sz="3200" kern="1100" spc="-50" dirty="0">
                <a:solidFill>
                  <a:srgbClr val="0096ED"/>
                </a:solidFill>
                <a:latin typeface="Gotham Rounded Book"/>
                <a:ea typeface="Times New Roman"/>
                <a:cs typeface="Gotham Rounded Book"/>
              </a:rPr>
              <a:t> 2 | Title 2</a:t>
            </a:r>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20939B21-3098-4B97-BDC4-7DCDB44F921F}" type="datetimeFigureOut">
              <a:rPr lang="en-GB"/>
              <a:pPr/>
              <a:t>18/05/2021</a:t>
            </a:fld>
            <a:endParaRPr lang="en-GB"/>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784012CD-55BA-40C8-93AF-4E9A6F52F330}" type="slidenum">
              <a:rPr lang="en-GB"/>
              <a:pPr/>
              <a:t>‹#›</a:t>
            </a:fld>
            <a:endParaRPr lang="en-GB"/>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Placeholder 7"/>
          <p:cNvSpPr>
            <a:spLocks noGrp="1"/>
          </p:cNvSpPr>
          <p:nvPr>
            <p:ph type="body" sz="quarter" idx="13" hasCustomPrompt="1"/>
          </p:nvPr>
        </p:nvSpPr>
        <p:spPr>
          <a:xfrm>
            <a:off x="585788" y="585788"/>
            <a:ext cx="8291882" cy="1420812"/>
          </a:xfrm>
          <a:prstGeom prst="rect">
            <a:avLst/>
          </a:prstGeom>
        </p:spPr>
        <p:txBody>
          <a:bodyPr/>
          <a:lstStyle>
            <a:lvl1pPr marL="0" marR="0" indent="0" algn="l" defTabSz="457200" rtl="0" eaLnBrk="1" fontAlgn="base" latinLnBrk="0" hangingPunct="1">
              <a:lnSpc>
                <a:spcPct val="80000"/>
              </a:lnSpc>
              <a:spcBef>
                <a:spcPct val="0"/>
              </a:spcBef>
              <a:spcAft>
                <a:spcPts val="1200"/>
              </a:spcAft>
              <a:buClrTx/>
              <a:buSzTx/>
              <a:buFontTx/>
              <a:buNone/>
              <a:tabLst/>
              <a:defRPr sz="3200"/>
            </a:lvl1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4400" b="0" i="0" u="none" strike="noStrike" kern="1100" cap="none" spc="-30" normalizeH="0" baseline="0" noProof="0" dirty="0">
                <a:ln>
                  <a:noFill/>
                </a:ln>
                <a:solidFill>
                  <a:prstClr val="white"/>
                </a:solidFill>
                <a:effectLst/>
                <a:uLnTx/>
                <a:uFillTx/>
                <a:latin typeface="Gotham Rounded Book"/>
                <a:ea typeface="ＭＳ Ｐゴシック" pitchFamily="1" charset="-128"/>
                <a:cs typeface="Gotham Rounded Book"/>
              </a:rPr>
              <a:t>TEITL | TITLE</a:t>
            </a:r>
          </a:p>
          <a:p>
            <a:pPr marL="0" marR="0" lvl="0" indent="0" algn="l" defTabSz="457200" rtl="0" eaLnBrk="1" fontAlgn="base" latinLnBrk="0" hangingPunct="1">
              <a:lnSpc>
                <a:spcPct val="80000"/>
              </a:lnSpc>
              <a:spcBef>
                <a:spcPct val="0"/>
              </a:spcBef>
              <a:spcAft>
                <a:spcPts val="1200"/>
              </a:spcAft>
              <a:buClrTx/>
              <a:buSzTx/>
              <a:buFontTx/>
              <a:buNone/>
              <a:tabLst/>
              <a:defRPr/>
            </a:pPr>
            <a:r>
              <a:rPr kumimoji="0" lang="en-US" sz="4400" b="0" i="0" u="none" strike="noStrike" kern="1100" cap="none" spc="-30" normalizeH="0" baseline="0" noProof="0" dirty="0">
                <a:ln>
                  <a:noFill/>
                </a:ln>
                <a:solidFill>
                  <a:prstClr val="white"/>
                </a:solidFill>
                <a:effectLst/>
                <a:uLnTx/>
                <a:uFillTx/>
                <a:latin typeface="Gotham Rounded Book"/>
                <a:ea typeface="ＭＳ Ｐゴシック" pitchFamily="1" charset="-128"/>
                <a:cs typeface="Gotham Rounded Book"/>
              </a:rPr>
              <a:t>[GORFFENNAF | JULY 2014]</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Placeholder 1"/>
          <p:cNvSpPr>
            <a:spLocks noGrp="1"/>
          </p:cNvSpPr>
          <p:nvPr>
            <p:ph type="title"/>
          </p:nvPr>
        </p:nvSpPr>
        <p:spPr>
          <a:xfrm>
            <a:off x="453084" y="1425576"/>
            <a:ext cx="82296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9" name="Text Placeholder 2"/>
          <p:cNvSpPr>
            <a:spLocks noGrp="1"/>
          </p:cNvSpPr>
          <p:nvPr>
            <p:ph type="body" idx="1"/>
          </p:nvPr>
        </p:nvSpPr>
        <p:spPr>
          <a:xfrm>
            <a:off x="457200" y="2984501"/>
            <a:ext cx="8229600" cy="2781300"/>
          </a:xfrm>
          <a:prstGeom prst="rect">
            <a:avLst/>
          </a:prstGeom>
        </p:spPr>
        <p:txBody>
          <a:bodyPr vert="horz" lIns="91440" tIns="45720" rIns="91440" bIns="45720" rtlCol="0">
            <a:normAutofit/>
          </a:bodyPr>
          <a:lstStyle/>
          <a:p>
            <a:pPr lvl="0"/>
            <a:r>
              <a:rPr lang="en-US" dirty="0"/>
              <a:t>Click to edit Master text styles</a:t>
            </a:r>
          </a:p>
        </p:txBody>
      </p:sp>
    </p:spTree>
  </p:cSld>
  <p:clrMap bg1="lt1" tx1="dk1" bg2="lt2" tx2="dk2" accent1="accent1" accent2="accent2" accent3="accent3" accent4="accent4" accent5="accent5" accent6="accent6" hlink="hlink" folHlink="folHlink"/>
  <p:sldLayoutIdLst>
    <p:sldLayoutId id="2147483660" r:id="rId1"/>
    <p:sldLayoutId id="2147483650" r:id="rId2"/>
    <p:sldLayoutId id="2147483652" r:id="rId3"/>
    <p:sldLayoutId id="2147483653" r:id="rId4"/>
    <p:sldLayoutId id="2147483654" r:id="rId5"/>
    <p:sldLayoutId id="2147483655" r:id="rId6"/>
  </p:sldLayoutIdLst>
  <p:txStyles>
    <p:title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p:titleStyle>
    <p:bodyStyle>
      <a:lvl1pPr marL="0" indent="0" algn="l" defTabSz="457200" rtl="0" eaLnBrk="1" fontAlgn="base" hangingPunct="1">
        <a:spcBef>
          <a:spcPct val="20000"/>
        </a:spcBef>
        <a:spcAft>
          <a:spcPct val="0"/>
        </a:spcAft>
        <a:buFont typeface="Arial"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png"/><Relationship Id="rId5" Type="http://schemas.openxmlformats.org/officeDocument/2006/relationships/image" Target="../media/image20.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5.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5.png"/><Relationship Id="rId5" Type="http://schemas.openxmlformats.org/officeDocument/2006/relationships/image" Target="../media/image2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5.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5.png"/><Relationship Id="rId5" Type="http://schemas.openxmlformats.org/officeDocument/2006/relationships/image" Target="../media/image24.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5.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5.png"/><Relationship Id="rId5" Type="http://schemas.openxmlformats.org/officeDocument/2006/relationships/image" Target="../media/image25.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5.png"/><Relationship Id="rId5" Type="http://schemas.openxmlformats.org/officeDocument/2006/relationships/image" Target="../media/image26.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5.png"/><Relationship Id="rId5" Type="http://schemas.openxmlformats.org/officeDocument/2006/relationships/image" Target="../media/image27.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5.png"/><Relationship Id="rId5" Type="http://schemas.openxmlformats.org/officeDocument/2006/relationships/image" Target="../media/image28.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5.png"/><Relationship Id="rId5" Type="http://schemas.openxmlformats.org/officeDocument/2006/relationships/image" Target="../media/image29.JP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5.png"/><Relationship Id="rId5" Type="http://schemas.openxmlformats.org/officeDocument/2006/relationships/image" Target="../media/image30.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5.png"/><Relationship Id="rId5" Type="http://schemas.openxmlformats.org/officeDocument/2006/relationships/image" Target="../media/image31.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5.png"/><Relationship Id="rId5" Type="http://schemas.openxmlformats.org/officeDocument/2006/relationships/image" Target="../media/image32.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5.png"/><Relationship Id="rId5" Type="http://schemas.openxmlformats.org/officeDocument/2006/relationships/image" Target="../media/image33.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5.png"/><Relationship Id="rId5" Type="http://schemas.openxmlformats.org/officeDocument/2006/relationships/image" Target="../media/image34.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5.png"/><Relationship Id="rId5" Type="http://schemas.openxmlformats.org/officeDocument/2006/relationships/image" Target="../media/image35.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5.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5.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5.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5.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5.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5.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848"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Z:\Pictures\logos\WJEC_Logo_RG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155" y="5928233"/>
            <a:ext cx="701740" cy="7009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B648D29-90F5-4DB8-991C-B4E3ACD17A78}"/>
              </a:ext>
            </a:extLst>
          </p:cNvPr>
          <p:cNvSpPr txBox="1">
            <a:spLocks/>
          </p:cNvSpPr>
          <p:nvPr/>
        </p:nvSpPr>
        <p:spPr>
          <a:xfrm>
            <a:off x="339252" y="221670"/>
            <a:ext cx="9144000" cy="2387600"/>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en-US" sz="4400" dirty="0">
                <a:solidFill>
                  <a:schemeClr val="bg1"/>
                </a:solidFill>
                <a:latin typeface="+mj-lt"/>
              </a:rPr>
              <a:t>NEA Walk-Through</a:t>
            </a:r>
          </a:p>
          <a:p>
            <a:r>
              <a:rPr lang="en-US" sz="4400" dirty="0">
                <a:solidFill>
                  <a:schemeClr val="bg1"/>
                </a:solidFill>
                <a:latin typeface="+mj-lt"/>
              </a:rPr>
              <a:t>WJEC GCE Built Environment</a:t>
            </a:r>
          </a:p>
          <a:p>
            <a:r>
              <a:rPr lang="en-US" sz="4400" dirty="0">
                <a:solidFill>
                  <a:schemeClr val="bg1"/>
                </a:solidFill>
                <a:latin typeface="+mj-lt"/>
              </a:rPr>
              <a:t>Sample Assessment Material – Unit 2</a:t>
            </a:r>
            <a:endParaRPr lang="en-GB" sz="4400" dirty="0">
              <a:solidFill>
                <a:schemeClr val="bg1"/>
              </a:solidFill>
              <a:latin typeface="+mj-lt"/>
            </a:endParaRPr>
          </a:p>
        </p:txBody>
      </p:sp>
    </p:spTree>
    <p:extLst>
      <p:ext uri="{BB962C8B-B14F-4D97-AF65-F5344CB8AC3E}">
        <p14:creationId xmlns:p14="http://schemas.microsoft.com/office/powerpoint/2010/main" val="3939293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914401" y="407113"/>
            <a:ext cx="8229600"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dirty="0">
                <a:solidFill>
                  <a:schemeClr val="bg1"/>
                </a:solidFill>
                <a:latin typeface="+mj-lt"/>
              </a:rPr>
              <a:t>What evidence should I include for Part (a)?</a:t>
            </a:r>
          </a:p>
        </p:txBody>
      </p:sp>
      <p:sp>
        <p:nvSpPr>
          <p:cNvPr id="4" name="Content Placeholder 3">
            <a:extLst>
              <a:ext uri="{FF2B5EF4-FFF2-40B4-BE49-F238E27FC236}">
                <a16:creationId xmlns:a16="http://schemas.microsoft.com/office/drawing/2014/main" id="{2476A7D4-58EC-4522-AC29-9FA51218E599}"/>
              </a:ext>
            </a:extLst>
          </p:cNvPr>
          <p:cNvSpPr>
            <a:spLocks noGrp="1"/>
          </p:cNvSpPr>
          <p:nvPr>
            <p:ph idx="1"/>
          </p:nvPr>
        </p:nvSpPr>
        <p:spPr>
          <a:xfrm>
            <a:off x="228600" y="1358900"/>
            <a:ext cx="8686800" cy="5264149"/>
          </a:xfrm>
        </p:spPr>
        <p:txBody>
          <a:bodyPr>
            <a:noAutofit/>
          </a:bodyPr>
          <a:lstStyle/>
          <a:p>
            <a:r>
              <a:rPr lang="en-GB" dirty="0"/>
              <a:t>Consideration of the planning.</a:t>
            </a:r>
          </a:p>
          <a:p>
            <a:pPr marL="342900" indent="-342900">
              <a:buFont typeface="Arial" panose="020B0604020202020204" pitchFamily="34" charset="0"/>
              <a:buChar char="•"/>
            </a:pPr>
            <a:r>
              <a:rPr lang="en-GB" dirty="0"/>
              <a:t>You will need to identify issues related to planning including any related to:</a:t>
            </a:r>
          </a:p>
          <a:p>
            <a:pPr marL="285750" indent="-285750" algn="l">
              <a:buFont typeface="Arial" panose="020B0604020202020204" pitchFamily="34" charset="0"/>
              <a:buChar char="•"/>
            </a:pPr>
            <a:r>
              <a:rPr lang="en-US" sz="2000" dirty="0">
                <a:solidFill>
                  <a:srgbClr val="000000"/>
                </a:solidFill>
              </a:rPr>
              <a:t>C</a:t>
            </a:r>
            <a:r>
              <a:rPr lang="en-US" sz="2000" b="0" i="0" u="none" strike="noStrike" baseline="0" dirty="0">
                <a:solidFill>
                  <a:srgbClr val="000000"/>
                </a:solidFill>
              </a:rPr>
              <a:t>ompliance with the Local Plan and other government </a:t>
            </a:r>
            <a:r>
              <a:rPr lang="en-GB" sz="2000" b="0" i="0" u="none" strike="noStrike" baseline="0" dirty="0">
                <a:solidFill>
                  <a:srgbClr val="000000"/>
                </a:solidFill>
              </a:rPr>
              <a:t>policies</a:t>
            </a:r>
          </a:p>
          <a:p>
            <a:pPr marL="285750" indent="-285750" algn="l">
              <a:buFont typeface="Arial" panose="020B0604020202020204" pitchFamily="34" charset="0"/>
              <a:buChar char="•"/>
            </a:pPr>
            <a:r>
              <a:rPr lang="en-US" sz="2000" dirty="0">
                <a:solidFill>
                  <a:srgbClr val="000000"/>
                </a:solidFill>
              </a:rPr>
              <a:t>I</a:t>
            </a:r>
            <a:r>
              <a:rPr lang="en-US" sz="2000" b="0" i="0" u="none" strike="noStrike" baseline="0" dirty="0">
                <a:solidFill>
                  <a:srgbClr val="000000"/>
                </a:solidFill>
              </a:rPr>
              <a:t>mpact on the local area</a:t>
            </a:r>
          </a:p>
          <a:p>
            <a:pPr marL="285750" indent="-285750" algn="l">
              <a:buFont typeface="Arial" panose="020B0604020202020204" pitchFamily="34" charset="0"/>
              <a:buChar char="•"/>
            </a:pPr>
            <a:r>
              <a:rPr lang="en-US" sz="2000" dirty="0">
                <a:solidFill>
                  <a:srgbClr val="000000"/>
                </a:solidFill>
              </a:rPr>
              <a:t>E</a:t>
            </a:r>
            <a:r>
              <a:rPr lang="en-US" sz="2000" b="0" i="0" u="none" strike="noStrike" baseline="0" dirty="0">
                <a:solidFill>
                  <a:srgbClr val="000000"/>
                </a:solidFill>
              </a:rPr>
              <a:t>ffect on trees and wildlife and the impact on any Site of Special Scientific Interest (SSSI) or Area of Outstanding </a:t>
            </a:r>
            <a:r>
              <a:rPr lang="en-GB" sz="2000" b="0" i="0" u="none" strike="noStrike" baseline="0" dirty="0">
                <a:solidFill>
                  <a:srgbClr val="000000"/>
                </a:solidFill>
              </a:rPr>
              <a:t>Natural Beauty (AONB)</a:t>
            </a:r>
          </a:p>
          <a:p>
            <a:pPr marL="285750" indent="-285750" algn="l">
              <a:buFont typeface="Arial" panose="020B0604020202020204" pitchFamily="34" charset="0"/>
              <a:buChar char="•"/>
            </a:pPr>
            <a:r>
              <a:rPr lang="en-US" sz="2000" dirty="0">
                <a:solidFill>
                  <a:srgbClr val="000000"/>
                </a:solidFill>
              </a:rPr>
              <a:t>H</a:t>
            </a:r>
            <a:r>
              <a:rPr lang="en-US" sz="2000" b="0" i="0" u="none" strike="noStrike" baseline="0" dirty="0">
                <a:solidFill>
                  <a:srgbClr val="000000"/>
                </a:solidFill>
              </a:rPr>
              <a:t>ighway matters, traffic access, visibility and parking</a:t>
            </a:r>
            <a:r>
              <a:rPr lang="en-US" sz="2000" b="0" i="0" u="none" strike="noStrike" baseline="0" dirty="0">
                <a:solidFill>
                  <a:srgbClr val="1F409C"/>
                </a:solidFill>
              </a:rPr>
              <a:t> </a:t>
            </a:r>
            <a:r>
              <a:rPr lang="en-US" sz="2000" b="0" i="0" u="none" strike="noStrike" baseline="0" dirty="0">
                <a:solidFill>
                  <a:srgbClr val="000000"/>
                </a:solidFill>
              </a:rPr>
              <a:t>scope of existing local facilities and local housing stock</a:t>
            </a:r>
          </a:p>
          <a:p>
            <a:pPr marL="285750" indent="-285750" algn="l">
              <a:buFont typeface="Arial" panose="020B0604020202020204" pitchFamily="34" charset="0"/>
              <a:buChar char="•"/>
            </a:pPr>
            <a:r>
              <a:rPr lang="en-US" sz="2000" dirty="0">
                <a:solidFill>
                  <a:srgbClr val="000000"/>
                </a:solidFill>
              </a:rPr>
              <a:t>P</a:t>
            </a:r>
            <a:r>
              <a:rPr lang="en-US" sz="2000" b="0" i="0" u="none" strike="noStrike" baseline="0" dirty="0">
                <a:solidFill>
                  <a:srgbClr val="000000"/>
                </a:solidFill>
              </a:rPr>
              <a:t>otential loss of light or privacy to neighbouring</a:t>
            </a:r>
            <a:r>
              <a:rPr lang="en-US" sz="2000" dirty="0">
                <a:solidFill>
                  <a:srgbClr val="000000"/>
                </a:solidFill>
              </a:rPr>
              <a:t> </a:t>
            </a:r>
            <a:r>
              <a:rPr lang="en-GB" sz="2000" b="0" i="0" u="none" strike="noStrike" baseline="0" dirty="0">
                <a:solidFill>
                  <a:srgbClr val="000000"/>
                </a:solidFill>
              </a:rPr>
              <a:t>properties</a:t>
            </a:r>
          </a:p>
          <a:p>
            <a:pPr marL="285750" indent="-285750" algn="l">
              <a:buFont typeface="Arial" panose="020B0604020202020204" pitchFamily="34" charset="0"/>
              <a:buChar char="•"/>
            </a:pPr>
            <a:r>
              <a:rPr lang="en-US" sz="2000" dirty="0">
                <a:solidFill>
                  <a:srgbClr val="000000"/>
                </a:solidFill>
              </a:rPr>
              <a:t>S</a:t>
            </a:r>
            <a:r>
              <a:rPr lang="en-US" sz="2000" b="0" i="0" u="none" strike="noStrike" baseline="0" dirty="0">
                <a:solidFill>
                  <a:srgbClr val="000000"/>
                </a:solidFill>
              </a:rPr>
              <a:t>uitability for the local area, issues of conservation and </a:t>
            </a:r>
            <a:r>
              <a:rPr lang="en-GB" sz="2000" b="0" i="0" u="none" strike="noStrike" baseline="0" dirty="0">
                <a:solidFill>
                  <a:srgbClr val="000000"/>
                </a:solidFill>
              </a:rPr>
              <a:t>listed buildings </a:t>
            </a:r>
          </a:p>
          <a:p>
            <a:pPr marL="285750" indent="-285750" algn="l">
              <a:buFont typeface="Arial" panose="020B0604020202020204" pitchFamily="34" charset="0"/>
              <a:buChar char="•"/>
            </a:pPr>
            <a:r>
              <a:rPr lang="en-GB" sz="2000" dirty="0">
                <a:solidFill>
                  <a:srgbClr val="000000"/>
                </a:solidFill>
              </a:rPr>
              <a:t>O</a:t>
            </a:r>
            <a:r>
              <a:rPr lang="en-GB" sz="2000" b="0" i="0" u="none" strike="noStrike" baseline="0" dirty="0">
                <a:solidFill>
                  <a:srgbClr val="000000"/>
                </a:solidFill>
              </a:rPr>
              <a:t>ver development</a:t>
            </a:r>
          </a:p>
          <a:p>
            <a:pPr marL="285750" indent="-285750" algn="l">
              <a:buFont typeface="Arial" panose="020B0604020202020204" pitchFamily="34" charset="0"/>
              <a:buChar char="•"/>
            </a:pPr>
            <a:r>
              <a:rPr lang="en-US" sz="2000" dirty="0">
                <a:solidFill>
                  <a:srgbClr val="000000"/>
                </a:solidFill>
              </a:rPr>
              <a:t>P</a:t>
            </a:r>
            <a:r>
              <a:rPr lang="en-US" sz="2000" b="0" i="0" u="none" strike="noStrike" baseline="0" dirty="0">
                <a:solidFill>
                  <a:srgbClr val="000000"/>
                </a:solidFill>
              </a:rPr>
              <a:t>rovision or retention of employment</a:t>
            </a:r>
          </a:p>
          <a:p>
            <a:pPr marL="285750" indent="-285750" algn="l">
              <a:buFont typeface="Arial" panose="020B0604020202020204" pitchFamily="34" charset="0"/>
              <a:buChar char="•"/>
            </a:pPr>
            <a:r>
              <a:rPr lang="en-US" sz="2000" dirty="0">
                <a:solidFill>
                  <a:srgbClr val="000000"/>
                </a:solidFill>
              </a:rPr>
              <a:t>I</a:t>
            </a:r>
            <a:r>
              <a:rPr lang="en-US" sz="2000" b="0" i="0" u="none" strike="noStrike" baseline="0" dirty="0">
                <a:solidFill>
                  <a:srgbClr val="000000"/>
                </a:solidFill>
              </a:rPr>
              <a:t>ssues concerning drainage and surface water runoff.</a:t>
            </a:r>
            <a:r>
              <a:rPr lang="en-GB" sz="2000" dirty="0"/>
              <a:t> </a:t>
            </a:r>
          </a:p>
        </p:txBody>
      </p:sp>
      <p:pic>
        <p:nvPicPr>
          <p:cNvPr id="3" name="Audio 2">
            <a:hlinkClick r:id="" action="ppaction://media"/>
            <a:extLst>
              <a:ext uri="{FF2B5EF4-FFF2-40B4-BE49-F238E27FC236}">
                <a16:creationId xmlns:a16="http://schemas.microsoft.com/office/drawing/2014/main" id="{517356DD-6215-4721-8204-1161DCF253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340240062"/>
      </p:ext>
    </p:extLst>
  </p:cSld>
  <p:clrMapOvr>
    <a:masterClrMapping/>
  </p:clrMapOvr>
  <mc:AlternateContent xmlns:mc="http://schemas.openxmlformats.org/markup-compatibility/2006" xmlns:p14="http://schemas.microsoft.com/office/powerpoint/2010/main">
    <mc:Choice Requires="p14">
      <p:transition spd="slow" p14:dur="2000" advTm="51426"/>
    </mc:Choice>
    <mc:Fallback xmlns="">
      <p:transition spd="slow" advTm="51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914401" y="407113"/>
            <a:ext cx="8229600"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dirty="0">
                <a:solidFill>
                  <a:schemeClr val="bg1"/>
                </a:solidFill>
                <a:latin typeface="+mj-lt"/>
              </a:rPr>
              <a:t>What evidence should I include for Part (a)?</a:t>
            </a:r>
          </a:p>
        </p:txBody>
      </p:sp>
      <p:sp>
        <p:nvSpPr>
          <p:cNvPr id="4" name="Content Placeholder 3">
            <a:extLst>
              <a:ext uri="{FF2B5EF4-FFF2-40B4-BE49-F238E27FC236}">
                <a16:creationId xmlns:a16="http://schemas.microsoft.com/office/drawing/2014/main" id="{2476A7D4-58EC-4522-AC29-9FA51218E599}"/>
              </a:ext>
            </a:extLst>
          </p:cNvPr>
          <p:cNvSpPr>
            <a:spLocks noGrp="1"/>
          </p:cNvSpPr>
          <p:nvPr>
            <p:ph idx="1"/>
          </p:nvPr>
        </p:nvSpPr>
        <p:spPr>
          <a:xfrm>
            <a:off x="228600" y="1358900"/>
            <a:ext cx="8686800" cy="5264149"/>
          </a:xfrm>
        </p:spPr>
        <p:txBody>
          <a:bodyPr>
            <a:noAutofit/>
          </a:bodyPr>
          <a:lstStyle/>
          <a:p>
            <a:r>
              <a:rPr lang="en-GB" dirty="0"/>
              <a:t>Consideration of the planning (Continued).</a:t>
            </a:r>
          </a:p>
          <a:p>
            <a:r>
              <a:rPr lang="en-GB" dirty="0"/>
              <a:t>You will need to identify any constraints that information from the planning process may have on your design for the new medical centre including:</a:t>
            </a:r>
          </a:p>
          <a:p>
            <a:pPr marL="342900" indent="-342900">
              <a:buFont typeface="Arial" panose="020B0604020202020204" pitchFamily="34" charset="0"/>
              <a:buChar char="•"/>
            </a:pPr>
            <a:r>
              <a:rPr lang="en-GB" dirty="0"/>
              <a:t>Flood risk</a:t>
            </a:r>
          </a:p>
          <a:p>
            <a:pPr marL="342900" indent="-342900">
              <a:buFont typeface="Arial" panose="020B0604020202020204" pitchFamily="34" charset="0"/>
              <a:buChar char="•"/>
            </a:pPr>
            <a:r>
              <a:rPr lang="en-GB" dirty="0"/>
              <a:t>Contaminated land</a:t>
            </a:r>
          </a:p>
          <a:p>
            <a:pPr marL="342900" indent="-342900">
              <a:buFont typeface="Arial" panose="020B0604020202020204" pitchFamily="34" charset="0"/>
              <a:buChar char="•"/>
            </a:pPr>
            <a:r>
              <a:rPr lang="en-GB" dirty="0"/>
              <a:t>Tree Preservation Orders</a:t>
            </a:r>
          </a:p>
          <a:p>
            <a:pPr marL="342900" indent="-342900">
              <a:buFont typeface="Arial" panose="020B0604020202020204" pitchFamily="34" charset="0"/>
              <a:buChar char="•"/>
            </a:pPr>
            <a:r>
              <a:rPr lang="en-GB" dirty="0"/>
              <a:t>Conservation areas</a:t>
            </a:r>
          </a:p>
          <a:p>
            <a:pPr marL="342900" indent="-342900">
              <a:buFont typeface="Arial" panose="020B0604020202020204" pitchFamily="34" charset="0"/>
              <a:buChar char="•"/>
            </a:pPr>
            <a:r>
              <a:rPr lang="en-GB" dirty="0"/>
              <a:t>Listed building consent.</a:t>
            </a:r>
          </a:p>
        </p:txBody>
      </p:sp>
      <p:pic>
        <p:nvPicPr>
          <p:cNvPr id="2" name="Audio 1">
            <a:hlinkClick r:id="" action="ppaction://media"/>
            <a:extLst>
              <a:ext uri="{FF2B5EF4-FFF2-40B4-BE49-F238E27FC236}">
                <a16:creationId xmlns:a16="http://schemas.microsoft.com/office/drawing/2014/main" id="{C1A1EFD2-34A2-43F8-9270-A4E4BF9B49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486375241"/>
      </p:ext>
    </p:extLst>
  </p:cSld>
  <p:clrMapOvr>
    <a:masterClrMapping/>
  </p:clrMapOvr>
  <mc:AlternateContent xmlns:mc="http://schemas.openxmlformats.org/markup-compatibility/2006" xmlns:p14="http://schemas.microsoft.com/office/powerpoint/2010/main">
    <mc:Choice Requires="p14">
      <p:transition spd="slow" p14:dur="2000" advTm="31125"/>
    </mc:Choice>
    <mc:Fallback xmlns="">
      <p:transition spd="slow" advTm="31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914401" y="407113"/>
            <a:ext cx="8229600"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dirty="0">
                <a:solidFill>
                  <a:schemeClr val="bg1"/>
                </a:solidFill>
                <a:latin typeface="+mj-lt"/>
              </a:rPr>
              <a:t>What evidence should I include for Part (a)?</a:t>
            </a:r>
          </a:p>
        </p:txBody>
      </p:sp>
      <p:sp>
        <p:nvSpPr>
          <p:cNvPr id="4" name="Content Placeholder 3">
            <a:extLst>
              <a:ext uri="{FF2B5EF4-FFF2-40B4-BE49-F238E27FC236}">
                <a16:creationId xmlns:a16="http://schemas.microsoft.com/office/drawing/2014/main" id="{2476A7D4-58EC-4522-AC29-9FA51218E599}"/>
              </a:ext>
            </a:extLst>
          </p:cNvPr>
          <p:cNvSpPr>
            <a:spLocks noGrp="1"/>
          </p:cNvSpPr>
          <p:nvPr>
            <p:ph idx="1"/>
          </p:nvPr>
        </p:nvSpPr>
        <p:spPr>
          <a:xfrm>
            <a:off x="457200" y="1330379"/>
            <a:ext cx="8229600" cy="5264149"/>
          </a:xfrm>
        </p:spPr>
        <p:txBody>
          <a:bodyPr>
            <a:noAutofit/>
          </a:bodyPr>
          <a:lstStyle/>
          <a:p>
            <a:r>
              <a:rPr lang="en-GB" dirty="0"/>
              <a:t>Consideration of other statutory requirements.</a:t>
            </a:r>
          </a:p>
          <a:p>
            <a:r>
              <a:rPr lang="en-GB" dirty="0"/>
              <a:t>You will need to identify the statutory requirements that will affect the design and construction of the new medical centre including:</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National Building Regulations and Building Standards</a:t>
            </a:r>
          </a:p>
          <a:p>
            <a:pPr marL="1085850" lvl="1"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What qualifies as building work</a:t>
            </a:r>
          </a:p>
          <a:p>
            <a:pPr marL="1085850" lvl="1"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The notification procedures that must be followed</a:t>
            </a:r>
          </a:p>
          <a:p>
            <a:pPr marL="1085850" lvl="1"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The requirements for building design and construction (Approved documents A – R).</a:t>
            </a:r>
          </a:p>
          <a:p>
            <a:r>
              <a:rPr lang="en-GB" dirty="0"/>
              <a:t>In particular Approved Document M that sets ‘Access to and use of buildings’ to ensure that any design complies with the Disability Discrimination Act. </a:t>
            </a:r>
            <a:endParaRPr lang="en-GB" dirty="0">
              <a:latin typeface="Arial" panose="020B0604020202020204" pitchFamily="34" charset="0"/>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E9BDBA17-B4A4-4101-A8AF-7778F9B2C0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253632163"/>
      </p:ext>
    </p:extLst>
  </p:cSld>
  <p:clrMapOvr>
    <a:masterClrMapping/>
  </p:clrMapOvr>
  <mc:AlternateContent xmlns:mc="http://schemas.openxmlformats.org/markup-compatibility/2006" xmlns:p14="http://schemas.microsoft.com/office/powerpoint/2010/main">
    <mc:Choice Requires="p14">
      <p:transition spd="slow" p14:dur="2000" advTm="34313"/>
    </mc:Choice>
    <mc:Fallback xmlns="">
      <p:transition spd="slow" advTm="34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914401" y="407113"/>
            <a:ext cx="8229600"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dirty="0">
                <a:solidFill>
                  <a:schemeClr val="bg1"/>
                </a:solidFill>
                <a:latin typeface="+mj-lt"/>
              </a:rPr>
              <a:t>What evidence should I include for Part (a)?</a:t>
            </a:r>
          </a:p>
        </p:txBody>
      </p:sp>
      <p:pic>
        <p:nvPicPr>
          <p:cNvPr id="6" name="Picture 5">
            <a:extLst>
              <a:ext uri="{FF2B5EF4-FFF2-40B4-BE49-F238E27FC236}">
                <a16:creationId xmlns:a16="http://schemas.microsoft.com/office/drawing/2014/main" id="{A7052EAE-DB2F-42BC-AF31-A10375B79D32}"/>
              </a:ext>
            </a:extLst>
          </p:cNvPr>
          <p:cNvPicPr>
            <a:picLocks noChangeAspect="1"/>
          </p:cNvPicPr>
          <p:nvPr/>
        </p:nvPicPr>
        <p:blipFill>
          <a:blip r:embed="rId5"/>
          <a:stretch>
            <a:fillRect/>
          </a:stretch>
        </p:blipFill>
        <p:spPr>
          <a:xfrm>
            <a:off x="746217" y="1325686"/>
            <a:ext cx="7948331" cy="5316091"/>
          </a:xfrm>
          <a:prstGeom prst="rect">
            <a:avLst/>
          </a:prstGeom>
        </p:spPr>
      </p:pic>
      <p:pic>
        <p:nvPicPr>
          <p:cNvPr id="2" name="Audio 1">
            <a:hlinkClick r:id="" action="ppaction://media"/>
            <a:extLst>
              <a:ext uri="{FF2B5EF4-FFF2-40B4-BE49-F238E27FC236}">
                <a16:creationId xmlns:a16="http://schemas.microsoft.com/office/drawing/2014/main" id="{A1E1BDE4-5463-4238-89A1-0B1C65EE6D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29468795"/>
      </p:ext>
    </p:extLst>
  </p:cSld>
  <p:clrMapOvr>
    <a:masterClrMapping/>
  </p:clrMapOvr>
  <mc:AlternateContent xmlns:mc="http://schemas.openxmlformats.org/markup-compatibility/2006" xmlns:p14="http://schemas.microsoft.com/office/powerpoint/2010/main">
    <mc:Choice Requires="p14">
      <p:transition spd="slow" p14:dur="2000" advTm="7364"/>
    </mc:Choice>
    <mc:Fallback xmlns="">
      <p:transition spd="slow" advTm="7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914401" y="407113"/>
            <a:ext cx="8229600"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dirty="0">
                <a:solidFill>
                  <a:schemeClr val="bg1"/>
                </a:solidFill>
                <a:latin typeface="+mj-lt"/>
              </a:rPr>
              <a:t>What evidence should I include for Part (a)?</a:t>
            </a:r>
          </a:p>
        </p:txBody>
      </p:sp>
      <p:sp>
        <p:nvSpPr>
          <p:cNvPr id="4" name="Content Placeholder 3">
            <a:extLst>
              <a:ext uri="{FF2B5EF4-FFF2-40B4-BE49-F238E27FC236}">
                <a16:creationId xmlns:a16="http://schemas.microsoft.com/office/drawing/2014/main" id="{2476A7D4-58EC-4522-AC29-9FA51218E599}"/>
              </a:ext>
            </a:extLst>
          </p:cNvPr>
          <p:cNvSpPr>
            <a:spLocks noGrp="1"/>
          </p:cNvSpPr>
          <p:nvPr>
            <p:ph idx="1"/>
          </p:nvPr>
        </p:nvSpPr>
        <p:spPr>
          <a:xfrm>
            <a:off x="457200" y="1330379"/>
            <a:ext cx="8229600" cy="5264149"/>
          </a:xfrm>
        </p:spPr>
        <p:txBody>
          <a:bodyPr>
            <a:noAutofit/>
          </a:bodyPr>
          <a:lstStyle/>
          <a:p>
            <a:r>
              <a:rPr lang="en-GB" sz="2800" dirty="0"/>
              <a:t>Consideration of other statutory requirements.</a:t>
            </a:r>
          </a:p>
          <a:p>
            <a:r>
              <a:rPr lang="en-GB" sz="2800" dirty="0"/>
              <a:t>You will need to be aware of other requirements arising from public bodies:</a:t>
            </a:r>
          </a:p>
          <a:p>
            <a:pPr marL="342900" indent="-342900">
              <a:buFont typeface="Arial" panose="020B0604020202020204" pitchFamily="34" charset="0"/>
              <a:buChar char="•"/>
            </a:pPr>
            <a:r>
              <a:rPr lang="en-GB" sz="2800" dirty="0"/>
              <a:t>Police – concerning security arrangements and lighting of public spaces</a:t>
            </a:r>
          </a:p>
          <a:p>
            <a:pPr marL="342900" indent="-342900">
              <a:buFont typeface="Arial" panose="020B0604020202020204" pitchFamily="34" charset="0"/>
              <a:buChar char="•"/>
            </a:pPr>
            <a:r>
              <a:rPr lang="en-GB" sz="2800" dirty="0"/>
              <a:t>Fire service – regarding means of escape, access and water supplies for fire fighting</a:t>
            </a:r>
          </a:p>
          <a:p>
            <a:pPr marL="342900" indent="-342900">
              <a:buFont typeface="Arial" panose="020B0604020202020204" pitchFamily="34" charset="0"/>
              <a:buChar char="•"/>
            </a:pPr>
            <a:r>
              <a:rPr lang="en-GB" sz="2800" dirty="0"/>
              <a:t>Highway authority – regarding road layouts and access</a:t>
            </a:r>
          </a:p>
        </p:txBody>
      </p:sp>
      <p:pic>
        <p:nvPicPr>
          <p:cNvPr id="2" name="Audio 1">
            <a:hlinkClick r:id="" action="ppaction://media"/>
            <a:extLst>
              <a:ext uri="{FF2B5EF4-FFF2-40B4-BE49-F238E27FC236}">
                <a16:creationId xmlns:a16="http://schemas.microsoft.com/office/drawing/2014/main" id="{A98575F0-AA40-410D-848B-4D116FB8B3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247645121"/>
      </p:ext>
    </p:extLst>
  </p:cSld>
  <p:clrMapOvr>
    <a:masterClrMapping/>
  </p:clrMapOvr>
  <mc:AlternateContent xmlns:mc="http://schemas.openxmlformats.org/markup-compatibility/2006" xmlns:p14="http://schemas.microsoft.com/office/powerpoint/2010/main">
    <mc:Choice Requires="p14">
      <p:transition spd="slow" p14:dur="2000" advTm="41301"/>
    </mc:Choice>
    <mc:Fallback xmlns="">
      <p:transition spd="slow" advTm="41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914401" y="407113"/>
            <a:ext cx="8229600"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dirty="0">
                <a:solidFill>
                  <a:schemeClr val="bg1"/>
                </a:solidFill>
                <a:latin typeface="+mj-lt"/>
              </a:rPr>
              <a:t>What evidence should I include for Part (a)?</a:t>
            </a:r>
          </a:p>
        </p:txBody>
      </p:sp>
      <p:sp>
        <p:nvSpPr>
          <p:cNvPr id="4" name="Content Placeholder 3">
            <a:extLst>
              <a:ext uri="{FF2B5EF4-FFF2-40B4-BE49-F238E27FC236}">
                <a16:creationId xmlns:a16="http://schemas.microsoft.com/office/drawing/2014/main" id="{2476A7D4-58EC-4522-AC29-9FA51218E599}"/>
              </a:ext>
            </a:extLst>
          </p:cNvPr>
          <p:cNvSpPr>
            <a:spLocks noGrp="1"/>
          </p:cNvSpPr>
          <p:nvPr>
            <p:ph idx="1"/>
          </p:nvPr>
        </p:nvSpPr>
        <p:spPr>
          <a:xfrm>
            <a:off x="457200" y="1330379"/>
            <a:ext cx="8229600" cy="5264149"/>
          </a:xfrm>
        </p:spPr>
        <p:txBody>
          <a:bodyPr>
            <a:noAutofit/>
          </a:bodyPr>
          <a:lstStyle/>
          <a:p>
            <a:r>
              <a:rPr lang="en-GB" dirty="0"/>
              <a:t>Consideration of the environmental issues</a:t>
            </a:r>
          </a:p>
          <a:p>
            <a:r>
              <a:rPr lang="en-GB" dirty="0"/>
              <a:t>You will need to identify a environmental parameters that could constrain the design process including:</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Use of sustainable or hazardous materials</a:t>
            </a:r>
          </a:p>
          <a:p>
            <a:pPr marL="342900" indent="-342900">
              <a:buFont typeface="Arial" panose="020B0604020202020204" pitchFamily="34" charset="0"/>
              <a:buChar char="•"/>
            </a:pPr>
            <a:r>
              <a:rPr lang="en-GB" dirty="0"/>
              <a:t>Energy consumption and carbon emissions</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Air, water or ground pollution</a:t>
            </a:r>
          </a:p>
          <a:p>
            <a:pPr marL="342900" indent="-342900">
              <a:buFont typeface="Arial" panose="020B0604020202020204" pitchFamily="34" charset="0"/>
              <a:buChar char="•"/>
            </a:pPr>
            <a:r>
              <a:rPr lang="en-GB" dirty="0"/>
              <a:t>Waste and water management</a:t>
            </a:r>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dirty="0"/>
              <a:t>Noise, vibration and dust</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Traffic and transport</a:t>
            </a:r>
          </a:p>
          <a:p>
            <a:pPr marL="342900" indent="-342900">
              <a:buFont typeface="Arial" panose="020B0604020202020204" pitchFamily="34" charset="0"/>
              <a:buChar char="•"/>
            </a:pPr>
            <a:r>
              <a:rPr lang="en-GB" dirty="0"/>
              <a:t>Preservation of ecology</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Resilience to climate change</a:t>
            </a:r>
          </a:p>
          <a:p>
            <a:pPr marL="342900" indent="-342900">
              <a:buFont typeface="Arial" panose="020B0604020202020204" pitchFamily="34" charset="0"/>
              <a:buChar char="•"/>
            </a:pPr>
            <a:r>
              <a:rPr lang="en-GB" dirty="0"/>
              <a:t>Design for deconstruction and disposal</a:t>
            </a:r>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6C43D22C-3AEF-4F12-9CCE-E43FB7B194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132227565"/>
      </p:ext>
    </p:extLst>
  </p:cSld>
  <p:clrMapOvr>
    <a:masterClrMapping/>
  </p:clrMapOvr>
  <mc:AlternateContent xmlns:mc="http://schemas.openxmlformats.org/markup-compatibility/2006" xmlns:p14="http://schemas.microsoft.com/office/powerpoint/2010/main">
    <mc:Choice Requires="p14">
      <p:transition spd="slow" p14:dur="2000" advTm="20606"/>
    </mc:Choice>
    <mc:Fallback xmlns="">
      <p:transition spd="slow" advTm="20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914401" y="407113"/>
            <a:ext cx="8229600"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dirty="0">
                <a:solidFill>
                  <a:schemeClr val="bg1"/>
                </a:solidFill>
                <a:latin typeface="+mj-lt"/>
              </a:rPr>
              <a:t>What evidence should I include for Part (a)?</a:t>
            </a:r>
          </a:p>
        </p:txBody>
      </p:sp>
      <p:sp>
        <p:nvSpPr>
          <p:cNvPr id="4" name="Content Placeholder 3">
            <a:extLst>
              <a:ext uri="{FF2B5EF4-FFF2-40B4-BE49-F238E27FC236}">
                <a16:creationId xmlns:a16="http://schemas.microsoft.com/office/drawing/2014/main" id="{2476A7D4-58EC-4522-AC29-9FA51218E599}"/>
              </a:ext>
            </a:extLst>
          </p:cNvPr>
          <p:cNvSpPr>
            <a:spLocks noGrp="1"/>
          </p:cNvSpPr>
          <p:nvPr>
            <p:ph idx="1"/>
          </p:nvPr>
        </p:nvSpPr>
        <p:spPr>
          <a:xfrm>
            <a:off x="457200" y="1330379"/>
            <a:ext cx="8229600" cy="5264149"/>
          </a:xfrm>
        </p:spPr>
        <p:txBody>
          <a:bodyPr>
            <a:noAutofit/>
          </a:bodyPr>
          <a:lstStyle/>
          <a:p>
            <a:r>
              <a:rPr lang="en-GB" dirty="0"/>
              <a:t>Consideration of social issues.</a:t>
            </a:r>
          </a:p>
          <a:p>
            <a:r>
              <a:rPr lang="en-GB" dirty="0"/>
              <a:t>You will need to identify social requirements that may constrain the design process:</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Consultations with stakeholders, including the local community regarding development proposals</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The range of services that may be included as community care:</a:t>
            </a:r>
          </a:p>
          <a:p>
            <a:pPr marL="1085850" lvl="1"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GPs and practice nurses</a:t>
            </a:r>
          </a:p>
          <a:p>
            <a:pPr marL="1085850" lvl="1"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Health visitors, social workers and home care advisors</a:t>
            </a:r>
          </a:p>
          <a:p>
            <a:pPr marL="1085850" lvl="1"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Community midwives</a:t>
            </a:r>
          </a:p>
          <a:p>
            <a:pPr marL="1085850" lvl="1"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Pharmacists</a:t>
            </a:r>
          </a:p>
          <a:p>
            <a:pPr marL="1085850" lvl="1"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Mental health professionals</a:t>
            </a:r>
          </a:p>
        </p:txBody>
      </p:sp>
      <p:pic>
        <p:nvPicPr>
          <p:cNvPr id="2" name="Audio 1">
            <a:hlinkClick r:id="" action="ppaction://media"/>
            <a:extLst>
              <a:ext uri="{FF2B5EF4-FFF2-40B4-BE49-F238E27FC236}">
                <a16:creationId xmlns:a16="http://schemas.microsoft.com/office/drawing/2014/main" id="{C116B850-FA43-42C7-BA1F-ED24F2E849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573747086"/>
      </p:ext>
    </p:extLst>
  </p:cSld>
  <p:clrMapOvr>
    <a:masterClrMapping/>
  </p:clrMapOvr>
  <mc:AlternateContent xmlns:mc="http://schemas.openxmlformats.org/markup-compatibility/2006" xmlns:p14="http://schemas.microsoft.com/office/powerpoint/2010/main">
    <mc:Choice Requires="p14">
      <p:transition spd="slow" p14:dur="2000" advTm="31037"/>
    </mc:Choice>
    <mc:Fallback xmlns="">
      <p:transition spd="slow" advTm="31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914401" y="407113"/>
            <a:ext cx="8229600"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dirty="0">
                <a:solidFill>
                  <a:schemeClr val="bg1"/>
                </a:solidFill>
                <a:latin typeface="+mj-lt"/>
              </a:rPr>
              <a:t>What evidence should I include for Part (a)?</a:t>
            </a:r>
          </a:p>
        </p:txBody>
      </p:sp>
      <p:sp>
        <p:nvSpPr>
          <p:cNvPr id="4" name="Content Placeholder 3">
            <a:extLst>
              <a:ext uri="{FF2B5EF4-FFF2-40B4-BE49-F238E27FC236}">
                <a16:creationId xmlns:a16="http://schemas.microsoft.com/office/drawing/2014/main" id="{2476A7D4-58EC-4522-AC29-9FA51218E599}"/>
              </a:ext>
            </a:extLst>
          </p:cNvPr>
          <p:cNvSpPr>
            <a:spLocks noGrp="1"/>
          </p:cNvSpPr>
          <p:nvPr>
            <p:ph idx="1"/>
          </p:nvPr>
        </p:nvSpPr>
        <p:spPr>
          <a:xfrm>
            <a:off x="457200" y="1330379"/>
            <a:ext cx="8229600" cy="5264149"/>
          </a:xfrm>
        </p:spPr>
        <p:txBody>
          <a:bodyPr>
            <a:noAutofit/>
          </a:bodyPr>
          <a:lstStyle/>
          <a:p>
            <a:r>
              <a:rPr lang="en-GB" dirty="0"/>
              <a:t>Consideration of economic issues</a:t>
            </a:r>
          </a:p>
          <a:p>
            <a:pPr marL="342900" indent="-342900">
              <a:buFont typeface="Arial" panose="020B0604020202020204" pitchFamily="34" charset="0"/>
              <a:buChar char="•"/>
            </a:pPr>
            <a:r>
              <a:rPr lang="en-GB" dirty="0"/>
              <a:t>You will need to identify possible impacts of economic constraints on the project budget and the allocation of resources in terms of:</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Quality</a:t>
            </a:r>
          </a:p>
          <a:p>
            <a:pPr marL="342900" indent="-342900">
              <a:buFont typeface="Arial" panose="020B0604020202020204" pitchFamily="34" charset="0"/>
              <a:buChar char="•"/>
            </a:pPr>
            <a:r>
              <a:rPr lang="en-GB" dirty="0"/>
              <a:t>Safety</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Functionality</a:t>
            </a:r>
          </a:p>
          <a:p>
            <a:pPr marL="342900" indent="-342900">
              <a:buFont typeface="Arial" panose="020B0604020202020204" pitchFamily="34" charset="0"/>
              <a:buChar char="•"/>
            </a:pPr>
            <a:r>
              <a:rPr lang="en-GB" dirty="0"/>
              <a:t>Performance</a:t>
            </a: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6B07F035-49BE-4C32-BAD6-303F784576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769702828"/>
      </p:ext>
    </p:extLst>
  </p:cSld>
  <p:clrMapOvr>
    <a:masterClrMapping/>
  </p:clrMapOvr>
  <mc:AlternateContent xmlns:mc="http://schemas.openxmlformats.org/markup-compatibility/2006" xmlns:p14="http://schemas.microsoft.com/office/powerpoint/2010/main">
    <mc:Choice Requires="p14">
      <p:transition spd="slow" p14:dur="2000" advTm="15898"/>
    </mc:Choice>
    <mc:Fallback xmlns="">
      <p:transition spd="slow" advTm="15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914401" y="407113"/>
            <a:ext cx="8229600"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dirty="0">
                <a:solidFill>
                  <a:schemeClr val="bg1"/>
                </a:solidFill>
                <a:latin typeface="+mj-lt"/>
              </a:rPr>
              <a:t>What evidence should I include for Part (a)?</a:t>
            </a:r>
          </a:p>
        </p:txBody>
      </p:sp>
      <p:pic>
        <p:nvPicPr>
          <p:cNvPr id="6" name="Picture 5">
            <a:extLst>
              <a:ext uri="{FF2B5EF4-FFF2-40B4-BE49-F238E27FC236}">
                <a16:creationId xmlns:a16="http://schemas.microsoft.com/office/drawing/2014/main" id="{08D200EF-DE5A-48DB-B4C7-07FE69B62478}"/>
              </a:ext>
            </a:extLst>
          </p:cNvPr>
          <p:cNvPicPr>
            <a:picLocks noChangeAspect="1"/>
          </p:cNvPicPr>
          <p:nvPr/>
        </p:nvPicPr>
        <p:blipFill>
          <a:blip r:embed="rId5"/>
          <a:stretch>
            <a:fillRect/>
          </a:stretch>
        </p:blipFill>
        <p:spPr>
          <a:xfrm>
            <a:off x="334363" y="1207699"/>
            <a:ext cx="8475274" cy="5487701"/>
          </a:xfrm>
          <a:prstGeom prst="rect">
            <a:avLst/>
          </a:prstGeom>
        </p:spPr>
      </p:pic>
      <p:pic>
        <p:nvPicPr>
          <p:cNvPr id="2" name="Audio 1">
            <a:hlinkClick r:id="" action="ppaction://media"/>
            <a:extLst>
              <a:ext uri="{FF2B5EF4-FFF2-40B4-BE49-F238E27FC236}">
                <a16:creationId xmlns:a16="http://schemas.microsoft.com/office/drawing/2014/main" id="{F8C6A1AE-527D-489B-A73F-3EDFFBC1DD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61643490"/>
      </p:ext>
    </p:extLst>
  </p:cSld>
  <p:clrMapOvr>
    <a:masterClrMapping/>
  </p:clrMapOvr>
  <mc:AlternateContent xmlns:mc="http://schemas.openxmlformats.org/markup-compatibility/2006" xmlns:p14="http://schemas.microsoft.com/office/powerpoint/2010/main">
    <mc:Choice Requires="p14">
      <p:transition spd="slow" p14:dur="2000" advTm="10527"/>
    </mc:Choice>
    <mc:Fallback xmlns="">
      <p:transition spd="slow" advTm="10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914401" y="407113"/>
            <a:ext cx="8229600"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dirty="0">
                <a:solidFill>
                  <a:schemeClr val="bg1"/>
                </a:solidFill>
                <a:latin typeface="+mj-lt"/>
              </a:rPr>
              <a:t>What evidence should I include for Part (a)?</a:t>
            </a:r>
          </a:p>
        </p:txBody>
      </p:sp>
      <p:sp>
        <p:nvSpPr>
          <p:cNvPr id="4" name="Content Placeholder 3">
            <a:extLst>
              <a:ext uri="{FF2B5EF4-FFF2-40B4-BE49-F238E27FC236}">
                <a16:creationId xmlns:a16="http://schemas.microsoft.com/office/drawing/2014/main" id="{2476A7D4-58EC-4522-AC29-9FA51218E599}"/>
              </a:ext>
            </a:extLst>
          </p:cNvPr>
          <p:cNvSpPr>
            <a:spLocks noGrp="1"/>
          </p:cNvSpPr>
          <p:nvPr>
            <p:ph idx="1"/>
          </p:nvPr>
        </p:nvSpPr>
        <p:spPr>
          <a:xfrm>
            <a:off x="457200" y="1330379"/>
            <a:ext cx="8229600" cy="5264149"/>
          </a:xfrm>
        </p:spPr>
        <p:txBody>
          <a:bodyPr>
            <a:noAutofit/>
          </a:bodyPr>
          <a:lstStyle/>
          <a:p>
            <a:r>
              <a:rPr lang="en-GB" dirty="0"/>
              <a:t>Consideration of Construction (Design and Management) Regulations (CDM) which are the main set of rules for managing health, safety and welfare of construction projects.</a:t>
            </a:r>
          </a:p>
          <a:p>
            <a:pPr marL="342900" indent="-342900">
              <a:buFont typeface="Arial" panose="020B0604020202020204" pitchFamily="34" charset="0"/>
              <a:buChar char="•"/>
            </a:pPr>
            <a:r>
              <a:rPr lang="en-GB" dirty="0"/>
              <a:t>You will need to identify issues arising from CDM Regulations that apply to:</a:t>
            </a:r>
          </a:p>
          <a:p>
            <a:pPr marL="1085850" lvl="1"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All building and construction work</a:t>
            </a:r>
          </a:p>
          <a:p>
            <a:pPr marL="1085850" lvl="1" indent="-342900">
              <a:buFont typeface="Arial" panose="020B0604020202020204" pitchFamily="34" charset="0"/>
              <a:buChar char="•"/>
            </a:pPr>
            <a:r>
              <a:rPr lang="en-GB" dirty="0"/>
              <a:t>The design work</a:t>
            </a:r>
          </a:p>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The regulations require the identification, elimination, or contro</a:t>
            </a:r>
            <a:r>
              <a:rPr lang="en-GB" dirty="0"/>
              <a:t>l </a:t>
            </a:r>
            <a:r>
              <a:rPr lang="en-GB" dirty="0">
                <a:latin typeface="Arial" panose="020B0604020202020204" pitchFamily="34" charset="0"/>
                <a:cs typeface="Arial" panose="020B0604020202020204" pitchFamily="34" charset="0"/>
              </a:rPr>
              <a:t>of foreseeable risks and places responsibility for planning and managing health and safety in the pre-construction phase on the duty holders, the Client and the principal designer.</a:t>
            </a:r>
          </a:p>
          <a:p>
            <a:pPr marL="342900" indent="-34290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1771192A-8347-4CCF-A0B0-4F170BE7BD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005065527"/>
      </p:ext>
    </p:extLst>
  </p:cSld>
  <p:clrMapOvr>
    <a:masterClrMapping/>
  </p:clrMapOvr>
  <mc:AlternateContent xmlns:mc="http://schemas.openxmlformats.org/markup-compatibility/2006" xmlns:p14="http://schemas.microsoft.com/office/powerpoint/2010/main">
    <mc:Choice Requires="p14">
      <p:transition spd="slow" p14:dur="2000" advTm="17863"/>
    </mc:Choice>
    <mc:Fallback xmlns="">
      <p:transition spd="slow" advTm="17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282460" y="407113"/>
            <a:ext cx="7205932"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What you should have in front of you:</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540589" y="1548645"/>
            <a:ext cx="8039819" cy="5001680"/>
          </a:xfrm>
        </p:spPr>
        <p:txBody>
          <a:bodyPr>
            <a:normAutofit/>
          </a:bodyPr>
          <a:lstStyle/>
          <a:p>
            <a:pPr marL="571500" indent="-571500">
              <a:buFont typeface="Arial" panose="020B0604020202020204" pitchFamily="34" charset="0"/>
              <a:buChar char="•"/>
            </a:pPr>
            <a:r>
              <a:rPr lang="en-GB" sz="3600" dirty="0">
                <a:latin typeface="+mn-lt"/>
                <a:ea typeface="Cambria" panose="02040503050406030204" pitchFamily="18" charset="0"/>
                <a:cs typeface="Cambria" panose="02040503050406030204" pitchFamily="18" charset="0"/>
              </a:rPr>
              <a:t>A copy of the Sample Non Examination Assessment (NEA) brief for Unit 2</a:t>
            </a:r>
          </a:p>
          <a:p>
            <a:pPr marL="571500" indent="-571500">
              <a:buFont typeface="Arial" panose="020B0604020202020204" pitchFamily="34" charset="0"/>
              <a:buChar char="•"/>
            </a:pPr>
            <a:r>
              <a:rPr lang="en-GB" sz="3600" dirty="0">
                <a:latin typeface="+mn-lt"/>
                <a:ea typeface="Cambria" panose="02040503050406030204" pitchFamily="18" charset="0"/>
                <a:cs typeface="Cambria" panose="02040503050406030204" pitchFamily="18" charset="0"/>
              </a:rPr>
              <a:t>A copy of the Specification for Unit 2</a:t>
            </a:r>
          </a:p>
          <a:p>
            <a:pPr marL="571500" indent="-571500">
              <a:buFont typeface="Arial" panose="020B0604020202020204" pitchFamily="34" charset="0"/>
              <a:buChar char="•"/>
            </a:pPr>
            <a:r>
              <a:rPr lang="en-GB" sz="3600" dirty="0">
                <a:latin typeface="+mn-lt"/>
                <a:ea typeface="Cambria" panose="02040503050406030204" pitchFamily="18" charset="0"/>
                <a:cs typeface="Cambria" panose="02040503050406030204" pitchFamily="18" charset="0"/>
              </a:rPr>
              <a:t>Materials for making notes and sketches</a:t>
            </a:r>
          </a:p>
        </p:txBody>
      </p:sp>
      <p:pic>
        <p:nvPicPr>
          <p:cNvPr id="3" name="Audio 2">
            <a:hlinkClick r:id="" action="ppaction://media"/>
            <a:extLst>
              <a:ext uri="{FF2B5EF4-FFF2-40B4-BE49-F238E27FC236}">
                <a16:creationId xmlns:a16="http://schemas.microsoft.com/office/drawing/2014/main" id="{8E2FFD13-C61F-43AA-AB8F-06F1A98515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614860020"/>
      </p:ext>
    </p:extLst>
  </p:cSld>
  <p:clrMapOvr>
    <a:masterClrMapping/>
  </p:clrMapOvr>
  <mc:AlternateContent xmlns:mc="http://schemas.openxmlformats.org/markup-compatibility/2006" xmlns:p14="http://schemas.microsoft.com/office/powerpoint/2010/main">
    <mc:Choice Requires="p14">
      <p:transition spd="slow" p14:dur="2000" advTm="15950"/>
    </mc:Choice>
    <mc:Fallback xmlns="">
      <p:transition spd="slow" advTm="15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How do I tackle Part (b)?</a:t>
            </a:r>
          </a:p>
        </p:txBody>
      </p:sp>
      <p:sp>
        <p:nvSpPr>
          <p:cNvPr id="3" name="Content Placeholder 2">
            <a:extLst>
              <a:ext uri="{FF2B5EF4-FFF2-40B4-BE49-F238E27FC236}">
                <a16:creationId xmlns:a16="http://schemas.microsoft.com/office/drawing/2014/main" id="{E8BAB69B-1B9B-450E-B330-A5650BF668C9}"/>
              </a:ext>
            </a:extLst>
          </p:cNvPr>
          <p:cNvSpPr>
            <a:spLocks noGrp="1"/>
          </p:cNvSpPr>
          <p:nvPr>
            <p:ph idx="1"/>
          </p:nvPr>
        </p:nvSpPr>
        <p:spPr>
          <a:xfrm>
            <a:off x="258791" y="1207699"/>
            <a:ext cx="8714727" cy="4857036"/>
          </a:xfrm>
        </p:spPr>
        <p:txBody>
          <a:bodyPr>
            <a:normAutofit fontScale="25000" lnSpcReduction="20000"/>
          </a:bodyPr>
          <a:lstStyle/>
          <a:p>
            <a:pPr>
              <a:lnSpc>
                <a:spcPct val="170000"/>
              </a:lnSpc>
              <a:spcAft>
                <a:spcPts val="1200"/>
              </a:spcAft>
            </a:pPr>
            <a:r>
              <a:rPr lang="en-GB" sz="9600" dirty="0"/>
              <a:t>The brief states that you need to create initial project briefs for the client which:</a:t>
            </a:r>
          </a:p>
          <a:p>
            <a:pPr marL="342900" indent="-342900">
              <a:lnSpc>
                <a:spcPct val="170000"/>
              </a:lnSpc>
              <a:spcAft>
                <a:spcPts val="1200"/>
              </a:spcAft>
              <a:buFont typeface="Arial" panose="020B0604020202020204" pitchFamily="34" charset="0"/>
              <a:buChar char="•"/>
            </a:pPr>
            <a:r>
              <a:rPr lang="en-GB" sz="9600" dirty="0"/>
              <a:t>Set parameters</a:t>
            </a:r>
          </a:p>
          <a:p>
            <a:pPr marL="342900" indent="-342900">
              <a:lnSpc>
                <a:spcPct val="170000"/>
              </a:lnSpc>
              <a:spcAft>
                <a:spcPts val="1200"/>
              </a:spcAft>
              <a:buFont typeface="Arial" panose="020B0604020202020204" pitchFamily="34" charset="0"/>
              <a:buChar char="•"/>
            </a:pPr>
            <a:r>
              <a:rPr lang="en-GB" sz="9600" dirty="0"/>
              <a:t>Set project outcomes</a:t>
            </a:r>
          </a:p>
          <a:p>
            <a:pPr marL="342900" indent="-342900">
              <a:lnSpc>
                <a:spcPct val="170000"/>
              </a:lnSpc>
              <a:spcAft>
                <a:spcPts val="1200"/>
              </a:spcAft>
              <a:buFont typeface="Arial" panose="020B0604020202020204" pitchFamily="34" charset="0"/>
              <a:buChar char="•"/>
            </a:pPr>
            <a:r>
              <a:rPr lang="en-GB" sz="9600" dirty="0"/>
              <a:t>Outline possible design ideas and specifications</a:t>
            </a:r>
          </a:p>
          <a:p>
            <a:pPr marL="342900" indent="-342900">
              <a:lnSpc>
                <a:spcPct val="170000"/>
              </a:lnSpc>
              <a:spcAft>
                <a:spcPts val="1200"/>
              </a:spcAft>
              <a:buFont typeface="Arial" panose="020B0604020202020204" pitchFamily="34" charset="0"/>
              <a:buChar char="•"/>
            </a:pPr>
            <a:r>
              <a:rPr lang="en-GB" sz="9600" dirty="0"/>
              <a:t>Take account of the activities which are required in the pre-construction stage of the plan to convert and extend the existing building.</a:t>
            </a:r>
          </a:p>
          <a:p>
            <a:pPr marL="342900" indent="-342900">
              <a:buFont typeface="Arial" panose="020B0604020202020204" pitchFamily="34" charset="0"/>
              <a:buChar char="•"/>
            </a:pPr>
            <a:endParaRPr lang="en-GB" dirty="0"/>
          </a:p>
        </p:txBody>
      </p:sp>
      <p:pic>
        <p:nvPicPr>
          <p:cNvPr id="2" name="Audio 1">
            <a:hlinkClick r:id="" action="ppaction://media"/>
            <a:extLst>
              <a:ext uri="{FF2B5EF4-FFF2-40B4-BE49-F238E27FC236}">
                <a16:creationId xmlns:a16="http://schemas.microsoft.com/office/drawing/2014/main" id="{5CBB3702-2186-42DC-ACA5-1FA8546F3A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185616483"/>
      </p:ext>
    </p:extLst>
  </p:cSld>
  <p:clrMapOvr>
    <a:masterClrMapping/>
  </p:clrMapOvr>
  <mc:AlternateContent xmlns:mc="http://schemas.openxmlformats.org/markup-compatibility/2006" xmlns:p14="http://schemas.microsoft.com/office/powerpoint/2010/main">
    <mc:Choice Requires="p14">
      <p:transition spd="slow" p14:dur="2000" advTm="18180"/>
    </mc:Choice>
    <mc:Fallback xmlns="">
      <p:transition spd="slow" advTm="18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How do I tackle Part (b)?</a:t>
            </a:r>
          </a:p>
        </p:txBody>
      </p:sp>
      <p:pic>
        <p:nvPicPr>
          <p:cNvPr id="4" name="Picture 3">
            <a:extLst>
              <a:ext uri="{FF2B5EF4-FFF2-40B4-BE49-F238E27FC236}">
                <a16:creationId xmlns:a16="http://schemas.microsoft.com/office/drawing/2014/main" id="{A548D40A-4101-4D8F-9F7F-61099330DFD9}"/>
              </a:ext>
            </a:extLst>
          </p:cNvPr>
          <p:cNvPicPr>
            <a:picLocks noChangeAspect="1"/>
          </p:cNvPicPr>
          <p:nvPr/>
        </p:nvPicPr>
        <p:blipFill>
          <a:blip r:embed="rId5"/>
          <a:stretch>
            <a:fillRect/>
          </a:stretch>
        </p:blipFill>
        <p:spPr>
          <a:xfrm>
            <a:off x="0" y="1532981"/>
            <a:ext cx="9115908" cy="3922422"/>
          </a:xfrm>
          <a:prstGeom prst="rect">
            <a:avLst/>
          </a:prstGeom>
        </p:spPr>
      </p:pic>
      <p:pic>
        <p:nvPicPr>
          <p:cNvPr id="2" name="Audio 1">
            <a:hlinkClick r:id="" action="ppaction://media"/>
            <a:extLst>
              <a:ext uri="{FF2B5EF4-FFF2-40B4-BE49-F238E27FC236}">
                <a16:creationId xmlns:a16="http://schemas.microsoft.com/office/drawing/2014/main" id="{D8BA6043-6A93-4F07-BECC-F88957FFB8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944156583"/>
      </p:ext>
    </p:extLst>
  </p:cSld>
  <p:clrMapOvr>
    <a:masterClrMapping/>
  </p:clrMapOvr>
  <mc:AlternateContent xmlns:mc="http://schemas.openxmlformats.org/markup-compatibility/2006" xmlns:p14="http://schemas.microsoft.com/office/powerpoint/2010/main">
    <mc:Choice Requires="p14">
      <p:transition spd="slow" p14:dur="2000" advTm="60206"/>
    </mc:Choice>
    <mc:Fallback xmlns="">
      <p:transition spd="slow" advTm="60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CDA0E-D69F-4D94-B7F3-2FCB50A51505}"/>
              </a:ext>
            </a:extLst>
          </p:cNvPr>
          <p:cNvSpPr>
            <a:spLocks noGrp="1"/>
          </p:cNvSpPr>
          <p:nvPr>
            <p:ph idx="1"/>
          </p:nvPr>
        </p:nvSpPr>
        <p:spPr>
          <a:xfrm>
            <a:off x="75674" y="1465666"/>
            <a:ext cx="8882346" cy="5043622"/>
          </a:xfrm>
        </p:spPr>
        <p:txBody>
          <a:bodyPr>
            <a:normAutofit/>
          </a:bodyPr>
          <a:lstStyle/>
          <a:p>
            <a:r>
              <a:rPr lang="en-GB" sz="2800" dirty="0"/>
              <a:t>Setting parameters.</a:t>
            </a:r>
          </a:p>
          <a:p>
            <a:endParaRPr lang="en-GB" sz="2800" dirty="0"/>
          </a:p>
          <a:p>
            <a:r>
              <a:rPr lang="en-GB" sz="2800" dirty="0"/>
              <a:t>The project parameters should be based on the following factors that influence building design:</a:t>
            </a:r>
          </a:p>
          <a:p>
            <a:pPr marL="342900" indent="-342900">
              <a:buFont typeface="Arial" panose="020B0604020202020204" pitchFamily="34" charset="0"/>
              <a:buChar char="•"/>
            </a:pPr>
            <a:r>
              <a:rPr lang="en-GB" sz="2800" dirty="0"/>
              <a:t>Owner or end user functional requirements</a:t>
            </a:r>
          </a:p>
          <a:p>
            <a:pPr marL="342900" indent="-342900">
              <a:buFont typeface="Arial" panose="020B0604020202020204" pitchFamily="34" charset="0"/>
              <a:buChar char="•"/>
            </a:pPr>
            <a:r>
              <a:rPr lang="en-GB" sz="2800" dirty="0"/>
              <a:t>Aesthetic requirements</a:t>
            </a:r>
          </a:p>
          <a:p>
            <a:pPr marL="342900" indent="-342900">
              <a:buFont typeface="Arial" panose="020B0604020202020204" pitchFamily="34" charset="0"/>
              <a:buChar char="•"/>
            </a:pPr>
            <a:r>
              <a:rPr lang="en-GB" sz="2800" dirty="0"/>
              <a:t>Implications arising from the physical environment</a:t>
            </a:r>
          </a:p>
          <a:p>
            <a:pPr marL="342900" indent="-342900">
              <a:buFont typeface="Arial" panose="020B0604020202020204" pitchFamily="34" charset="0"/>
              <a:buChar char="•"/>
            </a:pPr>
            <a:r>
              <a:rPr lang="en-GB" sz="2800" dirty="0"/>
              <a:t>Planning constraints and building regulations</a:t>
            </a:r>
          </a:p>
          <a:p>
            <a:pPr marL="342900" indent="-342900">
              <a:buFont typeface="Arial" panose="020B0604020202020204" pitchFamily="34" charset="0"/>
              <a:buChar char="•"/>
            </a:pPr>
            <a:r>
              <a:rPr lang="en-GB" sz="2800" dirty="0"/>
              <a:t>Resources.</a:t>
            </a:r>
          </a:p>
        </p:txBody>
      </p:sp>
      <p:sp>
        <p:nvSpPr>
          <p:cNvPr id="6" name="Title 1">
            <a:extLst>
              <a:ext uri="{FF2B5EF4-FFF2-40B4-BE49-F238E27FC236}">
                <a16:creationId xmlns:a16="http://schemas.microsoft.com/office/drawing/2014/main" id="{B560F71D-A0AD-4FC3-BDC6-A5A6419C0DB0}"/>
              </a:ext>
            </a:extLst>
          </p:cNvPr>
          <p:cNvSpPr txBox="1">
            <a:spLocks/>
          </p:cNvSpPr>
          <p:nvPr/>
        </p:nvSpPr>
        <p:spPr>
          <a:xfrm>
            <a:off x="1397479" y="180090"/>
            <a:ext cx="690779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dirty="0">
                <a:solidFill>
                  <a:schemeClr val="bg1"/>
                </a:solidFill>
                <a:latin typeface="+mj-lt"/>
              </a:rPr>
              <a:t>How do I tackle Part (b)</a:t>
            </a:r>
          </a:p>
        </p:txBody>
      </p:sp>
      <p:pic>
        <p:nvPicPr>
          <p:cNvPr id="2" name="Audio 1">
            <a:hlinkClick r:id="" action="ppaction://media"/>
            <a:extLst>
              <a:ext uri="{FF2B5EF4-FFF2-40B4-BE49-F238E27FC236}">
                <a16:creationId xmlns:a16="http://schemas.microsoft.com/office/drawing/2014/main" id="{D113B7A7-0D6F-449F-BD24-1D517B587A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124951235"/>
      </p:ext>
    </p:extLst>
  </p:cSld>
  <p:clrMapOvr>
    <a:masterClrMapping/>
  </p:clrMapOvr>
  <mc:AlternateContent xmlns:mc="http://schemas.openxmlformats.org/markup-compatibility/2006" xmlns:p14="http://schemas.microsoft.com/office/powerpoint/2010/main">
    <mc:Choice Requires="p14">
      <p:transition spd="slow" p14:dur="2000" advTm="64237"/>
    </mc:Choice>
    <mc:Fallback xmlns="">
      <p:transition spd="slow" advTm="64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60F71D-A0AD-4FC3-BDC6-A5A6419C0DB0}"/>
              </a:ext>
            </a:extLst>
          </p:cNvPr>
          <p:cNvSpPr txBox="1">
            <a:spLocks/>
          </p:cNvSpPr>
          <p:nvPr/>
        </p:nvSpPr>
        <p:spPr>
          <a:xfrm>
            <a:off x="1397479" y="180090"/>
            <a:ext cx="690779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dirty="0">
                <a:solidFill>
                  <a:schemeClr val="bg1"/>
                </a:solidFill>
                <a:latin typeface="+mj-lt"/>
              </a:rPr>
              <a:t>How do I tackle Part (b)</a:t>
            </a:r>
          </a:p>
        </p:txBody>
      </p:sp>
      <p:pic>
        <p:nvPicPr>
          <p:cNvPr id="4" name="Picture 3">
            <a:extLst>
              <a:ext uri="{FF2B5EF4-FFF2-40B4-BE49-F238E27FC236}">
                <a16:creationId xmlns:a16="http://schemas.microsoft.com/office/drawing/2014/main" id="{253149D0-1C78-4991-B7F1-0811D5C22CB0}"/>
              </a:ext>
            </a:extLst>
          </p:cNvPr>
          <p:cNvPicPr>
            <a:picLocks noChangeAspect="1"/>
          </p:cNvPicPr>
          <p:nvPr/>
        </p:nvPicPr>
        <p:blipFill>
          <a:blip r:embed="rId5"/>
          <a:stretch>
            <a:fillRect/>
          </a:stretch>
        </p:blipFill>
        <p:spPr>
          <a:xfrm>
            <a:off x="481597" y="1439615"/>
            <a:ext cx="8180805" cy="5236322"/>
          </a:xfrm>
          <a:prstGeom prst="rect">
            <a:avLst/>
          </a:prstGeom>
        </p:spPr>
      </p:pic>
      <p:pic>
        <p:nvPicPr>
          <p:cNvPr id="2" name="Audio 1">
            <a:hlinkClick r:id="" action="ppaction://media"/>
            <a:extLst>
              <a:ext uri="{FF2B5EF4-FFF2-40B4-BE49-F238E27FC236}">
                <a16:creationId xmlns:a16="http://schemas.microsoft.com/office/drawing/2014/main" id="{96643F9B-CFCA-479E-A591-5B71E104F3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367429727"/>
      </p:ext>
    </p:extLst>
  </p:cSld>
  <p:clrMapOvr>
    <a:masterClrMapping/>
  </p:clrMapOvr>
  <mc:AlternateContent xmlns:mc="http://schemas.openxmlformats.org/markup-compatibility/2006" xmlns:p14="http://schemas.microsoft.com/office/powerpoint/2010/main">
    <mc:Choice Requires="p14">
      <p:transition spd="slow" p14:dur="2000" advTm="10038"/>
    </mc:Choice>
    <mc:Fallback xmlns="">
      <p:transition spd="slow" advTm="10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CDA0E-D69F-4D94-B7F3-2FCB50A51505}"/>
              </a:ext>
            </a:extLst>
          </p:cNvPr>
          <p:cNvSpPr>
            <a:spLocks noGrp="1"/>
          </p:cNvSpPr>
          <p:nvPr>
            <p:ph idx="1"/>
          </p:nvPr>
        </p:nvSpPr>
        <p:spPr>
          <a:xfrm>
            <a:off x="457200" y="1593850"/>
            <a:ext cx="8229600" cy="4930935"/>
          </a:xfrm>
        </p:spPr>
        <p:txBody>
          <a:bodyPr>
            <a:normAutofit lnSpcReduction="10000"/>
          </a:bodyPr>
          <a:lstStyle/>
          <a:p>
            <a:r>
              <a:rPr lang="en-GB" dirty="0"/>
              <a:t>Project outcomes</a:t>
            </a:r>
          </a:p>
          <a:p>
            <a:pPr marL="342900" indent="-342900">
              <a:buFont typeface="Arial" panose="020B0604020202020204" pitchFamily="34" charset="0"/>
              <a:buChar char="•"/>
            </a:pPr>
            <a:r>
              <a:rPr lang="en-GB" dirty="0"/>
              <a:t>Setting outcomes for function will involve defining the process to be carried out in the new medical centre and the nature of the accommodation required for those processes.</a:t>
            </a:r>
          </a:p>
          <a:p>
            <a:pPr marL="342900" indent="-342900">
              <a:buFont typeface="Arial" panose="020B0604020202020204" pitchFamily="34" charset="0"/>
              <a:buChar char="•"/>
            </a:pPr>
            <a:r>
              <a:rPr lang="en-GB" dirty="0"/>
              <a:t>Setting outcomes to include end user satisfaction should cover:</a:t>
            </a:r>
          </a:p>
          <a:p>
            <a:pPr marL="1085850" lvl="1" indent="-342900">
              <a:buFont typeface="Arial" panose="020B0604020202020204" pitchFamily="34" charset="0"/>
              <a:buChar char="•"/>
            </a:pPr>
            <a:r>
              <a:rPr lang="en-GB" dirty="0"/>
              <a:t>The internal environment</a:t>
            </a:r>
          </a:p>
          <a:p>
            <a:pPr marL="1085850" lvl="1" indent="-342900">
              <a:buFont typeface="Arial" panose="020B0604020202020204" pitchFamily="34" charset="0"/>
              <a:buChar char="•"/>
            </a:pPr>
            <a:r>
              <a:rPr lang="en-GB" dirty="0"/>
              <a:t>Energy consumption and operational cost targets</a:t>
            </a:r>
          </a:p>
          <a:p>
            <a:pPr marL="1085850" lvl="1" indent="-342900">
              <a:buFont typeface="Arial" panose="020B0604020202020204" pitchFamily="34" charset="0"/>
              <a:buChar char="•"/>
            </a:pPr>
            <a:r>
              <a:rPr lang="en-GB" dirty="0"/>
              <a:t>Construction cost and sustainability targets</a:t>
            </a:r>
          </a:p>
          <a:p>
            <a:pPr marL="1085850" lvl="1" indent="-342900">
              <a:buFont typeface="Arial" panose="020B0604020202020204" pitchFamily="34" charset="0"/>
              <a:buChar char="•"/>
            </a:pPr>
            <a:r>
              <a:rPr lang="en-GB" dirty="0"/>
              <a:t>Project programme.</a:t>
            </a:r>
          </a:p>
          <a:p>
            <a:endParaRPr lang="en-GB" dirty="0"/>
          </a:p>
          <a:p>
            <a:endParaRPr lang="en-GB" dirty="0"/>
          </a:p>
        </p:txBody>
      </p:sp>
      <p:sp>
        <p:nvSpPr>
          <p:cNvPr id="6" name="Title 1">
            <a:extLst>
              <a:ext uri="{FF2B5EF4-FFF2-40B4-BE49-F238E27FC236}">
                <a16:creationId xmlns:a16="http://schemas.microsoft.com/office/drawing/2014/main" id="{B560F71D-A0AD-4FC3-BDC6-A5A6419C0DB0}"/>
              </a:ext>
            </a:extLst>
          </p:cNvPr>
          <p:cNvSpPr txBox="1">
            <a:spLocks/>
          </p:cNvSpPr>
          <p:nvPr/>
        </p:nvSpPr>
        <p:spPr>
          <a:xfrm>
            <a:off x="1397479" y="180090"/>
            <a:ext cx="690779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dirty="0">
                <a:solidFill>
                  <a:schemeClr val="bg1"/>
                </a:solidFill>
                <a:latin typeface="+mj-lt"/>
              </a:rPr>
              <a:t>How do I tackle Part (b)</a:t>
            </a:r>
          </a:p>
        </p:txBody>
      </p:sp>
      <p:pic>
        <p:nvPicPr>
          <p:cNvPr id="2" name="Audio 1">
            <a:hlinkClick r:id="" action="ppaction://media"/>
            <a:extLst>
              <a:ext uri="{FF2B5EF4-FFF2-40B4-BE49-F238E27FC236}">
                <a16:creationId xmlns:a16="http://schemas.microsoft.com/office/drawing/2014/main" id="{BBE3B563-FE39-4B77-8449-24F39F68D4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802665905"/>
      </p:ext>
    </p:extLst>
  </p:cSld>
  <p:clrMapOvr>
    <a:masterClrMapping/>
  </p:clrMapOvr>
  <mc:AlternateContent xmlns:mc="http://schemas.openxmlformats.org/markup-compatibility/2006" xmlns:p14="http://schemas.microsoft.com/office/powerpoint/2010/main">
    <mc:Choice Requires="p14">
      <p:transition spd="slow" p14:dur="2000" advTm="23802"/>
    </mc:Choice>
    <mc:Fallback xmlns="">
      <p:transition spd="slow" advTm="2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CDA0E-D69F-4D94-B7F3-2FCB50A51505}"/>
              </a:ext>
            </a:extLst>
          </p:cNvPr>
          <p:cNvSpPr>
            <a:spLocks noGrp="1"/>
          </p:cNvSpPr>
          <p:nvPr>
            <p:ph idx="1"/>
          </p:nvPr>
        </p:nvSpPr>
        <p:spPr>
          <a:xfrm>
            <a:off x="457200" y="1593850"/>
            <a:ext cx="8229600" cy="5084060"/>
          </a:xfrm>
        </p:spPr>
        <p:txBody>
          <a:bodyPr>
            <a:normAutofit/>
          </a:bodyPr>
          <a:lstStyle/>
          <a:p>
            <a:r>
              <a:rPr lang="en-GB" sz="2800" dirty="0"/>
              <a:t>Possible design ideas and specifications</a:t>
            </a:r>
          </a:p>
          <a:p>
            <a:pPr marL="342900" indent="-342900">
              <a:buFont typeface="Arial" panose="020B0604020202020204" pitchFamily="34" charset="0"/>
              <a:buChar char="•"/>
            </a:pPr>
            <a:r>
              <a:rPr lang="en-GB" sz="2800" dirty="0"/>
              <a:t>Design ideas and specifications can be presented using drawings, plans, specifications and models</a:t>
            </a:r>
          </a:p>
          <a:p>
            <a:pPr marL="342900" indent="-342900">
              <a:buFont typeface="Arial" panose="020B0604020202020204" pitchFamily="34" charset="0"/>
              <a:buChar char="•"/>
            </a:pPr>
            <a:r>
              <a:rPr lang="en-GB" sz="2800" dirty="0"/>
              <a:t>Design process is an iterative process of inputs, refinements and outputs</a:t>
            </a:r>
          </a:p>
          <a:p>
            <a:pPr marL="342900" indent="-342900">
              <a:buFont typeface="Arial" panose="020B0604020202020204" pitchFamily="34" charset="0"/>
              <a:buChar char="•"/>
            </a:pPr>
            <a:r>
              <a:rPr lang="en-GB" sz="2800" dirty="0"/>
              <a:t>Models are representations of a concept/design for client in consultation with stakeholders</a:t>
            </a:r>
          </a:p>
          <a:p>
            <a:pPr marL="342900" indent="-342900">
              <a:buFont typeface="Arial" panose="020B0604020202020204" pitchFamily="34" charset="0"/>
              <a:buChar char="•"/>
            </a:pPr>
            <a:r>
              <a:rPr lang="en-GB" sz="2800" dirty="0"/>
              <a:t>Specifications describe the materials and workmanship required.</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sp>
        <p:nvSpPr>
          <p:cNvPr id="6" name="Title 1">
            <a:extLst>
              <a:ext uri="{FF2B5EF4-FFF2-40B4-BE49-F238E27FC236}">
                <a16:creationId xmlns:a16="http://schemas.microsoft.com/office/drawing/2014/main" id="{B560F71D-A0AD-4FC3-BDC6-A5A6419C0DB0}"/>
              </a:ext>
            </a:extLst>
          </p:cNvPr>
          <p:cNvSpPr txBox="1">
            <a:spLocks/>
          </p:cNvSpPr>
          <p:nvPr/>
        </p:nvSpPr>
        <p:spPr>
          <a:xfrm>
            <a:off x="1397479" y="180090"/>
            <a:ext cx="690779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dirty="0">
                <a:solidFill>
                  <a:schemeClr val="bg1"/>
                </a:solidFill>
                <a:latin typeface="+mj-lt"/>
              </a:rPr>
              <a:t>How do I tackle Part (b)</a:t>
            </a:r>
          </a:p>
        </p:txBody>
      </p:sp>
      <p:pic>
        <p:nvPicPr>
          <p:cNvPr id="2" name="Audio 1">
            <a:hlinkClick r:id="" action="ppaction://media"/>
            <a:extLst>
              <a:ext uri="{FF2B5EF4-FFF2-40B4-BE49-F238E27FC236}">
                <a16:creationId xmlns:a16="http://schemas.microsoft.com/office/drawing/2014/main" id="{E6AA6D6A-7E39-4A9A-A9A6-5454EA25F2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496405694"/>
      </p:ext>
    </p:extLst>
  </p:cSld>
  <p:clrMapOvr>
    <a:masterClrMapping/>
  </p:clrMapOvr>
  <mc:AlternateContent xmlns:mc="http://schemas.openxmlformats.org/markup-compatibility/2006" xmlns:p14="http://schemas.microsoft.com/office/powerpoint/2010/main">
    <mc:Choice Requires="p14">
      <p:transition spd="slow" p14:dur="2000" advTm="22058"/>
    </mc:Choice>
    <mc:Fallback xmlns="">
      <p:transition spd="slow" advTm="22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CDA0E-D69F-4D94-B7F3-2FCB50A51505}"/>
              </a:ext>
            </a:extLst>
          </p:cNvPr>
          <p:cNvSpPr>
            <a:spLocks noGrp="1"/>
          </p:cNvSpPr>
          <p:nvPr>
            <p:ph idx="1"/>
          </p:nvPr>
        </p:nvSpPr>
        <p:spPr>
          <a:xfrm>
            <a:off x="457200" y="1593850"/>
            <a:ext cx="8229600" cy="5084060"/>
          </a:xfrm>
        </p:spPr>
        <p:txBody>
          <a:bodyPr>
            <a:normAutofit fontScale="92500"/>
          </a:bodyPr>
          <a:lstStyle/>
          <a:p>
            <a:r>
              <a:rPr lang="en-GB" sz="2800" dirty="0"/>
              <a:t>The project brief is the key document upon which the design for the building will be based.  The project brief may include:</a:t>
            </a:r>
          </a:p>
          <a:p>
            <a:pPr marL="457200" indent="-457200">
              <a:buFont typeface="Arial" panose="020B0604020202020204" pitchFamily="34" charset="0"/>
              <a:buChar char="•"/>
            </a:pPr>
            <a:r>
              <a:rPr lang="en-GB" sz="2800" dirty="0"/>
              <a:t>A description of the client</a:t>
            </a:r>
          </a:p>
          <a:p>
            <a:pPr marL="457200" indent="-457200">
              <a:buFont typeface="Arial" panose="020B0604020202020204" pitchFamily="34" charset="0"/>
              <a:buChar char="•"/>
            </a:pPr>
            <a:r>
              <a:rPr lang="en-GB" sz="2800" dirty="0"/>
              <a:t>Site information</a:t>
            </a:r>
          </a:p>
          <a:p>
            <a:pPr marL="457200" indent="-457200">
              <a:buFont typeface="Arial" panose="020B0604020202020204" pitchFamily="34" charset="0"/>
              <a:buChar char="•"/>
            </a:pPr>
            <a:r>
              <a:rPr lang="en-GB" sz="2800" dirty="0"/>
              <a:t>Spatial requirements, including schedules of accommodation and adjacencies</a:t>
            </a:r>
          </a:p>
          <a:p>
            <a:pPr marL="457200" indent="-457200">
              <a:buFont typeface="Arial" panose="020B0604020202020204" pitchFamily="34" charset="0"/>
              <a:buChar char="•"/>
            </a:pPr>
            <a:r>
              <a:rPr lang="en-GB" sz="2800" dirty="0"/>
              <a:t>Technical requirements and performance standards</a:t>
            </a:r>
          </a:p>
          <a:p>
            <a:pPr marL="457200" indent="-457200">
              <a:buFont typeface="Arial" panose="020B0604020202020204" pitchFamily="34" charset="0"/>
              <a:buChar char="•"/>
            </a:pPr>
            <a:r>
              <a:rPr lang="en-GB" sz="2800" dirty="0"/>
              <a:t>Component requirements including lead in times</a:t>
            </a:r>
          </a:p>
          <a:p>
            <a:pPr marL="457200" indent="-457200">
              <a:buFont typeface="Arial" panose="020B0604020202020204" pitchFamily="34" charset="0"/>
              <a:buChar char="•"/>
            </a:pPr>
            <a:r>
              <a:rPr lang="en-GB" sz="2800" dirty="0"/>
              <a:t>Other issues, including planning requirements, budget and programme.</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sp>
        <p:nvSpPr>
          <p:cNvPr id="6" name="Title 1">
            <a:extLst>
              <a:ext uri="{FF2B5EF4-FFF2-40B4-BE49-F238E27FC236}">
                <a16:creationId xmlns:a16="http://schemas.microsoft.com/office/drawing/2014/main" id="{B560F71D-A0AD-4FC3-BDC6-A5A6419C0DB0}"/>
              </a:ext>
            </a:extLst>
          </p:cNvPr>
          <p:cNvSpPr txBox="1">
            <a:spLocks/>
          </p:cNvSpPr>
          <p:nvPr/>
        </p:nvSpPr>
        <p:spPr>
          <a:xfrm>
            <a:off x="1397479" y="180090"/>
            <a:ext cx="690779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dirty="0">
                <a:solidFill>
                  <a:schemeClr val="bg1"/>
                </a:solidFill>
                <a:latin typeface="+mj-lt"/>
              </a:rPr>
              <a:t>How do I tackle Part (b)</a:t>
            </a:r>
          </a:p>
        </p:txBody>
      </p:sp>
      <p:pic>
        <p:nvPicPr>
          <p:cNvPr id="2" name="Audio 1">
            <a:hlinkClick r:id="" action="ppaction://media"/>
            <a:extLst>
              <a:ext uri="{FF2B5EF4-FFF2-40B4-BE49-F238E27FC236}">
                <a16:creationId xmlns:a16="http://schemas.microsoft.com/office/drawing/2014/main" id="{28D8C7B8-0C03-4913-85AF-C5C6DD9448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19600059"/>
      </p:ext>
    </p:extLst>
  </p:cSld>
  <p:clrMapOvr>
    <a:masterClrMapping/>
  </p:clrMapOvr>
  <mc:AlternateContent xmlns:mc="http://schemas.openxmlformats.org/markup-compatibility/2006" xmlns:p14="http://schemas.microsoft.com/office/powerpoint/2010/main">
    <mc:Choice Requires="p14">
      <p:transition spd="slow" p14:dur="2000" advTm="37476"/>
    </mc:Choice>
    <mc:Fallback xmlns="">
      <p:transition spd="slow" advTm="37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60F71D-A0AD-4FC3-BDC6-A5A6419C0DB0}"/>
              </a:ext>
            </a:extLst>
          </p:cNvPr>
          <p:cNvSpPr txBox="1">
            <a:spLocks/>
          </p:cNvSpPr>
          <p:nvPr/>
        </p:nvSpPr>
        <p:spPr>
          <a:xfrm>
            <a:off x="1397479" y="180090"/>
            <a:ext cx="690779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dirty="0">
                <a:solidFill>
                  <a:schemeClr val="bg1"/>
                </a:solidFill>
                <a:latin typeface="+mj-lt"/>
              </a:rPr>
              <a:t>How do I tackle Part (b)</a:t>
            </a:r>
          </a:p>
        </p:txBody>
      </p:sp>
      <p:pic>
        <p:nvPicPr>
          <p:cNvPr id="7" name="Picture 6">
            <a:extLst>
              <a:ext uri="{FF2B5EF4-FFF2-40B4-BE49-F238E27FC236}">
                <a16:creationId xmlns:a16="http://schemas.microsoft.com/office/drawing/2014/main" id="{DCC3BC41-38FE-4DC6-94D6-AA5D47A67824}"/>
              </a:ext>
            </a:extLst>
          </p:cNvPr>
          <p:cNvPicPr>
            <a:picLocks noChangeAspect="1"/>
          </p:cNvPicPr>
          <p:nvPr/>
        </p:nvPicPr>
        <p:blipFill>
          <a:blip r:embed="rId5"/>
          <a:stretch>
            <a:fillRect/>
          </a:stretch>
        </p:blipFill>
        <p:spPr>
          <a:xfrm>
            <a:off x="253447" y="1294856"/>
            <a:ext cx="8549590" cy="5461577"/>
          </a:xfrm>
          <a:prstGeom prst="rect">
            <a:avLst/>
          </a:prstGeom>
        </p:spPr>
      </p:pic>
      <p:pic>
        <p:nvPicPr>
          <p:cNvPr id="2" name="Audio 1">
            <a:hlinkClick r:id="" action="ppaction://media"/>
            <a:extLst>
              <a:ext uri="{FF2B5EF4-FFF2-40B4-BE49-F238E27FC236}">
                <a16:creationId xmlns:a16="http://schemas.microsoft.com/office/drawing/2014/main" id="{DD4C9288-FE62-47CD-8D0A-746F47534D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720134612"/>
      </p:ext>
    </p:extLst>
  </p:cSld>
  <p:clrMapOvr>
    <a:masterClrMapping/>
  </p:clrMapOvr>
  <mc:AlternateContent xmlns:mc="http://schemas.openxmlformats.org/markup-compatibility/2006" xmlns:p14="http://schemas.microsoft.com/office/powerpoint/2010/main">
    <mc:Choice Requires="p14">
      <p:transition spd="slow" p14:dur="2000" advTm="7524"/>
    </mc:Choice>
    <mc:Fallback xmlns="">
      <p:transition spd="slow" advTm="7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7AC765F-8F12-4948-A54C-2091143114B6}"/>
              </a:ext>
            </a:extLst>
          </p:cNvPr>
          <p:cNvPicPr>
            <a:picLocks noGrp="1" noChangeAspect="1"/>
          </p:cNvPicPr>
          <p:nvPr>
            <p:ph idx="1"/>
          </p:nvPr>
        </p:nvPicPr>
        <p:blipFill>
          <a:blip r:embed="rId5"/>
          <a:stretch>
            <a:fillRect/>
          </a:stretch>
        </p:blipFill>
        <p:spPr>
          <a:xfrm>
            <a:off x="269039" y="1475821"/>
            <a:ext cx="8747784" cy="1623839"/>
          </a:xfrm>
        </p:spPr>
      </p:pic>
      <p:sp>
        <p:nvSpPr>
          <p:cNvPr id="6" name="Title 1">
            <a:extLst>
              <a:ext uri="{FF2B5EF4-FFF2-40B4-BE49-F238E27FC236}">
                <a16:creationId xmlns:a16="http://schemas.microsoft.com/office/drawing/2014/main" id="{B560F71D-A0AD-4FC3-BDC6-A5A6419C0DB0}"/>
              </a:ext>
            </a:extLst>
          </p:cNvPr>
          <p:cNvSpPr txBox="1">
            <a:spLocks/>
          </p:cNvSpPr>
          <p:nvPr/>
        </p:nvSpPr>
        <p:spPr>
          <a:xfrm>
            <a:off x="1397479" y="180090"/>
            <a:ext cx="690779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dirty="0">
                <a:solidFill>
                  <a:schemeClr val="bg1"/>
                </a:solidFill>
                <a:latin typeface="+mj-lt"/>
              </a:rPr>
              <a:t>How do I tackle Part (c)</a:t>
            </a:r>
          </a:p>
        </p:txBody>
      </p:sp>
      <p:sp>
        <p:nvSpPr>
          <p:cNvPr id="5" name="TextBox 4">
            <a:extLst>
              <a:ext uri="{FF2B5EF4-FFF2-40B4-BE49-F238E27FC236}">
                <a16:creationId xmlns:a16="http://schemas.microsoft.com/office/drawing/2014/main" id="{EF1045E1-010E-4964-8370-1600729627B2}"/>
              </a:ext>
            </a:extLst>
          </p:cNvPr>
          <p:cNvSpPr txBox="1"/>
          <p:nvPr/>
        </p:nvSpPr>
        <p:spPr>
          <a:xfrm>
            <a:off x="790414" y="3122937"/>
            <a:ext cx="7206711" cy="3816429"/>
          </a:xfrm>
          <a:prstGeom prst="rect">
            <a:avLst/>
          </a:prstGeom>
          <a:noFill/>
        </p:spPr>
        <p:txBody>
          <a:bodyPr wrap="square" rtlCol="0">
            <a:spAutoFit/>
          </a:bodyPr>
          <a:lstStyle/>
          <a:p>
            <a:r>
              <a:rPr lang="en-GB" sz="2800" dirty="0"/>
              <a:t>Original ideas are usually represented using:</a:t>
            </a:r>
          </a:p>
          <a:p>
            <a:pPr marL="457200" indent="-457200">
              <a:buFont typeface="Arial" panose="020B0604020202020204" pitchFamily="34" charset="0"/>
              <a:buChar char="•"/>
            </a:pPr>
            <a:r>
              <a:rPr lang="en-GB" sz="2800" dirty="0"/>
              <a:t>2D sketches that are freehand design drawings of spatial relationships, floor plans, elevations and site arrangements.</a:t>
            </a:r>
          </a:p>
          <a:p>
            <a:pPr marL="457200" indent="-457200">
              <a:buFont typeface="Arial" panose="020B0604020202020204" pitchFamily="34" charset="0"/>
              <a:buChar char="•"/>
            </a:pPr>
            <a:r>
              <a:rPr lang="en-GB" sz="2800" dirty="0"/>
              <a:t>3D sketches that are freehand design drawings often prepared on isometric grids or using approximate two pint perspective.</a:t>
            </a:r>
          </a:p>
          <a:p>
            <a:pPr marL="457200" indent="-457200">
              <a:buFont typeface="Arial" panose="020B0604020202020204" pitchFamily="34" charset="0"/>
              <a:buChar char="•"/>
            </a:pPr>
            <a:endParaRPr lang="en-GB" sz="2800" dirty="0"/>
          </a:p>
          <a:p>
            <a:endParaRPr lang="en-GB" dirty="0"/>
          </a:p>
        </p:txBody>
      </p:sp>
      <p:pic>
        <p:nvPicPr>
          <p:cNvPr id="3" name="Audio 2">
            <a:hlinkClick r:id="" action="ppaction://media"/>
            <a:extLst>
              <a:ext uri="{FF2B5EF4-FFF2-40B4-BE49-F238E27FC236}">
                <a16:creationId xmlns:a16="http://schemas.microsoft.com/office/drawing/2014/main" id="{0B3563F0-8D7B-4340-B110-DB3E7E4729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60269325"/>
      </p:ext>
    </p:extLst>
  </p:cSld>
  <p:clrMapOvr>
    <a:masterClrMapping/>
  </p:clrMapOvr>
  <mc:AlternateContent xmlns:mc="http://schemas.openxmlformats.org/markup-compatibility/2006" xmlns:p14="http://schemas.microsoft.com/office/powerpoint/2010/main">
    <mc:Choice Requires="p14">
      <p:transition spd="slow" p14:dur="2000" advTm="12829"/>
    </mc:Choice>
    <mc:Fallback xmlns="">
      <p:transition spd="slow" advTm="12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60F71D-A0AD-4FC3-BDC6-A5A6419C0DB0}"/>
              </a:ext>
            </a:extLst>
          </p:cNvPr>
          <p:cNvSpPr txBox="1">
            <a:spLocks/>
          </p:cNvSpPr>
          <p:nvPr/>
        </p:nvSpPr>
        <p:spPr>
          <a:xfrm>
            <a:off x="1397479" y="180090"/>
            <a:ext cx="690779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dirty="0">
                <a:solidFill>
                  <a:schemeClr val="bg1"/>
                </a:solidFill>
                <a:latin typeface="+mj-lt"/>
              </a:rPr>
              <a:t>How do I tackle Part (c)</a:t>
            </a:r>
          </a:p>
        </p:txBody>
      </p:sp>
      <p:pic>
        <p:nvPicPr>
          <p:cNvPr id="8" name="Content Placeholder 7">
            <a:extLst>
              <a:ext uri="{FF2B5EF4-FFF2-40B4-BE49-F238E27FC236}">
                <a16:creationId xmlns:a16="http://schemas.microsoft.com/office/drawing/2014/main" id="{ED0EFF2C-5AB6-4936-A0DA-316582BDE0DA}"/>
              </a:ext>
            </a:extLst>
          </p:cNvPr>
          <p:cNvPicPr>
            <a:picLocks noGrp="1" noChangeAspect="1"/>
          </p:cNvPicPr>
          <p:nvPr>
            <p:ph idx="1"/>
          </p:nvPr>
        </p:nvPicPr>
        <p:blipFill>
          <a:blip r:embed="rId5"/>
          <a:stretch>
            <a:fillRect/>
          </a:stretch>
        </p:blipFill>
        <p:spPr>
          <a:xfrm>
            <a:off x="160214" y="2888011"/>
            <a:ext cx="8846966" cy="2163450"/>
          </a:xfrm>
        </p:spPr>
      </p:pic>
      <p:pic>
        <p:nvPicPr>
          <p:cNvPr id="10" name="Picture 9">
            <a:extLst>
              <a:ext uri="{FF2B5EF4-FFF2-40B4-BE49-F238E27FC236}">
                <a16:creationId xmlns:a16="http://schemas.microsoft.com/office/drawing/2014/main" id="{820A42DF-9592-4654-9331-91461C3BF357}"/>
              </a:ext>
            </a:extLst>
          </p:cNvPr>
          <p:cNvPicPr>
            <a:picLocks noChangeAspect="1"/>
          </p:cNvPicPr>
          <p:nvPr/>
        </p:nvPicPr>
        <p:blipFill>
          <a:blip r:embed="rId6"/>
          <a:stretch>
            <a:fillRect/>
          </a:stretch>
        </p:blipFill>
        <p:spPr>
          <a:xfrm>
            <a:off x="160213" y="1543798"/>
            <a:ext cx="8797467" cy="1183904"/>
          </a:xfrm>
          <a:prstGeom prst="rect">
            <a:avLst/>
          </a:prstGeom>
        </p:spPr>
      </p:pic>
      <p:pic>
        <p:nvPicPr>
          <p:cNvPr id="3" name="Audio 2">
            <a:hlinkClick r:id="" action="ppaction://media"/>
            <a:extLst>
              <a:ext uri="{FF2B5EF4-FFF2-40B4-BE49-F238E27FC236}">
                <a16:creationId xmlns:a16="http://schemas.microsoft.com/office/drawing/2014/main" id="{2C55AF6E-CE30-4B91-8742-49767E444B4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878511354"/>
      </p:ext>
    </p:extLst>
  </p:cSld>
  <p:clrMapOvr>
    <a:masterClrMapping/>
  </p:clrMapOvr>
  <mc:AlternateContent xmlns:mc="http://schemas.openxmlformats.org/markup-compatibility/2006" xmlns:p14="http://schemas.microsoft.com/office/powerpoint/2010/main">
    <mc:Choice Requires="p14">
      <p:transition spd="slow" p14:dur="2000" advTm="29927"/>
    </mc:Choice>
    <mc:Fallback xmlns="">
      <p:transition spd="slow" advTm="29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85977" y="407113"/>
            <a:ext cx="710241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What this NEA is all about:</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540589" y="1548645"/>
            <a:ext cx="8039819" cy="5001680"/>
          </a:xfrm>
        </p:spPr>
        <p:txBody>
          <a:bodyPr>
            <a:normAutofit lnSpcReduction="10000"/>
          </a:bodyPr>
          <a:lstStyle/>
          <a:p>
            <a:pPr marL="571500" indent="-571500">
              <a:buFont typeface="Arial" panose="020B0604020202020204" pitchFamily="34" charset="0"/>
              <a:buChar char="•"/>
            </a:pPr>
            <a:r>
              <a:rPr lang="en-GB" sz="3600" dirty="0">
                <a:latin typeface="+mn-lt"/>
                <a:ea typeface="Cambria" panose="02040503050406030204" pitchFamily="18" charset="0"/>
                <a:cs typeface="Cambria" panose="02040503050406030204" pitchFamily="18" charset="0"/>
              </a:rPr>
              <a:t>You will have approximately 30 hours to complete this brief. </a:t>
            </a:r>
          </a:p>
          <a:p>
            <a:pPr marL="571500" indent="-571500">
              <a:buFont typeface="Arial" panose="020B0604020202020204" pitchFamily="34" charset="0"/>
              <a:buChar char="•"/>
            </a:pPr>
            <a:r>
              <a:rPr lang="en-GB" sz="3600" dirty="0">
                <a:latin typeface="+mn-lt"/>
                <a:ea typeface="Cambria" panose="02040503050406030204" pitchFamily="18" charset="0"/>
                <a:cs typeface="Cambria" panose="02040503050406030204" pitchFamily="18" charset="0"/>
              </a:rPr>
              <a:t>It is testing the content of the specification for Unit 2.</a:t>
            </a:r>
          </a:p>
          <a:p>
            <a:pPr marL="571500" indent="-571500">
              <a:buFont typeface="Arial" panose="020B0604020202020204" pitchFamily="34" charset="0"/>
              <a:buChar char="•"/>
            </a:pPr>
            <a:r>
              <a:rPr lang="en-GB" sz="3600" dirty="0">
                <a:latin typeface="+mn-lt"/>
                <a:ea typeface="Cambria" panose="02040503050406030204" pitchFamily="18" charset="0"/>
                <a:cs typeface="Cambria" panose="02040503050406030204" pitchFamily="18" charset="0"/>
              </a:rPr>
              <a:t>The brief describes a scenario for the extension of an existing building.</a:t>
            </a:r>
          </a:p>
          <a:p>
            <a:pPr marL="571500" indent="-571500">
              <a:buFont typeface="Arial" panose="020B0604020202020204" pitchFamily="34" charset="0"/>
              <a:buChar char="•"/>
            </a:pPr>
            <a:r>
              <a:rPr lang="en-GB" sz="3600" dirty="0">
                <a:latin typeface="+mn-lt"/>
                <a:ea typeface="Cambria" panose="02040503050406030204" pitchFamily="18" charset="0"/>
                <a:cs typeface="Cambria" panose="02040503050406030204" pitchFamily="18" charset="0"/>
              </a:rPr>
              <a:t>The brief identifies a series of factors to be considered and tasks to be carried out.</a:t>
            </a:r>
          </a:p>
          <a:p>
            <a:pPr marL="571500" indent="-571500">
              <a:buFont typeface="Arial" panose="020B0604020202020204" pitchFamily="34" charset="0"/>
              <a:buChar char="•"/>
            </a:pPr>
            <a:endParaRPr lang="en-GB" sz="3600" dirty="0">
              <a:latin typeface="+mn-lt"/>
              <a:ea typeface="Cambria" panose="02040503050406030204" pitchFamily="18" charset="0"/>
              <a:cs typeface="Cambria" panose="02040503050406030204" pitchFamily="18" charset="0"/>
            </a:endParaRPr>
          </a:p>
          <a:p>
            <a:pPr marL="0" indent="0">
              <a:buNone/>
            </a:pPr>
            <a:endParaRPr lang="en-GB" sz="3600" dirty="0">
              <a:latin typeface="+mn-lt"/>
            </a:endParaRPr>
          </a:p>
        </p:txBody>
      </p:sp>
      <p:pic>
        <p:nvPicPr>
          <p:cNvPr id="2" name="Audio 1">
            <a:hlinkClick r:id="" action="ppaction://media"/>
            <a:extLst>
              <a:ext uri="{FF2B5EF4-FFF2-40B4-BE49-F238E27FC236}">
                <a16:creationId xmlns:a16="http://schemas.microsoft.com/office/drawing/2014/main" id="{A4104A67-8FCC-4589-9B7E-0C915A489B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754960243"/>
      </p:ext>
    </p:extLst>
  </p:cSld>
  <p:clrMapOvr>
    <a:masterClrMapping/>
  </p:clrMapOvr>
  <mc:AlternateContent xmlns:mc="http://schemas.openxmlformats.org/markup-compatibility/2006" xmlns:p14="http://schemas.microsoft.com/office/powerpoint/2010/main">
    <mc:Choice Requires="p14">
      <p:transition spd="slow" p14:dur="2000" advTm="32529"/>
    </mc:Choice>
    <mc:Fallback xmlns="">
      <p:transition spd="slow" advTm="32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60F71D-A0AD-4FC3-BDC6-A5A6419C0DB0}"/>
              </a:ext>
            </a:extLst>
          </p:cNvPr>
          <p:cNvSpPr txBox="1">
            <a:spLocks/>
          </p:cNvSpPr>
          <p:nvPr/>
        </p:nvSpPr>
        <p:spPr>
          <a:xfrm>
            <a:off x="1397479" y="180090"/>
            <a:ext cx="690779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dirty="0">
                <a:solidFill>
                  <a:schemeClr val="bg1"/>
                </a:solidFill>
                <a:latin typeface="+mj-lt"/>
              </a:rPr>
              <a:t>How do I tackle Part (c)</a:t>
            </a:r>
          </a:p>
        </p:txBody>
      </p:sp>
      <p:pic>
        <p:nvPicPr>
          <p:cNvPr id="3" name="Picture 2">
            <a:extLst>
              <a:ext uri="{FF2B5EF4-FFF2-40B4-BE49-F238E27FC236}">
                <a16:creationId xmlns:a16="http://schemas.microsoft.com/office/drawing/2014/main" id="{28077A50-8C21-4F58-99DB-629BCC5F47C7}"/>
              </a:ext>
            </a:extLst>
          </p:cNvPr>
          <p:cNvPicPr>
            <a:picLocks noChangeAspect="1"/>
          </p:cNvPicPr>
          <p:nvPr/>
        </p:nvPicPr>
        <p:blipFill>
          <a:blip r:embed="rId5"/>
          <a:stretch>
            <a:fillRect/>
          </a:stretch>
        </p:blipFill>
        <p:spPr>
          <a:xfrm>
            <a:off x="411666" y="1307506"/>
            <a:ext cx="8320668" cy="5370404"/>
          </a:xfrm>
          <a:prstGeom prst="rect">
            <a:avLst/>
          </a:prstGeom>
        </p:spPr>
      </p:pic>
      <p:pic>
        <p:nvPicPr>
          <p:cNvPr id="2" name="Audio 1">
            <a:hlinkClick r:id="" action="ppaction://media"/>
            <a:extLst>
              <a:ext uri="{FF2B5EF4-FFF2-40B4-BE49-F238E27FC236}">
                <a16:creationId xmlns:a16="http://schemas.microsoft.com/office/drawing/2014/main" id="{EF8900C5-09FB-414C-905F-2CAC6D9F05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861352017"/>
      </p:ext>
    </p:extLst>
  </p:cSld>
  <p:clrMapOvr>
    <a:masterClrMapping/>
  </p:clrMapOvr>
  <mc:AlternateContent xmlns:mc="http://schemas.openxmlformats.org/markup-compatibility/2006" xmlns:p14="http://schemas.microsoft.com/office/powerpoint/2010/main">
    <mc:Choice Requires="p14">
      <p:transition spd="slow" p14:dur="2000" advTm="12606"/>
    </mc:Choice>
    <mc:Fallback xmlns="">
      <p:transition spd="slow" advTm="12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60F71D-A0AD-4FC3-BDC6-A5A6419C0DB0}"/>
              </a:ext>
            </a:extLst>
          </p:cNvPr>
          <p:cNvSpPr txBox="1">
            <a:spLocks/>
          </p:cNvSpPr>
          <p:nvPr/>
        </p:nvSpPr>
        <p:spPr>
          <a:xfrm>
            <a:off x="1397479" y="180090"/>
            <a:ext cx="690779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dirty="0">
                <a:solidFill>
                  <a:schemeClr val="bg1"/>
                </a:solidFill>
                <a:latin typeface="+mj-lt"/>
              </a:rPr>
              <a:t>How do I tackle Part (c)</a:t>
            </a:r>
          </a:p>
        </p:txBody>
      </p:sp>
      <p:pic>
        <p:nvPicPr>
          <p:cNvPr id="10" name="Picture 9">
            <a:extLst>
              <a:ext uri="{FF2B5EF4-FFF2-40B4-BE49-F238E27FC236}">
                <a16:creationId xmlns:a16="http://schemas.microsoft.com/office/drawing/2014/main" id="{D5146AD0-BFD0-4905-813C-7C8FBD02476C}"/>
              </a:ext>
            </a:extLst>
          </p:cNvPr>
          <p:cNvPicPr>
            <a:picLocks noChangeAspect="1"/>
          </p:cNvPicPr>
          <p:nvPr/>
        </p:nvPicPr>
        <p:blipFill>
          <a:blip r:embed="rId5"/>
          <a:stretch>
            <a:fillRect/>
          </a:stretch>
        </p:blipFill>
        <p:spPr>
          <a:xfrm>
            <a:off x="359009" y="1420941"/>
            <a:ext cx="8425981" cy="5381103"/>
          </a:xfrm>
          <a:prstGeom prst="rect">
            <a:avLst/>
          </a:prstGeom>
        </p:spPr>
      </p:pic>
      <p:pic>
        <p:nvPicPr>
          <p:cNvPr id="2" name="Audio 1">
            <a:hlinkClick r:id="" action="ppaction://media"/>
            <a:extLst>
              <a:ext uri="{FF2B5EF4-FFF2-40B4-BE49-F238E27FC236}">
                <a16:creationId xmlns:a16="http://schemas.microsoft.com/office/drawing/2014/main" id="{8DBF2F13-BED8-4FBE-9C7F-F2799CA37D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56257759"/>
      </p:ext>
    </p:extLst>
  </p:cSld>
  <p:clrMapOvr>
    <a:masterClrMapping/>
  </p:clrMapOvr>
  <mc:AlternateContent xmlns:mc="http://schemas.openxmlformats.org/markup-compatibility/2006" xmlns:p14="http://schemas.microsoft.com/office/powerpoint/2010/main">
    <mc:Choice Requires="p14">
      <p:transition spd="slow" p14:dur="2000" advTm="13074"/>
    </mc:Choice>
    <mc:Fallback xmlns="">
      <p:transition spd="slow" advTm="13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CDA0E-D69F-4D94-B7F3-2FCB50A51505}"/>
              </a:ext>
            </a:extLst>
          </p:cNvPr>
          <p:cNvSpPr>
            <a:spLocks noGrp="1"/>
          </p:cNvSpPr>
          <p:nvPr>
            <p:ph idx="1"/>
          </p:nvPr>
        </p:nvSpPr>
        <p:spPr>
          <a:xfrm>
            <a:off x="457200" y="1481164"/>
            <a:ext cx="8229600" cy="5196746"/>
          </a:xfrm>
        </p:spPr>
        <p:txBody>
          <a:bodyPr>
            <a:normAutofit/>
          </a:bodyPr>
          <a:lstStyle/>
          <a:p>
            <a:r>
              <a:rPr lang="en-GB" dirty="0"/>
              <a:t>Design drawings are usually represented in the following formats:</a:t>
            </a:r>
          </a:p>
          <a:p>
            <a:pPr marL="342900" indent="-342900">
              <a:buFont typeface="Arial" panose="020B0604020202020204" pitchFamily="34" charset="0"/>
              <a:buChar char="•"/>
            </a:pPr>
            <a:r>
              <a:rPr lang="en-GB" dirty="0"/>
              <a:t>2D drawings that are orthographic drawings accurately prepared to scale including location plans, site plans, floor plans, construction details, elevations and sections.</a:t>
            </a:r>
          </a:p>
          <a:p>
            <a:pPr marL="342900" indent="-342900">
              <a:buFont typeface="Arial" panose="020B0604020202020204" pitchFamily="34" charset="0"/>
              <a:buChar char="•"/>
            </a:pPr>
            <a:r>
              <a:rPr lang="en-GB" dirty="0"/>
              <a:t>3D drawings that are isographic drawings, prepared to scale, including site layouts , construction details and perspectives.</a:t>
            </a:r>
          </a:p>
        </p:txBody>
      </p:sp>
      <p:sp>
        <p:nvSpPr>
          <p:cNvPr id="6" name="Title 1">
            <a:extLst>
              <a:ext uri="{FF2B5EF4-FFF2-40B4-BE49-F238E27FC236}">
                <a16:creationId xmlns:a16="http://schemas.microsoft.com/office/drawing/2014/main" id="{B560F71D-A0AD-4FC3-BDC6-A5A6419C0DB0}"/>
              </a:ext>
            </a:extLst>
          </p:cNvPr>
          <p:cNvSpPr txBox="1">
            <a:spLocks/>
          </p:cNvSpPr>
          <p:nvPr/>
        </p:nvSpPr>
        <p:spPr>
          <a:xfrm>
            <a:off x="1397479" y="180090"/>
            <a:ext cx="690779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dirty="0">
                <a:solidFill>
                  <a:schemeClr val="bg1"/>
                </a:solidFill>
                <a:latin typeface="+mj-lt"/>
              </a:rPr>
              <a:t>How do I tackle Part (c)</a:t>
            </a:r>
          </a:p>
        </p:txBody>
      </p:sp>
      <p:pic>
        <p:nvPicPr>
          <p:cNvPr id="2" name="Audio 1">
            <a:hlinkClick r:id="" action="ppaction://media"/>
            <a:extLst>
              <a:ext uri="{FF2B5EF4-FFF2-40B4-BE49-F238E27FC236}">
                <a16:creationId xmlns:a16="http://schemas.microsoft.com/office/drawing/2014/main" id="{C554008D-2E5F-4B8B-B68D-ED26EB6BBA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097481443"/>
      </p:ext>
    </p:extLst>
  </p:cSld>
  <p:clrMapOvr>
    <a:masterClrMapping/>
  </p:clrMapOvr>
  <mc:AlternateContent xmlns:mc="http://schemas.openxmlformats.org/markup-compatibility/2006" xmlns:p14="http://schemas.microsoft.com/office/powerpoint/2010/main">
    <mc:Choice Requires="p14">
      <p:transition spd="slow" p14:dur="2000" advTm="11962"/>
    </mc:Choice>
    <mc:Fallback xmlns="">
      <p:transition spd="slow" advTm="11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60F71D-A0AD-4FC3-BDC6-A5A6419C0DB0}"/>
              </a:ext>
            </a:extLst>
          </p:cNvPr>
          <p:cNvSpPr txBox="1">
            <a:spLocks/>
          </p:cNvSpPr>
          <p:nvPr/>
        </p:nvSpPr>
        <p:spPr>
          <a:xfrm>
            <a:off x="1397479" y="180090"/>
            <a:ext cx="690779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dirty="0">
                <a:solidFill>
                  <a:schemeClr val="bg1"/>
                </a:solidFill>
                <a:latin typeface="+mj-lt"/>
              </a:rPr>
              <a:t>How do I tackle Part (c)</a:t>
            </a:r>
          </a:p>
        </p:txBody>
      </p:sp>
      <p:pic>
        <p:nvPicPr>
          <p:cNvPr id="7" name="Picture 6">
            <a:extLst>
              <a:ext uri="{FF2B5EF4-FFF2-40B4-BE49-F238E27FC236}">
                <a16:creationId xmlns:a16="http://schemas.microsoft.com/office/drawing/2014/main" id="{9099F69C-F94A-4BDE-8212-965C924DC1C8}"/>
              </a:ext>
            </a:extLst>
          </p:cNvPr>
          <p:cNvPicPr>
            <a:picLocks noChangeAspect="1"/>
          </p:cNvPicPr>
          <p:nvPr/>
        </p:nvPicPr>
        <p:blipFill>
          <a:blip r:embed="rId5"/>
          <a:stretch>
            <a:fillRect/>
          </a:stretch>
        </p:blipFill>
        <p:spPr>
          <a:xfrm>
            <a:off x="284669" y="1179621"/>
            <a:ext cx="8656036" cy="5498289"/>
          </a:xfrm>
          <a:prstGeom prst="rect">
            <a:avLst/>
          </a:prstGeom>
        </p:spPr>
      </p:pic>
      <p:pic>
        <p:nvPicPr>
          <p:cNvPr id="2" name="Audio 1">
            <a:hlinkClick r:id="" action="ppaction://media"/>
            <a:extLst>
              <a:ext uri="{FF2B5EF4-FFF2-40B4-BE49-F238E27FC236}">
                <a16:creationId xmlns:a16="http://schemas.microsoft.com/office/drawing/2014/main" id="{02F4EC13-95FF-46C1-8EB6-C1C2EF0E9E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269415701"/>
      </p:ext>
    </p:extLst>
  </p:cSld>
  <p:clrMapOvr>
    <a:masterClrMapping/>
  </p:clrMapOvr>
  <mc:AlternateContent xmlns:mc="http://schemas.openxmlformats.org/markup-compatibility/2006" xmlns:p14="http://schemas.microsoft.com/office/powerpoint/2010/main">
    <mc:Choice Requires="p14">
      <p:transition spd="slow" p14:dur="2000" advTm="9692"/>
    </mc:Choice>
    <mc:Fallback xmlns="">
      <p:transition spd="slow" advTm="9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60F71D-A0AD-4FC3-BDC6-A5A6419C0DB0}"/>
              </a:ext>
            </a:extLst>
          </p:cNvPr>
          <p:cNvSpPr txBox="1">
            <a:spLocks/>
          </p:cNvSpPr>
          <p:nvPr/>
        </p:nvSpPr>
        <p:spPr>
          <a:xfrm>
            <a:off x="1397479" y="180090"/>
            <a:ext cx="690779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dirty="0">
                <a:solidFill>
                  <a:schemeClr val="bg1"/>
                </a:solidFill>
                <a:latin typeface="+mj-lt"/>
              </a:rPr>
              <a:t>How do I tackle Part (c)</a:t>
            </a:r>
          </a:p>
        </p:txBody>
      </p:sp>
      <p:pic>
        <p:nvPicPr>
          <p:cNvPr id="4" name="Picture 3">
            <a:extLst>
              <a:ext uri="{FF2B5EF4-FFF2-40B4-BE49-F238E27FC236}">
                <a16:creationId xmlns:a16="http://schemas.microsoft.com/office/drawing/2014/main" id="{AB2C6506-EA3A-4344-90B4-8253A9D008DB}"/>
              </a:ext>
            </a:extLst>
          </p:cNvPr>
          <p:cNvPicPr>
            <a:picLocks noChangeAspect="1"/>
          </p:cNvPicPr>
          <p:nvPr/>
        </p:nvPicPr>
        <p:blipFill>
          <a:blip r:embed="rId5"/>
          <a:stretch>
            <a:fillRect/>
          </a:stretch>
        </p:blipFill>
        <p:spPr>
          <a:xfrm>
            <a:off x="454548" y="1245295"/>
            <a:ext cx="8518971" cy="5432615"/>
          </a:xfrm>
          <a:prstGeom prst="rect">
            <a:avLst/>
          </a:prstGeom>
        </p:spPr>
      </p:pic>
      <p:pic>
        <p:nvPicPr>
          <p:cNvPr id="2" name="Audio 1">
            <a:hlinkClick r:id="" action="ppaction://media"/>
            <a:extLst>
              <a:ext uri="{FF2B5EF4-FFF2-40B4-BE49-F238E27FC236}">
                <a16:creationId xmlns:a16="http://schemas.microsoft.com/office/drawing/2014/main" id="{54383F94-8A63-4C6A-AAF3-43F6E24D91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859825380"/>
      </p:ext>
    </p:extLst>
  </p:cSld>
  <p:clrMapOvr>
    <a:masterClrMapping/>
  </p:clrMapOvr>
  <mc:AlternateContent xmlns:mc="http://schemas.openxmlformats.org/markup-compatibility/2006" xmlns:p14="http://schemas.microsoft.com/office/powerpoint/2010/main">
    <mc:Choice Requires="p14">
      <p:transition spd="slow" p14:dur="2000" advTm="9648"/>
    </mc:Choice>
    <mc:Fallback xmlns="">
      <p:transition spd="slow" advTm="9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60F71D-A0AD-4FC3-BDC6-A5A6419C0DB0}"/>
              </a:ext>
            </a:extLst>
          </p:cNvPr>
          <p:cNvSpPr txBox="1">
            <a:spLocks/>
          </p:cNvSpPr>
          <p:nvPr/>
        </p:nvSpPr>
        <p:spPr>
          <a:xfrm>
            <a:off x="1397479" y="180090"/>
            <a:ext cx="690779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dirty="0">
                <a:solidFill>
                  <a:schemeClr val="bg1"/>
                </a:solidFill>
                <a:latin typeface="+mj-lt"/>
              </a:rPr>
              <a:t>How do I tackle Part (c)</a:t>
            </a:r>
          </a:p>
        </p:txBody>
      </p:sp>
      <p:pic>
        <p:nvPicPr>
          <p:cNvPr id="3" name="Picture 2">
            <a:extLst>
              <a:ext uri="{FF2B5EF4-FFF2-40B4-BE49-F238E27FC236}">
                <a16:creationId xmlns:a16="http://schemas.microsoft.com/office/drawing/2014/main" id="{948E6CAB-5B08-4F1E-B149-81F432C708F8}"/>
              </a:ext>
            </a:extLst>
          </p:cNvPr>
          <p:cNvPicPr>
            <a:picLocks noChangeAspect="1"/>
          </p:cNvPicPr>
          <p:nvPr/>
        </p:nvPicPr>
        <p:blipFill>
          <a:blip r:embed="rId5"/>
          <a:stretch>
            <a:fillRect/>
          </a:stretch>
        </p:blipFill>
        <p:spPr>
          <a:xfrm>
            <a:off x="391594" y="1361746"/>
            <a:ext cx="8360812" cy="5375360"/>
          </a:xfrm>
          <a:prstGeom prst="rect">
            <a:avLst/>
          </a:prstGeom>
        </p:spPr>
      </p:pic>
      <p:pic>
        <p:nvPicPr>
          <p:cNvPr id="4" name="Audio 3">
            <a:hlinkClick r:id="" action="ppaction://media"/>
            <a:extLst>
              <a:ext uri="{FF2B5EF4-FFF2-40B4-BE49-F238E27FC236}">
                <a16:creationId xmlns:a16="http://schemas.microsoft.com/office/drawing/2014/main" id="{C6C3EAC2-DD55-4D40-8889-9953511DFF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62648752"/>
      </p:ext>
    </p:extLst>
  </p:cSld>
  <p:clrMapOvr>
    <a:masterClrMapping/>
  </p:clrMapOvr>
  <mc:AlternateContent xmlns:mc="http://schemas.openxmlformats.org/markup-compatibility/2006" xmlns:p14="http://schemas.microsoft.com/office/powerpoint/2010/main">
    <mc:Choice Requires="p14">
      <p:transition spd="slow" p14:dur="2000" advTm="5891"/>
    </mc:Choice>
    <mc:Fallback xmlns="">
      <p:transition spd="slow" advTm="5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CDA0E-D69F-4D94-B7F3-2FCB50A51505}"/>
              </a:ext>
            </a:extLst>
          </p:cNvPr>
          <p:cNvSpPr>
            <a:spLocks noGrp="1"/>
          </p:cNvSpPr>
          <p:nvPr>
            <p:ph idx="1"/>
          </p:nvPr>
        </p:nvSpPr>
        <p:spPr>
          <a:xfrm>
            <a:off x="457200" y="1481164"/>
            <a:ext cx="8229600" cy="5196746"/>
          </a:xfrm>
        </p:spPr>
        <p:txBody>
          <a:bodyPr>
            <a:normAutofit/>
          </a:bodyPr>
          <a:lstStyle/>
          <a:p>
            <a:r>
              <a:rPr lang="en-GB" dirty="0"/>
              <a:t>Techniques, principles and conventions of manual drawing including:</a:t>
            </a:r>
          </a:p>
          <a:p>
            <a:pPr marL="342900" indent="-342900">
              <a:buFont typeface="Arial" panose="020B0604020202020204" pitchFamily="34" charset="0"/>
              <a:buChar char="•"/>
            </a:pPr>
            <a:r>
              <a:rPr lang="en-GB" dirty="0"/>
              <a:t>Sheet layout, title block and recording of revisions</a:t>
            </a:r>
          </a:p>
          <a:p>
            <a:pPr marL="342900" indent="-342900">
              <a:buFont typeface="Arial" panose="020B0604020202020204" pitchFamily="34" charset="0"/>
              <a:buChar char="•"/>
            </a:pPr>
            <a:r>
              <a:rPr lang="en-GB" dirty="0"/>
              <a:t>Dimensioning</a:t>
            </a:r>
          </a:p>
          <a:p>
            <a:pPr marL="342900" indent="-342900">
              <a:buFont typeface="Arial" panose="020B0604020202020204" pitchFamily="34" charset="0"/>
              <a:buChar char="•"/>
            </a:pPr>
            <a:r>
              <a:rPr lang="en-GB" dirty="0"/>
              <a:t>Line thickness, weight and line types</a:t>
            </a:r>
          </a:p>
          <a:p>
            <a:pPr marL="342900" indent="-342900">
              <a:buFont typeface="Arial" panose="020B0604020202020204" pitchFamily="34" charset="0"/>
              <a:buChar char="•"/>
            </a:pPr>
            <a:r>
              <a:rPr lang="en-GB" dirty="0"/>
              <a:t>Indication of elevational and sectional views</a:t>
            </a:r>
          </a:p>
          <a:p>
            <a:pPr marL="342900" indent="-342900">
              <a:buFont typeface="Arial" panose="020B0604020202020204" pitchFamily="34" charset="0"/>
              <a:buChar char="•"/>
            </a:pPr>
            <a:r>
              <a:rPr lang="en-GB" dirty="0"/>
              <a:t>Types of annotation including:</a:t>
            </a:r>
          </a:p>
          <a:p>
            <a:pPr marL="1085850" lvl="1" indent="-342900">
              <a:buFont typeface="Arial" panose="020B0604020202020204" pitchFamily="34" charset="0"/>
              <a:buChar char="•"/>
            </a:pPr>
            <a:r>
              <a:rPr lang="en-GB" dirty="0"/>
              <a:t>Technical annotations</a:t>
            </a:r>
          </a:p>
          <a:p>
            <a:pPr marL="1085850" lvl="1" indent="-342900">
              <a:buFont typeface="Arial" panose="020B0604020202020204" pitchFamily="34" charset="0"/>
              <a:buChar char="•"/>
            </a:pPr>
            <a:r>
              <a:rPr lang="en-GB" dirty="0"/>
              <a:t>Component annotations</a:t>
            </a:r>
          </a:p>
          <a:p>
            <a:pPr marL="1085850" lvl="1" indent="-342900">
              <a:buFont typeface="Arial" panose="020B0604020202020204" pitchFamily="34" charset="0"/>
              <a:buChar char="•"/>
            </a:pPr>
            <a:r>
              <a:rPr lang="en-GB" dirty="0"/>
              <a:t>Material annotations</a:t>
            </a:r>
          </a:p>
        </p:txBody>
      </p:sp>
      <p:sp>
        <p:nvSpPr>
          <p:cNvPr id="6" name="Title 1">
            <a:extLst>
              <a:ext uri="{FF2B5EF4-FFF2-40B4-BE49-F238E27FC236}">
                <a16:creationId xmlns:a16="http://schemas.microsoft.com/office/drawing/2014/main" id="{B560F71D-A0AD-4FC3-BDC6-A5A6419C0DB0}"/>
              </a:ext>
            </a:extLst>
          </p:cNvPr>
          <p:cNvSpPr txBox="1">
            <a:spLocks/>
          </p:cNvSpPr>
          <p:nvPr/>
        </p:nvSpPr>
        <p:spPr>
          <a:xfrm>
            <a:off x="1397479" y="180090"/>
            <a:ext cx="690779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dirty="0">
                <a:solidFill>
                  <a:schemeClr val="bg1"/>
                </a:solidFill>
                <a:latin typeface="+mj-lt"/>
              </a:rPr>
              <a:t>How do I tackle Part (c)</a:t>
            </a:r>
          </a:p>
        </p:txBody>
      </p:sp>
      <p:pic>
        <p:nvPicPr>
          <p:cNvPr id="5" name="Audio 4">
            <a:hlinkClick r:id="" action="ppaction://media"/>
            <a:extLst>
              <a:ext uri="{FF2B5EF4-FFF2-40B4-BE49-F238E27FC236}">
                <a16:creationId xmlns:a16="http://schemas.microsoft.com/office/drawing/2014/main" id="{8E03520B-2CDD-40D6-8FC2-4D27F7A08D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553725537"/>
      </p:ext>
    </p:extLst>
  </p:cSld>
  <p:clrMapOvr>
    <a:masterClrMapping/>
  </p:clrMapOvr>
  <mc:AlternateContent xmlns:mc="http://schemas.openxmlformats.org/markup-compatibility/2006" xmlns:p14="http://schemas.microsoft.com/office/powerpoint/2010/main">
    <mc:Choice Requires="p14">
      <p:transition spd="slow" p14:dur="2000" advTm="51300"/>
    </mc:Choice>
    <mc:Fallback xmlns="">
      <p:transition spd="slow" advTm="51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60F71D-A0AD-4FC3-BDC6-A5A6419C0DB0}"/>
              </a:ext>
            </a:extLst>
          </p:cNvPr>
          <p:cNvSpPr txBox="1">
            <a:spLocks/>
          </p:cNvSpPr>
          <p:nvPr/>
        </p:nvSpPr>
        <p:spPr>
          <a:xfrm>
            <a:off x="1397479" y="180090"/>
            <a:ext cx="690779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dirty="0">
                <a:solidFill>
                  <a:schemeClr val="bg1"/>
                </a:solidFill>
                <a:latin typeface="+mj-lt"/>
              </a:rPr>
              <a:t>How do I tackle Part (c)</a:t>
            </a:r>
          </a:p>
        </p:txBody>
      </p:sp>
      <p:pic>
        <p:nvPicPr>
          <p:cNvPr id="7" name="Picture 6">
            <a:extLst>
              <a:ext uri="{FF2B5EF4-FFF2-40B4-BE49-F238E27FC236}">
                <a16:creationId xmlns:a16="http://schemas.microsoft.com/office/drawing/2014/main" id="{3EA417E5-0C8B-414A-957E-E91D03185E75}"/>
              </a:ext>
            </a:extLst>
          </p:cNvPr>
          <p:cNvPicPr>
            <a:picLocks noChangeAspect="1"/>
          </p:cNvPicPr>
          <p:nvPr/>
        </p:nvPicPr>
        <p:blipFill>
          <a:blip r:embed="rId5"/>
          <a:stretch>
            <a:fillRect/>
          </a:stretch>
        </p:blipFill>
        <p:spPr>
          <a:xfrm>
            <a:off x="346438" y="1272842"/>
            <a:ext cx="8451124" cy="5585158"/>
          </a:xfrm>
          <a:prstGeom prst="rect">
            <a:avLst/>
          </a:prstGeom>
        </p:spPr>
      </p:pic>
      <p:pic>
        <p:nvPicPr>
          <p:cNvPr id="2" name="Audio 1">
            <a:hlinkClick r:id="" action="ppaction://media"/>
            <a:extLst>
              <a:ext uri="{FF2B5EF4-FFF2-40B4-BE49-F238E27FC236}">
                <a16:creationId xmlns:a16="http://schemas.microsoft.com/office/drawing/2014/main" id="{5FF5E7D2-4753-4151-B39A-9FF33AC9AB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373592881"/>
      </p:ext>
    </p:extLst>
  </p:cSld>
  <p:clrMapOvr>
    <a:masterClrMapping/>
  </p:clrMapOvr>
  <mc:AlternateContent xmlns:mc="http://schemas.openxmlformats.org/markup-compatibility/2006" xmlns:p14="http://schemas.microsoft.com/office/powerpoint/2010/main">
    <mc:Choice Requires="p14">
      <p:transition spd="slow" p14:dur="2000" advTm="7198"/>
    </mc:Choice>
    <mc:Fallback xmlns="">
      <p:transition spd="slow" advTm="7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CDA0E-D69F-4D94-B7F3-2FCB50A51505}"/>
              </a:ext>
            </a:extLst>
          </p:cNvPr>
          <p:cNvSpPr>
            <a:spLocks noGrp="1"/>
          </p:cNvSpPr>
          <p:nvPr>
            <p:ph idx="1"/>
          </p:nvPr>
        </p:nvSpPr>
        <p:spPr>
          <a:xfrm>
            <a:off x="228600" y="1481164"/>
            <a:ext cx="8686800" cy="5196746"/>
          </a:xfrm>
        </p:spPr>
        <p:txBody>
          <a:bodyPr>
            <a:normAutofit lnSpcReduction="10000"/>
          </a:bodyPr>
          <a:lstStyle/>
          <a:p>
            <a:r>
              <a:rPr lang="en-GB" dirty="0"/>
              <a:t>2D and 3D virtual models are used to represent project information.</a:t>
            </a:r>
          </a:p>
          <a:p>
            <a:endParaRPr lang="en-GB" dirty="0"/>
          </a:p>
          <a:p>
            <a:r>
              <a:rPr lang="en-GB" dirty="0"/>
              <a:t>2D virtual modelling:</a:t>
            </a:r>
          </a:p>
          <a:p>
            <a:pPr marL="342900" indent="-342900">
              <a:buFont typeface="Arial" panose="020B0604020202020204" pitchFamily="34" charset="0"/>
              <a:buChar char="•"/>
            </a:pPr>
            <a:r>
              <a:rPr lang="en-GB" dirty="0"/>
              <a:t>The initial model is likely to include diagrams and symbols to represent elements of the design including:</a:t>
            </a:r>
          </a:p>
          <a:p>
            <a:pPr marL="1085850" lvl="1"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Architectural form and spatial arrangements</a:t>
            </a:r>
          </a:p>
          <a:p>
            <a:pPr marL="1085850" lvl="1"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Outline structural and services design</a:t>
            </a:r>
          </a:p>
          <a:p>
            <a:pPr marL="1085850" lvl="1"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Outline site and landscape design</a:t>
            </a:r>
          </a:p>
          <a:p>
            <a:r>
              <a:rPr lang="en-GB" dirty="0"/>
              <a:t>3D virtual modelling</a:t>
            </a:r>
          </a:p>
          <a:p>
            <a:pPr marL="342900" indent="-342900">
              <a:buFont typeface="Arial" panose="020B0604020202020204" pitchFamily="34" charset="0"/>
              <a:buChar char="•"/>
            </a:pPr>
            <a:r>
              <a:rPr lang="en-GB" dirty="0"/>
              <a:t>A complete 3D virtualisation developed from the 2D model to include objects with specifications and method statements attached</a:t>
            </a:r>
          </a:p>
          <a:p>
            <a:pPr marL="342900" indent="-34290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B560F71D-A0AD-4FC3-BDC6-A5A6419C0DB0}"/>
              </a:ext>
            </a:extLst>
          </p:cNvPr>
          <p:cNvSpPr txBox="1">
            <a:spLocks/>
          </p:cNvSpPr>
          <p:nvPr/>
        </p:nvSpPr>
        <p:spPr>
          <a:xfrm>
            <a:off x="1397479" y="180090"/>
            <a:ext cx="690779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dirty="0">
                <a:solidFill>
                  <a:schemeClr val="bg1"/>
                </a:solidFill>
                <a:latin typeface="+mj-lt"/>
              </a:rPr>
              <a:t>How do I tackle Part (d)</a:t>
            </a:r>
          </a:p>
        </p:txBody>
      </p:sp>
      <p:pic>
        <p:nvPicPr>
          <p:cNvPr id="2" name="Audio 1">
            <a:hlinkClick r:id="" action="ppaction://media"/>
            <a:extLst>
              <a:ext uri="{FF2B5EF4-FFF2-40B4-BE49-F238E27FC236}">
                <a16:creationId xmlns:a16="http://schemas.microsoft.com/office/drawing/2014/main" id="{0A3E4DCB-7727-4E08-BE19-75A99A4484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745369461"/>
      </p:ext>
    </p:extLst>
  </p:cSld>
  <p:clrMapOvr>
    <a:masterClrMapping/>
  </p:clrMapOvr>
  <mc:AlternateContent xmlns:mc="http://schemas.openxmlformats.org/markup-compatibility/2006" xmlns:p14="http://schemas.microsoft.com/office/powerpoint/2010/main">
    <mc:Choice Requires="p14">
      <p:transition spd="slow" p14:dur="2000" advTm="23912"/>
    </mc:Choice>
    <mc:Fallback xmlns="">
      <p:transition spd="slow" advTm="23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60F71D-A0AD-4FC3-BDC6-A5A6419C0DB0}"/>
              </a:ext>
            </a:extLst>
          </p:cNvPr>
          <p:cNvSpPr txBox="1">
            <a:spLocks/>
          </p:cNvSpPr>
          <p:nvPr/>
        </p:nvSpPr>
        <p:spPr>
          <a:xfrm>
            <a:off x="1397479" y="180090"/>
            <a:ext cx="690779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dirty="0">
                <a:solidFill>
                  <a:schemeClr val="bg1"/>
                </a:solidFill>
                <a:latin typeface="+mj-lt"/>
              </a:rPr>
              <a:t>How do I tackle Part (d)</a:t>
            </a:r>
          </a:p>
        </p:txBody>
      </p:sp>
      <p:pic>
        <p:nvPicPr>
          <p:cNvPr id="4" name="Picture 3">
            <a:extLst>
              <a:ext uri="{FF2B5EF4-FFF2-40B4-BE49-F238E27FC236}">
                <a16:creationId xmlns:a16="http://schemas.microsoft.com/office/drawing/2014/main" id="{7BD2B9C3-D0B6-4885-9BDD-A15D32E32C97}"/>
              </a:ext>
            </a:extLst>
          </p:cNvPr>
          <p:cNvPicPr>
            <a:picLocks noChangeAspect="1"/>
          </p:cNvPicPr>
          <p:nvPr/>
        </p:nvPicPr>
        <p:blipFill>
          <a:blip r:embed="rId5"/>
          <a:stretch>
            <a:fillRect/>
          </a:stretch>
        </p:blipFill>
        <p:spPr>
          <a:xfrm>
            <a:off x="178511" y="1363526"/>
            <a:ext cx="8855238" cy="3301464"/>
          </a:xfrm>
          <a:prstGeom prst="rect">
            <a:avLst/>
          </a:prstGeom>
        </p:spPr>
      </p:pic>
      <p:pic>
        <p:nvPicPr>
          <p:cNvPr id="3" name="Audio 2">
            <a:hlinkClick r:id="" action="ppaction://media"/>
            <a:extLst>
              <a:ext uri="{FF2B5EF4-FFF2-40B4-BE49-F238E27FC236}">
                <a16:creationId xmlns:a16="http://schemas.microsoft.com/office/drawing/2014/main" id="{E609EE1B-69A7-463D-93E9-DBBBA4929C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872255910"/>
      </p:ext>
    </p:extLst>
  </p:cSld>
  <p:clrMapOvr>
    <a:masterClrMapping/>
  </p:clrMapOvr>
  <mc:AlternateContent xmlns:mc="http://schemas.openxmlformats.org/markup-compatibility/2006" xmlns:p14="http://schemas.microsoft.com/office/powerpoint/2010/main">
    <mc:Choice Requires="p14">
      <p:transition spd="slow" p14:dur="2000" advTm="31148"/>
    </mc:Choice>
    <mc:Fallback xmlns="">
      <p:transition spd="slow" advTm="31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What should I do first?</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7547" y="1548645"/>
            <a:ext cx="8701177" cy="740230"/>
          </a:xfrm>
        </p:spPr>
        <p:txBody>
          <a:bodyPr>
            <a:normAutofit/>
          </a:bodyPr>
          <a:lstStyle/>
          <a:p>
            <a:pPr marL="85725" indent="-23813">
              <a:buFont typeface="+mj-lt"/>
              <a:buAutoNum type="arabicPeriod"/>
            </a:pPr>
            <a:r>
              <a:rPr lang="en-GB" sz="3600" dirty="0">
                <a:latin typeface="+mn-lt"/>
                <a:ea typeface="Cambria" panose="02040503050406030204" pitchFamily="18" charset="0"/>
                <a:cs typeface="Cambria" panose="02040503050406030204" pitchFamily="18" charset="0"/>
              </a:rPr>
              <a:t> Read the scenario</a:t>
            </a:r>
          </a:p>
          <a:p>
            <a:pPr marL="0" indent="0">
              <a:buNone/>
            </a:pPr>
            <a:endParaRPr lang="en-GB" sz="3600" dirty="0">
              <a:latin typeface="+mn-lt"/>
            </a:endParaRPr>
          </a:p>
        </p:txBody>
      </p:sp>
      <p:pic>
        <p:nvPicPr>
          <p:cNvPr id="4" name="Picture 3">
            <a:extLst>
              <a:ext uri="{FF2B5EF4-FFF2-40B4-BE49-F238E27FC236}">
                <a16:creationId xmlns:a16="http://schemas.microsoft.com/office/drawing/2014/main" id="{482C07A9-6E6B-4924-94B9-39D8BCCC00ED}"/>
              </a:ext>
            </a:extLst>
          </p:cNvPr>
          <p:cNvPicPr>
            <a:picLocks noChangeAspect="1"/>
          </p:cNvPicPr>
          <p:nvPr/>
        </p:nvPicPr>
        <p:blipFill>
          <a:blip r:embed="rId5"/>
          <a:stretch>
            <a:fillRect/>
          </a:stretch>
        </p:blipFill>
        <p:spPr>
          <a:xfrm>
            <a:off x="349539" y="2165439"/>
            <a:ext cx="8506913" cy="4566979"/>
          </a:xfrm>
          <a:prstGeom prst="rect">
            <a:avLst/>
          </a:prstGeom>
        </p:spPr>
      </p:pic>
      <p:pic>
        <p:nvPicPr>
          <p:cNvPr id="3" name="Audio 2">
            <a:hlinkClick r:id="" action="ppaction://media"/>
            <a:extLst>
              <a:ext uri="{FF2B5EF4-FFF2-40B4-BE49-F238E27FC236}">
                <a16:creationId xmlns:a16="http://schemas.microsoft.com/office/drawing/2014/main" id="{5BFA566D-A949-4205-9484-3D949DDD58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832550622"/>
      </p:ext>
    </p:extLst>
  </p:cSld>
  <p:clrMapOvr>
    <a:masterClrMapping/>
  </p:clrMapOvr>
  <mc:AlternateContent xmlns:mc="http://schemas.openxmlformats.org/markup-compatibility/2006" xmlns:p14="http://schemas.microsoft.com/office/powerpoint/2010/main">
    <mc:Choice Requires="p14">
      <p:transition spd="slow" p14:dur="2000" advTm="26675"/>
    </mc:Choice>
    <mc:Fallback xmlns="">
      <p:transition spd="slow" advTm="26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60F71D-A0AD-4FC3-BDC6-A5A6419C0DB0}"/>
              </a:ext>
            </a:extLst>
          </p:cNvPr>
          <p:cNvSpPr txBox="1">
            <a:spLocks/>
          </p:cNvSpPr>
          <p:nvPr/>
        </p:nvSpPr>
        <p:spPr>
          <a:xfrm>
            <a:off x="1397479" y="180090"/>
            <a:ext cx="690779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dirty="0">
                <a:solidFill>
                  <a:schemeClr val="bg1"/>
                </a:solidFill>
                <a:latin typeface="+mj-lt"/>
              </a:rPr>
              <a:t>How do I tackle Part (d)</a:t>
            </a:r>
          </a:p>
        </p:txBody>
      </p:sp>
      <p:pic>
        <p:nvPicPr>
          <p:cNvPr id="4" name="Picture 3">
            <a:extLst>
              <a:ext uri="{FF2B5EF4-FFF2-40B4-BE49-F238E27FC236}">
                <a16:creationId xmlns:a16="http://schemas.microsoft.com/office/drawing/2014/main" id="{6B635AC1-402D-43FA-8520-CEA05E08BB6D}"/>
              </a:ext>
            </a:extLst>
          </p:cNvPr>
          <p:cNvPicPr>
            <a:picLocks noChangeAspect="1"/>
          </p:cNvPicPr>
          <p:nvPr/>
        </p:nvPicPr>
        <p:blipFill>
          <a:blip r:embed="rId5"/>
          <a:stretch>
            <a:fillRect/>
          </a:stretch>
        </p:blipFill>
        <p:spPr>
          <a:xfrm>
            <a:off x="228424" y="1380797"/>
            <a:ext cx="8076850" cy="5152732"/>
          </a:xfrm>
          <a:prstGeom prst="rect">
            <a:avLst/>
          </a:prstGeom>
        </p:spPr>
      </p:pic>
      <p:pic>
        <p:nvPicPr>
          <p:cNvPr id="3" name="Audio 2">
            <a:hlinkClick r:id="" action="ppaction://media"/>
            <a:extLst>
              <a:ext uri="{FF2B5EF4-FFF2-40B4-BE49-F238E27FC236}">
                <a16:creationId xmlns:a16="http://schemas.microsoft.com/office/drawing/2014/main" id="{0888466C-31E1-4904-83C8-CCD46A9C83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891550622"/>
      </p:ext>
    </p:extLst>
  </p:cSld>
  <p:clrMapOvr>
    <a:masterClrMapping/>
  </p:clrMapOvr>
  <mc:AlternateContent xmlns:mc="http://schemas.openxmlformats.org/markup-compatibility/2006" xmlns:p14="http://schemas.microsoft.com/office/powerpoint/2010/main">
    <mc:Choice Requires="p14">
      <p:transition spd="slow" p14:dur="2000" advTm="25368"/>
    </mc:Choice>
    <mc:Fallback xmlns="">
      <p:transition spd="slow" advTm="25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60F71D-A0AD-4FC3-BDC6-A5A6419C0DB0}"/>
              </a:ext>
            </a:extLst>
          </p:cNvPr>
          <p:cNvSpPr txBox="1">
            <a:spLocks/>
          </p:cNvSpPr>
          <p:nvPr/>
        </p:nvSpPr>
        <p:spPr>
          <a:xfrm>
            <a:off x="1397479" y="180090"/>
            <a:ext cx="690779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dirty="0">
                <a:solidFill>
                  <a:schemeClr val="bg1"/>
                </a:solidFill>
                <a:latin typeface="+mj-lt"/>
              </a:rPr>
              <a:t>How do I tackle Part (d)</a:t>
            </a:r>
          </a:p>
        </p:txBody>
      </p:sp>
      <p:pic>
        <p:nvPicPr>
          <p:cNvPr id="4" name="Picture 3">
            <a:extLst>
              <a:ext uri="{FF2B5EF4-FFF2-40B4-BE49-F238E27FC236}">
                <a16:creationId xmlns:a16="http://schemas.microsoft.com/office/drawing/2014/main" id="{404F52EF-8EE8-44E5-8313-EBA642E2B68F}"/>
              </a:ext>
            </a:extLst>
          </p:cNvPr>
          <p:cNvPicPr>
            <a:picLocks noChangeAspect="1"/>
          </p:cNvPicPr>
          <p:nvPr/>
        </p:nvPicPr>
        <p:blipFill>
          <a:blip r:embed="rId5"/>
          <a:stretch>
            <a:fillRect/>
          </a:stretch>
        </p:blipFill>
        <p:spPr>
          <a:xfrm>
            <a:off x="547863" y="1460709"/>
            <a:ext cx="8048274" cy="5245280"/>
          </a:xfrm>
          <a:prstGeom prst="rect">
            <a:avLst/>
          </a:prstGeom>
        </p:spPr>
      </p:pic>
      <p:pic>
        <p:nvPicPr>
          <p:cNvPr id="2" name="Audio 1">
            <a:hlinkClick r:id="" action="ppaction://media"/>
            <a:extLst>
              <a:ext uri="{FF2B5EF4-FFF2-40B4-BE49-F238E27FC236}">
                <a16:creationId xmlns:a16="http://schemas.microsoft.com/office/drawing/2014/main" id="{8304EA7F-C8DA-4537-95AC-4CBC4AEAC4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614109649"/>
      </p:ext>
    </p:extLst>
  </p:cSld>
  <p:clrMapOvr>
    <a:masterClrMapping/>
  </p:clrMapOvr>
  <mc:AlternateContent xmlns:mc="http://schemas.openxmlformats.org/markup-compatibility/2006" xmlns:p14="http://schemas.microsoft.com/office/powerpoint/2010/main">
    <mc:Choice Requires="p14">
      <p:transition spd="slow" p14:dur="2000" advTm="7186"/>
    </mc:Choice>
    <mc:Fallback xmlns="">
      <p:transition spd="slow" advTm="7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60F71D-A0AD-4FC3-BDC6-A5A6419C0DB0}"/>
              </a:ext>
            </a:extLst>
          </p:cNvPr>
          <p:cNvSpPr txBox="1">
            <a:spLocks/>
          </p:cNvSpPr>
          <p:nvPr/>
        </p:nvSpPr>
        <p:spPr>
          <a:xfrm>
            <a:off x="1397479" y="180090"/>
            <a:ext cx="690779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dirty="0">
                <a:solidFill>
                  <a:schemeClr val="bg1"/>
                </a:solidFill>
                <a:latin typeface="+mj-lt"/>
              </a:rPr>
              <a:t>How do I tackle Part (d)</a:t>
            </a:r>
          </a:p>
        </p:txBody>
      </p:sp>
      <p:pic>
        <p:nvPicPr>
          <p:cNvPr id="4" name="Picture 3">
            <a:extLst>
              <a:ext uri="{FF2B5EF4-FFF2-40B4-BE49-F238E27FC236}">
                <a16:creationId xmlns:a16="http://schemas.microsoft.com/office/drawing/2014/main" id="{339D1841-281C-4B96-B7AB-C024F28EDCE0}"/>
              </a:ext>
            </a:extLst>
          </p:cNvPr>
          <p:cNvPicPr>
            <a:picLocks noChangeAspect="1"/>
          </p:cNvPicPr>
          <p:nvPr/>
        </p:nvPicPr>
        <p:blipFill>
          <a:blip r:embed="rId5"/>
          <a:stretch>
            <a:fillRect/>
          </a:stretch>
        </p:blipFill>
        <p:spPr>
          <a:xfrm>
            <a:off x="416240" y="1451183"/>
            <a:ext cx="8311519" cy="5369931"/>
          </a:xfrm>
          <a:prstGeom prst="rect">
            <a:avLst/>
          </a:prstGeom>
        </p:spPr>
      </p:pic>
      <p:pic>
        <p:nvPicPr>
          <p:cNvPr id="2" name="Audio 1">
            <a:hlinkClick r:id="" action="ppaction://media"/>
            <a:extLst>
              <a:ext uri="{FF2B5EF4-FFF2-40B4-BE49-F238E27FC236}">
                <a16:creationId xmlns:a16="http://schemas.microsoft.com/office/drawing/2014/main" id="{18C48279-42F0-4854-8EC5-95C2502EAB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792935039"/>
      </p:ext>
    </p:extLst>
  </p:cSld>
  <p:clrMapOvr>
    <a:masterClrMapping/>
  </p:clrMapOvr>
  <mc:AlternateContent xmlns:mc="http://schemas.openxmlformats.org/markup-compatibility/2006" xmlns:p14="http://schemas.microsoft.com/office/powerpoint/2010/main">
    <mc:Choice Requires="p14">
      <p:transition spd="slow" p14:dur="2000" advTm="7535"/>
    </mc:Choice>
    <mc:Fallback xmlns="">
      <p:transition spd="slow" advTm="7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60F71D-A0AD-4FC3-BDC6-A5A6419C0DB0}"/>
              </a:ext>
            </a:extLst>
          </p:cNvPr>
          <p:cNvSpPr txBox="1">
            <a:spLocks/>
          </p:cNvSpPr>
          <p:nvPr/>
        </p:nvSpPr>
        <p:spPr>
          <a:xfrm>
            <a:off x="1397479" y="180090"/>
            <a:ext cx="690779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dirty="0">
                <a:solidFill>
                  <a:schemeClr val="bg1"/>
                </a:solidFill>
                <a:latin typeface="+mj-lt"/>
              </a:rPr>
              <a:t>How do I tackle Part (d)</a:t>
            </a:r>
          </a:p>
        </p:txBody>
      </p:sp>
      <p:pic>
        <p:nvPicPr>
          <p:cNvPr id="5" name="Picture 4" descr="A picture containing graphical user interface&#10;&#10;Description automatically generated">
            <a:extLst>
              <a:ext uri="{FF2B5EF4-FFF2-40B4-BE49-F238E27FC236}">
                <a16:creationId xmlns:a16="http://schemas.microsoft.com/office/drawing/2014/main" id="{72264671-059F-48C2-9B7A-72BBEF69F8DA}"/>
              </a:ext>
            </a:extLst>
          </p:cNvPr>
          <p:cNvPicPr/>
          <p:nvPr/>
        </p:nvPicPr>
        <p:blipFill rotWithShape="1">
          <a:blip r:embed="rId5">
            <a:extLst>
              <a:ext uri="{28A0092B-C50C-407E-A947-70E740481C1C}">
                <a14:useLocalDpi xmlns:a14="http://schemas.microsoft.com/office/drawing/2010/main" val="0"/>
              </a:ext>
            </a:extLst>
          </a:blip>
          <a:srcRect r="22350"/>
          <a:stretch/>
        </p:blipFill>
        <p:spPr bwMode="auto">
          <a:xfrm>
            <a:off x="281922" y="1477236"/>
            <a:ext cx="8580155" cy="5047550"/>
          </a:xfrm>
          <a:prstGeom prst="rect">
            <a:avLst/>
          </a:prstGeom>
          <a:ln>
            <a:noFill/>
          </a:ln>
          <a:extLst>
            <a:ext uri="{53640926-AAD7-44D8-BBD7-CCE9431645EC}">
              <a14:shadowObscured xmlns:a14="http://schemas.microsoft.com/office/drawing/2010/main"/>
            </a:ext>
          </a:extLst>
        </p:spPr>
      </p:pic>
      <p:pic>
        <p:nvPicPr>
          <p:cNvPr id="3" name="Audio 2">
            <a:hlinkClick r:id="" action="ppaction://media"/>
            <a:extLst>
              <a:ext uri="{FF2B5EF4-FFF2-40B4-BE49-F238E27FC236}">
                <a16:creationId xmlns:a16="http://schemas.microsoft.com/office/drawing/2014/main" id="{0F35D009-DEFF-4CA8-88C6-E293F2D16E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466872535"/>
      </p:ext>
    </p:extLst>
  </p:cSld>
  <p:clrMapOvr>
    <a:masterClrMapping/>
  </p:clrMapOvr>
  <mc:AlternateContent xmlns:mc="http://schemas.openxmlformats.org/markup-compatibility/2006" xmlns:p14="http://schemas.microsoft.com/office/powerpoint/2010/main">
    <mc:Choice Requires="p14">
      <p:transition spd="slow" p14:dur="2000" advTm="5405"/>
    </mc:Choice>
    <mc:Fallback xmlns="">
      <p:transition spd="slow" advTm="5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60F71D-A0AD-4FC3-BDC6-A5A6419C0DB0}"/>
              </a:ext>
            </a:extLst>
          </p:cNvPr>
          <p:cNvSpPr txBox="1">
            <a:spLocks/>
          </p:cNvSpPr>
          <p:nvPr/>
        </p:nvSpPr>
        <p:spPr>
          <a:xfrm>
            <a:off x="1397479" y="180090"/>
            <a:ext cx="690779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dirty="0">
                <a:solidFill>
                  <a:schemeClr val="bg1"/>
                </a:solidFill>
                <a:latin typeface="+mj-lt"/>
              </a:rPr>
              <a:t>How do I tackle Part (d)</a:t>
            </a:r>
          </a:p>
        </p:txBody>
      </p:sp>
      <p:pic>
        <p:nvPicPr>
          <p:cNvPr id="4" name="Picture 3">
            <a:extLst>
              <a:ext uri="{FF2B5EF4-FFF2-40B4-BE49-F238E27FC236}">
                <a16:creationId xmlns:a16="http://schemas.microsoft.com/office/drawing/2014/main" id="{FB1F0F5E-081F-45F2-80EC-FE362517F2EA}"/>
              </a:ext>
            </a:extLst>
          </p:cNvPr>
          <p:cNvPicPr>
            <a:picLocks noChangeAspect="1"/>
          </p:cNvPicPr>
          <p:nvPr/>
        </p:nvPicPr>
        <p:blipFill>
          <a:blip r:embed="rId5"/>
          <a:stretch>
            <a:fillRect/>
          </a:stretch>
        </p:blipFill>
        <p:spPr>
          <a:xfrm>
            <a:off x="438277" y="1401891"/>
            <a:ext cx="8267445" cy="5355398"/>
          </a:xfrm>
          <a:prstGeom prst="rect">
            <a:avLst/>
          </a:prstGeom>
        </p:spPr>
      </p:pic>
      <p:pic>
        <p:nvPicPr>
          <p:cNvPr id="2" name="Audio 1">
            <a:hlinkClick r:id="" action="ppaction://media"/>
            <a:extLst>
              <a:ext uri="{FF2B5EF4-FFF2-40B4-BE49-F238E27FC236}">
                <a16:creationId xmlns:a16="http://schemas.microsoft.com/office/drawing/2014/main" id="{5C22C765-CEF0-4615-903D-219DD160EE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355754402"/>
      </p:ext>
    </p:extLst>
  </p:cSld>
  <p:clrMapOvr>
    <a:masterClrMapping/>
  </p:clrMapOvr>
  <mc:AlternateContent xmlns:mc="http://schemas.openxmlformats.org/markup-compatibility/2006" xmlns:p14="http://schemas.microsoft.com/office/powerpoint/2010/main">
    <mc:Choice Requires="p14">
      <p:transition spd="slow" p14:dur="2000" advTm="28855"/>
    </mc:Choice>
    <mc:Fallback xmlns="">
      <p:transition spd="slow" advTm="28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60F71D-A0AD-4FC3-BDC6-A5A6419C0DB0}"/>
              </a:ext>
            </a:extLst>
          </p:cNvPr>
          <p:cNvSpPr txBox="1">
            <a:spLocks/>
          </p:cNvSpPr>
          <p:nvPr/>
        </p:nvSpPr>
        <p:spPr>
          <a:xfrm>
            <a:off x="1397479" y="180090"/>
            <a:ext cx="690779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dirty="0">
                <a:solidFill>
                  <a:schemeClr val="bg1"/>
                </a:solidFill>
                <a:latin typeface="+mj-lt"/>
              </a:rPr>
              <a:t>How do I tackle Part (d)</a:t>
            </a:r>
          </a:p>
        </p:txBody>
      </p:sp>
      <p:pic>
        <p:nvPicPr>
          <p:cNvPr id="3" name="Picture 2">
            <a:extLst>
              <a:ext uri="{FF2B5EF4-FFF2-40B4-BE49-F238E27FC236}">
                <a16:creationId xmlns:a16="http://schemas.microsoft.com/office/drawing/2014/main" id="{A4E7D3D5-C06F-4823-86C9-D4CEFF9924CE}"/>
              </a:ext>
            </a:extLst>
          </p:cNvPr>
          <p:cNvPicPr>
            <a:picLocks noChangeAspect="1"/>
          </p:cNvPicPr>
          <p:nvPr/>
        </p:nvPicPr>
        <p:blipFill>
          <a:blip r:embed="rId5"/>
          <a:stretch>
            <a:fillRect/>
          </a:stretch>
        </p:blipFill>
        <p:spPr>
          <a:xfrm>
            <a:off x="207552" y="1352443"/>
            <a:ext cx="8425004" cy="5359876"/>
          </a:xfrm>
          <a:prstGeom prst="rect">
            <a:avLst/>
          </a:prstGeom>
        </p:spPr>
      </p:pic>
      <p:pic>
        <p:nvPicPr>
          <p:cNvPr id="2" name="Audio 1">
            <a:hlinkClick r:id="" action="ppaction://media"/>
            <a:extLst>
              <a:ext uri="{FF2B5EF4-FFF2-40B4-BE49-F238E27FC236}">
                <a16:creationId xmlns:a16="http://schemas.microsoft.com/office/drawing/2014/main" id="{1169EB11-38A9-4595-9C18-DCA2850C3E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702755310"/>
      </p:ext>
    </p:extLst>
  </p:cSld>
  <p:clrMapOvr>
    <a:masterClrMapping/>
  </p:clrMapOvr>
  <mc:AlternateContent xmlns:mc="http://schemas.openxmlformats.org/markup-compatibility/2006" xmlns:p14="http://schemas.microsoft.com/office/powerpoint/2010/main">
    <mc:Choice Requires="p14">
      <p:transition spd="slow" p14:dur="2000" advTm="18706"/>
    </mc:Choice>
    <mc:Fallback xmlns="">
      <p:transition spd="slow" advTm="18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60F71D-A0AD-4FC3-BDC6-A5A6419C0DB0}"/>
              </a:ext>
            </a:extLst>
          </p:cNvPr>
          <p:cNvSpPr txBox="1">
            <a:spLocks/>
          </p:cNvSpPr>
          <p:nvPr/>
        </p:nvSpPr>
        <p:spPr>
          <a:xfrm>
            <a:off x="1397479" y="180090"/>
            <a:ext cx="690779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dirty="0">
                <a:solidFill>
                  <a:schemeClr val="bg1"/>
                </a:solidFill>
                <a:latin typeface="+mj-lt"/>
              </a:rPr>
              <a:t>How do I tackle Part (d)</a:t>
            </a:r>
          </a:p>
        </p:txBody>
      </p:sp>
      <p:pic>
        <p:nvPicPr>
          <p:cNvPr id="3" name="Picture 2">
            <a:extLst>
              <a:ext uri="{FF2B5EF4-FFF2-40B4-BE49-F238E27FC236}">
                <a16:creationId xmlns:a16="http://schemas.microsoft.com/office/drawing/2014/main" id="{24D075D7-272C-44E8-A310-62C092D8849D}"/>
              </a:ext>
            </a:extLst>
          </p:cNvPr>
          <p:cNvPicPr>
            <a:picLocks noChangeAspect="1"/>
          </p:cNvPicPr>
          <p:nvPr/>
        </p:nvPicPr>
        <p:blipFill>
          <a:blip r:embed="rId5"/>
          <a:stretch>
            <a:fillRect/>
          </a:stretch>
        </p:blipFill>
        <p:spPr>
          <a:xfrm>
            <a:off x="283405" y="1330217"/>
            <a:ext cx="8577190" cy="5493724"/>
          </a:xfrm>
          <a:prstGeom prst="rect">
            <a:avLst/>
          </a:prstGeom>
        </p:spPr>
      </p:pic>
      <p:pic>
        <p:nvPicPr>
          <p:cNvPr id="2" name="Audio 1">
            <a:hlinkClick r:id="" action="ppaction://media"/>
            <a:extLst>
              <a:ext uri="{FF2B5EF4-FFF2-40B4-BE49-F238E27FC236}">
                <a16:creationId xmlns:a16="http://schemas.microsoft.com/office/drawing/2014/main" id="{1E88FF94-1BA7-4042-8AC4-0D41B673A7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851612737"/>
      </p:ext>
    </p:extLst>
  </p:cSld>
  <p:clrMapOvr>
    <a:masterClrMapping/>
  </p:clrMapOvr>
  <mc:AlternateContent xmlns:mc="http://schemas.openxmlformats.org/markup-compatibility/2006" xmlns:p14="http://schemas.microsoft.com/office/powerpoint/2010/main">
    <mc:Choice Requires="p14">
      <p:transition spd="slow" p14:dur="2000" advTm="26033"/>
    </mc:Choice>
    <mc:Fallback xmlns="">
      <p:transition spd="slow" advTm="26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60F71D-A0AD-4FC3-BDC6-A5A6419C0DB0}"/>
              </a:ext>
            </a:extLst>
          </p:cNvPr>
          <p:cNvSpPr txBox="1">
            <a:spLocks/>
          </p:cNvSpPr>
          <p:nvPr/>
        </p:nvSpPr>
        <p:spPr>
          <a:xfrm>
            <a:off x="1397479" y="180090"/>
            <a:ext cx="690779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dirty="0">
                <a:solidFill>
                  <a:schemeClr val="bg1"/>
                </a:solidFill>
                <a:latin typeface="+mj-lt"/>
              </a:rPr>
              <a:t>How do I tackle Part (d)</a:t>
            </a:r>
          </a:p>
        </p:txBody>
      </p:sp>
      <p:pic>
        <p:nvPicPr>
          <p:cNvPr id="3" name="Picture 2">
            <a:extLst>
              <a:ext uri="{FF2B5EF4-FFF2-40B4-BE49-F238E27FC236}">
                <a16:creationId xmlns:a16="http://schemas.microsoft.com/office/drawing/2014/main" id="{E4C3B106-ABF0-4C0F-B2D0-61F9698D86EC}"/>
              </a:ext>
            </a:extLst>
          </p:cNvPr>
          <p:cNvPicPr>
            <a:picLocks noChangeAspect="1"/>
          </p:cNvPicPr>
          <p:nvPr/>
        </p:nvPicPr>
        <p:blipFill>
          <a:blip r:embed="rId5"/>
          <a:stretch>
            <a:fillRect/>
          </a:stretch>
        </p:blipFill>
        <p:spPr>
          <a:xfrm>
            <a:off x="340463" y="1257188"/>
            <a:ext cx="8648554" cy="5508017"/>
          </a:xfrm>
          <a:prstGeom prst="rect">
            <a:avLst/>
          </a:prstGeom>
        </p:spPr>
      </p:pic>
      <p:pic>
        <p:nvPicPr>
          <p:cNvPr id="4" name="Audio 3">
            <a:hlinkClick r:id="" action="ppaction://media"/>
            <a:extLst>
              <a:ext uri="{FF2B5EF4-FFF2-40B4-BE49-F238E27FC236}">
                <a16:creationId xmlns:a16="http://schemas.microsoft.com/office/drawing/2014/main" id="{8B95B2E1-1ABB-48C9-B2D7-8836DF0CB8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145972452"/>
      </p:ext>
    </p:extLst>
  </p:cSld>
  <p:clrMapOvr>
    <a:masterClrMapping/>
  </p:clrMapOvr>
  <mc:AlternateContent xmlns:mc="http://schemas.openxmlformats.org/markup-compatibility/2006" xmlns:p14="http://schemas.microsoft.com/office/powerpoint/2010/main">
    <mc:Choice Requires="p14">
      <p:transition spd="slow" p14:dur="2000" advTm="7018"/>
    </mc:Choice>
    <mc:Fallback xmlns="">
      <p:transition spd="slow" advTm="7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574F811-7874-4365-B35C-79FA343EDA3C}"/>
              </a:ext>
            </a:extLst>
          </p:cNvPr>
          <p:cNvPicPr>
            <a:picLocks noGrp="1" noChangeAspect="1"/>
          </p:cNvPicPr>
          <p:nvPr>
            <p:ph idx="1"/>
          </p:nvPr>
        </p:nvPicPr>
        <p:blipFill>
          <a:blip r:embed="rId5"/>
          <a:stretch>
            <a:fillRect/>
          </a:stretch>
        </p:blipFill>
        <p:spPr>
          <a:xfrm>
            <a:off x="0" y="1424202"/>
            <a:ext cx="9096862" cy="2419378"/>
          </a:xfrm>
        </p:spPr>
      </p:pic>
      <p:sp>
        <p:nvSpPr>
          <p:cNvPr id="6" name="Title 1">
            <a:extLst>
              <a:ext uri="{FF2B5EF4-FFF2-40B4-BE49-F238E27FC236}">
                <a16:creationId xmlns:a16="http://schemas.microsoft.com/office/drawing/2014/main" id="{B560F71D-A0AD-4FC3-BDC6-A5A6419C0DB0}"/>
              </a:ext>
            </a:extLst>
          </p:cNvPr>
          <p:cNvSpPr txBox="1">
            <a:spLocks/>
          </p:cNvSpPr>
          <p:nvPr/>
        </p:nvSpPr>
        <p:spPr>
          <a:xfrm>
            <a:off x="1397479" y="180090"/>
            <a:ext cx="690779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dirty="0">
                <a:solidFill>
                  <a:schemeClr val="bg1"/>
                </a:solidFill>
                <a:latin typeface="+mj-lt"/>
              </a:rPr>
              <a:t>How do I tackle Part (e)</a:t>
            </a:r>
          </a:p>
        </p:txBody>
      </p:sp>
      <p:sp>
        <p:nvSpPr>
          <p:cNvPr id="5" name="TextBox 4">
            <a:extLst>
              <a:ext uri="{FF2B5EF4-FFF2-40B4-BE49-F238E27FC236}">
                <a16:creationId xmlns:a16="http://schemas.microsoft.com/office/drawing/2014/main" id="{C258A6D8-4439-4CEF-9478-A05413442E58}"/>
              </a:ext>
            </a:extLst>
          </p:cNvPr>
          <p:cNvSpPr txBox="1"/>
          <p:nvPr/>
        </p:nvSpPr>
        <p:spPr>
          <a:xfrm>
            <a:off x="294468" y="4287106"/>
            <a:ext cx="8586061" cy="1815882"/>
          </a:xfrm>
          <a:prstGeom prst="rect">
            <a:avLst/>
          </a:prstGeom>
          <a:noFill/>
        </p:spPr>
        <p:txBody>
          <a:bodyPr wrap="square" rtlCol="0">
            <a:spAutoFit/>
          </a:bodyPr>
          <a:lstStyle/>
          <a:p>
            <a:r>
              <a:rPr lang="en-GB" sz="2800" dirty="0"/>
              <a:t>Part (e) requires you to plan and evaluate construction methods and techniques, considering the building’s requirements, construction methods, sustainability and the site.</a:t>
            </a:r>
          </a:p>
        </p:txBody>
      </p:sp>
      <p:pic>
        <p:nvPicPr>
          <p:cNvPr id="2" name="Audio 1">
            <a:hlinkClick r:id="" action="ppaction://media"/>
            <a:extLst>
              <a:ext uri="{FF2B5EF4-FFF2-40B4-BE49-F238E27FC236}">
                <a16:creationId xmlns:a16="http://schemas.microsoft.com/office/drawing/2014/main" id="{63533665-5BB1-49B2-B258-63BC99AFB4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379920275"/>
      </p:ext>
    </p:extLst>
  </p:cSld>
  <p:clrMapOvr>
    <a:masterClrMapping/>
  </p:clrMapOvr>
  <mc:AlternateContent xmlns:mc="http://schemas.openxmlformats.org/markup-compatibility/2006" xmlns:p14="http://schemas.microsoft.com/office/powerpoint/2010/main">
    <mc:Choice Requires="p14">
      <p:transition spd="slow" p14:dur="2000" advTm="30041"/>
    </mc:Choice>
    <mc:Fallback xmlns="">
      <p:transition spd="slow" advTm="30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560F71D-A0AD-4FC3-BDC6-A5A6419C0DB0}"/>
              </a:ext>
            </a:extLst>
          </p:cNvPr>
          <p:cNvSpPr txBox="1">
            <a:spLocks/>
          </p:cNvSpPr>
          <p:nvPr/>
        </p:nvSpPr>
        <p:spPr>
          <a:xfrm>
            <a:off x="1397479" y="180090"/>
            <a:ext cx="690779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dirty="0">
                <a:solidFill>
                  <a:schemeClr val="bg1"/>
                </a:solidFill>
                <a:latin typeface="+mj-lt"/>
              </a:rPr>
              <a:t>How do I tackle Part (e)</a:t>
            </a:r>
          </a:p>
        </p:txBody>
      </p:sp>
      <p:pic>
        <p:nvPicPr>
          <p:cNvPr id="8" name="Picture 7">
            <a:extLst>
              <a:ext uri="{FF2B5EF4-FFF2-40B4-BE49-F238E27FC236}">
                <a16:creationId xmlns:a16="http://schemas.microsoft.com/office/drawing/2014/main" id="{5B8AFEDE-79C6-4BC5-A013-4514F3A98A66}"/>
              </a:ext>
            </a:extLst>
          </p:cNvPr>
          <p:cNvPicPr>
            <a:picLocks noChangeAspect="1"/>
          </p:cNvPicPr>
          <p:nvPr/>
        </p:nvPicPr>
        <p:blipFill>
          <a:blip r:embed="rId5"/>
          <a:stretch>
            <a:fillRect/>
          </a:stretch>
        </p:blipFill>
        <p:spPr>
          <a:xfrm>
            <a:off x="302874" y="1342896"/>
            <a:ext cx="8387843" cy="4143503"/>
          </a:xfrm>
          <a:prstGeom prst="rect">
            <a:avLst/>
          </a:prstGeom>
        </p:spPr>
      </p:pic>
      <p:pic>
        <p:nvPicPr>
          <p:cNvPr id="3" name="Audio 2">
            <a:hlinkClick r:id="" action="ppaction://media"/>
            <a:extLst>
              <a:ext uri="{FF2B5EF4-FFF2-40B4-BE49-F238E27FC236}">
                <a16:creationId xmlns:a16="http://schemas.microsoft.com/office/drawing/2014/main" id="{6E0DFB13-85BE-4FE8-9F53-C7760EA7BF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603052899"/>
      </p:ext>
    </p:extLst>
  </p:cSld>
  <p:clrMapOvr>
    <a:masterClrMapping/>
  </p:clrMapOvr>
  <mc:AlternateContent xmlns:mc="http://schemas.openxmlformats.org/markup-compatibility/2006" xmlns:p14="http://schemas.microsoft.com/office/powerpoint/2010/main">
    <mc:Choice Requires="p14">
      <p:transition spd="slow" p14:dur="2000" advTm="54981"/>
    </mc:Choice>
    <mc:Fallback xmlns="">
      <p:transition spd="slow" advTm="54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How will I be assessed?</a:t>
            </a:r>
          </a:p>
        </p:txBody>
      </p:sp>
      <p:pic>
        <p:nvPicPr>
          <p:cNvPr id="3" name="Picture 2">
            <a:extLst>
              <a:ext uri="{FF2B5EF4-FFF2-40B4-BE49-F238E27FC236}">
                <a16:creationId xmlns:a16="http://schemas.microsoft.com/office/drawing/2014/main" id="{A47D7583-2DCA-43B1-8E19-9C8F7D16FA57}"/>
              </a:ext>
            </a:extLst>
          </p:cNvPr>
          <p:cNvPicPr>
            <a:picLocks noChangeAspect="1"/>
          </p:cNvPicPr>
          <p:nvPr/>
        </p:nvPicPr>
        <p:blipFill>
          <a:blip r:embed="rId5"/>
          <a:stretch>
            <a:fillRect/>
          </a:stretch>
        </p:blipFill>
        <p:spPr>
          <a:xfrm>
            <a:off x="73532" y="1306015"/>
            <a:ext cx="8996936" cy="4645334"/>
          </a:xfrm>
          <a:prstGeom prst="rect">
            <a:avLst/>
          </a:prstGeom>
        </p:spPr>
      </p:pic>
      <p:pic>
        <p:nvPicPr>
          <p:cNvPr id="4" name="Audio 3">
            <a:hlinkClick r:id="" action="ppaction://media"/>
            <a:extLst>
              <a:ext uri="{FF2B5EF4-FFF2-40B4-BE49-F238E27FC236}">
                <a16:creationId xmlns:a16="http://schemas.microsoft.com/office/drawing/2014/main" id="{2B49EDAB-3982-409C-8941-28D7442FED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899065751"/>
      </p:ext>
    </p:extLst>
  </p:cSld>
  <p:clrMapOvr>
    <a:masterClrMapping/>
  </p:clrMapOvr>
  <mc:AlternateContent xmlns:mc="http://schemas.openxmlformats.org/markup-compatibility/2006" xmlns:p14="http://schemas.microsoft.com/office/powerpoint/2010/main">
    <mc:Choice Requires="p14">
      <p:transition spd="slow" p14:dur="2000" advTm="58741"/>
    </mc:Choice>
    <mc:Fallback xmlns="">
      <p:transition spd="slow" advTm="58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CDA0E-D69F-4D94-B7F3-2FCB50A51505}"/>
              </a:ext>
            </a:extLst>
          </p:cNvPr>
          <p:cNvSpPr>
            <a:spLocks noGrp="1"/>
          </p:cNvSpPr>
          <p:nvPr>
            <p:ph idx="1"/>
          </p:nvPr>
        </p:nvSpPr>
        <p:spPr>
          <a:xfrm>
            <a:off x="228600" y="1481164"/>
            <a:ext cx="8686800" cy="5196746"/>
          </a:xfrm>
        </p:spPr>
        <p:txBody>
          <a:bodyPr>
            <a:normAutofit/>
          </a:bodyPr>
          <a:lstStyle/>
          <a:p>
            <a:r>
              <a:rPr lang="en-GB" sz="2800" dirty="0"/>
              <a:t>The primary and secondary requirements of the building.</a:t>
            </a:r>
          </a:p>
          <a:p>
            <a:r>
              <a:rPr lang="en-GB" sz="2800" dirty="0"/>
              <a:t>You need to consider:</a:t>
            </a:r>
          </a:p>
          <a:p>
            <a:pPr marL="342900" indent="-342900">
              <a:buFont typeface="Arial" panose="020B0604020202020204" pitchFamily="34" charset="0"/>
              <a:buChar char="•"/>
            </a:pPr>
            <a:r>
              <a:rPr lang="en-GB" sz="2800" dirty="0"/>
              <a:t>The primary requirements of this low rise building and the components to be used in the superstructure of the building.</a:t>
            </a:r>
          </a:p>
          <a:p>
            <a:pPr marL="342900" indent="-342900">
              <a:buFont typeface="Arial" panose="020B0604020202020204" pitchFamily="34" charset="0"/>
              <a:buChar char="•"/>
            </a:pPr>
            <a:r>
              <a:rPr lang="en-GB" sz="2800" dirty="0"/>
              <a:t>The secondary requirements of the building: that common construction methods are to be used for the doors, windows, internal walls, staircases and internal finishes.</a:t>
            </a:r>
          </a:p>
          <a:p>
            <a:endParaRPr lang="en-GB" sz="2800" dirty="0"/>
          </a:p>
          <a:p>
            <a:pPr marL="342900" indent="-34290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B560F71D-A0AD-4FC3-BDC6-A5A6419C0DB0}"/>
              </a:ext>
            </a:extLst>
          </p:cNvPr>
          <p:cNvSpPr txBox="1">
            <a:spLocks/>
          </p:cNvSpPr>
          <p:nvPr/>
        </p:nvSpPr>
        <p:spPr>
          <a:xfrm>
            <a:off x="1397479" y="180090"/>
            <a:ext cx="690779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dirty="0">
                <a:solidFill>
                  <a:schemeClr val="bg1"/>
                </a:solidFill>
                <a:latin typeface="+mj-lt"/>
              </a:rPr>
              <a:t>How do I tackle Part (e)</a:t>
            </a:r>
          </a:p>
        </p:txBody>
      </p:sp>
      <p:pic>
        <p:nvPicPr>
          <p:cNvPr id="2" name="Audio 1">
            <a:hlinkClick r:id="" action="ppaction://media"/>
            <a:extLst>
              <a:ext uri="{FF2B5EF4-FFF2-40B4-BE49-F238E27FC236}">
                <a16:creationId xmlns:a16="http://schemas.microsoft.com/office/drawing/2014/main" id="{BF81178C-7C90-4B3E-8ACD-4616662F89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959558431"/>
      </p:ext>
    </p:extLst>
  </p:cSld>
  <p:clrMapOvr>
    <a:masterClrMapping/>
  </p:clrMapOvr>
  <mc:AlternateContent xmlns:mc="http://schemas.openxmlformats.org/markup-compatibility/2006" xmlns:p14="http://schemas.microsoft.com/office/powerpoint/2010/main">
    <mc:Choice Requires="p14">
      <p:transition spd="slow" p14:dur="2000" advTm="25872"/>
    </mc:Choice>
    <mc:Fallback xmlns="">
      <p:transition spd="slow" advTm="25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7D1498-7A73-45B7-AF5E-D4F157F2BEA6}"/>
              </a:ext>
            </a:extLst>
          </p:cNvPr>
          <p:cNvSpPr>
            <a:spLocks noGrp="1"/>
          </p:cNvSpPr>
          <p:nvPr>
            <p:ph idx="1"/>
          </p:nvPr>
        </p:nvSpPr>
        <p:spPr>
          <a:xfrm>
            <a:off x="457200" y="1593851"/>
            <a:ext cx="8229600" cy="4744956"/>
          </a:xfrm>
        </p:spPr>
        <p:txBody>
          <a:bodyPr>
            <a:normAutofit lnSpcReduction="10000"/>
          </a:bodyPr>
          <a:lstStyle/>
          <a:p>
            <a:r>
              <a:rPr lang="en-GB" dirty="0"/>
              <a:t>The requirements for working with buildings from different periods.</a:t>
            </a:r>
          </a:p>
          <a:p>
            <a:r>
              <a:rPr lang="en-GB" dirty="0"/>
              <a:t>You need to consider how the existing building will be conserved and how the design of the extension reflects the heritage of the existing building.</a:t>
            </a:r>
          </a:p>
          <a:p>
            <a:pPr marL="342900" indent="-342900">
              <a:buFont typeface="Arial" panose="020B0604020202020204" pitchFamily="34" charset="0"/>
              <a:buChar char="•"/>
            </a:pPr>
            <a:r>
              <a:rPr lang="en-GB" dirty="0"/>
              <a:t>In this case study the process involves the renovation – the process of improving or modernising an old, damaged or defective building.</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Conservation skills and workmanship may involve working with materials such as wood, masonry, plasterwork, brickwork, ferrous and non-ferrous metals.</a:t>
            </a:r>
          </a:p>
        </p:txBody>
      </p:sp>
      <p:sp>
        <p:nvSpPr>
          <p:cNvPr id="4" name="Title 1">
            <a:extLst>
              <a:ext uri="{FF2B5EF4-FFF2-40B4-BE49-F238E27FC236}">
                <a16:creationId xmlns:a16="http://schemas.microsoft.com/office/drawing/2014/main" id="{35D15ABC-3F50-461F-BB24-4BD65120B00D}"/>
              </a:ext>
            </a:extLst>
          </p:cNvPr>
          <p:cNvSpPr txBox="1">
            <a:spLocks/>
          </p:cNvSpPr>
          <p:nvPr/>
        </p:nvSpPr>
        <p:spPr>
          <a:xfrm>
            <a:off x="1397479" y="180090"/>
            <a:ext cx="690779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dirty="0">
                <a:solidFill>
                  <a:schemeClr val="bg1"/>
                </a:solidFill>
                <a:latin typeface="+mj-lt"/>
              </a:rPr>
              <a:t>How do I tackle Part (e)</a:t>
            </a:r>
          </a:p>
        </p:txBody>
      </p:sp>
      <p:pic>
        <p:nvPicPr>
          <p:cNvPr id="5" name="Audio 4">
            <a:hlinkClick r:id="" action="ppaction://media"/>
            <a:extLst>
              <a:ext uri="{FF2B5EF4-FFF2-40B4-BE49-F238E27FC236}">
                <a16:creationId xmlns:a16="http://schemas.microsoft.com/office/drawing/2014/main" id="{EB1D66AC-4342-4F17-9147-57A3A146DF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93179891"/>
      </p:ext>
    </p:extLst>
  </p:cSld>
  <p:clrMapOvr>
    <a:masterClrMapping/>
  </p:clrMapOvr>
  <mc:AlternateContent xmlns:mc="http://schemas.openxmlformats.org/markup-compatibility/2006" xmlns:p14="http://schemas.microsoft.com/office/powerpoint/2010/main">
    <mc:Choice Requires="p14">
      <p:transition spd="slow" p14:dur="2000" advTm="86545"/>
    </mc:Choice>
    <mc:Fallback xmlns="">
      <p:transition spd="slow" advTm="86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CDA0E-D69F-4D94-B7F3-2FCB50A51505}"/>
              </a:ext>
            </a:extLst>
          </p:cNvPr>
          <p:cNvSpPr>
            <a:spLocks noGrp="1"/>
          </p:cNvSpPr>
          <p:nvPr>
            <p:ph idx="1"/>
          </p:nvPr>
        </p:nvSpPr>
        <p:spPr>
          <a:xfrm>
            <a:off x="228600" y="1481164"/>
            <a:ext cx="8686800" cy="5196746"/>
          </a:xfrm>
        </p:spPr>
        <p:txBody>
          <a:bodyPr>
            <a:normAutofit/>
          </a:bodyPr>
          <a:lstStyle/>
          <a:p>
            <a:r>
              <a:rPr lang="en-GB" sz="2800" dirty="0">
                <a:latin typeface="Arial" panose="020B0604020202020204" pitchFamily="34" charset="0"/>
                <a:cs typeface="Arial" panose="020B0604020202020204" pitchFamily="34" charset="0"/>
              </a:rPr>
              <a:t>Contemporary construction methods for substructures.</a:t>
            </a:r>
          </a:p>
          <a:p>
            <a:r>
              <a:rPr lang="en-GB" sz="2800" dirty="0"/>
              <a:t>You will need to consider:</a:t>
            </a:r>
          </a:p>
          <a:p>
            <a:pPr marL="342900" indent="-342900">
              <a:buFont typeface="Arial" panose="020B0604020202020204" pitchFamily="34" charset="0"/>
              <a:buChar char="•"/>
            </a:pPr>
            <a:r>
              <a:rPr lang="en-GB" sz="2800" dirty="0">
                <a:latin typeface="Arial" panose="020B0604020202020204" pitchFamily="34" charset="0"/>
                <a:cs typeface="Arial" panose="020B0604020202020204" pitchFamily="34" charset="0"/>
              </a:rPr>
              <a:t>Structural foundations</a:t>
            </a:r>
          </a:p>
          <a:p>
            <a:pPr marL="342900" indent="-342900">
              <a:buFont typeface="Arial" panose="020B0604020202020204" pitchFamily="34" charset="0"/>
              <a:buChar char="•"/>
            </a:pPr>
            <a:r>
              <a:rPr lang="en-GB" sz="2800" dirty="0"/>
              <a:t>Retaining walls</a:t>
            </a:r>
          </a:p>
          <a:p>
            <a:pPr marL="342900" indent="-342900">
              <a:buFont typeface="Arial" panose="020B0604020202020204" pitchFamily="34" charset="0"/>
              <a:buChar char="•"/>
            </a:pPr>
            <a:r>
              <a:rPr lang="en-GB" sz="2800" dirty="0">
                <a:latin typeface="Arial" panose="020B0604020202020204" pitchFamily="34" charset="0"/>
                <a:cs typeface="Arial" panose="020B0604020202020204" pitchFamily="34" charset="0"/>
              </a:rPr>
              <a:t>Basements</a:t>
            </a:r>
          </a:p>
          <a:p>
            <a:pPr marL="342900" indent="-342900">
              <a:buFont typeface="Arial" panose="020B0604020202020204" pitchFamily="34" charset="0"/>
              <a:buChar char="•"/>
            </a:pPr>
            <a:r>
              <a:rPr lang="en-GB" sz="2800" dirty="0"/>
              <a:t>Ground bearing floors</a:t>
            </a:r>
            <a:endParaRPr lang="en-GB" sz="3200"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B560F71D-A0AD-4FC3-BDC6-A5A6419C0DB0}"/>
              </a:ext>
            </a:extLst>
          </p:cNvPr>
          <p:cNvSpPr txBox="1">
            <a:spLocks/>
          </p:cNvSpPr>
          <p:nvPr/>
        </p:nvSpPr>
        <p:spPr>
          <a:xfrm>
            <a:off x="1397479" y="180090"/>
            <a:ext cx="690779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dirty="0">
                <a:solidFill>
                  <a:schemeClr val="bg1"/>
                </a:solidFill>
                <a:latin typeface="+mj-lt"/>
              </a:rPr>
              <a:t>How do I tackle Part (e)</a:t>
            </a:r>
          </a:p>
        </p:txBody>
      </p:sp>
      <p:pic>
        <p:nvPicPr>
          <p:cNvPr id="4" name="Audio 3">
            <a:hlinkClick r:id="" action="ppaction://media"/>
            <a:extLst>
              <a:ext uri="{FF2B5EF4-FFF2-40B4-BE49-F238E27FC236}">
                <a16:creationId xmlns:a16="http://schemas.microsoft.com/office/drawing/2014/main" id="{7602649B-5D31-4833-9257-924C76A1BF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7198543"/>
      </p:ext>
    </p:extLst>
  </p:cSld>
  <p:clrMapOvr>
    <a:masterClrMapping/>
  </p:clrMapOvr>
  <mc:AlternateContent xmlns:mc="http://schemas.openxmlformats.org/markup-compatibility/2006" xmlns:p14="http://schemas.microsoft.com/office/powerpoint/2010/main">
    <mc:Choice Requires="p14">
      <p:transition spd="slow" p14:dur="2000" advTm="70980"/>
    </mc:Choice>
    <mc:Fallback xmlns="">
      <p:transition spd="slow" advTm="70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CDA0E-D69F-4D94-B7F3-2FCB50A51505}"/>
              </a:ext>
            </a:extLst>
          </p:cNvPr>
          <p:cNvSpPr>
            <a:spLocks noGrp="1"/>
          </p:cNvSpPr>
          <p:nvPr>
            <p:ph idx="1"/>
          </p:nvPr>
        </p:nvSpPr>
        <p:spPr>
          <a:xfrm>
            <a:off x="228600" y="1481164"/>
            <a:ext cx="8686800" cy="5196746"/>
          </a:xfrm>
        </p:spPr>
        <p:txBody>
          <a:bodyPr>
            <a:normAutofit/>
          </a:bodyPr>
          <a:lstStyle/>
          <a:p>
            <a:r>
              <a:rPr lang="en-GB" sz="2800" dirty="0">
                <a:latin typeface="Arial" panose="020B0604020202020204" pitchFamily="34" charset="0"/>
                <a:cs typeface="Arial" panose="020B0604020202020204" pitchFamily="34" charset="0"/>
              </a:rPr>
              <a:t>Contemporary construction methods for superstructures.</a:t>
            </a:r>
          </a:p>
          <a:p>
            <a:r>
              <a:rPr lang="en-GB" sz="2800" dirty="0"/>
              <a:t>You will need to consider:</a:t>
            </a:r>
          </a:p>
          <a:p>
            <a:pPr marL="342900" indent="-342900">
              <a:buFont typeface="Arial" panose="020B0604020202020204" pitchFamily="34" charset="0"/>
              <a:buChar char="•"/>
            </a:pPr>
            <a:r>
              <a:rPr lang="en-GB" sz="2800" dirty="0">
                <a:latin typeface="Arial" panose="020B0604020202020204" pitchFamily="34" charset="0"/>
                <a:cs typeface="Arial" panose="020B0604020202020204" pitchFamily="34" charset="0"/>
              </a:rPr>
              <a:t>Structural walls</a:t>
            </a:r>
          </a:p>
          <a:p>
            <a:pPr marL="342900" indent="-342900">
              <a:buFont typeface="Arial" panose="020B0604020202020204" pitchFamily="34" charset="0"/>
              <a:buChar char="•"/>
            </a:pPr>
            <a:r>
              <a:rPr lang="en-GB" sz="2800" dirty="0"/>
              <a:t>Frames</a:t>
            </a:r>
          </a:p>
          <a:p>
            <a:pPr marL="342900" indent="-342900">
              <a:buFont typeface="Arial" panose="020B0604020202020204" pitchFamily="34" charset="0"/>
              <a:buChar char="•"/>
            </a:pPr>
            <a:r>
              <a:rPr lang="en-GB" sz="2800" dirty="0">
                <a:latin typeface="Arial" panose="020B0604020202020204" pitchFamily="34" charset="0"/>
                <a:cs typeface="Arial" panose="020B0604020202020204" pitchFamily="34" charset="0"/>
              </a:rPr>
              <a:t>Traditional external cladding</a:t>
            </a:r>
          </a:p>
          <a:p>
            <a:pPr marL="342900" indent="-342900">
              <a:buFont typeface="Arial" panose="020B0604020202020204" pitchFamily="34" charset="0"/>
              <a:buChar char="•"/>
            </a:pPr>
            <a:r>
              <a:rPr lang="en-GB" sz="2800" dirty="0"/>
              <a:t>Contemporary external cladding</a:t>
            </a:r>
          </a:p>
          <a:p>
            <a:pPr marL="342900" indent="-342900">
              <a:buFont typeface="Arial" panose="020B0604020202020204" pitchFamily="34" charset="0"/>
              <a:buChar char="•"/>
            </a:pPr>
            <a:r>
              <a:rPr lang="en-GB" sz="2800" dirty="0">
                <a:latin typeface="Arial" panose="020B0604020202020204" pitchFamily="34" charset="0"/>
                <a:cs typeface="Arial" panose="020B0604020202020204" pitchFamily="34" charset="0"/>
              </a:rPr>
              <a:t>Intermediate floors</a:t>
            </a:r>
          </a:p>
          <a:p>
            <a:pPr marL="342900" indent="-342900">
              <a:buFont typeface="Arial" panose="020B0604020202020204" pitchFamily="34" charset="0"/>
              <a:buChar char="•"/>
            </a:pPr>
            <a:r>
              <a:rPr lang="en-GB" sz="2800" dirty="0"/>
              <a:t>Vertical circulation</a:t>
            </a:r>
          </a:p>
          <a:p>
            <a:pPr marL="342900" indent="-342900">
              <a:buFont typeface="Arial" panose="020B0604020202020204" pitchFamily="34" charset="0"/>
              <a:buChar char="•"/>
            </a:pPr>
            <a:r>
              <a:rPr lang="en-GB" sz="2800" dirty="0">
                <a:latin typeface="Arial" panose="020B0604020202020204" pitchFamily="34" charset="0"/>
                <a:cs typeface="Arial" panose="020B0604020202020204" pitchFamily="34" charset="0"/>
              </a:rPr>
              <a:t>roofs</a:t>
            </a:r>
          </a:p>
          <a:p>
            <a:endParaRPr lang="en-GB" sz="2000"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B560F71D-A0AD-4FC3-BDC6-A5A6419C0DB0}"/>
              </a:ext>
            </a:extLst>
          </p:cNvPr>
          <p:cNvSpPr txBox="1">
            <a:spLocks/>
          </p:cNvSpPr>
          <p:nvPr/>
        </p:nvSpPr>
        <p:spPr>
          <a:xfrm>
            <a:off x="1397479" y="180090"/>
            <a:ext cx="690779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dirty="0">
                <a:solidFill>
                  <a:schemeClr val="bg1"/>
                </a:solidFill>
                <a:latin typeface="+mj-lt"/>
              </a:rPr>
              <a:t>How do I tackle Part (d)</a:t>
            </a:r>
          </a:p>
        </p:txBody>
      </p:sp>
      <p:pic>
        <p:nvPicPr>
          <p:cNvPr id="2" name="Audio 1">
            <a:hlinkClick r:id="" action="ppaction://media"/>
            <a:extLst>
              <a:ext uri="{FF2B5EF4-FFF2-40B4-BE49-F238E27FC236}">
                <a16:creationId xmlns:a16="http://schemas.microsoft.com/office/drawing/2014/main" id="{E2097711-D134-4893-966F-91E7CC53F4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452268968"/>
      </p:ext>
    </p:extLst>
  </p:cSld>
  <p:clrMapOvr>
    <a:masterClrMapping/>
  </p:clrMapOvr>
  <mc:AlternateContent xmlns:mc="http://schemas.openxmlformats.org/markup-compatibility/2006" xmlns:p14="http://schemas.microsoft.com/office/powerpoint/2010/main">
    <mc:Choice Requires="p14">
      <p:transition spd="slow" p14:dur="2000" advTm="85194"/>
    </mc:Choice>
    <mc:Fallback xmlns="">
      <p:transition spd="slow" advTm="85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CDA0E-D69F-4D94-B7F3-2FCB50A51505}"/>
              </a:ext>
            </a:extLst>
          </p:cNvPr>
          <p:cNvSpPr>
            <a:spLocks noGrp="1"/>
          </p:cNvSpPr>
          <p:nvPr>
            <p:ph idx="1"/>
          </p:nvPr>
        </p:nvSpPr>
        <p:spPr>
          <a:xfrm>
            <a:off x="228600" y="1481164"/>
            <a:ext cx="8686800" cy="5196746"/>
          </a:xfrm>
        </p:spPr>
        <p:txBody>
          <a:bodyPr>
            <a:normAutofit lnSpcReduction="10000"/>
          </a:bodyPr>
          <a:lstStyle/>
          <a:p>
            <a:r>
              <a:rPr lang="en-GB" dirty="0">
                <a:latin typeface="Arial" panose="020B0604020202020204" pitchFamily="34" charset="0"/>
                <a:cs typeface="Arial" panose="020B0604020202020204" pitchFamily="34" charset="0"/>
              </a:rPr>
              <a:t>Sustainable construction methods, techniques and considerations.</a:t>
            </a:r>
          </a:p>
          <a:p>
            <a:r>
              <a:rPr lang="en-GB" dirty="0"/>
              <a:t>You will need to consider the main components of sustainable construction methods:</a:t>
            </a:r>
          </a:p>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Reuse of materials or components in situ</a:t>
            </a:r>
          </a:p>
          <a:p>
            <a:pPr marL="342900" indent="-342900">
              <a:buFont typeface="Arial" panose="020B0604020202020204" pitchFamily="34" charset="0"/>
              <a:buChar char="•"/>
            </a:pPr>
            <a:r>
              <a:rPr lang="en-GB" dirty="0"/>
              <a:t>Use of reclaimed materials or components</a:t>
            </a:r>
          </a:p>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Use of materials manufactured with recycled content</a:t>
            </a:r>
          </a:p>
          <a:p>
            <a:pPr marL="342900" indent="-342900">
              <a:buFont typeface="Arial" panose="020B0604020202020204" pitchFamily="34" charset="0"/>
              <a:buChar char="•"/>
            </a:pPr>
            <a:r>
              <a:rPr lang="en-GB" dirty="0"/>
              <a:t>Use of natural materials.</a:t>
            </a:r>
          </a:p>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Use of materials less damaging to the environment.</a:t>
            </a:r>
          </a:p>
          <a:p>
            <a:r>
              <a:rPr lang="en-GB" dirty="0">
                <a:latin typeface="Arial" panose="020B0604020202020204" pitchFamily="34" charset="0"/>
                <a:cs typeface="Arial" panose="020B0604020202020204" pitchFamily="34" charset="0"/>
              </a:rPr>
              <a:t>Othe</a:t>
            </a:r>
            <a:r>
              <a:rPr lang="en-GB" dirty="0"/>
              <a:t>r sustainable considerations include:</a:t>
            </a:r>
          </a:p>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Sourcing materials locally</a:t>
            </a:r>
          </a:p>
          <a:p>
            <a:pPr marL="342900" indent="-342900">
              <a:buFont typeface="Arial" panose="020B0604020202020204" pitchFamily="34" charset="0"/>
              <a:buChar char="•"/>
            </a:pPr>
            <a:r>
              <a:rPr lang="en-GB" dirty="0"/>
              <a:t>Improving energy efficiency</a:t>
            </a:r>
          </a:p>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Reduction of water usage</a:t>
            </a:r>
          </a:p>
        </p:txBody>
      </p:sp>
      <p:sp>
        <p:nvSpPr>
          <p:cNvPr id="6" name="Title 1">
            <a:extLst>
              <a:ext uri="{FF2B5EF4-FFF2-40B4-BE49-F238E27FC236}">
                <a16:creationId xmlns:a16="http://schemas.microsoft.com/office/drawing/2014/main" id="{B560F71D-A0AD-4FC3-BDC6-A5A6419C0DB0}"/>
              </a:ext>
            </a:extLst>
          </p:cNvPr>
          <p:cNvSpPr txBox="1">
            <a:spLocks/>
          </p:cNvSpPr>
          <p:nvPr/>
        </p:nvSpPr>
        <p:spPr>
          <a:xfrm>
            <a:off x="1397479" y="180090"/>
            <a:ext cx="690779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dirty="0">
                <a:solidFill>
                  <a:schemeClr val="bg1"/>
                </a:solidFill>
                <a:latin typeface="+mj-lt"/>
              </a:rPr>
              <a:t>How do I tackle Part (e)</a:t>
            </a:r>
          </a:p>
        </p:txBody>
      </p:sp>
      <p:pic>
        <p:nvPicPr>
          <p:cNvPr id="2" name="Audio 1">
            <a:hlinkClick r:id="" action="ppaction://media"/>
            <a:extLst>
              <a:ext uri="{FF2B5EF4-FFF2-40B4-BE49-F238E27FC236}">
                <a16:creationId xmlns:a16="http://schemas.microsoft.com/office/drawing/2014/main" id="{451FEB4C-CDC9-44C0-9EF1-63BEDAB62A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887820308"/>
      </p:ext>
    </p:extLst>
  </p:cSld>
  <p:clrMapOvr>
    <a:masterClrMapping/>
  </p:clrMapOvr>
  <mc:AlternateContent xmlns:mc="http://schemas.openxmlformats.org/markup-compatibility/2006" xmlns:p14="http://schemas.microsoft.com/office/powerpoint/2010/main">
    <mc:Choice Requires="p14">
      <p:transition spd="slow" p14:dur="2000" advTm="40206"/>
    </mc:Choice>
    <mc:Fallback xmlns="">
      <p:transition spd="slow" advTm="40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CCDA0E-D69F-4D94-B7F3-2FCB50A51505}"/>
              </a:ext>
            </a:extLst>
          </p:cNvPr>
          <p:cNvSpPr>
            <a:spLocks noGrp="1"/>
          </p:cNvSpPr>
          <p:nvPr>
            <p:ph idx="1"/>
          </p:nvPr>
        </p:nvSpPr>
        <p:spPr>
          <a:xfrm>
            <a:off x="228600" y="1481164"/>
            <a:ext cx="8686800" cy="5196746"/>
          </a:xfrm>
        </p:spPr>
        <p:txBody>
          <a:bodyPr>
            <a:normAutofit/>
          </a:bodyPr>
          <a:lstStyle/>
          <a:p>
            <a:r>
              <a:rPr lang="en-GB" dirty="0"/>
              <a:t>Water and waste water systems design and construction.</a:t>
            </a:r>
          </a:p>
          <a:p>
            <a:r>
              <a:rPr lang="en-GB" dirty="0">
                <a:latin typeface="Arial" panose="020B0604020202020204" pitchFamily="34" charset="0"/>
                <a:cs typeface="Arial" panose="020B0604020202020204" pitchFamily="34" charset="0"/>
              </a:rPr>
              <a:t>You need to consider different water and waste water systems:</a:t>
            </a:r>
          </a:p>
          <a:p>
            <a:pPr marL="342900" indent="-342900">
              <a:buFont typeface="Arial" panose="020B0604020202020204" pitchFamily="34" charset="0"/>
              <a:buChar char="•"/>
            </a:pPr>
            <a:r>
              <a:rPr lang="en-GB" dirty="0"/>
              <a:t>Rainwater and waste water removal</a:t>
            </a:r>
          </a:p>
          <a:p>
            <a:pPr marL="342900" indent="-342900">
              <a:buFont typeface="Arial" panose="020B0604020202020204" pitchFamily="34" charset="0"/>
              <a:buChar char="•"/>
            </a:pPr>
            <a:r>
              <a:rPr lang="en-GB" dirty="0"/>
              <a:t>Rainwater harvesting</a:t>
            </a:r>
          </a:p>
          <a:p>
            <a:pPr marL="342900" indent="-342900">
              <a:buFont typeface="Arial" panose="020B0604020202020204" pitchFamily="34" charset="0"/>
              <a:buChar char="•"/>
            </a:pPr>
            <a:r>
              <a:rPr lang="en-GB" dirty="0"/>
              <a:t>Sustainable drainage systems (</a:t>
            </a:r>
            <a:r>
              <a:rPr lang="en-GB" dirty="0" err="1"/>
              <a:t>SuDS</a:t>
            </a:r>
            <a:r>
              <a:rPr lang="en-GB" dirty="0"/>
              <a:t>)</a:t>
            </a:r>
          </a:p>
          <a:p>
            <a:pPr marL="342900" indent="-342900">
              <a:buFont typeface="Arial" panose="020B0604020202020204" pitchFamily="34" charset="0"/>
              <a:buChar char="•"/>
            </a:pPr>
            <a:endParaRPr lang="en-GB" dirty="0"/>
          </a:p>
          <a:p>
            <a:r>
              <a:rPr lang="en-GB" dirty="0"/>
              <a:t>Landscape design – involves the composition, layout and specification of trees, other planting and hard landscaping feature.</a:t>
            </a:r>
          </a:p>
          <a:p>
            <a:endParaRPr lang="en-GB" dirty="0"/>
          </a:p>
          <a:p>
            <a:r>
              <a:rPr lang="en-GB" dirty="0"/>
              <a:t>Site design – involves the layout and specification of vehicular and pedestrian access routes.</a:t>
            </a:r>
          </a:p>
          <a:p>
            <a:pPr marL="342900" indent="-34290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B560F71D-A0AD-4FC3-BDC6-A5A6419C0DB0}"/>
              </a:ext>
            </a:extLst>
          </p:cNvPr>
          <p:cNvSpPr txBox="1">
            <a:spLocks/>
          </p:cNvSpPr>
          <p:nvPr/>
        </p:nvSpPr>
        <p:spPr>
          <a:xfrm>
            <a:off x="1397479" y="180090"/>
            <a:ext cx="690779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US" dirty="0">
                <a:solidFill>
                  <a:schemeClr val="bg1"/>
                </a:solidFill>
                <a:latin typeface="+mj-lt"/>
              </a:rPr>
              <a:t>How do I tackle Part (e)</a:t>
            </a:r>
          </a:p>
        </p:txBody>
      </p:sp>
      <p:pic>
        <p:nvPicPr>
          <p:cNvPr id="2" name="Audio 1">
            <a:hlinkClick r:id="" action="ppaction://media"/>
            <a:extLst>
              <a:ext uri="{FF2B5EF4-FFF2-40B4-BE49-F238E27FC236}">
                <a16:creationId xmlns:a16="http://schemas.microsoft.com/office/drawing/2014/main" id="{3A1BD2BB-297E-42AC-9444-6B4D195828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163773706"/>
      </p:ext>
    </p:extLst>
  </p:cSld>
  <p:clrMapOvr>
    <a:masterClrMapping/>
  </p:clrMapOvr>
  <mc:AlternateContent xmlns:mc="http://schemas.openxmlformats.org/markup-compatibility/2006" xmlns:p14="http://schemas.microsoft.com/office/powerpoint/2010/main">
    <mc:Choice Requires="p14">
      <p:transition spd="slow" p14:dur="2000" advTm="17618"/>
    </mc:Choice>
    <mc:Fallback xmlns="">
      <p:transition spd="slow" advTm="17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F7AFB152-C5F8-4BF8-9AFB-49DA7D23465F}"/>
              </a:ext>
            </a:extLst>
          </p:cNvPr>
          <p:cNvPicPr>
            <a:picLocks noChangeAspect="1"/>
          </p:cNvPicPr>
          <p:nvPr/>
        </p:nvPicPr>
        <p:blipFill rotWithShape="1">
          <a:blip r:embed="rId3"/>
          <a:srcRect b="12420"/>
          <a:stretch/>
        </p:blipFill>
        <p:spPr>
          <a:xfrm>
            <a:off x="0" y="1"/>
            <a:ext cx="9144000" cy="6004560"/>
          </a:xfrm>
          <a:prstGeom prst="rect">
            <a:avLst/>
          </a:prstGeom>
        </p:spPr>
      </p:pic>
      <p:sp>
        <p:nvSpPr>
          <p:cNvPr id="8" name="TextBox 7">
            <a:extLst>
              <a:ext uri="{FF2B5EF4-FFF2-40B4-BE49-F238E27FC236}">
                <a16:creationId xmlns:a16="http://schemas.microsoft.com/office/drawing/2014/main" id="{48815340-ABBE-40E0-9904-21D1E6156A56}"/>
              </a:ext>
            </a:extLst>
          </p:cNvPr>
          <p:cNvSpPr txBox="1"/>
          <p:nvPr/>
        </p:nvSpPr>
        <p:spPr>
          <a:xfrm>
            <a:off x="268287" y="309969"/>
            <a:ext cx="8767293" cy="698012"/>
          </a:xfrm>
          <a:prstGeom prst="rect">
            <a:avLst/>
          </a:prstGeom>
          <a:noFill/>
        </p:spPr>
        <p:txBody>
          <a:bodyPr wrap="square" rtlCol="0">
            <a:spAutoFit/>
          </a:bodyPr>
          <a:lstStyle/>
          <a:p>
            <a:pPr>
              <a:lnSpc>
                <a:spcPct val="80000"/>
              </a:lnSpc>
            </a:pPr>
            <a:r>
              <a:rPr lang="en-US" sz="4800" kern="1100" spc="-30" dirty="0">
                <a:solidFill>
                  <a:schemeClr val="bg1"/>
                </a:solidFill>
                <a:latin typeface="+mj-lt"/>
                <a:cs typeface="Arial" panose="020B0604020202020204" pitchFamily="34" charset="0"/>
              </a:rPr>
              <a:t>Any Questions?</a:t>
            </a:r>
          </a:p>
        </p:txBody>
      </p:sp>
      <p:sp>
        <p:nvSpPr>
          <p:cNvPr id="9" name="TextBox 8">
            <a:extLst>
              <a:ext uri="{FF2B5EF4-FFF2-40B4-BE49-F238E27FC236}">
                <a16:creationId xmlns:a16="http://schemas.microsoft.com/office/drawing/2014/main" id="{8DD783CA-D017-479B-AC62-A6550977FE53}"/>
              </a:ext>
            </a:extLst>
          </p:cNvPr>
          <p:cNvSpPr txBox="1"/>
          <p:nvPr/>
        </p:nvSpPr>
        <p:spPr>
          <a:xfrm>
            <a:off x="268287" y="1303202"/>
            <a:ext cx="3074003" cy="3108543"/>
          </a:xfrm>
          <a:prstGeom prst="rect">
            <a:avLst/>
          </a:prstGeom>
          <a:noFill/>
        </p:spPr>
        <p:txBody>
          <a:bodyPr wrap="square" rtlCol="0">
            <a:spAutoFit/>
          </a:bodyPr>
          <a:lstStyle/>
          <a:p>
            <a:r>
              <a:rPr lang="en-GB" sz="2800" dirty="0">
                <a:solidFill>
                  <a:schemeClr val="bg1"/>
                </a:solidFill>
                <a:latin typeface="+mj-lt"/>
              </a:rPr>
              <a:t>Do you have any further questions about this NEA?</a:t>
            </a:r>
          </a:p>
          <a:p>
            <a:r>
              <a:rPr lang="en-GB" sz="2800" dirty="0">
                <a:solidFill>
                  <a:schemeClr val="bg1"/>
                </a:solidFill>
                <a:latin typeface="+mj-lt"/>
                <a:cs typeface="Arial" panose="020B0604020202020204" pitchFamily="34" charset="0"/>
              </a:rPr>
              <a:t>If so, write them on a post-it note to give to your teacher.</a:t>
            </a:r>
          </a:p>
        </p:txBody>
      </p:sp>
      <p:pic>
        <p:nvPicPr>
          <p:cNvPr id="7" name="Picture 6" descr="Z:\Pictures\logos\WJEC_Logo_RGB.jpg">
            <a:extLst>
              <a:ext uri="{FF2B5EF4-FFF2-40B4-BE49-F238E27FC236}">
                <a16:creationId xmlns:a16="http://schemas.microsoft.com/office/drawing/2014/main" id="{172BE483-1FCD-4FA8-B3E5-29AEAACC14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155" y="5928233"/>
            <a:ext cx="701740" cy="700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14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How do I tackle part (a)?</a:t>
            </a:r>
          </a:p>
        </p:txBody>
      </p:sp>
      <p:sp>
        <p:nvSpPr>
          <p:cNvPr id="3" name="Content Placeholder 2">
            <a:extLst>
              <a:ext uri="{FF2B5EF4-FFF2-40B4-BE49-F238E27FC236}">
                <a16:creationId xmlns:a16="http://schemas.microsoft.com/office/drawing/2014/main" id="{E8BAB69B-1B9B-450E-B330-A5650BF668C9}"/>
              </a:ext>
            </a:extLst>
          </p:cNvPr>
          <p:cNvSpPr>
            <a:spLocks noGrp="1"/>
          </p:cNvSpPr>
          <p:nvPr>
            <p:ph idx="1"/>
          </p:nvPr>
        </p:nvSpPr>
        <p:spPr>
          <a:xfrm>
            <a:off x="258792" y="1593851"/>
            <a:ext cx="8229600" cy="2781300"/>
          </a:xfrm>
        </p:spPr>
        <p:txBody>
          <a:bodyPr/>
          <a:lstStyle/>
          <a:p>
            <a:r>
              <a:rPr lang="en-GB" dirty="0"/>
              <a:t>The brief states that you need to consider the following bullet points in terms of their impact on the design of the conversion and extension.</a:t>
            </a:r>
          </a:p>
        </p:txBody>
      </p:sp>
      <p:pic>
        <p:nvPicPr>
          <p:cNvPr id="5" name="Picture 4">
            <a:extLst>
              <a:ext uri="{FF2B5EF4-FFF2-40B4-BE49-F238E27FC236}">
                <a16:creationId xmlns:a16="http://schemas.microsoft.com/office/drawing/2014/main" id="{D313EB38-52A4-4400-A815-00C92CF946C8}"/>
              </a:ext>
            </a:extLst>
          </p:cNvPr>
          <p:cNvPicPr>
            <a:picLocks noChangeAspect="1"/>
          </p:cNvPicPr>
          <p:nvPr/>
        </p:nvPicPr>
        <p:blipFill rotWithShape="1">
          <a:blip r:embed="rId5"/>
          <a:srcRect l="5893" t="24101" r="24514"/>
          <a:stretch/>
        </p:blipFill>
        <p:spPr>
          <a:xfrm>
            <a:off x="258792" y="2845016"/>
            <a:ext cx="8818519" cy="3168326"/>
          </a:xfrm>
          <a:prstGeom prst="rect">
            <a:avLst/>
          </a:prstGeom>
        </p:spPr>
      </p:pic>
      <p:pic>
        <p:nvPicPr>
          <p:cNvPr id="2" name="Audio 1">
            <a:hlinkClick r:id="" action="ppaction://media"/>
            <a:extLst>
              <a:ext uri="{FF2B5EF4-FFF2-40B4-BE49-F238E27FC236}">
                <a16:creationId xmlns:a16="http://schemas.microsoft.com/office/drawing/2014/main" id="{735845AB-E8C9-4021-B322-F2F0694624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756607959"/>
      </p:ext>
    </p:extLst>
  </p:cSld>
  <p:clrMapOvr>
    <a:masterClrMapping/>
  </p:clrMapOvr>
  <mc:AlternateContent xmlns:mc="http://schemas.openxmlformats.org/markup-compatibility/2006" xmlns:p14="http://schemas.microsoft.com/office/powerpoint/2010/main">
    <mc:Choice Requires="p14">
      <p:transition spd="slow" p14:dur="2000" advTm="30198"/>
    </mc:Choice>
    <mc:Fallback xmlns="">
      <p:transition spd="slow" advTm="30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sz="3600" dirty="0">
                <a:solidFill>
                  <a:schemeClr val="bg1"/>
                </a:solidFill>
                <a:latin typeface="+mj-lt"/>
              </a:rPr>
              <a:t>How will I be marked on Part (a)?</a:t>
            </a:r>
          </a:p>
        </p:txBody>
      </p:sp>
      <p:sp>
        <p:nvSpPr>
          <p:cNvPr id="4" name="Content Placeholder 3">
            <a:extLst>
              <a:ext uri="{FF2B5EF4-FFF2-40B4-BE49-F238E27FC236}">
                <a16:creationId xmlns:a16="http://schemas.microsoft.com/office/drawing/2014/main" id="{2476A7D4-58EC-4522-AC29-9FA51218E599}"/>
              </a:ext>
            </a:extLst>
          </p:cNvPr>
          <p:cNvSpPr>
            <a:spLocks noGrp="1"/>
          </p:cNvSpPr>
          <p:nvPr>
            <p:ph idx="1"/>
          </p:nvPr>
        </p:nvSpPr>
        <p:spPr>
          <a:xfrm>
            <a:off x="457200" y="1593851"/>
            <a:ext cx="8229600" cy="2781300"/>
          </a:xfrm>
        </p:spPr>
        <p:txBody>
          <a:bodyPr/>
          <a:lstStyle/>
          <a:p>
            <a:r>
              <a:rPr lang="en-GB" dirty="0"/>
              <a:t>This is the mark scheme for the top band for Part (a) </a:t>
            </a:r>
          </a:p>
        </p:txBody>
      </p:sp>
      <p:pic>
        <p:nvPicPr>
          <p:cNvPr id="7" name="Picture 6">
            <a:extLst>
              <a:ext uri="{FF2B5EF4-FFF2-40B4-BE49-F238E27FC236}">
                <a16:creationId xmlns:a16="http://schemas.microsoft.com/office/drawing/2014/main" id="{B2680E27-0FC6-41F0-9B4E-6C392191FE18}"/>
              </a:ext>
            </a:extLst>
          </p:cNvPr>
          <p:cNvPicPr>
            <a:picLocks noChangeAspect="1"/>
          </p:cNvPicPr>
          <p:nvPr/>
        </p:nvPicPr>
        <p:blipFill>
          <a:blip r:embed="rId5"/>
          <a:stretch>
            <a:fillRect/>
          </a:stretch>
        </p:blipFill>
        <p:spPr>
          <a:xfrm>
            <a:off x="556404" y="2171635"/>
            <a:ext cx="8031192" cy="4504748"/>
          </a:xfrm>
          <a:prstGeom prst="rect">
            <a:avLst/>
          </a:prstGeom>
        </p:spPr>
      </p:pic>
      <p:pic>
        <p:nvPicPr>
          <p:cNvPr id="2" name="Audio 1">
            <a:hlinkClick r:id="" action="ppaction://media"/>
            <a:extLst>
              <a:ext uri="{FF2B5EF4-FFF2-40B4-BE49-F238E27FC236}">
                <a16:creationId xmlns:a16="http://schemas.microsoft.com/office/drawing/2014/main" id="{443EDB71-3A07-49C4-8E4D-436CAB06D0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682321373"/>
      </p:ext>
    </p:extLst>
  </p:cSld>
  <p:clrMapOvr>
    <a:masterClrMapping/>
  </p:clrMapOvr>
  <mc:AlternateContent xmlns:mc="http://schemas.openxmlformats.org/markup-compatibility/2006" xmlns:p14="http://schemas.microsoft.com/office/powerpoint/2010/main">
    <mc:Choice Requires="p14">
      <p:transition spd="slow" p14:dur="2000" advTm="35337"/>
    </mc:Choice>
    <mc:Fallback xmlns="">
      <p:transition spd="slow" advTm="35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914401" y="407113"/>
            <a:ext cx="8229600"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dirty="0">
                <a:solidFill>
                  <a:schemeClr val="bg1"/>
                </a:solidFill>
                <a:latin typeface="+mj-lt"/>
              </a:rPr>
              <a:t>What evidence should I include for Part (a)?</a:t>
            </a:r>
          </a:p>
        </p:txBody>
      </p:sp>
      <p:sp>
        <p:nvSpPr>
          <p:cNvPr id="4" name="Content Placeholder 3">
            <a:extLst>
              <a:ext uri="{FF2B5EF4-FFF2-40B4-BE49-F238E27FC236}">
                <a16:creationId xmlns:a16="http://schemas.microsoft.com/office/drawing/2014/main" id="{2476A7D4-58EC-4522-AC29-9FA51218E599}"/>
              </a:ext>
            </a:extLst>
          </p:cNvPr>
          <p:cNvSpPr>
            <a:spLocks noGrp="1"/>
          </p:cNvSpPr>
          <p:nvPr>
            <p:ph idx="1"/>
          </p:nvPr>
        </p:nvSpPr>
        <p:spPr>
          <a:xfrm>
            <a:off x="457200" y="1330379"/>
            <a:ext cx="8229600" cy="5264149"/>
          </a:xfrm>
        </p:spPr>
        <p:txBody>
          <a:bodyPr>
            <a:noAutofit/>
          </a:bodyPr>
          <a:lstStyle/>
          <a:p>
            <a:r>
              <a:rPr lang="en-GB" dirty="0"/>
              <a:t>Consideration of the site.</a:t>
            </a:r>
          </a:p>
          <a:p>
            <a:pPr marL="342900" indent="-342900">
              <a:buFont typeface="Arial" panose="020B0604020202020204" pitchFamily="34" charset="0"/>
              <a:buChar char="•"/>
            </a:pPr>
            <a:r>
              <a:rPr lang="en-GB" dirty="0"/>
              <a:t>You will need to identify a site for the conversion and extension taking into account the information in the scenario.  </a:t>
            </a:r>
          </a:p>
          <a:p>
            <a:pPr marL="342900" indent="-342900">
              <a:buFont typeface="Arial" panose="020B0604020202020204" pitchFamily="34" charset="0"/>
              <a:buChar char="•"/>
            </a:pPr>
            <a:r>
              <a:rPr lang="en-GB" dirty="0"/>
              <a:t>It is important that you can provide as much information as possible about your chosen site and the production of a site plan to illustrate your considerations would be important.</a:t>
            </a:r>
          </a:p>
          <a:p>
            <a:pPr marL="342900" indent="-342900">
              <a:buFont typeface="Arial" panose="020B0604020202020204" pitchFamily="34" charset="0"/>
              <a:buChar char="•"/>
            </a:pPr>
            <a:r>
              <a:rPr lang="en-GB" dirty="0"/>
              <a:t>You need to describe:</a:t>
            </a:r>
          </a:p>
          <a:p>
            <a:pPr marL="1085850" lvl="1"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Location relative to areas such as the town centre.</a:t>
            </a:r>
          </a:p>
          <a:p>
            <a:pPr marL="1085850" lvl="1"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The orientation of the site</a:t>
            </a:r>
          </a:p>
          <a:p>
            <a:pPr marL="1085850" lvl="1"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Ground conditions at the site</a:t>
            </a:r>
          </a:p>
          <a:p>
            <a:pPr marL="1085850" lvl="1"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The availability of mains services and utilities</a:t>
            </a:r>
          </a:p>
        </p:txBody>
      </p:sp>
      <p:pic>
        <p:nvPicPr>
          <p:cNvPr id="2" name="Audio 1">
            <a:hlinkClick r:id="" action="ppaction://media"/>
            <a:extLst>
              <a:ext uri="{FF2B5EF4-FFF2-40B4-BE49-F238E27FC236}">
                <a16:creationId xmlns:a16="http://schemas.microsoft.com/office/drawing/2014/main" id="{DB8A9A4E-2A0A-4988-ADF8-5E7CA03F0E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207251503"/>
      </p:ext>
    </p:extLst>
  </p:cSld>
  <p:clrMapOvr>
    <a:masterClrMapping/>
  </p:clrMapOvr>
  <mc:AlternateContent xmlns:mc="http://schemas.openxmlformats.org/markup-compatibility/2006" xmlns:p14="http://schemas.microsoft.com/office/powerpoint/2010/main">
    <mc:Choice Requires="p14">
      <p:transition spd="slow" p14:dur="2000" advTm="33013"/>
    </mc:Choice>
    <mc:Fallback xmlns="">
      <p:transition spd="slow" advTm="33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a:spLocks/>
          </p:cNvSpPr>
          <p:nvPr/>
        </p:nvSpPr>
        <p:spPr>
          <a:xfrm>
            <a:off x="914401" y="407113"/>
            <a:ext cx="8229600"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en-GB" dirty="0">
                <a:solidFill>
                  <a:schemeClr val="bg1"/>
                </a:solidFill>
                <a:latin typeface="+mj-lt"/>
              </a:rPr>
              <a:t>What evidence should I include for Part (a)?</a:t>
            </a:r>
          </a:p>
        </p:txBody>
      </p:sp>
      <p:pic>
        <p:nvPicPr>
          <p:cNvPr id="6" name="Picture 5">
            <a:extLst>
              <a:ext uri="{FF2B5EF4-FFF2-40B4-BE49-F238E27FC236}">
                <a16:creationId xmlns:a16="http://schemas.microsoft.com/office/drawing/2014/main" id="{0D4317EA-BE30-47D9-97F1-972124798A5B}"/>
              </a:ext>
            </a:extLst>
          </p:cNvPr>
          <p:cNvPicPr>
            <a:picLocks noChangeAspect="1"/>
          </p:cNvPicPr>
          <p:nvPr/>
        </p:nvPicPr>
        <p:blipFill>
          <a:blip r:embed="rId5"/>
          <a:stretch>
            <a:fillRect/>
          </a:stretch>
        </p:blipFill>
        <p:spPr>
          <a:xfrm>
            <a:off x="532039" y="1341518"/>
            <a:ext cx="8394984" cy="5516482"/>
          </a:xfrm>
          <a:prstGeom prst="rect">
            <a:avLst/>
          </a:prstGeom>
        </p:spPr>
      </p:pic>
      <p:pic>
        <p:nvPicPr>
          <p:cNvPr id="2" name="Audio 1">
            <a:hlinkClick r:id="" action="ppaction://media"/>
            <a:extLst>
              <a:ext uri="{FF2B5EF4-FFF2-40B4-BE49-F238E27FC236}">
                <a16:creationId xmlns:a16="http://schemas.microsoft.com/office/drawing/2014/main" id="{05BAF548-0468-4F40-AC39-4CA13CD4D8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232175744"/>
      </p:ext>
    </p:extLst>
  </p:cSld>
  <p:clrMapOvr>
    <a:masterClrMapping/>
  </p:clrMapOvr>
  <mc:AlternateContent xmlns:mc="http://schemas.openxmlformats.org/markup-compatibility/2006" xmlns:p14="http://schemas.microsoft.com/office/powerpoint/2010/main">
    <mc:Choice Requires="p14">
      <p:transition spd="slow" p14:dur="2000" advTm="18474"/>
    </mc:Choice>
    <mc:Fallback xmlns="">
      <p:transition spd="slow" advTm="18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CBAC Powerpoint Presentation Template (Bilingual - Wales only) 2017-1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QA xmlns="101960c9-2583-49a4-9434-4c0cad7b266a" xsi:nil="true"/>
    <SharedWithUsers xmlns="10ebebe9-ad9c-417c-96aa-6a2f5b72dbd6">
      <UserInfo>
        <DisplayName>Lewis, Joanna</DisplayName>
        <AccountId>49</AccountId>
        <AccountType/>
      </UserInfo>
      <UserInfo>
        <DisplayName>Owen, Geraint</DisplayName>
        <AccountId>14</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E8D75E50D38D1449095CDF5BED87B3E" ma:contentTypeVersion="14" ma:contentTypeDescription="Create a new document." ma:contentTypeScope="" ma:versionID="c2fe1d0211291583c83f9ce89e12f2fb">
  <xsd:schema xmlns:xsd="http://www.w3.org/2001/XMLSchema" xmlns:xs="http://www.w3.org/2001/XMLSchema" xmlns:p="http://schemas.microsoft.com/office/2006/metadata/properties" xmlns:ns2="101960c9-2583-49a4-9434-4c0cad7b266a" xmlns:ns3="10ebebe9-ad9c-417c-96aa-6a2f5b72dbd6" targetNamespace="http://schemas.microsoft.com/office/2006/metadata/properties" ma:root="true" ma:fieldsID="4ed9bf25f68c114aeaf2e313957994ff" ns2:_="" ns3:_="">
    <xsd:import namespace="101960c9-2583-49a4-9434-4c0cad7b266a"/>
    <xsd:import namespace="10ebebe9-ad9c-417c-96aa-6a2f5b72dbd6"/>
    <xsd:element name="properties">
      <xsd:complexType>
        <xsd:sequence>
          <xsd:element name="documentManagement">
            <xsd:complexType>
              <xsd:all>
                <xsd:element ref="ns2:MediaServiceMetadata" minOccurs="0"/>
                <xsd:element ref="ns2:MediaServiceFastMetadata" minOccurs="0"/>
                <xsd:element ref="ns2:MediaServiceAutoTags" minOccurs="0"/>
                <xsd:element ref="ns2:QA" minOccurs="0"/>
                <xsd:element ref="ns3:SharedWithUsers" minOccurs="0"/>
                <xsd:element ref="ns3:SharedWithDetail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1960c9-2583-49a4-9434-4c0cad7b26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QA" ma:index="11" nillable="true" ma:displayName="QA" ma:format="Dropdown" ma:internalName="QA">
      <xsd:simpleType>
        <xsd:restriction base="dms:Text">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0ebebe9-ad9c-417c-96aa-6a2f5b72dbd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DE5532-076C-4333-94CD-BB9A7BAC216D}">
  <ds:schemaRefs>
    <ds:schemaRef ds:uri="http://www.w3.org/XML/1998/namespace"/>
    <ds:schemaRef ds:uri="http://schemas.microsoft.com/office/infopath/2007/PartnerControls"/>
    <ds:schemaRef ds:uri="http://purl.org/dc/elements/1.1/"/>
    <ds:schemaRef ds:uri="http://schemas.microsoft.com/office/2006/metadata/properties"/>
    <ds:schemaRef ds:uri="10ebebe9-ad9c-417c-96aa-6a2f5b72dbd6"/>
    <ds:schemaRef ds:uri="http://purl.org/dc/terms/"/>
    <ds:schemaRef ds:uri="http://schemas.microsoft.com/office/2006/documentManagement/types"/>
    <ds:schemaRef ds:uri="http://schemas.openxmlformats.org/package/2006/metadata/core-properties"/>
    <ds:schemaRef ds:uri="101960c9-2583-49a4-9434-4c0cad7b266a"/>
    <ds:schemaRef ds:uri="http://purl.org/dc/dcmitype/"/>
  </ds:schemaRefs>
</ds:datastoreItem>
</file>

<file path=customXml/itemProps2.xml><?xml version="1.0" encoding="utf-8"?>
<ds:datastoreItem xmlns:ds="http://schemas.openxmlformats.org/officeDocument/2006/customXml" ds:itemID="{3755E1BF-89EC-40F0-9404-E5B90B765E75}">
  <ds:schemaRefs>
    <ds:schemaRef ds:uri="http://schemas.microsoft.com/sharepoint/v3/contenttype/forms"/>
  </ds:schemaRefs>
</ds:datastoreItem>
</file>

<file path=customXml/itemProps3.xml><?xml version="1.0" encoding="utf-8"?>
<ds:datastoreItem xmlns:ds="http://schemas.openxmlformats.org/officeDocument/2006/customXml" ds:itemID="{2F33CF86-8C2C-4278-A7EB-037AD77FBB8B}"/>
</file>

<file path=docProps/app.xml><?xml version="1.0" encoding="utf-8"?>
<Properties xmlns="http://schemas.openxmlformats.org/officeDocument/2006/extended-properties" xmlns:vt="http://schemas.openxmlformats.org/officeDocument/2006/docPropsVTypes">
  <Template>CBAC Powerpoint Presentation Template (Bilingual - Wales only) 2017-18</Template>
  <TotalTime>21178</TotalTime>
  <Words>6103</Words>
  <Application>Microsoft Office PowerPoint</Application>
  <PresentationFormat>On-screen Show (4:3)</PresentationFormat>
  <Paragraphs>542</Paragraphs>
  <Slides>56</Slides>
  <Notes>55</Notes>
  <HiddenSlides>0</HiddenSlides>
  <MMClips>54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56</vt:i4>
      </vt:variant>
    </vt:vector>
  </HeadingPairs>
  <TitlesOfParts>
    <vt:vector size="65" baseType="lpstr">
      <vt:lpstr>Symbol</vt:lpstr>
      <vt:lpstr>Gotham Rounded Book</vt:lpstr>
      <vt:lpstr>Courier New</vt:lpstr>
      <vt:lpstr>ArialMT</vt:lpstr>
      <vt:lpstr>Bliss-Light</vt:lpstr>
      <vt:lpstr>Century Gothic</vt:lpstr>
      <vt:lpstr>Calibri</vt:lpstr>
      <vt:lpstr>Arial</vt:lpstr>
      <vt:lpstr>CBAC Powerpoint Presentation Template (Bilingual - Wales only) 2017-18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WJEC</dc:creator>
  <cp:lastModifiedBy>Jones, Nia</cp:lastModifiedBy>
  <cp:revision>10</cp:revision>
  <dcterms:created xsi:type="dcterms:W3CDTF">2017-04-04T10:58:38Z</dcterms:created>
  <dcterms:modified xsi:type="dcterms:W3CDTF">2021-05-18T19:27:21Z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0x0101005E8D75E50D38D1449095CDF5BED87B3E</vt:lpwstr>
  </property>
  <property fmtid="{D5CDD505-2E9C-101B-9397-08002B2CF9AE}" pid="3" name="Order">
    <vt:r8>21600</vt:r8>
  </property>
  <property fmtid="{D5CDD505-2E9C-101B-9397-08002B2CF9AE}" pid="4" name="xd_Signature">
    <vt:bool>false</vt:bool>
  </property>
  <property fmtid="{D5CDD505-2E9C-101B-9397-08002B2CF9AE}" pid="5" name="xd_ProgID">
    <vt:lpwstr/>
  </property>
  <property fmtid="{D5CDD505-2E9C-101B-9397-08002B2CF9AE}" pid="6" name="TemplateUrl">
    <vt:lpwstr/>
  </property>
  <property fmtid="{D5CDD505-2E9C-101B-9397-08002B2CF9AE}" pid="7" name="ComplianceAssetId">
    <vt:lpwstr/>
  </property>
</Properties>
</file>