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58"/>
  </p:notesMasterIdLst>
  <p:sldIdLst>
    <p:sldId id="265" r:id="rId5"/>
    <p:sldId id="448" r:id="rId6"/>
    <p:sldId id="465" r:id="rId7"/>
    <p:sldId id="460" r:id="rId8"/>
    <p:sldId id="478" r:id="rId9"/>
    <p:sldId id="553" r:id="rId10"/>
    <p:sldId id="535" r:id="rId11"/>
    <p:sldId id="439" r:id="rId12"/>
    <p:sldId id="519" r:id="rId13"/>
    <p:sldId id="440" r:id="rId14"/>
    <p:sldId id="558" r:id="rId15"/>
    <p:sldId id="508" r:id="rId16"/>
    <p:sldId id="569" r:id="rId17"/>
    <p:sldId id="570" r:id="rId18"/>
    <p:sldId id="573" r:id="rId19"/>
    <p:sldId id="575" r:id="rId20"/>
    <p:sldId id="576" r:id="rId21"/>
    <p:sldId id="577" r:id="rId22"/>
    <p:sldId id="578" r:id="rId23"/>
    <p:sldId id="579" r:id="rId24"/>
    <p:sldId id="580" r:id="rId25"/>
    <p:sldId id="571" r:id="rId26"/>
    <p:sldId id="572" r:id="rId27"/>
    <p:sldId id="581" r:id="rId28"/>
    <p:sldId id="582" r:id="rId29"/>
    <p:sldId id="583" r:id="rId30"/>
    <p:sldId id="584" r:id="rId31"/>
    <p:sldId id="585" r:id="rId32"/>
    <p:sldId id="586" r:id="rId33"/>
    <p:sldId id="587" r:id="rId34"/>
    <p:sldId id="593" r:id="rId35"/>
    <p:sldId id="592" r:id="rId36"/>
    <p:sldId id="589" r:id="rId37"/>
    <p:sldId id="594" r:id="rId38"/>
    <p:sldId id="590" r:id="rId39"/>
    <p:sldId id="599" r:id="rId40"/>
    <p:sldId id="600" r:id="rId41"/>
    <p:sldId id="601" r:id="rId42"/>
    <p:sldId id="591" r:id="rId43"/>
    <p:sldId id="595" r:id="rId44"/>
    <p:sldId id="602" r:id="rId45"/>
    <p:sldId id="603" r:id="rId46"/>
    <p:sldId id="604" r:id="rId47"/>
    <p:sldId id="596" r:id="rId48"/>
    <p:sldId id="597" r:id="rId49"/>
    <p:sldId id="605" r:id="rId50"/>
    <p:sldId id="606" r:id="rId51"/>
    <p:sldId id="598" r:id="rId52"/>
    <p:sldId id="565" r:id="rId53"/>
    <p:sldId id="567" r:id="rId54"/>
    <p:sldId id="554" r:id="rId55"/>
    <p:sldId id="568" r:id="rId56"/>
    <p:sldId id="420"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Gotham Rounded Book" pitchFamily="50" charset="0"/>
      <p:regular r:id="rId63"/>
      <p:bold r:id="rId64"/>
      <p:italic r:id="rId65"/>
      <p:boldItalic r:id="rId66"/>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B7582C-6444-FF1B-2B7E-1E9D156891BA}" name="Samantha-Louise Baillie" initials="SLB" userId="af6e89d2542645a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E5F8D-84DB-4C89-A2FF-BA24A1A2D5E3}" v="3" dt="2022-07-27T12:49:34.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7598" autoAdjust="0"/>
  </p:normalViewPr>
  <p:slideViewPr>
    <p:cSldViewPr snapToGrid="0" snapToObjects="1">
      <p:cViewPr varScale="1">
        <p:scale>
          <a:sx n="65" d="100"/>
          <a:sy n="65" d="100"/>
        </p:scale>
        <p:origin x="1800"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444E5F8D-84DB-4C89-A2FF-BA24A1A2D5E3}"/>
    <pc:docChg chg="delSld modSld">
      <pc:chgData name="Jones, Nia" userId="c8e4cf6e-6852-4dab-8bdb-a66f4fdc7c7a" providerId="ADAL" clId="{444E5F8D-84DB-4C89-A2FF-BA24A1A2D5E3}" dt="2022-07-27T12:50:17.603" v="20" actId="20577"/>
      <pc:docMkLst>
        <pc:docMk/>
      </pc:docMkLst>
      <pc:sldChg chg="modSp mod">
        <pc:chgData name="Jones, Nia" userId="c8e4cf6e-6852-4dab-8bdb-a66f4fdc7c7a" providerId="ADAL" clId="{444E5F8D-84DB-4C89-A2FF-BA24A1A2D5E3}" dt="2022-07-27T12:40:14.088" v="2" actId="20577"/>
        <pc:sldMkLst>
          <pc:docMk/>
          <pc:sldMk cId="3939293872" sldId="265"/>
        </pc:sldMkLst>
        <pc:spChg chg="mod">
          <ac:chgData name="Jones, Nia" userId="c8e4cf6e-6852-4dab-8bdb-a66f4fdc7c7a" providerId="ADAL" clId="{444E5F8D-84DB-4C89-A2FF-BA24A1A2D5E3}" dt="2022-07-27T12:40:14.088" v="2" actId="20577"/>
          <ac:spMkLst>
            <pc:docMk/>
            <pc:sldMk cId="3939293872" sldId="265"/>
            <ac:spMk id="6" creationId="{7AEE6DF0-4426-494E-A1FF-0EBF92DB1D52}"/>
          </ac:spMkLst>
        </pc:spChg>
      </pc:sldChg>
      <pc:sldChg chg="modSp mod">
        <pc:chgData name="Jones, Nia" userId="c8e4cf6e-6852-4dab-8bdb-a66f4fdc7c7a" providerId="ADAL" clId="{444E5F8D-84DB-4C89-A2FF-BA24A1A2D5E3}" dt="2022-07-27T12:49:57.679" v="15" actId="14100"/>
        <pc:sldMkLst>
          <pc:docMk/>
          <pc:sldMk cId="99014047" sldId="420"/>
        </pc:sldMkLst>
        <pc:spChg chg="mod">
          <ac:chgData name="Jones, Nia" userId="c8e4cf6e-6852-4dab-8bdb-a66f4fdc7c7a" providerId="ADAL" clId="{444E5F8D-84DB-4C89-A2FF-BA24A1A2D5E3}" dt="2022-07-27T12:49:57.679" v="15" actId="14100"/>
          <ac:spMkLst>
            <pc:docMk/>
            <pc:sldMk cId="99014047" sldId="420"/>
            <ac:spMk id="3" creationId="{E6695F39-F92B-4ABE-B71D-6DA000757893}"/>
          </ac:spMkLst>
        </pc:spChg>
      </pc:sldChg>
      <pc:sldChg chg="modSp mod">
        <pc:chgData name="Jones, Nia" userId="c8e4cf6e-6852-4dab-8bdb-a66f4fdc7c7a" providerId="ADAL" clId="{444E5F8D-84DB-4C89-A2FF-BA24A1A2D5E3}" dt="2022-07-27T12:50:17.603" v="20" actId="20577"/>
        <pc:sldMkLst>
          <pc:docMk/>
          <pc:sldMk cId="2302191782" sldId="535"/>
        </pc:sldMkLst>
        <pc:spChg chg="mod">
          <ac:chgData name="Jones, Nia" userId="c8e4cf6e-6852-4dab-8bdb-a66f4fdc7c7a" providerId="ADAL" clId="{444E5F8D-84DB-4C89-A2FF-BA24A1A2D5E3}" dt="2022-07-27T12:50:17.603" v="20" actId="20577"/>
          <ac:spMkLst>
            <pc:docMk/>
            <pc:sldMk cId="2302191782" sldId="535"/>
            <ac:spMk id="9" creationId="{E0C641E7-28AA-487B-B506-2100D3D95D49}"/>
          </ac:spMkLst>
        </pc:spChg>
      </pc:sldChg>
      <pc:sldChg chg="del">
        <pc:chgData name="Jones, Nia" userId="c8e4cf6e-6852-4dab-8bdb-a66f4fdc7c7a" providerId="ADAL" clId="{444E5F8D-84DB-4C89-A2FF-BA24A1A2D5E3}" dt="2022-07-27T12:49:37.199" v="12" actId="47"/>
        <pc:sldMkLst>
          <pc:docMk/>
          <pc:sldMk cId="86088980" sldId="537"/>
        </pc:sldMkLst>
      </pc:sldChg>
      <pc:sldChg chg="modSp mod modNotesTx">
        <pc:chgData name="Jones, Nia" userId="c8e4cf6e-6852-4dab-8bdb-a66f4fdc7c7a" providerId="ADAL" clId="{444E5F8D-84DB-4C89-A2FF-BA24A1A2D5E3}" dt="2022-07-27T12:47:42.847" v="6" actId="20577"/>
        <pc:sldMkLst>
          <pc:docMk/>
          <pc:sldMk cId="3255162600" sldId="553"/>
        </pc:sldMkLst>
        <pc:spChg chg="mod">
          <ac:chgData name="Jones, Nia" userId="c8e4cf6e-6852-4dab-8bdb-a66f4fdc7c7a" providerId="ADAL" clId="{444E5F8D-84DB-4C89-A2FF-BA24A1A2D5E3}" dt="2022-07-27T12:47:35.050" v="4" actId="20577"/>
          <ac:spMkLst>
            <pc:docMk/>
            <pc:sldMk cId="3255162600" sldId="553"/>
            <ac:spMk id="9" creationId="{E0C641E7-28AA-487B-B506-2100D3D95D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27/07/2022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Welcome to the GCE Built Environment Unit 4 Construction Practices</a:t>
            </a:r>
            <a:endParaRPr lang="en-GB" b="0"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two pathway options are shown on this slide with the subheadings. The first pathway is the building survey of a residential or a commercial property which will include planning, conducting and reporting on a survey that is carried out. The second pathway is a land survey which includes calculating levels and contours as well as reporting on the fieldwork conducted.</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30644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rPr>
              <a:t>After completing one of the two pathways students will study additional unit 4 content which is common to both methods of survey. These are grouped in 4 sections as shown on the slide with a total of 10 sub-sections. These involve utilising the survey results to design a concept for the building or land surveyed and plan the construction activities involved as well as providing costings for budgets.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286607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NEA Brief for both pathways is broken down into 5 tasks.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A is worth 25 marks and is the survey part of the NEA, this is the one that enables the differentiation between land and building surveys.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Task B is worth 15 marks, this is the development concepts part of the brief which enables students to utilise their knowledge and skills learnt in previous units to create designs based on either their land or building survey.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Task C is worth 15 marks and is about the management of construction project details, such as resource planning and handover.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Task D is work 10 marks, it covers the financial aspect of the project, including bill of quantities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Task E is worth 15 marks, it covers the construction programme and sequence of work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169574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Pathway A, Task a) is for candidates to plan and carry out the building survey which will enable them to produce a report evidencing their work. The report generated will cover all specification connect for 2.4.1a to 2.4.6a as shown in the graphic on this slide. </a:t>
            </a:r>
            <a:endParaRPr lang="en-GB" sz="1800" dirty="0">
              <a:solidFill>
                <a:schemeClr val="tx1"/>
              </a:solidFill>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263081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Selecting the building for pathway A needs to be carefully considered so that students are able to demonstrate all key skills within the specification and mark scheme. The building should have a minimum foot print of 75m” and be located in Wales. The type of building selected needs to offer opportunities for candidates to comment and report on internal and external defects as well as the ongoing maintenance impact of these.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Potential opportunities could be a small school building on the school site, a local office building, a residential property or a community hall.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126920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A, Pathway A, covers 6 areas of the specification and these should be evidenced through a report generated following the survey. The report should a professionally written document aimed at the owner of the building or the potential client looking to acquire the building. The marking grid shown here for the top band demonstrates the expectations of the survey report. A good teaching and student resource is the RICS website and their survey guides, there are templates available and information on how to conduct a survey and how to write a professional report. The RICS is a professional body that have set standards for surveys, it is recommended that students follow these, where possible, as they are based on a experience and are industry standard recommendations.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205760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2.4.1a, the learners are expected to differentiate between building types within the residential and commercial categories, for example a retail space is a commercial property. Also, architectural styles and periods are covered as they have an impact on a building and its potential maintenance implications. with the impact those may have on the building. The age and type of property impact the materials used with each material having its own lifespan and maintenance considerations.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demonstrate this knowledge through the “About the property” section of the report. Material information may also be presented in the “outside” and “inside” sections of the report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318292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2.4.2a, the learners are expected to identify common defects to both the external and internal areas of the property. Defects that have been identified and explained through the report should also have a suggestion for remedial work to correct the defect.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demonstrate this knowledge through the “Outside the property” and “Inside the property” section of the report. </a:t>
            </a:r>
            <a:endParaRPr lang="en-GB" dirty="0"/>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230532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2.4.3a, the learners are expected to be aware of the different types of surveying equipment that is used and the purpose of each one. The list of equipment is included in the specification.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use the equipment list as a guide to the items they may use in their survey, the report should contain a section on what equipment was used during survey providing candidates further opportunity to justify their use. They are not expected to have access to all of the equipment and marks will not be limited if specialist equipment is not used, such as a moisture meter. Learners can demonstrate their awareness of this through the not inspected part of the report and comment on the need for using further equipment to complete additional investigative works.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importance of using equipment is accurate dimensions and getting the floor plans and elevations correct, this will enable students to demonstrate their use of survey equipment and the mathematical skills required for 2.4.3a (b).  This will be evidenced through the floor plans which are generally in the appendices of a survey report. </a:t>
            </a:r>
            <a:endParaRPr lang="en-GB" dirty="0"/>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09905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2.4.4a, the learners are expected to following surveying convention when planning and conducting the survey. This includes communicating with the property owner and occupier and health and safety awareness with risks identified clearly.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Candidate will be able to demonstrate their sequencing of survey activities and health and safety planning in the “About the Inspection” and the “Description of Survey” part of the report. This is the explanation to the client about the level of detail the inspection will go in to and any identified health and safety concerns. There will be limitations to what students can inspect for both practicality reasons and health and safety, it is expected that candidates recognise this in their reports, this can either be through the “description of survey” section or through the limitation headings under the “outside the property” and “inside the property” headings.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310495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Cambria" panose="02040503050406030204" pitchFamily="18" charset="0"/>
                <a:cs typeface="Cambria" panose="02040503050406030204" pitchFamily="18" charset="0"/>
              </a:rPr>
              <a:t>The WJEC GCE AS and A level qualification in Built Environment advances learners’ understanding of the built environment, including the professional and technical roles within it and the range of buildings, assets and structures that comprise it.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8472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2.4.5a, the learners are expected to conduct the survey. This includes taking measurements of each room, including floor to ceiling height, taking photos of each element, particularly if a defect is found and recording the state of repair of each building element</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Candidate will be able to demonstrate their inspection notes through their report and their use of the condition rating system used by the RICS. This will be evidenced in the overall assessment section as well as the outside, inside and services sections, these sections will also include the capturing of findings, for example the use of photos. The measurements of the building will be used by the candidate to draw the floor plans, elevations and cross sections. </a:t>
            </a: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198794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2.4.6a, the learners are expected to write the survey report and draw the plans of the property that was inspected. The specification lists the requirements for the contents of the report as well as the scaled drawing requirements. </a:t>
            </a:r>
            <a:endParaRPr lang="en-GB" sz="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1398788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Pathway B, Task a) is for candidates to carry out a land survey which will enable them to produce a report evidencing their work. The report generated will cover all specification connect for 2.4.1b to 2.4.5b as shown in the graphic on this slide. </a:t>
            </a:r>
            <a:endParaRPr lang="en-GB" sz="1800" dirty="0">
              <a:solidFill>
                <a:schemeClr val="tx1"/>
              </a:solidFill>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2409152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Selecting the land for pathway B needs to be carefully considered so that students are able to demonstrate all key skills within the specification and mark scheme. The land should be around 2500m2, however features such as a sloping site or uneven ground are of more importance that strict size measurements. The land should enable the candidate to access all mark bands available and it needs to be located in Wales.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Potential opportunities could be school fields or playing areas within the school site, local sports grounds, woodland areas or an area of park land. It is recommended that the land be part of an existing property or adjacent a road for access as this will make it easier for NEA Tasks B to E to be completed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1717595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A, Pathway B, covers 5 areas of the specification and these should be evidenced through a report generated following the survey and the associated drawings. The report should a professionally written document aimed at the owner of the land or the potential client looking to acquire the land. The marking grid shown here for the top band demonstrates the expectations of the survey outcomes. A good teaching and student resource is the RICS website and their measured and land survey guides, there are templates available and information on how to conduct a survey and how to write a professional report.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95262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2.4.1b, the learners are expected to understand the land surveying theories and apply them through a detailed survey of a piece of land. This element includes the mathematics involved in calculating height differences.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demonstrate this knowledge through the report and the drawings produced</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1717750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2.4.2b, the learners are expected to understand elements of fieldwork that include using equipment to collect data, interpretation of their results and mathematic principles that allow for accurate results of changes in levels to be reported on</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demonstrate this knowledge through the results of their survey and the drawings that are produced from those results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255463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2.4.3b, the learners are expected to understand the different types of errors and how to account for them in the report and drawings that result from the survey.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demonstrate this knowledge through the explanation of any anomalies on their results within their survey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208324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2.4.4b, the learners are expected to understand the different aspects of fieldwork surveys and the mathematical principles which underpin land surveys.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It is expected that learners demonstrate this knowledge through the report and mathematical calculations should be included either through the main body of the report or the appendices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28</a:t>
            </a:fld>
            <a:endParaRPr lang="en-GB"/>
          </a:p>
        </p:txBody>
      </p:sp>
    </p:spTree>
    <p:extLst>
      <p:ext uri="{BB962C8B-B14F-4D97-AF65-F5344CB8AC3E}">
        <p14:creationId xmlns:p14="http://schemas.microsoft.com/office/powerpoint/2010/main" val="878308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2.4.5b, the learners are expected to understand the how to use the fieldwork survey results to create drawings representing the land surveyed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392336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675" indent="-358775"/>
            <a:r>
              <a:rPr lang="en-US" dirty="0">
                <a:latin typeface="+mn-lt"/>
                <a:ea typeface="Cambria" panose="02040503050406030204" pitchFamily="18" charset="0"/>
                <a:cs typeface="Cambria" panose="02040503050406030204" pitchFamily="18" charset="0"/>
              </a:rPr>
              <a:t> The specification will enable learners to develop knowledge and understanding of: </a:t>
            </a:r>
          </a:p>
          <a:p>
            <a:pPr marL="447675" indent="-358775"/>
            <a:r>
              <a:rPr lang="en-US" dirty="0">
                <a:latin typeface="+mn-lt"/>
                <a:ea typeface="Cambria" panose="02040503050406030204" pitchFamily="18" charset="0"/>
                <a:cs typeface="Cambria" panose="02040503050406030204" pitchFamily="18" charset="0"/>
              </a:rPr>
              <a:t>•	the stages and processes involved in the built environment life cycle</a:t>
            </a:r>
          </a:p>
          <a:p>
            <a:pPr marL="447675" indent="-358775"/>
            <a:r>
              <a:rPr lang="en-US" dirty="0">
                <a:latin typeface="+mn-lt"/>
                <a:ea typeface="Cambria" panose="02040503050406030204" pitchFamily="18" charset="0"/>
                <a:cs typeface="Cambria" panose="02040503050406030204" pitchFamily="18" charset="0"/>
              </a:rPr>
              <a:t>•	the professional and technical roles involved in the built environment</a:t>
            </a:r>
          </a:p>
          <a:p>
            <a:pPr marL="447675" indent="-358775"/>
            <a:r>
              <a:rPr lang="en-US" dirty="0">
                <a:latin typeface="+mn-lt"/>
                <a:ea typeface="Cambria" panose="02040503050406030204" pitchFamily="18" charset="0"/>
                <a:cs typeface="Cambria" panose="02040503050406030204" pitchFamily="18" charset="0"/>
              </a:rPr>
              <a:t>•	the built environment needs of clients and stakeholders</a:t>
            </a:r>
          </a:p>
          <a:p>
            <a:pPr marL="447675" indent="-358775"/>
            <a:r>
              <a:rPr lang="en-US" dirty="0">
                <a:latin typeface="+mn-lt"/>
                <a:ea typeface="Cambria" panose="02040503050406030204" pitchFamily="18" charset="0"/>
                <a:cs typeface="Cambria" panose="02040503050406030204" pitchFamily="18" charset="0"/>
              </a:rPr>
              <a:t>•	Building Information Modelling (BIM) practices and the role of BIM software in all stages of the built environment life cycle</a:t>
            </a:r>
          </a:p>
          <a:p>
            <a:pPr marL="447675" indent="-358775"/>
            <a:r>
              <a:rPr lang="en-US" dirty="0">
                <a:latin typeface="+mn-lt"/>
                <a:ea typeface="Cambria" panose="02040503050406030204" pitchFamily="18" charset="0"/>
                <a:cs typeface="Cambria" panose="02040503050406030204" pitchFamily="18" charset="0"/>
              </a:rPr>
              <a:t>•	sustainability issues and sustainable practices in the built environment life cycle</a:t>
            </a:r>
          </a:p>
          <a:p>
            <a:pPr marL="447675" indent="-358775"/>
            <a:r>
              <a:rPr lang="en-US" dirty="0">
                <a:latin typeface="+mn-lt"/>
                <a:ea typeface="Cambria" panose="02040503050406030204" pitchFamily="18" charset="0"/>
                <a:cs typeface="Cambria" panose="02040503050406030204" pitchFamily="18" charset="0"/>
              </a:rPr>
              <a:t>•	the changing nature of practice in the built environment sector over time and during different periods.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774606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On both NEA pathways, tasks B to E are the same and are based on the results and report from task A. The following slides breakdown the tasks with the links to the specification areas as shown here.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30</a:t>
            </a:fld>
            <a:endParaRPr lang="en-GB"/>
          </a:p>
        </p:txBody>
      </p:sp>
    </p:spTree>
    <p:extLst>
      <p:ext uri="{BB962C8B-B14F-4D97-AF65-F5344CB8AC3E}">
        <p14:creationId xmlns:p14="http://schemas.microsoft.com/office/powerpoint/2010/main" val="347300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B) is for candidates to develop concept drawings and a feasibility report based on a number of alternative use suggestions.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31</a:t>
            </a:fld>
            <a:endParaRPr lang="en-GB"/>
          </a:p>
        </p:txBody>
      </p:sp>
    </p:spTree>
    <p:extLst>
      <p:ext uri="{BB962C8B-B14F-4D97-AF65-F5344CB8AC3E}">
        <p14:creationId xmlns:p14="http://schemas.microsoft.com/office/powerpoint/2010/main" val="123285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2.4.7, the learners are expected to evaluate the current use of the building and land and suggest alternatives through a feasibility report. There should be 2 or 3 alternatives critically analyses including working drawings produced and legislation considered, such as the building regulations and planning consent required. The concepts should also discuss material use in relation to aesthetics and sustainability linking a knowledge or BREEAM and the standards required for an excellent rating. It is expected that the feasibility survey include a conclusion as to whether the existing use, or an alternative would be the most beneficial to the client. The decision at the end of the feasibility study would enable the student to continue with the suggested use for the next task of the NEA</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32</a:t>
            </a:fld>
            <a:endParaRPr lang="en-GB"/>
          </a:p>
        </p:txBody>
      </p:sp>
    </p:spTree>
    <p:extLst>
      <p:ext uri="{BB962C8B-B14F-4D97-AF65-F5344CB8AC3E}">
        <p14:creationId xmlns:p14="http://schemas.microsoft.com/office/powerpoint/2010/main" val="216417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mark scheme for task B has 4 bands, the top two bands are shown here. To access the top mark bands it is suggested that candidates not only focus on the designs they create but the business purpose behind it as well as whether it would likely get permission to be built.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33</a:t>
            </a:fld>
            <a:endParaRPr lang="en-GB"/>
          </a:p>
        </p:txBody>
      </p:sp>
    </p:spTree>
    <p:extLst>
      <p:ext uri="{BB962C8B-B14F-4D97-AF65-F5344CB8AC3E}">
        <p14:creationId xmlns:p14="http://schemas.microsoft.com/office/powerpoint/2010/main" val="2970105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C) is for candidates to for the construction and project management of the project to be reported on, this develops candidates knowledge on how to take a concept design and put in place procedures that will enable delivery of the completed project effectively. This task covers 4 areas of the specification and is worth 15 marks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34</a:t>
            </a:fld>
            <a:endParaRPr lang="en-GB"/>
          </a:p>
        </p:txBody>
      </p:sp>
    </p:spTree>
    <p:extLst>
      <p:ext uri="{BB962C8B-B14F-4D97-AF65-F5344CB8AC3E}">
        <p14:creationId xmlns:p14="http://schemas.microsoft.com/office/powerpoint/2010/main" val="2821614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2.4.8, the learners are expected to explain how the project will be managed, including management styles used and the different roles of the project management team, including their responsibilities. This also includes areas of BIM and contingency planning at the project management level.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35</a:t>
            </a:fld>
            <a:endParaRPr lang="en-GB"/>
          </a:p>
        </p:txBody>
      </p:sp>
    </p:spTree>
    <p:extLst>
      <p:ext uri="{BB962C8B-B14F-4D97-AF65-F5344CB8AC3E}">
        <p14:creationId xmlns:p14="http://schemas.microsoft.com/office/powerpoint/2010/main" val="4130419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2.4.9, the learners are expected to explain how the project will be resourced. This includes cashflow, human resourcing and materials sourcing.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36</a:t>
            </a:fld>
            <a:endParaRPr lang="en-GB"/>
          </a:p>
        </p:txBody>
      </p:sp>
    </p:spTree>
    <p:extLst>
      <p:ext uri="{BB962C8B-B14F-4D97-AF65-F5344CB8AC3E}">
        <p14:creationId xmlns:p14="http://schemas.microsoft.com/office/powerpoint/2010/main" val="2286625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2.4.10, the learners are expected to explain how the project will be handed over on completion and the other crucial end of project factors. These are generally pre-planned for before construction begins so that the communication is kept open between the project team and the client. A good teaching resource for this is the RIBA Plan of Work and the guide that is available, it explains each section and the responsibility of each person involved at hand over.  </a:t>
            </a:r>
          </a:p>
          <a:p>
            <a:pPr>
              <a:lnSpc>
                <a:spcPct val="107000"/>
              </a:lnSpc>
              <a:spcAft>
                <a:spcPts val="800"/>
              </a:spcAft>
            </a:pPr>
            <a:r>
              <a:rPr lang="en-GB" sz="1800" dirty="0">
                <a:solidFill>
                  <a:srgbClr val="1F3864"/>
                </a:solidFill>
                <a:effectLst/>
                <a:latin typeface="Calibri" panose="020F0502020204030204" pitchFamily="34" charset="0"/>
                <a:cs typeface="Calibri" panose="020F0502020204030204" pitchFamily="34" charset="0"/>
              </a:rPr>
              <a:t>Candidates should prepare information for the handover file based on their prior survey and designs for the project. They should also develop a handover strategy which is included in the construction management report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37</a:t>
            </a:fld>
            <a:endParaRPr lang="en-GB"/>
          </a:p>
        </p:txBody>
      </p:sp>
    </p:spTree>
    <p:extLst>
      <p:ext uri="{BB962C8B-B14F-4D97-AF65-F5344CB8AC3E}">
        <p14:creationId xmlns:p14="http://schemas.microsoft.com/office/powerpoint/2010/main" val="946213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2.4.11, the learners focus on construction management techniques which involve the planning of certain aspects of site work, including programmes of activities. There are a range of methods which candidates can produced evidence for this. Different program tools could be used to support candidates developing this element along with viewing parts of the CDM regulations for support on risk assessments and method statements.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38</a:t>
            </a:fld>
            <a:endParaRPr lang="en-GB"/>
          </a:p>
        </p:txBody>
      </p:sp>
    </p:spTree>
    <p:extLst>
      <p:ext uri="{BB962C8B-B14F-4D97-AF65-F5344CB8AC3E}">
        <p14:creationId xmlns:p14="http://schemas.microsoft.com/office/powerpoint/2010/main" val="633739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mark scheme for task C has 4 bands, the top two bands are shown here. To access the top mark bands it is suggested that candidates write a construction management plan for the context as written in task A and B. As this is a real-life place, the candidates will be more likely able to visualise how the project they designed in task B could be built. The plan itself will demonstrate students knowledge and understanding as well as their ability to apply it to a given situation, in this case a building or piece of land they have selected and would have good knowledge of prior to the assignment.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39</a:t>
            </a:fld>
            <a:endParaRPr lang="en-GB"/>
          </a:p>
        </p:txBody>
      </p:sp>
    </p:spTree>
    <p:extLst>
      <p:ext uri="{BB962C8B-B14F-4D97-AF65-F5344CB8AC3E}">
        <p14:creationId xmlns:p14="http://schemas.microsoft.com/office/powerpoint/2010/main" val="137628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specification is presented in four units</a:t>
            </a:r>
          </a:p>
          <a:p>
            <a:pPr marL="342900" indent="-342900">
              <a:buFont typeface="Arial" panose="020B0604020202020204" pitchFamily="34" charset="0"/>
              <a:buChar char="•"/>
            </a:pPr>
            <a:r>
              <a:rPr lang="en-US" dirty="0"/>
              <a:t>Sub-divided into topic areas.</a:t>
            </a:r>
          </a:p>
          <a:p>
            <a:pPr marL="342900" indent="-342900">
              <a:buFont typeface="Arial" panose="020B0604020202020204" pitchFamily="34" charset="0"/>
              <a:buChar char="•"/>
            </a:pPr>
            <a:r>
              <a:rPr lang="en-US" dirty="0"/>
              <a:t>Amplification is provided for clarity of breadth and depth</a:t>
            </a:r>
          </a:p>
          <a:p>
            <a:pPr marL="342900" indent="-342900">
              <a:buFont typeface="Arial" panose="020B0604020202020204" pitchFamily="34" charset="0"/>
              <a:buChar char="•"/>
            </a:pPr>
            <a:r>
              <a:rPr lang="en-US" dirty="0"/>
              <a:t>Assessment is by examination and non-exam assessment (NEA)</a:t>
            </a:r>
          </a:p>
          <a:p>
            <a:pPr marL="342900" indent="-342900">
              <a:buFont typeface="Arial" panose="020B0604020202020204" pitchFamily="34" charset="0"/>
              <a:buChar char="•"/>
            </a:pPr>
            <a:r>
              <a:rPr lang="en-US" dirty="0"/>
              <a:t>There is a requirement for the application of mathematical knowledge, skills and understanding</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75275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D) is for candidates to provide financial information of a project and how it is taken from the concepts in task B through to financial planning and costing methods used in industry. This task covers 3 areas of the specification and is worth 10 marks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40</a:t>
            </a:fld>
            <a:endParaRPr lang="en-GB"/>
          </a:p>
        </p:txBody>
      </p:sp>
    </p:spTree>
    <p:extLst>
      <p:ext uri="{BB962C8B-B14F-4D97-AF65-F5344CB8AC3E}">
        <p14:creationId xmlns:p14="http://schemas.microsoft.com/office/powerpoint/2010/main" val="718439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2.4.12, the learners focus on planning for purchasing for the construction project, this includes the use of sub-contractors and tender documentation used. Candidates can demonstrate their knowledge of this section of the specification through writing a plan for purchasing methods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41</a:t>
            </a:fld>
            <a:endParaRPr lang="en-GB"/>
          </a:p>
        </p:txBody>
      </p:sp>
    </p:spTree>
    <p:extLst>
      <p:ext uri="{BB962C8B-B14F-4D97-AF65-F5344CB8AC3E}">
        <p14:creationId xmlns:p14="http://schemas.microsoft.com/office/powerpoint/2010/main" val="1701394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2.4.13, candidates learn about how work is priced both the material and the labour. Candidates can demonstrate this knowledge by complete a take-off from their designs in task B.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For the cost element of this specification area candidates can create a strategy which explains the link between quality and cost with a focus on getting value for the client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42</a:t>
            </a:fld>
            <a:endParaRPr lang="en-GB"/>
          </a:p>
        </p:txBody>
      </p:sp>
    </p:spTree>
    <p:extLst>
      <p:ext uri="{BB962C8B-B14F-4D97-AF65-F5344CB8AC3E}">
        <p14:creationId xmlns:p14="http://schemas.microsoft.com/office/powerpoint/2010/main" val="2897898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2.4.14, candidates can use their take-off list from the previous specification section to write a bill of quantities for the project, this could be a partial bill of quantities for specific elements dependent on the nature of the project. By creating a bill of quantities candidates will be able to follow the New rules of measurement hence demonstrating their knowledge and understanding.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43</a:t>
            </a:fld>
            <a:endParaRPr lang="en-GB"/>
          </a:p>
        </p:txBody>
      </p:sp>
    </p:spTree>
    <p:extLst>
      <p:ext uri="{BB962C8B-B14F-4D97-AF65-F5344CB8AC3E}">
        <p14:creationId xmlns:p14="http://schemas.microsoft.com/office/powerpoint/2010/main" val="1776060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mark scheme for task D has 4 bands, the top two bands are shown here. To access the top mark bands it is suggested that candidates use their drawings from Task A and Task B to complete a take-off list and write a Bill of Quantities. This could be accompanied by a purchasing report which details for the client the purchasing methods that would be the most beneficial to their particular context.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44</a:t>
            </a:fld>
            <a:endParaRPr lang="en-GB"/>
          </a:p>
        </p:txBody>
      </p:sp>
    </p:spTree>
    <p:extLst>
      <p:ext uri="{BB962C8B-B14F-4D97-AF65-F5344CB8AC3E}">
        <p14:creationId xmlns:p14="http://schemas.microsoft.com/office/powerpoint/2010/main" val="4208815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Task D) is for candidates to provide site management details on how the site would be managed effectives and how activities on site would be programmed, including any contingencies needed. This task covers 2 areas of the specification and is worth 15 marks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45</a:t>
            </a:fld>
            <a:endParaRPr lang="en-GB"/>
          </a:p>
        </p:txBody>
      </p:sp>
    </p:spTree>
    <p:extLst>
      <p:ext uri="{BB962C8B-B14F-4D97-AF65-F5344CB8AC3E}">
        <p14:creationId xmlns:p14="http://schemas.microsoft.com/office/powerpoint/2010/main" val="2290608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2.4.15, candidates will be able to use their design from task B and their prior work in C and D to create a site management programme of activities. This should include the items listed in the specification section, including a site layout, traffic management plan and waste management plan.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46</a:t>
            </a:fld>
            <a:endParaRPr lang="en-GB"/>
          </a:p>
        </p:txBody>
      </p:sp>
    </p:spTree>
    <p:extLst>
      <p:ext uri="{BB962C8B-B14F-4D97-AF65-F5344CB8AC3E}">
        <p14:creationId xmlns:p14="http://schemas.microsoft.com/office/powerpoint/2010/main" val="4169043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In specification area 2.4.16, candidates can build their programme of activities around the potential delays that could occur and create a plan which is explicit in handling unknown factors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47</a:t>
            </a:fld>
            <a:endParaRPr lang="en-GB"/>
          </a:p>
        </p:txBody>
      </p:sp>
    </p:spTree>
    <p:extLst>
      <p:ext uri="{BB962C8B-B14F-4D97-AF65-F5344CB8AC3E}">
        <p14:creationId xmlns:p14="http://schemas.microsoft.com/office/powerpoint/2010/main" val="4274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mark scheme for task E has 4 bands, the top two bands are shown here. To access the top mark bands it is suggested that students use the information from their prior reports and their drawings to create a realistic site management strategy. Descriptions of each category are not required as candidates can demonstrate their knowledge through writing the programme activity.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48</a:t>
            </a:fld>
            <a:endParaRPr lang="en-GB"/>
          </a:p>
        </p:txBody>
      </p:sp>
    </p:spTree>
    <p:extLst>
      <p:ext uri="{BB962C8B-B14F-4D97-AF65-F5344CB8AC3E}">
        <p14:creationId xmlns:p14="http://schemas.microsoft.com/office/powerpoint/2010/main" val="3844861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assessment criteria has been shown throughout this presentation for each of the NEA tasks set. The image in this slide shows the mapping of the specification to the assignment tasks.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The mark scheme is based on each task and contains an element from each specification point, it is important to note the two options for task A give equal opportunity for the marks with 5 mark bands each and a total of 25 marks available. Both pathways give equal opportunity for students to access the remaining tasks within the NEA. </a:t>
            </a: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When marking the NEA, best fit should be used to place candidates within the correct band and justification given as to why they are at the top, middle or bottom of that band.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49</a:t>
            </a:fld>
            <a:endParaRPr lang="en-GB"/>
          </a:p>
        </p:txBody>
      </p:sp>
    </p:spTree>
    <p:extLst>
      <p:ext uri="{BB962C8B-B14F-4D97-AF65-F5344CB8AC3E}">
        <p14:creationId xmlns:p14="http://schemas.microsoft.com/office/powerpoint/2010/main" val="407754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table outlines the focus of all 4 Units for AS and A Level and how they are assessed.</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1383823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For the site management section, specification area 2.4.15, exemplar scenarios are available for candidates to practice their response to a site. These give a range of different opportunities for candidates to tackle a range of challenges that site management and project management teams face within the built environment. </a:t>
            </a:r>
          </a:p>
          <a:p>
            <a:pPr>
              <a:lnSpc>
                <a:spcPct val="107000"/>
              </a:lnSpc>
              <a:spcAft>
                <a:spcPts val="800"/>
              </a:spcAft>
            </a:pPr>
            <a:r>
              <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For example the new build residential housing estate is on greenfield land with direct access to a B road, however the B road is on a curve and visibility can be a challenge. A different challenge is posed by scenario C which is a rear extension to a hospital which has staff, patients and visitors on site 24 hours so therefore requires no lose of parking or blocking of roads on the site. It would also require dust and noise to be kept to a minimum at all times.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50</a:t>
            </a:fld>
            <a:endParaRPr lang="en-GB"/>
          </a:p>
        </p:txBody>
      </p:sp>
    </p:spTree>
    <p:extLst>
      <p:ext uri="{BB962C8B-B14F-4D97-AF65-F5344CB8AC3E}">
        <p14:creationId xmlns:p14="http://schemas.microsoft.com/office/powerpoint/2010/main" val="2628416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contains a link to WJEC resources for this qualification.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wide range of resources available for teachers and students on the WJEC website.  Currently resources are available for Unit 1 and 2.  Resources for the other units will be provided to coincide with future workshops.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3867596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two most commonly asked questions, these relate to equipment. There is no requirement for candidates to have access to expensive specialist equipment. </a:t>
            </a:r>
          </a:p>
        </p:txBody>
      </p:sp>
      <p:sp>
        <p:nvSpPr>
          <p:cNvPr id="4" name="Slide Number Placeholder 3"/>
          <p:cNvSpPr>
            <a:spLocks noGrp="1"/>
          </p:cNvSpPr>
          <p:nvPr>
            <p:ph type="sldNum" sz="quarter" idx="5"/>
          </p:nvPr>
        </p:nvSpPr>
        <p:spPr/>
        <p:txBody>
          <a:bodyPr/>
          <a:lstStyle/>
          <a:p>
            <a:fld id="{24E7319E-213C-4920-A16F-A5F14520856B}" type="slidenum">
              <a:rPr lang="en-GB" smtClean="0"/>
              <a:t>52</a:t>
            </a:fld>
            <a:endParaRPr lang="en-GB"/>
          </a:p>
        </p:txBody>
      </p:sp>
    </p:spTree>
    <p:extLst>
      <p:ext uri="{BB962C8B-B14F-4D97-AF65-F5344CB8AC3E}">
        <p14:creationId xmlns:p14="http://schemas.microsoft.com/office/powerpoint/2010/main" val="2390132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have any further questions please do get in touch.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a:t>
            </a:r>
          </a:p>
        </p:txBody>
      </p:sp>
      <p:sp>
        <p:nvSpPr>
          <p:cNvPr id="4" name="Slide Number Placeholder 3"/>
          <p:cNvSpPr>
            <a:spLocks noGrp="1"/>
          </p:cNvSpPr>
          <p:nvPr>
            <p:ph type="sldNum" sz="quarter" idx="5"/>
          </p:nvPr>
        </p:nvSpPr>
        <p:spPr/>
        <p:txBody>
          <a:bodyPr/>
          <a:lstStyle/>
          <a:p>
            <a:fld id="{24E7319E-213C-4920-A16F-A5F14520856B}" type="slidenum">
              <a:rPr lang="en-GB" smtClean="0"/>
              <a:t>53</a:t>
            </a:fld>
            <a:endParaRPr lang="en-GB"/>
          </a:p>
        </p:txBody>
      </p:sp>
    </p:spTree>
    <p:extLst>
      <p:ext uri="{BB962C8B-B14F-4D97-AF65-F5344CB8AC3E}">
        <p14:creationId xmlns:p14="http://schemas.microsoft.com/office/powerpoint/2010/main" val="292465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will now focus on preparing to teach Unit 4 of the specification, offering an overview of the content, assessment structure and resources available to support you.</a:t>
            </a:r>
          </a:p>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501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agenda for this presentation is shown here. We will begin with an overview of the unit 4 content and then spend some time looking at the requirements of the NEA. The NEA aspect to this presentation will include sources of key teaching and learning resources, suggested approaches to the NEA and the assessment criteria. We will also discuss the range of exemplar scenarios available that can be used with the programme of activities section of the NEA. The session will finish with where to find our resources, and a look at frequently asked questions</a:t>
            </a:r>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50120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Unit 4 contributes 30% to the A Level qualification. It is designed so that candidates or centres can select the type of surveying practice that is more suited to them, this can either be through a building survey or a land survey. After the survey has been completed then all learners will develop design concepts and plan construction practices around the building or land surveyed. </a:t>
            </a:r>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132964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solidFill>
                  <a:schemeClr val="tx1"/>
                </a:solidFill>
              </a:rPr>
              <a:t>The unit is to be assessed via an 80 mark NEA project intended to represent approximately 40 hours work. </a:t>
            </a:r>
          </a:p>
          <a:p>
            <a:r>
              <a:rPr lang="en-GB" dirty="0">
                <a:solidFill>
                  <a:schemeClr val="tx1"/>
                </a:solidFill>
              </a:rPr>
              <a:t>The NEA task itself will remain the same for the lifetime of specification to allow for candidates to focus on an area of particular interest to them and the built environment in their locality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3326784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27/07/2022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resource.download.wjec.co.uk.s3-eu-west-1.amazonaws.com/vtc/2020-21/QW20-21_2/_multi-lang/gce-built-environment/index.html" TargetMode="External"/><Relationship Id="rId5" Type="http://schemas.openxmlformats.org/officeDocument/2006/relationships/image" Target="../media/image13.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mailto:construction@wjec.co.uk" TargetMode="External"/><Relationship Id="rId5" Type="http://schemas.openxmlformats.org/officeDocument/2006/relationships/image" Target="../media/image4.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361024" y="705112"/>
            <a:ext cx="9144000" cy="2978992"/>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 charset="-128"/>
                <a:cs typeface="Arial" panose="020B0604020202020204" pitchFamily="34" charset="0"/>
              </a:rPr>
              <a:t>GCE AS/A Level Built Environment</a:t>
            </a: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kumimoji="0" lang="en-US" sz="28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Pre-recorded Online Professional Learning</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Preparing to teach and assess Unit 4</a:t>
            </a:r>
          </a:p>
        </p:txBody>
      </p:sp>
    </p:spTree>
    <p:extLst>
      <p:ext uri="{BB962C8B-B14F-4D97-AF65-F5344CB8AC3E}">
        <p14:creationId xmlns:p14="http://schemas.microsoft.com/office/powerpoint/2010/main" val="3939293872"/>
      </p:ext>
    </p:extLst>
  </p:cSld>
  <p:clrMapOvr>
    <a:masterClrMapping/>
  </p:clrMapOvr>
  <mc:AlternateContent xmlns:mc="http://schemas.openxmlformats.org/markup-compatibility/2006" xmlns:p14="http://schemas.microsoft.com/office/powerpoint/2010/main">
    <mc:Choice Requires="p14">
      <p:transition spd="slow" p14:dur="2000" advTm="8118"/>
    </mc:Choice>
    <mc:Fallback xmlns="">
      <p:transition spd="slow" advTm="81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Unit 4 Overview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73288"/>
            <a:ext cx="8701177" cy="5006535"/>
          </a:xfrm>
        </p:spPr>
        <p:txBody>
          <a:bodyPr>
            <a:normAutofit/>
          </a:bodyPr>
          <a:lstStyle/>
          <a:p>
            <a:pPr marL="61912"/>
            <a:r>
              <a:rPr lang="en-GB" sz="3000" dirty="0">
                <a:latin typeface="+mn-lt"/>
                <a:ea typeface="Cambria" panose="02040503050406030204" pitchFamily="18" charset="0"/>
              </a:rPr>
              <a:t>Pathway Options </a:t>
            </a:r>
          </a:p>
          <a:p>
            <a:pPr marL="61912"/>
            <a:endParaRPr lang="en-GB" sz="2600" dirty="0">
              <a:latin typeface="+mn-lt"/>
              <a:ea typeface="Cambria" panose="02040503050406030204" pitchFamily="18" charset="0"/>
            </a:endParaRPr>
          </a:p>
          <a:p>
            <a:pPr marL="61912"/>
            <a:endParaRPr lang="en-GB" sz="3600" dirty="0">
              <a:latin typeface="+mn-lt"/>
            </a:endParaRPr>
          </a:p>
        </p:txBody>
      </p:sp>
      <p:pic>
        <p:nvPicPr>
          <p:cNvPr id="4" name="Picture 3">
            <a:extLst>
              <a:ext uri="{FF2B5EF4-FFF2-40B4-BE49-F238E27FC236}">
                <a16:creationId xmlns:a16="http://schemas.microsoft.com/office/drawing/2014/main" id="{E323B8D4-9A99-1F49-435C-2856801618FA}"/>
              </a:ext>
            </a:extLst>
          </p:cNvPr>
          <p:cNvPicPr>
            <a:picLocks noChangeAspect="1"/>
          </p:cNvPicPr>
          <p:nvPr/>
        </p:nvPicPr>
        <p:blipFill rotWithShape="1">
          <a:blip r:embed="rId3"/>
          <a:srcRect t="7353" b="50135"/>
          <a:stretch/>
        </p:blipFill>
        <p:spPr>
          <a:xfrm>
            <a:off x="328168" y="2291787"/>
            <a:ext cx="8487663" cy="4028471"/>
          </a:xfrm>
          <a:prstGeom prst="rect">
            <a:avLst/>
          </a:prstGeom>
        </p:spPr>
      </p:pic>
    </p:spTree>
    <p:extLst>
      <p:ext uri="{BB962C8B-B14F-4D97-AF65-F5344CB8AC3E}">
        <p14:creationId xmlns:p14="http://schemas.microsoft.com/office/powerpoint/2010/main" val="832550622"/>
      </p:ext>
    </p:extLst>
  </p:cSld>
  <p:clrMapOvr>
    <a:masterClrMapping/>
  </p:clrMapOvr>
  <mc:AlternateContent xmlns:mc="http://schemas.openxmlformats.org/markup-compatibility/2006" xmlns:p14="http://schemas.microsoft.com/office/powerpoint/2010/main">
    <mc:Choice Requires="p14">
      <p:transition spd="slow" p14:dur="2000" advTm="20444"/>
    </mc:Choice>
    <mc:Fallback xmlns="">
      <p:transition spd="slow" advTm="204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Unit 4 Overview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73288"/>
            <a:ext cx="8701177" cy="5006535"/>
          </a:xfrm>
        </p:spPr>
        <p:txBody>
          <a:bodyPr>
            <a:normAutofit/>
          </a:bodyPr>
          <a:lstStyle/>
          <a:p>
            <a:pPr marL="61912"/>
            <a:r>
              <a:rPr lang="en-GB" sz="3000" dirty="0">
                <a:latin typeface="+mn-lt"/>
                <a:ea typeface="Cambria" panose="02040503050406030204" pitchFamily="18" charset="0"/>
              </a:rPr>
              <a:t>Common content to both pathways</a:t>
            </a:r>
          </a:p>
          <a:p>
            <a:pPr marL="61912"/>
            <a:endParaRPr lang="en-GB" sz="2600" dirty="0">
              <a:latin typeface="+mn-lt"/>
              <a:ea typeface="Cambria" panose="02040503050406030204" pitchFamily="18" charset="0"/>
            </a:endParaRPr>
          </a:p>
          <a:p>
            <a:pPr marL="61912"/>
            <a:endParaRPr lang="en-GB" sz="3600" dirty="0">
              <a:latin typeface="+mn-lt"/>
            </a:endParaRPr>
          </a:p>
        </p:txBody>
      </p:sp>
      <p:pic>
        <p:nvPicPr>
          <p:cNvPr id="4" name="Picture 3">
            <a:extLst>
              <a:ext uri="{FF2B5EF4-FFF2-40B4-BE49-F238E27FC236}">
                <a16:creationId xmlns:a16="http://schemas.microsoft.com/office/drawing/2014/main" id="{F417E93D-AE20-AEB7-2F9F-3A6AB722B007}"/>
              </a:ext>
            </a:extLst>
          </p:cNvPr>
          <p:cNvPicPr>
            <a:picLocks noChangeAspect="1"/>
          </p:cNvPicPr>
          <p:nvPr/>
        </p:nvPicPr>
        <p:blipFill rotWithShape="1">
          <a:blip r:embed="rId3"/>
          <a:srcRect t="50511"/>
          <a:stretch/>
        </p:blipFill>
        <p:spPr>
          <a:xfrm>
            <a:off x="485020" y="2239552"/>
            <a:ext cx="8173959" cy="4516270"/>
          </a:xfrm>
          <a:prstGeom prst="rect">
            <a:avLst/>
          </a:prstGeom>
        </p:spPr>
      </p:pic>
    </p:spTree>
    <p:extLst>
      <p:ext uri="{BB962C8B-B14F-4D97-AF65-F5344CB8AC3E}">
        <p14:creationId xmlns:p14="http://schemas.microsoft.com/office/powerpoint/2010/main" val="4091608845"/>
      </p:ext>
    </p:extLst>
  </p:cSld>
  <p:clrMapOvr>
    <a:masterClrMapping/>
  </p:clrMapOvr>
  <mc:AlternateContent xmlns:mc="http://schemas.openxmlformats.org/markup-compatibility/2006" xmlns:p14="http://schemas.microsoft.com/office/powerpoint/2010/main">
    <mc:Choice Requires="p14">
      <p:transition spd="slow" p14:dur="2000" advTm="20444"/>
    </mc:Choice>
    <mc:Fallback xmlns="">
      <p:transition spd="slow" advTm="204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Overview of Both NEA Briefs</a:t>
            </a:r>
          </a:p>
          <a:p>
            <a:pPr marL="61912"/>
            <a:endParaRPr lang="en-GB" sz="2200" dirty="0">
              <a:latin typeface="+mn-lt"/>
            </a:endParaRPr>
          </a:p>
          <a:p>
            <a:pPr marL="352425" indent="-296863">
              <a:buFont typeface="Arial" panose="020B0604020202020204" pitchFamily="34" charset="0"/>
              <a:buChar char="•"/>
            </a:pPr>
            <a:r>
              <a:rPr lang="en-GB" sz="2800" dirty="0">
                <a:latin typeface="+mn-lt"/>
              </a:rPr>
              <a:t>A – Building OR Land Survey						25 Marks</a:t>
            </a:r>
          </a:p>
          <a:p>
            <a:pPr marL="352425" indent="-296863">
              <a:buFont typeface="Arial" panose="020B0604020202020204" pitchFamily="34" charset="0"/>
              <a:buChar char="•"/>
            </a:pPr>
            <a:r>
              <a:rPr lang="en-GB" sz="2800" dirty="0">
                <a:latin typeface="+mn-lt"/>
              </a:rPr>
              <a:t>B – Development Concepts						15 Marks</a:t>
            </a:r>
          </a:p>
          <a:p>
            <a:pPr marL="352425" indent="-296863">
              <a:buFont typeface="Arial" panose="020B0604020202020204" pitchFamily="34" charset="0"/>
              <a:buChar char="•"/>
            </a:pPr>
            <a:r>
              <a:rPr lang="en-GB" sz="2800" dirty="0">
                <a:latin typeface="+mn-lt"/>
              </a:rPr>
              <a:t>C – Construction Management					15 Marks</a:t>
            </a:r>
          </a:p>
          <a:p>
            <a:pPr marL="352425" indent="-296863">
              <a:buFont typeface="Arial" panose="020B0604020202020204" pitchFamily="34" charset="0"/>
              <a:buChar char="•"/>
            </a:pPr>
            <a:r>
              <a:rPr lang="en-GB" sz="2800" dirty="0">
                <a:latin typeface="+mn-lt"/>
              </a:rPr>
              <a:t>D – Purchasing and Financial Management 	10 Marks</a:t>
            </a:r>
          </a:p>
          <a:p>
            <a:pPr marL="352425" indent="-296863">
              <a:buFont typeface="Arial" panose="020B0604020202020204" pitchFamily="34" charset="0"/>
              <a:buChar char="•"/>
            </a:pPr>
            <a:r>
              <a:rPr lang="en-GB" sz="2800" dirty="0">
                <a:latin typeface="+mn-lt"/>
              </a:rPr>
              <a:t>E – Programme of Activities 						15 Marks</a:t>
            </a:r>
          </a:p>
          <a:p>
            <a:pPr marL="633412" indent="-571500">
              <a:buFont typeface="Arial" panose="020B0604020202020204" pitchFamily="34" charset="0"/>
              <a:buChar char="•"/>
            </a:pPr>
            <a:endParaRPr lang="en-GB" sz="28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Overview </a:t>
            </a:r>
          </a:p>
        </p:txBody>
      </p:sp>
    </p:spTree>
    <p:extLst>
      <p:ext uri="{BB962C8B-B14F-4D97-AF65-F5344CB8AC3E}">
        <p14:creationId xmlns:p14="http://schemas.microsoft.com/office/powerpoint/2010/main" val="318521432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fontScale="77500" lnSpcReduction="20000"/>
          </a:bodyPr>
          <a:lstStyle/>
          <a:p>
            <a:pPr marL="358775" indent="-298450">
              <a:buAutoNum type="alphaLcParenR"/>
            </a:pPr>
            <a:r>
              <a:rPr lang="en-GB" sz="3400" dirty="0">
                <a:latin typeface="+mn-lt"/>
              </a:rPr>
              <a:t>Plan and carry out a building survey and produce a report which shows evidence of your planning, including consideration of relevant health and safety issues, understanding of equipment and principles involved in inspecting a property, and reporting findings in an appropriate way. The survey must include:</a:t>
            </a:r>
          </a:p>
          <a:p>
            <a:pPr marL="984250" lvl="1" indent="-358775">
              <a:buFontTx/>
              <a:buChar char="-"/>
            </a:pPr>
            <a:r>
              <a:rPr lang="en-GB" sz="3100" dirty="0">
                <a:latin typeface="+mn-lt"/>
              </a:rPr>
              <a:t>Details of the type and style of property and the associated maintenance implications</a:t>
            </a:r>
          </a:p>
          <a:p>
            <a:pPr marL="984250" lvl="1" indent="-358775">
              <a:buFontTx/>
              <a:buChar char="-"/>
            </a:pPr>
            <a:r>
              <a:rPr lang="en-GB" sz="3100" dirty="0"/>
              <a:t>Identification of external and internal defects, along with suitable means of repair or renewal</a:t>
            </a:r>
            <a:endParaRPr lang="en-GB" sz="3100" dirty="0">
              <a:latin typeface="+mn-lt"/>
            </a:endParaRPr>
          </a:p>
          <a:p>
            <a:pPr marL="61912"/>
            <a:endParaRPr lang="en-GB" sz="19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Task A</a:t>
            </a:r>
          </a:p>
        </p:txBody>
      </p:sp>
      <p:pic>
        <p:nvPicPr>
          <p:cNvPr id="7" name="Picture 6">
            <a:extLst>
              <a:ext uri="{FF2B5EF4-FFF2-40B4-BE49-F238E27FC236}">
                <a16:creationId xmlns:a16="http://schemas.microsoft.com/office/drawing/2014/main" id="{42FF5DC2-E768-48A9-8D3B-4A894935ED15}"/>
              </a:ext>
            </a:extLst>
          </p:cNvPr>
          <p:cNvPicPr>
            <a:picLocks noChangeAspect="1"/>
          </p:cNvPicPr>
          <p:nvPr/>
        </p:nvPicPr>
        <p:blipFill rotWithShape="1">
          <a:blip r:embed="rId3"/>
          <a:srcRect b="68935"/>
          <a:stretch/>
        </p:blipFill>
        <p:spPr>
          <a:xfrm>
            <a:off x="1223354" y="4688716"/>
            <a:ext cx="6381213" cy="2039963"/>
          </a:xfrm>
          <a:prstGeom prst="rect">
            <a:avLst/>
          </a:prstGeom>
        </p:spPr>
      </p:pic>
    </p:spTree>
    <p:extLst>
      <p:ext uri="{BB962C8B-B14F-4D97-AF65-F5344CB8AC3E}">
        <p14:creationId xmlns:p14="http://schemas.microsoft.com/office/powerpoint/2010/main" val="688910945"/>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10000"/>
          </a:bodyPr>
          <a:lstStyle/>
          <a:p>
            <a:pPr marL="404812" indent="-342900">
              <a:buFont typeface="Arial" panose="020B0604020202020204" pitchFamily="34" charset="0"/>
              <a:buChar char="•"/>
            </a:pPr>
            <a:r>
              <a:rPr lang="en-GB" sz="3200" dirty="0">
                <a:latin typeface="+mn-lt"/>
                <a:cs typeface="+mn-cs"/>
              </a:rPr>
              <a:t>The building should, as a minimum, be:</a:t>
            </a:r>
          </a:p>
          <a:p>
            <a:pPr marL="1147762" lvl="1" indent="-342900">
              <a:buFont typeface="Arial" panose="020B0604020202020204" pitchFamily="34" charset="0"/>
              <a:buChar char="•"/>
            </a:pPr>
            <a:r>
              <a:rPr lang="en-GB" sz="2700" dirty="0"/>
              <a:t>A low-rise building with a  footprint area of at least 75m</a:t>
            </a:r>
            <a:r>
              <a:rPr lang="en-GB" sz="2700" baseline="30000" dirty="0"/>
              <a:t>2</a:t>
            </a:r>
            <a:r>
              <a:rPr lang="en-GB" sz="2700" dirty="0"/>
              <a:t> </a:t>
            </a:r>
          </a:p>
          <a:p>
            <a:pPr marL="1147762" lvl="1" indent="-342900">
              <a:buFont typeface="Arial" panose="020B0604020202020204" pitchFamily="34" charset="0"/>
              <a:buChar char="•"/>
            </a:pPr>
            <a:r>
              <a:rPr lang="en-GB" sz="2700" dirty="0"/>
              <a:t>Able to offer opportunities for identifying maintenance implications for internal and external defects </a:t>
            </a:r>
          </a:p>
          <a:p>
            <a:pPr marL="1147762" lvl="1" indent="-342900">
              <a:buFont typeface="Arial" panose="020B0604020202020204" pitchFamily="34" charset="0"/>
              <a:buChar char="•"/>
            </a:pPr>
            <a:r>
              <a:rPr lang="en-GB" sz="2700" dirty="0"/>
              <a:t>Located in Wales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Potential Opportunities </a:t>
            </a:r>
          </a:p>
          <a:p>
            <a:pPr marL="1147762" lvl="1" indent="-342900">
              <a:buFont typeface="Arial" panose="020B0604020202020204" pitchFamily="34" charset="0"/>
              <a:buChar char="•"/>
            </a:pPr>
            <a:r>
              <a:rPr lang="en-GB" sz="2700" dirty="0"/>
              <a:t>A small school building </a:t>
            </a:r>
          </a:p>
          <a:p>
            <a:pPr marL="1147762" lvl="1" indent="-342900">
              <a:buFont typeface="Arial" panose="020B0604020202020204" pitchFamily="34" charset="0"/>
              <a:buChar char="•"/>
            </a:pPr>
            <a:r>
              <a:rPr lang="en-GB" sz="2700" dirty="0"/>
              <a:t>A local office building </a:t>
            </a:r>
          </a:p>
          <a:p>
            <a:pPr marL="1147762" lvl="1" indent="-342900">
              <a:buFont typeface="Arial" panose="020B0604020202020204" pitchFamily="34" charset="0"/>
              <a:buChar char="•"/>
            </a:pPr>
            <a:r>
              <a:rPr lang="en-GB" sz="2700" dirty="0"/>
              <a:t>A residential property</a:t>
            </a:r>
          </a:p>
          <a:p>
            <a:pPr marL="1147762" lvl="1" indent="-342900">
              <a:buFont typeface="Arial" panose="020B0604020202020204" pitchFamily="34" charset="0"/>
              <a:buChar char="•"/>
            </a:pPr>
            <a:r>
              <a:rPr lang="en-GB" sz="2700" dirty="0"/>
              <a:t>A community hall </a:t>
            </a:r>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Building Selection</a:t>
            </a:r>
          </a:p>
        </p:txBody>
      </p:sp>
    </p:spTree>
    <p:extLst>
      <p:ext uri="{BB962C8B-B14F-4D97-AF65-F5344CB8AC3E}">
        <p14:creationId xmlns:p14="http://schemas.microsoft.com/office/powerpoint/2010/main" val="45047502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Assessment Grid </a:t>
            </a:r>
          </a:p>
        </p:txBody>
      </p:sp>
      <p:pic>
        <p:nvPicPr>
          <p:cNvPr id="7" name="Content Placeholder 6">
            <a:extLst>
              <a:ext uri="{FF2B5EF4-FFF2-40B4-BE49-F238E27FC236}">
                <a16:creationId xmlns:a16="http://schemas.microsoft.com/office/drawing/2014/main" id="{D09FA1FA-7CAB-9424-A24A-5EDB3DCE5175}"/>
              </a:ext>
            </a:extLst>
          </p:cNvPr>
          <p:cNvPicPr>
            <a:picLocks noGrp="1" noChangeAspect="1"/>
          </p:cNvPicPr>
          <p:nvPr>
            <p:ph idx="4294967295"/>
          </p:nvPr>
        </p:nvPicPr>
        <p:blipFill rotWithShape="1">
          <a:blip r:embed="rId3"/>
          <a:srcRect t="7353" r="53344" b="50135"/>
          <a:stretch/>
        </p:blipFill>
        <p:spPr>
          <a:xfrm>
            <a:off x="123849" y="2353093"/>
            <a:ext cx="2932824" cy="2982836"/>
          </a:xfrm>
          <a:prstGeom prst="rect">
            <a:avLst/>
          </a:prstGeom>
        </p:spPr>
      </p:pic>
      <p:pic>
        <p:nvPicPr>
          <p:cNvPr id="16" name="Picture 15">
            <a:extLst>
              <a:ext uri="{FF2B5EF4-FFF2-40B4-BE49-F238E27FC236}">
                <a16:creationId xmlns:a16="http://schemas.microsoft.com/office/drawing/2014/main" id="{9887B4E6-2C85-62FA-361A-60B56111A3AA}"/>
              </a:ext>
            </a:extLst>
          </p:cNvPr>
          <p:cNvPicPr>
            <a:picLocks noChangeAspect="1"/>
          </p:cNvPicPr>
          <p:nvPr/>
        </p:nvPicPr>
        <p:blipFill rotWithShape="1">
          <a:blip r:embed="rId4"/>
          <a:srcRect l="30127" t="29690" r="20633" b="12025"/>
          <a:stretch/>
        </p:blipFill>
        <p:spPr>
          <a:xfrm>
            <a:off x="3140742" y="1766349"/>
            <a:ext cx="5972709" cy="3976688"/>
          </a:xfrm>
          <a:prstGeom prst="rect">
            <a:avLst/>
          </a:prstGeom>
        </p:spPr>
      </p:pic>
    </p:spTree>
    <p:extLst>
      <p:ext uri="{BB962C8B-B14F-4D97-AF65-F5344CB8AC3E}">
        <p14:creationId xmlns:p14="http://schemas.microsoft.com/office/powerpoint/2010/main" val="169346006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85000"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a:t>
            </a:r>
          </a:p>
          <a:p>
            <a:pPr marL="1147762" lvl="1" indent="-342900">
              <a:buFont typeface="Arial" panose="020B0604020202020204" pitchFamily="34" charset="0"/>
              <a:buChar char="•"/>
            </a:pPr>
            <a:r>
              <a:rPr lang="en-GB" sz="2700" dirty="0"/>
              <a:t>The different types of residential and commercial properties in the built environment</a:t>
            </a:r>
          </a:p>
          <a:p>
            <a:pPr marL="1147762" lvl="1" indent="-342900">
              <a:buFont typeface="Arial" panose="020B0604020202020204" pitchFamily="34" charset="0"/>
              <a:buChar char="•"/>
            </a:pPr>
            <a:r>
              <a:rPr lang="en-GB" sz="2700" dirty="0"/>
              <a:t>The architectural styles (and periods) in which commercial and residential properties are/have been built</a:t>
            </a:r>
          </a:p>
          <a:p>
            <a:pPr marL="1147762" lvl="1" indent="-342900">
              <a:buFont typeface="Arial" panose="020B0604020202020204" pitchFamily="34" charset="0"/>
              <a:buChar char="•"/>
            </a:pPr>
            <a:r>
              <a:rPr lang="en-GB" sz="2700" dirty="0"/>
              <a:t>The impact of style and type on future maintenance</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fully explain the building type surveyed, its history with architectural style/period it was built</a:t>
            </a:r>
          </a:p>
          <a:p>
            <a:pPr marL="1147762" lvl="1" indent="-342900">
              <a:buFont typeface="Arial" panose="020B0604020202020204" pitchFamily="34" charset="0"/>
              <a:buChar char="•"/>
            </a:pPr>
            <a:r>
              <a:rPr lang="en-GB" sz="2700" dirty="0"/>
              <a:t>Candidates identify materials used and potential impact on maintenance required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2.4.1a </a:t>
            </a:r>
          </a:p>
        </p:txBody>
      </p:sp>
    </p:spTree>
    <p:extLst>
      <p:ext uri="{BB962C8B-B14F-4D97-AF65-F5344CB8AC3E}">
        <p14:creationId xmlns:p14="http://schemas.microsoft.com/office/powerpoint/2010/main" val="305514395"/>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85000"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building degradation with respect to:</a:t>
            </a:r>
          </a:p>
          <a:p>
            <a:pPr marL="1147762" lvl="1" indent="-342900">
              <a:buFont typeface="Arial" panose="020B0604020202020204" pitchFamily="34" charset="0"/>
              <a:buChar char="•"/>
            </a:pPr>
            <a:r>
              <a:rPr lang="en-GB" sz="2700" dirty="0"/>
              <a:t>Common defects to external envelopes of residential properties and suitable means of repair and renewal </a:t>
            </a:r>
          </a:p>
          <a:p>
            <a:pPr marL="1147762" lvl="1" indent="-342900">
              <a:buFont typeface="Arial" panose="020B0604020202020204" pitchFamily="34" charset="0"/>
              <a:buChar char="•"/>
            </a:pPr>
            <a:r>
              <a:rPr lang="en-GB" sz="2700" dirty="0"/>
              <a:t>Common internal defects of residential properties and suitable means of repair or renewal</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Each element of the building is photographed </a:t>
            </a:r>
          </a:p>
          <a:p>
            <a:pPr marL="1147762" lvl="1" indent="-342900">
              <a:buFont typeface="Arial" panose="020B0604020202020204" pitchFamily="34" charset="0"/>
              <a:buChar char="•"/>
            </a:pPr>
            <a:r>
              <a:rPr lang="en-GB" sz="2700" dirty="0"/>
              <a:t>Ratings are given to each element following RICS guidance </a:t>
            </a:r>
          </a:p>
          <a:p>
            <a:pPr marL="1147762" lvl="1" indent="-342900">
              <a:buFont typeface="Arial" panose="020B0604020202020204" pitchFamily="34" charset="0"/>
              <a:buChar char="•"/>
            </a:pPr>
            <a:r>
              <a:rPr lang="en-GB" sz="2700" dirty="0"/>
              <a:t>A description of each element along with an opinion on the condition of that element</a:t>
            </a:r>
          </a:p>
          <a:p>
            <a:pPr marL="1147762" lvl="1" indent="-342900">
              <a:buFont typeface="Arial" panose="020B0604020202020204" pitchFamily="34" charset="0"/>
              <a:buChar char="•"/>
            </a:pPr>
            <a:r>
              <a:rPr lang="en-GB" sz="2700" dirty="0"/>
              <a:t>Remedial work advice is provided where required </a:t>
            </a:r>
          </a:p>
          <a:p>
            <a:pPr marL="1147762" lvl="1" indent="-342900">
              <a:buFont typeface="Arial" panose="020B0604020202020204" pitchFamily="34" charset="0"/>
              <a:buChar char="•"/>
            </a:pPr>
            <a:endParaRPr lang="en-GB" sz="2700" dirty="0"/>
          </a:p>
          <a:p>
            <a:pPr marL="1147762" lvl="1" indent="-342900">
              <a:buFont typeface="Arial" panose="020B0604020202020204" pitchFamily="34" charset="0"/>
              <a:buChar char="•"/>
            </a:pPr>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2.4.2a </a:t>
            </a:r>
          </a:p>
        </p:txBody>
      </p:sp>
    </p:spTree>
    <p:extLst>
      <p:ext uri="{BB962C8B-B14F-4D97-AF65-F5344CB8AC3E}">
        <p14:creationId xmlns:p14="http://schemas.microsoft.com/office/powerpoint/2010/main" val="1035839188"/>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fontScale="85000"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surveying equipment with respect to:</a:t>
            </a:r>
          </a:p>
          <a:p>
            <a:pPr marL="1147762" lvl="1" indent="-342900">
              <a:buFont typeface="Arial" panose="020B0604020202020204" pitchFamily="34" charset="0"/>
              <a:buChar char="•"/>
            </a:pPr>
            <a:r>
              <a:rPr lang="en-GB" sz="2700" dirty="0"/>
              <a:t>Manual and electronic equipment</a:t>
            </a:r>
          </a:p>
          <a:p>
            <a:pPr marL="1147762" lvl="1" indent="-342900">
              <a:buFont typeface="Arial" panose="020B0604020202020204" pitchFamily="34" charset="0"/>
              <a:buChar char="•"/>
            </a:pPr>
            <a:r>
              <a:rPr lang="en-GB" sz="2700" dirty="0"/>
              <a:t>Relevant mathematical principles involved in using this equipment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The survey is conducted using equipment from the list</a:t>
            </a:r>
          </a:p>
          <a:p>
            <a:pPr marL="1547812" lvl="2" indent="-342900"/>
            <a:r>
              <a:rPr lang="en-GB" sz="2300" dirty="0"/>
              <a:t>It is not expected that learners will have access to all the equipment on the list but they are required to be aware of it  </a:t>
            </a:r>
          </a:p>
          <a:p>
            <a:pPr marL="1147762" lvl="1" indent="-342900">
              <a:buFont typeface="Arial" panose="020B0604020202020204" pitchFamily="34" charset="0"/>
              <a:buChar char="•"/>
            </a:pPr>
            <a:r>
              <a:rPr lang="en-GB" sz="2700" dirty="0"/>
              <a:t>The report includes a section on what equipment was used and how it was used to accurately record data </a:t>
            </a:r>
          </a:p>
          <a:p>
            <a:pPr marL="1147762" lvl="1" indent="-342900">
              <a:buFont typeface="Arial" panose="020B0604020202020204" pitchFamily="34" charset="0"/>
              <a:buChar char="•"/>
            </a:pPr>
            <a:r>
              <a:rPr lang="en-GB" sz="2700" dirty="0"/>
              <a:t>Drawings of the property are included in the report which demonstrate room area and volume calculation.</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2.4.3a </a:t>
            </a:r>
          </a:p>
        </p:txBody>
      </p:sp>
    </p:spTree>
    <p:extLst>
      <p:ext uri="{BB962C8B-B14F-4D97-AF65-F5344CB8AC3E}">
        <p14:creationId xmlns:p14="http://schemas.microsoft.com/office/powerpoint/2010/main" val="342422239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fontScale="925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following aspects of planning a building survey:</a:t>
            </a:r>
          </a:p>
          <a:p>
            <a:pPr marL="1147762" lvl="1" indent="-342900">
              <a:buFont typeface="Arial" panose="020B0604020202020204" pitchFamily="34" charset="0"/>
              <a:buChar char="•"/>
            </a:pPr>
            <a:r>
              <a:rPr lang="en-GB" sz="2700" dirty="0"/>
              <a:t>Sequence of surveying activities</a:t>
            </a:r>
          </a:p>
          <a:p>
            <a:pPr marL="1147762" lvl="1" indent="-342900">
              <a:buFont typeface="Arial" panose="020B0604020202020204" pitchFamily="34" charset="0"/>
              <a:buChar char="•"/>
            </a:pPr>
            <a:r>
              <a:rPr lang="en-GB" sz="2700" dirty="0"/>
              <a:t>Health and safety planning </a:t>
            </a:r>
          </a:p>
          <a:p>
            <a:pPr marL="1147762" lvl="1" indent="-342900">
              <a:buFont typeface="Arial" panose="020B0604020202020204" pitchFamily="34" charset="0"/>
              <a:buChar char="•"/>
            </a:pPr>
            <a:r>
              <a:rPr lang="en-GB" sz="2700" dirty="0"/>
              <a:t>Arranging access to relevant areas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explain the survey activity to their clients through the report </a:t>
            </a:r>
          </a:p>
          <a:p>
            <a:pPr marL="1147762" lvl="1" indent="-342900">
              <a:buFont typeface="Arial" panose="020B0604020202020204" pitchFamily="34" charset="0"/>
              <a:buChar char="•"/>
            </a:pPr>
            <a:r>
              <a:rPr lang="en-GB" sz="2700" dirty="0"/>
              <a:t>Risks are assessed with mitigation steps in place, including the limitations identified </a:t>
            </a:r>
          </a:p>
          <a:p>
            <a:pPr marL="1147762" lvl="1" indent="-342900">
              <a:buFont typeface="Arial" panose="020B0604020202020204" pitchFamily="34" charset="0"/>
              <a:buChar char="•"/>
            </a:pPr>
            <a:r>
              <a:rPr lang="en-GB" sz="2700" dirty="0"/>
              <a:t>Survey report will demonstrate the access arrangements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2.4.4a </a:t>
            </a:r>
          </a:p>
        </p:txBody>
      </p:sp>
    </p:spTree>
    <p:extLst>
      <p:ext uri="{BB962C8B-B14F-4D97-AF65-F5344CB8AC3E}">
        <p14:creationId xmlns:p14="http://schemas.microsoft.com/office/powerpoint/2010/main" val="1780525824"/>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48645"/>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a:t>
            </a:r>
          </a:p>
          <a:p>
            <a:pPr marL="447675" indent="-358775"/>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sz="3400" dirty="0">
                <a:latin typeface="+mn-lt"/>
                <a:ea typeface="Cambria" panose="02040503050406030204" pitchFamily="18" charset="0"/>
                <a:cs typeface="Cambria" panose="02040503050406030204" pitchFamily="18" charset="0"/>
              </a:rPr>
              <a:t>The WJEC GCE AS and A level qualification in Built Environment advances learners’ understanding of the built environment, including the professional and technical roles within it and the range of buildings, assets and structures that comprise it. </a:t>
            </a: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462793" y="74010"/>
            <a:ext cx="7090913" cy="8861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Introduction to the new specification</a:t>
            </a:r>
          </a:p>
        </p:txBody>
      </p:sp>
    </p:spTree>
    <p:extLst>
      <p:ext uri="{BB962C8B-B14F-4D97-AF65-F5344CB8AC3E}">
        <p14:creationId xmlns:p14="http://schemas.microsoft.com/office/powerpoint/2010/main" val="299418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fontScale="925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following aspects relating to examining and recording findings of a building survey:</a:t>
            </a:r>
          </a:p>
          <a:p>
            <a:pPr marL="1147762" lvl="1" indent="-342900">
              <a:buFont typeface="Arial" panose="020B0604020202020204" pitchFamily="34" charset="0"/>
              <a:buChar char="•"/>
            </a:pPr>
            <a:r>
              <a:rPr lang="en-GB" sz="2700" dirty="0"/>
              <a:t>State of repair of building elements and features </a:t>
            </a:r>
          </a:p>
          <a:p>
            <a:pPr marL="1147762" lvl="1" indent="-342900">
              <a:buFont typeface="Arial" panose="020B0604020202020204" pitchFamily="34" charset="0"/>
              <a:buChar char="•"/>
            </a:pPr>
            <a:r>
              <a:rPr lang="en-GB" sz="2700" dirty="0"/>
              <a:t>Measuring the relevant dimensions related to findings</a:t>
            </a:r>
          </a:p>
          <a:p>
            <a:pPr marL="1147762" lvl="1" indent="-342900">
              <a:buFont typeface="Arial" panose="020B0604020202020204" pitchFamily="34" charset="0"/>
              <a:buChar char="•"/>
            </a:pPr>
            <a:r>
              <a:rPr lang="en-GB" sz="2700" dirty="0"/>
              <a:t>Capturing the appropriate and relevant evidence</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Condition ratings used for each building element </a:t>
            </a:r>
          </a:p>
          <a:p>
            <a:pPr marL="1147762" lvl="1" indent="-342900">
              <a:buFont typeface="Arial" panose="020B0604020202020204" pitchFamily="34" charset="0"/>
              <a:buChar char="•"/>
            </a:pPr>
            <a:r>
              <a:rPr lang="en-GB" sz="2700" dirty="0"/>
              <a:t>Evidence captured and included in the report to support findings </a:t>
            </a:r>
          </a:p>
          <a:p>
            <a:pPr marL="1147762" lvl="1" indent="-342900">
              <a:buFont typeface="Arial" panose="020B0604020202020204" pitchFamily="34" charset="0"/>
              <a:buChar char="•"/>
            </a:pPr>
            <a:r>
              <a:rPr lang="en-GB" sz="2700" dirty="0"/>
              <a:t>Measurements used to draw floor plans, elevations and cross sections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2.4.5a </a:t>
            </a:r>
          </a:p>
        </p:txBody>
      </p:sp>
    </p:spTree>
    <p:extLst>
      <p:ext uri="{BB962C8B-B14F-4D97-AF65-F5344CB8AC3E}">
        <p14:creationId xmlns:p14="http://schemas.microsoft.com/office/powerpoint/2010/main" val="1958726693"/>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411165"/>
          </a:xfrm>
        </p:spPr>
        <p:txBody>
          <a:bodyPr>
            <a:normAutofit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following aspects of completing a building survey and measured survey:</a:t>
            </a:r>
          </a:p>
          <a:p>
            <a:pPr marL="1147762" lvl="1" indent="-342900">
              <a:buFont typeface="Arial" panose="020B0604020202020204" pitchFamily="34" charset="0"/>
              <a:buChar char="•"/>
            </a:pPr>
            <a:r>
              <a:rPr lang="en-GB" sz="2700" dirty="0"/>
              <a:t>The requirement of building survey and measured survey reports</a:t>
            </a:r>
          </a:p>
          <a:p>
            <a:pPr marL="1147762" lvl="1" indent="-342900">
              <a:buFont typeface="Arial" panose="020B0604020202020204" pitchFamily="34" charset="0"/>
              <a:buChar char="•"/>
            </a:pPr>
            <a:r>
              <a:rPr lang="en-GB" sz="2700" dirty="0"/>
              <a:t>Producing scaled survey drawings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A survey report </a:t>
            </a:r>
          </a:p>
          <a:p>
            <a:pPr marL="1147762" lvl="1" indent="-342900">
              <a:buFont typeface="Arial" panose="020B0604020202020204" pitchFamily="34" charset="0"/>
              <a:buChar char="•"/>
            </a:pPr>
            <a:r>
              <a:rPr lang="en-GB" sz="2700" dirty="0"/>
              <a:t>Scaled drawings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A – 2.4.6a </a:t>
            </a:r>
          </a:p>
        </p:txBody>
      </p:sp>
    </p:spTree>
    <p:extLst>
      <p:ext uri="{BB962C8B-B14F-4D97-AF65-F5344CB8AC3E}">
        <p14:creationId xmlns:p14="http://schemas.microsoft.com/office/powerpoint/2010/main" val="371533301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317747"/>
            <a:ext cx="8796759" cy="3912242"/>
          </a:xfrm>
        </p:spPr>
        <p:txBody>
          <a:bodyPr>
            <a:normAutofit fontScale="92500"/>
          </a:bodyPr>
          <a:lstStyle/>
          <a:p>
            <a:pPr marL="358775" indent="-298450">
              <a:buAutoNum type="alphaLcParenR"/>
            </a:pPr>
            <a:r>
              <a:rPr lang="en-GB" sz="2800" dirty="0">
                <a:latin typeface="+mn-lt"/>
              </a:rPr>
              <a:t>Carry out a land survey and produce a report which shows evidence of your understanding of survey frameworks, the use of fieldwork surveys equipment, relevant mathematical principles, identifying and rectifying errors and reporting findings in an appropriate way. The survey must include:</a:t>
            </a:r>
          </a:p>
          <a:p>
            <a:pPr marL="984250" lvl="1" indent="-358775">
              <a:buFontTx/>
              <a:buChar char="-"/>
            </a:pPr>
            <a:r>
              <a:rPr lang="en-GB" sz="2600" dirty="0">
                <a:latin typeface="+mn-lt"/>
              </a:rPr>
              <a:t>Linear, levelling and angular measurements from the fieldwork surveys</a:t>
            </a:r>
          </a:p>
          <a:p>
            <a:pPr marL="984250" lvl="1" indent="-358775">
              <a:buFontTx/>
              <a:buChar char="-"/>
            </a:pPr>
            <a:r>
              <a:rPr lang="en-GB" sz="2600" dirty="0"/>
              <a:t>Drawings of the completed fieldwork surveys, using appropriate conventions and notation </a:t>
            </a:r>
            <a:endParaRPr lang="en-GB" sz="26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Task A</a:t>
            </a:r>
          </a:p>
        </p:txBody>
      </p:sp>
      <p:pic>
        <p:nvPicPr>
          <p:cNvPr id="11" name="Picture 10">
            <a:extLst>
              <a:ext uri="{FF2B5EF4-FFF2-40B4-BE49-F238E27FC236}">
                <a16:creationId xmlns:a16="http://schemas.microsoft.com/office/drawing/2014/main" id="{7CF221EB-0545-9595-4ACC-E87CA7786048}"/>
              </a:ext>
            </a:extLst>
          </p:cNvPr>
          <p:cNvPicPr>
            <a:picLocks noChangeAspect="1"/>
          </p:cNvPicPr>
          <p:nvPr/>
        </p:nvPicPr>
        <p:blipFill rotWithShape="1">
          <a:blip r:embed="rId3"/>
          <a:srcRect t="32116" r="793" b="40289"/>
          <a:stretch/>
        </p:blipFill>
        <p:spPr>
          <a:xfrm>
            <a:off x="1239054" y="5032445"/>
            <a:ext cx="6330624" cy="1812033"/>
          </a:xfrm>
          <a:prstGeom prst="rect">
            <a:avLst/>
          </a:prstGeom>
        </p:spPr>
      </p:pic>
    </p:spTree>
    <p:extLst>
      <p:ext uri="{BB962C8B-B14F-4D97-AF65-F5344CB8AC3E}">
        <p14:creationId xmlns:p14="http://schemas.microsoft.com/office/powerpoint/2010/main" val="2564304405"/>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293599"/>
          </a:xfrm>
        </p:spPr>
        <p:txBody>
          <a:bodyPr>
            <a:normAutofit fontScale="92500" lnSpcReduction="10000"/>
          </a:bodyPr>
          <a:lstStyle/>
          <a:p>
            <a:pPr marL="404812" indent="-342900">
              <a:buFont typeface="Arial" panose="020B0604020202020204" pitchFamily="34" charset="0"/>
              <a:buChar char="•"/>
            </a:pPr>
            <a:r>
              <a:rPr lang="en-GB" sz="3200" dirty="0">
                <a:latin typeface="+mn-lt"/>
                <a:cs typeface="+mn-cs"/>
              </a:rPr>
              <a:t>The land should, as a minimum, be:</a:t>
            </a:r>
          </a:p>
          <a:p>
            <a:pPr marL="1147762" lvl="1" indent="-342900">
              <a:buFont typeface="Arial" panose="020B0604020202020204" pitchFamily="34" charset="0"/>
              <a:buChar char="•"/>
            </a:pPr>
            <a:r>
              <a:rPr lang="en-GB" sz="2700" dirty="0"/>
              <a:t>Around 2500m</a:t>
            </a:r>
            <a:r>
              <a:rPr lang="en-GB" sz="2700" baseline="30000" dirty="0"/>
              <a:t>2</a:t>
            </a:r>
            <a:r>
              <a:rPr lang="en-GB" sz="2700" dirty="0"/>
              <a:t>, although features is more important than size </a:t>
            </a:r>
          </a:p>
          <a:p>
            <a:pPr marL="1147762" lvl="1" indent="-342900">
              <a:buFont typeface="Arial" panose="020B0604020202020204" pitchFamily="34" charset="0"/>
              <a:buChar char="•"/>
            </a:pPr>
            <a:r>
              <a:rPr lang="en-GB" sz="2700" dirty="0"/>
              <a:t>Able to offer opportunities for measurement of linear, levelling and angular data</a:t>
            </a:r>
          </a:p>
          <a:p>
            <a:pPr marL="1147762" lvl="1" indent="-342900">
              <a:buFont typeface="Arial" panose="020B0604020202020204" pitchFamily="34" charset="0"/>
              <a:buChar char="•"/>
            </a:pPr>
            <a:r>
              <a:rPr lang="en-GB" sz="2700" dirty="0"/>
              <a:t>Located in Wales</a:t>
            </a:r>
          </a:p>
          <a:p>
            <a:pPr marL="404812" indent="-342900">
              <a:buFont typeface="Arial" panose="020B0604020202020204" pitchFamily="34" charset="0"/>
              <a:buChar char="•"/>
            </a:pPr>
            <a:endParaRPr lang="en-GB" sz="3200" dirty="0">
              <a:latin typeface="+mn-lt"/>
              <a:cs typeface="+mn-cs"/>
            </a:endParaRPr>
          </a:p>
          <a:p>
            <a:pPr marL="404812" indent="-342900">
              <a:buFont typeface="Arial" panose="020B0604020202020204" pitchFamily="34" charset="0"/>
              <a:buChar char="•"/>
            </a:pPr>
            <a:r>
              <a:rPr lang="en-GB" sz="3200" dirty="0">
                <a:latin typeface="+mn-lt"/>
                <a:cs typeface="+mn-cs"/>
              </a:rPr>
              <a:t>Potential Opportunities </a:t>
            </a:r>
          </a:p>
          <a:p>
            <a:pPr marL="1147762" lvl="1" indent="-342900">
              <a:buFont typeface="Arial" panose="020B0604020202020204" pitchFamily="34" charset="0"/>
              <a:buChar char="•"/>
            </a:pPr>
            <a:r>
              <a:rPr lang="en-GB" sz="2700" dirty="0"/>
              <a:t>School field/playing area</a:t>
            </a:r>
          </a:p>
          <a:p>
            <a:pPr marL="1147762" lvl="1" indent="-342900">
              <a:buFont typeface="Arial" panose="020B0604020202020204" pitchFamily="34" charset="0"/>
              <a:buChar char="•"/>
            </a:pPr>
            <a:r>
              <a:rPr lang="en-GB" sz="2700" dirty="0"/>
              <a:t>Local sports grounds </a:t>
            </a:r>
          </a:p>
          <a:p>
            <a:pPr marL="1147762" lvl="1" indent="-342900">
              <a:buFont typeface="Arial" panose="020B0604020202020204" pitchFamily="34" charset="0"/>
              <a:buChar char="•"/>
            </a:pPr>
            <a:r>
              <a:rPr lang="en-GB" sz="2700" dirty="0"/>
              <a:t>Woodlands</a:t>
            </a:r>
          </a:p>
          <a:p>
            <a:pPr marL="1147762" lvl="1" indent="-342900">
              <a:buFont typeface="Arial" panose="020B0604020202020204" pitchFamily="34" charset="0"/>
              <a:buChar char="•"/>
            </a:pPr>
            <a:r>
              <a:rPr lang="en-GB" sz="2700" dirty="0"/>
              <a:t>An area of park land </a:t>
            </a:r>
            <a:endParaRPr lang="en-GB" sz="28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a:t>
            </a:r>
          </a:p>
        </p:txBody>
      </p:sp>
    </p:spTree>
    <p:extLst>
      <p:ext uri="{BB962C8B-B14F-4D97-AF65-F5344CB8AC3E}">
        <p14:creationId xmlns:p14="http://schemas.microsoft.com/office/powerpoint/2010/main" val="3263579102"/>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Assessment Grid </a:t>
            </a:r>
          </a:p>
        </p:txBody>
      </p:sp>
      <p:pic>
        <p:nvPicPr>
          <p:cNvPr id="7" name="Content Placeholder 6">
            <a:extLst>
              <a:ext uri="{FF2B5EF4-FFF2-40B4-BE49-F238E27FC236}">
                <a16:creationId xmlns:a16="http://schemas.microsoft.com/office/drawing/2014/main" id="{D09FA1FA-7CAB-9424-A24A-5EDB3DCE5175}"/>
              </a:ext>
            </a:extLst>
          </p:cNvPr>
          <p:cNvPicPr>
            <a:picLocks noGrp="1" noChangeAspect="1"/>
          </p:cNvPicPr>
          <p:nvPr>
            <p:ph idx="4294967295"/>
          </p:nvPr>
        </p:nvPicPr>
        <p:blipFill rotWithShape="1">
          <a:blip r:embed="rId3"/>
          <a:srcRect l="46299" t="7353" r="354" b="56369"/>
          <a:stretch/>
        </p:blipFill>
        <p:spPr>
          <a:xfrm>
            <a:off x="30549" y="2505493"/>
            <a:ext cx="3140742" cy="2384040"/>
          </a:xfrm>
          <a:prstGeom prst="rect">
            <a:avLst/>
          </a:prstGeom>
        </p:spPr>
      </p:pic>
      <p:pic>
        <p:nvPicPr>
          <p:cNvPr id="9" name="Picture 8" descr="Table&#10;&#10;Description automatically generated">
            <a:extLst>
              <a:ext uri="{FF2B5EF4-FFF2-40B4-BE49-F238E27FC236}">
                <a16:creationId xmlns:a16="http://schemas.microsoft.com/office/drawing/2014/main" id="{67285F76-E595-A3B7-7B37-76FCEDF7CE67}"/>
              </a:ext>
            </a:extLst>
          </p:cNvPr>
          <p:cNvPicPr>
            <a:picLocks noChangeAspect="1"/>
          </p:cNvPicPr>
          <p:nvPr/>
        </p:nvPicPr>
        <p:blipFill rotWithShape="1">
          <a:blip r:embed="rId4"/>
          <a:srcRect b="37909"/>
          <a:stretch/>
        </p:blipFill>
        <p:spPr>
          <a:xfrm>
            <a:off x="3173286" y="1848587"/>
            <a:ext cx="5999533" cy="3790218"/>
          </a:xfrm>
          <a:prstGeom prst="rect">
            <a:avLst/>
          </a:prstGeom>
        </p:spPr>
      </p:pic>
    </p:spTree>
    <p:extLst>
      <p:ext uri="{BB962C8B-B14F-4D97-AF65-F5344CB8AC3E}">
        <p14:creationId xmlns:p14="http://schemas.microsoft.com/office/powerpoint/2010/main" val="427529381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following:</a:t>
            </a:r>
          </a:p>
          <a:p>
            <a:pPr marL="1147762" lvl="1" indent="-342900">
              <a:buFont typeface="Arial" panose="020B0604020202020204" pitchFamily="34" charset="0"/>
              <a:buChar char="•"/>
            </a:pPr>
            <a:r>
              <a:rPr lang="en-GB" sz="2700" dirty="0"/>
              <a:t>Purpose and development of survey frameworks</a:t>
            </a:r>
          </a:p>
          <a:p>
            <a:pPr marL="1147762" lvl="1" indent="-342900">
              <a:buFont typeface="Arial" panose="020B0604020202020204" pitchFamily="34" charset="0"/>
              <a:buChar char="•"/>
            </a:pPr>
            <a:r>
              <a:rPr lang="en-GB" sz="2700" dirty="0"/>
              <a:t>Measuring horizontal and sloped distances</a:t>
            </a:r>
          </a:p>
          <a:p>
            <a:pPr marL="1147762" lvl="1" indent="-342900">
              <a:buFont typeface="Arial" panose="020B0604020202020204" pitchFamily="34" charset="0"/>
              <a:buChar char="•"/>
            </a:pPr>
            <a:r>
              <a:rPr lang="en-GB" sz="2700" dirty="0"/>
              <a:t>Traverse types in surveying</a:t>
            </a:r>
          </a:p>
          <a:p>
            <a:pPr marL="1147762" lvl="1" indent="-342900">
              <a:buFont typeface="Arial" panose="020B0604020202020204" pitchFamily="34" charset="0"/>
              <a:buChar char="•"/>
            </a:pPr>
            <a:r>
              <a:rPr lang="en-GB" sz="2700" dirty="0"/>
              <a:t>The purposes, principles and methods of levelling</a:t>
            </a:r>
          </a:p>
          <a:p>
            <a:pPr marL="1147762" lvl="1" indent="-342900">
              <a:buFont typeface="Arial" panose="020B0604020202020204" pitchFamily="34" charset="0"/>
              <a:buChar char="•"/>
            </a:pPr>
            <a:r>
              <a:rPr lang="en-GB" sz="2700" dirty="0"/>
              <a:t>The mathematical principles used in conducting the critical content above</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conduct a land survey and create a report with key decisions and factors explained </a:t>
            </a:r>
          </a:p>
          <a:p>
            <a:pPr marL="1147762" lvl="1" indent="-342900">
              <a:buFont typeface="Arial" panose="020B0604020202020204" pitchFamily="34" charset="0"/>
              <a:buChar char="•"/>
            </a:pPr>
            <a:r>
              <a:rPr lang="en-GB" sz="2700" dirty="0"/>
              <a:t>Candidates create drawing based on the survey results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2.4.1b</a:t>
            </a:r>
          </a:p>
        </p:txBody>
      </p:sp>
    </p:spTree>
    <p:extLst>
      <p:ext uri="{BB962C8B-B14F-4D97-AF65-F5344CB8AC3E}">
        <p14:creationId xmlns:p14="http://schemas.microsoft.com/office/powerpoint/2010/main" val="228205247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use of fieldwork surveys equipment:</a:t>
            </a:r>
          </a:p>
          <a:p>
            <a:pPr marL="1147762" lvl="1" indent="-342900">
              <a:buFont typeface="Arial" panose="020B0604020202020204" pitchFamily="34" charset="0"/>
              <a:buChar char="•"/>
            </a:pPr>
            <a:r>
              <a:rPr lang="en-GB" sz="2700" dirty="0"/>
              <a:t>Manual, electronic and technological equipment </a:t>
            </a:r>
          </a:p>
          <a:p>
            <a:pPr marL="1147762" lvl="1" indent="-342900">
              <a:buFont typeface="Arial" panose="020B0604020202020204" pitchFamily="34" charset="0"/>
              <a:buChar char="•"/>
            </a:pPr>
            <a:r>
              <a:rPr lang="en-GB" sz="2700" dirty="0"/>
              <a:t>Interpreting the results of fieldwork surveys</a:t>
            </a:r>
          </a:p>
          <a:p>
            <a:pPr marL="1147762" lvl="1" indent="-342900">
              <a:buFont typeface="Arial" panose="020B0604020202020204" pitchFamily="34" charset="0"/>
              <a:buChar char="•"/>
            </a:pPr>
            <a:r>
              <a:rPr lang="en-GB" sz="2700" dirty="0"/>
              <a:t>The mathematical principles required when using the above equipment</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use equipment in their survey</a:t>
            </a:r>
          </a:p>
          <a:p>
            <a:pPr marL="1147762" lvl="1" indent="-342900">
              <a:buFont typeface="Arial" panose="020B0604020202020204" pitchFamily="34" charset="0"/>
              <a:buChar char="•"/>
            </a:pPr>
            <a:r>
              <a:rPr lang="en-GB" sz="2700" dirty="0"/>
              <a:t>Candidates create table of collated results </a:t>
            </a:r>
          </a:p>
          <a:p>
            <a:pPr marL="1147762" lvl="1" indent="-342900">
              <a:buFont typeface="Arial" panose="020B0604020202020204" pitchFamily="34" charset="0"/>
              <a:buChar char="•"/>
            </a:pPr>
            <a:r>
              <a:rPr lang="en-GB" sz="2700" dirty="0"/>
              <a:t>Candidates create drawings demonstrating the levels on site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2.4.2b</a:t>
            </a:r>
          </a:p>
        </p:txBody>
      </p:sp>
    </p:spTree>
    <p:extLst>
      <p:ext uri="{BB962C8B-B14F-4D97-AF65-F5344CB8AC3E}">
        <p14:creationId xmlns:p14="http://schemas.microsoft.com/office/powerpoint/2010/main" val="319752444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identifying, understanding and rectifying:</a:t>
            </a:r>
          </a:p>
          <a:p>
            <a:pPr marL="1147762" lvl="1" indent="-342900">
              <a:buFont typeface="Arial" panose="020B0604020202020204" pitchFamily="34" charset="0"/>
              <a:buChar char="•"/>
            </a:pPr>
            <a:r>
              <a:rPr lang="en-GB" sz="2700" dirty="0"/>
              <a:t>Human/gross errors</a:t>
            </a:r>
          </a:p>
          <a:p>
            <a:pPr marL="1147762" lvl="1" indent="-342900">
              <a:buFont typeface="Arial" panose="020B0604020202020204" pitchFamily="34" charset="0"/>
              <a:buChar char="•"/>
            </a:pPr>
            <a:r>
              <a:rPr lang="en-GB" sz="2700" dirty="0"/>
              <a:t>Systematic equipment errors</a:t>
            </a:r>
          </a:p>
          <a:p>
            <a:pPr marL="1147762" lvl="1" indent="-342900">
              <a:buFont typeface="Arial" panose="020B0604020202020204" pitchFamily="34" charset="0"/>
              <a:buChar char="•"/>
            </a:pPr>
            <a:r>
              <a:rPr lang="en-GB" sz="2700" dirty="0"/>
              <a:t>Random errors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should be able to identify errors and make corrections as part of their survey and the report</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2.4.3b</a:t>
            </a:r>
          </a:p>
        </p:txBody>
      </p:sp>
    </p:spTree>
    <p:extLst>
      <p:ext uri="{BB962C8B-B14F-4D97-AF65-F5344CB8AC3E}">
        <p14:creationId xmlns:p14="http://schemas.microsoft.com/office/powerpoint/2010/main" val="1798062674"/>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fontScale="925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aspects of fieldwork surveys:</a:t>
            </a:r>
          </a:p>
          <a:p>
            <a:pPr marL="1147762" lvl="1" indent="-342900">
              <a:buFont typeface="Arial" panose="020B0604020202020204" pitchFamily="34" charset="0"/>
              <a:buChar char="•"/>
            </a:pPr>
            <a:r>
              <a:rPr lang="en-GB" sz="2700" dirty="0"/>
              <a:t>Linear Surveys</a:t>
            </a:r>
          </a:p>
          <a:p>
            <a:pPr marL="1147762" lvl="1" indent="-342900">
              <a:buFont typeface="Arial" panose="020B0604020202020204" pitchFamily="34" charset="0"/>
              <a:buChar char="•"/>
            </a:pPr>
            <a:r>
              <a:rPr lang="en-GB" sz="2700" dirty="0"/>
              <a:t>Levelling Surveys</a:t>
            </a:r>
          </a:p>
          <a:p>
            <a:pPr marL="1147762" lvl="1" indent="-342900">
              <a:buFont typeface="Arial" panose="020B0604020202020204" pitchFamily="34" charset="0"/>
              <a:buChar char="•"/>
            </a:pPr>
            <a:r>
              <a:rPr lang="en-GB" sz="2700" dirty="0"/>
              <a:t>Reading and recording angles on closed traverse</a:t>
            </a:r>
          </a:p>
          <a:p>
            <a:pPr marL="1147762" lvl="1" indent="-342900">
              <a:buFont typeface="Arial" panose="020B0604020202020204" pitchFamily="34" charset="0"/>
              <a:buChar char="•"/>
            </a:pPr>
            <a:r>
              <a:rPr lang="en-GB" sz="2700" dirty="0"/>
              <a:t>The mathematical principles required when carrying out the above tasks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should be able to explain survey procedures in the report </a:t>
            </a:r>
          </a:p>
          <a:p>
            <a:pPr marL="1147762" lvl="1" indent="-342900">
              <a:buFont typeface="Arial" panose="020B0604020202020204" pitchFamily="34" charset="0"/>
              <a:buChar char="•"/>
            </a:pPr>
            <a:r>
              <a:rPr lang="en-GB" sz="2700" dirty="0"/>
              <a:t>The recorded data and resulting calculations should be presented in the report</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2.4.4b</a:t>
            </a:r>
          </a:p>
        </p:txBody>
      </p:sp>
    </p:spTree>
    <p:extLst>
      <p:ext uri="{BB962C8B-B14F-4D97-AF65-F5344CB8AC3E}">
        <p14:creationId xmlns:p14="http://schemas.microsoft.com/office/powerpoint/2010/main" val="3731745943"/>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796759" cy="5004051"/>
          </a:xfrm>
        </p:spPr>
        <p:txBody>
          <a:bodyPr>
            <a:normAutofit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conventions of drawings of fieldwork surveys:</a:t>
            </a:r>
          </a:p>
          <a:p>
            <a:pPr marL="1147762" lvl="1" indent="-342900">
              <a:buFont typeface="Arial" panose="020B0604020202020204" pitchFamily="34" charset="0"/>
              <a:buChar char="•"/>
            </a:pPr>
            <a:r>
              <a:rPr lang="en-GB" sz="2700" dirty="0"/>
              <a:t>The conventions and notation required in developing drawings</a:t>
            </a:r>
          </a:p>
          <a:p>
            <a:pPr marL="1147762" lvl="1" indent="-342900">
              <a:buFont typeface="Arial" panose="020B0604020202020204" pitchFamily="34" charset="0"/>
              <a:buChar char="•"/>
            </a:pPr>
            <a:r>
              <a:rPr lang="en-GB" sz="2700" dirty="0"/>
              <a:t>Plotting survey lines accurately</a:t>
            </a:r>
          </a:p>
          <a:p>
            <a:pPr marL="1147762" lvl="1" indent="-342900">
              <a:buFont typeface="Arial" panose="020B0604020202020204" pitchFamily="34" charset="0"/>
              <a:buChar char="•"/>
            </a:pPr>
            <a:r>
              <a:rPr lang="en-GB" sz="2700" dirty="0"/>
              <a:t>Cross sections and long sections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Candidates should use their results to produce drawings as listed in the specification</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Pathway B – 2.4.5b</a:t>
            </a:r>
          </a:p>
        </p:txBody>
      </p:sp>
    </p:spTree>
    <p:extLst>
      <p:ext uri="{BB962C8B-B14F-4D97-AF65-F5344CB8AC3E}">
        <p14:creationId xmlns:p14="http://schemas.microsoft.com/office/powerpoint/2010/main" val="7136533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37431"/>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The specification will enable learners to develop knowledge and understanding of: </a:t>
            </a:r>
          </a:p>
          <a:p>
            <a:pPr marL="447675" indent="-358775"/>
            <a:r>
              <a:rPr lang="en-US" dirty="0">
                <a:latin typeface="+mn-lt"/>
                <a:ea typeface="Cambria" panose="02040503050406030204" pitchFamily="18" charset="0"/>
                <a:cs typeface="Cambria" panose="02040503050406030204" pitchFamily="18" charset="0"/>
              </a:rPr>
              <a:t>•	the stages and processes involved in the built environment life cycle</a:t>
            </a:r>
          </a:p>
          <a:p>
            <a:pPr marL="447675" indent="-358775"/>
            <a:r>
              <a:rPr lang="en-US" dirty="0">
                <a:latin typeface="+mn-lt"/>
                <a:ea typeface="Cambria" panose="02040503050406030204" pitchFamily="18" charset="0"/>
                <a:cs typeface="Cambria" panose="02040503050406030204" pitchFamily="18" charset="0"/>
              </a:rPr>
              <a:t>•	the professional and technical roles involved in the built environment</a:t>
            </a:r>
          </a:p>
          <a:p>
            <a:pPr marL="447675" indent="-358775"/>
            <a:r>
              <a:rPr lang="en-US" dirty="0">
                <a:latin typeface="+mn-lt"/>
                <a:ea typeface="Cambria" panose="02040503050406030204" pitchFamily="18" charset="0"/>
                <a:cs typeface="Cambria" panose="02040503050406030204" pitchFamily="18" charset="0"/>
              </a:rPr>
              <a:t>•	the built environment needs of clients and stakeholders</a:t>
            </a:r>
          </a:p>
          <a:p>
            <a:pPr marL="447675" indent="-358775"/>
            <a:r>
              <a:rPr lang="en-US" dirty="0">
                <a:latin typeface="+mn-lt"/>
                <a:ea typeface="Cambria" panose="02040503050406030204" pitchFamily="18" charset="0"/>
                <a:cs typeface="Cambria" panose="02040503050406030204" pitchFamily="18" charset="0"/>
              </a:rPr>
              <a:t>•	Building Information Modelling (BIM) practices and the role of BIM software in all stages of the built environment life cycle</a:t>
            </a:r>
          </a:p>
          <a:p>
            <a:pPr marL="447675" indent="-358775"/>
            <a:r>
              <a:rPr lang="en-US" dirty="0">
                <a:latin typeface="+mn-lt"/>
                <a:ea typeface="Cambria" panose="02040503050406030204" pitchFamily="18" charset="0"/>
                <a:cs typeface="Cambria" panose="02040503050406030204" pitchFamily="18" charset="0"/>
              </a:rPr>
              <a:t>•	sustainability issues and sustainable practices in the built environment life cycle</a:t>
            </a:r>
          </a:p>
          <a:p>
            <a:pPr marL="447675" indent="-358775"/>
            <a:r>
              <a:rPr lang="en-US" dirty="0">
                <a:latin typeface="+mn-lt"/>
                <a:ea typeface="Cambria" panose="02040503050406030204" pitchFamily="18" charset="0"/>
                <a:cs typeface="Cambria" panose="02040503050406030204" pitchFamily="18" charset="0"/>
              </a:rPr>
              <a:t>•	the changing nature of practice in the built environment sector over time and during different periods.</a:t>
            </a:r>
          </a:p>
          <a:p>
            <a:pPr marL="447675" indent="-358775"/>
            <a:endParaRPr lang="en-US" dirty="0">
              <a:latin typeface="+mn-lt"/>
              <a:ea typeface="Cambria" panose="02040503050406030204" pitchFamily="18" charset="0"/>
              <a:cs typeface="Cambria" panose="02040503050406030204" pitchFamily="18" charset="0"/>
            </a:endParaRPr>
          </a:p>
          <a:p>
            <a:pPr marL="447675" indent="-358775"/>
            <a:endParaRPr lang="en-US" dirty="0">
              <a:latin typeface="+mn-lt"/>
              <a:ea typeface="Cambria" panose="02040503050406030204" pitchFamily="18" charset="0"/>
              <a:cs typeface="Cambria" panose="02040503050406030204" pitchFamily="18" charset="0"/>
            </a:endParaRP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397479" y="0"/>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Introduction to the new specification</a:t>
            </a:r>
          </a:p>
        </p:txBody>
      </p:sp>
    </p:spTree>
    <p:extLst>
      <p:ext uri="{BB962C8B-B14F-4D97-AF65-F5344CB8AC3E}">
        <p14:creationId xmlns:p14="http://schemas.microsoft.com/office/powerpoint/2010/main" val="139302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Overview of Task B to E</a:t>
            </a:r>
            <a:endParaRPr lang="en-GB" sz="2200" dirty="0">
              <a:latin typeface="+mn-lt"/>
            </a:endParaRPr>
          </a:p>
          <a:p>
            <a:pPr marL="352425" indent="-296863">
              <a:buFont typeface="Arial" panose="020B0604020202020204" pitchFamily="34" charset="0"/>
              <a:buChar char="•"/>
            </a:pPr>
            <a:r>
              <a:rPr lang="en-GB" sz="2800" dirty="0">
                <a:latin typeface="+mn-lt"/>
              </a:rPr>
              <a:t>B – Development Concepts						</a:t>
            </a:r>
          </a:p>
          <a:p>
            <a:pPr marL="352425" indent="-296863">
              <a:buFont typeface="Arial" panose="020B0604020202020204" pitchFamily="34" charset="0"/>
              <a:buChar char="•"/>
            </a:pPr>
            <a:r>
              <a:rPr lang="en-GB" sz="2800" dirty="0">
                <a:latin typeface="+mn-lt"/>
              </a:rPr>
              <a:t>C – Construction Management					</a:t>
            </a:r>
          </a:p>
          <a:p>
            <a:pPr marL="352425" indent="-296863">
              <a:buFont typeface="Arial" panose="020B0604020202020204" pitchFamily="34" charset="0"/>
              <a:buChar char="•"/>
            </a:pPr>
            <a:r>
              <a:rPr lang="en-GB" sz="2800" dirty="0">
                <a:latin typeface="+mn-lt"/>
              </a:rPr>
              <a:t>D – Purchasing and Financial Management 	</a:t>
            </a:r>
          </a:p>
          <a:p>
            <a:pPr marL="352425" indent="-296863">
              <a:buFont typeface="Arial" panose="020B0604020202020204" pitchFamily="34" charset="0"/>
              <a:buChar char="•"/>
            </a:pPr>
            <a:r>
              <a:rPr lang="en-GB" sz="2800" dirty="0">
                <a:latin typeface="+mn-lt"/>
              </a:rPr>
              <a:t>E – Programme of Activities 						</a:t>
            </a:r>
          </a:p>
          <a:p>
            <a:pPr marL="633412" indent="-571500">
              <a:buFont typeface="Arial" panose="020B0604020202020204" pitchFamily="34" charset="0"/>
              <a:buChar char="•"/>
            </a:pPr>
            <a:endParaRPr lang="en-GB" sz="28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B to E – Both Pathways  </a:t>
            </a:r>
          </a:p>
        </p:txBody>
      </p:sp>
      <p:pic>
        <p:nvPicPr>
          <p:cNvPr id="5" name="Picture 4">
            <a:extLst>
              <a:ext uri="{FF2B5EF4-FFF2-40B4-BE49-F238E27FC236}">
                <a16:creationId xmlns:a16="http://schemas.microsoft.com/office/drawing/2014/main" id="{5B2DB889-7C0A-F83C-2434-4421D0168C6A}"/>
              </a:ext>
            </a:extLst>
          </p:cNvPr>
          <p:cNvPicPr>
            <a:picLocks noChangeAspect="1"/>
          </p:cNvPicPr>
          <p:nvPr/>
        </p:nvPicPr>
        <p:blipFill rotWithShape="1">
          <a:blip r:embed="rId3"/>
          <a:srcRect t="60311"/>
          <a:stretch/>
        </p:blipFill>
        <p:spPr>
          <a:xfrm>
            <a:off x="1016984" y="4251760"/>
            <a:ext cx="6381213" cy="2606240"/>
          </a:xfrm>
          <a:prstGeom prst="rect">
            <a:avLst/>
          </a:prstGeom>
        </p:spPr>
      </p:pic>
    </p:spTree>
    <p:extLst>
      <p:ext uri="{BB962C8B-B14F-4D97-AF65-F5344CB8AC3E}">
        <p14:creationId xmlns:p14="http://schemas.microsoft.com/office/powerpoint/2010/main" val="336158126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fontScale="92500" lnSpcReduction="20000"/>
          </a:bodyPr>
          <a:lstStyle/>
          <a:p>
            <a:pPr marL="574675" indent="-514350">
              <a:buFont typeface="+mj-lt"/>
              <a:buAutoNum type="alphaLcParenR" startAt="2"/>
            </a:pPr>
            <a:r>
              <a:rPr lang="en-GB" sz="3400" dirty="0">
                <a:latin typeface="+mn-lt"/>
              </a:rPr>
              <a:t>Produce development concepts for how the building or land could be converted, adapted or its use changed, taking into account:</a:t>
            </a:r>
          </a:p>
          <a:p>
            <a:pPr marL="984250" lvl="1" indent="-358775">
              <a:buFontTx/>
              <a:buChar char="-"/>
            </a:pPr>
            <a:r>
              <a:rPr lang="en-GB" sz="3100" dirty="0">
                <a:latin typeface="+mn-lt"/>
              </a:rPr>
              <a:t>Alternative uses for the building or land</a:t>
            </a:r>
          </a:p>
          <a:p>
            <a:pPr marL="984250" lvl="1" indent="-358775">
              <a:buFontTx/>
              <a:buChar char="-"/>
            </a:pPr>
            <a:r>
              <a:rPr lang="en-GB" sz="3100" dirty="0"/>
              <a:t>Factors, including feasibility, influencing the conversion, adaption or change of use </a:t>
            </a:r>
          </a:p>
          <a:p>
            <a:pPr marL="984250" lvl="1" indent="-358775">
              <a:buFontTx/>
              <a:buChar char="-"/>
            </a:pPr>
            <a:r>
              <a:rPr lang="en-GB" sz="3100" dirty="0">
                <a:latin typeface="+mn-lt"/>
              </a:rPr>
              <a:t>Relevant processes and legislative requirements</a:t>
            </a:r>
          </a:p>
          <a:p>
            <a:pPr marL="984250" lvl="1" indent="-358775">
              <a:buFontTx/>
              <a:buChar char="-"/>
            </a:pPr>
            <a:r>
              <a:rPr lang="en-GB" sz="3100" dirty="0"/>
              <a:t>Suitable materials to meet development aims and user needs</a:t>
            </a:r>
            <a:endParaRPr lang="en-GB" sz="19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 Task B</a:t>
            </a:r>
          </a:p>
        </p:txBody>
      </p:sp>
    </p:spTree>
    <p:extLst>
      <p:ext uri="{BB962C8B-B14F-4D97-AF65-F5344CB8AC3E}">
        <p14:creationId xmlns:p14="http://schemas.microsoft.com/office/powerpoint/2010/main" val="29391923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850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the processes involved in the conversion of buildings and land:</a:t>
            </a:r>
          </a:p>
          <a:p>
            <a:pPr marL="1147762" lvl="1" indent="-342900">
              <a:buFont typeface="Arial" panose="020B0604020202020204" pitchFamily="34" charset="0"/>
              <a:buChar char="•"/>
            </a:pPr>
            <a:r>
              <a:rPr lang="en-GB" sz="2700" dirty="0"/>
              <a:t>Investigating and evaluating alternative uses for buildings or development of land </a:t>
            </a:r>
          </a:p>
          <a:p>
            <a:pPr marL="1147762" lvl="1" indent="-342900">
              <a:buFont typeface="Arial" panose="020B0604020202020204" pitchFamily="34" charset="0"/>
              <a:buChar char="•"/>
            </a:pPr>
            <a:r>
              <a:rPr lang="en-GB" sz="2700" dirty="0"/>
              <a:t>The factors influencing the conversion, adaptation or change of use of building or development of land</a:t>
            </a:r>
          </a:p>
          <a:p>
            <a:pPr marL="1147762" lvl="1" indent="-342900">
              <a:buFont typeface="Arial" panose="020B0604020202020204" pitchFamily="34" charset="0"/>
              <a:buChar char="•"/>
            </a:pPr>
            <a:r>
              <a:rPr lang="en-GB" sz="2700" dirty="0"/>
              <a:t>The processes and legislative requirements involved</a:t>
            </a:r>
          </a:p>
          <a:p>
            <a:pPr marL="1147762" lvl="1" indent="-342900">
              <a:buFont typeface="Arial" panose="020B0604020202020204" pitchFamily="34" charset="0"/>
              <a:buChar char="•"/>
            </a:pPr>
            <a:r>
              <a:rPr lang="en-GB" sz="2700" dirty="0"/>
              <a:t>Feasibility reporting</a:t>
            </a:r>
          </a:p>
          <a:p>
            <a:pPr marL="1147762" lvl="1" indent="-342900">
              <a:buFont typeface="Arial" panose="020B0604020202020204" pitchFamily="34" charset="0"/>
              <a:buChar char="•"/>
            </a:pPr>
            <a:r>
              <a:rPr lang="en-GB" sz="2700" dirty="0"/>
              <a:t>Working drawing for proposed ideas </a:t>
            </a:r>
          </a:p>
          <a:p>
            <a:pPr marL="1147762" lvl="1" indent="-342900">
              <a:buFont typeface="Arial" panose="020B0604020202020204" pitchFamily="34" charset="0"/>
              <a:buChar char="•"/>
            </a:pPr>
            <a:r>
              <a:rPr lang="en-GB" sz="2700" dirty="0"/>
              <a:t>Planning the use of materials that will meet development aims and user needs including building safety requirements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Feasibility Survey with alternative use suggestions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B – 2.4.7 </a:t>
            </a:r>
          </a:p>
        </p:txBody>
      </p:sp>
    </p:spTree>
    <p:extLst>
      <p:ext uri="{BB962C8B-B14F-4D97-AF65-F5344CB8AC3E}">
        <p14:creationId xmlns:p14="http://schemas.microsoft.com/office/powerpoint/2010/main" val="2577181866"/>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B – Mark Scheme</a:t>
            </a:r>
          </a:p>
        </p:txBody>
      </p:sp>
      <p:pic>
        <p:nvPicPr>
          <p:cNvPr id="7" name="Picture 6" descr="Graphical user interface, text&#10;&#10;Description automatically generated">
            <a:extLst>
              <a:ext uri="{FF2B5EF4-FFF2-40B4-BE49-F238E27FC236}">
                <a16:creationId xmlns:a16="http://schemas.microsoft.com/office/drawing/2014/main" id="{5AC6F56B-7565-A7C0-EDB9-9630FE1C86F5}"/>
              </a:ext>
            </a:extLst>
          </p:cNvPr>
          <p:cNvPicPr>
            <a:picLocks noChangeAspect="1"/>
          </p:cNvPicPr>
          <p:nvPr/>
        </p:nvPicPr>
        <p:blipFill rotWithShape="1">
          <a:blip r:embed="rId3"/>
          <a:srcRect b="1678"/>
          <a:stretch/>
        </p:blipFill>
        <p:spPr>
          <a:xfrm>
            <a:off x="1007263" y="1304925"/>
            <a:ext cx="7129473" cy="5553075"/>
          </a:xfrm>
          <a:prstGeom prst="rect">
            <a:avLst/>
          </a:prstGeom>
        </p:spPr>
      </p:pic>
    </p:spTree>
    <p:extLst>
      <p:ext uri="{BB962C8B-B14F-4D97-AF65-F5344CB8AC3E}">
        <p14:creationId xmlns:p14="http://schemas.microsoft.com/office/powerpoint/2010/main" val="341117028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a:bodyPr>
          <a:lstStyle/>
          <a:p>
            <a:pPr marL="574675" indent="-514350">
              <a:buFont typeface="+mj-lt"/>
              <a:buAutoNum type="alphaLcParenR" startAt="3"/>
            </a:pPr>
            <a:r>
              <a:rPr lang="en-GB" sz="3400" dirty="0">
                <a:latin typeface="+mn-lt"/>
              </a:rPr>
              <a:t>Provide appropriate details related to construction management, including:</a:t>
            </a:r>
          </a:p>
          <a:p>
            <a:pPr marL="984250" lvl="1" indent="-358775">
              <a:buFontTx/>
              <a:buChar char="-"/>
            </a:pPr>
            <a:r>
              <a:rPr lang="en-GB" sz="3100" dirty="0">
                <a:latin typeface="+mn-lt"/>
              </a:rPr>
              <a:t>How the project could be managed effectively </a:t>
            </a:r>
          </a:p>
          <a:p>
            <a:pPr marL="984250" lvl="1" indent="-358775">
              <a:buFontTx/>
              <a:buChar char="-"/>
            </a:pPr>
            <a:r>
              <a:rPr lang="en-GB" sz="3100" dirty="0"/>
              <a:t>Resource planning </a:t>
            </a:r>
          </a:p>
          <a:p>
            <a:pPr marL="984250" lvl="1" indent="-358775">
              <a:buFontTx/>
              <a:buChar char="-"/>
            </a:pPr>
            <a:r>
              <a:rPr lang="en-GB" sz="3100" dirty="0">
                <a:latin typeface="+mn-lt"/>
              </a:rPr>
              <a:t>Handover </a:t>
            </a:r>
          </a:p>
          <a:p>
            <a:pPr marL="984250" lvl="1" indent="-358775">
              <a:buFontTx/>
              <a:buChar char="-"/>
            </a:pPr>
            <a:r>
              <a:rPr lang="en-GB" sz="3100" dirty="0">
                <a:latin typeface="+mn-lt"/>
              </a:rPr>
              <a:t>Construction management techniques</a:t>
            </a: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 Task C</a:t>
            </a:r>
          </a:p>
        </p:txBody>
      </p:sp>
    </p:spTree>
    <p:extLst>
      <p:ext uri="{BB962C8B-B14F-4D97-AF65-F5344CB8AC3E}">
        <p14:creationId xmlns:p14="http://schemas.microsoft.com/office/powerpoint/2010/main" val="411713026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a:t>
            </a:r>
          </a:p>
          <a:p>
            <a:pPr marL="1147762" lvl="1" indent="-342900">
              <a:buFont typeface="Arial" panose="020B0604020202020204" pitchFamily="34" charset="0"/>
              <a:buChar char="•"/>
            </a:pPr>
            <a:r>
              <a:rPr lang="en-GB" sz="2700" dirty="0"/>
              <a:t>Management and leadership styles</a:t>
            </a:r>
          </a:p>
          <a:p>
            <a:pPr marL="1147762" lvl="1" indent="-342900">
              <a:buFont typeface="Arial" panose="020B0604020202020204" pitchFamily="34" charset="0"/>
              <a:buChar char="•"/>
            </a:pPr>
            <a:r>
              <a:rPr lang="en-GB" sz="2700" dirty="0"/>
              <a:t>Project management teams; roles, responsibilities, interdependencies and decision making roles</a:t>
            </a:r>
          </a:p>
          <a:p>
            <a:pPr marL="1147762" lvl="1" indent="-342900">
              <a:buFont typeface="Arial" panose="020B0604020202020204" pitchFamily="34" charset="0"/>
              <a:buChar char="•"/>
            </a:pPr>
            <a:r>
              <a:rPr lang="en-GB" sz="2700" dirty="0"/>
              <a:t>Uses of Building Information Management (BIM) technologies</a:t>
            </a:r>
          </a:p>
          <a:p>
            <a:pPr marL="1147762" lvl="1" indent="-342900">
              <a:buFont typeface="Arial" panose="020B0604020202020204" pitchFamily="34" charset="0"/>
              <a:buChar char="•"/>
            </a:pPr>
            <a:r>
              <a:rPr lang="en-GB" sz="2700" dirty="0"/>
              <a:t>Contingency planning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Report including project management section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C – 2.4.8</a:t>
            </a:r>
          </a:p>
        </p:txBody>
      </p:sp>
    </p:spTree>
    <p:extLst>
      <p:ext uri="{BB962C8B-B14F-4D97-AF65-F5344CB8AC3E}">
        <p14:creationId xmlns:p14="http://schemas.microsoft.com/office/powerpoint/2010/main" val="270539932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a:t>
            </a:r>
          </a:p>
          <a:p>
            <a:pPr marL="1147762" lvl="1" indent="-342900">
              <a:buFont typeface="Arial" panose="020B0604020202020204" pitchFamily="34" charset="0"/>
              <a:buChar char="•"/>
            </a:pPr>
            <a:r>
              <a:rPr lang="en-GB" sz="2700" dirty="0"/>
              <a:t>Cash flow</a:t>
            </a:r>
          </a:p>
          <a:p>
            <a:pPr marL="1147762" lvl="1" indent="-342900">
              <a:buFont typeface="Arial" panose="020B0604020202020204" pitchFamily="34" charset="0"/>
              <a:buChar char="•"/>
            </a:pPr>
            <a:r>
              <a:rPr lang="en-GB" sz="2700" dirty="0"/>
              <a:t>Ordering and scheduling material deliveries</a:t>
            </a:r>
          </a:p>
          <a:p>
            <a:pPr marL="1147762" lvl="1" indent="-342900">
              <a:buFont typeface="Arial" panose="020B0604020202020204" pitchFamily="34" charset="0"/>
              <a:buChar char="•"/>
            </a:pPr>
            <a:r>
              <a:rPr lang="en-GB" sz="2700" dirty="0"/>
              <a:t>Human resource requirements, including health and safety needs</a:t>
            </a:r>
          </a:p>
          <a:p>
            <a:pPr marL="1147762" lvl="1" indent="-342900">
              <a:buFont typeface="Arial" panose="020B0604020202020204" pitchFamily="34" charset="0"/>
              <a:buChar char="•"/>
            </a:pPr>
            <a:r>
              <a:rPr lang="en-GB" sz="2700" dirty="0"/>
              <a:t>Plant resource needs</a:t>
            </a:r>
          </a:p>
          <a:p>
            <a:pPr marL="1147762" lvl="1" indent="-342900">
              <a:buFont typeface="Arial" panose="020B0604020202020204" pitchFamily="34" charset="0"/>
              <a:buChar char="•"/>
            </a:pPr>
            <a:r>
              <a:rPr lang="en-GB" sz="2700" dirty="0"/>
              <a:t>Site storage</a:t>
            </a:r>
          </a:p>
          <a:p>
            <a:pPr marL="1147762" lvl="1" indent="-342900">
              <a:buFont typeface="Arial" panose="020B0604020202020204" pitchFamily="34" charset="0"/>
              <a:buChar char="•"/>
            </a:pPr>
            <a:r>
              <a:rPr lang="en-GB" sz="2700" dirty="0"/>
              <a:t>Supervision of workforce and quality assurance of output</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Report including resource planning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C – 2.4.9</a:t>
            </a:r>
          </a:p>
        </p:txBody>
      </p:sp>
    </p:spTree>
    <p:extLst>
      <p:ext uri="{BB962C8B-B14F-4D97-AF65-F5344CB8AC3E}">
        <p14:creationId xmlns:p14="http://schemas.microsoft.com/office/powerpoint/2010/main" val="147885872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a:t>
            </a:r>
          </a:p>
          <a:p>
            <a:pPr marL="1147762" lvl="1" indent="-342900">
              <a:buFont typeface="Arial" panose="020B0604020202020204" pitchFamily="34" charset="0"/>
              <a:buChar char="•"/>
            </a:pPr>
            <a:r>
              <a:rPr lang="en-GB" sz="2700" dirty="0"/>
              <a:t>RIBA Plan of Work Stages 6 to 7</a:t>
            </a:r>
          </a:p>
          <a:p>
            <a:pPr marL="1147762" lvl="1" indent="-342900">
              <a:buFont typeface="Arial" panose="020B0604020202020204" pitchFamily="34" charset="0"/>
              <a:buChar char="•"/>
            </a:pPr>
            <a:r>
              <a:rPr lang="en-GB" sz="2700" dirty="0"/>
              <a:t>Commissioning building services installations</a:t>
            </a:r>
          </a:p>
          <a:p>
            <a:pPr marL="1147762" lvl="1" indent="-342900">
              <a:buFont typeface="Arial" panose="020B0604020202020204" pitchFamily="34" charset="0"/>
              <a:buChar char="•"/>
            </a:pPr>
            <a:r>
              <a:rPr lang="en-GB" sz="2700" dirty="0"/>
              <a:t>Health and safety files</a:t>
            </a:r>
          </a:p>
          <a:p>
            <a:pPr marL="1147762" lvl="1" indent="-342900">
              <a:buFont typeface="Arial" panose="020B0604020202020204" pitchFamily="34" charset="0"/>
              <a:buChar char="•"/>
            </a:pPr>
            <a:r>
              <a:rPr lang="en-GB" sz="2700" dirty="0"/>
              <a:t>Handover period</a:t>
            </a:r>
          </a:p>
          <a:p>
            <a:pPr marL="1147762" lvl="1" indent="-342900">
              <a:buFont typeface="Arial" panose="020B0604020202020204" pitchFamily="34" charset="0"/>
              <a:buChar char="•"/>
            </a:pPr>
            <a:r>
              <a:rPr lang="en-GB" sz="2700" dirty="0"/>
              <a:t>The completion period and client feedback</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Health and safety file exert </a:t>
            </a:r>
          </a:p>
          <a:p>
            <a:pPr marL="1147762" lvl="1" indent="-342900">
              <a:buFont typeface="Arial" panose="020B0604020202020204" pitchFamily="34" charset="0"/>
              <a:buChar char="•"/>
            </a:pPr>
            <a:r>
              <a:rPr lang="en-GB" sz="2700" dirty="0"/>
              <a:t>Handover strategy</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C – 2.4.10</a:t>
            </a:r>
          </a:p>
        </p:txBody>
      </p:sp>
    </p:spTree>
    <p:extLst>
      <p:ext uri="{BB962C8B-B14F-4D97-AF65-F5344CB8AC3E}">
        <p14:creationId xmlns:p14="http://schemas.microsoft.com/office/powerpoint/2010/main" val="1833505413"/>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a:t>
            </a:r>
          </a:p>
          <a:p>
            <a:pPr marL="1147762" lvl="1" indent="-342900">
              <a:buFont typeface="Arial" panose="020B0604020202020204" pitchFamily="34" charset="0"/>
              <a:buChar char="•"/>
            </a:pPr>
            <a:r>
              <a:rPr lang="en-GB" sz="2700" dirty="0"/>
              <a:t>Master programmes such as lines of balance, Gantt charts and critical path analyses </a:t>
            </a:r>
          </a:p>
          <a:p>
            <a:pPr marL="1147762" lvl="1" indent="-342900">
              <a:buFont typeface="Arial" panose="020B0604020202020204" pitchFamily="34" charset="0"/>
              <a:buChar char="•"/>
            </a:pPr>
            <a:r>
              <a:rPr lang="en-GB" sz="2700" dirty="0"/>
              <a:t>Risk assessments and method statements</a:t>
            </a:r>
          </a:p>
          <a:p>
            <a:pPr marL="1147762" lvl="1" indent="-342900">
              <a:buFont typeface="Arial" panose="020B0604020202020204" pitchFamily="34" charset="0"/>
              <a:buChar char="•"/>
            </a:pPr>
            <a:r>
              <a:rPr lang="en-GB" sz="2700" dirty="0"/>
              <a:t>Quality assurance systems and testing methods</a:t>
            </a:r>
          </a:p>
          <a:p>
            <a:pPr marL="1147762" lvl="1" indent="-342900">
              <a:buFont typeface="Arial" panose="020B0604020202020204" pitchFamily="34" charset="0"/>
              <a:buChar char="•"/>
            </a:pPr>
            <a:r>
              <a:rPr lang="en-GB" sz="2700" dirty="0"/>
              <a:t>Management of human resources and subcontractors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Programme(s) for construction work </a:t>
            </a:r>
          </a:p>
          <a:p>
            <a:pPr marL="1147762" lvl="1" indent="-342900">
              <a:buFont typeface="Arial" panose="020B0604020202020204" pitchFamily="34" charset="0"/>
              <a:buChar char="•"/>
            </a:pPr>
            <a:r>
              <a:rPr lang="en-GB" sz="2700" dirty="0"/>
              <a:t>Exemplar RAMS applicable to the project </a:t>
            </a:r>
          </a:p>
          <a:p>
            <a:pPr marL="1147762" lvl="1" indent="-342900">
              <a:buFont typeface="Arial" panose="020B0604020202020204" pitchFamily="34" charset="0"/>
              <a:buChar char="•"/>
            </a:pPr>
            <a:r>
              <a:rPr lang="en-GB" sz="2700" dirty="0"/>
              <a:t>Quality assurance strategy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C – 2.4.11</a:t>
            </a:r>
          </a:p>
        </p:txBody>
      </p:sp>
    </p:spTree>
    <p:extLst>
      <p:ext uri="{BB962C8B-B14F-4D97-AF65-F5344CB8AC3E}">
        <p14:creationId xmlns:p14="http://schemas.microsoft.com/office/powerpoint/2010/main" val="2442128389"/>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C – Mark Scheme</a:t>
            </a:r>
          </a:p>
        </p:txBody>
      </p:sp>
      <p:pic>
        <p:nvPicPr>
          <p:cNvPr id="9" name="Picture 8" descr="Text&#10;&#10;Description automatically generated with medium confidence">
            <a:extLst>
              <a:ext uri="{FF2B5EF4-FFF2-40B4-BE49-F238E27FC236}">
                <a16:creationId xmlns:a16="http://schemas.microsoft.com/office/drawing/2014/main" id="{52A30B97-FC10-D30C-0AB4-FADD1E23AAF5}"/>
              </a:ext>
            </a:extLst>
          </p:cNvPr>
          <p:cNvPicPr>
            <a:picLocks noChangeAspect="1"/>
          </p:cNvPicPr>
          <p:nvPr/>
        </p:nvPicPr>
        <p:blipFill>
          <a:blip r:embed="rId3"/>
          <a:stretch>
            <a:fillRect/>
          </a:stretch>
        </p:blipFill>
        <p:spPr>
          <a:xfrm>
            <a:off x="547728" y="1379628"/>
            <a:ext cx="8048543" cy="5132197"/>
          </a:xfrm>
          <a:prstGeom prst="rect">
            <a:avLst/>
          </a:prstGeom>
        </p:spPr>
      </p:pic>
    </p:spTree>
    <p:extLst>
      <p:ext uri="{BB962C8B-B14F-4D97-AF65-F5344CB8AC3E}">
        <p14:creationId xmlns:p14="http://schemas.microsoft.com/office/powerpoint/2010/main" val="3012258362"/>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a:bodyPr>
          <a:lstStyle/>
          <a:p>
            <a:endParaRPr lang="en-US" dirty="0"/>
          </a:p>
          <a:p>
            <a:pPr marL="342900" indent="-342900">
              <a:buFont typeface="Arial" panose="020B0604020202020204" pitchFamily="34" charset="0"/>
              <a:buChar char="•"/>
            </a:pPr>
            <a:r>
              <a:rPr lang="en-US" dirty="0"/>
              <a:t>Presented in four units</a:t>
            </a:r>
          </a:p>
          <a:p>
            <a:pPr marL="342900" indent="-342900">
              <a:buFont typeface="Arial" panose="020B0604020202020204" pitchFamily="34" charset="0"/>
              <a:buChar char="•"/>
            </a:pPr>
            <a:r>
              <a:rPr lang="en-US" dirty="0"/>
              <a:t>Sub-divided into topic areas</a:t>
            </a:r>
          </a:p>
          <a:p>
            <a:pPr marL="342900" indent="-342900">
              <a:buFont typeface="Arial" panose="020B0604020202020204" pitchFamily="34" charset="0"/>
              <a:buChar char="•"/>
            </a:pPr>
            <a:r>
              <a:rPr lang="en-US" dirty="0"/>
              <a:t>Amplification is provided for clarity of breadth and depth</a:t>
            </a:r>
          </a:p>
          <a:p>
            <a:pPr marL="342900" indent="-342900">
              <a:buFont typeface="Arial" panose="020B0604020202020204" pitchFamily="34" charset="0"/>
              <a:buChar char="•"/>
            </a:pPr>
            <a:r>
              <a:rPr lang="en-US" dirty="0"/>
              <a:t>Assessment by examination and non-exam assessment (NEA)</a:t>
            </a:r>
          </a:p>
          <a:p>
            <a:pPr marL="342900" indent="-342900">
              <a:buFont typeface="Arial" panose="020B0604020202020204" pitchFamily="34" charset="0"/>
              <a:buChar char="•"/>
            </a:pPr>
            <a:r>
              <a:rPr lang="en-US" dirty="0"/>
              <a:t>Requirement for the application of mathematical knowledge, skills and understanding</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Content and Assessment: Overview</a:t>
            </a:r>
          </a:p>
        </p:txBody>
      </p:sp>
    </p:spTree>
    <p:extLst>
      <p:ext uri="{BB962C8B-B14F-4D97-AF65-F5344CB8AC3E}">
        <p14:creationId xmlns:p14="http://schemas.microsoft.com/office/powerpoint/2010/main" val="1246344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a:bodyPr>
          <a:lstStyle/>
          <a:p>
            <a:pPr marL="574675" indent="-514350">
              <a:buFont typeface="+mj-lt"/>
              <a:buAutoNum type="alphaLcParenR" startAt="4"/>
            </a:pPr>
            <a:r>
              <a:rPr lang="en-GB" sz="3400" dirty="0">
                <a:latin typeface="+mn-lt"/>
              </a:rPr>
              <a:t>Provide appropriate details related to purchasing and financial management, including:</a:t>
            </a:r>
          </a:p>
          <a:p>
            <a:pPr marL="984250" lvl="1" indent="-358775">
              <a:buFontTx/>
              <a:buChar char="-"/>
            </a:pPr>
            <a:r>
              <a:rPr lang="en-GB" sz="3100" dirty="0"/>
              <a:t>Purchasing methods</a:t>
            </a:r>
          </a:p>
          <a:p>
            <a:pPr marL="984250" lvl="1" indent="-358775">
              <a:buFontTx/>
              <a:buChar char="-"/>
            </a:pPr>
            <a:r>
              <a:rPr lang="en-GB" sz="3100" dirty="0">
                <a:latin typeface="+mn-lt"/>
              </a:rPr>
              <a:t>Costs and taking off quantities</a:t>
            </a:r>
          </a:p>
          <a:p>
            <a:pPr marL="984250" lvl="1" indent="-358775">
              <a:buFontTx/>
              <a:buChar char="-"/>
            </a:pPr>
            <a:r>
              <a:rPr lang="en-GB" sz="3100" dirty="0"/>
              <a:t>Bill of quantities </a:t>
            </a: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 Task D</a:t>
            </a:r>
          </a:p>
        </p:txBody>
      </p:sp>
    </p:spTree>
    <p:extLst>
      <p:ext uri="{BB962C8B-B14F-4D97-AF65-F5344CB8AC3E}">
        <p14:creationId xmlns:p14="http://schemas.microsoft.com/office/powerpoint/2010/main" val="182415990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2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a:t>
            </a:r>
          </a:p>
          <a:p>
            <a:pPr marL="1147762" lvl="1" indent="-342900">
              <a:buFont typeface="Arial" panose="020B0604020202020204" pitchFamily="34" charset="0"/>
              <a:buChar char="•"/>
            </a:pPr>
            <a:r>
              <a:rPr lang="en-GB" sz="2700" dirty="0"/>
              <a:t>Suitable and relevant suppliers </a:t>
            </a:r>
          </a:p>
          <a:p>
            <a:pPr marL="1147762" lvl="1" indent="-342900">
              <a:buFont typeface="Arial" panose="020B0604020202020204" pitchFamily="34" charset="0"/>
              <a:buChar char="•"/>
            </a:pPr>
            <a:r>
              <a:rPr lang="en-GB" sz="2700" dirty="0"/>
              <a:t>Seeking and evaluating quotations for materials and sub-contractors </a:t>
            </a:r>
          </a:p>
          <a:p>
            <a:pPr marL="1147762" lvl="1" indent="-342900">
              <a:buFont typeface="Arial" panose="020B0604020202020204" pitchFamily="34" charset="0"/>
              <a:buChar char="•"/>
            </a:pPr>
            <a:r>
              <a:rPr lang="en-GB" sz="2700" dirty="0"/>
              <a:t>Evaluating and managing delivery lead times and managing just-in-time delivery models </a:t>
            </a:r>
          </a:p>
          <a:p>
            <a:pPr marL="1147762" lvl="1" indent="-342900">
              <a:buFont typeface="Arial" panose="020B0604020202020204" pitchFamily="34" charset="0"/>
              <a:buChar char="•"/>
            </a:pPr>
            <a:r>
              <a:rPr lang="en-GB" sz="2700" dirty="0"/>
              <a:t>Purchasing locally, sustainably, ethically and in a socially responsible way </a:t>
            </a:r>
          </a:p>
          <a:p>
            <a:pPr marL="1147762" lvl="1" indent="-342900">
              <a:buFont typeface="Arial" panose="020B0604020202020204" pitchFamily="34" charset="0"/>
              <a:buChar char="•"/>
            </a:pPr>
            <a:r>
              <a:rPr lang="en-GB" sz="2700" dirty="0"/>
              <a:t>Fixed, single and serial contracts</a:t>
            </a:r>
          </a:p>
          <a:p>
            <a:pPr marL="1147762" lvl="1" indent="-342900">
              <a:buFont typeface="Arial" panose="020B0604020202020204" pitchFamily="34" charset="0"/>
              <a:buChar char="•"/>
            </a:pPr>
            <a:r>
              <a:rPr lang="en-GB" sz="2700" dirty="0"/>
              <a:t>Using purchase orders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Purchasing methods plan</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D – 2.4.12</a:t>
            </a:r>
          </a:p>
        </p:txBody>
      </p:sp>
    </p:spTree>
    <p:extLst>
      <p:ext uri="{BB962C8B-B14F-4D97-AF65-F5344CB8AC3E}">
        <p14:creationId xmlns:p14="http://schemas.microsoft.com/office/powerpoint/2010/main" val="344227927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 costs:</a:t>
            </a:r>
          </a:p>
          <a:p>
            <a:pPr marL="1147762" lvl="1" indent="-342900">
              <a:buFont typeface="Arial" panose="020B0604020202020204" pitchFamily="34" charset="0"/>
              <a:buChar char="•"/>
            </a:pPr>
            <a:r>
              <a:rPr lang="en-GB" sz="2700" dirty="0"/>
              <a:t>Materials </a:t>
            </a:r>
          </a:p>
          <a:p>
            <a:pPr marL="1147762" lvl="1" indent="-342900">
              <a:buFont typeface="Arial" panose="020B0604020202020204" pitchFamily="34" charset="0"/>
              <a:buChar char="•"/>
            </a:pPr>
            <a:r>
              <a:rPr lang="en-GB" sz="2700" dirty="0"/>
              <a:t>Labour</a:t>
            </a:r>
          </a:p>
          <a:p>
            <a:pPr marL="1147762" lvl="1" indent="-342900">
              <a:buFont typeface="Arial" panose="020B0604020202020204" pitchFamily="34" charset="0"/>
              <a:buChar char="•"/>
            </a:pPr>
            <a:r>
              <a:rPr lang="en-GB" sz="2700" dirty="0"/>
              <a:t>Cost value comparisons</a:t>
            </a:r>
          </a:p>
          <a:p>
            <a:pPr marL="1147762" lvl="1" indent="-342900">
              <a:buFont typeface="Arial" panose="020B0604020202020204" pitchFamily="34" charset="0"/>
              <a:buChar char="•"/>
            </a:pPr>
            <a:r>
              <a:rPr lang="en-GB" sz="2700" dirty="0"/>
              <a:t>Management costs/cost savings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Take-off schedule </a:t>
            </a:r>
          </a:p>
          <a:p>
            <a:pPr marL="1147762" lvl="1" indent="-342900">
              <a:buFont typeface="Arial" panose="020B0604020202020204" pitchFamily="34" charset="0"/>
              <a:buChar char="•"/>
            </a:pPr>
            <a:r>
              <a:rPr lang="en-GB" sz="2700" dirty="0"/>
              <a:t>Cost value strategy </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D – 2.4.13</a:t>
            </a:r>
          </a:p>
        </p:txBody>
      </p:sp>
    </p:spTree>
    <p:extLst>
      <p:ext uri="{BB962C8B-B14F-4D97-AF65-F5344CB8AC3E}">
        <p14:creationId xmlns:p14="http://schemas.microsoft.com/office/powerpoint/2010/main" val="20289199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a:t>
            </a:r>
          </a:p>
          <a:p>
            <a:pPr marL="1147762" lvl="1" indent="-342900">
              <a:buFont typeface="Arial" panose="020B0604020202020204" pitchFamily="34" charset="0"/>
              <a:buChar char="•"/>
            </a:pPr>
            <a:r>
              <a:rPr lang="en-GB" sz="2700" dirty="0"/>
              <a:t>Preliminary Items</a:t>
            </a:r>
          </a:p>
          <a:p>
            <a:pPr marL="1147762" lvl="1" indent="-342900">
              <a:buFont typeface="Arial" panose="020B0604020202020204" pitchFamily="34" charset="0"/>
              <a:buChar char="•"/>
            </a:pPr>
            <a:r>
              <a:rPr lang="en-GB" sz="2700" dirty="0"/>
              <a:t>Prices</a:t>
            </a:r>
          </a:p>
          <a:p>
            <a:pPr marL="1147762" lvl="1" indent="-342900">
              <a:buFont typeface="Arial" panose="020B0604020202020204" pitchFamily="34" charset="0"/>
              <a:buChar char="•"/>
            </a:pPr>
            <a:r>
              <a:rPr lang="en-GB" sz="2700" dirty="0"/>
              <a:t>Units and Dimensions</a:t>
            </a:r>
          </a:p>
          <a:p>
            <a:pPr marL="1147762" lvl="1" indent="-342900">
              <a:buFont typeface="Arial" panose="020B0604020202020204" pitchFamily="34" charset="0"/>
              <a:buChar char="•"/>
            </a:pPr>
            <a:r>
              <a:rPr lang="en-GB" sz="2700" dirty="0"/>
              <a:t>New Rules of Measurement (NRM)</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A Bill of Quantities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D – 2.4.14</a:t>
            </a:r>
          </a:p>
        </p:txBody>
      </p:sp>
    </p:spTree>
    <p:extLst>
      <p:ext uri="{BB962C8B-B14F-4D97-AF65-F5344CB8AC3E}">
        <p14:creationId xmlns:p14="http://schemas.microsoft.com/office/powerpoint/2010/main" val="123445049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D – Mark Scheme</a:t>
            </a:r>
          </a:p>
        </p:txBody>
      </p:sp>
      <p:pic>
        <p:nvPicPr>
          <p:cNvPr id="9" name="Picture 8" descr="Table&#10;&#10;Description automatically generated">
            <a:extLst>
              <a:ext uri="{FF2B5EF4-FFF2-40B4-BE49-F238E27FC236}">
                <a16:creationId xmlns:a16="http://schemas.microsoft.com/office/drawing/2014/main" id="{981C0DC3-42B6-CBE7-8975-9F47B12D7540}"/>
              </a:ext>
            </a:extLst>
          </p:cNvPr>
          <p:cNvPicPr>
            <a:picLocks noChangeAspect="1"/>
          </p:cNvPicPr>
          <p:nvPr/>
        </p:nvPicPr>
        <p:blipFill rotWithShape="1">
          <a:blip r:embed="rId3"/>
          <a:srcRect b="2243"/>
          <a:stretch/>
        </p:blipFill>
        <p:spPr>
          <a:xfrm>
            <a:off x="605571" y="1549425"/>
            <a:ext cx="8281024" cy="5125622"/>
          </a:xfrm>
          <a:prstGeom prst="rect">
            <a:avLst/>
          </a:prstGeom>
        </p:spPr>
      </p:pic>
    </p:spTree>
    <p:extLst>
      <p:ext uri="{BB962C8B-B14F-4D97-AF65-F5344CB8AC3E}">
        <p14:creationId xmlns:p14="http://schemas.microsoft.com/office/powerpoint/2010/main" val="3782992272"/>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6"/>
            <a:ext cx="8796759" cy="3912242"/>
          </a:xfrm>
        </p:spPr>
        <p:txBody>
          <a:bodyPr>
            <a:normAutofit/>
          </a:bodyPr>
          <a:lstStyle/>
          <a:p>
            <a:pPr marL="574675" indent="-514350">
              <a:buFont typeface="+mj-lt"/>
              <a:buAutoNum type="alphaLcParenR" startAt="5"/>
            </a:pPr>
            <a:r>
              <a:rPr lang="en-GB" sz="3400" dirty="0">
                <a:latin typeface="+mn-lt"/>
              </a:rPr>
              <a:t>Produce an appropriate programme of activities, which includes details on how progress can be ensured </a:t>
            </a:r>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 Task E</a:t>
            </a:r>
          </a:p>
        </p:txBody>
      </p:sp>
    </p:spTree>
    <p:extLst>
      <p:ext uri="{BB962C8B-B14F-4D97-AF65-F5344CB8AC3E}">
        <p14:creationId xmlns:p14="http://schemas.microsoft.com/office/powerpoint/2010/main" val="126108864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fontScale="92500" lnSpcReduction="10000"/>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a:t>
            </a:r>
          </a:p>
          <a:p>
            <a:pPr marL="1147762" lvl="1" indent="-342900">
              <a:buFont typeface="Arial" panose="020B0604020202020204" pitchFamily="34" charset="0"/>
              <a:buChar char="•"/>
            </a:pPr>
            <a:r>
              <a:rPr lang="en-GB" sz="2700" dirty="0"/>
              <a:t>Selecting the most appropriate master programme</a:t>
            </a:r>
          </a:p>
          <a:p>
            <a:pPr marL="1147762" lvl="1" indent="-342900">
              <a:buFont typeface="Arial" panose="020B0604020202020204" pitchFamily="34" charset="0"/>
              <a:buChar char="•"/>
            </a:pPr>
            <a:r>
              <a:rPr lang="en-GB" sz="2700" dirty="0"/>
              <a:t>RAMS</a:t>
            </a:r>
          </a:p>
          <a:p>
            <a:pPr marL="1147762" lvl="1" indent="-342900">
              <a:buFont typeface="Arial" panose="020B0604020202020204" pitchFamily="34" charset="0"/>
              <a:buChar char="•"/>
            </a:pPr>
            <a:r>
              <a:rPr lang="en-GB" sz="2700" dirty="0"/>
              <a:t>Site layout</a:t>
            </a:r>
          </a:p>
          <a:p>
            <a:pPr marL="1147762" lvl="1" indent="-342900">
              <a:buFont typeface="Arial" panose="020B0604020202020204" pitchFamily="34" charset="0"/>
              <a:buChar char="•"/>
            </a:pPr>
            <a:r>
              <a:rPr lang="en-GB" sz="2700" dirty="0"/>
              <a:t>Site storage</a:t>
            </a:r>
          </a:p>
          <a:p>
            <a:pPr marL="1147762" lvl="1" indent="-342900">
              <a:buFont typeface="Arial" panose="020B0604020202020204" pitchFamily="34" charset="0"/>
              <a:buChar char="•"/>
            </a:pPr>
            <a:r>
              <a:rPr lang="en-GB" sz="2700" dirty="0"/>
              <a:t>Visual monitoring tools</a:t>
            </a:r>
          </a:p>
          <a:p>
            <a:pPr marL="1147762" lvl="1" indent="-342900">
              <a:buFont typeface="Arial" panose="020B0604020202020204" pitchFamily="34" charset="0"/>
              <a:buChar char="•"/>
            </a:pPr>
            <a:r>
              <a:rPr lang="en-GB" sz="2700" dirty="0"/>
              <a:t>Site traffic management plans</a:t>
            </a:r>
          </a:p>
          <a:p>
            <a:pPr marL="1147762" lvl="1" indent="-342900">
              <a:buFont typeface="Arial" panose="020B0604020202020204" pitchFamily="34" charset="0"/>
              <a:buChar char="•"/>
            </a:pPr>
            <a:r>
              <a:rPr lang="en-GB" sz="2700" dirty="0"/>
              <a:t>Waste management plans</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Programme of activities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E – 2.4.15</a:t>
            </a:r>
          </a:p>
        </p:txBody>
      </p:sp>
    </p:spTree>
    <p:extLst>
      <p:ext uri="{BB962C8B-B14F-4D97-AF65-F5344CB8AC3E}">
        <p14:creationId xmlns:p14="http://schemas.microsoft.com/office/powerpoint/2010/main" val="3842031546"/>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96769" y="1446835"/>
            <a:ext cx="8947231" cy="5411165"/>
          </a:xfrm>
        </p:spPr>
        <p:txBody>
          <a:bodyPr>
            <a:normAutofit/>
          </a:bodyPr>
          <a:lstStyle/>
          <a:p>
            <a:pPr marL="404812" indent="-342900">
              <a:buFont typeface="Arial" panose="020B0604020202020204" pitchFamily="34" charset="0"/>
              <a:buChar char="•"/>
            </a:pPr>
            <a:r>
              <a:rPr lang="en-GB" sz="3200" dirty="0">
                <a:latin typeface="+mn-lt"/>
                <a:cs typeface="+mn-cs"/>
              </a:rPr>
              <a:t>In this section learners will gain knowledge and understanding of:</a:t>
            </a:r>
          </a:p>
          <a:p>
            <a:pPr marL="1147762" lvl="1" indent="-342900">
              <a:buFont typeface="Arial" panose="020B0604020202020204" pitchFamily="34" charset="0"/>
              <a:buChar char="•"/>
            </a:pPr>
            <a:r>
              <a:rPr lang="en-GB" sz="2700" dirty="0"/>
              <a:t>The causes of delays and the impacts they have on projects</a:t>
            </a:r>
          </a:p>
          <a:p>
            <a:pPr marL="1147762" lvl="1" indent="-342900">
              <a:buFont typeface="Arial" panose="020B0604020202020204" pitchFamily="34" charset="0"/>
              <a:buChar char="•"/>
            </a:pPr>
            <a:r>
              <a:rPr lang="en-GB" sz="2700" dirty="0"/>
              <a:t>Overcoming delays</a:t>
            </a:r>
          </a:p>
          <a:p>
            <a:pPr marL="1147762" lvl="1" indent="-342900">
              <a:buFont typeface="Arial" panose="020B0604020202020204" pitchFamily="34" charset="0"/>
              <a:buChar char="•"/>
            </a:pPr>
            <a:r>
              <a:rPr lang="en-GB" sz="2700" dirty="0"/>
              <a:t>Facilitating ahead of schedule progress</a:t>
            </a:r>
          </a:p>
          <a:p>
            <a:pPr marL="1147762" lvl="1" indent="-342900">
              <a:buFont typeface="Arial" panose="020B0604020202020204" pitchFamily="34" charset="0"/>
              <a:buChar char="•"/>
            </a:pPr>
            <a:r>
              <a:rPr lang="en-GB" sz="2700" dirty="0"/>
              <a:t>Adopting and adapting contingency plan </a:t>
            </a:r>
          </a:p>
          <a:p>
            <a:pPr marL="1147762" lvl="1" indent="-342900">
              <a:buFont typeface="Arial" panose="020B0604020202020204" pitchFamily="34" charset="0"/>
              <a:buChar char="•"/>
            </a:pPr>
            <a:endParaRPr lang="en-GB" sz="2700" dirty="0"/>
          </a:p>
          <a:p>
            <a:pPr marL="404812" indent="-342900">
              <a:buFont typeface="Arial" panose="020B0604020202020204" pitchFamily="34" charset="0"/>
              <a:buChar char="•"/>
            </a:pPr>
            <a:r>
              <a:rPr lang="en-GB" sz="3200" dirty="0">
                <a:latin typeface="+mn-lt"/>
                <a:cs typeface="+mn-cs"/>
              </a:rPr>
              <a:t>NEA Learner Expectation </a:t>
            </a:r>
          </a:p>
          <a:p>
            <a:pPr marL="1147762" lvl="1" indent="-342900">
              <a:buFont typeface="Arial" panose="020B0604020202020204" pitchFamily="34" charset="0"/>
              <a:buChar char="•"/>
            </a:pPr>
            <a:r>
              <a:rPr lang="en-GB" sz="2700" dirty="0"/>
              <a:t>Programme of activities</a:t>
            </a: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E – 2.4.16</a:t>
            </a:r>
          </a:p>
        </p:txBody>
      </p:sp>
    </p:spTree>
    <p:extLst>
      <p:ext uri="{BB962C8B-B14F-4D97-AF65-F5344CB8AC3E}">
        <p14:creationId xmlns:p14="http://schemas.microsoft.com/office/powerpoint/2010/main" val="2504654106"/>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Task E – Mark Scheme</a:t>
            </a:r>
          </a:p>
        </p:txBody>
      </p:sp>
      <p:pic>
        <p:nvPicPr>
          <p:cNvPr id="9" name="Picture 8" descr="Graphical user interface, text, application, email&#10;&#10;Description automatically generated">
            <a:extLst>
              <a:ext uri="{FF2B5EF4-FFF2-40B4-BE49-F238E27FC236}">
                <a16:creationId xmlns:a16="http://schemas.microsoft.com/office/drawing/2014/main" id="{30D95743-EBCE-11F8-4A07-3CEE23B2EF84}"/>
              </a:ext>
            </a:extLst>
          </p:cNvPr>
          <p:cNvPicPr>
            <a:picLocks noChangeAspect="1"/>
          </p:cNvPicPr>
          <p:nvPr/>
        </p:nvPicPr>
        <p:blipFill>
          <a:blip r:embed="rId3"/>
          <a:stretch>
            <a:fillRect/>
          </a:stretch>
        </p:blipFill>
        <p:spPr>
          <a:xfrm>
            <a:off x="1104433" y="1333499"/>
            <a:ext cx="6935133" cy="5419997"/>
          </a:xfrm>
          <a:prstGeom prst="rect">
            <a:avLst/>
          </a:prstGeom>
        </p:spPr>
      </p:pic>
    </p:spTree>
    <p:extLst>
      <p:ext uri="{BB962C8B-B14F-4D97-AF65-F5344CB8AC3E}">
        <p14:creationId xmlns:p14="http://schemas.microsoft.com/office/powerpoint/2010/main" val="226749884"/>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NEA Assessment Criteria</a:t>
            </a:r>
          </a:p>
        </p:txBody>
      </p:sp>
      <p:pic>
        <p:nvPicPr>
          <p:cNvPr id="10" name="Picture 9">
            <a:extLst>
              <a:ext uri="{FF2B5EF4-FFF2-40B4-BE49-F238E27FC236}">
                <a16:creationId xmlns:a16="http://schemas.microsoft.com/office/drawing/2014/main" id="{8BAE2E9D-F4D4-9A00-9E90-B85F808118D5}"/>
              </a:ext>
            </a:extLst>
          </p:cNvPr>
          <p:cNvPicPr>
            <a:picLocks noChangeAspect="1"/>
          </p:cNvPicPr>
          <p:nvPr/>
        </p:nvPicPr>
        <p:blipFill>
          <a:blip r:embed="rId3"/>
          <a:stretch>
            <a:fillRect/>
          </a:stretch>
        </p:blipFill>
        <p:spPr>
          <a:xfrm>
            <a:off x="1830253" y="1268637"/>
            <a:ext cx="5393507" cy="5550253"/>
          </a:xfrm>
          <a:prstGeom prst="rect">
            <a:avLst/>
          </a:prstGeom>
        </p:spPr>
      </p:pic>
    </p:spTree>
    <p:extLst>
      <p:ext uri="{BB962C8B-B14F-4D97-AF65-F5344CB8AC3E}">
        <p14:creationId xmlns:p14="http://schemas.microsoft.com/office/powerpoint/2010/main" val="2682639580"/>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1AB499C-9FC3-41FB-8160-CE3EE00C501A}"/>
              </a:ext>
            </a:extLst>
          </p:cNvPr>
          <p:cNvGraphicFramePr>
            <a:graphicFrameLocks noGrp="1"/>
          </p:cNvGraphicFramePr>
          <p:nvPr>
            <p:ph idx="1"/>
          </p:nvPr>
        </p:nvGraphicFramePr>
        <p:xfrm>
          <a:off x="145774" y="1457739"/>
          <a:ext cx="8799441" cy="2317738"/>
        </p:xfrm>
        <a:graphic>
          <a:graphicData uri="http://schemas.openxmlformats.org/drawingml/2006/table">
            <a:tbl>
              <a:tblPr firstRow="1" bandRow="1">
                <a:tableStyleId>{5C22544A-7EE6-4342-B048-85BDC9FD1C3A}</a:tableStyleId>
              </a:tblPr>
              <a:tblGrid>
                <a:gridCol w="1298713">
                  <a:extLst>
                    <a:ext uri="{9D8B030D-6E8A-4147-A177-3AD203B41FA5}">
                      <a16:colId xmlns:a16="http://schemas.microsoft.com/office/drawing/2014/main" val="3179451166"/>
                    </a:ext>
                  </a:extLst>
                </a:gridCol>
                <a:gridCol w="4386006">
                  <a:extLst>
                    <a:ext uri="{9D8B030D-6E8A-4147-A177-3AD203B41FA5}">
                      <a16:colId xmlns:a16="http://schemas.microsoft.com/office/drawing/2014/main" val="808348759"/>
                    </a:ext>
                  </a:extLst>
                </a:gridCol>
                <a:gridCol w="3114722">
                  <a:extLst>
                    <a:ext uri="{9D8B030D-6E8A-4147-A177-3AD203B41FA5}">
                      <a16:colId xmlns:a16="http://schemas.microsoft.com/office/drawing/2014/main" val="3041353852"/>
                    </a:ext>
                  </a:extLst>
                </a:gridCol>
              </a:tblGrid>
              <a:tr h="495182">
                <a:tc gridSpan="2">
                  <a:txBody>
                    <a:bodyPr/>
                    <a:lstStyle/>
                    <a:p>
                      <a:r>
                        <a:rPr lang="en-GB" sz="2800" dirty="0"/>
                        <a:t>AS</a:t>
                      </a:r>
                    </a:p>
                  </a:txBody>
                  <a:tcPr/>
                </a:tc>
                <a:tc hMerge="1">
                  <a:txBody>
                    <a:bodyPr/>
                    <a:lstStyle/>
                    <a:p>
                      <a:endParaRPr lang="en-GB" dirty="0"/>
                    </a:p>
                  </a:txBody>
                  <a:tcPr/>
                </a:tc>
                <a:tc>
                  <a:txBody>
                    <a:bodyPr/>
                    <a:lstStyle/>
                    <a:p>
                      <a:r>
                        <a:rPr lang="en-GB" sz="2800" dirty="0"/>
                        <a:t>Unit assessment</a:t>
                      </a:r>
                    </a:p>
                  </a:txBody>
                  <a:tcPr/>
                </a:tc>
                <a:extLst>
                  <a:ext uri="{0D108BD9-81ED-4DB2-BD59-A6C34878D82A}">
                    <a16:rowId xmlns:a16="http://schemas.microsoft.com/office/drawing/2014/main" val="1041481719"/>
                  </a:ext>
                </a:extLst>
              </a:tr>
              <a:tr h="854698">
                <a:tc>
                  <a:txBody>
                    <a:bodyPr/>
                    <a:lstStyle/>
                    <a:p>
                      <a:r>
                        <a:rPr lang="en-GB" sz="2800" dirty="0"/>
                        <a:t>Unit 1</a:t>
                      </a:r>
                    </a:p>
                  </a:txBody>
                  <a:tcPr/>
                </a:tc>
                <a:tc>
                  <a:txBody>
                    <a:bodyPr/>
                    <a:lstStyle/>
                    <a:p>
                      <a:r>
                        <a:rPr lang="en-GB" sz="2800" dirty="0"/>
                        <a:t>Our built environment</a:t>
                      </a:r>
                    </a:p>
                  </a:txBody>
                  <a:tcPr/>
                </a:tc>
                <a:tc>
                  <a:txBody>
                    <a:bodyPr/>
                    <a:lstStyle/>
                    <a:p>
                      <a:r>
                        <a:rPr lang="en-GB" sz="2800" dirty="0"/>
                        <a:t>Examination</a:t>
                      </a:r>
                    </a:p>
                  </a:txBody>
                  <a:tcPr/>
                </a:tc>
                <a:extLst>
                  <a:ext uri="{0D108BD9-81ED-4DB2-BD59-A6C34878D82A}">
                    <a16:rowId xmlns:a16="http://schemas.microsoft.com/office/drawing/2014/main" val="2795592582"/>
                  </a:ext>
                </a:extLst>
              </a:tr>
              <a:tr h="854698">
                <a:tc>
                  <a:txBody>
                    <a:bodyPr/>
                    <a:lstStyle/>
                    <a:p>
                      <a:r>
                        <a:rPr lang="en-GB" sz="2800" dirty="0"/>
                        <a:t>Unit 2</a:t>
                      </a:r>
                    </a:p>
                  </a:txBody>
                  <a:tcPr/>
                </a:tc>
                <a:tc>
                  <a:txBody>
                    <a:bodyPr/>
                    <a:lstStyle/>
                    <a:p>
                      <a:r>
                        <a:rPr lang="en-GB" sz="2800" dirty="0"/>
                        <a:t>Design and planning practices</a:t>
                      </a:r>
                    </a:p>
                  </a:txBody>
                  <a:tcPr/>
                </a:tc>
                <a:tc>
                  <a:txBody>
                    <a:bodyPr/>
                    <a:lstStyle/>
                    <a:p>
                      <a:r>
                        <a:rPr lang="en-GB" sz="2800" dirty="0"/>
                        <a:t>NEA</a:t>
                      </a:r>
                    </a:p>
                  </a:txBody>
                  <a:tcPr/>
                </a:tc>
                <a:extLst>
                  <a:ext uri="{0D108BD9-81ED-4DB2-BD59-A6C34878D82A}">
                    <a16:rowId xmlns:a16="http://schemas.microsoft.com/office/drawing/2014/main" val="2905058484"/>
                  </a:ext>
                </a:extLst>
              </a:tr>
            </a:tbl>
          </a:graphicData>
        </a:graphic>
      </p:graphicFrame>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Assessment Structure</a:t>
            </a:r>
          </a:p>
        </p:txBody>
      </p:sp>
      <p:graphicFrame>
        <p:nvGraphicFramePr>
          <p:cNvPr id="3" name="Table 2">
            <a:extLst>
              <a:ext uri="{FF2B5EF4-FFF2-40B4-BE49-F238E27FC236}">
                <a16:creationId xmlns:a16="http://schemas.microsoft.com/office/drawing/2014/main" id="{AC33AB38-7E61-4D23-BBC1-2F8BABC50DB3}"/>
              </a:ext>
            </a:extLst>
          </p:cNvPr>
          <p:cNvGraphicFramePr>
            <a:graphicFrameLocks noGrp="1"/>
          </p:cNvGraphicFramePr>
          <p:nvPr/>
        </p:nvGraphicFramePr>
        <p:xfrm>
          <a:off x="145775" y="3860074"/>
          <a:ext cx="8799440" cy="2726257"/>
        </p:xfrm>
        <a:graphic>
          <a:graphicData uri="http://schemas.openxmlformats.org/drawingml/2006/table">
            <a:tbl>
              <a:tblPr firstRow="1" bandRow="1">
                <a:tableStyleId>{5C22544A-7EE6-4342-B048-85BDC9FD1C3A}</a:tableStyleId>
              </a:tblPr>
              <a:tblGrid>
                <a:gridCol w="1325216">
                  <a:extLst>
                    <a:ext uri="{9D8B030D-6E8A-4147-A177-3AD203B41FA5}">
                      <a16:colId xmlns:a16="http://schemas.microsoft.com/office/drawing/2014/main" val="1017973801"/>
                    </a:ext>
                  </a:extLst>
                </a:gridCol>
                <a:gridCol w="4282681">
                  <a:extLst>
                    <a:ext uri="{9D8B030D-6E8A-4147-A177-3AD203B41FA5}">
                      <a16:colId xmlns:a16="http://schemas.microsoft.com/office/drawing/2014/main" val="3787052737"/>
                    </a:ext>
                  </a:extLst>
                </a:gridCol>
                <a:gridCol w="3191543">
                  <a:extLst>
                    <a:ext uri="{9D8B030D-6E8A-4147-A177-3AD203B41FA5}">
                      <a16:colId xmlns:a16="http://schemas.microsoft.com/office/drawing/2014/main" val="757914051"/>
                    </a:ext>
                  </a:extLst>
                </a:gridCol>
              </a:tblGrid>
              <a:tr h="605835">
                <a:tc gridSpan="2">
                  <a:txBody>
                    <a:bodyPr/>
                    <a:lstStyle/>
                    <a:p>
                      <a:r>
                        <a:rPr lang="en-GB" sz="2800" dirty="0"/>
                        <a:t>A Level</a:t>
                      </a:r>
                    </a:p>
                  </a:txBody>
                  <a:tcPr/>
                </a:tc>
                <a:tc hMerge="1">
                  <a:txBody>
                    <a:bodyPr/>
                    <a:lstStyle/>
                    <a:p>
                      <a:endParaRPr lang="en-GB" dirty="0"/>
                    </a:p>
                  </a:txBody>
                  <a:tcPr/>
                </a:tc>
                <a:tc>
                  <a:txBody>
                    <a:bodyPr/>
                    <a:lstStyle/>
                    <a:p>
                      <a:r>
                        <a:rPr lang="en-GB" sz="2800" dirty="0"/>
                        <a:t>Unit assessment</a:t>
                      </a:r>
                    </a:p>
                  </a:txBody>
                  <a:tcPr/>
                </a:tc>
                <a:extLst>
                  <a:ext uri="{0D108BD9-81ED-4DB2-BD59-A6C34878D82A}">
                    <a16:rowId xmlns:a16="http://schemas.microsoft.com/office/drawing/2014/main" val="1296600643"/>
                  </a:ext>
                </a:extLst>
              </a:tr>
              <a:tr h="1060211">
                <a:tc>
                  <a:txBody>
                    <a:bodyPr/>
                    <a:lstStyle/>
                    <a:p>
                      <a:r>
                        <a:rPr lang="en-GB" sz="3200" dirty="0"/>
                        <a:t>Unit 3</a:t>
                      </a:r>
                    </a:p>
                  </a:txBody>
                  <a:tcPr/>
                </a:tc>
                <a:tc>
                  <a:txBody>
                    <a:bodyPr/>
                    <a:lstStyle/>
                    <a:p>
                      <a:r>
                        <a:rPr lang="en-GB" sz="2800" dirty="0"/>
                        <a:t>Materials, technologies and techniques</a:t>
                      </a:r>
                    </a:p>
                  </a:txBody>
                  <a:tcPr/>
                </a:tc>
                <a:tc>
                  <a:txBody>
                    <a:bodyPr/>
                    <a:lstStyle/>
                    <a:p>
                      <a:r>
                        <a:rPr lang="en-GB" sz="2800" dirty="0"/>
                        <a:t>Examination</a:t>
                      </a:r>
                    </a:p>
                  </a:txBody>
                  <a:tcPr/>
                </a:tc>
                <a:extLst>
                  <a:ext uri="{0D108BD9-81ED-4DB2-BD59-A6C34878D82A}">
                    <a16:rowId xmlns:a16="http://schemas.microsoft.com/office/drawing/2014/main" val="831581567"/>
                  </a:ext>
                </a:extLst>
              </a:tr>
              <a:tr h="1060211">
                <a:tc>
                  <a:txBody>
                    <a:bodyPr/>
                    <a:lstStyle/>
                    <a:p>
                      <a:r>
                        <a:rPr lang="en-GB" sz="3200" dirty="0"/>
                        <a:t>Unit 4</a:t>
                      </a:r>
                    </a:p>
                  </a:txBody>
                  <a:tcPr/>
                </a:tc>
                <a:tc>
                  <a:txBody>
                    <a:bodyPr/>
                    <a:lstStyle/>
                    <a:p>
                      <a:r>
                        <a:rPr lang="en-GB" sz="2800" dirty="0"/>
                        <a:t>Construction practices (choice of pathway)</a:t>
                      </a:r>
                    </a:p>
                  </a:txBody>
                  <a:tcPr/>
                </a:tc>
                <a:tc>
                  <a:txBody>
                    <a:bodyPr/>
                    <a:lstStyle/>
                    <a:p>
                      <a:r>
                        <a:rPr lang="en-GB" sz="2800" dirty="0"/>
                        <a:t>NEA</a:t>
                      </a:r>
                    </a:p>
                  </a:txBody>
                  <a:tcPr/>
                </a:tc>
                <a:extLst>
                  <a:ext uri="{0D108BD9-81ED-4DB2-BD59-A6C34878D82A}">
                    <a16:rowId xmlns:a16="http://schemas.microsoft.com/office/drawing/2014/main" val="4084935845"/>
                  </a:ext>
                </a:extLst>
              </a:tr>
            </a:tbl>
          </a:graphicData>
        </a:graphic>
      </p:graphicFrame>
    </p:spTree>
    <p:extLst>
      <p:ext uri="{BB962C8B-B14F-4D97-AF65-F5344CB8AC3E}">
        <p14:creationId xmlns:p14="http://schemas.microsoft.com/office/powerpoint/2010/main" val="357844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The available scenarios for 2.4.15 practice</a:t>
            </a:r>
          </a:p>
          <a:p>
            <a:pPr marL="804862" indent="-742950">
              <a:buFont typeface="+mj-lt"/>
              <a:buAutoNum type="alphaUcPeriod"/>
            </a:pPr>
            <a:r>
              <a:rPr lang="en-GB" sz="3600" dirty="0">
                <a:latin typeface="+mn-lt"/>
              </a:rPr>
              <a:t>New build residential estate in open fields</a:t>
            </a:r>
          </a:p>
          <a:p>
            <a:pPr marL="804862" indent="-742950">
              <a:buFont typeface="+mj-lt"/>
              <a:buAutoNum type="alphaUcPeriod"/>
            </a:pPr>
            <a:r>
              <a:rPr lang="en-GB" sz="3600" dirty="0">
                <a:latin typeface="+mn-lt"/>
              </a:rPr>
              <a:t>A rear extension to a mid-terrace dwelling house</a:t>
            </a:r>
          </a:p>
          <a:p>
            <a:pPr marL="804862" indent="-742950">
              <a:buFont typeface="+mj-lt"/>
              <a:buAutoNum type="alphaUcPeriod"/>
            </a:pPr>
            <a:r>
              <a:rPr lang="en-GB" sz="3600" dirty="0">
                <a:latin typeface="+mn-lt"/>
              </a:rPr>
              <a:t>An infill extension to a hospital </a:t>
            </a:r>
          </a:p>
          <a:p>
            <a:pPr marL="804862" indent="-742950">
              <a:buFont typeface="+mj-lt"/>
              <a:buAutoNum type="alphaUcPeriod"/>
            </a:pPr>
            <a:r>
              <a:rPr lang="en-GB" sz="3600" dirty="0">
                <a:latin typeface="+mn-lt"/>
              </a:rPr>
              <a:t>A 4 storey office building in a city centre with basement and car park </a:t>
            </a:r>
          </a:p>
          <a:p>
            <a:pPr marL="804862" indent="-742950">
              <a:buFont typeface="+mj-lt"/>
              <a:buAutoNum type="alphaUcPeriod"/>
            </a:pPr>
            <a:endParaRPr lang="en-GB" sz="3600" dirty="0">
              <a:latin typeface="+mn-lt"/>
            </a:endParaRPr>
          </a:p>
          <a:p>
            <a:pPr marL="61912"/>
            <a:endParaRPr lang="en-GB" sz="2800" dirty="0">
              <a:latin typeface="+mn-lt"/>
            </a:endParaRPr>
          </a:p>
        </p:txBody>
      </p:sp>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Exemplar Scenarios</a:t>
            </a:r>
          </a:p>
        </p:txBody>
      </p:sp>
    </p:spTree>
    <p:extLst>
      <p:ext uri="{BB962C8B-B14F-4D97-AF65-F5344CB8AC3E}">
        <p14:creationId xmlns:p14="http://schemas.microsoft.com/office/powerpoint/2010/main" val="622570101"/>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2415949"/>
          </a:xfrm>
        </p:spPr>
        <p:txBody>
          <a:bodyPr>
            <a:normAutofit/>
          </a:bodyPr>
          <a:lstStyle/>
          <a:p>
            <a:r>
              <a:rPr lang="en-GB" dirty="0"/>
              <a:t>There are a wide range of resources available for teachers and students on the WJEC website.  </a:t>
            </a:r>
          </a:p>
          <a:p>
            <a:endParaRPr lang="en-GB" dirty="0"/>
          </a:p>
          <a:p>
            <a:endParaRPr lang="en-GB" dirty="0"/>
          </a:p>
          <a:p>
            <a:pPr marL="61912"/>
            <a:endParaRPr lang="en-GB" dirty="0">
              <a:latin typeface="+mn-lt"/>
            </a:endParaRPr>
          </a:p>
        </p:txBody>
      </p:sp>
      <p:pic>
        <p:nvPicPr>
          <p:cNvPr id="3" name="Audio 2">
            <a:hlinkClick r:id="" action="ppaction://media"/>
            <a:extLst>
              <a:ext uri="{FF2B5EF4-FFF2-40B4-BE49-F238E27FC236}">
                <a16:creationId xmlns:a16="http://schemas.microsoft.com/office/drawing/2014/main" id="{E76FE88D-F987-481D-BCDF-2B802E0323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pic>
        <p:nvPicPr>
          <p:cNvPr id="6" name="Picture 5">
            <a:hlinkClick r:id="rId6"/>
            <a:extLst>
              <a:ext uri="{FF2B5EF4-FFF2-40B4-BE49-F238E27FC236}">
                <a16:creationId xmlns:a16="http://schemas.microsoft.com/office/drawing/2014/main" id="{A07010C7-C3CF-4B03-35FE-B77983B2AD83}"/>
              </a:ext>
            </a:extLst>
          </p:cNvPr>
          <p:cNvPicPr>
            <a:picLocks noChangeAspect="1"/>
          </p:cNvPicPr>
          <p:nvPr/>
        </p:nvPicPr>
        <p:blipFill rotWithShape="1">
          <a:blip r:embed="rId7"/>
          <a:srcRect l="53256" t="16498" b="9587"/>
          <a:stretch/>
        </p:blipFill>
        <p:spPr>
          <a:xfrm>
            <a:off x="270494" y="3835278"/>
            <a:ext cx="4274288" cy="2615609"/>
          </a:xfrm>
          <a:prstGeom prst="rect">
            <a:avLst/>
          </a:prstGeom>
        </p:spPr>
      </p:pic>
      <p:pic>
        <p:nvPicPr>
          <p:cNvPr id="7" name="Picture 6">
            <a:hlinkClick r:id="rId6"/>
            <a:extLst>
              <a:ext uri="{FF2B5EF4-FFF2-40B4-BE49-F238E27FC236}">
                <a16:creationId xmlns:a16="http://schemas.microsoft.com/office/drawing/2014/main" id="{257874F0-4A00-E581-FB17-C13A117EFC27}"/>
              </a:ext>
            </a:extLst>
          </p:cNvPr>
          <p:cNvPicPr>
            <a:picLocks noChangeAspect="1"/>
          </p:cNvPicPr>
          <p:nvPr/>
        </p:nvPicPr>
        <p:blipFill rotWithShape="1">
          <a:blip r:embed="rId8"/>
          <a:srcRect l="53256" t="16498" b="9587"/>
          <a:stretch/>
        </p:blipFill>
        <p:spPr>
          <a:xfrm>
            <a:off x="4714435" y="3835277"/>
            <a:ext cx="4274289" cy="2615609"/>
          </a:xfrm>
          <a:prstGeom prst="rect">
            <a:avLst/>
          </a:prstGeom>
        </p:spPr>
      </p:pic>
    </p:spTree>
    <p:extLst>
      <p:ext uri="{BB962C8B-B14F-4D97-AF65-F5344CB8AC3E}">
        <p14:creationId xmlns:p14="http://schemas.microsoft.com/office/powerpoint/2010/main" val="4002078711"/>
      </p:ext>
    </p:extLst>
  </p:cSld>
  <p:clrMapOvr>
    <a:masterClrMapping/>
  </p:clrMapOvr>
  <mc:AlternateContent xmlns:mc="http://schemas.openxmlformats.org/markup-compatibility/2006" xmlns:p14="http://schemas.microsoft.com/office/powerpoint/2010/main">
    <mc:Choice Requires="p14">
      <p:transition spd="slow" p14:dur="2000" advTm="21511"/>
    </mc:Choice>
    <mc:Fallback xmlns="">
      <p:transition spd="slow" advTm="21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C480D-4090-5E7E-13A3-070987BE9BF7}"/>
              </a:ext>
            </a:extLst>
          </p:cNvPr>
          <p:cNvSpPr>
            <a:spLocks noGrp="1"/>
          </p:cNvSpPr>
          <p:nvPr>
            <p:ph type="body" sz="quarter" idx="16"/>
          </p:nvPr>
        </p:nvSpPr>
        <p:spPr>
          <a:xfrm>
            <a:off x="487363" y="1411413"/>
            <a:ext cx="8418513" cy="1188244"/>
          </a:xfrm>
        </p:spPr>
        <p:txBody>
          <a:bodyPr>
            <a:normAutofit/>
          </a:bodyPr>
          <a:lstStyle/>
          <a:p>
            <a:r>
              <a:rPr lang="en-GB" sz="2000" dirty="0"/>
              <a:t>This list is not exhaustive </a:t>
            </a:r>
          </a:p>
        </p:txBody>
      </p:sp>
      <p:sp>
        <p:nvSpPr>
          <p:cNvPr id="3" name="Title 1">
            <a:extLst>
              <a:ext uri="{FF2B5EF4-FFF2-40B4-BE49-F238E27FC236}">
                <a16:creationId xmlns:a16="http://schemas.microsoft.com/office/drawing/2014/main" id="{94088428-74AB-1897-68E0-7A542F7DC9E9}"/>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Frequently Asked Questions</a:t>
            </a:r>
          </a:p>
        </p:txBody>
      </p:sp>
      <p:graphicFrame>
        <p:nvGraphicFramePr>
          <p:cNvPr id="4" name="Table 3">
            <a:extLst>
              <a:ext uri="{FF2B5EF4-FFF2-40B4-BE49-F238E27FC236}">
                <a16:creationId xmlns:a16="http://schemas.microsoft.com/office/drawing/2014/main" id="{F003CF38-9FE2-89AF-1593-65A1A1B8E8D8}"/>
              </a:ext>
            </a:extLst>
          </p:cNvPr>
          <p:cNvGraphicFramePr>
            <a:graphicFrameLocks noGrp="1"/>
          </p:cNvGraphicFramePr>
          <p:nvPr>
            <p:extLst>
              <p:ext uri="{D42A27DB-BD31-4B8C-83A1-F6EECF244321}">
                <p14:modId xmlns:p14="http://schemas.microsoft.com/office/powerpoint/2010/main" val="879734625"/>
              </p:ext>
            </p:extLst>
          </p:nvPr>
        </p:nvGraphicFramePr>
        <p:xfrm>
          <a:off x="238124" y="1830686"/>
          <a:ext cx="8653068" cy="4855315"/>
        </p:xfrm>
        <a:graphic>
          <a:graphicData uri="http://schemas.openxmlformats.org/drawingml/2006/table">
            <a:tbl>
              <a:tblPr firstRow="1" bandRow="1"/>
              <a:tblGrid>
                <a:gridCol w="2956489">
                  <a:extLst>
                    <a:ext uri="{9D8B030D-6E8A-4147-A177-3AD203B41FA5}">
                      <a16:colId xmlns:a16="http://schemas.microsoft.com/office/drawing/2014/main" val="20000"/>
                    </a:ext>
                  </a:extLst>
                </a:gridCol>
                <a:gridCol w="5696579">
                  <a:extLst>
                    <a:ext uri="{9D8B030D-6E8A-4147-A177-3AD203B41FA5}">
                      <a16:colId xmlns:a16="http://schemas.microsoft.com/office/drawing/2014/main" val="20001"/>
                    </a:ext>
                  </a:extLst>
                </a:gridCol>
              </a:tblGrid>
              <a:tr h="597552">
                <a:tc gridSpan="2">
                  <a:txBody>
                    <a:bodyPr/>
                    <a:lstStyle/>
                    <a:p>
                      <a:pPr>
                        <a:lnSpc>
                          <a:spcPct val="115000"/>
                        </a:lnSpc>
                        <a:spcAft>
                          <a:spcPts val="0"/>
                        </a:spcAft>
                      </a:pP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2032723">
                <a:tc>
                  <a:txBody>
                    <a:bodyPr/>
                    <a:lstStyle/>
                    <a:p>
                      <a:pPr>
                        <a:lnSpc>
                          <a:spcPct val="115000"/>
                        </a:lnSpc>
                        <a:spcAft>
                          <a:spcPts val="0"/>
                        </a:spcAft>
                      </a:pPr>
                      <a:r>
                        <a:rPr lang="en-GB" sz="1400" kern="1200" dirty="0">
                          <a:solidFill>
                            <a:schemeClr val="tx1"/>
                          </a:solidFill>
                          <a:effectLst/>
                          <a:latin typeface="Bliss-Light"/>
                          <a:ea typeface="Calibri"/>
                          <a:cs typeface="Arial"/>
                        </a:rPr>
                        <a:t>What equipment is needed for a building survey?</a:t>
                      </a:r>
                      <a:endParaRPr lang="en-GB" sz="1100" dirty="0">
                        <a:solidFill>
                          <a:schemeClr val="tx1"/>
                        </a:solidFill>
                        <a:effectLst/>
                        <a:latin typeface="+mn-lt"/>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r>
                        <a:rPr lang="en-US" sz="1400" kern="1200" dirty="0">
                          <a:solidFill>
                            <a:schemeClr val="tx1"/>
                          </a:solidFill>
                          <a:effectLst/>
                          <a:latin typeface="+mn-lt"/>
                          <a:ea typeface="+mn-ea"/>
                          <a:cs typeface="+mn-cs"/>
                        </a:rPr>
                        <a:t>Essential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Paper/Pen/Pencil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Camera – phone or otherwise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Voice Recorder (App on phone)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Tape measure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Spirit Level </a:t>
                      </a:r>
                    </a:p>
                    <a:p>
                      <a:r>
                        <a:rPr lang="en-US" sz="1400" kern="1200" dirty="0">
                          <a:solidFill>
                            <a:schemeClr val="tx1"/>
                          </a:solidFill>
                          <a:effectLst/>
                          <a:latin typeface="+mn-lt"/>
                          <a:ea typeface="+mn-ea"/>
                          <a:cs typeface="+mn-cs"/>
                        </a:rPr>
                        <a:t>Desirable</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Laser measuring device </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Binoculars</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Moisture Meter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32723">
                <a:tc>
                  <a:txBody>
                    <a:bodyPr/>
                    <a:lstStyle/>
                    <a:p>
                      <a:pPr>
                        <a:lnSpc>
                          <a:spcPct val="115000"/>
                        </a:lnSpc>
                        <a:spcAft>
                          <a:spcPts val="0"/>
                        </a:spcAft>
                      </a:pPr>
                      <a:r>
                        <a:rPr lang="en-GB" sz="1400" kern="1200" dirty="0">
                          <a:solidFill>
                            <a:schemeClr val="tx1"/>
                          </a:solidFill>
                          <a:effectLst/>
                          <a:latin typeface="Bliss-Light"/>
                          <a:ea typeface="Times New Roman"/>
                          <a:cs typeface="Arial"/>
                        </a:rPr>
                        <a:t>What equipment is needed for a land survey?</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r>
                        <a:rPr lang="en-US" sz="1400" kern="1200" dirty="0">
                          <a:solidFill>
                            <a:schemeClr val="tx1"/>
                          </a:solidFill>
                          <a:effectLst/>
                          <a:latin typeface="+mn-lt"/>
                          <a:ea typeface="+mn-ea"/>
                          <a:cs typeface="+mn-cs"/>
                        </a:rPr>
                        <a:t>Essential</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Paper/Pen/Pencil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Camera – phone or otherwise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Voice Recorder (App on phone)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Tape measure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Spirit Level  </a:t>
                      </a:r>
                    </a:p>
                    <a:p>
                      <a:r>
                        <a:rPr lang="en-US" sz="1400" kern="1200" dirty="0">
                          <a:solidFill>
                            <a:schemeClr val="tx1"/>
                          </a:solidFill>
                          <a:effectLst/>
                          <a:latin typeface="+mn-lt"/>
                          <a:ea typeface="+mn-ea"/>
                          <a:cs typeface="+mn-cs"/>
                        </a:rPr>
                        <a:t>Desirable</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Theodolite </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Staff</a:t>
                      </a:r>
                      <a:endParaRPr lang="en-US" sz="1400" kern="1200" dirty="0">
                        <a:solidFill>
                          <a:schemeClr val="tx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1928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rotWithShape="1">
          <a:blip r:embed="rId4"/>
          <a:srcRect b="12420"/>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WJEC Contacts</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3705836" cy="3139321"/>
          </a:xfrm>
          <a:prstGeom prst="rect">
            <a:avLst/>
          </a:prstGeom>
          <a:noFill/>
        </p:spPr>
        <p:txBody>
          <a:bodyPr wrap="square" rtlCol="0">
            <a:spAutoFit/>
          </a:bodyPr>
          <a:lstStyle/>
          <a:p>
            <a:r>
              <a:rPr lang="en-GB" sz="2400" b="1" dirty="0">
                <a:solidFill>
                  <a:schemeClr val="bg1"/>
                </a:solidFill>
              </a:rPr>
              <a:t>Subject Officer</a:t>
            </a:r>
          </a:p>
          <a:p>
            <a:r>
              <a:rPr lang="en-GB" sz="2400" b="1" dirty="0">
                <a:solidFill>
                  <a:schemeClr val="bg1"/>
                </a:solidFill>
              </a:rPr>
              <a:t>Allan Perry</a:t>
            </a:r>
          </a:p>
          <a:p>
            <a:r>
              <a:rPr lang="en-GB" dirty="0">
                <a:hlinkClick r:id="rId6"/>
              </a:rPr>
              <a:t>construction@wjec.co.uk</a:t>
            </a:r>
            <a:endParaRPr lang="en-GB" dirty="0"/>
          </a:p>
          <a:p>
            <a:endParaRPr lang="en-GB" dirty="0"/>
          </a:p>
          <a:p>
            <a:r>
              <a:rPr lang="en-GB" sz="2400" b="1" dirty="0">
                <a:solidFill>
                  <a:schemeClr val="bg1"/>
                </a:solidFill>
              </a:rPr>
              <a:t>Subject Support</a:t>
            </a:r>
          </a:p>
          <a:p>
            <a:r>
              <a:rPr lang="en-GB" dirty="0">
                <a:hlinkClick r:id="rId6"/>
              </a:rPr>
              <a:t>construction@wjec.co.uk</a:t>
            </a:r>
            <a:r>
              <a:rPr lang="en-GB" dirty="0"/>
              <a:t> </a:t>
            </a:r>
          </a:p>
          <a:p>
            <a:endParaRPr lang="en-GB" dirty="0"/>
          </a:p>
          <a:p>
            <a:r>
              <a:rPr lang="en-GB" dirty="0"/>
              <a:t>@wjec_cbac | @cbac_wjec</a:t>
            </a:r>
          </a:p>
          <a:p>
            <a:endParaRPr lang="en-GB" dirty="0"/>
          </a:p>
          <a:p>
            <a:r>
              <a:rPr lang="en-GB" dirty="0"/>
              <a:t>cbac.co.uk    | wjec.co.uk</a:t>
            </a:r>
          </a:p>
        </p:txBody>
      </p:sp>
    </p:spTree>
    <p:extLst>
      <p:ext uri="{BB962C8B-B14F-4D97-AF65-F5344CB8AC3E}">
        <p14:creationId xmlns:p14="http://schemas.microsoft.com/office/powerpoint/2010/main" val="99014047"/>
      </p:ext>
    </p:extLst>
  </p:cSld>
  <p:clrMapOvr>
    <a:masterClrMapping/>
  </p:clrMapOvr>
  <mc:AlternateContent xmlns:mc="http://schemas.openxmlformats.org/markup-compatibility/2006" xmlns:p14="http://schemas.microsoft.com/office/powerpoint/2010/main">
    <mc:Choice Requires="p14">
      <p:transition spd="slow" p14:dur="2000" advTm="5559"/>
    </mc:Choice>
    <mc:Fallback xmlns="">
      <p:transition spd="slow" advTm="55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605165" y="3081610"/>
            <a:ext cx="1933670" cy="1221449"/>
          </a:xfrm>
        </p:spPr>
        <p:txBody>
          <a:bodyPr>
            <a:normAutofit/>
          </a:bodyPr>
          <a:lstStyle/>
          <a:p>
            <a:r>
              <a:rPr lang="en-GB" sz="4000" b="1" dirty="0">
                <a:ea typeface="Cambria" panose="02040503050406030204" pitchFamily="18" charset="0"/>
                <a:cs typeface="Cambria" panose="02040503050406030204" pitchFamily="18" charset="0"/>
              </a:rPr>
              <a:t>Unit 4</a:t>
            </a:r>
          </a:p>
        </p:txBody>
      </p:sp>
    </p:spTree>
    <p:extLst>
      <p:ext uri="{BB962C8B-B14F-4D97-AF65-F5344CB8AC3E}">
        <p14:creationId xmlns:p14="http://schemas.microsoft.com/office/powerpoint/2010/main" val="325516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52090" y="1402762"/>
            <a:ext cx="8039819" cy="5329341"/>
          </a:xfrm>
        </p:spPr>
        <p:txBody>
          <a:bodyPr>
            <a:noAutofit/>
          </a:bodyPr>
          <a:lstStyle/>
          <a:p>
            <a:pPr marL="571500" indent="-571500">
              <a:spcBef>
                <a:spcPts val="0"/>
              </a:spcBef>
              <a:buFont typeface="Arial" panose="020B0604020202020204" pitchFamily="34" charset="0"/>
              <a:buChar char="•"/>
            </a:pPr>
            <a:r>
              <a:rPr lang="en-GB" dirty="0">
                <a:latin typeface="+mn-lt"/>
                <a:ea typeface="Cambria" panose="02040503050406030204" pitchFamily="18" charset="0"/>
                <a:cs typeface="Cambria" panose="02040503050406030204" pitchFamily="18" charset="0"/>
              </a:rPr>
              <a:t>Introductions and Agenda 		</a:t>
            </a:r>
          </a:p>
          <a:p>
            <a:pPr marL="571500" indent="-571500">
              <a:spcBef>
                <a:spcPts val="0"/>
              </a:spcBef>
              <a:buFont typeface="Arial" panose="020B0604020202020204" pitchFamily="34" charset="0"/>
              <a:buChar char="•"/>
            </a:pPr>
            <a:r>
              <a:rPr lang="en-GB" dirty="0">
                <a:latin typeface="+mn-lt"/>
                <a:ea typeface="Cambria" panose="02040503050406030204" pitchFamily="18" charset="0"/>
                <a:cs typeface="Cambria" panose="02040503050406030204" pitchFamily="18" charset="0"/>
              </a:rPr>
              <a:t>Overview of Unit 4</a:t>
            </a:r>
          </a:p>
          <a:p>
            <a:pPr marL="571500" indent="-571500">
              <a:spcBef>
                <a:spcPts val="0"/>
              </a:spcBef>
              <a:buFont typeface="Arial" panose="020B0604020202020204" pitchFamily="34" charset="0"/>
              <a:buChar char="•"/>
            </a:pPr>
            <a:r>
              <a:rPr lang="en-GB" dirty="0">
                <a:latin typeface="+mn-lt"/>
                <a:ea typeface="Cambria" panose="02040503050406030204" pitchFamily="18" charset="0"/>
              </a:rPr>
              <a:t>NEA Overview </a:t>
            </a:r>
          </a:p>
          <a:p>
            <a:pPr marL="1314450" lvl="1" indent="-571500">
              <a:spcBef>
                <a:spcPts val="0"/>
              </a:spcBef>
              <a:buFont typeface="Arial" panose="020B0604020202020204" pitchFamily="34" charset="0"/>
              <a:buChar char="•"/>
            </a:pPr>
            <a:r>
              <a:rPr lang="en-GB" sz="2400" dirty="0">
                <a:ea typeface="Cambria" panose="02040503050406030204" pitchFamily="18" charset="0"/>
              </a:rPr>
              <a:t>Pathway A – Building Survey</a:t>
            </a:r>
          </a:p>
          <a:p>
            <a:pPr marL="1314450" lvl="1" indent="-571500">
              <a:spcBef>
                <a:spcPts val="0"/>
              </a:spcBef>
              <a:buFont typeface="Arial" panose="020B0604020202020204" pitchFamily="34" charset="0"/>
              <a:buChar char="•"/>
            </a:pPr>
            <a:r>
              <a:rPr lang="en-GB" sz="2400" dirty="0">
                <a:ea typeface="Cambria" panose="02040503050406030204" pitchFamily="18" charset="0"/>
              </a:rPr>
              <a:t>Pathway B – Land Survey </a:t>
            </a:r>
          </a:p>
          <a:p>
            <a:pPr marL="1314450" lvl="1" indent="-571500">
              <a:spcBef>
                <a:spcPts val="0"/>
              </a:spcBef>
              <a:buFont typeface="Arial" panose="020B0604020202020204" pitchFamily="34" charset="0"/>
              <a:buChar char="•"/>
            </a:pPr>
            <a:r>
              <a:rPr lang="en-GB" sz="2400" dirty="0">
                <a:ea typeface="Cambria" panose="02040503050406030204" pitchFamily="18" charset="0"/>
              </a:rPr>
              <a:t>Common Content </a:t>
            </a:r>
          </a:p>
          <a:p>
            <a:pPr marL="571500" indent="-571500">
              <a:spcBef>
                <a:spcPts val="0"/>
              </a:spcBef>
              <a:buFont typeface="Arial" panose="020B0604020202020204" pitchFamily="34" charset="0"/>
              <a:buChar char="•"/>
            </a:pPr>
            <a:r>
              <a:rPr lang="en-GB" dirty="0">
                <a:latin typeface="+mn-lt"/>
                <a:ea typeface="Cambria" panose="02040503050406030204" pitchFamily="18" charset="0"/>
              </a:rPr>
              <a:t>Assessment Criteria Guidance </a:t>
            </a:r>
          </a:p>
          <a:p>
            <a:pPr marL="571500" indent="-571500">
              <a:spcBef>
                <a:spcPts val="0"/>
              </a:spcBef>
              <a:buFont typeface="Arial" panose="020B0604020202020204" pitchFamily="34" charset="0"/>
              <a:buChar char="•"/>
            </a:pPr>
            <a:r>
              <a:rPr lang="en-GB" dirty="0">
                <a:latin typeface="+mn-lt"/>
                <a:ea typeface="Cambria" panose="02040503050406030204" pitchFamily="18" charset="0"/>
              </a:rPr>
              <a:t>Exemplar Scenarios 				</a:t>
            </a:r>
          </a:p>
          <a:p>
            <a:pPr marL="571500" indent="-571500">
              <a:spcBef>
                <a:spcPts val="0"/>
              </a:spcBef>
              <a:buFont typeface="Arial" panose="020B0604020202020204" pitchFamily="34" charset="0"/>
              <a:buChar char="•"/>
            </a:pPr>
            <a:r>
              <a:rPr lang="en-GB" dirty="0">
                <a:latin typeface="+mn-lt"/>
                <a:ea typeface="Cambria" panose="02040503050406030204" pitchFamily="18" charset="0"/>
              </a:rPr>
              <a:t>WJEC resources 				</a:t>
            </a:r>
          </a:p>
          <a:p>
            <a:pPr marL="1314450" lvl="1" indent="-571500">
              <a:spcBef>
                <a:spcPts val="0"/>
              </a:spcBef>
              <a:buFont typeface="Arial" panose="020B0604020202020204" pitchFamily="34" charset="0"/>
              <a:buChar char="•"/>
            </a:pPr>
            <a:r>
              <a:rPr lang="en-GB" sz="2400" dirty="0">
                <a:ea typeface="Cambria" panose="02040503050406030204" pitchFamily="18" charset="0"/>
              </a:rPr>
              <a:t>Teachers</a:t>
            </a:r>
          </a:p>
          <a:p>
            <a:pPr marL="1314450" lvl="1" indent="-571500">
              <a:spcBef>
                <a:spcPts val="0"/>
              </a:spcBef>
              <a:buFont typeface="Arial" panose="020B0604020202020204" pitchFamily="34" charset="0"/>
              <a:buChar char="•"/>
            </a:pPr>
            <a:r>
              <a:rPr lang="en-GB" sz="2400" dirty="0">
                <a:ea typeface="Cambria" panose="02040503050406030204" pitchFamily="18" charset="0"/>
              </a:rPr>
              <a:t>Students</a:t>
            </a:r>
            <a:r>
              <a:rPr lang="en-GB" dirty="0">
                <a:latin typeface="+mn-lt"/>
                <a:ea typeface="Cambria" panose="02040503050406030204" pitchFamily="18" charset="0"/>
              </a:rPr>
              <a:t>		</a:t>
            </a:r>
          </a:p>
          <a:p>
            <a:pPr marL="571500" indent="-571500">
              <a:spcBef>
                <a:spcPts val="0"/>
              </a:spcBef>
              <a:buFont typeface="Arial" panose="020B0604020202020204" pitchFamily="34" charset="0"/>
              <a:buChar char="•"/>
            </a:pPr>
            <a:r>
              <a:rPr lang="en-GB">
                <a:latin typeface="+mn-lt"/>
                <a:ea typeface="Cambria" panose="02040503050406030204" pitchFamily="18" charset="0"/>
              </a:rPr>
              <a:t>FAQs</a:t>
            </a:r>
          </a:p>
          <a:p>
            <a:pPr marL="571500" indent="-571500">
              <a:spcBef>
                <a:spcPts val="0"/>
              </a:spcBef>
              <a:buFont typeface="Arial" panose="020B0604020202020204" pitchFamily="34" charset="0"/>
              <a:buChar char="•"/>
            </a:pPr>
            <a:r>
              <a:rPr lang="en-GB">
                <a:latin typeface="+mn-lt"/>
                <a:ea typeface="Cambria" panose="02040503050406030204" pitchFamily="18" charset="0"/>
              </a:rPr>
              <a:t>Contacts</a:t>
            </a:r>
            <a:r>
              <a:rPr lang="en-GB" dirty="0">
                <a:latin typeface="+mn-lt"/>
                <a:ea typeface="Cambria" panose="02040503050406030204" pitchFamily="18" charset="0"/>
              </a:rPr>
              <a:t>	</a:t>
            </a:r>
          </a:p>
        </p:txBody>
      </p:sp>
    </p:spTree>
    <p:extLst>
      <p:ext uri="{BB962C8B-B14F-4D97-AF65-F5344CB8AC3E}">
        <p14:creationId xmlns:p14="http://schemas.microsoft.com/office/powerpoint/2010/main" val="2302191782"/>
      </p:ext>
    </p:extLst>
  </p:cSld>
  <p:clrMapOvr>
    <a:masterClrMapping/>
  </p:clrMapOvr>
  <mc:AlternateContent xmlns:mc="http://schemas.openxmlformats.org/markup-compatibility/2006" xmlns:p14="http://schemas.microsoft.com/office/powerpoint/2010/main">
    <mc:Choice Requires="p14">
      <p:transition spd="slow" p14:dur="2000" advTm="32754"/>
    </mc:Choice>
    <mc:Fallback xmlns="">
      <p:transition spd="slow" advTm="327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Unit 4 Overview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Unit 4 – Construction practices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Designed to build knowledge and understanding of, and skills in:</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Surveying (properties or land)</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Development concepts</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Management of construction, purchasing and finance</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Programmes of activities </a:t>
            </a:r>
          </a:p>
        </p:txBody>
      </p:sp>
    </p:spTree>
    <p:extLst>
      <p:ext uri="{BB962C8B-B14F-4D97-AF65-F5344CB8AC3E}">
        <p14:creationId xmlns:p14="http://schemas.microsoft.com/office/powerpoint/2010/main" val="3754960243"/>
      </p:ext>
    </p:extLst>
  </p:cSld>
  <p:clrMapOvr>
    <a:masterClrMapping/>
  </p:clrMapOvr>
  <mc:AlternateContent xmlns:mc="http://schemas.openxmlformats.org/markup-compatibility/2006" xmlns:p14="http://schemas.microsoft.com/office/powerpoint/2010/main">
    <mc:Choice Requires="p14">
      <p:transition spd="slow" p14:dur="2000" advTm="13571"/>
    </mc:Choice>
    <mc:Fallback xmlns="">
      <p:transition spd="slow" advTm="135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Unit 4 Overview</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193399"/>
          </a:xfrm>
        </p:spPr>
        <p:txBody>
          <a:bodyPr>
            <a:normAutofit/>
          </a:bodyPr>
          <a:lstStyle/>
          <a:p>
            <a:pPr marL="61912"/>
            <a:r>
              <a:rPr lang="en-US" sz="3600" b="1" dirty="0">
                <a:latin typeface="+mn-lt"/>
              </a:rPr>
              <a:t>Non-Exam Assessment (NEA)</a:t>
            </a:r>
          </a:p>
          <a:p>
            <a:pPr marL="61912"/>
            <a:r>
              <a:rPr lang="en-US" sz="3600" dirty="0">
                <a:latin typeface="+mn-lt"/>
              </a:rPr>
              <a:t>Approximately 40 hours </a:t>
            </a:r>
          </a:p>
          <a:p>
            <a:pPr marL="61912"/>
            <a:r>
              <a:rPr lang="en-US" sz="3600" dirty="0">
                <a:latin typeface="+mn-lt"/>
              </a:rPr>
              <a:t>Marks: 80 					UMS: 150</a:t>
            </a:r>
          </a:p>
          <a:p>
            <a:pPr marL="519112" indent="-457200">
              <a:buFont typeface="Arial" panose="020B0604020202020204" pitchFamily="34" charset="0"/>
              <a:buChar char="•"/>
            </a:pPr>
            <a:r>
              <a:rPr lang="en-US" sz="3200" dirty="0">
                <a:latin typeface="+mn-lt"/>
              </a:rPr>
              <a:t>To assess knowledge, understanding and skills in relation to surveying, concept designs and construction practices.</a:t>
            </a:r>
          </a:p>
          <a:p>
            <a:pPr marL="519112" indent="-457200">
              <a:buFont typeface="Arial" panose="020B0604020202020204" pitchFamily="34" charset="0"/>
              <a:buChar char="•"/>
            </a:pPr>
            <a:r>
              <a:rPr lang="en-US" sz="3200" dirty="0">
                <a:latin typeface="+mn-lt"/>
              </a:rPr>
              <a:t>NEA task to remain the same for the lifetime of the specification </a:t>
            </a:r>
          </a:p>
        </p:txBody>
      </p:sp>
    </p:spTree>
    <p:extLst>
      <p:ext uri="{BB962C8B-B14F-4D97-AF65-F5344CB8AC3E}">
        <p14:creationId xmlns:p14="http://schemas.microsoft.com/office/powerpoint/2010/main" val="2020820651"/>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
      <p:transition spd="slow" advTm="41898"/>
    </mc:Fallback>
  </mc:AlternateContent>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Lewis, Joanna</DisplayName>
        <AccountId>49</AccountId>
        <AccountType/>
      </UserInfo>
      <UserInfo>
        <DisplayName>Owen, Geraint</DisplayName>
        <AccountId>14</AccountId>
        <AccountType/>
      </UserInfo>
      <UserInfo>
        <DisplayName>Blount, Melanie</DisplayName>
        <AccountId>149</AccountId>
        <AccountType/>
      </UserInfo>
      <UserInfo>
        <DisplayName>Perry, Allan</DisplayName>
        <AccountId>94</AccountId>
        <AccountType/>
      </UserInfo>
    </SharedWithUsers>
    <QA xmlns="101960c9-2583-49a4-9434-4c0cad7b266a" xsi:nil="true"/>
    <lcf76f155ced4ddcb4097134ff3c332f xmlns="101960c9-2583-49a4-9434-4c0cad7b266a">
      <Terms xmlns="http://schemas.microsoft.com/office/infopath/2007/PartnerControls"/>
    </lcf76f155ced4ddcb4097134ff3c332f>
    <TaxCatchAll xmlns="10ebebe9-ad9c-417c-96aa-6a2f5b72dbd6" xsi:nil="true"/>
  </documentManagement>
</p:properties>
</file>

<file path=customXml/itemProps1.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2.xml><?xml version="1.0" encoding="utf-8"?>
<ds:datastoreItem xmlns:ds="http://schemas.openxmlformats.org/officeDocument/2006/customXml" ds:itemID="{007EFC12-2074-4B6B-9DA0-C5B766DAE0FB}"/>
</file>

<file path=customXml/itemProps3.xml><?xml version="1.0" encoding="utf-8"?>
<ds:datastoreItem xmlns:ds="http://schemas.openxmlformats.org/officeDocument/2006/customXml" ds:itemID="{D0DE5532-076C-4333-94CD-BB9A7BAC216D}">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0ebebe9-ad9c-417c-96aa-6a2f5b72dbd6"/>
    <ds:schemaRef ds:uri="http://schemas.microsoft.com/office/2006/metadata/properties"/>
    <ds:schemaRef ds:uri="101960c9-2583-49a4-9434-4c0cad7b26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45301</TotalTime>
  <Words>6450</Words>
  <Application>Microsoft Office PowerPoint</Application>
  <PresentationFormat>On-screen Show (4:3)</PresentationFormat>
  <Paragraphs>559</Paragraphs>
  <Slides>53</Slides>
  <Notes>53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Calibri</vt:lpstr>
      <vt:lpstr>Gotham Rounded Book</vt:lpstr>
      <vt:lpstr>Courier New</vt:lpstr>
      <vt:lpstr>Arial</vt:lpstr>
      <vt:lpstr>Bliss-Light</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182</cp:revision>
  <dcterms:created xsi:type="dcterms:W3CDTF">2017-04-04T10:58:38Z</dcterms:created>
  <dcterms:modified xsi:type="dcterms:W3CDTF">2022-07-27T12:50:21Z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