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8"/>
  </p:notesMasterIdLst>
  <p:sldIdLst>
    <p:sldId id="265" r:id="rId5"/>
    <p:sldId id="535" r:id="rId6"/>
    <p:sldId id="439" r:id="rId7"/>
    <p:sldId id="440" r:id="rId8"/>
    <p:sldId id="519" r:id="rId9"/>
    <p:sldId id="508" r:id="rId10"/>
    <p:sldId id="518" r:id="rId11"/>
    <p:sldId id="538" r:id="rId12"/>
    <p:sldId id="539" r:id="rId13"/>
    <p:sldId id="547" r:id="rId14"/>
    <p:sldId id="541" r:id="rId15"/>
    <p:sldId id="548" r:id="rId16"/>
    <p:sldId id="540" r:id="rId17"/>
    <p:sldId id="551" r:id="rId18"/>
    <p:sldId id="542" r:id="rId19"/>
    <p:sldId id="543" r:id="rId20"/>
    <p:sldId id="549" r:id="rId21"/>
    <p:sldId id="544" r:id="rId22"/>
    <p:sldId id="545" r:id="rId23"/>
    <p:sldId id="546" r:id="rId24"/>
    <p:sldId id="550" r:id="rId25"/>
    <p:sldId id="537" r:id="rId26"/>
    <p:sldId id="420"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Gotham Rounded Book" pitchFamily="50" charset="0"/>
      <p:regular r:id="rId33"/>
      <p:bold r:id="rId34"/>
      <p:italic r:id="rId35"/>
      <p:boldItalic r:id="rId36"/>
    </p:embeddedFont>
  </p:embeddedFontLst>
  <p:defaultTextStyle>
    <a:defPPr>
      <a:defRPr lang="en-GB"/>
    </a:defPPr>
    <a:lvl1pPr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1" charset="-128"/>
        <a:cs typeface="+mn-cs"/>
      </a:defRPr>
    </a:lvl5pPr>
    <a:lvl6pPr marL="2286000" algn="l" defTabSz="914400" rtl="0" eaLnBrk="1" latinLnBrk="0" hangingPunct="1">
      <a:defRPr kern="1200">
        <a:solidFill>
          <a:schemeClr val="tx1"/>
        </a:solidFill>
        <a:latin typeface="Calibri" pitchFamily="34" charset="0"/>
        <a:ea typeface="ＭＳ Ｐゴシック" pitchFamily="1" charset="-128"/>
        <a:cs typeface="+mn-cs"/>
      </a:defRPr>
    </a:lvl6pPr>
    <a:lvl7pPr marL="2743200" algn="l" defTabSz="914400" rtl="0" eaLnBrk="1" latinLnBrk="0" hangingPunct="1">
      <a:defRPr kern="1200">
        <a:solidFill>
          <a:schemeClr val="tx1"/>
        </a:solidFill>
        <a:latin typeface="Calibri" pitchFamily="34" charset="0"/>
        <a:ea typeface="ＭＳ Ｐゴシック" pitchFamily="1" charset="-128"/>
        <a:cs typeface="+mn-cs"/>
      </a:defRPr>
    </a:lvl7pPr>
    <a:lvl8pPr marL="3200400" algn="l" defTabSz="914400" rtl="0" eaLnBrk="1" latinLnBrk="0" hangingPunct="1">
      <a:defRPr kern="1200">
        <a:solidFill>
          <a:schemeClr val="tx1"/>
        </a:solidFill>
        <a:latin typeface="Calibri" pitchFamily="34" charset="0"/>
        <a:ea typeface="ＭＳ Ｐゴシック" pitchFamily="1" charset="-128"/>
        <a:cs typeface="+mn-cs"/>
      </a:defRPr>
    </a:lvl8pPr>
    <a:lvl9pPr marL="3657600" algn="l" defTabSz="914400" rtl="0" eaLnBrk="1" latinLnBrk="0" hangingPunct="1">
      <a:defRPr kern="1200">
        <a:solidFill>
          <a:schemeClr val="tx1"/>
        </a:solidFill>
        <a:latin typeface="Calibri" pitchFamily="34" charset="0"/>
        <a:ea typeface="ＭＳ Ｐゴシック" pitchFamily="1"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C06"/>
    <a:srgbClr val="E753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8C3478-5EE5-4559-BFF3-85BF75989455}" v="2" dt="2022-01-17T13:49:21.8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6"/>
    <p:restoredTop sz="77598" autoAdjust="0"/>
  </p:normalViewPr>
  <p:slideViewPr>
    <p:cSldViewPr snapToGrid="0" snapToObjects="1">
      <p:cViewPr varScale="1">
        <p:scale>
          <a:sx n="65" d="100"/>
          <a:sy n="65" d="100"/>
        </p:scale>
        <p:origin x="1723"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64709F-7B92-4904-980E-C27FFADFC1BF}" type="datetimeFigureOut">
              <a:rPr lang="en-GB" smtClean="0"/>
              <a:t>17/01/2022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E7319E-213C-4920-A16F-A5F14520856B}" type="slidenum">
              <a:rPr lang="en-GB" smtClean="0"/>
              <a:t>‹#›</a:t>
            </a:fld>
            <a:endParaRPr lang="en-GB"/>
          </a:p>
        </p:txBody>
      </p:sp>
    </p:spTree>
    <p:extLst>
      <p:ext uri="{BB962C8B-B14F-4D97-AF65-F5344CB8AC3E}">
        <p14:creationId xmlns:p14="http://schemas.microsoft.com/office/powerpoint/2010/main" val="2782778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Welcome to the GCE Built Environment workshop for unit 2. Design and Planning Practices.</a:t>
            </a:r>
            <a:endParaRPr lang="en-GB" b="0" dirty="0"/>
          </a:p>
        </p:txBody>
      </p:sp>
      <p:sp>
        <p:nvSpPr>
          <p:cNvPr id="4" name="Slide Number Placeholder 3"/>
          <p:cNvSpPr>
            <a:spLocks noGrp="1"/>
          </p:cNvSpPr>
          <p:nvPr>
            <p:ph type="sldNum" sz="quarter" idx="10"/>
          </p:nvPr>
        </p:nvSpPr>
        <p:spPr/>
        <p:txBody>
          <a:bodyPr/>
          <a:lstStyle/>
          <a:p>
            <a:fld id="{3BF64F25-C7F6-4E11-8B8C-CCA7BD6D9214}" type="slidenum">
              <a:rPr lang="en-GB" smtClean="0"/>
              <a:pPr/>
              <a:t>1</a:t>
            </a:fld>
            <a:endParaRPr lang="en-GB"/>
          </a:p>
        </p:txBody>
      </p:sp>
    </p:spTree>
    <p:extLst>
      <p:ext uri="{BB962C8B-B14F-4D97-AF65-F5344CB8AC3E}">
        <p14:creationId xmlns:p14="http://schemas.microsoft.com/office/powerpoint/2010/main" val="24724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slide shows an extract from the sample brief NEA. This guides candidates towards the consideration of the factors outlined in this section of the specification. 12 of the 80 marks of the NEA have been assigned to this preliminary work.</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10</a:t>
            </a:fld>
            <a:endParaRPr lang="en-GB"/>
          </a:p>
        </p:txBody>
      </p:sp>
    </p:spTree>
    <p:extLst>
      <p:ext uri="{BB962C8B-B14F-4D97-AF65-F5344CB8AC3E}">
        <p14:creationId xmlns:p14="http://schemas.microsoft.com/office/powerpoint/2010/main" val="1940115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section of the specification covers the content of the project brief. It emphasises the importance of the brief and acknowledges that its preparation should be a collaborative process with input from the Client and members of the design team.</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11</a:t>
            </a:fld>
            <a:endParaRPr lang="en-GB"/>
          </a:p>
        </p:txBody>
      </p:sp>
    </p:spTree>
    <p:extLst>
      <p:ext uri="{BB962C8B-B14F-4D97-AF65-F5344CB8AC3E}">
        <p14:creationId xmlns:p14="http://schemas.microsoft.com/office/powerpoint/2010/main" val="322850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NEA brief requires candidates to create an initial project brief and outlines suitable content. When setting project outcomes, it is important that the spatial requirements and accommodation described in the NEA brief are developed as a basis for more detailed design. 12 of the 80 marks of the NEA have been assigned to this section of the project.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12</a:t>
            </a:fld>
            <a:endParaRPr lang="en-GB"/>
          </a:p>
        </p:txBody>
      </p:sp>
    </p:spTree>
    <p:extLst>
      <p:ext uri="{BB962C8B-B14F-4D97-AF65-F5344CB8AC3E}">
        <p14:creationId xmlns:p14="http://schemas.microsoft.com/office/powerpoint/2010/main" val="303020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This section of the specification requires awareness of the methods used to present design ideas and an understanding of the techniques, principles, conventions of manual drafting and associated annotations. In addition to freehand design sketches the specification refers to the use of a drawing board with parallel motion and adjustable set square to produce outline pencil drawings and finished drawings using technical drawing pens.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13</a:t>
            </a:fld>
            <a:endParaRPr lang="en-GB"/>
          </a:p>
        </p:txBody>
      </p:sp>
    </p:spTree>
    <p:extLst>
      <p:ext uri="{BB962C8B-B14F-4D97-AF65-F5344CB8AC3E}">
        <p14:creationId xmlns:p14="http://schemas.microsoft.com/office/powerpoint/2010/main" val="1411121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The NEA brief requires candidates to produce designs for the NEA building and indicates the range of design information envisaged. 16 of the 80 marks of the NEA have been assigned to this section of the project.</a:t>
            </a:r>
          </a:p>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14</a:t>
            </a:fld>
            <a:endParaRPr lang="en-GB"/>
          </a:p>
        </p:txBody>
      </p:sp>
    </p:spTree>
    <p:extLst>
      <p:ext uri="{BB962C8B-B14F-4D97-AF65-F5344CB8AC3E}">
        <p14:creationId xmlns:p14="http://schemas.microsoft.com/office/powerpoint/2010/main" val="3637733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section of the specification refers to the setting up and rendering of 2D and 3D virtual models with an awareness of content, associated outputs and common methodologies used to coordinate the production of information on collaborative projects.</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15</a:t>
            </a:fld>
            <a:endParaRPr lang="en-GB"/>
          </a:p>
        </p:txBody>
      </p:sp>
    </p:spTree>
    <p:extLst>
      <p:ext uri="{BB962C8B-B14F-4D97-AF65-F5344CB8AC3E}">
        <p14:creationId xmlns:p14="http://schemas.microsoft.com/office/powerpoint/2010/main" val="368532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Part (c) of the modelling section confirms the expectation that candidates will be able to use CAD software to produce 2D and 3D virtual models of their designs and render these models to produce photorealistic images.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16</a:t>
            </a:fld>
            <a:endParaRPr lang="en-GB"/>
          </a:p>
        </p:txBody>
      </p:sp>
    </p:spTree>
    <p:extLst>
      <p:ext uri="{BB962C8B-B14F-4D97-AF65-F5344CB8AC3E}">
        <p14:creationId xmlns:p14="http://schemas.microsoft.com/office/powerpoint/2010/main" val="3702905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This slide confirms the NEA requirement to produce and render 2D and 3D models of the NEA building. 24 of the 80 marks of the NEA have been assigned to this section of the project. Further advice regarding the production of the virtual models is to follow later in the workshop.</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17</a:t>
            </a:fld>
            <a:endParaRPr lang="en-GB"/>
          </a:p>
        </p:txBody>
      </p:sp>
    </p:spTree>
    <p:extLst>
      <p:ext uri="{BB962C8B-B14F-4D97-AF65-F5344CB8AC3E}">
        <p14:creationId xmlns:p14="http://schemas.microsoft.com/office/powerpoint/2010/main" val="1943517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Section 6 of the specification for unit 2 is titled planning construction methods and techniques. The content outlines what is expected in terms of awareness of primary and secondary requirements and of requirements for working with older buildings.</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18</a:t>
            </a:fld>
            <a:endParaRPr lang="en-GB"/>
          </a:p>
        </p:txBody>
      </p:sp>
    </p:spTree>
    <p:extLst>
      <p:ext uri="{BB962C8B-B14F-4D97-AF65-F5344CB8AC3E}">
        <p14:creationId xmlns:p14="http://schemas.microsoft.com/office/powerpoint/2010/main" val="3471182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section continues to describe awareness of the main components of substructures and superstructures and of sustainable construction methods, materials and associated considerations such as energy efficiency and reducing water waste. </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19</a:t>
            </a:fld>
            <a:endParaRPr lang="en-GB"/>
          </a:p>
        </p:txBody>
      </p:sp>
    </p:spTree>
    <p:extLst>
      <p:ext uri="{BB962C8B-B14F-4D97-AF65-F5344CB8AC3E}">
        <p14:creationId xmlns:p14="http://schemas.microsoft.com/office/powerpoint/2010/main" val="370500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agenda for the session gives an indication of the timings for the afternoon. These are flexible and may vary depending on the issues raised and questions asked as we move through the items. We will begin with an overview of the unit 2 content and then spend some time looking at the requirements of the NEA. After a short break we will consider the modelling requirements of the unit and follow this with a practice marking exercise. The workshop will finish with a look at our resources, and dealing with any questions.</a:t>
            </a:r>
          </a:p>
        </p:txBody>
      </p:sp>
      <p:sp>
        <p:nvSpPr>
          <p:cNvPr id="4" name="Slide Number Placeholder 3"/>
          <p:cNvSpPr>
            <a:spLocks noGrp="1"/>
          </p:cNvSpPr>
          <p:nvPr>
            <p:ph type="sldNum" sz="quarter" idx="5"/>
          </p:nvPr>
        </p:nvSpPr>
        <p:spPr/>
        <p:txBody>
          <a:bodyPr/>
          <a:lstStyle/>
          <a:p>
            <a:fld id="{24E7319E-213C-4920-A16F-A5F14520856B}" type="slidenum">
              <a:rPr lang="en-GB" smtClean="0"/>
              <a:t>2</a:t>
            </a:fld>
            <a:endParaRPr lang="en-GB"/>
          </a:p>
        </p:txBody>
      </p:sp>
    </p:spTree>
    <p:extLst>
      <p:ext uri="{BB962C8B-B14F-4D97-AF65-F5344CB8AC3E}">
        <p14:creationId xmlns:p14="http://schemas.microsoft.com/office/powerpoint/2010/main" val="501208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final parts of this section refer to awareness of rainwater and wastewater systems and knowledge of landscape and site design.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20</a:t>
            </a:fld>
            <a:endParaRPr lang="en-GB"/>
          </a:p>
        </p:txBody>
      </p:sp>
    </p:spTree>
    <p:extLst>
      <p:ext uri="{BB962C8B-B14F-4D97-AF65-F5344CB8AC3E}">
        <p14:creationId xmlns:p14="http://schemas.microsoft.com/office/powerpoint/2010/main" val="2921417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This slide confirms the NEA requirement to consider the requirements of the NEA building and lists the aspects of the design to be considered in terms of how well the actual project outcomes meet the stated requirements. The list matches the content of section 6 of the specification. 16 of the 80 marks of the NEA have been assigned to this section of the project.</a:t>
            </a:r>
          </a:p>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21</a:t>
            </a:fld>
            <a:endParaRPr lang="en-GB"/>
          </a:p>
        </p:txBody>
      </p:sp>
    </p:spTree>
    <p:extLst>
      <p:ext uri="{BB962C8B-B14F-4D97-AF65-F5344CB8AC3E}">
        <p14:creationId xmlns:p14="http://schemas.microsoft.com/office/powerpoint/2010/main" val="24862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contains a link to WJEC resources for this qualification.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a wide range of resources available for teachers and students on the WJEC website.  Currently resources are available for Unit 1 and 2.  Resources for the other units will be provided to coincide with future workshops.</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22</a:t>
            </a:fld>
            <a:endParaRPr lang="en-GB"/>
          </a:p>
        </p:txBody>
      </p:sp>
    </p:spTree>
    <p:extLst>
      <p:ext uri="{BB962C8B-B14F-4D97-AF65-F5344CB8AC3E}">
        <p14:creationId xmlns:p14="http://schemas.microsoft.com/office/powerpoint/2010/main" val="38675962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Time to deal with any questions arising at his stage.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7319E-213C-4920-A16F-A5F14520856B}" type="slidenum">
              <a:rPr lang="en-GB" smtClean="0"/>
              <a:t>23</a:t>
            </a:fld>
            <a:endParaRPr lang="en-GB"/>
          </a:p>
        </p:txBody>
      </p:sp>
    </p:spTree>
    <p:extLst>
      <p:ext uri="{BB962C8B-B14F-4D97-AF65-F5344CB8AC3E}">
        <p14:creationId xmlns:p14="http://schemas.microsoft.com/office/powerpoint/2010/main" val="292465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Unit 2 contributes 50% to the AS qualification and 20% to the A level qualification. It covers the pre-construction phases of the building life cycle.</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3</a:t>
            </a:fld>
            <a:endParaRPr lang="en-GB"/>
          </a:p>
        </p:txBody>
      </p:sp>
    </p:spTree>
    <p:extLst>
      <p:ext uri="{BB962C8B-B14F-4D97-AF65-F5344CB8AC3E}">
        <p14:creationId xmlns:p14="http://schemas.microsoft.com/office/powerpoint/2010/main" val="132964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content of Unit 2 is divided into six sections as shown on the slide. These move through the design stages of a project from identifying influencing factors and constraints, through creating the project brief and producing initial designs to virtual modelling and construction planning.</a:t>
            </a:r>
          </a:p>
          <a:p>
            <a:r>
              <a:rPr lang="en-GB" dirty="0"/>
              <a:t>.</a:t>
            </a:r>
          </a:p>
        </p:txBody>
      </p:sp>
      <p:sp>
        <p:nvSpPr>
          <p:cNvPr id="4" name="Slide Number Placeholder 3"/>
          <p:cNvSpPr>
            <a:spLocks noGrp="1"/>
          </p:cNvSpPr>
          <p:nvPr>
            <p:ph type="sldNum" sz="quarter" idx="5"/>
          </p:nvPr>
        </p:nvSpPr>
        <p:spPr/>
        <p:txBody>
          <a:bodyPr/>
          <a:lstStyle/>
          <a:p>
            <a:fld id="{24E7319E-213C-4920-A16F-A5F14520856B}" type="slidenum">
              <a:rPr lang="en-GB" smtClean="0"/>
              <a:t>4</a:t>
            </a:fld>
            <a:endParaRPr lang="en-GB"/>
          </a:p>
        </p:txBody>
      </p:sp>
    </p:spTree>
    <p:extLst>
      <p:ext uri="{BB962C8B-B14F-4D97-AF65-F5344CB8AC3E}">
        <p14:creationId xmlns:p14="http://schemas.microsoft.com/office/powerpoint/2010/main" val="30644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unit is to be assessed via an 80 mark NEA project intended to represent approximately 30 hours work. The project will require candidates to :</a:t>
            </a:r>
          </a:p>
          <a:p>
            <a:pPr marL="171450" indent="-171450">
              <a:buFont typeface="Arial" panose="020B0604020202020204" pitchFamily="34" charset="0"/>
              <a:buChar char="•"/>
            </a:pPr>
            <a:r>
              <a:rPr lang="en-GB" dirty="0"/>
              <a:t>Apply knowledge and understanding of the construction methods covered in Unit 1</a:t>
            </a:r>
          </a:p>
          <a:p>
            <a:pPr marL="171450" indent="-171450">
              <a:buFont typeface="Arial" panose="020B0604020202020204" pitchFamily="34" charset="0"/>
              <a:buChar char="•"/>
            </a:pPr>
            <a:r>
              <a:rPr lang="en-GB" dirty="0"/>
              <a:t>Work through the pre-construction stages of the RIBA plan of work.</a:t>
            </a:r>
          </a:p>
          <a:p>
            <a:pPr marL="171450" indent="-171450">
              <a:buFont typeface="Arial" panose="020B0604020202020204" pitchFamily="34" charset="0"/>
              <a:buChar char="•"/>
            </a:pPr>
            <a:r>
              <a:rPr lang="en-GB" dirty="0"/>
              <a:t>Research and report on factors that may influence their design of the building required.</a:t>
            </a:r>
          </a:p>
          <a:p>
            <a:pPr marL="171450" indent="-171450">
              <a:buFont typeface="Arial" panose="020B0604020202020204" pitchFamily="34" charset="0"/>
              <a:buChar char="•"/>
            </a:pPr>
            <a:r>
              <a:rPr lang="en-GB" dirty="0"/>
              <a:t>Develop a project brief.</a:t>
            </a:r>
          </a:p>
          <a:p>
            <a:pPr marL="171450" indent="-171450">
              <a:buFont typeface="Arial" panose="020B0604020202020204" pitchFamily="34" charset="0"/>
              <a:buChar char="•"/>
            </a:pPr>
            <a:r>
              <a:rPr lang="en-GB" dirty="0"/>
              <a:t>Produce initial design ideas and design drawings.</a:t>
            </a:r>
          </a:p>
          <a:p>
            <a:pPr marL="171450" indent="-171450">
              <a:buFont typeface="Arial" panose="020B0604020202020204" pitchFamily="34" charset="0"/>
              <a:buChar char="•"/>
            </a:pPr>
            <a:r>
              <a:rPr lang="en-GB" dirty="0"/>
              <a:t>Create 2D and 3D virtual models of their designs.</a:t>
            </a:r>
          </a:p>
          <a:p>
            <a:pPr marL="171450" indent="-171450">
              <a:buFont typeface="Arial" panose="020B0604020202020204" pitchFamily="34" charset="0"/>
              <a:buChar char="•"/>
            </a:pPr>
            <a:r>
              <a:rPr lang="en-GB" dirty="0"/>
              <a:t>Review their design in relation to the Client’s requirements and criteria listed in the NEA brief.</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5</a:t>
            </a:fld>
            <a:endParaRPr lang="en-GB"/>
          </a:p>
        </p:txBody>
      </p:sp>
    </p:spTree>
    <p:extLst>
      <p:ext uri="{BB962C8B-B14F-4D97-AF65-F5344CB8AC3E}">
        <p14:creationId xmlns:p14="http://schemas.microsoft.com/office/powerpoint/2010/main" val="332678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1F3864"/>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Section 2.2.1 of the unit specification covers stages 0 – 4 of the RIBA plan of work. Awareness of the nature and scope of the activities undertaken during each of the pre-construction stages of the RIBA plan will help guide and plan work for the NEA.</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6</a:t>
            </a:fld>
            <a:endParaRPr lang="en-GB"/>
          </a:p>
        </p:txBody>
      </p:sp>
    </p:spTree>
    <p:extLst>
      <p:ext uri="{BB962C8B-B14F-4D97-AF65-F5344CB8AC3E}">
        <p14:creationId xmlns:p14="http://schemas.microsoft.com/office/powerpoint/2010/main" val="1695742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Section 2.2.2 of the specification is in 6 parts and covers the factors that influence and constrain design. Awareness of the influences and constraints may be gained by consideration of examples of the various factors listed. A site and planning background will need to be established for the NEA project.</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7</a:t>
            </a:fld>
            <a:endParaRPr lang="en-GB"/>
          </a:p>
        </p:txBody>
      </p:sp>
    </p:spTree>
    <p:extLst>
      <p:ext uri="{BB962C8B-B14F-4D97-AF65-F5344CB8AC3E}">
        <p14:creationId xmlns:p14="http://schemas.microsoft.com/office/powerpoint/2010/main" val="1735703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Awareness arising from study of the Building Regulations Approved Documents and of the areas of responsibility of other public bodies should lead to the identification of specific requirements relevant to the NEA building. Similarly awareness of the range of environmental parameters listed in the specification should lead to specific proposals for the environmental performance of the NEA building.</a:t>
            </a: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8</a:t>
            </a:fld>
            <a:endParaRPr lang="en-GB"/>
          </a:p>
        </p:txBody>
      </p:sp>
    </p:spTree>
    <p:extLst>
      <p:ext uri="{BB962C8B-B14F-4D97-AF65-F5344CB8AC3E}">
        <p14:creationId xmlns:p14="http://schemas.microsoft.com/office/powerpoint/2010/main" val="114143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1800" dirty="0">
              <a:solidFill>
                <a:srgbClr val="2F5496"/>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An awareness of possible constraints arising from social requirements is required and research may help to identify funding options and budgets relevant to the NEA building that can be used to inform decisions relating to quality, safety, functionality and performance.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Knowledge and understanding of the scope of and responsibilities arising from the CDM regulations is also required and may be demonstrated in the development of the project brief for the NEA work.</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24E7319E-213C-4920-A16F-A5F14520856B}" type="slidenum">
              <a:rPr lang="en-GB" smtClean="0"/>
              <a:t>9</a:t>
            </a:fld>
            <a:endParaRPr lang="en-GB"/>
          </a:p>
        </p:txBody>
      </p:sp>
    </p:spTree>
    <p:extLst>
      <p:ext uri="{BB962C8B-B14F-4D97-AF65-F5344CB8AC3E}">
        <p14:creationId xmlns:p14="http://schemas.microsoft.com/office/powerpoint/2010/main" val="464773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425200" y="3048000"/>
            <a:ext cx="3261600" cy="2805414"/>
          </a:xfrm>
          <a:prstGeom prst="rect">
            <a:avLst/>
          </a:prstGeom>
        </p:spPr>
      </p:pic>
      <p:sp>
        <p:nvSpPr>
          <p:cNvPr id="7" name="Text Placeholder 17"/>
          <p:cNvSpPr>
            <a:spLocks noGrp="1"/>
          </p:cNvSpPr>
          <p:nvPr>
            <p:ph type="body" sz="quarter" idx="15" hasCustomPrompt="1"/>
          </p:nvPr>
        </p:nvSpPr>
        <p:spPr>
          <a:xfrm>
            <a:off x="487363" y="3094339"/>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
        <p:nvSpPr>
          <p:cNvPr id="10"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extLst>
      <p:ext uri="{BB962C8B-B14F-4D97-AF65-F5344CB8AC3E}">
        <p14:creationId xmlns:p14="http://schemas.microsoft.com/office/powerpoint/2010/main" val="1245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894120"/>
            <a:ext cx="8229600" cy="3232043"/>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latin typeface="Arial" panose="020B0604020202020204" pitchFamily="34" charset="0"/>
                <a:cs typeface="Arial" panose="020B0604020202020204" pitchFamily="34" charset="0"/>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GB" sz="18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rPr>
              <a:t> </a:t>
            </a: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0" marR="0" lvl="0" indent="0" algn="l" defTabSz="457200" rtl="0" eaLnBrk="1" fontAlgn="base" latinLnBrk="0" hangingPunct="1">
              <a:lnSpc>
                <a:spcPct val="150000"/>
              </a:lnSpc>
              <a:spcBef>
                <a:spcPct val="0"/>
              </a:spcBef>
              <a:spcAft>
                <a:spcPct val="0"/>
              </a:spcAft>
              <a:buClrTx/>
              <a:buSzTx/>
              <a:buFontTx/>
              <a:buNone/>
              <a:tabLst/>
              <a:defRPr/>
            </a:pPr>
            <a:endParaRPr kumimoji="0" lang="en-GB" sz="1400" b="0" i="0" u="none" strike="noStrike" kern="1200" cap="none" spc="0" normalizeH="0" baseline="30000" noProof="0" dirty="0">
              <a:ln>
                <a:noFill/>
              </a:ln>
              <a:solidFill>
                <a:srgbClr val="5A5A59"/>
              </a:solidFill>
              <a:effectLst/>
              <a:uLnTx/>
              <a:uFillTx/>
              <a:latin typeface="Arial" panose="020B0604020202020204" pitchFamily="34" charset="0"/>
              <a:ea typeface="ＭＳ Ｐゴシック" pitchFamily="1" charset="-128"/>
              <a:cs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F3C06"/>
                </a:solidFill>
                <a:effectLst/>
                <a:uLnTx/>
                <a:uFillTx/>
                <a:latin typeface="Arial" panose="020B0604020202020204" pitchFamily="34" charset="0"/>
                <a:ea typeface="ＭＳ Ｐゴシック" pitchFamily="1" charset="-128"/>
                <a:cs typeface="Arial" panose="020B0604020202020204" pitchFamily="34" charset="0"/>
              </a:rPr>
              <a:t> </a:t>
            </a:r>
            <a:r>
              <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Subheading | Is </a:t>
            </a:r>
            <a:r>
              <a:rPr kumimoji="0" lang="en-US" sz="1600" b="0" i="0" u="none" strike="noStrike" kern="1200" cap="none" spc="0" normalizeH="0" baseline="0" noProof="0" dirty="0" err="1">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rPr>
              <a:t>deitl</a:t>
            </a:r>
            <a:endParaRPr kumimoji="0" lang="en-US" sz="1600" b="0" i="0" u="none" strike="noStrike" kern="1200" cap="none" spc="0" normalizeH="0" baseline="0" noProof="0" dirty="0">
              <a:ln>
                <a:noFill/>
              </a:ln>
              <a:solidFill>
                <a:srgbClr val="0070C0"/>
              </a:solidFill>
              <a:effectLst/>
              <a:uLnTx/>
              <a:uFillTx/>
              <a:latin typeface="Arial" panose="020B0604020202020204" pitchFamily="34" charset="0"/>
              <a:ea typeface="ＭＳ Ｐゴシック" pitchFamily="1" charset="-128"/>
              <a:cs typeface="Arial" panose="020B0604020202020204" pitchFamily="34" charset="0"/>
            </a:endParaRP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
        <p:nvSpPr>
          <p:cNvPr id="5"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7" name="Text Placeholder 6"/>
          <p:cNvSpPr>
            <a:spLocks noGrp="1"/>
          </p:cNvSpPr>
          <p:nvPr>
            <p:ph type="body" sz="quarter" idx="17"/>
          </p:nvPr>
        </p:nvSpPr>
        <p:spPr>
          <a:xfrm>
            <a:off x="4873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6"/>
          <p:cNvSpPr>
            <a:spLocks noGrp="1"/>
          </p:cNvSpPr>
          <p:nvPr>
            <p:ph type="body" sz="quarter" idx="18"/>
          </p:nvPr>
        </p:nvSpPr>
        <p:spPr>
          <a:xfrm>
            <a:off x="4640263" y="3098800"/>
            <a:ext cx="3868737" cy="330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
        <p:nvSpPr>
          <p:cNvPr id="3" name="Text Placeholder 2"/>
          <p:cNvSpPr>
            <a:spLocks noGrp="1"/>
          </p:cNvSpPr>
          <p:nvPr>
            <p:ph idx="1"/>
          </p:nvPr>
        </p:nvSpPr>
        <p:spPr>
          <a:xfrm>
            <a:off x="457200" y="2984501"/>
            <a:ext cx="8229600" cy="2781300"/>
          </a:xfrm>
          <a:prstGeom prst="rect">
            <a:avLst/>
          </a:prstGeom>
        </p:spPr>
        <p:txBody>
          <a:bodyPr vert="horz" lIns="91440" tIns="45720" rIns="91440" bIns="45720" rtlCol="0">
            <a:normAutofit/>
          </a:body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Table 5"/>
          <p:cNvGraphicFramePr>
            <a:graphicFrameLocks noGrp="1"/>
          </p:cNvGraphicFramePr>
          <p:nvPr userDrawn="1">
            <p:extLst>
              <p:ext uri="{D42A27DB-BD31-4B8C-83A1-F6EECF244321}">
                <p14:modId xmlns:p14="http://schemas.microsoft.com/office/powerpoint/2010/main" val="2155625936"/>
              </p:ext>
            </p:extLst>
          </p:nvPr>
        </p:nvGraphicFramePr>
        <p:xfrm>
          <a:off x="554736" y="3238500"/>
          <a:ext cx="6569964" cy="2935326"/>
        </p:xfrm>
        <a:graphic>
          <a:graphicData uri="http://schemas.openxmlformats.org/drawingml/2006/table">
            <a:tbl>
              <a:tblPr firstRow="1" bandRow="1"/>
              <a:tblGrid>
                <a:gridCol w="3284982">
                  <a:extLst>
                    <a:ext uri="{9D8B030D-6E8A-4147-A177-3AD203B41FA5}">
                      <a16:colId xmlns:a16="http://schemas.microsoft.com/office/drawing/2014/main" val="20000"/>
                    </a:ext>
                  </a:extLst>
                </a:gridCol>
                <a:gridCol w="3284982">
                  <a:extLst>
                    <a:ext uri="{9D8B030D-6E8A-4147-A177-3AD203B41FA5}">
                      <a16:colId xmlns:a16="http://schemas.microsoft.com/office/drawing/2014/main" val="20001"/>
                    </a:ext>
                  </a:extLst>
                </a:gridCol>
              </a:tblGrid>
              <a:tr h="564486">
                <a:tc gridSpan="2">
                  <a:txBody>
                    <a:bodyPr/>
                    <a:lstStyle/>
                    <a:p>
                      <a:pPr>
                        <a:lnSpc>
                          <a:spcPct val="115000"/>
                        </a:lnSpc>
                        <a:spcAft>
                          <a:spcPts val="0"/>
                        </a:spcAft>
                      </a:pPr>
                      <a:r>
                        <a:rPr lang="en-GB" sz="1600" b="1" kern="1200" dirty="0" err="1">
                          <a:solidFill>
                            <a:srgbClr val="FFFFFF"/>
                          </a:solidFill>
                          <a:effectLst/>
                          <a:latin typeface="Bliss-Light"/>
                          <a:ea typeface="Times New Roman"/>
                          <a:cs typeface="Arial"/>
                        </a:rPr>
                        <a:t>Pennawd</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ar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gyfer</a:t>
                      </a:r>
                      <a:r>
                        <a:rPr lang="en-GB" sz="1600" b="1" kern="1200" baseline="0" dirty="0">
                          <a:solidFill>
                            <a:srgbClr val="FFFFFF"/>
                          </a:solidFill>
                          <a:effectLst/>
                          <a:latin typeface="Bliss-Light"/>
                          <a:ea typeface="Times New Roman"/>
                          <a:cs typeface="Arial"/>
                        </a:rPr>
                        <a:t> </a:t>
                      </a:r>
                      <a:r>
                        <a:rPr lang="en-GB" sz="1600" b="1" kern="1200" baseline="0" dirty="0" err="1">
                          <a:solidFill>
                            <a:srgbClr val="FFFFFF"/>
                          </a:solidFill>
                          <a:effectLst/>
                          <a:latin typeface="Bliss-Light"/>
                          <a:ea typeface="Times New Roman"/>
                          <a:cs typeface="Arial"/>
                        </a:rPr>
                        <a:t>tabl</a:t>
                      </a:r>
                      <a:r>
                        <a:rPr lang="en-GB" sz="1600" b="1" kern="1200" baseline="0" dirty="0">
                          <a:solidFill>
                            <a:srgbClr val="FFFFFF"/>
                          </a:solidFill>
                          <a:effectLst/>
                          <a:latin typeface="Bliss-Light"/>
                          <a:ea typeface="Times New Roman"/>
                          <a:cs typeface="Arial"/>
                        </a:rPr>
                        <a:t> | </a:t>
                      </a:r>
                      <a:r>
                        <a:rPr lang="en-GB" sz="1600" b="1" kern="1200" dirty="0">
                          <a:solidFill>
                            <a:srgbClr val="FFFFFF"/>
                          </a:solidFill>
                          <a:effectLst/>
                          <a:latin typeface="Bliss-Light"/>
                          <a:ea typeface="Times New Roman"/>
                          <a:cs typeface="Arial"/>
                        </a:rPr>
                        <a:t>Table heading </a:t>
                      </a:r>
                      <a:endParaRPr lang="en-GB" sz="1100" dirty="0">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96ED"/>
                    </a:solidFill>
                  </a:tcPr>
                </a:tc>
                <a:tc hMerge="1">
                  <a:txBody>
                    <a:bodyPr/>
                    <a:lstStyle/>
                    <a:p>
                      <a:endParaRPr lang="en-GB"/>
                    </a:p>
                  </a:txBody>
                  <a:tcPr/>
                </a:tc>
                <a:extLst>
                  <a:ext uri="{0D108BD9-81ED-4DB2-BD59-A6C34878D82A}">
                    <a16:rowId xmlns:a16="http://schemas.microsoft.com/office/drawing/2014/main" val="10000"/>
                  </a:ext>
                </a:extLst>
              </a:tr>
              <a:tr h="63577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Calibri"/>
                          <a:cs typeface="Arial"/>
                        </a:rPr>
                        <a:t>This</a:t>
                      </a:r>
                      <a:r>
                        <a:rPr lang="en-US" sz="1400" kern="1200" baseline="0" dirty="0">
                          <a:solidFill>
                            <a:schemeClr val="tx1"/>
                          </a:solidFill>
                          <a:effectLst/>
                          <a:latin typeface="Bliss-Light"/>
                          <a:ea typeface="Calibri"/>
                          <a:cs typeface="Arial"/>
                        </a:rPr>
                        <a:t> is an example of how a primary table should look</a:t>
                      </a:r>
                      <a:endParaRPr lang="en-GB" sz="1100" dirty="0">
                        <a:solidFill>
                          <a:schemeClr val="tx1"/>
                        </a:solidFill>
                        <a:effectLst/>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78355">
                <a:tc>
                  <a:txBody>
                    <a:bodyPr/>
                    <a:lstStyle/>
                    <a:p>
                      <a:pPr>
                        <a:lnSpc>
                          <a:spcPct val="115000"/>
                        </a:lnSpc>
                        <a:spcAft>
                          <a:spcPts val="0"/>
                        </a:spcAft>
                      </a:pPr>
                      <a:r>
                        <a:rPr lang="en-US"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78355">
                <a:tc>
                  <a:txBody>
                    <a:bodyPr/>
                    <a:lstStyle/>
                    <a:p>
                      <a:pPr>
                        <a:lnSpc>
                          <a:spcPct val="115000"/>
                        </a:lnSpc>
                        <a:spcAft>
                          <a:spcPts val="0"/>
                        </a:spcAft>
                      </a:pPr>
                      <a:r>
                        <a:rPr lang="en-GB" sz="1400" kern="1200" dirty="0" err="1">
                          <a:solidFill>
                            <a:schemeClr val="tx1"/>
                          </a:solidFill>
                          <a:effectLst/>
                          <a:latin typeface="Bliss-Light"/>
                          <a:ea typeface="Times New Roman"/>
                          <a:cs typeface="Arial"/>
                        </a:rPr>
                        <a:t>Testun</a:t>
                      </a:r>
                      <a:endParaRPr lang="en-GB" sz="1100" dirty="0">
                        <a:solidFill>
                          <a:schemeClr val="tx1"/>
                        </a:solidFill>
                        <a:effectLst/>
                        <a:latin typeface="+mn-lt"/>
                        <a:ea typeface="Calibri"/>
                        <a:cs typeface="Times New Roman"/>
                      </a:endParaRPr>
                    </a:p>
                    <a:p>
                      <a:pPr>
                        <a:lnSpc>
                          <a:spcPct val="115000"/>
                        </a:lnSpc>
                        <a:spcAft>
                          <a:spcPts val="0"/>
                        </a:spcAft>
                      </a:pPr>
                      <a:endParaRPr lang="en-GB" sz="1100" dirty="0">
                        <a:solidFill>
                          <a:schemeClr val="tx1"/>
                        </a:solidFill>
                        <a:effectLst/>
                        <a:latin typeface="Calibri"/>
                        <a:ea typeface="Calibri"/>
                        <a:cs typeface="Times New Roman"/>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nSpc>
                          <a:spcPct val="115000"/>
                        </a:lnSpc>
                        <a:spcAft>
                          <a:spcPts val="0"/>
                        </a:spcAft>
                      </a:pPr>
                      <a:r>
                        <a:rPr lang="en-US" sz="1400" kern="1200" dirty="0">
                          <a:solidFill>
                            <a:schemeClr val="tx1"/>
                          </a:solidFill>
                          <a:effectLst/>
                          <a:latin typeface="Bliss-Light"/>
                          <a:ea typeface="Times New Roman"/>
                          <a:cs typeface="Arial"/>
                        </a:rPr>
                        <a:t>Text</a:t>
                      </a:r>
                      <a:endParaRPr lang="en-GB" sz="1100" dirty="0">
                        <a:solidFill>
                          <a:schemeClr val="tx1"/>
                        </a:solidFill>
                        <a:effectLst/>
                        <a:latin typeface="+mn-lt"/>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 name="Text Placeholder 15"/>
          <p:cNvSpPr>
            <a:spLocks noGrp="1"/>
          </p:cNvSpPr>
          <p:nvPr>
            <p:ph type="body" sz="quarter" idx="16" hasCustomPrompt="1"/>
          </p:nvPr>
        </p:nvSpPr>
        <p:spPr>
          <a:xfrm>
            <a:off x="487363" y="1567656"/>
            <a:ext cx="8418513" cy="1188244"/>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0070C0"/>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err="1"/>
              <a:t>Teitl</a:t>
            </a:r>
            <a:r>
              <a:rPr lang="en-US" dirty="0"/>
              <a:t> 1 | 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200" kern="1100" spc="-50" dirty="0" err="1">
                <a:solidFill>
                  <a:srgbClr val="0096ED"/>
                </a:solidFill>
                <a:latin typeface="Gotham Rounded Book"/>
                <a:ea typeface="Times New Roman"/>
                <a:cs typeface="Gotham Rounded Book"/>
              </a:rPr>
              <a:t>Teitl</a:t>
            </a:r>
            <a:r>
              <a:rPr lang="en-US" sz="3200" kern="1100" spc="-50" dirty="0">
                <a:solidFill>
                  <a:srgbClr val="0096ED"/>
                </a:solidFill>
                <a:latin typeface="Gotham Rounded Book"/>
                <a:ea typeface="Times New Roman"/>
                <a:cs typeface="Gotham Rounded Book"/>
              </a:rPr>
              <a:t> 2 | Title 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20939B21-3098-4B97-BDC4-7DCDB44F921F}" type="datetimeFigureOut">
              <a:rPr lang="en-GB"/>
              <a:pPr/>
              <a:t>17/01/2022</a:t>
            </a:fld>
            <a:endParaRPr lang="en-GB"/>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84012CD-55BA-40C8-93AF-4E9A6F52F330}" type="slidenum">
              <a:rPr lang="en-GB"/>
              <a:pPr/>
              <a:t>‹#›</a:t>
            </a:fld>
            <a:endParaRPr lang="en-GB"/>
          </a:p>
        </p:txBody>
      </p:sp>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585788" y="585788"/>
            <a:ext cx="8291882" cy="1420812"/>
          </a:xfrm>
          <a:prstGeom prst="rect">
            <a:avLst/>
          </a:prstGeom>
        </p:spPr>
        <p:txBody>
          <a:bodyPr/>
          <a:lstStyle>
            <a:lvl1pPr marL="0" marR="0" indent="0" algn="l" defTabSz="457200" rtl="0" eaLnBrk="1" fontAlgn="base" latinLnBrk="0" hangingPunct="1">
              <a:lnSpc>
                <a:spcPct val="80000"/>
              </a:lnSpc>
              <a:spcBef>
                <a:spcPct val="0"/>
              </a:spcBef>
              <a:spcAft>
                <a:spcPts val="1200"/>
              </a:spcAft>
              <a:buClrTx/>
              <a:buSzTx/>
              <a:buFontTx/>
              <a:buNone/>
              <a:tabLst/>
              <a:defRPr sz="3200"/>
            </a:lvl1pPr>
          </a:lstStyle>
          <a:p>
            <a:pPr marL="0" marR="0" lvl="0" indent="0" algn="l" defTabSz="457200" rtl="0" eaLnBrk="1" fontAlgn="base" latinLnBrk="0" hangingPunct="1">
              <a:lnSpc>
                <a:spcPct val="80000"/>
              </a:lnSpc>
              <a:spcBef>
                <a:spcPct val="0"/>
              </a:spcBef>
              <a:spcAft>
                <a:spcPct val="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TEITL | TITLE</a:t>
            </a:r>
          </a:p>
          <a:p>
            <a:pPr marL="0" marR="0" lvl="0" indent="0" algn="l" defTabSz="457200" rtl="0" eaLnBrk="1" fontAlgn="base" latinLnBrk="0" hangingPunct="1">
              <a:lnSpc>
                <a:spcPct val="80000"/>
              </a:lnSpc>
              <a:spcBef>
                <a:spcPct val="0"/>
              </a:spcBef>
              <a:spcAft>
                <a:spcPts val="1200"/>
              </a:spcAft>
              <a:buClrTx/>
              <a:buSzTx/>
              <a:buFontTx/>
              <a:buNone/>
              <a:tabLst/>
              <a:defRPr/>
            </a:pPr>
            <a:r>
              <a:rPr kumimoji="0" lang="en-US" sz="4400" b="0" i="0" u="none" strike="noStrike" kern="1100" cap="none" spc="-30" normalizeH="0" baseline="0" noProof="0" dirty="0">
                <a:ln>
                  <a:noFill/>
                </a:ln>
                <a:solidFill>
                  <a:prstClr val="white"/>
                </a:solidFill>
                <a:effectLst/>
                <a:uLnTx/>
                <a:uFillTx/>
                <a:latin typeface="Gotham Rounded Book"/>
                <a:ea typeface="ＭＳ Ｐゴシック" pitchFamily="1" charset="-128"/>
                <a:cs typeface="Gotham Rounded Book"/>
              </a:rPr>
              <a:t>[GORFFENNAF | JULY 2014]</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Placeholder 1"/>
          <p:cNvSpPr>
            <a:spLocks noGrp="1"/>
          </p:cNvSpPr>
          <p:nvPr>
            <p:ph type="title"/>
          </p:nvPr>
        </p:nvSpPr>
        <p:spPr>
          <a:xfrm>
            <a:off x="453084" y="1425576"/>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9" name="Text Placeholder 2"/>
          <p:cNvSpPr>
            <a:spLocks noGrp="1"/>
          </p:cNvSpPr>
          <p:nvPr>
            <p:ph type="body" idx="1"/>
          </p:nvPr>
        </p:nvSpPr>
        <p:spPr>
          <a:xfrm>
            <a:off x="457200" y="2984501"/>
            <a:ext cx="8229600" cy="2781300"/>
          </a:xfrm>
          <a:prstGeom prst="rect">
            <a:avLst/>
          </a:prstGeom>
        </p:spPr>
        <p:txBody>
          <a:bodyPr vert="horz" lIns="91440" tIns="45720" rIns="91440" bIns="45720" rtlCol="0">
            <a:normAutofit/>
          </a:bodyPr>
          <a:lstStyle/>
          <a:p>
            <a:pPr lvl="0"/>
            <a:r>
              <a:rPr lang="en-US" dirty="0"/>
              <a:t>Click to edit Master text styles</a:t>
            </a: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52" r:id="rId3"/>
    <p:sldLayoutId id="2147483653" r:id="rId4"/>
    <p:sldLayoutId id="2147483654" r:id="rId5"/>
    <p:sldLayoutId id="2147483655" r:id="rId6"/>
  </p:sldLayoutIdLst>
  <p:txStyles>
    <p:title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p:titleStyle>
    <p:body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resource.download.wjec.co.uk.s3-eu-west-1.amazonaws.com/vtc/2020-21/QW20-21_2/_multi-lang/gce-built-environment/index.html"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mailto:construction@wjec.co.uk" TargetMode="External"/><Relationship Id="rId5" Type="http://schemas.openxmlformats.org/officeDocument/2006/relationships/image" Target="../media/image4.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architecture.com/knowledge-and-resources/resources-landing-page/riba-plan-of-work"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7AEE6DF0-4426-494E-A1FF-0EBF92DB1D52}"/>
              </a:ext>
            </a:extLst>
          </p:cNvPr>
          <p:cNvSpPr txBox="1">
            <a:spLocks/>
          </p:cNvSpPr>
          <p:nvPr/>
        </p:nvSpPr>
        <p:spPr>
          <a:xfrm>
            <a:off x="361024" y="705112"/>
            <a:ext cx="9144000" cy="2387600"/>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r>
              <a:rPr lang="en-US" sz="4400" dirty="0">
                <a:solidFill>
                  <a:schemeClr val="bg1"/>
                </a:solidFill>
              </a:rPr>
              <a:t>WJEC GCE Built Environment</a:t>
            </a:r>
          </a:p>
          <a:p>
            <a:endParaRPr lang="en-US" sz="4400" dirty="0">
              <a:solidFill>
                <a:schemeClr val="bg1"/>
              </a:solidFill>
              <a:latin typeface="+mj-lt"/>
            </a:endParaRPr>
          </a:p>
          <a:p>
            <a:r>
              <a:rPr lang="en-US" sz="4400" dirty="0">
                <a:solidFill>
                  <a:schemeClr val="bg1"/>
                </a:solidFill>
                <a:latin typeface="+mj-lt"/>
              </a:rPr>
              <a:t>Workshop 3: July 2021</a:t>
            </a:r>
          </a:p>
          <a:p>
            <a:endParaRPr lang="en-US" sz="4400" dirty="0">
              <a:solidFill>
                <a:schemeClr val="bg1"/>
              </a:solidFill>
              <a:latin typeface="+mj-lt"/>
            </a:endParaRPr>
          </a:p>
          <a:p>
            <a:r>
              <a:rPr lang="en-US" sz="4400" dirty="0">
                <a:solidFill>
                  <a:schemeClr val="bg1"/>
                </a:solidFill>
                <a:latin typeface="+mj-lt"/>
              </a:rPr>
              <a:t>Unit 2: Design and Planning Practices</a:t>
            </a:r>
          </a:p>
        </p:txBody>
      </p:sp>
    </p:spTree>
    <p:extLst>
      <p:ext uri="{BB962C8B-B14F-4D97-AF65-F5344CB8AC3E}">
        <p14:creationId xmlns:p14="http://schemas.microsoft.com/office/powerpoint/2010/main" val="3939293872"/>
      </p:ext>
    </p:extLst>
  </p:cSld>
  <p:clrMapOvr>
    <a:masterClrMapping/>
  </p:clrMapOvr>
  <mc:AlternateContent xmlns:mc="http://schemas.openxmlformats.org/markup-compatibility/2006" xmlns:p14="http://schemas.microsoft.com/office/powerpoint/2010/main">
    <mc:Choice Requires="p14">
      <p:transition spd="slow" p14:dur="2000" advTm="8118"/>
    </mc:Choice>
    <mc:Fallback xmlns="">
      <p:transition spd="slow" advTm="81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3541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dirty="0">
                <a:solidFill>
                  <a:schemeClr val="bg1"/>
                </a:solidFill>
                <a:latin typeface="+mn-lt"/>
                <a:ea typeface="Cambria" panose="02040503050406030204" pitchFamily="18" charset="0"/>
              </a:rPr>
              <a:t>Factors that influence the design process.</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236642"/>
            <a:ext cx="8852452" cy="5016758"/>
          </a:xfrm>
          <a:prstGeom prst="rect">
            <a:avLst/>
          </a:prstGeom>
          <a:noFill/>
        </p:spPr>
        <p:txBody>
          <a:bodyPr wrap="square" rtlCol="0">
            <a:spAutoFit/>
          </a:bodyPr>
          <a:lstStyle/>
          <a:p>
            <a:r>
              <a:rPr lang="en-US" sz="3200" b="1" dirty="0"/>
              <a:t>NEA in relation to Specification section 2.2.2.</a:t>
            </a:r>
          </a:p>
          <a:p>
            <a:r>
              <a:rPr lang="en-US" sz="2400" dirty="0"/>
              <a:t>The requirements of the NEA state that ‘You are required to’:</a:t>
            </a:r>
          </a:p>
          <a:p>
            <a:endParaRPr lang="en-US" sz="1200" dirty="0"/>
          </a:p>
          <a:p>
            <a:pPr marL="457200" indent="-457200">
              <a:buAutoNum type="alphaLcParenBoth"/>
            </a:pPr>
            <a:r>
              <a:rPr lang="en-US" sz="2400" dirty="0"/>
              <a:t>consider relevant requirements and constraints that may influence the design of the conversion and extension, including: </a:t>
            </a:r>
          </a:p>
          <a:p>
            <a:r>
              <a:rPr lang="en-US" sz="2400" dirty="0"/>
              <a:t>• site </a:t>
            </a:r>
          </a:p>
          <a:p>
            <a:r>
              <a:rPr lang="en-US" sz="2400" dirty="0"/>
              <a:t>• planning </a:t>
            </a:r>
          </a:p>
          <a:p>
            <a:r>
              <a:rPr lang="en-US" sz="2400" dirty="0"/>
              <a:t>• statutory </a:t>
            </a:r>
          </a:p>
          <a:p>
            <a:r>
              <a:rPr lang="en-US" sz="2400" dirty="0"/>
              <a:t>• environmental </a:t>
            </a:r>
          </a:p>
          <a:p>
            <a:r>
              <a:rPr lang="en-US" sz="2400" dirty="0"/>
              <a:t>• social </a:t>
            </a:r>
          </a:p>
          <a:p>
            <a:r>
              <a:rPr lang="en-US" sz="2400" dirty="0"/>
              <a:t>• budgetary and economic </a:t>
            </a:r>
          </a:p>
          <a:p>
            <a:r>
              <a:rPr lang="en-US" sz="2400" dirty="0"/>
              <a:t>• construction (design and management) regulations (CDM) </a:t>
            </a:r>
          </a:p>
          <a:p>
            <a:r>
              <a:rPr lang="en-US" sz="2400" dirty="0"/>
              <a:t>• the existing building and its age/heritage </a:t>
            </a:r>
          </a:p>
        </p:txBody>
      </p:sp>
    </p:spTree>
    <p:extLst>
      <p:ext uri="{BB962C8B-B14F-4D97-AF65-F5344CB8AC3E}">
        <p14:creationId xmlns:p14="http://schemas.microsoft.com/office/powerpoint/2010/main" val="3390986905"/>
      </p:ext>
    </p:extLst>
  </p:cSld>
  <p:clrMapOvr>
    <a:masterClrMapping/>
  </p:clrMapOvr>
  <mc:AlternateContent xmlns:mc="http://schemas.openxmlformats.org/markup-compatibility/2006" xmlns:p14="http://schemas.microsoft.com/office/powerpoint/2010/main">
    <mc:Choice Requires="p14">
      <p:transition spd="slow" p14:dur="2000" advTm="17866"/>
    </mc:Choice>
    <mc:Fallback xmlns="">
      <p:transition spd="slow" advTm="1786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2815463" y="376906"/>
            <a:ext cx="416843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dirty="0">
                <a:solidFill>
                  <a:schemeClr val="bg1"/>
                </a:solidFill>
                <a:latin typeface="+mn-lt"/>
                <a:ea typeface="Cambria" panose="02040503050406030204" pitchFamily="18" charset="0"/>
              </a:rPr>
              <a:t>Initial Project Briefs.</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272210"/>
            <a:ext cx="9144000" cy="5509200"/>
          </a:xfrm>
          <a:prstGeom prst="rect">
            <a:avLst/>
          </a:prstGeom>
          <a:noFill/>
        </p:spPr>
        <p:txBody>
          <a:bodyPr wrap="square" rtlCol="0">
            <a:spAutoFit/>
          </a:bodyPr>
          <a:lstStyle/>
          <a:p>
            <a:r>
              <a:rPr lang="en-US" sz="2800" b="1" dirty="0"/>
              <a:t>Specification section 2.2.3, parts (a) – (d).</a:t>
            </a:r>
          </a:p>
          <a:p>
            <a:endParaRPr lang="en-US" sz="1200" dirty="0"/>
          </a:p>
          <a:p>
            <a:r>
              <a:rPr lang="en-US" sz="2400" dirty="0"/>
              <a:t>(a). Setting project parameters.</a:t>
            </a:r>
          </a:p>
          <a:p>
            <a:pPr marL="901700" indent="-450850">
              <a:buFont typeface="Arial" panose="020B0604020202020204" pitchFamily="34" charset="0"/>
              <a:buChar char="•"/>
            </a:pPr>
            <a:r>
              <a:rPr lang="en-US" sz="2400" dirty="0"/>
              <a:t>Understand the importance of setting project parameters based on factors that influence building design.</a:t>
            </a:r>
            <a:endParaRPr lang="en-US" sz="1400" dirty="0"/>
          </a:p>
          <a:p>
            <a:pPr marL="450850" indent="-450850"/>
            <a:r>
              <a:rPr lang="en-US" sz="2400" dirty="0"/>
              <a:t>(b). Setting project outcomes.</a:t>
            </a:r>
          </a:p>
          <a:p>
            <a:pPr marL="981075" indent="-530225">
              <a:buFont typeface="Arial" panose="020B0604020202020204" pitchFamily="34" charset="0"/>
              <a:buChar char="•"/>
            </a:pPr>
            <a:r>
              <a:rPr lang="en-US" sz="2400" dirty="0"/>
              <a:t>Understand the importance of setting project parameters for  building function and performance. </a:t>
            </a:r>
          </a:p>
          <a:p>
            <a:pPr marL="450850" indent="-450850"/>
            <a:r>
              <a:rPr lang="en-US" sz="2400" dirty="0"/>
              <a:t>(c). Outlining possible design ideas and specifications.</a:t>
            </a:r>
          </a:p>
          <a:p>
            <a:pPr marL="981075" indent="-530225">
              <a:buFont typeface="Arial" panose="020B0604020202020204" pitchFamily="34" charset="0"/>
              <a:buChar char="•"/>
            </a:pPr>
            <a:r>
              <a:rPr lang="en-US" sz="2400" dirty="0"/>
              <a:t>Be aware of alternative methods for presenting design ideas and of the iterative nature of the design process.</a:t>
            </a:r>
          </a:p>
          <a:p>
            <a:pPr marL="981075" indent="-530225">
              <a:buFont typeface="Arial" panose="020B0604020202020204" pitchFamily="34" charset="0"/>
              <a:buChar char="•"/>
            </a:pPr>
            <a:r>
              <a:rPr lang="en-US" sz="2400" dirty="0"/>
              <a:t>Be aware the content and purpose of specifications.</a:t>
            </a:r>
          </a:p>
          <a:p>
            <a:pPr marL="450850" indent="-450850"/>
            <a:r>
              <a:rPr lang="en-US" sz="2400" dirty="0"/>
              <a:t>(d). Writing briefs for a specific and intended audience.</a:t>
            </a:r>
          </a:p>
          <a:p>
            <a:pPr marL="981075" indent="-530225">
              <a:buFont typeface="Arial" panose="020B0604020202020204" pitchFamily="34" charset="0"/>
              <a:buChar char="•"/>
            </a:pPr>
            <a:r>
              <a:rPr lang="en-US" sz="2400" dirty="0"/>
              <a:t>Understand that the project brief is the key document upon which the building design will be based</a:t>
            </a:r>
            <a:endParaRPr lang="en-GB" sz="2400" dirty="0"/>
          </a:p>
        </p:txBody>
      </p:sp>
    </p:spTree>
    <p:extLst>
      <p:ext uri="{BB962C8B-B14F-4D97-AF65-F5344CB8AC3E}">
        <p14:creationId xmlns:p14="http://schemas.microsoft.com/office/powerpoint/2010/main" val="2707253928"/>
      </p:ext>
    </p:extLst>
  </p:cSld>
  <p:clrMapOvr>
    <a:masterClrMapping/>
  </p:clrMapOvr>
  <mc:AlternateContent xmlns:mc="http://schemas.openxmlformats.org/markup-compatibility/2006" xmlns:p14="http://schemas.microsoft.com/office/powerpoint/2010/main">
    <mc:Choice Requires="p14">
      <p:transition spd="slow" p14:dur="2000" advTm="16890"/>
    </mc:Choice>
    <mc:Fallback xmlns="">
      <p:transition spd="slow" advTm="1689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80" y="354105"/>
            <a:ext cx="630203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lgn="ctr"/>
            <a:r>
              <a:rPr lang="en-GB" dirty="0">
                <a:solidFill>
                  <a:schemeClr val="bg1"/>
                </a:solidFill>
                <a:latin typeface="+mn-lt"/>
                <a:ea typeface="Cambria" panose="02040503050406030204" pitchFamily="18" charset="0"/>
              </a:rPr>
              <a:t>Initial Project Briefs.</a:t>
            </a:r>
          </a:p>
          <a:p>
            <a:pPr marL="1338263" indent="-1277938" algn="ct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541442"/>
            <a:ext cx="8852452" cy="4585871"/>
          </a:xfrm>
          <a:prstGeom prst="rect">
            <a:avLst/>
          </a:prstGeom>
          <a:noFill/>
        </p:spPr>
        <p:txBody>
          <a:bodyPr wrap="square" rtlCol="0">
            <a:spAutoFit/>
          </a:bodyPr>
          <a:lstStyle/>
          <a:p>
            <a:r>
              <a:rPr lang="en-US" sz="3200" b="1" dirty="0"/>
              <a:t>NEA in relation to Specification section 2.2.3.</a:t>
            </a:r>
          </a:p>
          <a:p>
            <a:endParaRPr lang="en-US" sz="3200" b="1" dirty="0"/>
          </a:p>
          <a:p>
            <a:r>
              <a:rPr lang="en-US" sz="2400" dirty="0"/>
              <a:t>The requirements of the NEA state that ‘You are required to’:</a:t>
            </a:r>
          </a:p>
          <a:p>
            <a:endParaRPr lang="en-US" sz="1200" dirty="0"/>
          </a:p>
          <a:p>
            <a:r>
              <a:rPr lang="en-US" sz="2400" dirty="0"/>
              <a:t>(b) create initial project briefs for the client which: </a:t>
            </a:r>
          </a:p>
          <a:p>
            <a:endParaRPr lang="en-US" sz="2400" dirty="0"/>
          </a:p>
          <a:p>
            <a:r>
              <a:rPr lang="en-US" sz="2400" dirty="0"/>
              <a:t>• set parameters </a:t>
            </a:r>
          </a:p>
          <a:p>
            <a:r>
              <a:rPr lang="en-US" sz="2400" dirty="0"/>
              <a:t>• set project outcomes </a:t>
            </a:r>
          </a:p>
          <a:p>
            <a:r>
              <a:rPr lang="en-US" sz="2400" dirty="0"/>
              <a:t>• outline possible design ideas and specifications </a:t>
            </a:r>
          </a:p>
          <a:p>
            <a:pPr marL="265113" indent="-265113"/>
            <a:r>
              <a:rPr lang="en-US" sz="2400" dirty="0"/>
              <a:t>• take account of the activities which are required in the pre-construction stages of the plan to convert and extend the existing building</a:t>
            </a:r>
          </a:p>
        </p:txBody>
      </p:sp>
    </p:spTree>
    <p:extLst>
      <p:ext uri="{BB962C8B-B14F-4D97-AF65-F5344CB8AC3E}">
        <p14:creationId xmlns:p14="http://schemas.microsoft.com/office/powerpoint/2010/main" val="2786076453"/>
      </p:ext>
    </p:extLst>
  </p:cSld>
  <p:clrMapOvr>
    <a:masterClrMapping/>
  </p:clrMapOvr>
  <mc:AlternateContent xmlns:mc="http://schemas.openxmlformats.org/markup-compatibility/2006" xmlns:p14="http://schemas.microsoft.com/office/powerpoint/2010/main">
    <mc:Choice Requires="p14">
      <p:transition spd="slow" p14:dur="2000" advTm="24809"/>
    </mc:Choice>
    <mc:Fallback xmlns="">
      <p:transition spd="slow" advTm="2480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2815463" y="376906"/>
            <a:ext cx="416843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dirty="0">
                <a:solidFill>
                  <a:schemeClr val="bg1"/>
                </a:solidFill>
                <a:latin typeface="+mn-lt"/>
                <a:ea typeface="Cambria" panose="02040503050406030204" pitchFamily="18" charset="0"/>
              </a:rPr>
              <a:t>Producing Designs.</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272210"/>
            <a:ext cx="9144000" cy="5139869"/>
          </a:xfrm>
          <a:prstGeom prst="rect">
            <a:avLst/>
          </a:prstGeom>
          <a:noFill/>
        </p:spPr>
        <p:txBody>
          <a:bodyPr wrap="square" rtlCol="0">
            <a:spAutoFit/>
          </a:bodyPr>
          <a:lstStyle/>
          <a:p>
            <a:r>
              <a:rPr lang="en-US" sz="2800" b="1" dirty="0"/>
              <a:t>Specification section 2.2.4, parts (a) – (c).</a:t>
            </a:r>
          </a:p>
          <a:p>
            <a:endParaRPr lang="en-US" sz="1200" dirty="0"/>
          </a:p>
          <a:p>
            <a:r>
              <a:rPr lang="en-US" sz="2400" dirty="0"/>
              <a:t>(a). A range of 2D and 3D sketches and drawings</a:t>
            </a:r>
          </a:p>
          <a:p>
            <a:pPr marL="901700" indent="-450850">
              <a:buFont typeface="Arial" panose="020B0604020202020204" pitchFamily="34" charset="0"/>
              <a:buChar char="•"/>
            </a:pPr>
            <a:r>
              <a:rPr lang="en-US" sz="2400" dirty="0"/>
              <a:t>Be aware of methods used to represent original ideas. </a:t>
            </a:r>
          </a:p>
          <a:p>
            <a:pPr marL="901700" indent="-450850">
              <a:buFont typeface="Arial" panose="020B0604020202020204" pitchFamily="34" charset="0"/>
              <a:buChar char="•"/>
            </a:pPr>
            <a:r>
              <a:rPr lang="en-US" sz="2400" dirty="0"/>
              <a:t>Be aware of the different types of drawings used to represent designs.</a:t>
            </a:r>
          </a:p>
          <a:p>
            <a:pPr marL="450850"/>
            <a:endParaRPr lang="en-US" sz="1200" dirty="0"/>
          </a:p>
          <a:p>
            <a:pPr marL="450850" indent="-450850"/>
            <a:r>
              <a:rPr lang="en-US" sz="2400" dirty="0"/>
              <a:t>(b). The techniques, principles and conventions of manual drawing.</a:t>
            </a:r>
          </a:p>
          <a:p>
            <a:pPr marL="981075" indent="-530225">
              <a:buFont typeface="Arial" panose="020B0604020202020204" pitchFamily="34" charset="0"/>
              <a:buChar char="•"/>
            </a:pPr>
            <a:r>
              <a:rPr lang="en-US" sz="2400" dirty="0"/>
              <a:t>Understand the techniques used to produce outline and finished technical drawings manually. </a:t>
            </a:r>
          </a:p>
          <a:p>
            <a:pPr marL="981075" indent="-530225">
              <a:buFont typeface="Arial" panose="020B0604020202020204" pitchFamily="34" charset="0"/>
              <a:buChar char="•"/>
            </a:pPr>
            <a:r>
              <a:rPr lang="en-US" sz="2400" dirty="0"/>
              <a:t>Understand the principles and conventions of manual drawing.</a:t>
            </a:r>
          </a:p>
          <a:p>
            <a:pPr marL="450850"/>
            <a:endParaRPr lang="en-US" sz="1200" dirty="0"/>
          </a:p>
          <a:p>
            <a:pPr marL="450850" indent="-450850"/>
            <a:r>
              <a:rPr lang="en-US" sz="2400" dirty="0"/>
              <a:t>(c). Technical component and material annotations.</a:t>
            </a:r>
          </a:p>
          <a:p>
            <a:pPr marL="981075" indent="-530225">
              <a:buFont typeface="Arial" panose="020B0604020202020204" pitchFamily="34" charset="0"/>
              <a:buChar char="•"/>
            </a:pPr>
            <a:r>
              <a:rPr lang="en-US" sz="2400" dirty="0"/>
              <a:t>Understand the types of technical, component and material annotations which may be applied to drawings. </a:t>
            </a:r>
            <a:endParaRPr lang="en-GB" sz="2400" dirty="0"/>
          </a:p>
        </p:txBody>
      </p:sp>
    </p:spTree>
    <p:extLst>
      <p:ext uri="{BB962C8B-B14F-4D97-AF65-F5344CB8AC3E}">
        <p14:creationId xmlns:p14="http://schemas.microsoft.com/office/powerpoint/2010/main" val="1999337686"/>
      </p:ext>
    </p:extLst>
  </p:cSld>
  <p:clrMapOvr>
    <a:masterClrMapping/>
  </p:clrMapOvr>
  <mc:AlternateContent xmlns:mc="http://schemas.openxmlformats.org/markup-compatibility/2006" xmlns:p14="http://schemas.microsoft.com/office/powerpoint/2010/main">
    <mc:Choice Requires="p14">
      <p:transition spd="slow" p14:dur="2000" advTm="28408"/>
    </mc:Choice>
    <mc:Fallback xmlns="">
      <p:transition spd="slow" advTm="28408"/>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3541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lgn="ctr"/>
            <a:r>
              <a:rPr lang="en-GB" dirty="0">
                <a:solidFill>
                  <a:schemeClr val="bg1"/>
                </a:solidFill>
                <a:latin typeface="+mn-lt"/>
                <a:ea typeface="Cambria" panose="02040503050406030204" pitchFamily="18" charset="0"/>
              </a:rPr>
              <a:t>Producing Designs.</a:t>
            </a:r>
          </a:p>
          <a:p>
            <a:pPr marL="1338263" indent="-1277938" algn="ct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713721"/>
            <a:ext cx="8852452" cy="3108543"/>
          </a:xfrm>
          <a:prstGeom prst="rect">
            <a:avLst/>
          </a:prstGeom>
          <a:noFill/>
        </p:spPr>
        <p:txBody>
          <a:bodyPr wrap="square" rtlCol="0">
            <a:spAutoFit/>
          </a:bodyPr>
          <a:lstStyle/>
          <a:p>
            <a:r>
              <a:rPr lang="en-US" sz="3200" b="1" dirty="0"/>
              <a:t>NEA in relation to Specification section 2.2.4.</a:t>
            </a:r>
          </a:p>
          <a:p>
            <a:endParaRPr lang="en-US" sz="3200" b="1" dirty="0"/>
          </a:p>
          <a:p>
            <a:r>
              <a:rPr lang="en-US" sz="2400" dirty="0"/>
              <a:t>The requirements of the NEA state that ‘You are required to’:</a:t>
            </a:r>
          </a:p>
          <a:p>
            <a:endParaRPr lang="en-US" sz="1200" dirty="0"/>
          </a:p>
          <a:p>
            <a:r>
              <a:rPr lang="en-US" sz="2400" dirty="0"/>
              <a:t>(c) produce designs for the medical centre which include:</a:t>
            </a:r>
          </a:p>
          <a:p>
            <a:endParaRPr lang="en-US" sz="2400" dirty="0"/>
          </a:p>
          <a:p>
            <a:r>
              <a:rPr lang="en-US" sz="2400" dirty="0"/>
              <a:t> • a range of 2D and 3D sketches and drawings </a:t>
            </a:r>
          </a:p>
          <a:p>
            <a:pPr indent="92075"/>
            <a:r>
              <a:rPr lang="en-US" sz="2400" dirty="0"/>
              <a:t>• technical, component and material annotations</a:t>
            </a:r>
          </a:p>
        </p:txBody>
      </p:sp>
    </p:spTree>
    <p:extLst>
      <p:ext uri="{BB962C8B-B14F-4D97-AF65-F5344CB8AC3E}">
        <p14:creationId xmlns:p14="http://schemas.microsoft.com/office/powerpoint/2010/main" val="2804262442"/>
      </p:ext>
    </p:extLst>
  </p:cSld>
  <p:clrMapOvr>
    <a:masterClrMapping/>
  </p:clrMapOvr>
  <mc:AlternateContent xmlns:mc="http://schemas.openxmlformats.org/markup-compatibility/2006" xmlns:p14="http://schemas.microsoft.com/office/powerpoint/2010/main">
    <mc:Choice Requires="p14">
      <p:transition spd="slow" p14:dur="2000" advTm="14634"/>
    </mc:Choice>
    <mc:Fallback xmlns="">
      <p:transition spd="slow" advTm="1463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2815463" y="376906"/>
            <a:ext cx="484429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dirty="0">
                <a:solidFill>
                  <a:schemeClr val="bg1"/>
                </a:solidFill>
                <a:latin typeface="+mn-lt"/>
                <a:ea typeface="Cambria" panose="02040503050406030204" pitchFamily="18" charset="0"/>
              </a:rPr>
              <a:t>Virtual Modelling Design.</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431236"/>
            <a:ext cx="9144000" cy="5324535"/>
          </a:xfrm>
          <a:prstGeom prst="rect">
            <a:avLst/>
          </a:prstGeom>
          <a:noFill/>
        </p:spPr>
        <p:txBody>
          <a:bodyPr wrap="square" rtlCol="0">
            <a:spAutoFit/>
          </a:bodyPr>
          <a:lstStyle/>
          <a:p>
            <a:r>
              <a:rPr lang="en-US" sz="2800" b="1" dirty="0"/>
              <a:t>Specification section 2.2.5, parts (a) – (c).</a:t>
            </a:r>
          </a:p>
          <a:p>
            <a:endParaRPr lang="en-US" sz="1200" dirty="0"/>
          </a:p>
          <a:p>
            <a:pPr marL="542925" indent="-542925"/>
            <a:r>
              <a:rPr lang="en-US" sz="2400" dirty="0"/>
              <a:t>(a). Use of 2D and 3D virtual modelling outputs to produce different project information.</a:t>
            </a:r>
          </a:p>
          <a:p>
            <a:pPr marL="901700" indent="-450850">
              <a:buFont typeface="Arial" panose="020B0604020202020204" pitchFamily="34" charset="0"/>
              <a:buChar char="•"/>
            </a:pPr>
            <a:r>
              <a:rPr lang="en-US" sz="2400" dirty="0"/>
              <a:t>Understand the content of and likely associated outputs generated from 2D models.</a:t>
            </a:r>
          </a:p>
          <a:p>
            <a:pPr marL="901700" indent="-450850">
              <a:buFont typeface="Arial" panose="020B0604020202020204" pitchFamily="34" charset="0"/>
              <a:buChar char="•"/>
            </a:pPr>
            <a:r>
              <a:rPr lang="en-US" sz="2400" dirty="0"/>
              <a:t>Understand that a complete 3D model will involve objects with specifications and method statements attached and include all necessary information to allow the objects to be manufactured and installed or constructed. </a:t>
            </a:r>
          </a:p>
          <a:p>
            <a:pPr marL="901700" indent="-450850">
              <a:buFont typeface="Arial" panose="020B0604020202020204" pitchFamily="34" charset="0"/>
              <a:buChar char="•"/>
            </a:pPr>
            <a:endParaRPr lang="en-US" sz="1200" dirty="0"/>
          </a:p>
          <a:p>
            <a:pPr marL="450850" indent="-450850"/>
            <a:r>
              <a:rPr lang="en-US" sz="2400" dirty="0"/>
              <a:t>(b). Setting up virtual modelling projects using common methodologies.</a:t>
            </a:r>
          </a:p>
          <a:p>
            <a:pPr marL="981075" indent="-530225">
              <a:buFont typeface="Arial" panose="020B0604020202020204" pitchFamily="34" charset="0"/>
              <a:buChar char="•"/>
            </a:pPr>
            <a:r>
              <a:rPr lang="en-US" sz="2400" dirty="0"/>
              <a:t>Be aware of the importance of using common methodologies with the aim of being fully collaborative. </a:t>
            </a:r>
            <a:endParaRPr lang="en-US" sz="1200" dirty="0"/>
          </a:p>
          <a:p>
            <a:pPr marL="450850" indent="-450850"/>
            <a:endParaRPr lang="en-GB" sz="2400" dirty="0"/>
          </a:p>
        </p:txBody>
      </p:sp>
    </p:spTree>
    <p:extLst>
      <p:ext uri="{BB962C8B-B14F-4D97-AF65-F5344CB8AC3E}">
        <p14:creationId xmlns:p14="http://schemas.microsoft.com/office/powerpoint/2010/main" val="927913490"/>
      </p:ext>
    </p:extLst>
  </p:cSld>
  <p:clrMapOvr>
    <a:masterClrMapping/>
  </p:clrMapOvr>
  <mc:AlternateContent xmlns:mc="http://schemas.openxmlformats.org/markup-compatibility/2006" xmlns:p14="http://schemas.microsoft.com/office/powerpoint/2010/main">
    <mc:Choice Requires="p14">
      <p:transition spd="slow" p14:dur="2000" advTm="18423"/>
    </mc:Choice>
    <mc:Fallback xmlns="">
      <p:transition spd="slow" advTm="18423"/>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2815463" y="376906"/>
            <a:ext cx="4844294"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dirty="0">
                <a:solidFill>
                  <a:schemeClr val="bg1"/>
                </a:solidFill>
                <a:latin typeface="+mn-lt"/>
                <a:ea typeface="Cambria" panose="02040503050406030204" pitchFamily="18" charset="0"/>
              </a:rPr>
              <a:t>Virtual Modelling Design.</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431236"/>
            <a:ext cx="9144000" cy="3970318"/>
          </a:xfrm>
          <a:prstGeom prst="rect">
            <a:avLst/>
          </a:prstGeom>
          <a:noFill/>
        </p:spPr>
        <p:txBody>
          <a:bodyPr wrap="square" rtlCol="0">
            <a:spAutoFit/>
          </a:bodyPr>
          <a:lstStyle/>
          <a:p>
            <a:endParaRPr lang="en-US" sz="1200" dirty="0"/>
          </a:p>
          <a:p>
            <a:pPr marL="542925" indent="-542925"/>
            <a:r>
              <a:rPr lang="en-US" sz="2400" dirty="0"/>
              <a:t>(c). Producing virtual models and rendering. </a:t>
            </a:r>
          </a:p>
          <a:p>
            <a:pPr marL="542925" indent="-542925"/>
            <a:endParaRPr lang="en-US" sz="2400" dirty="0"/>
          </a:p>
          <a:p>
            <a:pPr marL="981075" indent="-530225">
              <a:buFont typeface="Arial" panose="020B0604020202020204" pitchFamily="34" charset="0"/>
              <a:buChar char="•"/>
            </a:pPr>
            <a:r>
              <a:rPr lang="en-US" sz="2400" dirty="0"/>
              <a:t>Be able to produce virtual models. Use of CAD software to create 2D and 3D images of the proposed building, that can be rotated and viewed through 360 degrees.</a:t>
            </a:r>
          </a:p>
          <a:p>
            <a:pPr marL="542925" indent="-542925">
              <a:buFont typeface="Arial" panose="020B0604020202020204" pitchFamily="34" charset="0"/>
              <a:buChar char="•"/>
            </a:pPr>
            <a:endParaRPr lang="en-US" sz="2400" dirty="0"/>
          </a:p>
          <a:p>
            <a:pPr marL="981075" indent="-530225">
              <a:buFont typeface="Arial" panose="020B0604020202020204" pitchFamily="34" charset="0"/>
              <a:buChar char="•"/>
            </a:pPr>
            <a:r>
              <a:rPr lang="en-US" sz="2400" dirty="0"/>
              <a:t>Be able to apply rendering to generate a photorealistic digital image from a model with details on geometry, viewpoint, textures, lighting and shading. </a:t>
            </a:r>
            <a:endParaRPr lang="en-US" sz="1200" dirty="0"/>
          </a:p>
          <a:p>
            <a:pPr marL="450850" indent="-450850"/>
            <a:endParaRPr lang="en-GB" sz="2400" dirty="0"/>
          </a:p>
        </p:txBody>
      </p:sp>
    </p:spTree>
    <p:extLst>
      <p:ext uri="{BB962C8B-B14F-4D97-AF65-F5344CB8AC3E}">
        <p14:creationId xmlns:p14="http://schemas.microsoft.com/office/powerpoint/2010/main" val="805294676"/>
      </p:ext>
    </p:extLst>
  </p:cSld>
  <p:clrMapOvr>
    <a:masterClrMapping/>
  </p:clrMapOvr>
  <mc:AlternateContent xmlns:mc="http://schemas.openxmlformats.org/markup-compatibility/2006" xmlns:p14="http://schemas.microsoft.com/office/powerpoint/2010/main">
    <mc:Choice Requires="p14">
      <p:transition spd="slow" p14:dur="2000" advTm="16449"/>
    </mc:Choice>
    <mc:Fallback xmlns="">
      <p:transition spd="slow" advTm="164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3541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lgn="ctr"/>
            <a:r>
              <a:rPr lang="en-GB" dirty="0">
                <a:solidFill>
                  <a:schemeClr val="bg1"/>
                </a:solidFill>
                <a:latin typeface="+mn-lt"/>
                <a:ea typeface="Cambria" panose="02040503050406030204" pitchFamily="18" charset="0"/>
              </a:rPr>
              <a:t>Virtual Modelling Design.</a:t>
            </a:r>
          </a:p>
          <a:p>
            <a:pPr marL="1338263" indent="-1277938" algn="ct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740225"/>
            <a:ext cx="8852452" cy="3108543"/>
          </a:xfrm>
          <a:prstGeom prst="rect">
            <a:avLst/>
          </a:prstGeom>
          <a:noFill/>
        </p:spPr>
        <p:txBody>
          <a:bodyPr wrap="square" rtlCol="0">
            <a:spAutoFit/>
          </a:bodyPr>
          <a:lstStyle/>
          <a:p>
            <a:r>
              <a:rPr lang="en-US" sz="3200" b="1" dirty="0"/>
              <a:t>NEA in relation to Specification section 2.2.5.</a:t>
            </a:r>
          </a:p>
          <a:p>
            <a:endParaRPr lang="en-US" sz="3200" b="1" dirty="0"/>
          </a:p>
          <a:p>
            <a:r>
              <a:rPr lang="en-US" sz="2400" dirty="0"/>
              <a:t>The requirements of the NEA state that ‘You are required to’:</a:t>
            </a:r>
          </a:p>
          <a:p>
            <a:endParaRPr lang="en-US" sz="1200" dirty="0"/>
          </a:p>
          <a:p>
            <a:r>
              <a:rPr lang="en-US" sz="2400" dirty="0"/>
              <a:t>(d) use virtual modelling design to produce: </a:t>
            </a:r>
          </a:p>
          <a:p>
            <a:endParaRPr lang="en-US" sz="2400" dirty="0"/>
          </a:p>
          <a:p>
            <a:r>
              <a:rPr lang="en-US" sz="2400" dirty="0"/>
              <a:t>• 2D and 3D virtual modelling outputs for the medical centre, including rendering </a:t>
            </a:r>
          </a:p>
        </p:txBody>
      </p:sp>
    </p:spTree>
    <p:extLst>
      <p:ext uri="{BB962C8B-B14F-4D97-AF65-F5344CB8AC3E}">
        <p14:creationId xmlns:p14="http://schemas.microsoft.com/office/powerpoint/2010/main" val="744840791"/>
      </p:ext>
    </p:extLst>
  </p:cSld>
  <p:clrMapOvr>
    <a:masterClrMapping/>
  </p:clrMapOvr>
  <mc:AlternateContent xmlns:mc="http://schemas.openxmlformats.org/markup-compatibility/2006" xmlns:p14="http://schemas.microsoft.com/office/powerpoint/2010/main">
    <mc:Choice Requires="p14">
      <p:transition spd="slow" p14:dur="2000" advTm="20517"/>
    </mc:Choice>
    <mc:Fallback xmlns="">
      <p:transition spd="slow" advTm="2051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38470" y="376906"/>
            <a:ext cx="793805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sz="3000" dirty="0">
                <a:solidFill>
                  <a:schemeClr val="bg1"/>
                </a:solidFill>
                <a:latin typeface="+mn-lt"/>
                <a:ea typeface="Cambria" panose="02040503050406030204" pitchFamily="18" charset="0"/>
              </a:rPr>
              <a:t>Planning construction methods and techniques</a:t>
            </a: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272210"/>
            <a:ext cx="9144000" cy="5509200"/>
          </a:xfrm>
          <a:prstGeom prst="rect">
            <a:avLst/>
          </a:prstGeom>
          <a:noFill/>
        </p:spPr>
        <p:txBody>
          <a:bodyPr wrap="square" rtlCol="0">
            <a:spAutoFit/>
          </a:bodyPr>
          <a:lstStyle/>
          <a:p>
            <a:r>
              <a:rPr lang="en-US" sz="2800" b="1" dirty="0"/>
              <a:t>Specification section 2.2.6, parts (a) – (g).</a:t>
            </a:r>
          </a:p>
          <a:p>
            <a:endParaRPr lang="en-US" sz="1200" dirty="0"/>
          </a:p>
          <a:p>
            <a:pPr marL="450850" indent="-450850"/>
            <a:r>
              <a:rPr lang="en-US" sz="2400" dirty="0"/>
              <a:t>(a). Primary and secondary requirements of low-rise and medium-rise buildings.</a:t>
            </a:r>
          </a:p>
          <a:p>
            <a:pPr marL="901700" indent="-450850">
              <a:buFont typeface="Arial" panose="020B0604020202020204" pitchFamily="34" charset="0"/>
              <a:buChar char="•"/>
            </a:pPr>
            <a:r>
              <a:rPr lang="en-US" sz="2400" dirty="0"/>
              <a:t>Be aware of the primary requirements of low and medium rise buildings, the components used in the superstructures of such buildings and common construction methods used in relation to secondary requirements.</a:t>
            </a:r>
            <a:endParaRPr lang="en-US" sz="1200" dirty="0"/>
          </a:p>
          <a:p>
            <a:pPr marL="450850" indent="-450850"/>
            <a:r>
              <a:rPr lang="en-US" sz="2400" dirty="0"/>
              <a:t>(b). Requirements for working with buildings from different periods.</a:t>
            </a:r>
          </a:p>
          <a:p>
            <a:pPr marL="981075" indent="-530225">
              <a:buFont typeface="Arial" panose="020B0604020202020204" pitchFamily="34" charset="0"/>
              <a:buChar char="•"/>
            </a:pPr>
            <a:r>
              <a:rPr lang="en-US" sz="2400" dirty="0"/>
              <a:t>Be aware that historic and listed buildings require conservation, sustainable care and appropriate renewal.</a:t>
            </a:r>
          </a:p>
          <a:p>
            <a:pPr marL="981075" indent="-530225">
              <a:buFont typeface="Arial" panose="020B0604020202020204" pitchFamily="34" charset="0"/>
              <a:buChar char="•"/>
            </a:pPr>
            <a:r>
              <a:rPr lang="en-US" sz="2400" dirty="0"/>
              <a:t>Be aware that conservation may involve renovation, restoration and refurbishment.  </a:t>
            </a:r>
          </a:p>
          <a:p>
            <a:pPr marL="981075" indent="-530225">
              <a:buFont typeface="Arial" panose="020B0604020202020204" pitchFamily="34" charset="0"/>
              <a:buChar char="•"/>
            </a:pPr>
            <a:r>
              <a:rPr lang="en-US" sz="2400" dirty="0"/>
              <a:t>Be aware of the conservation skills, workmanship and materials involved in the care of historic buildings. </a:t>
            </a:r>
            <a:endParaRPr lang="en-US" sz="1200" dirty="0"/>
          </a:p>
        </p:txBody>
      </p:sp>
    </p:spTree>
    <p:extLst>
      <p:ext uri="{BB962C8B-B14F-4D97-AF65-F5344CB8AC3E}">
        <p14:creationId xmlns:p14="http://schemas.microsoft.com/office/powerpoint/2010/main" val="3653957114"/>
      </p:ext>
    </p:extLst>
  </p:cSld>
  <p:clrMapOvr>
    <a:masterClrMapping/>
  </p:clrMapOvr>
  <mc:AlternateContent xmlns:mc="http://schemas.openxmlformats.org/markup-compatibility/2006" xmlns:p14="http://schemas.microsoft.com/office/powerpoint/2010/main">
    <mc:Choice Requires="p14">
      <p:transition spd="slow" p14:dur="2000" advTm="16946"/>
    </mc:Choice>
    <mc:Fallback xmlns="">
      <p:transition spd="slow" advTm="1694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38470" y="376906"/>
            <a:ext cx="793805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sz="3000" dirty="0">
                <a:solidFill>
                  <a:schemeClr val="bg1"/>
                </a:solidFill>
                <a:latin typeface="+mn-lt"/>
                <a:ea typeface="Cambria" panose="02040503050406030204" pitchFamily="18" charset="0"/>
              </a:rPr>
              <a:t>Planning construction methods and techniques</a:t>
            </a: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272210"/>
            <a:ext cx="9144000" cy="5447645"/>
          </a:xfrm>
          <a:prstGeom prst="rect">
            <a:avLst/>
          </a:prstGeom>
          <a:noFill/>
        </p:spPr>
        <p:txBody>
          <a:bodyPr wrap="square" rtlCol="0">
            <a:spAutoFit/>
          </a:bodyPr>
          <a:lstStyle/>
          <a:p>
            <a:pPr marL="450850" indent="-450850"/>
            <a:r>
              <a:rPr lang="en-US" sz="2400" dirty="0"/>
              <a:t>(c). Contemporary construction of substructures and superstructures.</a:t>
            </a:r>
          </a:p>
          <a:p>
            <a:pPr marL="901700" indent="-450850">
              <a:buFont typeface="Arial" panose="020B0604020202020204" pitchFamily="34" charset="0"/>
              <a:buChar char="•"/>
            </a:pPr>
            <a:r>
              <a:rPr lang="en-US" sz="2400" dirty="0"/>
              <a:t>Be aware of the main components of substructures including foundations, retaining walls, basements and ground bearing floors.</a:t>
            </a:r>
          </a:p>
          <a:p>
            <a:pPr marL="901700" indent="-450850">
              <a:buFont typeface="Arial" panose="020B0604020202020204" pitchFamily="34" charset="0"/>
              <a:buChar char="•"/>
            </a:pPr>
            <a:r>
              <a:rPr lang="en-US" sz="2400" dirty="0"/>
              <a:t>Be aware of the main components of superstructures including structural walls, frames, cladding, intermediate floors, vertical circulation and roofs. </a:t>
            </a:r>
          </a:p>
          <a:p>
            <a:pPr marL="901700" indent="-450850">
              <a:buFont typeface="Arial" panose="020B0604020202020204" pitchFamily="34" charset="0"/>
              <a:buChar char="•"/>
            </a:pPr>
            <a:endParaRPr lang="en-US" sz="1200" dirty="0"/>
          </a:p>
          <a:p>
            <a:pPr marL="450850" indent="-450850"/>
            <a:r>
              <a:rPr lang="en-US" sz="2400" dirty="0"/>
              <a:t>(d). Sustainable construction methods, techniques and considerations.</a:t>
            </a:r>
          </a:p>
          <a:p>
            <a:pPr marL="981075" indent="-530225">
              <a:buFont typeface="Arial" panose="020B0604020202020204" pitchFamily="34" charset="0"/>
              <a:buChar char="•"/>
            </a:pPr>
            <a:r>
              <a:rPr lang="en-US" sz="2400" dirty="0"/>
              <a:t>Be aware of the main components of sustainable construction methods.</a:t>
            </a:r>
          </a:p>
          <a:p>
            <a:pPr marL="981075" indent="-530225">
              <a:buFont typeface="Arial" panose="020B0604020202020204" pitchFamily="34" charset="0"/>
              <a:buChar char="•"/>
            </a:pPr>
            <a:r>
              <a:rPr lang="en-US" sz="2400" dirty="0"/>
              <a:t>Be aware of sustainable techniques for selecting construction materials.</a:t>
            </a:r>
          </a:p>
          <a:p>
            <a:pPr marL="981075" indent="-530225">
              <a:buFont typeface="Arial" panose="020B0604020202020204" pitchFamily="34" charset="0"/>
              <a:buChar char="•"/>
            </a:pPr>
            <a:r>
              <a:rPr lang="en-US" sz="2400" dirty="0"/>
              <a:t>Be aware of sustainable considerations relating to local sourcing, energy efficiency and reducing water use. </a:t>
            </a:r>
            <a:endParaRPr lang="en-US" sz="1200" dirty="0"/>
          </a:p>
        </p:txBody>
      </p:sp>
    </p:spTree>
    <p:extLst>
      <p:ext uri="{BB962C8B-B14F-4D97-AF65-F5344CB8AC3E}">
        <p14:creationId xmlns:p14="http://schemas.microsoft.com/office/powerpoint/2010/main" val="560181911"/>
      </p:ext>
    </p:extLst>
  </p:cSld>
  <p:clrMapOvr>
    <a:masterClrMapping/>
  </p:clrMapOvr>
  <mc:AlternateContent xmlns:mc="http://schemas.openxmlformats.org/markup-compatibility/2006" xmlns:p14="http://schemas.microsoft.com/office/powerpoint/2010/main">
    <mc:Choice Requires="p14">
      <p:transition spd="slow" p14:dur="2000" advTm="16512"/>
    </mc:Choice>
    <mc:Fallback xmlns="">
      <p:transition spd="slow" advTm="1651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Agenda</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52090" y="1402762"/>
            <a:ext cx="8039819" cy="5329341"/>
          </a:xfrm>
        </p:spPr>
        <p:txBody>
          <a:bodyPr>
            <a:normAutofit fontScale="92500" lnSpcReduction="20000"/>
          </a:bodyPr>
          <a:lstStyle/>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Introductions</a:t>
            </a:r>
            <a:r>
              <a:rPr lang="en-GB" sz="2000" dirty="0">
                <a:latin typeface="+mn-lt"/>
                <a:ea typeface="Cambria" panose="02040503050406030204" pitchFamily="18" charset="0"/>
                <a:cs typeface="Cambria" panose="02040503050406030204" pitchFamily="18" charset="0"/>
              </a:rPr>
              <a:t> 						( 5 minutes)</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Agenda for workshop 				</a:t>
            </a:r>
            <a:r>
              <a:rPr lang="en-GB" sz="2000" dirty="0">
                <a:latin typeface="+mn-lt"/>
                <a:ea typeface="Cambria" panose="02040503050406030204" pitchFamily="18" charset="0"/>
                <a:cs typeface="Cambria" panose="02040503050406030204" pitchFamily="18" charset="0"/>
              </a:rPr>
              <a:t>( 5 minutes)</a:t>
            </a:r>
            <a:endParaRPr lang="en-GB" sz="2800" dirty="0">
              <a:latin typeface="+mn-lt"/>
              <a:ea typeface="Cambria" panose="02040503050406030204" pitchFamily="18" charset="0"/>
              <a:cs typeface="Cambria" panose="02040503050406030204" pitchFamily="18" charset="0"/>
            </a:endParaRP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Overview of Unit 2 					</a:t>
            </a:r>
            <a:r>
              <a:rPr lang="en-GB" sz="2000" dirty="0">
                <a:latin typeface="+mn-lt"/>
                <a:ea typeface="Cambria" panose="02040503050406030204" pitchFamily="18" charset="0"/>
                <a:cs typeface="Cambria" panose="02040503050406030204" pitchFamily="18" charset="0"/>
              </a:rPr>
              <a:t>(30 minutes)</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NEA Walk Through 					</a:t>
            </a:r>
            <a:r>
              <a:rPr lang="en-GB" sz="2100" dirty="0">
                <a:latin typeface="+mn-lt"/>
                <a:ea typeface="Cambria" panose="02040503050406030204" pitchFamily="18" charset="0"/>
                <a:cs typeface="Cambria" panose="02040503050406030204" pitchFamily="18" charset="0"/>
              </a:rPr>
              <a:t>(45 minutes)	(85 minutes)</a:t>
            </a:r>
          </a:p>
          <a:p>
            <a:pPr marL="571500" indent="-571500">
              <a:buFont typeface="Arial" panose="020B0604020202020204" pitchFamily="34" charset="0"/>
              <a:buChar char="•"/>
            </a:pPr>
            <a:r>
              <a:rPr lang="en-GB" sz="2800" b="1" dirty="0">
                <a:solidFill>
                  <a:schemeClr val="tx2">
                    <a:lumMod val="60000"/>
                    <a:lumOff val="40000"/>
                  </a:schemeClr>
                </a:solidFill>
                <a:latin typeface="+mn-lt"/>
                <a:ea typeface="Cambria" panose="02040503050406030204" pitchFamily="18" charset="0"/>
                <a:cs typeface="Cambria" panose="02040503050406030204" pitchFamily="18" charset="0"/>
              </a:rPr>
              <a:t>Break 								</a:t>
            </a:r>
            <a:r>
              <a:rPr lang="en-GB" sz="2100" b="1" dirty="0">
                <a:solidFill>
                  <a:schemeClr val="tx2">
                    <a:lumMod val="60000"/>
                    <a:lumOff val="40000"/>
                  </a:schemeClr>
                </a:solidFill>
                <a:latin typeface="+mn-lt"/>
                <a:ea typeface="Cambria" panose="02040503050406030204" pitchFamily="18" charset="0"/>
                <a:cs typeface="Cambria" panose="02040503050406030204" pitchFamily="18" charset="0"/>
              </a:rPr>
              <a:t>(10 minutes)	(10 minutes)</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Virtual Modelling 					</a:t>
            </a:r>
            <a:r>
              <a:rPr lang="en-GB" sz="2100" dirty="0">
                <a:latin typeface="+mn-lt"/>
                <a:ea typeface="Cambria" panose="02040503050406030204" pitchFamily="18" charset="0"/>
                <a:cs typeface="Cambria" panose="02040503050406030204" pitchFamily="18" charset="0"/>
              </a:rPr>
              <a:t>(15 minutes)</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Marking exercise 					</a:t>
            </a:r>
            <a:r>
              <a:rPr lang="en-GB" sz="2000" dirty="0">
                <a:latin typeface="+mn-lt"/>
                <a:ea typeface="Cambria" panose="02040503050406030204" pitchFamily="18" charset="0"/>
                <a:cs typeface="Cambria" panose="02040503050406030204" pitchFamily="18" charset="0"/>
              </a:rPr>
              <a:t>(30 minutes)</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Review of marking 					</a:t>
            </a:r>
            <a:r>
              <a:rPr lang="en-GB" sz="2000" dirty="0">
                <a:latin typeface="+mn-lt"/>
                <a:ea typeface="Cambria" panose="02040503050406030204" pitchFamily="18" charset="0"/>
                <a:cs typeface="Cambria" panose="02040503050406030204" pitchFamily="18" charset="0"/>
              </a:rPr>
              <a:t>(10 minutes)</a:t>
            </a:r>
          </a:p>
          <a:p>
            <a:pPr marL="571500" indent="-571500">
              <a:buFont typeface="Arial" panose="020B0604020202020204" pitchFamily="34" charset="0"/>
              <a:buChar char="•"/>
            </a:pPr>
            <a:r>
              <a:rPr lang="en-GB" dirty="0">
                <a:ea typeface="Cambria" panose="02040503050406030204" pitchFamily="18" charset="0"/>
                <a:cs typeface="Cambria" panose="02040503050406030204" pitchFamily="18" charset="0"/>
              </a:rPr>
              <a:t>WJEC resources 					</a:t>
            </a:r>
            <a:r>
              <a:rPr lang="en-GB" sz="2100" dirty="0">
                <a:latin typeface="+mn-lt"/>
                <a:ea typeface="Cambria" panose="02040503050406030204" pitchFamily="18" charset="0"/>
                <a:cs typeface="Cambria" panose="02040503050406030204" pitchFamily="18" charset="0"/>
              </a:rPr>
              <a:t>(15</a:t>
            </a:r>
            <a:r>
              <a:rPr lang="en-GB" sz="2000" dirty="0">
                <a:ea typeface="Cambria" panose="02040503050406030204" pitchFamily="18" charset="0"/>
                <a:cs typeface="Cambria" panose="02040503050406030204" pitchFamily="18" charset="0"/>
              </a:rPr>
              <a:t> </a:t>
            </a:r>
            <a:r>
              <a:rPr lang="en-GB" sz="2100" dirty="0">
                <a:latin typeface="+mn-lt"/>
                <a:ea typeface="Cambria" panose="02040503050406030204" pitchFamily="18" charset="0"/>
                <a:cs typeface="Cambria" panose="02040503050406030204" pitchFamily="18" charset="0"/>
              </a:rPr>
              <a:t>minutes)</a:t>
            </a:r>
          </a:p>
          <a:p>
            <a:pPr marL="1314450" lvl="1" indent="-571500">
              <a:buFont typeface="Arial" panose="020B0604020202020204" pitchFamily="34" charset="0"/>
              <a:buChar char="•"/>
            </a:pPr>
            <a:r>
              <a:rPr lang="en-GB" sz="2600" dirty="0">
                <a:ea typeface="Cambria" panose="02040503050406030204" pitchFamily="18" charset="0"/>
                <a:cs typeface="Cambria" panose="02040503050406030204" pitchFamily="18" charset="0"/>
              </a:rPr>
              <a:t>Teachers</a:t>
            </a:r>
          </a:p>
          <a:p>
            <a:pPr marL="1314450" lvl="1" indent="-571500">
              <a:buFont typeface="Arial" panose="020B0604020202020204" pitchFamily="34" charset="0"/>
              <a:buChar char="•"/>
            </a:pPr>
            <a:r>
              <a:rPr lang="en-GB" sz="2600" dirty="0">
                <a:ea typeface="Cambria" panose="02040503050406030204" pitchFamily="18" charset="0"/>
                <a:cs typeface="Cambria" panose="02040503050406030204" pitchFamily="18" charset="0"/>
              </a:rPr>
              <a:t>Students</a:t>
            </a:r>
            <a:endParaRPr lang="en-GB" sz="2100" dirty="0">
              <a:ea typeface="Cambria" panose="02040503050406030204" pitchFamily="18" charset="0"/>
              <a:cs typeface="Cambria" panose="02040503050406030204" pitchFamily="18" charset="0"/>
            </a:endParaRPr>
          </a:p>
          <a:p>
            <a:pPr marL="571500" indent="-571500">
              <a:buFont typeface="Arial" panose="020B0604020202020204" pitchFamily="34" charset="0"/>
              <a:buChar char="•"/>
            </a:pPr>
            <a:r>
              <a:rPr lang="en-GB" dirty="0">
                <a:ea typeface="Cambria" panose="02040503050406030204" pitchFamily="18" charset="0"/>
                <a:cs typeface="Cambria" panose="02040503050406030204" pitchFamily="18" charset="0"/>
              </a:rPr>
              <a:t>Questions and Answers </a:t>
            </a:r>
            <a:r>
              <a:rPr lang="en-GB" sz="2100" dirty="0">
                <a:latin typeface="+mn-lt"/>
                <a:ea typeface="Cambria" panose="02040503050406030204" pitchFamily="18" charset="0"/>
                <a:cs typeface="Cambria" panose="02040503050406030204" pitchFamily="18" charset="0"/>
              </a:rPr>
              <a:t>				(10 minutes)</a:t>
            </a:r>
          </a:p>
          <a:p>
            <a:pPr marL="571500" indent="-571500">
              <a:buFont typeface="Arial" panose="020B0604020202020204" pitchFamily="34" charset="0"/>
              <a:buChar char="•"/>
            </a:pPr>
            <a:r>
              <a:rPr lang="en-GB" dirty="0">
                <a:ea typeface="Cambria" panose="02040503050406030204" pitchFamily="18" charset="0"/>
                <a:cs typeface="Cambria" panose="02040503050406030204" pitchFamily="18" charset="0"/>
              </a:rPr>
              <a:t>Contacts and the next workshop 	</a:t>
            </a:r>
            <a:r>
              <a:rPr lang="en-GB" sz="2100" dirty="0">
                <a:latin typeface="+mn-lt"/>
                <a:ea typeface="Cambria" panose="02040503050406030204" pitchFamily="18" charset="0"/>
                <a:cs typeface="Cambria" panose="02040503050406030204" pitchFamily="18" charset="0"/>
              </a:rPr>
              <a:t>( 5 minutes)</a:t>
            </a:r>
            <a:r>
              <a:rPr lang="en-GB" sz="2100">
                <a:latin typeface="+mn-lt"/>
                <a:ea typeface="Cambria" panose="02040503050406030204" pitchFamily="18" charset="0"/>
                <a:cs typeface="Cambria" panose="02040503050406030204" pitchFamily="18" charset="0"/>
              </a:rPr>
              <a:t>	</a:t>
            </a:r>
            <a:endParaRPr lang="en-GB" sz="2000" dirty="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2302191782"/>
      </p:ext>
    </p:extLst>
  </p:cSld>
  <p:clrMapOvr>
    <a:masterClrMapping/>
  </p:clrMapOvr>
  <mc:AlternateContent xmlns:mc="http://schemas.openxmlformats.org/markup-compatibility/2006" xmlns:p14="http://schemas.microsoft.com/office/powerpoint/2010/main">
    <mc:Choice Requires="p14">
      <p:transition spd="slow" p14:dur="2000" advTm="32754"/>
    </mc:Choice>
    <mc:Fallback xmlns="">
      <p:transition spd="slow" advTm="3275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38470" y="376906"/>
            <a:ext cx="7938052"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sz="3000" dirty="0">
                <a:solidFill>
                  <a:schemeClr val="bg1"/>
                </a:solidFill>
                <a:latin typeface="+mn-lt"/>
                <a:ea typeface="Cambria" panose="02040503050406030204" pitchFamily="18" charset="0"/>
              </a:rPr>
              <a:t>Planning construction methods and techniques</a:t>
            </a: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0" y="1423608"/>
            <a:ext cx="9144000" cy="5447645"/>
          </a:xfrm>
          <a:prstGeom prst="rect">
            <a:avLst/>
          </a:prstGeom>
          <a:noFill/>
        </p:spPr>
        <p:txBody>
          <a:bodyPr wrap="square" rtlCol="0">
            <a:spAutoFit/>
          </a:bodyPr>
          <a:lstStyle/>
          <a:p>
            <a:pPr marL="450850" indent="-450850"/>
            <a:r>
              <a:rPr lang="en-US" sz="2400" dirty="0"/>
              <a:t>(e). Water and waste water systems.</a:t>
            </a:r>
          </a:p>
          <a:p>
            <a:pPr marL="901700" indent="-450850">
              <a:buFont typeface="Arial" panose="020B0604020202020204" pitchFamily="34" charset="0"/>
              <a:buChar char="•"/>
            </a:pPr>
            <a:r>
              <a:rPr lang="en-US" sz="2400" dirty="0"/>
              <a:t>Be aware of the regulations and considerations for rainwater and waste water removal, grey water, rainwater harvesting and SuDS.</a:t>
            </a:r>
          </a:p>
          <a:p>
            <a:pPr marL="450850"/>
            <a:r>
              <a:rPr lang="en-US" sz="1200" dirty="0"/>
              <a:t> </a:t>
            </a:r>
          </a:p>
          <a:p>
            <a:pPr marL="450850" indent="-450850"/>
            <a:r>
              <a:rPr lang="en-US" sz="2400" dirty="0"/>
              <a:t>(f). Landscape design</a:t>
            </a:r>
          </a:p>
          <a:p>
            <a:pPr marL="981075" indent="-530225">
              <a:buFont typeface="Arial" panose="020B0604020202020204" pitchFamily="34" charset="0"/>
              <a:buChar char="•"/>
            </a:pPr>
            <a:r>
              <a:rPr lang="en-US" sz="2400" dirty="0"/>
              <a:t>Know that landscape design involves the layout and specification of planting and hard landscaped areas.</a:t>
            </a:r>
          </a:p>
          <a:p>
            <a:pPr marL="981075" indent="-530225">
              <a:buFont typeface="Arial" panose="020B0604020202020204" pitchFamily="34" charset="0"/>
              <a:buChar char="•"/>
            </a:pPr>
            <a:r>
              <a:rPr lang="en-US" sz="2400" dirty="0"/>
              <a:t>Be aware that landscape design can be applied on a wider scale.</a:t>
            </a:r>
          </a:p>
          <a:p>
            <a:pPr marL="450850"/>
            <a:endParaRPr lang="en-US" sz="1200" dirty="0"/>
          </a:p>
          <a:p>
            <a:r>
              <a:rPr lang="en-US" sz="2400" dirty="0"/>
              <a:t>(g). Site design</a:t>
            </a:r>
          </a:p>
          <a:p>
            <a:pPr marL="981075" indent="-530225">
              <a:buFont typeface="Arial" panose="020B0604020202020204" pitchFamily="34" charset="0"/>
              <a:buChar char="•"/>
            </a:pPr>
            <a:r>
              <a:rPr lang="en-US" sz="2400" dirty="0"/>
              <a:t>Know that site design will involve the layout and specification for all external areas. </a:t>
            </a:r>
          </a:p>
          <a:p>
            <a:pPr marL="981075" indent="-530225">
              <a:buFont typeface="Arial" panose="020B0604020202020204" pitchFamily="34" charset="0"/>
              <a:buChar char="•"/>
            </a:pPr>
            <a:r>
              <a:rPr lang="en-US" sz="2400" dirty="0"/>
              <a:t>Be aware that building location and orientation will be determined with consideration of site conditions, available views and local climate.</a:t>
            </a:r>
            <a:endParaRPr lang="en-US" sz="1200" dirty="0"/>
          </a:p>
        </p:txBody>
      </p:sp>
    </p:spTree>
    <p:extLst>
      <p:ext uri="{BB962C8B-B14F-4D97-AF65-F5344CB8AC3E}">
        <p14:creationId xmlns:p14="http://schemas.microsoft.com/office/powerpoint/2010/main" val="2463551917"/>
      </p:ext>
    </p:extLst>
  </p:cSld>
  <p:clrMapOvr>
    <a:masterClrMapping/>
  </p:clrMapOvr>
  <mc:AlternateContent xmlns:mc="http://schemas.openxmlformats.org/markup-compatibility/2006" xmlns:p14="http://schemas.microsoft.com/office/powerpoint/2010/main">
    <mc:Choice Requires="p14">
      <p:transition spd="slow" p14:dur="2000" advTm="10807"/>
    </mc:Choice>
    <mc:Fallback xmlns="">
      <p:transition spd="slow" advTm="1080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013171" y="261341"/>
            <a:ext cx="850189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sz="3200" dirty="0">
                <a:solidFill>
                  <a:schemeClr val="bg1"/>
                </a:solidFill>
                <a:latin typeface="+mn-lt"/>
                <a:ea typeface="Cambria" panose="02040503050406030204" pitchFamily="18" charset="0"/>
              </a:rPr>
              <a:t>Planning construction methods and techniques</a:t>
            </a:r>
            <a:r>
              <a:rPr lang="en-GB" dirty="0">
                <a:solidFill>
                  <a:schemeClr val="bg1"/>
                </a:solidFill>
                <a:latin typeface="+mn-lt"/>
                <a:ea typeface="Cambria" panose="02040503050406030204" pitchFamily="18" charset="0"/>
              </a:rPr>
              <a:t>.</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422172"/>
            <a:ext cx="8852452" cy="4955203"/>
          </a:xfrm>
          <a:prstGeom prst="rect">
            <a:avLst/>
          </a:prstGeom>
          <a:noFill/>
        </p:spPr>
        <p:txBody>
          <a:bodyPr wrap="square" rtlCol="0">
            <a:spAutoFit/>
          </a:bodyPr>
          <a:lstStyle/>
          <a:p>
            <a:r>
              <a:rPr lang="en-US" sz="3200" b="1" dirty="0"/>
              <a:t>NEA in relation to Specification section 2.2.6.</a:t>
            </a:r>
          </a:p>
          <a:p>
            <a:endParaRPr lang="en-US" sz="3200" b="1" dirty="0"/>
          </a:p>
          <a:p>
            <a:r>
              <a:rPr lang="en-US" sz="2400" dirty="0"/>
              <a:t>The requirements of the NEA state that ‘You are required to’:</a:t>
            </a:r>
          </a:p>
          <a:p>
            <a:endParaRPr lang="en-US" sz="1200" dirty="0"/>
          </a:p>
          <a:p>
            <a:r>
              <a:rPr lang="en-US" sz="2400" dirty="0"/>
              <a:t>(e) consider the medical centre’s requirements, including: </a:t>
            </a:r>
          </a:p>
          <a:p>
            <a:endParaRPr lang="en-US" sz="2400" dirty="0"/>
          </a:p>
          <a:p>
            <a:r>
              <a:rPr lang="en-US" sz="2400" dirty="0"/>
              <a:t>• the primary and secondary requirements of the building </a:t>
            </a:r>
          </a:p>
          <a:p>
            <a:pPr marL="185738" indent="-185738"/>
            <a:r>
              <a:rPr lang="en-US" sz="2400" dirty="0"/>
              <a:t>• how the existing building will be conserved and how the design of the extension reflects the heritage of the existing building </a:t>
            </a:r>
          </a:p>
          <a:p>
            <a:r>
              <a:rPr lang="en-US" sz="2400" dirty="0"/>
              <a:t>• construction methods for substructures and superstructures </a:t>
            </a:r>
          </a:p>
          <a:p>
            <a:r>
              <a:rPr lang="en-US" sz="2400" dirty="0"/>
              <a:t>• sustainable construction methods, techniques and considerations </a:t>
            </a:r>
          </a:p>
          <a:p>
            <a:r>
              <a:rPr lang="en-US" sz="2400" dirty="0"/>
              <a:t>• water and wastewater systems </a:t>
            </a:r>
          </a:p>
          <a:p>
            <a:r>
              <a:rPr lang="en-US" sz="2400" dirty="0"/>
              <a:t>• landscape and site design.</a:t>
            </a:r>
          </a:p>
        </p:txBody>
      </p:sp>
    </p:spTree>
    <p:extLst>
      <p:ext uri="{BB962C8B-B14F-4D97-AF65-F5344CB8AC3E}">
        <p14:creationId xmlns:p14="http://schemas.microsoft.com/office/powerpoint/2010/main" val="3180875790"/>
      </p:ext>
    </p:extLst>
  </p:cSld>
  <p:clrMapOvr>
    <a:masterClrMapping/>
  </p:clrMapOvr>
  <mc:AlternateContent xmlns:mc="http://schemas.openxmlformats.org/markup-compatibility/2006" xmlns:p14="http://schemas.microsoft.com/office/powerpoint/2010/main">
    <mc:Choice Requires="p14">
      <p:transition spd="slow" p14:dur="2000" advTm="23575"/>
    </mc:Choice>
    <mc:Fallback xmlns="">
      <p:transition spd="slow" advTm="2357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WJEC Resources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01143"/>
            <a:ext cx="8701177" cy="2415949"/>
          </a:xfrm>
        </p:spPr>
        <p:txBody>
          <a:bodyPr>
            <a:normAutofit/>
          </a:bodyPr>
          <a:lstStyle/>
          <a:p>
            <a:r>
              <a:rPr lang="en-GB" dirty="0"/>
              <a:t>There are a wide range of resources available for teachers and students on the WJEC website.  Currently resources are available for Units 1 and 2.  Resources for the other units will be provided to coincide with future workshops.</a:t>
            </a:r>
          </a:p>
          <a:p>
            <a:endParaRPr lang="en-GB" dirty="0"/>
          </a:p>
          <a:p>
            <a:endParaRPr lang="en-GB" dirty="0"/>
          </a:p>
          <a:p>
            <a:endParaRPr lang="en-GB" dirty="0"/>
          </a:p>
          <a:p>
            <a:pPr marL="61912"/>
            <a:endParaRPr lang="en-GB" dirty="0">
              <a:latin typeface="+mn-lt"/>
            </a:endParaRPr>
          </a:p>
        </p:txBody>
      </p:sp>
      <p:sp>
        <p:nvSpPr>
          <p:cNvPr id="4" name="Rectangle 5">
            <a:extLst>
              <a:ext uri="{FF2B5EF4-FFF2-40B4-BE49-F238E27FC236}">
                <a16:creationId xmlns:a16="http://schemas.microsoft.com/office/drawing/2014/main" id="{5B42549D-49DF-48E2-8AC4-3680D5928A25}"/>
              </a:ext>
            </a:extLst>
          </p:cNvPr>
          <p:cNvSpPr txBox="1">
            <a:spLocks noChangeArrowheads="1"/>
          </p:cNvSpPr>
          <p:nvPr/>
        </p:nvSpPr>
        <p:spPr bwMode="auto">
          <a:xfrm>
            <a:off x="457200" y="4238276"/>
            <a:ext cx="803119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0" indent="0" algn="l" defTabSz="457200" rtl="0" eaLnBrk="1" fontAlgn="base" hangingPunct="1">
              <a:spcBef>
                <a:spcPct val="20000"/>
              </a:spcBef>
              <a:spcAft>
                <a:spcPct val="0"/>
              </a:spcAft>
              <a:buFont typeface="Arial" pitchFamily="34" charset="0"/>
              <a:buNone/>
              <a:defRPr sz="2400" kern="1200">
                <a:solidFill>
                  <a:schemeClr val="tx1"/>
                </a:solidFill>
                <a:latin typeface="Arial" panose="020B0604020202020204" pitchFamily="34" charset="0"/>
                <a:ea typeface="ＭＳ Ｐゴシック" pitchFamily="1"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1"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defTabSz="914400" eaLnBrk="0" hangingPunct="0">
              <a:spcBef>
                <a:spcPct val="0"/>
              </a:spcBef>
              <a:buFontTx/>
              <a:buNone/>
            </a:pPr>
            <a:r>
              <a:rPr lang="en-GB" altLang="en-US" dirty="0">
                <a:ea typeface="Calibri" panose="020F0502020204030204" pitchFamily="34" charset="0"/>
                <a:hlinkClick r:id="rId3"/>
              </a:rPr>
              <a:t>http://resource.download.wjec.co.uk.s3-eu-west-1.amazonaws.com/vtc/2020-21/QW20-21_2/_multi-lang/gce-built-environment/index.html</a:t>
            </a:r>
            <a:r>
              <a:rPr lang="en-GB" altLang="en-US" sz="1100" dirty="0"/>
              <a:t> </a:t>
            </a:r>
            <a:endParaRPr lang="en-GB" altLang="en-US" sz="4000" dirty="0"/>
          </a:p>
        </p:txBody>
      </p:sp>
    </p:spTree>
    <p:extLst>
      <p:ext uri="{BB962C8B-B14F-4D97-AF65-F5344CB8AC3E}">
        <p14:creationId xmlns:p14="http://schemas.microsoft.com/office/powerpoint/2010/main" val="86088980"/>
      </p:ext>
    </p:extLst>
  </p:cSld>
  <p:clrMapOvr>
    <a:masterClrMapping/>
  </p:clrMapOvr>
  <mc:AlternateContent xmlns:mc="http://schemas.openxmlformats.org/markup-compatibility/2006" xmlns:p14="http://schemas.microsoft.com/office/powerpoint/2010/main">
    <mc:Choice Requires="p14">
      <p:transition spd="slow" p14:dur="2000" advTm="21511"/>
    </mc:Choice>
    <mc:Fallback xmlns="">
      <p:transition spd="slow" advTm="21511"/>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F7AFB152-C5F8-4BF8-9AFB-49DA7D23465F}"/>
              </a:ext>
            </a:extLst>
          </p:cNvPr>
          <p:cNvPicPr>
            <a:picLocks noChangeAspect="1"/>
          </p:cNvPicPr>
          <p:nvPr/>
        </p:nvPicPr>
        <p:blipFill rotWithShape="1">
          <a:blip r:embed="rId4"/>
          <a:srcRect b="12420"/>
          <a:stretch/>
        </p:blipFill>
        <p:spPr>
          <a:xfrm>
            <a:off x="0" y="1"/>
            <a:ext cx="9144000" cy="6004560"/>
          </a:xfrm>
          <a:prstGeom prst="rect">
            <a:avLst/>
          </a:prstGeom>
        </p:spPr>
      </p:pic>
      <p:sp>
        <p:nvSpPr>
          <p:cNvPr id="8" name="TextBox 7">
            <a:extLst>
              <a:ext uri="{FF2B5EF4-FFF2-40B4-BE49-F238E27FC236}">
                <a16:creationId xmlns:a16="http://schemas.microsoft.com/office/drawing/2014/main" id="{48815340-ABBE-40E0-9904-21D1E6156A56}"/>
              </a:ext>
            </a:extLst>
          </p:cNvPr>
          <p:cNvSpPr txBox="1"/>
          <p:nvPr/>
        </p:nvSpPr>
        <p:spPr>
          <a:xfrm>
            <a:off x="268287" y="309969"/>
            <a:ext cx="8767293" cy="698012"/>
          </a:xfrm>
          <a:prstGeom prst="rect">
            <a:avLst/>
          </a:prstGeom>
          <a:noFill/>
        </p:spPr>
        <p:txBody>
          <a:bodyPr wrap="square" rtlCol="0">
            <a:spAutoFit/>
          </a:bodyPr>
          <a:lstStyle/>
          <a:p>
            <a:pPr>
              <a:lnSpc>
                <a:spcPct val="80000"/>
              </a:lnSpc>
            </a:pPr>
            <a:r>
              <a:rPr lang="en-US" sz="4800" kern="1100" spc="-30" dirty="0">
                <a:solidFill>
                  <a:schemeClr val="bg1"/>
                </a:solidFill>
                <a:latin typeface="+mj-lt"/>
                <a:cs typeface="Arial" panose="020B0604020202020204" pitchFamily="34" charset="0"/>
              </a:rPr>
              <a:t>Any Questions?</a:t>
            </a:r>
          </a:p>
        </p:txBody>
      </p:sp>
      <p:pic>
        <p:nvPicPr>
          <p:cNvPr id="7" name="Picture 6" descr="Z:\Pictures\logos\WJEC_Logo_RGB.jpg">
            <a:extLst>
              <a:ext uri="{FF2B5EF4-FFF2-40B4-BE49-F238E27FC236}">
                <a16:creationId xmlns:a16="http://schemas.microsoft.com/office/drawing/2014/main" id="{172BE483-1FCD-4FA8-B3E5-29AEAACC14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6695F39-F92B-4ABE-B71D-6DA000757893}"/>
              </a:ext>
            </a:extLst>
          </p:cNvPr>
          <p:cNvSpPr txBox="1"/>
          <p:nvPr/>
        </p:nvSpPr>
        <p:spPr>
          <a:xfrm>
            <a:off x="268287" y="1316039"/>
            <a:ext cx="3163045" cy="3508653"/>
          </a:xfrm>
          <a:prstGeom prst="rect">
            <a:avLst/>
          </a:prstGeom>
          <a:noFill/>
        </p:spPr>
        <p:txBody>
          <a:bodyPr wrap="none" rtlCol="0">
            <a:spAutoFit/>
          </a:bodyPr>
          <a:lstStyle/>
          <a:p>
            <a:r>
              <a:rPr lang="en-GB" sz="2400" b="1" dirty="0">
                <a:solidFill>
                  <a:schemeClr val="bg1"/>
                </a:solidFill>
              </a:rPr>
              <a:t>Subject Officer</a:t>
            </a:r>
          </a:p>
          <a:p>
            <a:r>
              <a:rPr lang="en-GB" sz="2400" b="1" dirty="0">
                <a:solidFill>
                  <a:schemeClr val="bg1"/>
                </a:solidFill>
              </a:rPr>
              <a:t>Allan Perry</a:t>
            </a:r>
          </a:p>
          <a:p>
            <a:r>
              <a:rPr lang="en-GB" dirty="0">
                <a:hlinkClick r:id="rId6"/>
              </a:rPr>
              <a:t>construction@wjec.co.uk</a:t>
            </a:r>
            <a:endParaRPr lang="en-GB" dirty="0"/>
          </a:p>
          <a:p>
            <a:endParaRPr lang="en-GB" dirty="0"/>
          </a:p>
          <a:p>
            <a:r>
              <a:rPr lang="en-GB" sz="2400" b="1" dirty="0">
                <a:solidFill>
                  <a:schemeClr val="bg1"/>
                </a:solidFill>
              </a:rPr>
              <a:t>Subject Support Officer</a:t>
            </a:r>
          </a:p>
          <a:p>
            <a:r>
              <a:rPr lang="en-GB" sz="2400" b="1" dirty="0">
                <a:solidFill>
                  <a:schemeClr val="bg1"/>
                </a:solidFill>
              </a:rPr>
              <a:t>Andrew </a:t>
            </a:r>
            <a:r>
              <a:rPr lang="en-GB" sz="2400" b="1" dirty="0" err="1">
                <a:solidFill>
                  <a:schemeClr val="bg1"/>
                </a:solidFill>
              </a:rPr>
              <a:t>O’Regan</a:t>
            </a:r>
            <a:endParaRPr lang="en-GB" sz="2400" b="1" dirty="0">
              <a:solidFill>
                <a:schemeClr val="bg1"/>
              </a:solidFill>
            </a:endParaRPr>
          </a:p>
          <a:p>
            <a:r>
              <a:rPr lang="en-GB" dirty="0">
                <a:hlinkClick r:id="rId6"/>
              </a:rPr>
              <a:t>construction@wjec.co</a:t>
            </a:r>
            <a:r>
              <a:rPr lang="en-GB">
                <a:hlinkClick r:id="rId6"/>
              </a:rPr>
              <a:t>.uk</a:t>
            </a:r>
            <a:r>
              <a:rPr lang="en-GB"/>
              <a:t> </a:t>
            </a:r>
            <a:endParaRPr lang="en-GB" dirty="0"/>
          </a:p>
          <a:p>
            <a:endParaRPr lang="en-GB" dirty="0"/>
          </a:p>
          <a:p>
            <a:r>
              <a:rPr lang="en-GB" dirty="0"/>
              <a:t>@wjec_cbac | @cbac_wjec</a:t>
            </a:r>
          </a:p>
          <a:p>
            <a:endParaRPr lang="en-GB" dirty="0"/>
          </a:p>
          <a:p>
            <a:r>
              <a:rPr lang="en-GB" dirty="0"/>
              <a:t>cbac.co.uk    | wjec.co.uk</a:t>
            </a:r>
          </a:p>
        </p:txBody>
      </p:sp>
    </p:spTree>
    <p:extLst>
      <p:ext uri="{BB962C8B-B14F-4D97-AF65-F5344CB8AC3E}">
        <p14:creationId xmlns:p14="http://schemas.microsoft.com/office/powerpoint/2010/main" val="99014047"/>
      </p:ext>
    </p:extLst>
  </p:cSld>
  <p:clrMapOvr>
    <a:masterClrMapping/>
  </p:clrMapOvr>
  <mc:AlternateContent xmlns:mc="http://schemas.openxmlformats.org/markup-compatibility/2006" xmlns:p14="http://schemas.microsoft.com/office/powerpoint/2010/main">
    <mc:Choice Requires="p14">
      <p:transition spd="slow" p14:dur="2000" advTm="5559"/>
    </mc:Choice>
    <mc:Fallback xmlns="">
      <p:transition spd="slow" advTm="55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85977" y="407113"/>
            <a:ext cx="7102415"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What Unit 2 includes</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540589" y="1548645"/>
            <a:ext cx="8039819" cy="5001680"/>
          </a:xfrm>
        </p:spPr>
        <p:txBody>
          <a:bodyPr>
            <a:normAutofit/>
          </a:bodyPr>
          <a:lstStyle/>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Unit 2 – Design and planning practices</a:t>
            </a:r>
          </a:p>
          <a:p>
            <a:pPr marL="571500" indent="-571500">
              <a:buFont typeface="Arial" panose="020B0604020202020204" pitchFamily="34" charset="0"/>
              <a:buChar char="•"/>
            </a:pPr>
            <a:r>
              <a:rPr lang="en-GB" sz="2800" dirty="0">
                <a:latin typeface="+mn-lt"/>
                <a:ea typeface="Cambria" panose="02040503050406030204" pitchFamily="18" charset="0"/>
                <a:cs typeface="Cambria" panose="02040503050406030204" pitchFamily="18" charset="0"/>
              </a:rPr>
              <a:t>Is designed to build knowledge and understanding of, and skills in:</a:t>
            </a: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The design process and factors that influence the design process.</a:t>
            </a:r>
            <a:endParaRPr lang="en-GB" dirty="0">
              <a:latin typeface="+mn-lt"/>
              <a:ea typeface="Cambria" panose="02040503050406030204" pitchFamily="18" charset="0"/>
              <a:cs typeface="Cambria" panose="02040503050406030204" pitchFamily="18" charset="0"/>
            </a:endParaRP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Developing initial project briefs.</a:t>
            </a:r>
            <a:endParaRPr lang="en-GB" dirty="0">
              <a:latin typeface="+mn-lt"/>
              <a:ea typeface="Cambria" panose="02040503050406030204" pitchFamily="18" charset="0"/>
              <a:cs typeface="Cambria" panose="02040503050406030204" pitchFamily="18" charset="0"/>
            </a:endParaRP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Producing designs and virtual modelling</a:t>
            </a:r>
            <a:endParaRPr lang="en-GB" dirty="0">
              <a:latin typeface="+mn-lt"/>
              <a:ea typeface="Cambria" panose="02040503050406030204" pitchFamily="18" charset="0"/>
              <a:cs typeface="Cambria" panose="02040503050406030204" pitchFamily="18" charset="0"/>
            </a:endParaRPr>
          </a:p>
          <a:p>
            <a:pPr marL="1314450" lvl="1" indent="-571500">
              <a:buFont typeface="Courier New" panose="02070309020205020404" pitchFamily="49" charset="0"/>
              <a:buChar char="o"/>
            </a:pPr>
            <a:r>
              <a:rPr lang="en-GB" dirty="0">
                <a:ea typeface="Cambria" panose="02040503050406030204" pitchFamily="18" charset="0"/>
                <a:cs typeface="Cambria" panose="02040503050406030204" pitchFamily="18" charset="0"/>
              </a:rPr>
              <a:t>Planning construction methods and techniques.</a:t>
            </a:r>
            <a:endParaRPr lang="en-GB" sz="3600" dirty="0">
              <a:latin typeface="+mn-lt"/>
              <a:ea typeface="Cambria" panose="02040503050406030204" pitchFamily="18" charset="0"/>
              <a:cs typeface="Cambria" panose="02040503050406030204" pitchFamily="18" charset="0"/>
            </a:endParaRPr>
          </a:p>
          <a:p>
            <a:pPr marL="0" indent="0">
              <a:buNone/>
            </a:pPr>
            <a:endParaRPr lang="en-GB" sz="3600" dirty="0">
              <a:latin typeface="+mn-lt"/>
            </a:endParaRPr>
          </a:p>
        </p:txBody>
      </p:sp>
    </p:spTree>
    <p:extLst>
      <p:ext uri="{BB962C8B-B14F-4D97-AF65-F5344CB8AC3E}">
        <p14:creationId xmlns:p14="http://schemas.microsoft.com/office/powerpoint/2010/main" val="3754960243"/>
      </p:ext>
    </p:extLst>
  </p:cSld>
  <p:clrMapOvr>
    <a:masterClrMapping/>
  </p:clrMapOvr>
  <mc:AlternateContent xmlns:mc="http://schemas.openxmlformats.org/markup-compatibility/2006" xmlns:p14="http://schemas.microsoft.com/office/powerpoint/2010/main">
    <mc:Choice Requires="p14">
      <p:transition spd="slow" p14:dur="2000" advTm="13571"/>
    </mc:Choice>
    <mc:Fallback xmlns="">
      <p:transition spd="slow" advTm="1357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The content of Unit 2</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73288"/>
            <a:ext cx="8701177" cy="5006535"/>
          </a:xfrm>
        </p:spPr>
        <p:txBody>
          <a:bodyPr>
            <a:normAutofit/>
          </a:bodyPr>
          <a:lstStyle/>
          <a:p>
            <a:pPr marL="61912"/>
            <a:r>
              <a:rPr lang="en-GB" sz="3000" dirty="0">
                <a:latin typeface="+mn-lt"/>
                <a:ea typeface="Cambria" panose="02040503050406030204" pitchFamily="18" charset="0"/>
              </a:rPr>
              <a:t>2.2.1 	Stages involved in the design process.</a:t>
            </a:r>
          </a:p>
          <a:p>
            <a:pPr marL="1338263" indent="-1277938"/>
            <a:r>
              <a:rPr lang="en-GB" sz="3000" dirty="0">
                <a:latin typeface="+mn-lt"/>
                <a:ea typeface="Cambria" panose="02040503050406030204" pitchFamily="18" charset="0"/>
              </a:rPr>
              <a:t>2.2.2 	Factors, including legislation and government policy, that influence the design process for buildings and assets.</a:t>
            </a:r>
          </a:p>
          <a:p>
            <a:pPr marL="1338263" indent="-1277938"/>
            <a:r>
              <a:rPr lang="en-GB" sz="3000" dirty="0">
                <a:latin typeface="+mn-lt"/>
                <a:ea typeface="Cambria" panose="02040503050406030204" pitchFamily="18" charset="0"/>
              </a:rPr>
              <a:t>2.2.3 	Initial project briefs.</a:t>
            </a:r>
          </a:p>
          <a:p>
            <a:pPr marL="61912"/>
            <a:r>
              <a:rPr lang="en-GB" sz="3000" dirty="0">
                <a:latin typeface="+mn-lt"/>
                <a:ea typeface="Cambria" panose="02040503050406030204" pitchFamily="18" charset="0"/>
              </a:rPr>
              <a:t>2.2.4 	Producing designs</a:t>
            </a:r>
          </a:p>
          <a:p>
            <a:pPr marL="61912"/>
            <a:r>
              <a:rPr lang="en-GB" sz="3000" dirty="0">
                <a:latin typeface="+mn-lt"/>
                <a:ea typeface="Cambria" panose="02040503050406030204" pitchFamily="18" charset="0"/>
              </a:rPr>
              <a:t>2.2.5 	Virtual modelling design</a:t>
            </a:r>
          </a:p>
          <a:p>
            <a:pPr marL="1431925" indent="-1371600"/>
            <a:r>
              <a:rPr lang="en-GB" sz="3000" dirty="0">
                <a:latin typeface="+mn-lt"/>
                <a:ea typeface="Cambria" panose="02040503050406030204" pitchFamily="18" charset="0"/>
              </a:rPr>
              <a:t>2.2.6 	Planning construction methods and techniques.</a:t>
            </a:r>
          </a:p>
          <a:p>
            <a:pPr marL="61912"/>
            <a:endParaRPr lang="en-GB" sz="2600" dirty="0">
              <a:latin typeface="+mn-lt"/>
              <a:ea typeface="Cambria" panose="02040503050406030204" pitchFamily="18" charset="0"/>
            </a:endParaRPr>
          </a:p>
          <a:p>
            <a:pPr marL="61912"/>
            <a:endParaRPr lang="en-GB" sz="3600" dirty="0">
              <a:latin typeface="+mn-lt"/>
            </a:endParaRPr>
          </a:p>
        </p:txBody>
      </p:sp>
    </p:spTree>
    <p:extLst>
      <p:ext uri="{BB962C8B-B14F-4D97-AF65-F5344CB8AC3E}">
        <p14:creationId xmlns:p14="http://schemas.microsoft.com/office/powerpoint/2010/main" val="832550622"/>
      </p:ext>
    </p:extLst>
  </p:cSld>
  <p:clrMapOvr>
    <a:masterClrMapping/>
  </p:clrMapOvr>
  <mc:AlternateContent xmlns:mc="http://schemas.openxmlformats.org/markup-compatibility/2006" xmlns:p14="http://schemas.microsoft.com/office/powerpoint/2010/main">
    <mc:Choice Requires="p14">
      <p:transition spd="slow" p14:dur="2000" advTm="20444"/>
    </mc:Choice>
    <mc:Fallback xmlns="">
      <p:transition spd="slow" advTm="204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r>
              <a:rPr lang="en-GB" sz="3600" dirty="0">
                <a:solidFill>
                  <a:schemeClr val="bg1"/>
                </a:solidFill>
                <a:latin typeface="+mj-lt"/>
              </a:rPr>
              <a:t>Assessment</a:t>
            </a: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88901" y="1472444"/>
            <a:ext cx="8899824" cy="5193399"/>
          </a:xfrm>
        </p:spPr>
        <p:txBody>
          <a:bodyPr>
            <a:normAutofit/>
          </a:bodyPr>
          <a:lstStyle/>
          <a:p>
            <a:pPr marL="61912"/>
            <a:r>
              <a:rPr lang="en-US" sz="3600" b="1" dirty="0">
                <a:latin typeface="+mn-lt"/>
              </a:rPr>
              <a:t>Non-Exam Assessment (NEA)</a:t>
            </a:r>
          </a:p>
          <a:p>
            <a:pPr marL="61912"/>
            <a:r>
              <a:rPr lang="en-US" sz="3600" dirty="0">
                <a:latin typeface="+mn-lt"/>
              </a:rPr>
              <a:t>Approximately 30 hours, 80 marks: 100UMS.</a:t>
            </a:r>
          </a:p>
          <a:p>
            <a:pPr marL="519112" indent="-457200">
              <a:buFont typeface="Arial" panose="020B0604020202020204" pitchFamily="34" charset="0"/>
              <a:buChar char="•"/>
            </a:pPr>
            <a:r>
              <a:rPr lang="en-US" sz="3200" dirty="0">
                <a:latin typeface="+mn-lt"/>
              </a:rPr>
              <a:t>To assess knowledge, understanding and skills in relation to design and planning practices.</a:t>
            </a:r>
          </a:p>
          <a:p>
            <a:pPr marL="519112" indent="-457200">
              <a:buFont typeface="Arial" panose="020B0604020202020204" pitchFamily="34" charset="0"/>
              <a:buChar char="•"/>
            </a:pPr>
            <a:r>
              <a:rPr lang="en-US" sz="3200" dirty="0">
                <a:latin typeface="+mn-lt"/>
              </a:rPr>
              <a:t>WJEC will set a contextualized brief each examination series. </a:t>
            </a:r>
          </a:p>
          <a:p>
            <a:pPr marL="519112" indent="-457200">
              <a:buFont typeface="Arial" panose="020B0604020202020204" pitchFamily="34" charset="0"/>
              <a:buChar char="•"/>
            </a:pPr>
            <a:r>
              <a:rPr lang="en-US" sz="3200" dirty="0">
                <a:latin typeface="+mn-lt"/>
              </a:rPr>
              <a:t>The response to the brief will be a practical project involving planning, practical and evaluative activities.</a:t>
            </a:r>
            <a:endParaRPr lang="en-GB" sz="3200" dirty="0">
              <a:latin typeface="+mn-lt"/>
            </a:endParaRPr>
          </a:p>
        </p:txBody>
      </p:sp>
    </p:spTree>
    <p:extLst>
      <p:ext uri="{BB962C8B-B14F-4D97-AF65-F5344CB8AC3E}">
        <p14:creationId xmlns:p14="http://schemas.microsoft.com/office/powerpoint/2010/main" val="2020820651"/>
      </p:ext>
    </p:extLst>
  </p:cSld>
  <p:clrMapOvr>
    <a:masterClrMapping/>
  </p:clrMapOvr>
  <mc:AlternateContent xmlns:mc="http://schemas.openxmlformats.org/markup-compatibility/2006" xmlns:p14="http://schemas.microsoft.com/office/powerpoint/2010/main">
    <mc:Choice Requires="p14">
      <p:transition spd="slow" p14:dur="2000" advTm="41898"/>
    </mc:Choice>
    <mc:Fallback xmlns="">
      <p:transition spd="slow" advTm="4189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407113"/>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algn="ctr"/>
            <a:endParaRPr lang="en-GB" sz="3600" dirty="0">
              <a:solidFill>
                <a:schemeClr val="bg1"/>
              </a:solidFill>
              <a:latin typeface="+mj-lt"/>
            </a:endParaRPr>
          </a:p>
        </p:txBody>
      </p:sp>
      <p:sp>
        <p:nvSpPr>
          <p:cNvPr id="9" name="Content Placeholder 2">
            <a:extLst>
              <a:ext uri="{FF2B5EF4-FFF2-40B4-BE49-F238E27FC236}">
                <a16:creationId xmlns:a16="http://schemas.microsoft.com/office/drawing/2014/main" id="{E0C641E7-28AA-487B-B506-2100D3D95D49}"/>
              </a:ext>
            </a:extLst>
          </p:cNvPr>
          <p:cNvSpPr>
            <a:spLocks noGrp="1"/>
          </p:cNvSpPr>
          <p:nvPr>
            <p:ph idx="1"/>
          </p:nvPr>
        </p:nvSpPr>
        <p:spPr>
          <a:xfrm>
            <a:off x="287547" y="1548644"/>
            <a:ext cx="8701177" cy="5006535"/>
          </a:xfrm>
        </p:spPr>
        <p:txBody>
          <a:bodyPr>
            <a:normAutofit fontScale="92500" lnSpcReduction="20000"/>
          </a:bodyPr>
          <a:lstStyle/>
          <a:p>
            <a:pPr marL="61912"/>
            <a:r>
              <a:rPr lang="en-GB" sz="3600" dirty="0">
                <a:latin typeface="+mn-lt"/>
              </a:rPr>
              <a:t>Pre-construction stages 0 – 4 of the RIBA Plan of Work</a:t>
            </a:r>
          </a:p>
          <a:p>
            <a:pPr marL="61912"/>
            <a:endParaRPr lang="en-GB" sz="2200" dirty="0">
              <a:latin typeface="+mn-lt"/>
            </a:endParaRPr>
          </a:p>
          <a:p>
            <a:pPr marL="633412" indent="-571500">
              <a:buFont typeface="Arial" panose="020B0604020202020204" pitchFamily="34" charset="0"/>
              <a:buChar char="•"/>
            </a:pPr>
            <a:r>
              <a:rPr lang="en-GB" sz="2800" dirty="0">
                <a:latin typeface="+mn-lt"/>
              </a:rPr>
              <a:t>Stage 0. Strategic definition</a:t>
            </a:r>
          </a:p>
          <a:p>
            <a:pPr marL="633412" indent="-571500">
              <a:buFont typeface="Arial" panose="020B0604020202020204" pitchFamily="34" charset="0"/>
              <a:buChar char="•"/>
            </a:pPr>
            <a:r>
              <a:rPr lang="en-GB" sz="2800" dirty="0">
                <a:latin typeface="+mn-lt"/>
              </a:rPr>
              <a:t>Stage 1. Preparation and brief</a:t>
            </a:r>
          </a:p>
          <a:p>
            <a:pPr marL="633412" indent="-571500">
              <a:buFont typeface="Arial" panose="020B0604020202020204" pitchFamily="34" charset="0"/>
              <a:buChar char="•"/>
            </a:pPr>
            <a:r>
              <a:rPr lang="en-GB" sz="2800" dirty="0">
                <a:latin typeface="+mn-lt"/>
              </a:rPr>
              <a:t>Stage 2. Concept design</a:t>
            </a:r>
          </a:p>
          <a:p>
            <a:pPr marL="633412" indent="-571500">
              <a:buFont typeface="Arial" panose="020B0604020202020204" pitchFamily="34" charset="0"/>
              <a:buChar char="•"/>
            </a:pPr>
            <a:r>
              <a:rPr lang="en-GB" sz="2800" dirty="0">
                <a:latin typeface="+mn-lt"/>
              </a:rPr>
              <a:t>Stage 3. Developed design</a:t>
            </a:r>
          </a:p>
          <a:p>
            <a:pPr marL="633412" indent="-571500">
              <a:buFont typeface="Arial" panose="020B0604020202020204" pitchFamily="34" charset="0"/>
              <a:buChar char="•"/>
            </a:pPr>
            <a:r>
              <a:rPr lang="en-GB" sz="2800" dirty="0">
                <a:latin typeface="+mn-lt"/>
              </a:rPr>
              <a:t>Stage 4. Technical design</a:t>
            </a:r>
          </a:p>
          <a:p>
            <a:pPr marL="61912"/>
            <a:endParaRPr lang="en-GB" sz="2800" dirty="0">
              <a:latin typeface="+mn-lt"/>
            </a:endParaRPr>
          </a:p>
          <a:p>
            <a:pPr marL="61912"/>
            <a:r>
              <a:rPr lang="en-GB" sz="2800" dirty="0">
                <a:latin typeface="+mn-lt"/>
              </a:rPr>
              <a:t>Section 2.2.1(a): know the pre-construction stages.</a:t>
            </a:r>
          </a:p>
          <a:p>
            <a:pPr marL="2332038" indent="-2271713"/>
            <a:r>
              <a:rPr lang="en-GB" sz="2800" dirty="0">
                <a:latin typeface="+mn-lt"/>
              </a:rPr>
              <a:t>Section 2.2.1(b): be aware of the activities undertaken at </a:t>
            </a:r>
          </a:p>
          <a:p>
            <a:pPr marL="2332038" indent="-2271713"/>
            <a:r>
              <a:rPr lang="en-GB" sz="2800" dirty="0">
                <a:latin typeface="+mn-lt"/>
              </a:rPr>
              <a:t>	each pre-construction stage.</a:t>
            </a:r>
          </a:p>
          <a:p>
            <a:pPr marL="61912"/>
            <a:endParaRPr lang="en-GB" sz="2800" dirty="0">
              <a:latin typeface="+mn-lt"/>
            </a:endParaRPr>
          </a:p>
        </p:txBody>
      </p:sp>
      <p:pic>
        <p:nvPicPr>
          <p:cNvPr id="3" name="Picture 2">
            <a:hlinkClick r:id="rId3"/>
            <a:extLst>
              <a:ext uri="{FF2B5EF4-FFF2-40B4-BE49-F238E27FC236}">
                <a16:creationId xmlns:a16="http://schemas.microsoft.com/office/drawing/2014/main" id="{E4C56D9A-FF4D-46D6-BA17-917A0B0A559D}"/>
              </a:ext>
            </a:extLst>
          </p:cNvPr>
          <p:cNvPicPr>
            <a:picLocks noChangeAspect="1"/>
          </p:cNvPicPr>
          <p:nvPr/>
        </p:nvPicPr>
        <p:blipFill rotWithShape="1">
          <a:blip r:embed="rId4"/>
          <a:srcRect t="16469"/>
          <a:stretch/>
        </p:blipFill>
        <p:spPr>
          <a:xfrm>
            <a:off x="6029739" y="2266126"/>
            <a:ext cx="2583701" cy="2570764"/>
          </a:xfrm>
          <a:prstGeom prst="rect">
            <a:avLst/>
          </a:prstGeom>
        </p:spPr>
      </p:pic>
      <p:sp>
        <p:nvSpPr>
          <p:cNvPr id="6" name="TextBox 5">
            <a:extLst>
              <a:ext uri="{FF2B5EF4-FFF2-40B4-BE49-F238E27FC236}">
                <a16:creationId xmlns:a16="http://schemas.microsoft.com/office/drawing/2014/main" id="{7D98CF9B-BDD6-40C8-B278-29F71683EC6B}"/>
              </a:ext>
            </a:extLst>
          </p:cNvPr>
          <p:cNvSpPr txBox="1"/>
          <p:nvPr/>
        </p:nvSpPr>
        <p:spPr>
          <a:xfrm>
            <a:off x="1590261" y="346175"/>
            <a:ext cx="8428384" cy="646331"/>
          </a:xfrm>
          <a:prstGeom prst="rect">
            <a:avLst/>
          </a:prstGeom>
          <a:noFill/>
        </p:spPr>
        <p:txBody>
          <a:bodyPr wrap="square">
            <a:spAutoFit/>
          </a:bodyPr>
          <a:lstStyle/>
          <a:p>
            <a:pPr marL="61912"/>
            <a:r>
              <a:rPr lang="en-GB" sz="3600" dirty="0">
                <a:solidFill>
                  <a:schemeClr val="bg1"/>
                </a:solidFill>
                <a:latin typeface="+mn-lt"/>
                <a:ea typeface="Cambria" panose="02040503050406030204" pitchFamily="18" charset="0"/>
              </a:rPr>
              <a:t>Stages involved in the design process.</a:t>
            </a:r>
          </a:p>
        </p:txBody>
      </p:sp>
    </p:spTree>
    <p:extLst>
      <p:ext uri="{BB962C8B-B14F-4D97-AF65-F5344CB8AC3E}">
        <p14:creationId xmlns:p14="http://schemas.microsoft.com/office/powerpoint/2010/main" val="3185214327"/>
      </p:ext>
    </p:extLst>
  </p:cSld>
  <p:clrMapOvr>
    <a:masterClrMapping/>
  </p:clrMapOvr>
  <mc:AlternateContent xmlns:mc="http://schemas.openxmlformats.org/markup-compatibility/2006" xmlns:p14="http://schemas.microsoft.com/office/powerpoint/2010/main">
    <mc:Choice Requires="p14">
      <p:transition spd="slow" p14:dur="2000" advTm="19352"/>
    </mc:Choice>
    <mc:Fallback xmlns="">
      <p:transition spd="slow" advTm="193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3541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dirty="0">
                <a:solidFill>
                  <a:schemeClr val="bg1"/>
                </a:solidFill>
                <a:latin typeface="+mn-lt"/>
                <a:ea typeface="Cambria" panose="02040503050406030204" pitchFamily="18" charset="0"/>
              </a:rPr>
              <a:t>Factors that influence the design process.</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603513"/>
            <a:ext cx="8852452" cy="4401205"/>
          </a:xfrm>
          <a:prstGeom prst="rect">
            <a:avLst/>
          </a:prstGeom>
          <a:noFill/>
        </p:spPr>
        <p:txBody>
          <a:bodyPr wrap="square" rtlCol="0">
            <a:spAutoFit/>
          </a:bodyPr>
          <a:lstStyle/>
          <a:p>
            <a:r>
              <a:rPr lang="en-US" sz="3200" b="1" dirty="0"/>
              <a:t>Specification section 2.2.2, parts (a) – (g).</a:t>
            </a:r>
          </a:p>
          <a:p>
            <a:endParaRPr lang="en-US" dirty="0"/>
          </a:p>
          <a:p>
            <a:r>
              <a:rPr lang="en-US" sz="2400" dirty="0"/>
              <a:t>(a). Site information and constraints.</a:t>
            </a:r>
          </a:p>
          <a:p>
            <a:pPr marL="901700" indent="-450850">
              <a:buFont typeface="Arial" panose="020B0604020202020204" pitchFamily="34" charset="0"/>
              <a:buChar char="•"/>
            </a:pPr>
            <a:r>
              <a:rPr lang="en-US" sz="2400" dirty="0"/>
              <a:t>Know the information that can be obtained from the site.</a:t>
            </a:r>
          </a:p>
          <a:p>
            <a:pPr marL="901700" indent="-450850">
              <a:buFont typeface="Arial" panose="020B0604020202020204" pitchFamily="34" charset="0"/>
              <a:buChar char="•"/>
            </a:pPr>
            <a:r>
              <a:rPr lang="en-US" sz="2400" dirty="0"/>
              <a:t>	Be aware of the constraints that site information may have on building design.</a:t>
            </a:r>
          </a:p>
          <a:p>
            <a:pPr marL="450850"/>
            <a:endParaRPr lang="en-US" sz="1400" dirty="0"/>
          </a:p>
          <a:p>
            <a:pPr marL="450850" indent="-450850"/>
            <a:r>
              <a:rPr lang="en-US" sz="2400" dirty="0"/>
              <a:t>(b). Planning parameters and constraints</a:t>
            </a:r>
          </a:p>
          <a:p>
            <a:pPr marL="901700" indent="-450850">
              <a:buFont typeface="Arial" panose="020B0604020202020204" pitchFamily="34" charset="0"/>
              <a:buChar char="•"/>
            </a:pPr>
            <a:r>
              <a:rPr lang="en-US" sz="2400" dirty="0"/>
              <a:t>Be aware of the parameters of the planning process and of the  constraints that information gathered from the planning process may have on building design.</a:t>
            </a:r>
          </a:p>
          <a:p>
            <a:pPr marL="450850" indent="-450850"/>
            <a:endParaRPr lang="en-GB" sz="2400" dirty="0"/>
          </a:p>
        </p:txBody>
      </p:sp>
    </p:spTree>
    <p:extLst>
      <p:ext uri="{BB962C8B-B14F-4D97-AF65-F5344CB8AC3E}">
        <p14:creationId xmlns:p14="http://schemas.microsoft.com/office/powerpoint/2010/main" val="2019816006"/>
      </p:ext>
    </p:extLst>
  </p:cSld>
  <p:clrMapOvr>
    <a:masterClrMapping/>
  </p:clrMapOvr>
  <mc:AlternateContent xmlns:mc="http://schemas.openxmlformats.org/markup-compatibility/2006" xmlns:p14="http://schemas.microsoft.com/office/powerpoint/2010/main">
    <mc:Choice Requires="p14">
      <p:transition spd="slow" p14:dur="2000" advTm="23275"/>
    </mc:Choice>
    <mc:Fallback xmlns="">
      <p:transition spd="slow" advTm="2327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3541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dirty="0">
                <a:solidFill>
                  <a:schemeClr val="bg1"/>
                </a:solidFill>
                <a:latin typeface="+mn-lt"/>
                <a:ea typeface="Cambria" panose="02040503050406030204" pitchFamily="18" charset="0"/>
              </a:rPr>
              <a:t>Factors that influence the design process.</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378226"/>
            <a:ext cx="8852452" cy="5478423"/>
          </a:xfrm>
          <a:prstGeom prst="rect">
            <a:avLst/>
          </a:prstGeom>
          <a:noFill/>
        </p:spPr>
        <p:txBody>
          <a:bodyPr wrap="square" rtlCol="0">
            <a:spAutoFit/>
          </a:bodyPr>
          <a:lstStyle/>
          <a:p>
            <a:pPr marL="450850"/>
            <a:endParaRPr lang="en-US" sz="1400" dirty="0"/>
          </a:p>
          <a:p>
            <a:pPr marL="450850" indent="-450850"/>
            <a:r>
              <a:rPr lang="en-US" sz="2400" dirty="0"/>
              <a:t>(c). Statutory requirements and constraints.</a:t>
            </a:r>
          </a:p>
          <a:p>
            <a:pPr marL="901700" indent="-450850">
              <a:buFont typeface="Arial" panose="020B0604020202020204" pitchFamily="34" charset="0"/>
              <a:buChar char="•"/>
            </a:pPr>
            <a:r>
              <a:rPr lang="en-US" sz="2400" dirty="0"/>
              <a:t>Be aware that National Building Regulations and Building Standards can constrain the design process.</a:t>
            </a:r>
          </a:p>
          <a:p>
            <a:pPr marL="901700" indent="-450850">
              <a:buFont typeface="Arial" panose="020B0604020202020204" pitchFamily="34" charset="0"/>
              <a:buChar char="•"/>
            </a:pPr>
            <a:r>
              <a:rPr lang="en-US" sz="2400" dirty="0"/>
              <a:t>Understand that the Welsh Government has responsibility for setting building regulation in Wales</a:t>
            </a:r>
          </a:p>
          <a:p>
            <a:pPr marL="901700" indent="-450850">
              <a:buFont typeface="Arial" panose="020B0604020202020204" pitchFamily="34" charset="0"/>
              <a:buChar char="•"/>
            </a:pPr>
            <a:r>
              <a:rPr lang="en-US" sz="2400" dirty="0"/>
              <a:t>Be aware that there are other requirements arising from other public bodies, including the police, fire service, highway authority and NHBC.</a:t>
            </a:r>
          </a:p>
          <a:p>
            <a:pPr marL="450850"/>
            <a:endParaRPr lang="en-US" sz="2400" dirty="0"/>
          </a:p>
          <a:p>
            <a:pPr marL="450850" indent="-450850"/>
            <a:r>
              <a:rPr lang="en-US" sz="2400" dirty="0"/>
              <a:t>(d). Environmental requirements and constraints.</a:t>
            </a:r>
          </a:p>
          <a:p>
            <a:pPr marL="808038" indent="-357188">
              <a:buFont typeface="Arial" panose="020B0604020202020204" pitchFamily="34" charset="0"/>
              <a:buChar char="•"/>
            </a:pPr>
            <a:r>
              <a:rPr lang="en-US" sz="2400" dirty="0"/>
              <a:t>Be aware that environmental parameters can constrain the design process and of the constraints that environmental information may have on building design</a:t>
            </a:r>
          </a:p>
          <a:p>
            <a:pPr marL="450850" indent="-450850"/>
            <a:r>
              <a:rPr lang="en-US" sz="2400" dirty="0"/>
              <a:t>	</a:t>
            </a:r>
            <a:endParaRPr lang="en-GB" sz="2400" dirty="0"/>
          </a:p>
        </p:txBody>
      </p:sp>
    </p:spTree>
    <p:extLst>
      <p:ext uri="{BB962C8B-B14F-4D97-AF65-F5344CB8AC3E}">
        <p14:creationId xmlns:p14="http://schemas.microsoft.com/office/powerpoint/2010/main" val="3499651078"/>
      </p:ext>
    </p:extLst>
  </p:cSld>
  <p:clrMapOvr>
    <a:masterClrMapping/>
  </p:clrMapOvr>
  <mc:AlternateContent xmlns:mc="http://schemas.openxmlformats.org/markup-compatibility/2006" xmlns:p14="http://schemas.microsoft.com/office/powerpoint/2010/main">
    <mc:Choice Requires="p14">
      <p:transition spd="slow" p14:dur="2000" advTm="24657"/>
    </mc:Choice>
    <mc:Fallback xmlns="">
      <p:transition spd="slow" advTm="246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5E781E1-8044-451F-A92D-B4D3F29F339F}"/>
              </a:ext>
            </a:extLst>
          </p:cNvPr>
          <p:cNvSpPr txBox="1">
            <a:spLocks/>
          </p:cNvSpPr>
          <p:nvPr/>
        </p:nvSpPr>
        <p:spPr>
          <a:xfrm>
            <a:off x="1397479" y="354105"/>
            <a:ext cx="7090913" cy="800586"/>
          </a:xfrm>
          <a:prstGeom prst="rect">
            <a:avLst/>
          </a:prstGeom>
        </p:spPr>
        <p:txBody>
          <a:bodyPr/>
          <a:lstStyle>
            <a:lvl1pPr algn="l" defTabSz="457200" rtl="0" eaLnBrk="1" fontAlgn="base" hangingPunct="1">
              <a:spcBef>
                <a:spcPct val="0"/>
              </a:spcBef>
              <a:spcAft>
                <a:spcPct val="0"/>
              </a:spcAft>
              <a:defRPr sz="3200" kern="1200">
                <a:solidFill>
                  <a:srgbClr val="0070C0"/>
                </a:solidFill>
                <a:latin typeface="Arial" panose="020B0604020202020204" pitchFamily="34" charset="0"/>
                <a:ea typeface="ＭＳ Ｐゴシック" pitchFamily="1"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1" charset="-128"/>
              </a:defRPr>
            </a:lvl9pPr>
          </a:lstStyle>
          <a:p>
            <a:pPr marL="1338263" indent="-1277938"/>
            <a:r>
              <a:rPr lang="en-GB" dirty="0">
                <a:solidFill>
                  <a:schemeClr val="bg1"/>
                </a:solidFill>
                <a:latin typeface="+mn-lt"/>
                <a:ea typeface="Cambria" panose="02040503050406030204" pitchFamily="18" charset="0"/>
              </a:rPr>
              <a:t>Factors that influence the design process.</a:t>
            </a:r>
          </a:p>
        </p:txBody>
      </p:sp>
      <p:sp>
        <p:nvSpPr>
          <p:cNvPr id="2" name="TextBox 1">
            <a:extLst>
              <a:ext uri="{FF2B5EF4-FFF2-40B4-BE49-F238E27FC236}">
                <a16:creationId xmlns:a16="http://schemas.microsoft.com/office/drawing/2014/main" id="{DF7631F0-62E4-4160-B161-3C7A0B22D49A}"/>
              </a:ext>
            </a:extLst>
          </p:cNvPr>
          <p:cNvSpPr txBox="1"/>
          <p:nvPr/>
        </p:nvSpPr>
        <p:spPr>
          <a:xfrm>
            <a:off x="291548" y="1154691"/>
            <a:ext cx="8852452" cy="5847755"/>
          </a:xfrm>
          <a:prstGeom prst="rect">
            <a:avLst/>
          </a:prstGeom>
          <a:noFill/>
        </p:spPr>
        <p:txBody>
          <a:bodyPr wrap="square" rtlCol="0">
            <a:spAutoFit/>
          </a:bodyPr>
          <a:lstStyle/>
          <a:p>
            <a:pPr marL="450850"/>
            <a:endParaRPr lang="en-US" sz="1400" dirty="0"/>
          </a:p>
          <a:p>
            <a:pPr marL="450850" indent="-450850"/>
            <a:r>
              <a:rPr lang="en-US" sz="2400" dirty="0"/>
              <a:t>(e). Social requirements and constraints.</a:t>
            </a:r>
          </a:p>
          <a:p>
            <a:pPr marL="901700" indent="-450850">
              <a:buFont typeface="Arial" panose="020B0604020202020204" pitchFamily="34" charset="0"/>
              <a:buChar char="•"/>
            </a:pPr>
            <a:r>
              <a:rPr lang="en-US" sz="2400" dirty="0"/>
              <a:t>Be aware that social requirements can constrain the design process and that public opposition and media pressure may result in limitations on development</a:t>
            </a:r>
          </a:p>
          <a:p>
            <a:pPr marL="450850" indent="-450850"/>
            <a:r>
              <a:rPr lang="en-US" sz="2400" dirty="0"/>
              <a:t>(f). Economic constraints.</a:t>
            </a:r>
          </a:p>
          <a:p>
            <a:pPr marL="901700" indent="-450850">
              <a:buFont typeface="Arial" panose="020B0604020202020204" pitchFamily="34" charset="0"/>
              <a:buChar char="•"/>
            </a:pPr>
            <a:r>
              <a:rPr lang="en-US" sz="2400" dirty="0"/>
              <a:t>Be aware of the impact of economic constraints on the project budget and allocation of resources. </a:t>
            </a:r>
          </a:p>
          <a:p>
            <a:pPr marL="450850" indent="-450850"/>
            <a:r>
              <a:rPr lang="en-US" sz="2400" dirty="0"/>
              <a:t>(g). Construction (Design and Management) regulations</a:t>
            </a:r>
          </a:p>
          <a:p>
            <a:pPr marL="901700" indent="-358775">
              <a:buFont typeface="Arial" panose="020B0604020202020204" pitchFamily="34" charset="0"/>
              <a:buChar char="•"/>
            </a:pPr>
            <a:r>
              <a:rPr lang="en-US" sz="2400" dirty="0"/>
              <a:t>Know that CDM regulations apply to all construction work and the design phase</a:t>
            </a:r>
          </a:p>
          <a:p>
            <a:pPr marL="901700" indent="-450850">
              <a:buFont typeface="Arial" panose="020B0604020202020204" pitchFamily="34" charset="0"/>
              <a:buChar char="•"/>
            </a:pPr>
            <a:r>
              <a:rPr lang="en-US" sz="2400" dirty="0"/>
              <a:t>Understand that CDM regulations concern the management of health, safety and welfare of construction projects and how this may be undertaken on site.</a:t>
            </a:r>
          </a:p>
          <a:p>
            <a:pPr marL="901700" indent="-450850">
              <a:buFont typeface="Arial" panose="020B0604020202020204" pitchFamily="34" charset="0"/>
              <a:buChar char="•"/>
            </a:pPr>
            <a:r>
              <a:rPr lang="en-US" sz="2400" dirty="0"/>
              <a:t>Be aware of the main duty holders and CDM processes.</a:t>
            </a:r>
          </a:p>
          <a:p>
            <a:pPr marL="450850" indent="-450850"/>
            <a:r>
              <a:rPr lang="en-US" sz="2400" dirty="0"/>
              <a:t>	</a:t>
            </a:r>
            <a:endParaRPr lang="en-GB" sz="2400" dirty="0"/>
          </a:p>
        </p:txBody>
      </p:sp>
    </p:spTree>
    <p:extLst>
      <p:ext uri="{BB962C8B-B14F-4D97-AF65-F5344CB8AC3E}">
        <p14:creationId xmlns:p14="http://schemas.microsoft.com/office/powerpoint/2010/main" val="1506955523"/>
      </p:ext>
    </p:extLst>
  </p:cSld>
  <p:clrMapOvr>
    <a:masterClrMapping/>
  </p:clrMapOvr>
  <mc:AlternateContent xmlns:mc="http://schemas.openxmlformats.org/markup-compatibility/2006" xmlns:p14="http://schemas.microsoft.com/office/powerpoint/2010/main">
    <mc:Choice Requires="p14">
      <p:transition spd="slow" p14:dur="2000" advTm="31461"/>
    </mc:Choice>
    <mc:Fallback xmlns="">
      <p:transition spd="slow" advTm="31461"/>
    </mc:Fallback>
  </mc:AlternateContent>
</p:sld>
</file>

<file path=ppt/theme/theme1.xml><?xml version="1.0" encoding="utf-8"?>
<a:theme xmlns:a="http://schemas.openxmlformats.org/drawingml/2006/main" name="CBAC Powerpoint Presentation Template (Bilingual - Wales only) 2017-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0ebebe9-ad9c-417c-96aa-6a2f5b72dbd6">
      <UserInfo>
        <DisplayName>Lewis, Joanna</DisplayName>
        <AccountId>49</AccountId>
        <AccountType/>
      </UserInfo>
      <UserInfo>
        <DisplayName>Owen, Geraint</DisplayName>
        <AccountId>14</AccountId>
        <AccountType/>
      </UserInfo>
      <UserInfo>
        <DisplayName>Blount, Melanie</DisplayName>
        <AccountId>149</AccountId>
        <AccountType/>
      </UserInfo>
      <UserInfo>
        <DisplayName>Perry, Allan</DisplayName>
        <AccountId>94</AccountId>
        <AccountType/>
      </UserInfo>
    </SharedWithUsers>
    <QA xmlns="101960c9-2583-49a4-9434-4c0cad7b266a" xsi:nil="true"/>
    <lcf76f155ced4ddcb4097134ff3c332f xmlns="101960c9-2583-49a4-9434-4c0cad7b266a">
      <Terms xmlns="http://schemas.microsoft.com/office/infopath/2007/PartnerControls"/>
    </lcf76f155ced4ddcb4097134ff3c332f>
    <TaxCatchAll xmlns="10ebebe9-ad9c-417c-96aa-6a2f5b72dbd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E8D75E50D38D1449095CDF5BED87B3E" ma:contentTypeVersion="17" ma:contentTypeDescription="Create a new document." ma:contentTypeScope="" ma:versionID="3c8f14f873ccd1c875805ea3f7694a55">
  <xsd:schema xmlns:xsd="http://www.w3.org/2001/XMLSchema" xmlns:xs="http://www.w3.org/2001/XMLSchema" xmlns:p="http://schemas.microsoft.com/office/2006/metadata/properties" xmlns:ns2="101960c9-2583-49a4-9434-4c0cad7b266a" xmlns:ns3="10ebebe9-ad9c-417c-96aa-6a2f5b72dbd6" targetNamespace="http://schemas.microsoft.com/office/2006/metadata/properties" ma:root="true" ma:fieldsID="b6fc58c2f594342e741bcf03fc6c903b" ns2:_="" ns3:_="">
    <xsd:import namespace="101960c9-2583-49a4-9434-4c0cad7b266a"/>
    <xsd:import namespace="10ebebe9-ad9c-417c-96aa-6a2f5b72d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QA" minOccurs="0"/>
                <xsd:element ref="ns3:SharedWithUsers" minOccurs="0"/>
                <xsd:element ref="ns3:SharedWithDetails" minOccurs="0"/>
                <xsd:element ref="ns2:MediaServiceOCR"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960c9-2583-49a4-9434-4c0cad7b2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QA" ma:index="11" nillable="true" ma:displayName="QA" ma:format="Dropdown" ma:internalName="QA">
      <xsd:simpleType>
        <xsd:restriction base="dms:Text">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ebebe9-ad9c-417c-96aa-6a2f5b72dbd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b40415d4-f299-47ec-b407-4f9e04a2822d}" ma:internalName="TaxCatchAll" ma:showField="CatchAllData" ma:web="10ebebe9-ad9c-417c-96aa-6a2f5b72db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55E1BF-89EC-40F0-9404-E5B90B765E75}">
  <ds:schemaRefs>
    <ds:schemaRef ds:uri="http://schemas.microsoft.com/sharepoint/v3/contenttype/forms"/>
  </ds:schemaRefs>
</ds:datastoreItem>
</file>

<file path=customXml/itemProps2.xml><?xml version="1.0" encoding="utf-8"?>
<ds:datastoreItem xmlns:ds="http://schemas.openxmlformats.org/officeDocument/2006/customXml" ds:itemID="{D0DE5532-076C-4333-94CD-BB9A7BAC216D}">
  <ds:schemaRef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0ebebe9-ad9c-417c-96aa-6a2f5b72dbd6"/>
    <ds:schemaRef ds:uri="http://schemas.microsoft.com/office/2006/metadata/properties"/>
    <ds:schemaRef ds:uri="101960c9-2583-49a4-9434-4c0cad7b266a"/>
    <ds:schemaRef ds:uri="http://www.w3.org/XML/1998/namespace"/>
    <ds:schemaRef ds:uri="http://purl.org/dc/dcmitype/"/>
  </ds:schemaRefs>
</ds:datastoreItem>
</file>

<file path=customXml/itemProps3.xml><?xml version="1.0" encoding="utf-8"?>
<ds:datastoreItem xmlns:ds="http://schemas.openxmlformats.org/officeDocument/2006/customXml" ds:itemID="{BE9A18D1-724B-4EFA-A35C-CBEC52597EEC}"/>
</file>

<file path=docProps/app.xml><?xml version="1.0" encoding="utf-8"?>
<Properties xmlns="http://schemas.openxmlformats.org/officeDocument/2006/extended-properties" xmlns:vt="http://schemas.openxmlformats.org/officeDocument/2006/docPropsVTypes">
  <Template>CBAC Powerpoint Presentation Template (Bilingual - Wales only) 2017-18</Template>
  <TotalTime>42786</TotalTime>
  <Words>3109</Words>
  <Application>Microsoft Office PowerPoint</Application>
  <PresentationFormat>On-screen Show (4:3)</PresentationFormat>
  <Paragraphs>295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Gotham Rounded Book</vt:lpstr>
      <vt:lpstr>Bliss-Light</vt:lpstr>
      <vt:lpstr>Courier New</vt:lpstr>
      <vt:lpstr>Arial</vt:lpstr>
      <vt:lpstr>Calibri</vt:lpstr>
      <vt:lpstr>CBAC Powerpoint Presentation Template (Bilingual - Wales only) 2017-18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Nia Jones</cp:lastModifiedBy>
  <cp:revision>181</cp:revision>
  <dcterms:created xsi:type="dcterms:W3CDTF">2017-04-04T10:58:38Z</dcterms:created>
  <dcterms:modified xsi:type="dcterms:W3CDTF">2022-01-17T13:49:23Z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0x0101005E8D75E50D38D1449095CDF5BED87B3E</vt:lpwstr>
  </property>
  <property fmtid="{D5CDD505-2E9C-101B-9397-08002B2CF9AE}" pid="3" name="Order">
    <vt:r8>21600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