
<file path=[Content_Types].xml><?xml version="1.0" encoding="utf-8"?>
<Types xmlns="http://schemas.openxmlformats.org/package/2006/content-types">
  <Default Extension="fntdata" ContentType="application/x-fontdata"/>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61"/>
  </p:notesMasterIdLst>
  <p:sldIdLst>
    <p:sldId id="265" r:id="rId5"/>
    <p:sldId id="271" r:id="rId6"/>
    <p:sldId id="439" r:id="rId7"/>
    <p:sldId id="440" r:id="rId8"/>
    <p:sldId id="442" r:id="rId9"/>
    <p:sldId id="443" r:id="rId10"/>
    <p:sldId id="448" r:id="rId11"/>
    <p:sldId id="449" r:id="rId12"/>
    <p:sldId id="469" r:id="rId13"/>
    <p:sldId id="450" r:id="rId14"/>
    <p:sldId id="458" r:id="rId15"/>
    <p:sldId id="451" r:id="rId16"/>
    <p:sldId id="470" r:id="rId17"/>
    <p:sldId id="459" r:id="rId18"/>
    <p:sldId id="452" r:id="rId19"/>
    <p:sldId id="453" r:id="rId20"/>
    <p:sldId id="454" r:id="rId21"/>
    <p:sldId id="471" r:id="rId22"/>
    <p:sldId id="455" r:id="rId23"/>
    <p:sldId id="460" r:id="rId24"/>
    <p:sldId id="486" r:id="rId25"/>
    <p:sldId id="446" r:id="rId26"/>
    <p:sldId id="472" r:id="rId27"/>
    <p:sldId id="461" r:id="rId28"/>
    <p:sldId id="462" r:id="rId29"/>
    <p:sldId id="466" r:id="rId30"/>
    <p:sldId id="473" r:id="rId31"/>
    <p:sldId id="463" r:id="rId32"/>
    <p:sldId id="487" r:id="rId33"/>
    <p:sldId id="474" r:id="rId34"/>
    <p:sldId id="467" r:id="rId35"/>
    <p:sldId id="464" r:id="rId36"/>
    <p:sldId id="468" r:id="rId37"/>
    <p:sldId id="465" r:id="rId38"/>
    <p:sldId id="476" r:id="rId39"/>
    <p:sldId id="475" r:id="rId40"/>
    <p:sldId id="477" r:id="rId41"/>
    <p:sldId id="478" r:id="rId42"/>
    <p:sldId id="488" r:id="rId43"/>
    <p:sldId id="491" r:id="rId44"/>
    <p:sldId id="492" r:id="rId45"/>
    <p:sldId id="494" r:id="rId46"/>
    <p:sldId id="499" r:id="rId47"/>
    <p:sldId id="495" r:id="rId48"/>
    <p:sldId id="496" r:id="rId49"/>
    <p:sldId id="497" r:id="rId50"/>
    <p:sldId id="498" r:id="rId51"/>
    <p:sldId id="479" r:id="rId52"/>
    <p:sldId id="493" r:id="rId53"/>
    <p:sldId id="480" r:id="rId54"/>
    <p:sldId id="482" r:id="rId55"/>
    <p:sldId id="483" r:id="rId56"/>
    <p:sldId id="481" r:id="rId57"/>
    <p:sldId id="484" r:id="rId58"/>
    <p:sldId id="485" r:id="rId59"/>
    <p:sldId id="420" r:id="rId60"/>
  </p:sldIdLst>
  <p:sldSz cx="9144000" cy="6858000" type="screen4x3"/>
  <p:notesSz cx="6858000" cy="9144000"/>
  <p:embeddedFontLst>
    <p:embeddedFont>
      <p:font typeface="Calibri" panose="020F0502020204030204" pitchFamily="34" charset="0"/>
      <p:regular r:id="rId62"/>
      <p:bold r:id="rId63"/>
      <p:italic r:id="rId64"/>
      <p:boldItalic r:id="rId65"/>
    </p:embeddedFont>
    <p:embeddedFont>
      <p:font typeface="Century Gothic" panose="020B0502020202020204" pitchFamily="34" charset="0"/>
      <p:regular r:id="rId66"/>
      <p:bold r:id="rId67"/>
      <p:italic r:id="rId68"/>
      <p:boldItalic r:id="rId69"/>
    </p:embeddedFont>
  </p:embeddedFontLst>
  <p:custDataLst>
    <p:tags r:id="rId70"/>
  </p:custDataLst>
  <p:defaultTextStyle>
    <a:defPPr>
      <a:defRPr lang="en-GB"/>
    </a:defPPr>
    <a:lvl1pPr algn="l" defTabSz="457200" rtl="0" fontAlgn="base">
      <a:spcBef>
        <a:spcPct val="0"/>
      </a:spcBef>
      <a:spcAft>
        <a:spcPct val="0"/>
      </a:spcAft>
      <a:defRPr kern="1200">
        <a:solidFill>
          <a:schemeClr val="tx1"/>
        </a:solidFill>
        <a:latin typeface="Calibri" pitchFamily="34" charset="0"/>
        <a:ea typeface="ＭＳ Ｐゴシック" pitchFamily="1" charset="-128"/>
        <a:cs typeface="+mn-cs"/>
      </a:defRPr>
    </a:lvl1pPr>
    <a:lvl2pPr marL="457200" algn="l" defTabSz="457200" rtl="0" fontAlgn="base">
      <a:spcBef>
        <a:spcPct val="0"/>
      </a:spcBef>
      <a:spcAft>
        <a:spcPct val="0"/>
      </a:spcAft>
      <a:defRPr kern="1200">
        <a:solidFill>
          <a:schemeClr val="tx1"/>
        </a:solidFill>
        <a:latin typeface="Calibri" pitchFamily="34" charset="0"/>
        <a:ea typeface="ＭＳ Ｐゴシック" pitchFamily="1" charset="-128"/>
        <a:cs typeface="+mn-cs"/>
      </a:defRPr>
    </a:lvl2pPr>
    <a:lvl3pPr marL="914400" algn="l" defTabSz="457200" rtl="0" fontAlgn="base">
      <a:spcBef>
        <a:spcPct val="0"/>
      </a:spcBef>
      <a:spcAft>
        <a:spcPct val="0"/>
      </a:spcAft>
      <a:defRPr kern="1200">
        <a:solidFill>
          <a:schemeClr val="tx1"/>
        </a:solidFill>
        <a:latin typeface="Calibri" pitchFamily="34" charset="0"/>
        <a:ea typeface="ＭＳ Ｐゴシック" pitchFamily="1" charset="-128"/>
        <a:cs typeface="+mn-cs"/>
      </a:defRPr>
    </a:lvl3pPr>
    <a:lvl4pPr marL="1371600" algn="l" defTabSz="457200" rtl="0" fontAlgn="base">
      <a:spcBef>
        <a:spcPct val="0"/>
      </a:spcBef>
      <a:spcAft>
        <a:spcPct val="0"/>
      </a:spcAft>
      <a:defRPr kern="1200">
        <a:solidFill>
          <a:schemeClr val="tx1"/>
        </a:solidFill>
        <a:latin typeface="Calibri" pitchFamily="34" charset="0"/>
        <a:ea typeface="ＭＳ Ｐゴシック" pitchFamily="1" charset="-128"/>
        <a:cs typeface="+mn-cs"/>
      </a:defRPr>
    </a:lvl4pPr>
    <a:lvl5pPr marL="1828800" algn="l" defTabSz="457200" rtl="0" fontAlgn="base">
      <a:spcBef>
        <a:spcPct val="0"/>
      </a:spcBef>
      <a:spcAft>
        <a:spcPct val="0"/>
      </a:spcAft>
      <a:defRPr kern="1200">
        <a:solidFill>
          <a:schemeClr val="tx1"/>
        </a:solidFill>
        <a:latin typeface="Calibri" pitchFamily="34" charset="0"/>
        <a:ea typeface="ＭＳ Ｐゴシック" pitchFamily="1" charset="-128"/>
        <a:cs typeface="+mn-cs"/>
      </a:defRPr>
    </a:lvl5pPr>
    <a:lvl6pPr marL="2286000" algn="l" defTabSz="914400" rtl="0" eaLnBrk="1" latinLnBrk="0" hangingPunct="1">
      <a:defRPr kern="1200">
        <a:solidFill>
          <a:schemeClr val="tx1"/>
        </a:solidFill>
        <a:latin typeface="Calibri" pitchFamily="34" charset="0"/>
        <a:ea typeface="ＭＳ Ｐゴシック" pitchFamily="1" charset="-128"/>
        <a:cs typeface="+mn-cs"/>
      </a:defRPr>
    </a:lvl6pPr>
    <a:lvl7pPr marL="2743200" algn="l" defTabSz="914400" rtl="0" eaLnBrk="1" latinLnBrk="0" hangingPunct="1">
      <a:defRPr kern="1200">
        <a:solidFill>
          <a:schemeClr val="tx1"/>
        </a:solidFill>
        <a:latin typeface="Calibri" pitchFamily="34" charset="0"/>
        <a:ea typeface="ＭＳ Ｐゴシック" pitchFamily="1" charset="-128"/>
        <a:cs typeface="+mn-cs"/>
      </a:defRPr>
    </a:lvl7pPr>
    <a:lvl8pPr marL="3200400" algn="l" defTabSz="914400" rtl="0" eaLnBrk="1" latinLnBrk="0" hangingPunct="1">
      <a:defRPr kern="1200">
        <a:solidFill>
          <a:schemeClr val="tx1"/>
        </a:solidFill>
        <a:latin typeface="Calibri" pitchFamily="34" charset="0"/>
        <a:ea typeface="ＭＳ Ｐゴシック" pitchFamily="1" charset="-128"/>
        <a:cs typeface="+mn-cs"/>
      </a:defRPr>
    </a:lvl8pPr>
    <a:lvl9pPr marL="3657600" algn="l" defTabSz="914400" rtl="0" eaLnBrk="1" latinLnBrk="0" hangingPunct="1">
      <a:defRPr kern="1200">
        <a:solidFill>
          <a:schemeClr val="tx1"/>
        </a:solidFill>
        <a:latin typeface="Calibri" pitchFamily="34" charset="0"/>
        <a:ea typeface="ＭＳ Ｐゴシック" pitchFamily="1"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F3C06"/>
    <a:srgbClr val="E7530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02C3467-CEAB-C6A9-9309-7B13FB38BEC2}" v="106" dt="2021-07-07T14:14:38.69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214"/>
    <p:restoredTop sz="65127" autoAdjust="0"/>
  </p:normalViewPr>
  <p:slideViewPr>
    <p:cSldViewPr snapToGrid="0" snapToObjects="1">
      <p:cViewPr varScale="1">
        <p:scale>
          <a:sx n="47" d="100"/>
          <a:sy n="47" d="100"/>
        </p:scale>
        <p:origin x="2424" y="42"/>
      </p:cViewPr>
      <p:guideLst>
        <p:guide orient="horz" pos="2160"/>
        <p:guide pos="2880"/>
      </p:guideLst>
    </p:cSldViewPr>
  </p:slideViewPr>
  <p:notesTextViewPr>
    <p:cViewPr>
      <p:scale>
        <a:sx n="100" d="100"/>
        <a:sy n="100" d="100"/>
      </p:scale>
      <p:origin x="0" y="0"/>
    </p:cViewPr>
  </p:notesTextViewPr>
  <p:notesViewPr>
    <p:cSldViewPr>
      <p:cViewPr>
        <p:scale>
          <a:sx n="66" d="100"/>
          <a:sy n="66" d="100"/>
        </p:scale>
        <p:origin x="2364" y="-38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2.fntdata"/><Relationship Id="rId68" Type="http://schemas.openxmlformats.org/officeDocument/2006/relationships/font" Target="fonts/font7.fntdata"/><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font" Target="fonts/font5.fntdata"/><Relationship Id="rId74"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notesMaster" Target="notesMasters/notesMaster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font" Target="fonts/font3.fntdata"/><Relationship Id="rId69" Type="http://schemas.openxmlformats.org/officeDocument/2006/relationships/font" Target="fonts/font8.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font" Target="fonts/font6.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font" Target="fonts/font1.fntdata"/><Relationship Id="rId70" Type="http://schemas.openxmlformats.org/officeDocument/2006/relationships/tags" Target="tags/tag1.xml"/><Relationship Id="rId75"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font" Target="fonts/font4.fntdata"/><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microsoft.com/office/2015/10/relationships/revisionInfo" Target="revisionInfo.xml"/><Relationship Id="rId7" Type="http://schemas.openxmlformats.org/officeDocument/2006/relationships/slide" Target="slides/slide3.xml"/><Relationship Id="rId7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nes, Nia" userId="c8e4cf6e-6852-4dab-8bdb-a66f4fdc7c7a" providerId="ADAL" clId="{61B4005F-3242-4AF2-973C-EDDB2E885106}"/>
    <pc:docChg chg="modSld">
      <pc:chgData name="Jones, Nia" userId="c8e4cf6e-6852-4dab-8bdb-a66f4fdc7c7a" providerId="ADAL" clId="{61B4005F-3242-4AF2-973C-EDDB2E885106}" dt="2021-07-02T15:06:22.913" v="11" actId="20577"/>
      <pc:docMkLst>
        <pc:docMk/>
      </pc:docMkLst>
      <pc:sldChg chg="modSp mod">
        <pc:chgData name="Jones, Nia" userId="c8e4cf6e-6852-4dab-8bdb-a66f4fdc7c7a" providerId="ADAL" clId="{61B4005F-3242-4AF2-973C-EDDB2E885106}" dt="2021-07-02T15:06:22.913" v="11" actId="20577"/>
        <pc:sldMkLst>
          <pc:docMk/>
          <pc:sldMk cId="3939293872" sldId="265"/>
        </pc:sldMkLst>
        <pc:spChg chg="mod">
          <ac:chgData name="Jones, Nia" userId="c8e4cf6e-6852-4dab-8bdb-a66f4fdc7c7a" providerId="ADAL" clId="{61B4005F-3242-4AF2-973C-EDDB2E885106}" dt="2021-07-02T15:06:22.913" v="11" actId="20577"/>
          <ac:spMkLst>
            <pc:docMk/>
            <pc:sldMk cId="3939293872" sldId="265"/>
            <ac:spMk id="2" creationId="{BB648D29-90F5-4DB8-991C-B4E3ACD17A78}"/>
          </ac:spMkLst>
        </pc:spChg>
      </pc:sldChg>
    </pc:docChg>
  </pc:docChgLst>
  <pc:docChgLst>
    <pc:chgData name="O'Regan, Andrew" userId="S::oregaa@wjec.co.uk::177dabad-b9f9-43ab-b3bf-d12a68cf7a7a" providerId="AD" clId="Web-{602C3467-CEAB-C6A9-9309-7B13FB38BEC2}"/>
    <pc:docChg chg="modSld">
      <pc:chgData name="O'Regan, Andrew" userId="S::oregaa@wjec.co.uk::177dabad-b9f9-43ab-b3bf-d12a68cf7a7a" providerId="AD" clId="Web-{602C3467-CEAB-C6A9-9309-7B13FB38BEC2}" dt="2021-07-07T14:14:38.691" v="93" actId="20577"/>
      <pc:docMkLst>
        <pc:docMk/>
      </pc:docMkLst>
      <pc:sldChg chg="addSp delSp modSp">
        <pc:chgData name="O'Regan, Andrew" userId="S::oregaa@wjec.co.uk::177dabad-b9f9-43ab-b3bf-d12a68cf7a7a" providerId="AD" clId="Web-{602C3467-CEAB-C6A9-9309-7B13FB38BEC2}" dt="2021-07-07T13:07:44.206" v="5" actId="1076"/>
        <pc:sldMkLst>
          <pc:docMk/>
          <pc:sldMk cId="832550622" sldId="440"/>
        </pc:sldMkLst>
        <pc:picChg chg="add mod">
          <ac:chgData name="O'Regan, Andrew" userId="S::oregaa@wjec.co.uk::177dabad-b9f9-43ab-b3bf-d12a68cf7a7a" providerId="AD" clId="Web-{602C3467-CEAB-C6A9-9309-7B13FB38BEC2}" dt="2021-07-07T13:07:44.206" v="5" actId="1076"/>
          <ac:picMkLst>
            <pc:docMk/>
            <pc:sldMk cId="832550622" sldId="440"/>
            <ac:picMk id="3" creationId="{FBF00924-8257-41E4-8BC7-C4A34EF36B21}"/>
          </ac:picMkLst>
        </pc:picChg>
        <pc:picChg chg="del">
          <ac:chgData name="O'Regan, Andrew" userId="S::oregaa@wjec.co.uk::177dabad-b9f9-43ab-b3bf-d12a68cf7a7a" providerId="AD" clId="Web-{602C3467-CEAB-C6A9-9309-7B13FB38BEC2}" dt="2021-07-07T13:07:32.331" v="0"/>
          <ac:picMkLst>
            <pc:docMk/>
            <pc:sldMk cId="832550622" sldId="440"/>
            <ac:picMk id="4" creationId="{482C07A9-6E6B-4924-94B9-39D8BCCC00ED}"/>
          </ac:picMkLst>
        </pc:picChg>
      </pc:sldChg>
      <pc:sldChg chg="addSp delSp modSp">
        <pc:chgData name="O'Regan, Andrew" userId="S::oregaa@wjec.co.uk::177dabad-b9f9-43ab-b3bf-d12a68cf7a7a" providerId="AD" clId="Web-{602C3467-CEAB-C6A9-9309-7B13FB38BEC2}" dt="2021-07-07T13:08:15.911" v="11" actId="1076"/>
        <pc:sldMkLst>
          <pc:docMk/>
          <pc:sldMk cId="3899065751" sldId="442"/>
        </pc:sldMkLst>
        <pc:picChg chg="add mod">
          <ac:chgData name="O'Regan, Andrew" userId="S::oregaa@wjec.co.uk::177dabad-b9f9-43ab-b3bf-d12a68cf7a7a" providerId="AD" clId="Web-{602C3467-CEAB-C6A9-9309-7B13FB38BEC2}" dt="2021-07-07T13:08:15.911" v="11" actId="1076"/>
          <ac:picMkLst>
            <pc:docMk/>
            <pc:sldMk cId="3899065751" sldId="442"/>
            <ac:picMk id="2" creationId="{8AB0F581-4368-4508-9964-B7092C1A22D9}"/>
          </ac:picMkLst>
        </pc:picChg>
        <pc:picChg chg="del">
          <ac:chgData name="O'Regan, Andrew" userId="S::oregaa@wjec.co.uk::177dabad-b9f9-43ab-b3bf-d12a68cf7a7a" providerId="AD" clId="Web-{602C3467-CEAB-C6A9-9309-7B13FB38BEC2}" dt="2021-07-07T13:08:02.504" v="6"/>
          <ac:picMkLst>
            <pc:docMk/>
            <pc:sldMk cId="3899065751" sldId="442"/>
            <ac:picMk id="3" creationId="{A47D7583-2DCA-43B1-8E19-9C8F7D16FA57}"/>
          </ac:picMkLst>
        </pc:picChg>
      </pc:sldChg>
      <pc:sldChg chg="addSp delSp modSp">
        <pc:chgData name="O'Regan, Andrew" userId="S::oregaa@wjec.co.uk::177dabad-b9f9-43ab-b3bf-d12a68cf7a7a" providerId="AD" clId="Web-{602C3467-CEAB-C6A9-9309-7B13FB38BEC2}" dt="2021-07-07T13:09:12.898" v="18" actId="1076"/>
        <pc:sldMkLst>
          <pc:docMk/>
          <pc:sldMk cId="756607959" sldId="443"/>
        </pc:sldMkLst>
        <pc:picChg chg="add mod">
          <ac:chgData name="O'Regan, Andrew" userId="S::oregaa@wjec.co.uk::177dabad-b9f9-43ab-b3bf-d12a68cf7a7a" providerId="AD" clId="Web-{602C3467-CEAB-C6A9-9309-7B13FB38BEC2}" dt="2021-07-07T13:09:12.898" v="18" actId="1076"/>
          <ac:picMkLst>
            <pc:docMk/>
            <pc:sldMk cId="756607959" sldId="443"/>
            <ac:picMk id="4" creationId="{420D5DFB-8109-415A-969B-B7306D571132}"/>
          </ac:picMkLst>
        </pc:picChg>
        <pc:picChg chg="del">
          <ac:chgData name="O'Regan, Andrew" userId="S::oregaa@wjec.co.uk::177dabad-b9f9-43ab-b3bf-d12a68cf7a7a" providerId="AD" clId="Web-{602C3467-CEAB-C6A9-9309-7B13FB38BEC2}" dt="2021-07-07T13:09:01.178" v="12"/>
          <ac:picMkLst>
            <pc:docMk/>
            <pc:sldMk cId="756607959" sldId="443"/>
            <ac:picMk id="5" creationId="{D313EB38-52A4-4400-A815-00C92CF946C8}"/>
          </ac:picMkLst>
        </pc:picChg>
      </pc:sldChg>
      <pc:sldChg chg="addSp delSp modSp">
        <pc:chgData name="O'Regan, Andrew" userId="S::oregaa@wjec.co.uk::177dabad-b9f9-43ab-b3bf-d12a68cf7a7a" providerId="AD" clId="Web-{602C3467-CEAB-C6A9-9309-7B13FB38BEC2}" dt="2021-07-07T13:16:23.433" v="23" actId="1076"/>
        <pc:sldMkLst>
          <pc:docMk/>
          <pc:sldMk cId="682321373" sldId="448"/>
        </pc:sldMkLst>
        <pc:picChg chg="add mod">
          <ac:chgData name="O'Regan, Andrew" userId="S::oregaa@wjec.co.uk::177dabad-b9f9-43ab-b3bf-d12a68cf7a7a" providerId="AD" clId="Web-{602C3467-CEAB-C6A9-9309-7B13FB38BEC2}" dt="2021-07-07T13:16:23.433" v="23" actId="1076"/>
          <ac:picMkLst>
            <pc:docMk/>
            <pc:sldMk cId="682321373" sldId="448"/>
            <ac:picMk id="3" creationId="{66196980-CD49-4F30-99A7-B476796D811F}"/>
          </ac:picMkLst>
        </pc:picChg>
        <pc:picChg chg="del">
          <ac:chgData name="O'Regan, Andrew" userId="S::oregaa@wjec.co.uk::177dabad-b9f9-43ab-b3bf-d12a68cf7a7a" providerId="AD" clId="Web-{602C3467-CEAB-C6A9-9309-7B13FB38BEC2}" dt="2021-07-07T13:16:16.260" v="19"/>
          <ac:picMkLst>
            <pc:docMk/>
            <pc:sldMk cId="682321373" sldId="448"/>
            <ac:picMk id="7" creationId="{B2680E27-0FC6-41F0-9B4E-6C392191FE18}"/>
          </ac:picMkLst>
        </pc:picChg>
      </pc:sldChg>
      <pc:sldChg chg="addSp delSp modSp">
        <pc:chgData name="O'Regan, Andrew" userId="S::oregaa@wjec.co.uk::177dabad-b9f9-43ab-b3bf-d12a68cf7a7a" providerId="AD" clId="Web-{602C3467-CEAB-C6A9-9309-7B13FB38BEC2}" dt="2021-07-07T13:20:36.272" v="33" actId="1076"/>
        <pc:sldMkLst>
          <pc:docMk/>
          <pc:sldMk cId="360269325" sldId="463"/>
        </pc:sldMkLst>
        <pc:spChg chg="add del mod">
          <ac:chgData name="O'Regan, Andrew" userId="S::oregaa@wjec.co.uk::177dabad-b9f9-43ab-b3bf-d12a68cf7a7a" providerId="AD" clId="Web-{602C3467-CEAB-C6A9-9309-7B13FB38BEC2}" dt="2021-07-07T13:20:28.569" v="30"/>
          <ac:spMkLst>
            <pc:docMk/>
            <pc:sldMk cId="360269325" sldId="463"/>
            <ac:spMk id="7" creationId="{E2CB6239-D040-4686-BBAD-5CFE26CA7FB2}"/>
          </ac:spMkLst>
        </pc:spChg>
        <pc:picChg chg="del">
          <ac:chgData name="O'Regan, Andrew" userId="S::oregaa@wjec.co.uk::177dabad-b9f9-43ab-b3bf-d12a68cf7a7a" providerId="AD" clId="Web-{602C3467-CEAB-C6A9-9309-7B13FB38BEC2}" dt="2021-07-07T13:20:27.756" v="29"/>
          <ac:picMkLst>
            <pc:docMk/>
            <pc:sldMk cId="360269325" sldId="463"/>
            <ac:picMk id="4" creationId="{37AC765F-8F12-4948-A54C-2091143114B6}"/>
          </ac:picMkLst>
        </pc:picChg>
        <pc:picChg chg="add mod ord">
          <ac:chgData name="O'Regan, Andrew" userId="S::oregaa@wjec.co.uk::177dabad-b9f9-43ab-b3bf-d12a68cf7a7a" providerId="AD" clId="Web-{602C3467-CEAB-C6A9-9309-7B13FB38BEC2}" dt="2021-07-07T13:20:36.272" v="33" actId="1076"/>
          <ac:picMkLst>
            <pc:docMk/>
            <pc:sldMk cId="360269325" sldId="463"/>
            <ac:picMk id="8" creationId="{EC5BD9CC-996D-4C0C-853A-D60DEC7DF812}"/>
          </ac:picMkLst>
        </pc:picChg>
      </pc:sldChg>
      <pc:sldChg chg="modSp">
        <pc:chgData name="O'Regan, Andrew" userId="S::oregaa@wjec.co.uk::177dabad-b9f9-43ab-b3bf-d12a68cf7a7a" providerId="AD" clId="Web-{602C3467-CEAB-C6A9-9309-7B13FB38BEC2}" dt="2021-07-07T14:13:35.156" v="73" actId="20577"/>
        <pc:sldMkLst>
          <pc:docMk/>
          <pc:sldMk cId="2745369461" sldId="478"/>
        </pc:sldMkLst>
        <pc:spChg chg="mod">
          <ac:chgData name="O'Regan, Andrew" userId="S::oregaa@wjec.co.uk::177dabad-b9f9-43ab-b3bf-d12a68cf7a7a" providerId="AD" clId="Web-{602C3467-CEAB-C6A9-9309-7B13FB38BEC2}" dt="2021-07-07T14:13:35.156" v="73" actId="20577"/>
          <ac:spMkLst>
            <pc:docMk/>
            <pc:sldMk cId="2745369461" sldId="478"/>
            <ac:spMk id="6" creationId="{B560F71D-A0AD-4FC3-BDC6-A5A6419C0DB0}"/>
          </ac:spMkLst>
        </pc:spChg>
      </pc:sldChg>
      <pc:sldChg chg="addSp delSp modSp">
        <pc:chgData name="O'Regan, Andrew" userId="S::oregaa@wjec.co.uk::177dabad-b9f9-43ab-b3bf-d12a68cf7a7a" providerId="AD" clId="Web-{602C3467-CEAB-C6A9-9309-7B13FB38BEC2}" dt="2021-07-07T14:14:13.455" v="87" actId="20577"/>
        <pc:sldMkLst>
          <pc:docMk/>
          <pc:sldMk cId="2379920275" sldId="479"/>
        </pc:sldMkLst>
        <pc:spChg chg="mod">
          <ac:chgData name="O'Regan, Andrew" userId="S::oregaa@wjec.co.uk::177dabad-b9f9-43ab-b3bf-d12a68cf7a7a" providerId="AD" clId="Web-{602C3467-CEAB-C6A9-9309-7B13FB38BEC2}" dt="2021-07-07T14:14:13.455" v="87" actId="20577"/>
          <ac:spMkLst>
            <pc:docMk/>
            <pc:sldMk cId="2379920275" sldId="479"/>
            <ac:spMk id="6" creationId="{B560F71D-A0AD-4FC3-BDC6-A5A6419C0DB0}"/>
          </ac:spMkLst>
        </pc:spChg>
        <pc:spChg chg="add del mod">
          <ac:chgData name="O'Regan, Andrew" userId="S::oregaa@wjec.co.uk::177dabad-b9f9-43ab-b3bf-d12a68cf7a7a" providerId="AD" clId="Web-{602C3467-CEAB-C6A9-9309-7B13FB38BEC2}" dt="2021-07-07T14:13:11.889" v="67"/>
          <ac:spMkLst>
            <pc:docMk/>
            <pc:sldMk cId="2379920275" sldId="479"/>
            <ac:spMk id="7" creationId="{27AC22A5-B8CF-4B48-8294-BE72482542DB}"/>
          </ac:spMkLst>
        </pc:spChg>
        <pc:picChg chg="del">
          <ac:chgData name="O'Regan, Andrew" userId="S::oregaa@wjec.co.uk::177dabad-b9f9-43ab-b3bf-d12a68cf7a7a" providerId="AD" clId="Web-{602C3467-CEAB-C6A9-9309-7B13FB38BEC2}" dt="2021-07-07T14:13:11.217" v="66"/>
          <ac:picMkLst>
            <pc:docMk/>
            <pc:sldMk cId="2379920275" sldId="479"/>
            <ac:picMk id="4" creationId="{B574F811-7874-4365-B35C-79FA343EDA3C}"/>
          </ac:picMkLst>
        </pc:picChg>
        <pc:picChg chg="add mod ord">
          <ac:chgData name="O'Regan, Andrew" userId="S::oregaa@wjec.co.uk::177dabad-b9f9-43ab-b3bf-d12a68cf7a7a" providerId="AD" clId="Web-{602C3467-CEAB-C6A9-9309-7B13FB38BEC2}" dt="2021-07-07T14:13:20.389" v="71" actId="14100"/>
          <ac:picMkLst>
            <pc:docMk/>
            <pc:sldMk cId="2379920275" sldId="479"/>
            <ac:picMk id="8" creationId="{DC91CD07-C84E-4F53-B078-85A795A55B83}"/>
          </ac:picMkLst>
        </pc:picChg>
      </pc:sldChg>
      <pc:sldChg chg="modSp">
        <pc:chgData name="O'Regan, Andrew" userId="S::oregaa@wjec.co.uk::177dabad-b9f9-43ab-b3bf-d12a68cf7a7a" providerId="AD" clId="Web-{602C3467-CEAB-C6A9-9309-7B13FB38BEC2}" dt="2021-07-07T14:14:21.268" v="89" actId="20577"/>
        <pc:sldMkLst>
          <pc:docMk/>
          <pc:sldMk cId="959558431" sldId="480"/>
        </pc:sldMkLst>
        <pc:spChg chg="mod">
          <ac:chgData name="O'Regan, Andrew" userId="S::oregaa@wjec.co.uk::177dabad-b9f9-43ab-b3bf-d12a68cf7a7a" providerId="AD" clId="Web-{602C3467-CEAB-C6A9-9309-7B13FB38BEC2}" dt="2021-07-07T14:14:21.268" v="89" actId="20577"/>
          <ac:spMkLst>
            <pc:docMk/>
            <pc:sldMk cId="959558431" sldId="480"/>
            <ac:spMk id="6" creationId="{B560F71D-A0AD-4FC3-BDC6-A5A6419C0DB0}"/>
          </ac:spMkLst>
        </pc:spChg>
      </pc:sldChg>
      <pc:sldChg chg="modSp">
        <pc:chgData name="O'Regan, Andrew" userId="S::oregaa@wjec.co.uk::177dabad-b9f9-43ab-b3bf-d12a68cf7a7a" providerId="AD" clId="Web-{602C3467-CEAB-C6A9-9309-7B13FB38BEC2}" dt="2021-07-07T14:14:26.175" v="90" actId="20577"/>
        <pc:sldMkLst>
          <pc:docMk/>
          <pc:sldMk cId="493179891" sldId="482"/>
        </pc:sldMkLst>
        <pc:spChg chg="mod">
          <ac:chgData name="O'Regan, Andrew" userId="S::oregaa@wjec.co.uk::177dabad-b9f9-43ab-b3bf-d12a68cf7a7a" providerId="AD" clId="Web-{602C3467-CEAB-C6A9-9309-7B13FB38BEC2}" dt="2021-07-07T14:14:26.175" v="90" actId="20577"/>
          <ac:spMkLst>
            <pc:docMk/>
            <pc:sldMk cId="493179891" sldId="482"/>
            <ac:spMk id="4" creationId="{35D15ABC-3F50-461F-BB24-4BD65120B00D}"/>
          </ac:spMkLst>
        </pc:spChg>
      </pc:sldChg>
      <pc:sldChg chg="modSp">
        <pc:chgData name="O'Regan, Andrew" userId="S::oregaa@wjec.co.uk::177dabad-b9f9-43ab-b3bf-d12a68cf7a7a" providerId="AD" clId="Web-{602C3467-CEAB-C6A9-9309-7B13FB38BEC2}" dt="2021-07-07T14:14:29.315" v="91" actId="20577"/>
        <pc:sldMkLst>
          <pc:docMk/>
          <pc:sldMk cId="37198543" sldId="483"/>
        </pc:sldMkLst>
        <pc:spChg chg="mod">
          <ac:chgData name="O'Regan, Andrew" userId="S::oregaa@wjec.co.uk::177dabad-b9f9-43ab-b3bf-d12a68cf7a7a" providerId="AD" clId="Web-{602C3467-CEAB-C6A9-9309-7B13FB38BEC2}" dt="2021-07-07T14:14:29.315" v="91" actId="20577"/>
          <ac:spMkLst>
            <pc:docMk/>
            <pc:sldMk cId="37198543" sldId="483"/>
            <ac:spMk id="6" creationId="{B560F71D-A0AD-4FC3-BDC6-A5A6419C0DB0}"/>
          </ac:spMkLst>
        </pc:spChg>
      </pc:sldChg>
      <pc:sldChg chg="modSp">
        <pc:chgData name="O'Regan, Andrew" userId="S::oregaa@wjec.co.uk::177dabad-b9f9-43ab-b3bf-d12a68cf7a7a" providerId="AD" clId="Web-{602C3467-CEAB-C6A9-9309-7B13FB38BEC2}" dt="2021-07-07T14:14:35.581" v="92" actId="20577"/>
        <pc:sldMkLst>
          <pc:docMk/>
          <pc:sldMk cId="3887820308" sldId="484"/>
        </pc:sldMkLst>
        <pc:spChg chg="mod">
          <ac:chgData name="O'Regan, Andrew" userId="S::oregaa@wjec.co.uk::177dabad-b9f9-43ab-b3bf-d12a68cf7a7a" providerId="AD" clId="Web-{602C3467-CEAB-C6A9-9309-7B13FB38BEC2}" dt="2021-07-07T14:14:35.581" v="92" actId="20577"/>
          <ac:spMkLst>
            <pc:docMk/>
            <pc:sldMk cId="3887820308" sldId="484"/>
            <ac:spMk id="6" creationId="{B560F71D-A0AD-4FC3-BDC6-A5A6419C0DB0}"/>
          </ac:spMkLst>
        </pc:spChg>
      </pc:sldChg>
      <pc:sldChg chg="modSp">
        <pc:chgData name="O'Regan, Andrew" userId="S::oregaa@wjec.co.uk::177dabad-b9f9-43ab-b3bf-d12a68cf7a7a" providerId="AD" clId="Web-{602C3467-CEAB-C6A9-9309-7B13FB38BEC2}" dt="2021-07-07T14:14:38.691" v="93" actId="20577"/>
        <pc:sldMkLst>
          <pc:docMk/>
          <pc:sldMk cId="2163773706" sldId="485"/>
        </pc:sldMkLst>
        <pc:spChg chg="mod">
          <ac:chgData name="O'Regan, Andrew" userId="S::oregaa@wjec.co.uk::177dabad-b9f9-43ab-b3bf-d12a68cf7a7a" providerId="AD" clId="Web-{602C3467-CEAB-C6A9-9309-7B13FB38BEC2}" dt="2021-07-07T14:14:38.691" v="93" actId="20577"/>
          <ac:spMkLst>
            <pc:docMk/>
            <pc:sldMk cId="2163773706" sldId="485"/>
            <ac:spMk id="6" creationId="{B560F71D-A0AD-4FC3-BDC6-A5A6419C0DB0}"/>
          </ac:spMkLst>
        </pc:spChg>
      </pc:sldChg>
      <pc:sldChg chg="addSp delSp modSp">
        <pc:chgData name="O'Regan, Andrew" userId="S::oregaa@wjec.co.uk::177dabad-b9f9-43ab-b3bf-d12a68cf7a7a" providerId="AD" clId="Web-{602C3467-CEAB-C6A9-9309-7B13FB38BEC2}" dt="2021-07-07T13:17:53.171" v="28" actId="1076"/>
        <pc:sldMkLst>
          <pc:docMk/>
          <pc:sldMk cId="944156583" sldId="486"/>
        </pc:sldMkLst>
        <pc:picChg chg="add mod">
          <ac:chgData name="O'Regan, Andrew" userId="S::oregaa@wjec.co.uk::177dabad-b9f9-43ab-b3bf-d12a68cf7a7a" providerId="AD" clId="Web-{602C3467-CEAB-C6A9-9309-7B13FB38BEC2}" dt="2021-07-07T13:17:53.171" v="28" actId="1076"/>
          <ac:picMkLst>
            <pc:docMk/>
            <pc:sldMk cId="944156583" sldId="486"/>
            <ac:picMk id="2" creationId="{0675429F-94AC-4915-B0BA-601A174F9123}"/>
          </ac:picMkLst>
        </pc:picChg>
        <pc:picChg chg="del">
          <ac:chgData name="O'Regan, Andrew" userId="S::oregaa@wjec.co.uk::177dabad-b9f9-43ab-b3bf-d12a68cf7a7a" providerId="AD" clId="Web-{602C3467-CEAB-C6A9-9309-7B13FB38BEC2}" dt="2021-07-07T13:17:45.561" v="24"/>
          <ac:picMkLst>
            <pc:docMk/>
            <pc:sldMk cId="944156583" sldId="486"/>
            <ac:picMk id="4" creationId="{A548D40A-4101-4D8F-9F7F-61099330DFD9}"/>
          </ac:picMkLst>
        </pc:picChg>
      </pc:sldChg>
      <pc:sldChg chg="addSp delSp modSp">
        <pc:chgData name="O'Regan, Andrew" userId="S::oregaa@wjec.co.uk::177dabad-b9f9-43ab-b3bf-d12a68cf7a7a" providerId="AD" clId="Web-{602C3467-CEAB-C6A9-9309-7B13FB38BEC2}" dt="2021-07-07T14:09:44.720" v="52" actId="1076"/>
        <pc:sldMkLst>
          <pc:docMk/>
          <pc:sldMk cId="878511354" sldId="487"/>
        </pc:sldMkLst>
        <pc:spChg chg="add del mod">
          <ac:chgData name="O'Regan, Andrew" userId="S::oregaa@wjec.co.uk::177dabad-b9f9-43ab-b3bf-d12a68cf7a7a" providerId="AD" clId="Web-{602C3467-CEAB-C6A9-9309-7B13FB38BEC2}" dt="2021-07-07T13:24:39.971" v="43"/>
          <ac:spMkLst>
            <pc:docMk/>
            <pc:sldMk cId="878511354" sldId="487"/>
            <ac:spMk id="5" creationId="{043BA7CB-9D43-4F18-B516-DC81CA03F052}"/>
          </ac:spMkLst>
        </pc:spChg>
        <pc:spChg chg="add del mod">
          <ac:chgData name="O'Regan, Andrew" userId="S::oregaa@wjec.co.uk::177dabad-b9f9-43ab-b3bf-d12a68cf7a7a" providerId="AD" clId="Web-{602C3467-CEAB-C6A9-9309-7B13FB38BEC2}" dt="2021-07-07T14:09:34.672" v="47"/>
          <ac:spMkLst>
            <pc:docMk/>
            <pc:sldMk cId="878511354" sldId="487"/>
            <ac:spMk id="5" creationId="{DB1F10BD-AD2D-4024-AC4B-B1954538EE53}"/>
          </ac:spMkLst>
        </pc:spChg>
        <pc:picChg chg="add mod">
          <ac:chgData name="O'Regan, Andrew" userId="S::oregaa@wjec.co.uk::177dabad-b9f9-43ab-b3bf-d12a68cf7a7a" providerId="AD" clId="Web-{602C3467-CEAB-C6A9-9309-7B13FB38BEC2}" dt="2021-07-07T14:09:44.720" v="52" actId="1076"/>
          <ac:picMkLst>
            <pc:docMk/>
            <pc:sldMk cId="878511354" sldId="487"/>
            <ac:picMk id="2" creationId="{5BEBD0F4-428E-474B-B498-F578EC8339EA}"/>
          </ac:picMkLst>
        </pc:picChg>
        <pc:picChg chg="add del mod ord">
          <ac:chgData name="O'Regan, Andrew" userId="S::oregaa@wjec.co.uk::177dabad-b9f9-43ab-b3bf-d12a68cf7a7a" providerId="AD" clId="Web-{602C3467-CEAB-C6A9-9309-7B13FB38BEC2}" dt="2021-07-07T14:09:33.907" v="46"/>
          <ac:picMkLst>
            <pc:docMk/>
            <pc:sldMk cId="878511354" sldId="487"/>
            <ac:picMk id="7" creationId="{B0B106BC-1E72-4825-9E41-38AE41DB17B4}"/>
          </ac:picMkLst>
        </pc:picChg>
        <pc:picChg chg="add mod ord">
          <ac:chgData name="O'Regan, Andrew" userId="S::oregaa@wjec.co.uk::177dabad-b9f9-43ab-b3bf-d12a68cf7a7a" providerId="AD" clId="Web-{602C3467-CEAB-C6A9-9309-7B13FB38BEC2}" dt="2021-07-07T14:09:40.688" v="50" actId="1076"/>
          <ac:picMkLst>
            <pc:docMk/>
            <pc:sldMk cId="878511354" sldId="487"/>
            <ac:picMk id="8" creationId="{67BAE3A4-4036-4E91-A142-D2B2539BD93D}"/>
          </ac:picMkLst>
        </pc:picChg>
        <pc:picChg chg="del mod">
          <ac:chgData name="O'Regan, Andrew" userId="S::oregaa@wjec.co.uk::177dabad-b9f9-43ab-b3bf-d12a68cf7a7a" providerId="AD" clId="Web-{602C3467-CEAB-C6A9-9309-7B13FB38BEC2}" dt="2021-07-07T13:24:39.330" v="42"/>
          <ac:picMkLst>
            <pc:docMk/>
            <pc:sldMk cId="878511354" sldId="487"/>
            <ac:picMk id="8" creationId="{ED0EFF2C-5AB6-4936-A0DA-316582BDE0DA}"/>
          </ac:picMkLst>
        </pc:picChg>
        <pc:picChg chg="del">
          <ac:chgData name="O'Regan, Andrew" userId="S::oregaa@wjec.co.uk::177dabad-b9f9-43ab-b3bf-d12a68cf7a7a" providerId="AD" clId="Web-{602C3467-CEAB-C6A9-9309-7B13FB38BEC2}" dt="2021-07-07T13:23:15.795" v="34"/>
          <ac:picMkLst>
            <pc:docMk/>
            <pc:sldMk cId="878511354" sldId="487"/>
            <ac:picMk id="10" creationId="{820A42DF-9592-4654-9331-91461C3BF357}"/>
          </ac:picMkLst>
        </pc:picChg>
      </pc:sldChg>
      <pc:sldChg chg="addSp delSp modSp">
        <pc:chgData name="O'Regan, Andrew" userId="S::oregaa@wjec.co.uk::177dabad-b9f9-43ab-b3bf-d12a68cf7a7a" providerId="AD" clId="Web-{602C3467-CEAB-C6A9-9309-7B13FB38BEC2}" dt="2021-07-07T14:13:39" v="75" actId="20577"/>
        <pc:sldMkLst>
          <pc:docMk/>
          <pc:sldMk cId="1872255910" sldId="488"/>
        </pc:sldMkLst>
        <pc:spChg chg="mod">
          <ac:chgData name="O'Regan, Andrew" userId="S::oregaa@wjec.co.uk::177dabad-b9f9-43ab-b3bf-d12a68cf7a7a" providerId="AD" clId="Web-{602C3467-CEAB-C6A9-9309-7B13FB38BEC2}" dt="2021-07-07T14:13:39" v="75" actId="20577"/>
          <ac:spMkLst>
            <pc:docMk/>
            <pc:sldMk cId="1872255910" sldId="488"/>
            <ac:spMk id="6" creationId="{B560F71D-A0AD-4FC3-BDC6-A5A6419C0DB0}"/>
          </ac:spMkLst>
        </pc:spChg>
        <pc:picChg chg="add mod">
          <ac:chgData name="O'Regan, Andrew" userId="S::oregaa@wjec.co.uk::177dabad-b9f9-43ab-b3bf-d12a68cf7a7a" providerId="AD" clId="Web-{602C3467-CEAB-C6A9-9309-7B13FB38BEC2}" dt="2021-07-07T14:10:36.895" v="59" actId="1076"/>
          <ac:picMkLst>
            <pc:docMk/>
            <pc:sldMk cId="1872255910" sldId="488"/>
            <ac:picMk id="3" creationId="{2BEF2A3F-7DAB-4281-A207-E5E1D36A0300}"/>
          </ac:picMkLst>
        </pc:picChg>
        <pc:picChg chg="del">
          <ac:chgData name="O'Regan, Andrew" userId="S::oregaa@wjec.co.uk::177dabad-b9f9-43ab-b3bf-d12a68cf7a7a" providerId="AD" clId="Web-{602C3467-CEAB-C6A9-9309-7B13FB38BEC2}" dt="2021-07-07T14:10:25.785" v="53"/>
          <ac:picMkLst>
            <pc:docMk/>
            <pc:sldMk cId="1872255910" sldId="488"/>
            <ac:picMk id="4" creationId="{7BD2B9C3-D0B6-4885-9BDD-A15D32E32C97}"/>
          </ac:picMkLst>
        </pc:picChg>
      </pc:sldChg>
      <pc:sldChg chg="modSp">
        <pc:chgData name="O'Regan, Andrew" userId="S::oregaa@wjec.co.uk::177dabad-b9f9-43ab-b3bf-d12a68cf7a7a" providerId="AD" clId="Web-{602C3467-CEAB-C6A9-9309-7B13FB38BEC2}" dt="2021-07-07T14:13:42.203" v="76" actId="20577"/>
        <pc:sldMkLst>
          <pc:docMk/>
          <pc:sldMk cId="1891550622" sldId="491"/>
        </pc:sldMkLst>
        <pc:spChg chg="mod">
          <ac:chgData name="O'Regan, Andrew" userId="S::oregaa@wjec.co.uk::177dabad-b9f9-43ab-b3bf-d12a68cf7a7a" providerId="AD" clId="Web-{602C3467-CEAB-C6A9-9309-7B13FB38BEC2}" dt="2021-07-07T14:13:42.203" v="76" actId="20577"/>
          <ac:spMkLst>
            <pc:docMk/>
            <pc:sldMk cId="1891550622" sldId="491"/>
            <ac:spMk id="6" creationId="{B560F71D-A0AD-4FC3-BDC6-A5A6419C0DB0}"/>
          </ac:spMkLst>
        </pc:spChg>
      </pc:sldChg>
      <pc:sldChg chg="modSp">
        <pc:chgData name="O'Regan, Andrew" userId="S::oregaa@wjec.co.uk::177dabad-b9f9-43ab-b3bf-d12a68cf7a7a" providerId="AD" clId="Web-{602C3467-CEAB-C6A9-9309-7B13FB38BEC2}" dt="2021-07-07T14:13:47.203" v="77" actId="20577"/>
        <pc:sldMkLst>
          <pc:docMk/>
          <pc:sldMk cId="614109649" sldId="492"/>
        </pc:sldMkLst>
        <pc:spChg chg="mod">
          <ac:chgData name="O'Regan, Andrew" userId="S::oregaa@wjec.co.uk::177dabad-b9f9-43ab-b3bf-d12a68cf7a7a" providerId="AD" clId="Web-{602C3467-CEAB-C6A9-9309-7B13FB38BEC2}" dt="2021-07-07T14:13:47.203" v="77" actId="20577"/>
          <ac:spMkLst>
            <pc:docMk/>
            <pc:sldMk cId="614109649" sldId="492"/>
            <ac:spMk id="6" creationId="{B560F71D-A0AD-4FC3-BDC6-A5A6419C0DB0}"/>
          </ac:spMkLst>
        </pc:spChg>
      </pc:sldChg>
      <pc:sldChg chg="addSp delSp modSp">
        <pc:chgData name="O'Regan, Andrew" userId="S::oregaa@wjec.co.uk::177dabad-b9f9-43ab-b3bf-d12a68cf7a7a" providerId="AD" clId="Web-{602C3467-CEAB-C6A9-9309-7B13FB38BEC2}" dt="2021-07-07T14:14:17.268" v="88" actId="20577"/>
        <pc:sldMkLst>
          <pc:docMk/>
          <pc:sldMk cId="3603052899" sldId="493"/>
        </pc:sldMkLst>
        <pc:spChg chg="mod">
          <ac:chgData name="O'Regan, Andrew" userId="S::oregaa@wjec.co.uk::177dabad-b9f9-43ab-b3bf-d12a68cf7a7a" providerId="AD" clId="Web-{602C3467-CEAB-C6A9-9309-7B13FB38BEC2}" dt="2021-07-07T14:14:17.268" v="88" actId="20577"/>
          <ac:spMkLst>
            <pc:docMk/>
            <pc:sldMk cId="3603052899" sldId="493"/>
            <ac:spMk id="6" creationId="{B560F71D-A0AD-4FC3-BDC6-A5A6419C0DB0}"/>
          </ac:spMkLst>
        </pc:spChg>
        <pc:picChg chg="add mod">
          <ac:chgData name="O'Regan, Andrew" userId="S::oregaa@wjec.co.uk::177dabad-b9f9-43ab-b3bf-d12a68cf7a7a" providerId="AD" clId="Web-{602C3467-CEAB-C6A9-9309-7B13FB38BEC2}" dt="2021-07-07T14:12:12.416" v="65" actId="1076"/>
          <ac:picMkLst>
            <pc:docMk/>
            <pc:sldMk cId="3603052899" sldId="493"/>
            <ac:picMk id="2" creationId="{8E2D9B9E-4B66-48F0-A79E-9CC45C8F76CC}"/>
          </ac:picMkLst>
        </pc:picChg>
        <pc:picChg chg="del">
          <ac:chgData name="O'Regan, Andrew" userId="S::oregaa@wjec.co.uk::177dabad-b9f9-43ab-b3bf-d12a68cf7a7a" providerId="AD" clId="Web-{602C3467-CEAB-C6A9-9309-7B13FB38BEC2}" dt="2021-07-07T14:12:00.088" v="60"/>
          <ac:picMkLst>
            <pc:docMk/>
            <pc:sldMk cId="3603052899" sldId="493"/>
            <ac:picMk id="8" creationId="{5B8AFEDE-79C6-4BC5-A013-4514F3A98A66}"/>
          </ac:picMkLst>
        </pc:picChg>
      </pc:sldChg>
      <pc:sldChg chg="modSp">
        <pc:chgData name="O'Regan, Andrew" userId="S::oregaa@wjec.co.uk::177dabad-b9f9-43ab-b3bf-d12a68cf7a7a" providerId="AD" clId="Web-{602C3467-CEAB-C6A9-9309-7B13FB38BEC2}" dt="2021-07-07T14:13:50.719" v="79" actId="20577"/>
        <pc:sldMkLst>
          <pc:docMk/>
          <pc:sldMk cId="3792935039" sldId="494"/>
        </pc:sldMkLst>
        <pc:spChg chg="mod">
          <ac:chgData name="O'Regan, Andrew" userId="S::oregaa@wjec.co.uk::177dabad-b9f9-43ab-b3bf-d12a68cf7a7a" providerId="AD" clId="Web-{602C3467-CEAB-C6A9-9309-7B13FB38BEC2}" dt="2021-07-07T14:13:50.719" v="79" actId="20577"/>
          <ac:spMkLst>
            <pc:docMk/>
            <pc:sldMk cId="3792935039" sldId="494"/>
            <ac:spMk id="6" creationId="{B560F71D-A0AD-4FC3-BDC6-A5A6419C0DB0}"/>
          </ac:spMkLst>
        </pc:spChg>
      </pc:sldChg>
      <pc:sldChg chg="modSp">
        <pc:chgData name="O'Regan, Andrew" userId="S::oregaa@wjec.co.uk::177dabad-b9f9-43ab-b3bf-d12a68cf7a7a" providerId="AD" clId="Web-{602C3467-CEAB-C6A9-9309-7B13FB38BEC2}" dt="2021-07-07T14:13:59.110" v="83" actId="20577"/>
        <pc:sldMkLst>
          <pc:docMk/>
          <pc:sldMk cId="1355754402" sldId="495"/>
        </pc:sldMkLst>
        <pc:spChg chg="mod">
          <ac:chgData name="O'Regan, Andrew" userId="S::oregaa@wjec.co.uk::177dabad-b9f9-43ab-b3bf-d12a68cf7a7a" providerId="AD" clId="Web-{602C3467-CEAB-C6A9-9309-7B13FB38BEC2}" dt="2021-07-07T14:13:59.110" v="83" actId="20577"/>
          <ac:spMkLst>
            <pc:docMk/>
            <pc:sldMk cId="1355754402" sldId="495"/>
            <ac:spMk id="6" creationId="{B560F71D-A0AD-4FC3-BDC6-A5A6419C0DB0}"/>
          </ac:spMkLst>
        </pc:spChg>
      </pc:sldChg>
      <pc:sldChg chg="modSp">
        <pc:chgData name="O'Regan, Andrew" userId="S::oregaa@wjec.co.uk::177dabad-b9f9-43ab-b3bf-d12a68cf7a7a" providerId="AD" clId="Web-{602C3467-CEAB-C6A9-9309-7B13FB38BEC2}" dt="2021-07-07T14:14:02.298" v="84" actId="20577"/>
        <pc:sldMkLst>
          <pc:docMk/>
          <pc:sldMk cId="2702755310" sldId="496"/>
        </pc:sldMkLst>
        <pc:spChg chg="mod">
          <ac:chgData name="O'Regan, Andrew" userId="S::oregaa@wjec.co.uk::177dabad-b9f9-43ab-b3bf-d12a68cf7a7a" providerId="AD" clId="Web-{602C3467-CEAB-C6A9-9309-7B13FB38BEC2}" dt="2021-07-07T14:14:02.298" v="84" actId="20577"/>
          <ac:spMkLst>
            <pc:docMk/>
            <pc:sldMk cId="2702755310" sldId="496"/>
            <ac:spMk id="6" creationId="{B560F71D-A0AD-4FC3-BDC6-A5A6419C0DB0}"/>
          </ac:spMkLst>
        </pc:spChg>
      </pc:sldChg>
      <pc:sldChg chg="modSp">
        <pc:chgData name="O'Regan, Andrew" userId="S::oregaa@wjec.co.uk::177dabad-b9f9-43ab-b3bf-d12a68cf7a7a" providerId="AD" clId="Web-{602C3467-CEAB-C6A9-9309-7B13FB38BEC2}" dt="2021-07-07T14:14:07.001" v="85" actId="20577"/>
        <pc:sldMkLst>
          <pc:docMk/>
          <pc:sldMk cId="1851612737" sldId="497"/>
        </pc:sldMkLst>
        <pc:spChg chg="mod">
          <ac:chgData name="O'Regan, Andrew" userId="S::oregaa@wjec.co.uk::177dabad-b9f9-43ab-b3bf-d12a68cf7a7a" providerId="AD" clId="Web-{602C3467-CEAB-C6A9-9309-7B13FB38BEC2}" dt="2021-07-07T14:14:07.001" v="85" actId="20577"/>
          <ac:spMkLst>
            <pc:docMk/>
            <pc:sldMk cId="1851612737" sldId="497"/>
            <ac:spMk id="6" creationId="{B560F71D-A0AD-4FC3-BDC6-A5A6419C0DB0}"/>
          </ac:spMkLst>
        </pc:spChg>
      </pc:sldChg>
      <pc:sldChg chg="modSp">
        <pc:chgData name="O'Regan, Andrew" userId="S::oregaa@wjec.co.uk::177dabad-b9f9-43ab-b3bf-d12a68cf7a7a" providerId="AD" clId="Web-{602C3467-CEAB-C6A9-9309-7B13FB38BEC2}" dt="2021-07-07T14:14:10.174" v="86" actId="20577"/>
        <pc:sldMkLst>
          <pc:docMk/>
          <pc:sldMk cId="4145972452" sldId="498"/>
        </pc:sldMkLst>
        <pc:spChg chg="mod">
          <ac:chgData name="O'Regan, Andrew" userId="S::oregaa@wjec.co.uk::177dabad-b9f9-43ab-b3bf-d12a68cf7a7a" providerId="AD" clId="Web-{602C3467-CEAB-C6A9-9309-7B13FB38BEC2}" dt="2021-07-07T14:14:10.174" v="86" actId="20577"/>
          <ac:spMkLst>
            <pc:docMk/>
            <pc:sldMk cId="4145972452" sldId="498"/>
            <ac:spMk id="6" creationId="{B560F71D-A0AD-4FC3-BDC6-A5A6419C0DB0}"/>
          </ac:spMkLst>
        </pc:spChg>
      </pc:sldChg>
      <pc:sldChg chg="modSp">
        <pc:chgData name="O'Regan, Andrew" userId="S::oregaa@wjec.co.uk::177dabad-b9f9-43ab-b3bf-d12a68cf7a7a" providerId="AD" clId="Web-{602C3467-CEAB-C6A9-9309-7B13FB38BEC2}" dt="2021-07-07T14:13:54.298" v="81" actId="20577"/>
        <pc:sldMkLst>
          <pc:docMk/>
          <pc:sldMk cId="1466872535" sldId="499"/>
        </pc:sldMkLst>
        <pc:spChg chg="mod">
          <ac:chgData name="O'Regan, Andrew" userId="S::oregaa@wjec.co.uk::177dabad-b9f9-43ab-b3bf-d12a68cf7a7a" providerId="AD" clId="Web-{602C3467-CEAB-C6A9-9309-7B13FB38BEC2}" dt="2021-07-07T14:13:54.298" v="81" actId="20577"/>
          <ac:spMkLst>
            <pc:docMk/>
            <pc:sldMk cId="1466872535" sldId="499"/>
            <ac:spMk id="6" creationId="{B560F71D-A0AD-4FC3-BDC6-A5A6419C0DB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64709F-7B92-4904-980E-C27FFADFC1BF}" type="datetimeFigureOut">
              <a:rPr lang="en-GB" smtClean="0"/>
              <a:t>07/07/2021</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4E7319E-213C-4920-A16F-A5F14520856B}" type="slidenum">
              <a:rPr lang="en-GB" smtClean="0"/>
              <a:t>‹#›</a:t>
            </a:fld>
            <a:endParaRPr lang="en-GB"/>
          </a:p>
        </p:txBody>
      </p:sp>
    </p:spTree>
    <p:extLst>
      <p:ext uri="{BB962C8B-B14F-4D97-AF65-F5344CB8AC3E}">
        <p14:creationId xmlns:p14="http://schemas.microsoft.com/office/powerpoint/2010/main" val="27827785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cy" sz="1800" b="0" i="0" strike="noStrike" cap="none" spc="0" baseline="0" dirty="0">
                <a:solidFill>
                  <a:srgbClr val="000000"/>
                </a:solidFill>
                <a:effectLst/>
                <a:latin typeface="Calibri"/>
                <a:ea typeface="Calibri"/>
                <a:cs typeface="Calibri"/>
              </a:rPr>
              <a:t>Dyma ganllaw i’r Asesiad di-arholiad Uned 2 Amgylchedd Adeiledig TAG - deunyddiau asesu enghreifftiol. </a:t>
            </a:r>
          </a:p>
        </p:txBody>
      </p:sp>
      <p:sp>
        <p:nvSpPr>
          <p:cNvPr id="4" name="Slide Number Placeholder 3"/>
          <p:cNvSpPr>
            <a:spLocks noGrp="1"/>
          </p:cNvSpPr>
          <p:nvPr>
            <p:ph type="sldNum" sz="quarter" idx="10"/>
          </p:nvPr>
        </p:nvSpPr>
        <p:spPr/>
        <p:txBody>
          <a:bodyPr/>
          <a:lstStyle/>
          <a:p>
            <a:fld id="{3BF64F25-C7F6-4E11-8B8C-CCA7BD6D9214}" type="slidenum">
              <a:rPr lang="en-GB" smtClean="0"/>
              <a:t>1</a:t>
            </a:fld>
            <a:endParaRPr lang="en-GB"/>
          </a:p>
        </p:txBody>
      </p:sp>
    </p:spTree>
    <p:extLst>
      <p:ext uri="{BB962C8B-B14F-4D97-AF65-F5344CB8AC3E}">
        <p14:creationId xmlns:p14="http://schemas.microsoft.com/office/powerpoint/2010/main" val="24724851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 sz="1800" b="0" i="0" strike="noStrike" cap="none" spc="0" baseline="0" dirty="0">
                <a:solidFill>
                  <a:srgbClr val="000000"/>
                </a:solidFill>
                <a:effectLst/>
                <a:latin typeface="Calibri"/>
                <a:ea typeface="Calibri"/>
                <a:cs typeface="Calibri"/>
              </a:rPr>
              <a:t>Mae angen i chi ystyried paramedrau'r broses gynllunio gan gynnwys:</a:t>
            </a:r>
          </a:p>
          <a:p>
            <a:pPr marL="285750" indent="-285750" algn="l">
              <a:buFont typeface="Arial" panose="020B0604020202020204" pitchFamily="34" charset="0"/>
              <a:buChar char="•"/>
            </a:pPr>
            <a:r>
              <a:rPr lang="cy" sz="1200" b="0" i="0" strike="noStrike" cap="none" spc="0" baseline="0" dirty="0">
                <a:solidFill>
                  <a:srgbClr val="000000"/>
                </a:solidFill>
                <a:effectLst/>
                <a:latin typeface="Calibri"/>
                <a:ea typeface="Calibri"/>
                <a:cs typeface="Calibri"/>
              </a:rPr>
              <a:t>Cydymffurfio â'r Cynllun Lleol a pholisïau eraill y llywodraeth</a:t>
            </a:r>
          </a:p>
          <a:p>
            <a:pPr marL="285750" indent="-285750" algn="l">
              <a:buFont typeface="Arial" panose="020B0604020202020204" pitchFamily="34" charset="0"/>
              <a:buChar char="•"/>
            </a:pPr>
            <a:r>
              <a:rPr lang="cy" sz="1200" b="0" i="0" strike="noStrike" cap="none" spc="0" baseline="0" dirty="0">
                <a:solidFill>
                  <a:srgbClr val="000000"/>
                </a:solidFill>
                <a:effectLst/>
                <a:latin typeface="Calibri"/>
                <a:ea typeface="Calibri"/>
                <a:cs typeface="Calibri"/>
              </a:rPr>
              <a:t>Effaith ar yr ardal leol</a:t>
            </a:r>
          </a:p>
          <a:p>
            <a:pPr marL="285750" indent="-285750" algn="l">
              <a:buFont typeface="Arial" panose="020B0604020202020204" pitchFamily="34" charset="0"/>
              <a:buChar char="•"/>
            </a:pPr>
            <a:r>
              <a:rPr lang="cy" sz="1200" b="0" i="0" strike="noStrike" cap="none" spc="0" baseline="0" dirty="0">
                <a:solidFill>
                  <a:srgbClr val="000000"/>
                </a:solidFill>
                <a:effectLst/>
                <a:latin typeface="Calibri"/>
                <a:ea typeface="Calibri"/>
                <a:cs typeface="Calibri"/>
              </a:rPr>
              <a:t>Effaith ar goed a bywyd gwyllt a'r effaith ar unrhyw Safle o Ddiddordeb Gwyddonol Arbennig (SoDdGA) neu Ardal o Harddwch Naturiol Eithriadol (AHNE)</a:t>
            </a:r>
          </a:p>
          <a:p>
            <a:pPr marL="285750" indent="-285750" algn="l">
              <a:buFont typeface="Arial" panose="020B0604020202020204" pitchFamily="34" charset="0"/>
              <a:buChar char="•"/>
            </a:pPr>
            <a:r>
              <a:rPr lang="cy" sz="1200" b="0" i="0" strike="noStrike" cap="none" spc="0" baseline="0" dirty="0">
                <a:solidFill>
                  <a:srgbClr val="000000"/>
                </a:solidFill>
                <a:effectLst/>
                <a:latin typeface="Calibri"/>
                <a:ea typeface="Calibri"/>
                <a:cs typeface="Calibri"/>
              </a:rPr>
              <a:t>Materion priffyrdd, mynediad i draffig, gwelededd a chwmpas parcio'r cyfleusterau lleol presennol a'r stoc dai leol</a:t>
            </a:r>
          </a:p>
          <a:p>
            <a:pPr marL="285750" indent="-285750" algn="l">
              <a:buFont typeface="Arial" panose="020B0604020202020204" pitchFamily="34" charset="0"/>
              <a:buChar char="•"/>
            </a:pPr>
            <a:r>
              <a:rPr lang="cy" sz="1200" b="0" i="0" strike="noStrike" cap="none" spc="0" baseline="0" dirty="0">
                <a:solidFill>
                  <a:srgbClr val="000000"/>
                </a:solidFill>
                <a:effectLst/>
                <a:latin typeface="Calibri"/>
                <a:ea typeface="Calibri"/>
                <a:cs typeface="Calibri"/>
              </a:rPr>
              <a:t>Eiddo cyfagos o bosibl yn colli golau neu breifatrwydd</a:t>
            </a:r>
          </a:p>
          <a:p>
            <a:pPr marL="285750" indent="-285750" algn="l">
              <a:buFont typeface="Arial" panose="020B0604020202020204" pitchFamily="34" charset="0"/>
              <a:buChar char="•"/>
            </a:pPr>
            <a:r>
              <a:rPr lang="cy" sz="1200" b="0" i="0" strike="noStrike" cap="none" spc="0" baseline="0" dirty="0">
                <a:solidFill>
                  <a:srgbClr val="000000"/>
                </a:solidFill>
                <a:effectLst/>
                <a:latin typeface="Calibri"/>
                <a:ea typeface="Calibri"/>
                <a:cs typeface="Calibri"/>
              </a:rPr>
              <a:t>Addasrwydd ar gyfer yr ardal leol, materion cadwraeth ac adeiladau rhestredig </a:t>
            </a:r>
          </a:p>
          <a:p>
            <a:pPr marL="285750" indent="-285750" algn="l">
              <a:buFont typeface="Arial" panose="020B0604020202020204" pitchFamily="34" charset="0"/>
              <a:buChar char="•"/>
            </a:pPr>
            <a:r>
              <a:rPr lang="cy" sz="1200" b="0" i="0" strike="noStrike" cap="none" spc="0" baseline="0" dirty="0">
                <a:solidFill>
                  <a:srgbClr val="000000"/>
                </a:solidFill>
                <a:effectLst/>
                <a:latin typeface="Calibri"/>
                <a:ea typeface="Calibri"/>
                <a:cs typeface="Calibri"/>
              </a:rPr>
              <a:t>Gorddatblygu</a:t>
            </a:r>
          </a:p>
          <a:p>
            <a:pPr marL="285750" indent="-285750" algn="l">
              <a:buFont typeface="Arial" panose="020B0604020202020204" pitchFamily="34" charset="0"/>
              <a:buChar char="•"/>
            </a:pPr>
            <a:r>
              <a:rPr lang="cy" sz="1200" b="0" i="0" strike="noStrike" cap="none" spc="0" baseline="0" dirty="0">
                <a:solidFill>
                  <a:srgbClr val="000000"/>
                </a:solidFill>
                <a:effectLst/>
                <a:latin typeface="Calibri"/>
                <a:ea typeface="Calibri"/>
                <a:cs typeface="Calibri"/>
              </a:rPr>
              <a:t>Darparu neu gadw cyflogaeth</a:t>
            </a:r>
          </a:p>
          <a:p>
            <a:pPr marL="285750" indent="-285750" algn="l">
              <a:buFont typeface="Arial" panose="020B0604020202020204" pitchFamily="34" charset="0"/>
              <a:buChar char="•"/>
            </a:pPr>
            <a:r>
              <a:rPr lang="cy" sz="1200" b="0" i="0" strike="noStrike" cap="none" spc="0" baseline="0" dirty="0">
                <a:solidFill>
                  <a:srgbClr val="000000"/>
                </a:solidFill>
                <a:effectLst/>
                <a:latin typeface="Calibri"/>
                <a:ea typeface="Calibri"/>
                <a:cs typeface="Calibri"/>
              </a:rPr>
              <a:t>Materion yn ymwneud â draenio a dŵr ffo wyneb. </a:t>
            </a:r>
          </a:p>
          <a:p>
            <a:pPr marL="285750" indent="-285750" algn="l">
              <a:buFont typeface="Arial" panose="020B0604020202020204" pitchFamily="34" charset="0"/>
              <a:buChar char="•"/>
            </a:pPr>
            <a:endParaRPr lang="en-GB" sz="1200" dirty="0"/>
          </a:p>
          <a:p>
            <a:pPr marL="0" indent="0" algn="l">
              <a:buFont typeface="Arial" panose="020B0604020202020204" pitchFamily="34" charset="0"/>
              <a:buNone/>
            </a:pPr>
            <a:r>
              <a:rPr lang="cy" sz="1200" b="0" i="0" strike="noStrike" cap="none" spc="0" baseline="0" dirty="0">
                <a:solidFill>
                  <a:srgbClr val="000000"/>
                </a:solidFill>
                <a:effectLst/>
                <a:latin typeface="Calibri"/>
                <a:ea typeface="Calibri"/>
                <a:cs typeface="Calibri"/>
              </a:rPr>
              <a:t>Mae angen trafod yr holl baramedrau hyn mewn perthynas â'r safle o'ch dewis ar gyfer y ganolfan feddygol newydd.  Bydd natur y safle a mynediad i'r safle yn llywodraethu pa rai o'r paramedrau sy'n berthnasol i'ch sefyllfa.</a:t>
            </a:r>
          </a:p>
          <a:p>
            <a:endParaRPr lang="en-US" dirty="0"/>
          </a:p>
        </p:txBody>
      </p:sp>
      <p:sp>
        <p:nvSpPr>
          <p:cNvPr id="4" name="Slide Number Placeholder 3"/>
          <p:cNvSpPr>
            <a:spLocks noGrp="1"/>
          </p:cNvSpPr>
          <p:nvPr>
            <p:ph type="sldNum" sz="quarter" idx="5"/>
          </p:nvPr>
        </p:nvSpPr>
        <p:spPr/>
        <p:txBody>
          <a:bodyPr/>
          <a:lstStyle/>
          <a:p>
            <a:fld id="{24E7319E-213C-4920-A16F-A5F14520856B}" type="slidenum">
              <a:rPr lang="en-GB" smtClean="0"/>
              <a:t>10</a:t>
            </a:fld>
            <a:endParaRPr lang="en-GB"/>
          </a:p>
        </p:txBody>
      </p:sp>
    </p:spTree>
    <p:extLst>
      <p:ext uri="{BB962C8B-B14F-4D97-AF65-F5344CB8AC3E}">
        <p14:creationId xmlns:p14="http://schemas.microsoft.com/office/powerpoint/2010/main" val="21453139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 sz="1800" b="0" i="0" strike="noStrike" cap="none" spc="0" baseline="0" dirty="0">
                <a:solidFill>
                  <a:srgbClr val="000000"/>
                </a:solidFill>
                <a:effectLst/>
                <a:latin typeface="Calibri"/>
                <a:ea typeface="Calibri"/>
                <a:cs typeface="Calibri"/>
              </a:rPr>
              <a:t>Mae angen i chi ystyried y cyfyngiadau a allai fod wedi'u nodi wrth gasglu gwybodaeth mewn perthynas â chynllunio gan gynnwys:</a:t>
            </a:r>
          </a:p>
          <a:p>
            <a:endParaRPr lang="en-GB" sz="1200" dirty="0"/>
          </a:p>
          <a:p>
            <a:pPr marL="285750" indent="-285750" algn="l">
              <a:buFont typeface="Arial" panose="020B0604020202020204" pitchFamily="34" charset="0"/>
              <a:buChar char="•"/>
            </a:pPr>
            <a:r>
              <a:rPr lang="cy" sz="1200" b="0" i="0" strike="noStrike" cap="none" spc="0" baseline="0" dirty="0">
                <a:solidFill>
                  <a:srgbClr val="000000"/>
                </a:solidFill>
                <a:effectLst/>
                <a:latin typeface="Calibri"/>
                <a:ea typeface="Calibri"/>
                <a:cs typeface="Calibri"/>
              </a:rPr>
              <a:t>Perygl llifogydd yn y safle</a:t>
            </a:r>
          </a:p>
          <a:p>
            <a:pPr marL="285750" indent="-285750" algn="l">
              <a:buFont typeface="Arial" panose="020B0604020202020204" pitchFamily="34" charset="0"/>
              <a:buChar char="•"/>
            </a:pPr>
            <a:r>
              <a:rPr lang="cy" sz="1200" b="0" i="0" strike="noStrike" cap="none" spc="0" baseline="0" dirty="0">
                <a:solidFill>
                  <a:srgbClr val="000000"/>
                </a:solidFill>
                <a:effectLst/>
                <a:latin typeface="Calibri"/>
                <a:ea typeface="Calibri"/>
                <a:cs typeface="Calibri"/>
              </a:rPr>
              <a:t>Natur y ddaear a allai fod wedi’i halogi â gwastraff cemegol neu ddiwydiannol</a:t>
            </a:r>
          </a:p>
          <a:p>
            <a:pPr marL="285750" indent="-285750" algn="l">
              <a:buFont typeface="Arial" panose="020B0604020202020204" pitchFamily="34" charset="0"/>
              <a:buChar char="•"/>
            </a:pPr>
            <a:r>
              <a:rPr lang="cy" sz="1200" b="0" i="0" strike="noStrike" cap="none" spc="0" baseline="0" dirty="0">
                <a:solidFill>
                  <a:srgbClr val="000000"/>
                </a:solidFill>
                <a:effectLst/>
                <a:latin typeface="Calibri"/>
                <a:ea typeface="Calibri"/>
                <a:cs typeface="Calibri"/>
              </a:rPr>
              <a:t>A oes gan unrhyw goed ar y safle orchmynion cadw a fyddai'n eu hatal rhag cael eu cwympo i wneud lle i'r estyniad i'r adeilad presennol</a:t>
            </a:r>
          </a:p>
          <a:p>
            <a:pPr marL="285750" indent="-285750" algn="l">
              <a:buFont typeface="Arial" panose="020B0604020202020204" pitchFamily="34" charset="0"/>
              <a:buChar char="•"/>
            </a:pPr>
            <a:r>
              <a:rPr lang="cy" sz="1200" b="0" i="0" strike="noStrike" cap="none" spc="0" baseline="0" dirty="0">
                <a:solidFill>
                  <a:srgbClr val="000000"/>
                </a:solidFill>
                <a:effectLst/>
                <a:latin typeface="Calibri"/>
                <a:ea typeface="Calibri"/>
                <a:cs typeface="Calibri"/>
              </a:rPr>
              <a:t>A yw'r adeilad presennol wedi'i restru, gan gyfyngu ar y newidiadau y gellir eu gwneud i'w ymddangosiad a'i ddefnydd.</a:t>
            </a:r>
            <a:endParaRPr lang="en-GB" sz="1200" dirty="0"/>
          </a:p>
        </p:txBody>
      </p:sp>
      <p:sp>
        <p:nvSpPr>
          <p:cNvPr id="4" name="Slide Number Placeholder 3"/>
          <p:cNvSpPr>
            <a:spLocks noGrp="1"/>
          </p:cNvSpPr>
          <p:nvPr>
            <p:ph type="sldNum" sz="quarter" idx="5"/>
          </p:nvPr>
        </p:nvSpPr>
        <p:spPr/>
        <p:txBody>
          <a:bodyPr/>
          <a:lstStyle/>
          <a:p>
            <a:fld id="{24E7319E-213C-4920-A16F-A5F14520856B}" type="slidenum">
              <a:rPr lang="en-GB" smtClean="0"/>
              <a:t>11</a:t>
            </a:fld>
            <a:endParaRPr lang="en-GB"/>
          </a:p>
        </p:txBody>
      </p:sp>
    </p:spTree>
    <p:extLst>
      <p:ext uri="{BB962C8B-B14F-4D97-AF65-F5344CB8AC3E}">
        <p14:creationId xmlns:p14="http://schemas.microsoft.com/office/powerpoint/2010/main" val="11874936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 sz="1800" b="0" i="0" strike="noStrike" cap="none" spc="0" baseline="0" dirty="0">
                <a:solidFill>
                  <a:srgbClr val="000000"/>
                </a:solidFill>
                <a:effectLst/>
                <a:latin typeface="Calibri"/>
                <a:ea typeface="Calibri"/>
                <a:cs typeface="Calibri"/>
              </a:rPr>
              <a:t>Mae angen i chi ystyried a thrafod yn fanwl y gofynion statudol y mae'n rhaid i chi gydymffurfio â nhw gan gynnwys Rheoliadau Adeiladu.</a:t>
            </a:r>
          </a:p>
          <a:p>
            <a:endParaRPr lang="en-US" dirty="0"/>
          </a:p>
          <a:p>
            <a:r>
              <a:rPr lang="cy" sz="1800" b="0" i="0" strike="noStrike" cap="none" spc="0" baseline="0" dirty="0">
                <a:solidFill>
                  <a:srgbClr val="000000"/>
                </a:solidFill>
                <a:effectLst/>
                <a:latin typeface="Calibri"/>
                <a:ea typeface="Calibri"/>
                <a:cs typeface="Calibri"/>
              </a:rPr>
              <a:t>Bydd yn rhaid cynllunio'ch trawsnewidiad a'ch estyniad i gydymffurfio â'r gofynion a nodir yn y Rheoliadau Adeiladu Cenedlaethol a Safonau adeiladu.</a:t>
            </a:r>
          </a:p>
          <a:p>
            <a:endParaRPr lang="en-US" dirty="0"/>
          </a:p>
          <a:p>
            <a:r>
              <a:rPr lang="cy" sz="1800" b="0" i="0" strike="noStrike" cap="none" spc="0" baseline="0" dirty="0">
                <a:solidFill>
                  <a:srgbClr val="000000"/>
                </a:solidFill>
                <a:effectLst/>
                <a:latin typeface="Calibri"/>
                <a:ea typeface="Calibri"/>
                <a:cs typeface="Calibri"/>
              </a:rPr>
              <a:t>I ddarganfod y gofynion a fydd yn effeithio ar eich penderfyniadau dylunio ewch i ‘https://llyw.cymru/rheoliadau-adeiladu-dogfennau-cymeradwy’ lle byddwch yn dod o hyd i set lawn o ganllawiau ar y gofynion hyn.</a:t>
            </a:r>
          </a:p>
        </p:txBody>
      </p:sp>
      <p:sp>
        <p:nvSpPr>
          <p:cNvPr id="4" name="Slide Number Placeholder 3"/>
          <p:cNvSpPr>
            <a:spLocks noGrp="1"/>
          </p:cNvSpPr>
          <p:nvPr>
            <p:ph type="sldNum" sz="quarter" idx="5"/>
          </p:nvPr>
        </p:nvSpPr>
        <p:spPr/>
        <p:txBody>
          <a:bodyPr/>
          <a:lstStyle/>
          <a:p>
            <a:fld id="{24E7319E-213C-4920-A16F-A5F14520856B}" type="slidenum">
              <a:rPr lang="en-GB" smtClean="0"/>
              <a:t>12</a:t>
            </a:fld>
            <a:endParaRPr lang="en-GB"/>
          </a:p>
        </p:txBody>
      </p:sp>
    </p:spTree>
    <p:extLst>
      <p:ext uri="{BB962C8B-B14F-4D97-AF65-F5344CB8AC3E}">
        <p14:creationId xmlns:p14="http://schemas.microsoft.com/office/powerpoint/2010/main" val="21396188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 sz="1800" b="0" i="0" strike="noStrike" cap="none" spc="0" baseline="0" dirty="0">
                <a:solidFill>
                  <a:srgbClr val="000000"/>
                </a:solidFill>
                <a:effectLst/>
                <a:latin typeface="Calibri"/>
                <a:ea typeface="Calibri"/>
                <a:cs typeface="Calibri"/>
              </a:rPr>
              <a:t>Mae'r lluniad hwn yn ystyried y rheoliadau statudol, cynaliadwyedd a rheoliadau adeiladu a fydd yn llywio'ch dyluniad.</a:t>
            </a:r>
          </a:p>
        </p:txBody>
      </p:sp>
      <p:sp>
        <p:nvSpPr>
          <p:cNvPr id="4" name="Slide Number Placeholder 3"/>
          <p:cNvSpPr>
            <a:spLocks noGrp="1"/>
          </p:cNvSpPr>
          <p:nvPr>
            <p:ph type="sldNum" sz="quarter" idx="5"/>
          </p:nvPr>
        </p:nvSpPr>
        <p:spPr/>
        <p:txBody>
          <a:bodyPr/>
          <a:lstStyle/>
          <a:p>
            <a:fld id="{24E7319E-213C-4920-A16F-A5F14520856B}" type="slidenum">
              <a:rPr lang="en-GB" smtClean="0"/>
              <a:t>13</a:t>
            </a:fld>
            <a:endParaRPr lang="en-GB"/>
          </a:p>
        </p:txBody>
      </p:sp>
    </p:spTree>
    <p:extLst>
      <p:ext uri="{BB962C8B-B14F-4D97-AF65-F5344CB8AC3E}">
        <p14:creationId xmlns:p14="http://schemas.microsoft.com/office/powerpoint/2010/main" val="10165822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 sz="1800" b="0" i="0" strike="noStrike" cap="none" spc="0" baseline="0" dirty="0">
                <a:solidFill>
                  <a:srgbClr val="000000"/>
                </a:solidFill>
                <a:effectLst/>
                <a:latin typeface="Calibri"/>
                <a:ea typeface="Calibri"/>
                <a:cs typeface="Calibri"/>
              </a:rPr>
              <a:t>Bydd angen i chi hefyd ystyried gofynion statudol sy'n gysylltiedig â gwasanaethau cyhoeddus eraill fel yr heddlu, y gwasanaeth tân a’r awdurdod priffyrdd.</a:t>
            </a:r>
          </a:p>
          <a:p>
            <a:endParaRPr lang="en-US" dirty="0"/>
          </a:p>
          <a:p>
            <a:r>
              <a:rPr lang="cy" sz="1800" b="0" i="0" strike="noStrike" cap="none" spc="0" baseline="0" dirty="0">
                <a:solidFill>
                  <a:srgbClr val="000000"/>
                </a:solidFill>
                <a:effectLst/>
                <a:latin typeface="Calibri"/>
                <a:ea typeface="Calibri"/>
                <a:cs typeface="Calibri"/>
              </a:rPr>
              <a:t>Mae'r heddlu'n ymwneud â threfniadau diogelwch a fydd yn berthnasol i'r ganolfan feddygol newydd o ran storio meddyginiaethau a chyffuriau.</a:t>
            </a:r>
          </a:p>
          <a:p>
            <a:endParaRPr lang="en-US" dirty="0"/>
          </a:p>
          <a:p>
            <a:r>
              <a:rPr lang="cy" sz="1800" b="0" i="0" strike="noStrike" cap="none" spc="0" baseline="0" dirty="0">
                <a:solidFill>
                  <a:srgbClr val="000000"/>
                </a:solidFill>
                <a:effectLst/>
                <a:latin typeface="Calibri"/>
                <a:ea typeface="Calibri"/>
                <a:cs typeface="Calibri"/>
              </a:rPr>
              <a:t>Bydd y gwasanaeth tân eisiau sicrhau bod digon o ffyrdd o ddianc i staff a chleifion a bod y dyluniad yn caniatáu mynediad i'r adeilad a chyflenwadau dŵr.</a:t>
            </a:r>
          </a:p>
          <a:p>
            <a:endParaRPr lang="en-US" dirty="0"/>
          </a:p>
          <a:p>
            <a:r>
              <a:rPr lang="cy" sz="1800" b="0" i="0" strike="noStrike" cap="none" spc="0" baseline="0" dirty="0">
                <a:solidFill>
                  <a:srgbClr val="000000"/>
                </a:solidFill>
                <a:effectLst/>
                <a:latin typeface="Calibri"/>
                <a:ea typeface="Calibri"/>
                <a:cs typeface="Calibri"/>
              </a:rPr>
              <a:t>Bydd yr awdurdod priffyrdd yn ymwneud â mynediad i'r safle, unrhyw gynnydd yn foliwm y traffig ac unrhyw newidiadau a allai fod eu hangen i gynllun y ffordd yng nghyffiniau'r ganolfan feddygol.</a:t>
            </a:r>
          </a:p>
          <a:p>
            <a:endParaRPr lang="en-US" dirty="0"/>
          </a:p>
        </p:txBody>
      </p:sp>
      <p:sp>
        <p:nvSpPr>
          <p:cNvPr id="4" name="Slide Number Placeholder 3"/>
          <p:cNvSpPr>
            <a:spLocks noGrp="1"/>
          </p:cNvSpPr>
          <p:nvPr>
            <p:ph type="sldNum" sz="quarter" idx="5"/>
          </p:nvPr>
        </p:nvSpPr>
        <p:spPr/>
        <p:txBody>
          <a:bodyPr/>
          <a:lstStyle/>
          <a:p>
            <a:fld id="{24E7319E-213C-4920-A16F-A5F14520856B}" type="slidenum">
              <a:rPr lang="en-GB" smtClean="0"/>
              <a:t>14</a:t>
            </a:fld>
            <a:endParaRPr lang="en-GB"/>
          </a:p>
        </p:txBody>
      </p:sp>
    </p:spTree>
    <p:extLst>
      <p:ext uri="{BB962C8B-B14F-4D97-AF65-F5344CB8AC3E}">
        <p14:creationId xmlns:p14="http://schemas.microsoft.com/office/powerpoint/2010/main" val="4590905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 sz="1800" b="0" i="0" strike="noStrike" cap="none" spc="0" baseline="0" dirty="0">
                <a:solidFill>
                  <a:srgbClr val="000000"/>
                </a:solidFill>
                <a:effectLst/>
                <a:latin typeface="Calibri"/>
                <a:ea typeface="Calibri"/>
                <a:cs typeface="Calibri"/>
              </a:rPr>
              <a:t>Bydd angen i chi ystyried y paramedrau amgylcheddol a allai gyfyngu ar eich dyluniad ar gyfer trawsnewid yr adeilad presennol a'r estyniad arfaethedig “</a:t>
            </a:r>
            <a:r>
              <a:rPr lang="en-GB" sz="1800" b="0" i="1" strike="noStrike" cap="none" spc="0" baseline="0" dirty="0">
                <a:solidFill>
                  <a:srgbClr val="000000"/>
                </a:solidFill>
                <a:effectLst/>
                <a:latin typeface="Calibri"/>
                <a:ea typeface="Calibri"/>
                <a:cs typeface="Calibri"/>
              </a:rPr>
              <a:t>the proposed extension</a:t>
            </a:r>
            <a:r>
              <a:rPr lang="en-GB" sz="1800" b="0" i="0" strike="noStrike" cap="none" spc="0" baseline="0" dirty="0">
                <a:solidFill>
                  <a:srgbClr val="000000"/>
                </a:solidFill>
                <a:effectLst/>
                <a:latin typeface="Calibri"/>
                <a:ea typeface="Calibri"/>
                <a:cs typeface="Calibri"/>
              </a:rPr>
              <a:t>”</a:t>
            </a:r>
            <a:r>
              <a:rPr lang="cy" sz="1800" b="0" i="0" strike="noStrike" cap="none" spc="0" baseline="0" dirty="0">
                <a:solidFill>
                  <a:srgbClr val="000000"/>
                </a:solidFill>
                <a:effectLst/>
                <a:latin typeface="Calibri"/>
                <a:ea typeface="Calibri"/>
                <a:cs typeface="Calibri"/>
              </a:rPr>
              <a:t>.  </a:t>
            </a:r>
          </a:p>
          <a:p>
            <a:endParaRPr lang="en-US" dirty="0"/>
          </a:p>
          <a:p>
            <a:r>
              <a:rPr lang="cy" sz="1800" b="0" i="0" strike="noStrike" cap="none" spc="0" baseline="0" dirty="0">
                <a:solidFill>
                  <a:srgbClr val="000000"/>
                </a:solidFill>
                <a:effectLst/>
                <a:latin typeface="Calibri"/>
                <a:ea typeface="Calibri"/>
                <a:cs typeface="Calibri"/>
              </a:rPr>
              <a:t>Bydd natur eich safle yn pen</a:t>
            </a:r>
            <a:r>
              <a:rPr lang="en-GB" sz="1800" b="0" i="0" strike="noStrike" cap="none" spc="0" baseline="0" dirty="0" err="1">
                <a:solidFill>
                  <a:srgbClr val="000000"/>
                </a:solidFill>
                <a:effectLst/>
                <a:latin typeface="Calibri"/>
                <a:ea typeface="Calibri"/>
                <a:cs typeface="Calibri"/>
              </a:rPr>
              <a:t>derfy</a:t>
            </a:r>
            <a:r>
              <a:rPr lang="cy" sz="1800" b="0" i="0" strike="noStrike" cap="none" spc="0" baseline="0" dirty="0">
                <a:solidFill>
                  <a:srgbClr val="000000"/>
                </a:solidFill>
                <a:effectLst/>
                <a:latin typeface="Calibri"/>
                <a:ea typeface="Calibri"/>
                <a:cs typeface="Calibri"/>
              </a:rPr>
              <a:t>nu pa faterion amgylcheddol a fydd yn effeithio ar eich dyluniad.  Pa rai o'r paramedrau hyn sy'n debygol o fod o bwys i'ch safle a'ch dyluniad?</a:t>
            </a:r>
          </a:p>
        </p:txBody>
      </p:sp>
      <p:sp>
        <p:nvSpPr>
          <p:cNvPr id="4" name="Slide Number Placeholder 3"/>
          <p:cNvSpPr>
            <a:spLocks noGrp="1"/>
          </p:cNvSpPr>
          <p:nvPr>
            <p:ph type="sldNum" sz="quarter" idx="5"/>
          </p:nvPr>
        </p:nvSpPr>
        <p:spPr/>
        <p:txBody>
          <a:bodyPr/>
          <a:lstStyle/>
          <a:p>
            <a:fld id="{24E7319E-213C-4920-A16F-A5F14520856B}" type="slidenum">
              <a:rPr lang="en-GB" smtClean="0"/>
              <a:t>15</a:t>
            </a:fld>
            <a:endParaRPr lang="en-GB"/>
          </a:p>
        </p:txBody>
      </p:sp>
    </p:spTree>
    <p:extLst>
      <p:ext uri="{BB962C8B-B14F-4D97-AF65-F5344CB8AC3E}">
        <p14:creationId xmlns:p14="http://schemas.microsoft.com/office/powerpoint/2010/main" val="31528559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 sz="1800" b="0" i="0" strike="noStrike" cap="none" spc="0" baseline="0" dirty="0">
                <a:solidFill>
                  <a:srgbClr val="000000"/>
                </a:solidFill>
                <a:effectLst/>
                <a:latin typeface="Calibri"/>
                <a:ea typeface="Calibri"/>
                <a:cs typeface="Calibri"/>
              </a:rPr>
              <a:t>Bydd angen i chi ystyried unrhyw faterion cymdeithasol a allai gyfyngu ar y broses ddylunio.  </a:t>
            </a:r>
          </a:p>
          <a:p>
            <a:endParaRPr lang="en-US" dirty="0"/>
          </a:p>
          <a:p>
            <a:r>
              <a:rPr lang="cy" sz="1800" b="0" i="0" strike="noStrike" cap="none" spc="0" baseline="0" dirty="0">
                <a:solidFill>
                  <a:srgbClr val="000000"/>
                </a:solidFill>
                <a:effectLst/>
                <a:latin typeface="Calibri"/>
                <a:ea typeface="Calibri"/>
                <a:cs typeface="Calibri"/>
              </a:rPr>
              <a:t>Mae'n bwysig ystyried barn rhanddeiliaid “</a:t>
            </a:r>
            <a:r>
              <a:rPr lang="en-GB" sz="1800" b="0" i="1" strike="noStrike" cap="none" spc="0" baseline="0" dirty="0">
                <a:solidFill>
                  <a:srgbClr val="000000"/>
                </a:solidFill>
                <a:effectLst/>
                <a:latin typeface="Calibri"/>
                <a:ea typeface="Calibri"/>
                <a:cs typeface="Calibri"/>
              </a:rPr>
              <a:t>stakeholders</a:t>
            </a:r>
            <a:r>
              <a:rPr lang="en-GB" sz="1800" b="0" i="0" strike="noStrike" cap="none" spc="0" baseline="0" dirty="0">
                <a:solidFill>
                  <a:srgbClr val="000000"/>
                </a:solidFill>
                <a:effectLst/>
                <a:latin typeface="Calibri"/>
                <a:ea typeface="Calibri"/>
                <a:cs typeface="Calibri"/>
              </a:rPr>
              <a:t>”</a:t>
            </a:r>
            <a:r>
              <a:rPr lang="cy" sz="1800" b="0" i="0" strike="noStrike" cap="none" spc="0" baseline="0" dirty="0">
                <a:solidFill>
                  <a:srgbClr val="000000"/>
                </a:solidFill>
                <a:effectLst/>
                <a:latin typeface="Calibri"/>
                <a:ea typeface="Calibri"/>
                <a:cs typeface="Calibri"/>
              </a:rPr>
              <a:t>.  Mae hyn yn cynnwys y gymuned leol a allai ddod yn gleifion yn y ganolfan feddygol newydd, ond a allai fod â phryderon hefyd am fwy o draffig, parcio ceir a nifer yr ymwelwyr a gynhyrchir gan y ganolfan iechyd.</a:t>
            </a:r>
          </a:p>
          <a:p>
            <a:endParaRPr lang="en-US" dirty="0"/>
          </a:p>
          <a:p>
            <a:r>
              <a:rPr lang="cy" sz="1800" b="0" i="0" strike="noStrike" cap="none" spc="0" baseline="0" dirty="0">
                <a:solidFill>
                  <a:srgbClr val="000000"/>
                </a:solidFill>
                <a:effectLst/>
                <a:latin typeface="Calibri"/>
                <a:ea typeface="Calibri"/>
                <a:cs typeface="Calibri"/>
              </a:rPr>
              <a:t>Mae hefyd yn bwysig ystyried yr ystod o wasanaethau a fydd yn cael eu cynnig gan y ganolfan feddygol newydd ac anghenion yr ystod eang o staff a fydd yn gweithio yno.</a:t>
            </a:r>
          </a:p>
        </p:txBody>
      </p:sp>
      <p:sp>
        <p:nvSpPr>
          <p:cNvPr id="4" name="Slide Number Placeholder 3"/>
          <p:cNvSpPr>
            <a:spLocks noGrp="1"/>
          </p:cNvSpPr>
          <p:nvPr>
            <p:ph type="sldNum" sz="quarter" idx="5"/>
          </p:nvPr>
        </p:nvSpPr>
        <p:spPr/>
        <p:txBody>
          <a:bodyPr/>
          <a:lstStyle/>
          <a:p>
            <a:fld id="{24E7319E-213C-4920-A16F-A5F14520856B}" type="slidenum">
              <a:rPr lang="en-GB" smtClean="0"/>
              <a:t>16</a:t>
            </a:fld>
            <a:endParaRPr lang="en-GB"/>
          </a:p>
        </p:txBody>
      </p:sp>
    </p:spTree>
    <p:extLst>
      <p:ext uri="{BB962C8B-B14F-4D97-AF65-F5344CB8AC3E}">
        <p14:creationId xmlns:p14="http://schemas.microsoft.com/office/powerpoint/2010/main" val="18833133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 sz="1800" b="0" i="0" strike="noStrike" cap="none" spc="0" baseline="0" dirty="0">
                <a:solidFill>
                  <a:srgbClr val="000000"/>
                </a:solidFill>
                <a:effectLst/>
                <a:latin typeface="Calibri"/>
                <a:ea typeface="Calibri"/>
                <a:cs typeface="Calibri"/>
              </a:rPr>
              <a:t>Bydd cyllideb y prosiect yn cyfyngu ar y datblygiad ac mae angen ystyried materion sy'n ymwneud â chyllid.  Bydd angen i chi ymchwilio i sut mae'r Gwasanaeth Iechyd Gwladol (the </a:t>
            </a:r>
            <a:r>
              <a:rPr lang="en-GB" sz="1800" b="0" i="0" strike="noStrike" cap="none" spc="0" baseline="0" dirty="0">
                <a:solidFill>
                  <a:srgbClr val="000000"/>
                </a:solidFill>
                <a:effectLst/>
                <a:latin typeface="Calibri"/>
                <a:ea typeface="Calibri"/>
                <a:cs typeface="Calibri"/>
              </a:rPr>
              <a:t>NHS) </a:t>
            </a:r>
            <a:r>
              <a:rPr lang="cy" sz="1800" b="0" i="0" strike="noStrike" cap="none" spc="0" baseline="0" dirty="0">
                <a:solidFill>
                  <a:srgbClr val="000000"/>
                </a:solidFill>
                <a:effectLst/>
                <a:latin typeface="Calibri"/>
                <a:ea typeface="Calibri"/>
                <a:cs typeface="Calibri"/>
              </a:rPr>
              <a:t>yn ariannu'r math hwn o brosiect neu a fydd angen i'r practis meddygol ariannu'r gwaith ei hun.</a:t>
            </a:r>
          </a:p>
        </p:txBody>
      </p:sp>
      <p:sp>
        <p:nvSpPr>
          <p:cNvPr id="4" name="Slide Number Placeholder 3"/>
          <p:cNvSpPr>
            <a:spLocks noGrp="1"/>
          </p:cNvSpPr>
          <p:nvPr>
            <p:ph type="sldNum" sz="quarter" idx="5"/>
          </p:nvPr>
        </p:nvSpPr>
        <p:spPr/>
        <p:txBody>
          <a:bodyPr/>
          <a:lstStyle/>
          <a:p>
            <a:fld id="{24E7319E-213C-4920-A16F-A5F14520856B}" type="slidenum">
              <a:rPr lang="en-GB" smtClean="0"/>
              <a:t>17</a:t>
            </a:fld>
            <a:endParaRPr lang="en-GB"/>
          </a:p>
        </p:txBody>
      </p:sp>
    </p:spTree>
    <p:extLst>
      <p:ext uri="{BB962C8B-B14F-4D97-AF65-F5344CB8AC3E}">
        <p14:creationId xmlns:p14="http://schemas.microsoft.com/office/powerpoint/2010/main" val="7713496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 sz="1800" b="0" i="0" strike="noStrike" cap="none" spc="0" baseline="0" dirty="0">
                <a:solidFill>
                  <a:srgbClr val="000000"/>
                </a:solidFill>
                <a:effectLst/>
                <a:latin typeface="Calibri"/>
                <a:ea typeface="Calibri"/>
                <a:cs typeface="Calibri"/>
              </a:rPr>
              <a:t>Mae'r sleid hwn yn darparu tystiolaeth o’r costau a ystyriwyd ar gyfer trosi'r adeilad "converting the building"  presennol ac adeiladu'r estyniad ar gyfer y ganolfan feddygol newydd.</a:t>
            </a:r>
          </a:p>
        </p:txBody>
      </p:sp>
      <p:sp>
        <p:nvSpPr>
          <p:cNvPr id="4" name="Slide Number Placeholder 3"/>
          <p:cNvSpPr>
            <a:spLocks noGrp="1"/>
          </p:cNvSpPr>
          <p:nvPr>
            <p:ph type="sldNum" sz="quarter" idx="5"/>
          </p:nvPr>
        </p:nvSpPr>
        <p:spPr/>
        <p:txBody>
          <a:bodyPr/>
          <a:lstStyle/>
          <a:p>
            <a:fld id="{24E7319E-213C-4920-A16F-A5F14520856B}" type="slidenum">
              <a:rPr lang="en-GB" smtClean="0"/>
              <a:t>18</a:t>
            </a:fld>
            <a:endParaRPr lang="en-GB"/>
          </a:p>
        </p:txBody>
      </p:sp>
    </p:spTree>
    <p:extLst>
      <p:ext uri="{BB962C8B-B14F-4D97-AF65-F5344CB8AC3E}">
        <p14:creationId xmlns:p14="http://schemas.microsoft.com/office/powerpoint/2010/main" val="4627665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 sz="1800" b="0" i="0" strike="noStrike" cap="none" spc="0" baseline="0" dirty="0">
                <a:solidFill>
                  <a:srgbClr val="000000"/>
                </a:solidFill>
                <a:effectLst/>
                <a:latin typeface="Calibri"/>
                <a:ea typeface="Calibri"/>
                <a:cs typeface="Calibri"/>
              </a:rPr>
              <a:t>Mae cydymffurfio â'r Rheoliadau Adeiladu (Dylunio a Rheoli), a elwir yn CDM, yn hanfodol. </a:t>
            </a:r>
          </a:p>
          <a:p>
            <a:endParaRPr lang="en-US" dirty="0"/>
          </a:p>
          <a:p>
            <a:r>
              <a:rPr lang="cy" sz="1800" b="0" i="0" strike="noStrike" cap="none" spc="0" baseline="0" dirty="0">
                <a:solidFill>
                  <a:srgbClr val="000000"/>
                </a:solidFill>
                <a:effectLst/>
                <a:latin typeface="Calibri"/>
                <a:ea typeface="Calibri"/>
                <a:cs typeface="Calibri"/>
              </a:rPr>
              <a:t>Bydd angen i chi gynnal dadansoddiad risg o'r gwaith fel rhan o'r broses ddylunio a chynnwys y gwaith sy'n ofynnol i leihau'r risgiau a nodwyd yng nghyllideb y prosiect.</a:t>
            </a:r>
          </a:p>
        </p:txBody>
      </p:sp>
      <p:sp>
        <p:nvSpPr>
          <p:cNvPr id="4" name="Slide Number Placeholder 3"/>
          <p:cNvSpPr>
            <a:spLocks noGrp="1"/>
          </p:cNvSpPr>
          <p:nvPr>
            <p:ph type="sldNum" sz="quarter" idx="5"/>
          </p:nvPr>
        </p:nvSpPr>
        <p:spPr/>
        <p:txBody>
          <a:bodyPr/>
          <a:lstStyle/>
          <a:p>
            <a:fld id="{24E7319E-213C-4920-A16F-A5F14520856B}" type="slidenum">
              <a:rPr lang="en-GB" smtClean="0"/>
              <a:t>19</a:t>
            </a:fld>
            <a:endParaRPr lang="en-GB"/>
          </a:p>
        </p:txBody>
      </p:sp>
    </p:spTree>
    <p:extLst>
      <p:ext uri="{BB962C8B-B14F-4D97-AF65-F5344CB8AC3E}">
        <p14:creationId xmlns:p14="http://schemas.microsoft.com/office/powerpoint/2010/main" val="35513861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 sz="1800" b="0" i="0" strike="noStrike" cap="none" spc="0" baseline="0" dirty="0">
                <a:solidFill>
                  <a:srgbClr val="000000"/>
                </a:solidFill>
                <a:effectLst/>
                <a:latin typeface="Calibri"/>
                <a:ea typeface="Calibri"/>
                <a:cs typeface="Calibri"/>
              </a:rPr>
              <a:t>Yn ystod y sesiwn hon bydd angen i chi gael mynediad at friff AD Sampl ar gyfer Uned 2 a'r fanyleb ar gyfer Uned 2.</a:t>
            </a:r>
          </a:p>
          <a:p>
            <a:endParaRPr lang="en-GB" dirty="0"/>
          </a:p>
          <a:p>
            <a:r>
              <a:rPr lang="cy" sz="1800" b="0" i="0" strike="noStrike" cap="none" spc="0" baseline="0" dirty="0">
                <a:solidFill>
                  <a:srgbClr val="000000"/>
                </a:solidFill>
                <a:effectLst/>
                <a:latin typeface="Calibri"/>
                <a:ea typeface="Calibri"/>
                <a:cs typeface="Calibri"/>
              </a:rPr>
              <a:t>Bydd angen i chi hefyd allu gwneud nodiadau ac efallai braslunio syniadau wrth inni fynd trwy'r gofynion ar gyfer yr AD.</a:t>
            </a:r>
          </a:p>
        </p:txBody>
      </p:sp>
      <p:sp>
        <p:nvSpPr>
          <p:cNvPr id="4" name="Slide Number Placeholder 3"/>
          <p:cNvSpPr>
            <a:spLocks noGrp="1"/>
          </p:cNvSpPr>
          <p:nvPr>
            <p:ph type="sldNum" sz="quarter" idx="5"/>
          </p:nvPr>
        </p:nvSpPr>
        <p:spPr/>
        <p:txBody>
          <a:bodyPr/>
          <a:lstStyle/>
          <a:p>
            <a:fld id="{24E7319E-213C-4920-A16F-A5F14520856B}" type="slidenum">
              <a:rPr lang="en-GB" smtClean="0"/>
              <a:t>2</a:t>
            </a:fld>
            <a:endParaRPr lang="en-GB"/>
          </a:p>
        </p:txBody>
      </p:sp>
    </p:spTree>
    <p:extLst>
      <p:ext uri="{BB962C8B-B14F-4D97-AF65-F5344CB8AC3E}">
        <p14:creationId xmlns:p14="http://schemas.microsoft.com/office/powerpoint/2010/main" val="18209452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 sz="1800" b="0" i="0" strike="noStrike" cap="none" spc="0" baseline="0" dirty="0">
                <a:solidFill>
                  <a:srgbClr val="000000"/>
                </a:solidFill>
                <a:effectLst/>
                <a:latin typeface="Calibri"/>
                <a:ea typeface="Calibri"/>
                <a:cs typeface="Calibri"/>
              </a:rPr>
              <a:t>Mae'r ail set o dasgau ar gyfer yr AD yn gofyn i chi greu briff cychwynnol project i'r cleient.  </a:t>
            </a:r>
          </a:p>
          <a:p>
            <a:endParaRPr lang="en-US" dirty="0"/>
          </a:p>
          <a:p>
            <a:r>
              <a:rPr lang="cy" sz="1800" b="0" i="0" strike="noStrike" cap="none" spc="0" baseline="0" dirty="0">
                <a:solidFill>
                  <a:srgbClr val="000000"/>
                </a:solidFill>
                <a:effectLst/>
                <a:latin typeface="Calibri"/>
                <a:ea typeface="Calibri"/>
                <a:cs typeface="Calibri"/>
              </a:rPr>
              <a:t>Dylai hyn gynnwys gosod paramedrau, amcanion y project, amlinelliad o syniadau dylunio posibl a chyfyngiadau cynllunio.</a:t>
            </a:r>
          </a:p>
        </p:txBody>
      </p:sp>
      <p:sp>
        <p:nvSpPr>
          <p:cNvPr id="4" name="Slide Number Placeholder 3"/>
          <p:cNvSpPr>
            <a:spLocks noGrp="1"/>
          </p:cNvSpPr>
          <p:nvPr>
            <p:ph type="sldNum" sz="quarter" idx="5"/>
          </p:nvPr>
        </p:nvSpPr>
        <p:spPr/>
        <p:txBody>
          <a:bodyPr/>
          <a:lstStyle/>
          <a:p>
            <a:fld id="{24E7319E-213C-4920-A16F-A5F14520856B}" type="slidenum">
              <a:rPr lang="en-GB" smtClean="0"/>
              <a:t>20</a:t>
            </a:fld>
            <a:endParaRPr lang="en-GB"/>
          </a:p>
        </p:txBody>
      </p:sp>
    </p:spTree>
    <p:extLst>
      <p:ext uri="{BB962C8B-B14F-4D97-AF65-F5344CB8AC3E}">
        <p14:creationId xmlns:p14="http://schemas.microsoft.com/office/powerpoint/2010/main" val="31564390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 sz="1800" b="0" i="0" strike="noStrike" cap="none" spc="0" baseline="0" dirty="0">
                <a:solidFill>
                  <a:srgbClr val="000000"/>
                </a:solidFill>
                <a:effectLst/>
                <a:latin typeface="Calibri"/>
                <a:ea typeface="Calibri"/>
                <a:cs typeface="Calibri"/>
              </a:rPr>
              <a:t>Mae'r ail set o dasgau ar gyfer yr AD yn gofyn i chi greu briff cychwynnol project i'r cleient.  </a:t>
            </a:r>
          </a:p>
          <a:p>
            <a:endParaRPr lang="en-US" dirty="0"/>
          </a:p>
          <a:p>
            <a:r>
              <a:rPr lang="cy" sz="1800" b="0" i="0" strike="noStrike" cap="none" spc="0" baseline="0" dirty="0">
                <a:solidFill>
                  <a:srgbClr val="000000"/>
                </a:solidFill>
                <a:effectLst/>
                <a:latin typeface="Calibri"/>
                <a:ea typeface="Calibri"/>
                <a:cs typeface="Calibri"/>
              </a:rPr>
              <a:t>Mae band uchaf y cynllun marcio yn nodi'r gofynion ar gyfer Rhan (b).  I ennill y marciau uchaf, bydd angen i chi:</a:t>
            </a:r>
          </a:p>
          <a:p>
            <a:pPr marL="171450" indent="-171450">
              <a:buFont typeface="Arial" panose="020B0604020202020204" pitchFamily="34" charset="0"/>
              <a:buChar char="•"/>
            </a:pPr>
            <a:r>
              <a:rPr lang="cy" sz="1800" b="0" i="0" strike="noStrike" cap="none" spc="0" baseline="0" dirty="0">
                <a:solidFill>
                  <a:srgbClr val="000000"/>
                </a:solidFill>
                <a:effectLst/>
                <a:latin typeface="Calibri"/>
                <a:ea typeface="Calibri"/>
                <a:cs typeface="Calibri"/>
              </a:rPr>
              <a:t>Darparu tystiolaeth o adnabod y canlynol yn drylwyr ac yn effeithiol:</a:t>
            </a:r>
          </a:p>
          <a:p>
            <a:pPr marL="628650" lvl="1" indent="-171450">
              <a:buFont typeface="Arial" panose="020B0604020202020204" pitchFamily="34" charset="0"/>
              <a:buChar char="•"/>
            </a:pPr>
            <a:r>
              <a:rPr lang="cy" sz="1800" b="0" i="0" strike="noStrike" cap="none" spc="0" baseline="0" dirty="0">
                <a:solidFill>
                  <a:srgbClr val="000000"/>
                </a:solidFill>
                <a:effectLst/>
                <a:latin typeface="Calibri"/>
                <a:ea typeface="Calibri"/>
                <a:cs typeface="Calibri"/>
              </a:rPr>
              <a:t>Amrywiaeth eang o baramedrau dylunio, gan gynnwys gofynion ymarferol ac estheteg, sy'n berthnasol sy'n berthnasol i drosi'r adeilad presennol ac adeiladu'r estyniad i ddarparu canolfan feddygol newydd.</a:t>
            </a:r>
          </a:p>
          <a:p>
            <a:pPr marL="628650" lvl="1" indent="-171450">
              <a:buFont typeface="Arial" panose="020B0604020202020204" pitchFamily="34" charset="0"/>
              <a:buChar char="•"/>
            </a:pPr>
            <a:r>
              <a:rPr lang="cy" sz="1800" b="0" i="0" strike="noStrike" cap="none" spc="0" baseline="0" dirty="0">
                <a:solidFill>
                  <a:srgbClr val="000000"/>
                </a:solidFill>
                <a:effectLst/>
                <a:latin typeface="Calibri"/>
                <a:ea typeface="Calibri"/>
                <a:cs typeface="Calibri"/>
              </a:rPr>
              <a:t>Canlyniadau project hynod berthnasol, o ran ymarferoldeb a pherfformiad y ganolfan feddygol newydd.</a:t>
            </a:r>
          </a:p>
          <a:p>
            <a:pPr marL="171450" lvl="0" indent="-171450">
              <a:buFont typeface="Arial" panose="020B0604020202020204" pitchFamily="34" charset="0"/>
              <a:buChar char="•"/>
            </a:pPr>
            <a:r>
              <a:rPr lang="cy" sz="1800" b="0" i="0" strike="noStrike" cap="none" spc="0" baseline="0" dirty="0">
                <a:solidFill>
                  <a:srgbClr val="000000"/>
                </a:solidFill>
                <a:effectLst/>
                <a:latin typeface="Calibri"/>
                <a:ea typeface="Calibri"/>
                <a:cs typeface="Calibri"/>
              </a:rPr>
              <a:t>Darparu tystiolaeth gref o’r canlynol:</a:t>
            </a:r>
          </a:p>
          <a:p>
            <a:pPr marL="628650" lvl="1" indent="-171450">
              <a:buFont typeface="Arial" panose="020B0604020202020204" pitchFamily="34" charset="0"/>
              <a:buChar char="•"/>
            </a:pPr>
            <a:r>
              <a:rPr lang="cy" sz="1800" b="0" i="0" strike="noStrike" cap="none" spc="0" baseline="0" dirty="0">
                <a:solidFill>
                  <a:srgbClr val="000000"/>
                </a:solidFill>
                <a:effectLst/>
                <a:latin typeface="Calibri"/>
                <a:ea typeface="Calibri"/>
                <a:cs typeface="Calibri"/>
              </a:rPr>
              <a:t>Syniadau dylunio clir a manylebau manwl a pherthnasol i’r project</a:t>
            </a:r>
          </a:p>
          <a:p>
            <a:pPr marL="628650" lvl="1" indent="-171450">
              <a:buFont typeface="Arial" panose="020B0604020202020204" pitchFamily="34" charset="0"/>
              <a:buChar char="•"/>
            </a:pPr>
            <a:r>
              <a:rPr lang="cy" sz="1800" b="0" i="0" strike="noStrike" cap="none" spc="0" baseline="0" dirty="0">
                <a:solidFill>
                  <a:srgbClr val="000000"/>
                </a:solidFill>
                <a:effectLst/>
                <a:latin typeface="Calibri"/>
                <a:ea typeface="Calibri"/>
                <a:cs typeface="Calibri"/>
              </a:rPr>
              <a:t>Briff trylwyr a phriodol i’r project sy'n cynnwys manylion ar gyfer y timau dylunio ac adeiladu</a:t>
            </a:r>
          </a:p>
          <a:p>
            <a:pPr marL="628650" lvl="1" indent="-171450">
              <a:buFont typeface="Arial" panose="020B0604020202020204" pitchFamily="34" charset="0"/>
              <a:buChar char="•"/>
            </a:pPr>
            <a:r>
              <a:rPr lang="cy" sz="1800" b="0" i="0" strike="noStrike" cap="none" spc="0" baseline="0" dirty="0">
                <a:solidFill>
                  <a:srgbClr val="000000"/>
                </a:solidFill>
                <a:effectLst/>
                <a:latin typeface="Calibri"/>
                <a:ea typeface="Calibri"/>
                <a:cs typeface="Calibri"/>
              </a:rPr>
              <a:t>Cyfateb yn agos i gamau 0-4 Cynllun Gwaith RIBA, a'r gweithgareddau perthnasol a gyflawnir ar bob un o'r pum cam.</a:t>
            </a:r>
          </a:p>
          <a:p>
            <a:endParaRPr lang="en-US" dirty="0"/>
          </a:p>
        </p:txBody>
      </p:sp>
      <p:sp>
        <p:nvSpPr>
          <p:cNvPr id="4" name="Slide Number Placeholder 3"/>
          <p:cNvSpPr>
            <a:spLocks noGrp="1"/>
          </p:cNvSpPr>
          <p:nvPr>
            <p:ph type="sldNum" sz="quarter" idx="5"/>
          </p:nvPr>
        </p:nvSpPr>
        <p:spPr/>
        <p:txBody>
          <a:bodyPr/>
          <a:lstStyle/>
          <a:p>
            <a:fld id="{24E7319E-213C-4920-A16F-A5F14520856B}" type="slidenum">
              <a:rPr lang="en-GB" smtClean="0"/>
              <a:t>21</a:t>
            </a:fld>
            <a:endParaRPr lang="en-GB"/>
          </a:p>
        </p:txBody>
      </p:sp>
    </p:spTree>
    <p:extLst>
      <p:ext uri="{BB962C8B-B14F-4D97-AF65-F5344CB8AC3E}">
        <p14:creationId xmlns:p14="http://schemas.microsoft.com/office/powerpoint/2010/main" val="6042760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cy-GB" sz="1800" kern="1200" dirty="0">
                <a:solidFill>
                  <a:srgbClr val="000000"/>
                </a:solidFill>
                <a:latin typeface="Calibri" panose="020F0502020204030204" pitchFamily="34" charset="0"/>
              </a:rPr>
              <a:t>Ar gyfer y ganolfan feddygol newydd, rhaid ystyried gofynion ymarferol y defnyddwyr terfynol yn fanwl. </a:t>
            </a:r>
          </a:p>
          <a:p>
            <a:pPr rtl="0"/>
            <a:endParaRPr lang="en-GB" sz="1800" kern="1200" dirty="0">
              <a:solidFill>
                <a:srgbClr val="000000"/>
              </a:solidFill>
              <a:latin typeface="Calibri" panose="020F0502020204030204" pitchFamily="34" charset="0"/>
            </a:endParaRPr>
          </a:p>
          <a:p>
            <a:pPr rtl="0"/>
            <a:r>
              <a:rPr lang="cy-GB" sz="1800" kern="1200" dirty="0">
                <a:solidFill>
                  <a:srgbClr val="000000"/>
                </a:solidFill>
                <a:latin typeface="Calibri" panose="020F0502020204030204" pitchFamily="34" charset="0"/>
              </a:rPr>
              <a:t>Bydd angen gofod clinigol ar y meddygon gyda digon o le i archwilio cleifion yn breifat, bydd yn rhaid i'r gofynion hyn fod yn seiliedig ar ganllawiau'r GIG (yr NHS).</a:t>
            </a:r>
          </a:p>
          <a:p>
            <a:pPr rtl="0"/>
            <a:endParaRPr lang="en-GB" sz="1800" kern="1200" dirty="0">
              <a:solidFill>
                <a:srgbClr val="000000"/>
              </a:solidFill>
              <a:latin typeface="Calibri" panose="020F0502020204030204" pitchFamily="34" charset="0"/>
            </a:endParaRPr>
          </a:p>
          <a:p>
            <a:pPr rtl="0"/>
            <a:r>
              <a:rPr lang="cy-GB" sz="1800" kern="1200" dirty="0">
                <a:solidFill>
                  <a:srgbClr val="000000"/>
                </a:solidFill>
                <a:latin typeface="Calibri" panose="020F0502020204030204" pitchFamily="34" charset="0"/>
              </a:rPr>
              <a:t>Bydd angen gofod tebyg i’r meddygon ar y nyrsys, a bydd angen amodau gwaith diogel a chyffyrddus ar staff eraill gyda derbynfa ac ystafell aros i gleifion a gofod i’r staff dreulio cyfnodau gorffwys ynghyd â chyfleusterau toiled a golchi.</a:t>
            </a:r>
          </a:p>
          <a:p>
            <a:pPr rtl="0"/>
            <a:endParaRPr lang="en-GB" sz="1800" kern="1200" dirty="0">
              <a:solidFill>
                <a:srgbClr val="000000"/>
              </a:solidFill>
              <a:latin typeface="Calibri" panose="020F0502020204030204" pitchFamily="34" charset="0"/>
            </a:endParaRPr>
          </a:p>
          <a:p>
            <a:pPr rtl="0"/>
            <a:r>
              <a:rPr lang="cy-GB" sz="1800" kern="1200" dirty="0">
                <a:solidFill>
                  <a:srgbClr val="000000"/>
                </a:solidFill>
                <a:latin typeface="Calibri" panose="020F0502020204030204" pitchFamily="34" charset="0"/>
              </a:rPr>
              <a:t>Gan fod y prosiect yn cynnwys trosi ac ymestyn adeilad sy'n bodoli eisoes rhaid i'r cynllun adlewyrchu natur yr adeilad presennol o ran y deunyddiau a ddefnyddir wrth adeiladu.</a:t>
            </a:r>
          </a:p>
          <a:p>
            <a:pPr rtl="0"/>
            <a:endParaRPr lang="en-GB" sz="1800" kern="1200" dirty="0">
              <a:solidFill>
                <a:srgbClr val="000000"/>
              </a:solidFill>
              <a:latin typeface="Calibri" panose="020F0502020204030204" pitchFamily="34" charset="0"/>
            </a:endParaRPr>
          </a:p>
          <a:p>
            <a:pPr rtl="0"/>
            <a:r>
              <a:rPr lang="cy-GB" sz="1800" kern="1200" dirty="0">
                <a:solidFill>
                  <a:srgbClr val="000000"/>
                </a:solidFill>
                <a:latin typeface="Calibri" panose="020F0502020204030204" pitchFamily="34" charset="0"/>
              </a:rPr>
              <a:t>Bydd y goblygiadau "implications" sy'n codi o'r amgylchedd ffisegol yn dibynnu ar eich dewis o safle ar gyfer y ganolfan feddygol newydd.</a:t>
            </a:r>
          </a:p>
          <a:p>
            <a:pPr rtl="0"/>
            <a:endParaRPr lang="en-GB" sz="1800" kern="1200" dirty="0">
              <a:solidFill>
                <a:srgbClr val="000000"/>
              </a:solidFill>
              <a:latin typeface="Calibri" panose="020F0502020204030204" pitchFamily="34" charset="0"/>
            </a:endParaRPr>
          </a:p>
          <a:p>
            <a:pPr rtl="0"/>
            <a:r>
              <a:rPr lang="cy-GB" sz="1800" kern="1200" dirty="0">
                <a:solidFill>
                  <a:srgbClr val="000000"/>
                </a:solidFill>
                <a:latin typeface="Calibri" panose="020F0502020204030204" pitchFamily="34" charset="0"/>
              </a:rPr>
              <a:t>Bydd cyfyngiadau cynllunio safonol yn berthnasol, a rhai eto’n dibynnu ar yr ardal lle mae'ch canolfan feddygol i gael ei lleoli, er enghraifft os yw mewn ardal gadwraeth.</a:t>
            </a:r>
          </a:p>
        </p:txBody>
      </p:sp>
      <p:sp>
        <p:nvSpPr>
          <p:cNvPr id="4" name="Slide Number Placeholder 3"/>
          <p:cNvSpPr>
            <a:spLocks noGrp="1"/>
          </p:cNvSpPr>
          <p:nvPr>
            <p:ph type="sldNum" sz="quarter" idx="5"/>
          </p:nvPr>
        </p:nvSpPr>
        <p:spPr/>
        <p:txBody>
          <a:bodyPr/>
          <a:lstStyle/>
          <a:p>
            <a:fld id="{24E7319E-213C-4920-A16F-A5F14520856B}" type="slidenum">
              <a:rPr lang="en-GB" smtClean="0"/>
              <a:t>22</a:t>
            </a:fld>
            <a:endParaRPr lang="en-GB"/>
          </a:p>
        </p:txBody>
      </p:sp>
    </p:spTree>
    <p:extLst>
      <p:ext uri="{BB962C8B-B14F-4D97-AF65-F5344CB8AC3E}">
        <p14:creationId xmlns:p14="http://schemas.microsoft.com/office/powerpoint/2010/main" val="11385709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 sz="1800" b="0" i="0" strike="noStrike" cap="none" spc="0" baseline="0" dirty="0">
                <a:solidFill>
                  <a:srgbClr val="000000"/>
                </a:solidFill>
                <a:effectLst/>
                <a:latin typeface="Calibri"/>
                <a:ea typeface="Calibri"/>
                <a:cs typeface="Calibri"/>
              </a:rPr>
              <a:t>Mae'r braslun hwn yn darparu manylion o ofynion ystafell ymgynghori safonol i’w defnyddio gan y meddygon teulu yn y ganolfan feddygol newydd.</a:t>
            </a:r>
          </a:p>
        </p:txBody>
      </p:sp>
      <p:sp>
        <p:nvSpPr>
          <p:cNvPr id="4" name="Slide Number Placeholder 3"/>
          <p:cNvSpPr>
            <a:spLocks noGrp="1"/>
          </p:cNvSpPr>
          <p:nvPr>
            <p:ph type="sldNum" sz="quarter" idx="5"/>
          </p:nvPr>
        </p:nvSpPr>
        <p:spPr/>
        <p:txBody>
          <a:bodyPr/>
          <a:lstStyle/>
          <a:p>
            <a:fld id="{24E7319E-213C-4920-A16F-A5F14520856B}" type="slidenum">
              <a:rPr lang="en-GB" smtClean="0"/>
              <a:t>23</a:t>
            </a:fld>
            <a:endParaRPr lang="en-GB"/>
          </a:p>
        </p:txBody>
      </p:sp>
    </p:spTree>
    <p:extLst>
      <p:ext uri="{BB962C8B-B14F-4D97-AF65-F5344CB8AC3E}">
        <p14:creationId xmlns:p14="http://schemas.microsoft.com/office/powerpoint/2010/main" val="30783543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 sz="1800" b="0" i="0" strike="noStrike" cap="none" spc="0" baseline="0" dirty="0">
                <a:solidFill>
                  <a:srgbClr val="000000"/>
                </a:solidFill>
                <a:effectLst/>
                <a:latin typeface="Calibri"/>
                <a:ea typeface="Calibri"/>
                <a:cs typeface="Calibri"/>
              </a:rPr>
              <a:t>Mae canlyniadau project bob amser yn mynd i ddibynnu ar natur yr adeilad sy'n ofynnol. </a:t>
            </a:r>
          </a:p>
          <a:p>
            <a:endParaRPr lang="en-GB" dirty="0"/>
          </a:p>
          <a:p>
            <a:r>
              <a:rPr lang="cy" sz="1800" b="0" i="0" strike="noStrike" cap="none" spc="0" baseline="0" dirty="0">
                <a:solidFill>
                  <a:srgbClr val="000000"/>
                </a:solidFill>
                <a:effectLst/>
                <a:latin typeface="Calibri"/>
                <a:ea typeface="Calibri"/>
                <a:cs typeface="Calibri"/>
              </a:rPr>
              <a:t>Yn yr achos hwn bydd y canlyniadau'n ymwneud â natur y gweithgareddau a fydd yn digwydd mewn canolfan feddygol gan gynnwys gwaith meddygon, nyrsys, staff ategol a staff gweinyddol.  Bydd yr angen am breifatrwydd yn hanfodol o ran ymgynghoriadau ac o ran cynnal cofnodion cyfrinachol.</a:t>
            </a:r>
          </a:p>
        </p:txBody>
      </p:sp>
      <p:sp>
        <p:nvSpPr>
          <p:cNvPr id="4" name="Slide Number Placeholder 3"/>
          <p:cNvSpPr>
            <a:spLocks noGrp="1"/>
          </p:cNvSpPr>
          <p:nvPr>
            <p:ph type="sldNum" sz="quarter" idx="5"/>
          </p:nvPr>
        </p:nvSpPr>
        <p:spPr/>
        <p:txBody>
          <a:bodyPr/>
          <a:lstStyle/>
          <a:p>
            <a:fld id="{24E7319E-213C-4920-A16F-A5F14520856B}" type="slidenum">
              <a:rPr lang="en-GB" smtClean="0"/>
              <a:t>24</a:t>
            </a:fld>
            <a:endParaRPr lang="en-GB"/>
          </a:p>
        </p:txBody>
      </p:sp>
    </p:spTree>
    <p:extLst>
      <p:ext uri="{BB962C8B-B14F-4D97-AF65-F5344CB8AC3E}">
        <p14:creationId xmlns:p14="http://schemas.microsoft.com/office/powerpoint/2010/main" val="8427028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 sz="1800" b="0" i="0" strike="noStrike" cap="none" spc="0" baseline="0" dirty="0">
                <a:solidFill>
                  <a:srgbClr val="000000"/>
                </a:solidFill>
                <a:effectLst/>
                <a:latin typeface="Calibri"/>
                <a:ea typeface="Calibri"/>
                <a:cs typeface="Calibri"/>
              </a:rPr>
              <a:t>Gellir cynrychioli syniadau dylunio gan ddefnyddio amrywiaeth o ddulliau gan gynnwys brasluniau, lluniadau, cynlluniau, manylebau a modelau.</a:t>
            </a:r>
          </a:p>
          <a:p>
            <a:endParaRPr lang="en-GB" dirty="0"/>
          </a:p>
          <a:p>
            <a:r>
              <a:rPr lang="cy" sz="1800" b="0" i="0" strike="noStrike" cap="none" spc="0" baseline="0" dirty="0">
                <a:solidFill>
                  <a:srgbClr val="000000"/>
                </a:solidFill>
                <a:effectLst/>
                <a:latin typeface="Calibri"/>
                <a:ea typeface="Calibri"/>
                <a:cs typeface="Calibri"/>
              </a:rPr>
              <a:t>Bydd angen i'r dyluniadau ar gyfer y ganolfan feddygol gwmpasu trosi’r “</a:t>
            </a:r>
            <a:r>
              <a:rPr lang="en-GB" sz="1800" b="0" i="0" strike="noStrike" cap="none" spc="0" baseline="0" dirty="0">
                <a:solidFill>
                  <a:srgbClr val="000000"/>
                </a:solidFill>
                <a:effectLst/>
                <a:latin typeface="Calibri"/>
                <a:ea typeface="Calibri"/>
                <a:cs typeface="Calibri"/>
              </a:rPr>
              <a:t>converting”</a:t>
            </a:r>
            <a:r>
              <a:rPr lang="cy" sz="1800" b="0" i="0" strike="noStrike" cap="none" spc="0" baseline="0" dirty="0">
                <a:solidFill>
                  <a:srgbClr val="000000"/>
                </a:solidFill>
                <a:effectLst/>
                <a:latin typeface="Calibri"/>
                <a:ea typeface="Calibri"/>
                <a:cs typeface="Calibri"/>
              </a:rPr>
              <a:t> adeilad presennol a'r estyniad arfaethedig.  Dylid ymgynghori â'r holl randdeiliaid "stakeholders"  ynghylch y syniadau cychwynnol ar gyfer yr adeilad.</a:t>
            </a:r>
          </a:p>
        </p:txBody>
      </p:sp>
      <p:sp>
        <p:nvSpPr>
          <p:cNvPr id="4" name="Slide Number Placeholder 3"/>
          <p:cNvSpPr>
            <a:spLocks noGrp="1"/>
          </p:cNvSpPr>
          <p:nvPr>
            <p:ph type="sldNum" sz="quarter" idx="5"/>
          </p:nvPr>
        </p:nvSpPr>
        <p:spPr/>
        <p:txBody>
          <a:bodyPr/>
          <a:lstStyle/>
          <a:p>
            <a:fld id="{24E7319E-213C-4920-A16F-A5F14520856B}" type="slidenum">
              <a:rPr lang="en-GB" smtClean="0"/>
              <a:t>25</a:t>
            </a:fld>
            <a:endParaRPr lang="en-GB"/>
          </a:p>
        </p:txBody>
      </p:sp>
    </p:spTree>
    <p:extLst>
      <p:ext uri="{BB962C8B-B14F-4D97-AF65-F5344CB8AC3E}">
        <p14:creationId xmlns:p14="http://schemas.microsoft.com/office/powerpoint/2010/main" val="518322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cy-GB" sz="1800" kern="1200" dirty="0">
                <a:solidFill>
                  <a:srgbClr val="000000"/>
                </a:solidFill>
                <a:latin typeface="Calibri" panose="020F0502020204030204" pitchFamily="34" charset="0"/>
              </a:rPr>
              <a:t>Briff y project yw'r ddogfen allweddol y bydd y gwaith dylunio ar gyfer yr adeilad yn seiliedig arni, gan gynnwys manylion technegol a fwriedir ar gyfer y tîm dylunio proffesiynol a'r contractwyr arbenigol.</a:t>
            </a:r>
          </a:p>
          <a:p>
            <a:pPr rtl="0"/>
            <a:endParaRPr lang="en-GB" sz="1800" kern="1200" dirty="0">
              <a:solidFill>
                <a:srgbClr val="000000"/>
              </a:solidFill>
              <a:latin typeface="Calibri" panose="020F0502020204030204" pitchFamily="34" charset="0"/>
            </a:endParaRPr>
          </a:p>
          <a:p>
            <a:pPr rtl="0"/>
            <a:r>
              <a:rPr lang="cy-GB" sz="1800" kern="1200" dirty="0">
                <a:solidFill>
                  <a:srgbClr val="000000"/>
                </a:solidFill>
                <a:latin typeface="Calibri" panose="020F0502020204030204" pitchFamily="34" charset="0"/>
              </a:rPr>
              <a:t>Bydd y briff yn cynnwys:</a:t>
            </a:r>
          </a:p>
          <a:p>
            <a:pPr rtl="0">
              <a:buFont typeface="Symbol" panose="05050102010706020507" pitchFamily="18" charset="2"/>
              <a:buChar char="·"/>
            </a:pPr>
            <a:r>
              <a:rPr lang="cy-GB" sz="1800" kern="1200" dirty="0">
                <a:solidFill>
                  <a:srgbClr val="000000"/>
                </a:solidFill>
                <a:latin typeface="Calibri" panose="020F0502020204030204" pitchFamily="34" charset="0"/>
              </a:rPr>
              <a:t>Disgrifiad o'r cleient</a:t>
            </a:r>
          </a:p>
          <a:p>
            <a:pPr rtl="0">
              <a:buFont typeface="Symbol" panose="05050102010706020507" pitchFamily="18" charset="2"/>
              <a:buChar char="·"/>
            </a:pPr>
            <a:r>
              <a:rPr lang="cy-GB" sz="1800" kern="1200" dirty="0">
                <a:solidFill>
                  <a:srgbClr val="000000"/>
                </a:solidFill>
                <a:latin typeface="Calibri" panose="020F0502020204030204" pitchFamily="34" charset="0"/>
              </a:rPr>
              <a:t>Gwybodaeth am y safle</a:t>
            </a:r>
          </a:p>
          <a:p>
            <a:pPr rtl="0">
              <a:buFont typeface="Symbol" panose="05050102010706020507" pitchFamily="18" charset="2"/>
              <a:buChar char="·"/>
            </a:pPr>
            <a:r>
              <a:rPr lang="cy-GB" sz="1800" kern="1200" dirty="0">
                <a:solidFill>
                  <a:srgbClr val="000000"/>
                </a:solidFill>
                <a:latin typeface="Calibri" panose="020F0502020204030204" pitchFamily="34" charset="0"/>
              </a:rPr>
              <a:t>Gofynion gofodol, gan gynnwys rhestrau o'r ystafelloedd a'r hyn sy'n gyfagos</a:t>
            </a:r>
          </a:p>
          <a:p>
            <a:pPr rtl="0">
              <a:buFont typeface="Symbol" panose="05050102010706020507" pitchFamily="18" charset="2"/>
              <a:buChar char="·"/>
            </a:pPr>
            <a:r>
              <a:rPr lang="cy-GB" sz="1800" kern="1200" dirty="0">
                <a:solidFill>
                  <a:srgbClr val="000000"/>
                </a:solidFill>
                <a:latin typeface="Calibri" panose="020F0502020204030204" pitchFamily="34" charset="0"/>
              </a:rPr>
              <a:t>Gofynion technegol a safonau perfformiad</a:t>
            </a:r>
          </a:p>
          <a:p>
            <a:pPr rtl="0">
              <a:buFont typeface="Symbol" panose="05050102010706020507" pitchFamily="18" charset="2"/>
              <a:buChar char="·"/>
            </a:pPr>
            <a:r>
              <a:rPr lang="cy-GB" sz="1800" kern="1200" dirty="0">
                <a:solidFill>
                  <a:srgbClr val="000000"/>
                </a:solidFill>
                <a:latin typeface="Calibri" panose="020F0502020204030204" pitchFamily="34" charset="0"/>
              </a:rPr>
              <a:t>Gofynion o ran cydrannau gan gynnwys amseroedd aros</a:t>
            </a:r>
          </a:p>
          <a:p>
            <a:pPr rtl="0">
              <a:buFont typeface="Symbol" panose="05050102010706020507" pitchFamily="18" charset="2"/>
              <a:buChar char="·"/>
            </a:pPr>
            <a:r>
              <a:rPr lang="cy-GB" sz="1800" kern="1200" dirty="0">
                <a:solidFill>
                  <a:srgbClr val="000000"/>
                </a:solidFill>
                <a:latin typeface="Calibri" panose="020F0502020204030204" pitchFamily="34" charset="0"/>
              </a:rPr>
              <a:t>Materion eraill, gan gynnwys gofynion cynllunio, y gyllideb a'r rhaglen.</a:t>
            </a:r>
          </a:p>
          <a:p>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26</a:t>
            </a:fld>
            <a:endParaRPr lang="en-GB"/>
          </a:p>
        </p:txBody>
      </p:sp>
    </p:spTree>
    <p:extLst>
      <p:ext uri="{BB962C8B-B14F-4D97-AF65-F5344CB8AC3E}">
        <p14:creationId xmlns:p14="http://schemas.microsoft.com/office/powerpoint/2010/main" val="33742198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 sz="1800" b="0" i="0" strike="noStrike" cap="none" spc="0" baseline="0" dirty="0">
                <a:solidFill>
                  <a:srgbClr val="000000"/>
                </a:solidFill>
                <a:effectLst/>
                <a:latin typeface="Calibri"/>
                <a:ea typeface="Calibri"/>
                <a:cs typeface="Calibri"/>
              </a:rPr>
              <a:t>Mae'r lluniad hwn yn darparu manylion dyluniad cychwynnol y safle ar gyfer y ganolfan feddygol newydd.</a:t>
            </a:r>
            <a:endParaRPr lang="en-GB" sz="1200" dirty="0"/>
          </a:p>
          <a:p>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27</a:t>
            </a:fld>
            <a:endParaRPr lang="en-GB"/>
          </a:p>
        </p:txBody>
      </p:sp>
    </p:spTree>
    <p:extLst>
      <p:ext uri="{BB962C8B-B14F-4D97-AF65-F5344CB8AC3E}">
        <p14:creationId xmlns:p14="http://schemas.microsoft.com/office/powerpoint/2010/main" val="38734078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 sz="1800" b="0" i="0" strike="noStrike" cap="none" spc="0" baseline="0" dirty="0">
                <a:solidFill>
                  <a:srgbClr val="000000"/>
                </a:solidFill>
                <a:effectLst/>
                <a:latin typeface="Calibri"/>
                <a:ea typeface="Calibri"/>
                <a:cs typeface="Calibri"/>
              </a:rPr>
              <a:t>Mae rhan (c) o'r dasg yn gofyn ichi ddarparu tystiolaeth o ddyluniadau ar gyfer y ganolfan feddygol gan gynnwys brasluniau a lluniadau 2D a 3D gydag anodiadau technegol ac anodiadau o ran cydrannau a defnyddiau.</a:t>
            </a:r>
          </a:p>
          <a:p>
            <a:endParaRPr lang="en-GB" dirty="0"/>
          </a:p>
          <a:p>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28</a:t>
            </a:fld>
            <a:endParaRPr lang="en-GB"/>
          </a:p>
        </p:txBody>
      </p:sp>
    </p:spTree>
    <p:extLst>
      <p:ext uri="{BB962C8B-B14F-4D97-AF65-F5344CB8AC3E}">
        <p14:creationId xmlns:p14="http://schemas.microsoft.com/office/powerpoint/2010/main" val="28696143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 sz="1800" b="0" i="0" strike="noStrike" cap="none" spc="0" baseline="0" dirty="0">
                <a:solidFill>
                  <a:srgbClr val="000000"/>
                </a:solidFill>
                <a:effectLst/>
                <a:latin typeface="Calibri"/>
                <a:ea typeface="Calibri"/>
                <a:cs typeface="Calibri"/>
              </a:rPr>
              <a:t>Mae Rhan (c) yn ymdrin ag amcan asesu 2 - cymhwyso gwybodaeth a dealltwriaeth am yr amgylchedd adeiledig a’r prosesau, y camau, y rolau a'r deunyddiau sy'n rhan o'r gwaith o'i ddylunio, ei adeiladu, ei ddefnyddio a'i gynnal a'i gadw.</a:t>
            </a:r>
          </a:p>
          <a:p>
            <a:endParaRPr lang="en-GB" dirty="0"/>
          </a:p>
          <a:p>
            <a:r>
              <a:rPr lang="cy" sz="1800" b="0" i="0" strike="noStrike" cap="none" spc="0" baseline="0" dirty="0">
                <a:solidFill>
                  <a:srgbClr val="000000"/>
                </a:solidFill>
                <a:effectLst/>
                <a:latin typeface="Calibri"/>
                <a:ea typeface="Calibri"/>
                <a:cs typeface="Calibri"/>
              </a:rPr>
              <a:t>I ennill marciau uchel yn y rhan hon o'r AD mae angen i chi ddangos eich bod yn :</a:t>
            </a:r>
          </a:p>
          <a:p>
            <a:pPr marL="171450" indent="-171450">
              <a:buFont typeface="Arial" panose="020B0604020202020204" pitchFamily="34" charset="0"/>
              <a:buChar char="•"/>
            </a:pPr>
            <a:r>
              <a:rPr lang="cy" sz="1800" b="0" i="0" strike="noStrike" cap="none" spc="0" baseline="0" dirty="0">
                <a:solidFill>
                  <a:srgbClr val="000000"/>
                </a:solidFill>
                <a:effectLst/>
                <a:latin typeface="Calibri"/>
                <a:ea typeface="Calibri"/>
                <a:cs typeface="Calibri"/>
              </a:rPr>
              <a:t>Cymhwyso gwybodaeth a dealltwriaeth yn ardderchog a defnydd soffistigedig a hynod effeithiol o dechnegau, egwyddorion a chonfensiynau i lunio'r canlynol:</a:t>
            </a:r>
          </a:p>
          <a:p>
            <a:pPr marL="628650" lvl="1" indent="-171450">
              <a:buFont typeface="Arial" panose="020B0604020202020204" pitchFamily="34" charset="0"/>
              <a:buChar char="•"/>
            </a:pPr>
            <a:r>
              <a:rPr lang="cy" sz="1800" b="0" i="0" strike="noStrike" cap="none" spc="0" baseline="0" dirty="0">
                <a:solidFill>
                  <a:srgbClr val="000000"/>
                </a:solidFill>
                <a:effectLst/>
                <a:latin typeface="Calibri"/>
                <a:ea typeface="Calibri"/>
                <a:cs typeface="Calibri"/>
              </a:rPr>
              <a:t>Amrywiaeth gynhwysfawr o frasluniau a lluniadau 2D a 3D o ansawdd da sy'n berthnasol i'r dyluniad ac i ddarpar ddefnyddwyr y ganolfan feddygol newydd.</a:t>
            </a:r>
          </a:p>
          <a:p>
            <a:pPr marL="628650" lvl="1" indent="-171450">
              <a:buFont typeface="Arial" panose="020B0604020202020204" pitchFamily="34" charset="0"/>
              <a:buChar char="•"/>
            </a:pPr>
            <a:r>
              <a:rPr lang="cy" sz="1800" b="0" i="0" strike="noStrike" cap="none" spc="0" baseline="0" dirty="0">
                <a:solidFill>
                  <a:srgbClr val="000000"/>
                </a:solidFill>
                <a:effectLst/>
                <a:latin typeface="Calibri"/>
                <a:ea typeface="Calibri"/>
                <a:cs typeface="Calibri"/>
              </a:rPr>
              <a:t>Anodiadau technegol clir a manwl ar gyfer cydrannau a defnyddiau.</a:t>
            </a:r>
          </a:p>
        </p:txBody>
      </p:sp>
      <p:sp>
        <p:nvSpPr>
          <p:cNvPr id="4" name="Slide Number Placeholder 3"/>
          <p:cNvSpPr>
            <a:spLocks noGrp="1"/>
          </p:cNvSpPr>
          <p:nvPr>
            <p:ph type="sldNum" sz="quarter" idx="5"/>
          </p:nvPr>
        </p:nvSpPr>
        <p:spPr/>
        <p:txBody>
          <a:bodyPr/>
          <a:lstStyle/>
          <a:p>
            <a:fld id="{24E7319E-213C-4920-A16F-A5F14520856B}" type="slidenum">
              <a:rPr lang="en-GB" smtClean="0"/>
              <a:t>29</a:t>
            </a:fld>
            <a:endParaRPr lang="en-GB"/>
          </a:p>
        </p:txBody>
      </p:sp>
    </p:spTree>
    <p:extLst>
      <p:ext uri="{BB962C8B-B14F-4D97-AF65-F5344CB8AC3E}">
        <p14:creationId xmlns:p14="http://schemas.microsoft.com/office/powerpoint/2010/main" val="37695089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 sz="1800" b="0" i="0" strike="noStrike" cap="none" spc="0" baseline="0" dirty="0">
                <a:solidFill>
                  <a:srgbClr val="000000"/>
                </a:solidFill>
                <a:effectLst/>
                <a:latin typeface="Calibri"/>
                <a:ea typeface="Calibri"/>
                <a:cs typeface="Calibri"/>
              </a:rPr>
              <a:t>Cyhoeddir y brîff ym mis Rhagfyr bob blwyddyn i'w gyflwyno'r haf canlynol.</a:t>
            </a:r>
          </a:p>
          <a:p>
            <a:endParaRPr lang="en-GB" dirty="0"/>
          </a:p>
          <a:p>
            <a:r>
              <a:rPr lang="cy" sz="1800" b="0" i="0" strike="noStrike" cap="none" spc="0" baseline="0" dirty="0">
                <a:solidFill>
                  <a:srgbClr val="000000"/>
                </a:solidFill>
                <a:effectLst/>
                <a:latin typeface="Calibri"/>
                <a:ea typeface="Calibri"/>
                <a:cs typeface="Calibri"/>
              </a:rPr>
              <a:t>Bydd y canllaw hwn yn ystyried y brîff o'r fanyleb sy'n rhan o'r deunyddiau asesu enghreifftiol ar gyfer y cymhwyster.</a:t>
            </a:r>
          </a:p>
          <a:p>
            <a:endParaRPr lang="en-GB" dirty="0"/>
          </a:p>
          <a:p>
            <a:r>
              <a:rPr lang="cy" sz="1800" b="0" i="0" strike="noStrike" cap="none" spc="0" baseline="0" dirty="0">
                <a:solidFill>
                  <a:srgbClr val="000000"/>
                </a:solidFill>
                <a:effectLst/>
                <a:latin typeface="Calibri"/>
                <a:ea typeface="Calibri"/>
                <a:cs typeface="Calibri"/>
              </a:rPr>
              <a:t>Mae'r brîff yn ymdrin â chynnwys uned 2 y fanyleb.</a:t>
            </a:r>
          </a:p>
          <a:p>
            <a:endParaRPr lang="en-GB" dirty="0"/>
          </a:p>
          <a:p>
            <a:r>
              <a:rPr lang="cy" sz="1800" b="0" i="0" strike="noStrike" cap="none" spc="0" baseline="0" dirty="0">
                <a:solidFill>
                  <a:srgbClr val="000000"/>
                </a:solidFill>
                <a:effectLst/>
                <a:latin typeface="Calibri"/>
                <a:ea typeface="Calibri"/>
                <a:cs typeface="Calibri"/>
              </a:rPr>
              <a:t>Mae'r brîff yn disgrifio senario sy'n ymdrin ag ymestyn adeilad presennol i ddarparu canolfan feddygol newydd.  Mae'n cynnwys ffactorau y dylech eu hystyried a thasgau i'w cwblhau i gyflawni'r brîff.</a:t>
            </a:r>
          </a:p>
          <a:p>
            <a:endParaRPr lang="en-GB" dirty="0"/>
          </a:p>
          <a:p>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3</a:t>
            </a:fld>
            <a:endParaRPr lang="en-GB"/>
          </a:p>
        </p:txBody>
      </p:sp>
    </p:spTree>
    <p:extLst>
      <p:ext uri="{BB962C8B-B14F-4D97-AF65-F5344CB8AC3E}">
        <p14:creationId xmlns:p14="http://schemas.microsoft.com/office/powerpoint/2010/main" val="13296415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 sz="1800" b="0" i="0" strike="noStrike" cap="none" spc="0" baseline="0" dirty="0">
                <a:solidFill>
                  <a:srgbClr val="000000"/>
                </a:solidFill>
                <a:effectLst/>
                <a:latin typeface="Calibri"/>
                <a:ea typeface="Calibri"/>
                <a:cs typeface="Calibri"/>
              </a:rPr>
              <a:t>Mae'r lluniad hwn yn cynnwys cynllun braslunio a chynllun y safle ar gyfer y ganolfan feddygol newydd.</a:t>
            </a:r>
          </a:p>
          <a:p>
            <a:endParaRPr lang="en-GB" dirty="0"/>
          </a:p>
          <a:p>
            <a:r>
              <a:rPr lang="cy" sz="1800" b="0" i="0" strike="noStrike" cap="none" spc="0" baseline="0" dirty="0">
                <a:solidFill>
                  <a:srgbClr val="000000"/>
                </a:solidFill>
                <a:effectLst/>
                <a:latin typeface="Calibri"/>
                <a:ea typeface="Calibri"/>
                <a:cs typeface="Calibri"/>
              </a:rPr>
              <a:t>Mae cynllun y safle yn cynnwys manylion fel darpariaeth ar gyfer parcio a mynediad i'r ganolfan feddygol.</a:t>
            </a:r>
          </a:p>
        </p:txBody>
      </p:sp>
      <p:sp>
        <p:nvSpPr>
          <p:cNvPr id="4" name="Slide Number Placeholder 3"/>
          <p:cNvSpPr>
            <a:spLocks noGrp="1"/>
          </p:cNvSpPr>
          <p:nvPr>
            <p:ph type="sldNum" sz="quarter" idx="5"/>
          </p:nvPr>
        </p:nvSpPr>
        <p:spPr/>
        <p:txBody>
          <a:bodyPr/>
          <a:lstStyle/>
          <a:p>
            <a:fld id="{24E7319E-213C-4920-A16F-A5F14520856B}" type="slidenum">
              <a:rPr lang="en-GB" smtClean="0"/>
              <a:t>30</a:t>
            </a:fld>
            <a:endParaRPr lang="en-GB"/>
          </a:p>
        </p:txBody>
      </p:sp>
    </p:spTree>
    <p:extLst>
      <p:ext uri="{BB962C8B-B14F-4D97-AF65-F5344CB8AC3E}">
        <p14:creationId xmlns:p14="http://schemas.microsoft.com/office/powerpoint/2010/main" val="40792806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 sz="1800" b="0" i="0" strike="noStrike" cap="none" spc="0" baseline="0" dirty="0">
                <a:solidFill>
                  <a:srgbClr val="000000"/>
                </a:solidFill>
                <a:effectLst/>
                <a:latin typeface="Calibri"/>
                <a:ea typeface="Calibri"/>
                <a:cs typeface="Calibri"/>
              </a:rPr>
              <a:t>Mae'r braslun hwn yn darparu manylion ar gyfer trosi’r adeilad presennol i ffurfio'r dderbynfa a'r ardaloedd aros i gleifion a gofod i staff ategol.</a:t>
            </a:r>
          </a:p>
        </p:txBody>
      </p:sp>
      <p:sp>
        <p:nvSpPr>
          <p:cNvPr id="4" name="Slide Number Placeholder 3"/>
          <p:cNvSpPr>
            <a:spLocks noGrp="1"/>
          </p:cNvSpPr>
          <p:nvPr>
            <p:ph type="sldNum" sz="quarter" idx="5"/>
          </p:nvPr>
        </p:nvSpPr>
        <p:spPr/>
        <p:txBody>
          <a:bodyPr/>
          <a:lstStyle/>
          <a:p>
            <a:fld id="{24E7319E-213C-4920-A16F-A5F14520856B}" type="slidenum">
              <a:rPr lang="en-GB" smtClean="0"/>
              <a:t>31</a:t>
            </a:fld>
            <a:endParaRPr lang="en-GB"/>
          </a:p>
        </p:txBody>
      </p:sp>
    </p:spTree>
    <p:extLst>
      <p:ext uri="{BB962C8B-B14F-4D97-AF65-F5344CB8AC3E}">
        <p14:creationId xmlns:p14="http://schemas.microsoft.com/office/powerpoint/2010/main" val="42523203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 sz="1800" b="0" i="0" strike="noStrike" cap="none" spc="0" baseline="0" dirty="0">
                <a:solidFill>
                  <a:srgbClr val="000000"/>
                </a:solidFill>
                <a:effectLst/>
                <a:latin typeface="Calibri"/>
                <a:ea typeface="Calibri"/>
                <a:cs typeface="Calibri"/>
              </a:rPr>
              <a:t>Caiff lluniadau 2D eu paratoi'n fanwl gywir wrth raddfa, a dylent gynnwys cynlluniau lleoliad, cynlluniau safle, cynlluniau llawr, manylion adeiladu, </a:t>
            </a:r>
            <a:r>
              <a:rPr lang="en-GB" sz="1800" b="0" i="0" strike="noStrike" cap="none" spc="0" baseline="0" dirty="0" err="1">
                <a:solidFill>
                  <a:srgbClr val="000000"/>
                </a:solidFill>
                <a:effectLst/>
                <a:latin typeface="Calibri"/>
                <a:ea typeface="Calibri"/>
                <a:cs typeface="Calibri"/>
              </a:rPr>
              <a:t>golygfeydd</a:t>
            </a:r>
            <a:r>
              <a:rPr lang="cy" sz="1800" b="0" i="0" strike="noStrike" cap="none" spc="0" baseline="0" dirty="0">
                <a:solidFill>
                  <a:srgbClr val="000000"/>
                </a:solidFill>
                <a:effectLst/>
                <a:latin typeface="Calibri"/>
                <a:ea typeface="Calibri"/>
                <a:cs typeface="Calibri"/>
              </a:rPr>
              <a:t> a thr</a:t>
            </a:r>
            <a:r>
              <a:rPr lang="en-GB" sz="1800" b="0" i="0" strike="noStrike" cap="none" spc="0" baseline="0" dirty="0" err="1">
                <a:solidFill>
                  <a:srgbClr val="000000"/>
                </a:solidFill>
                <a:effectLst/>
                <a:latin typeface="Calibri"/>
                <a:ea typeface="Calibri"/>
                <a:cs typeface="Calibri"/>
              </a:rPr>
              <a:t>ych</a:t>
            </a:r>
            <a:r>
              <a:rPr lang="cy" sz="1800" b="0" i="0" strike="noStrike" cap="none" spc="0" baseline="0" dirty="0">
                <a:solidFill>
                  <a:srgbClr val="000000"/>
                </a:solidFill>
                <a:effectLst/>
                <a:latin typeface="Calibri"/>
                <a:ea typeface="Calibri"/>
                <a:cs typeface="Calibri"/>
              </a:rPr>
              <a:t>luniau “</a:t>
            </a:r>
            <a:r>
              <a:rPr lang="en-GB" sz="1800" b="0" i="1" strike="noStrike" cap="none" spc="0" baseline="0" dirty="0">
                <a:solidFill>
                  <a:srgbClr val="000000"/>
                </a:solidFill>
                <a:effectLst/>
                <a:latin typeface="Calibri"/>
                <a:ea typeface="Calibri"/>
                <a:cs typeface="Calibri"/>
              </a:rPr>
              <a:t>sections</a:t>
            </a:r>
            <a:r>
              <a:rPr lang="en-GB" sz="1800" b="0" i="0" strike="noStrike" cap="none" spc="0" baseline="0" dirty="0">
                <a:solidFill>
                  <a:srgbClr val="000000"/>
                </a:solidFill>
                <a:effectLst/>
                <a:latin typeface="Calibri"/>
                <a:ea typeface="Calibri"/>
                <a:cs typeface="Calibri"/>
              </a:rPr>
              <a:t>”</a:t>
            </a:r>
            <a:r>
              <a:rPr lang="cy" sz="1800" b="0" i="0" strike="noStrike" cap="none" spc="0" baseline="0" dirty="0">
                <a:solidFill>
                  <a:srgbClr val="000000"/>
                </a:solidFill>
                <a:effectLst/>
                <a:latin typeface="Calibri"/>
                <a:ea typeface="Calibri"/>
                <a:cs typeface="Calibri"/>
              </a:rPr>
              <a:t>.</a:t>
            </a:r>
          </a:p>
          <a:p>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32</a:t>
            </a:fld>
            <a:endParaRPr lang="en-GB"/>
          </a:p>
        </p:txBody>
      </p:sp>
    </p:spTree>
    <p:extLst>
      <p:ext uri="{BB962C8B-B14F-4D97-AF65-F5344CB8AC3E}">
        <p14:creationId xmlns:p14="http://schemas.microsoft.com/office/powerpoint/2010/main" val="39147137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 sz="1800" b="0" i="0" strike="noStrike" cap="none" spc="0" baseline="0" dirty="0">
                <a:solidFill>
                  <a:srgbClr val="000000"/>
                </a:solidFill>
                <a:effectLst/>
                <a:latin typeface="Calibri"/>
                <a:ea typeface="Calibri"/>
                <a:cs typeface="Calibri"/>
              </a:rPr>
              <a:t>Mae'r lluniad hwn yn dangos drychiad blaen y ganolfan feddygol newydd gyda'r adeilad presennol wedi'i drosi a'r estyniad arfaethedig.</a:t>
            </a:r>
          </a:p>
        </p:txBody>
      </p:sp>
      <p:sp>
        <p:nvSpPr>
          <p:cNvPr id="4" name="Slide Number Placeholder 3"/>
          <p:cNvSpPr>
            <a:spLocks noGrp="1"/>
          </p:cNvSpPr>
          <p:nvPr>
            <p:ph type="sldNum" sz="quarter" idx="5"/>
          </p:nvPr>
        </p:nvSpPr>
        <p:spPr/>
        <p:txBody>
          <a:bodyPr/>
          <a:lstStyle/>
          <a:p>
            <a:fld id="{24E7319E-213C-4920-A16F-A5F14520856B}" type="slidenum">
              <a:rPr lang="en-GB" smtClean="0"/>
              <a:t>33</a:t>
            </a:fld>
            <a:endParaRPr lang="en-GB"/>
          </a:p>
        </p:txBody>
      </p:sp>
    </p:spTree>
    <p:extLst>
      <p:ext uri="{BB962C8B-B14F-4D97-AF65-F5344CB8AC3E}">
        <p14:creationId xmlns:p14="http://schemas.microsoft.com/office/powerpoint/2010/main" val="32908220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cy-GB" sz="1800" kern="1200" dirty="0">
                <a:solidFill>
                  <a:srgbClr val="000000"/>
                </a:solidFill>
                <a:latin typeface="Calibri" panose="020F0502020204030204" pitchFamily="34" charset="0"/>
              </a:rPr>
              <a:t>Mae'r lluniad hwn yn dangos trychiadau cefn yr addasiad a’r estyniad arfaethedig i’r ganolfan feddygol newydd.</a:t>
            </a:r>
          </a:p>
        </p:txBody>
      </p:sp>
      <p:sp>
        <p:nvSpPr>
          <p:cNvPr id="4" name="Slide Number Placeholder 3"/>
          <p:cNvSpPr>
            <a:spLocks noGrp="1"/>
          </p:cNvSpPr>
          <p:nvPr>
            <p:ph type="sldNum" sz="quarter" idx="5"/>
          </p:nvPr>
        </p:nvSpPr>
        <p:spPr/>
        <p:txBody>
          <a:bodyPr/>
          <a:lstStyle/>
          <a:p>
            <a:fld id="{24E7319E-213C-4920-A16F-A5F14520856B}" type="slidenum">
              <a:rPr lang="en-GB" smtClean="0"/>
              <a:t>34</a:t>
            </a:fld>
            <a:endParaRPr lang="en-GB"/>
          </a:p>
        </p:txBody>
      </p:sp>
    </p:spTree>
    <p:extLst>
      <p:ext uri="{BB962C8B-B14F-4D97-AF65-F5344CB8AC3E}">
        <p14:creationId xmlns:p14="http://schemas.microsoft.com/office/powerpoint/2010/main" val="40153320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 sz="1800" b="0" i="0" strike="noStrike" cap="none" spc="0" baseline="0" dirty="0">
                <a:solidFill>
                  <a:srgbClr val="000000"/>
                </a:solidFill>
                <a:effectLst/>
                <a:latin typeface="Calibri"/>
                <a:ea typeface="Calibri"/>
                <a:cs typeface="Calibri"/>
              </a:rPr>
              <a:t>Mae'r braslun hwn yn dangos trych</a:t>
            </a:r>
            <a:r>
              <a:rPr lang="en-GB" sz="1800" b="0" i="0" strike="noStrike" cap="none" spc="0" baseline="0" dirty="0" err="1">
                <a:solidFill>
                  <a:srgbClr val="000000"/>
                </a:solidFill>
                <a:effectLst/>
                <a:latin typeface="Calibri"/>
                <a:ea typeface="Calibri"/>
                <a:cs typeface="Calibri"/>
              </a:rPr>
              <a:t>iad</a:t>
            </a:r>
            <a:r>
              <a:rPr lang="cy" sz="1800" b="0" i="0" strike="noStrike" cap="none" spc="0" baseline="0" dirty="0">
                <a:solidFill>
                  <a:srgbClr val="000000"/>
                </a:solidFill>
                <a:effectLst/>
                <a:latin typeface="Calibri"/>
                <a:ea typeface="Calibri"/>
                <a:cs typeface="Calibri"/>
              </a:rPr>
              <a:t> nodweddiadol trwy'r estyniad unllawr arfaethedig.</a:t>
            </a:r>
          </a:p>
        </p:txBody>
      </p:sp>
      <p:sp>
        <p:nvSpPr>
          <p:cNvPr id="4" name="Slide Number Placeholder 3"/>
          <p:cNvSpPr>
            <a:spLocks noGrp="1"/>
          </p:cNvSpPr>
          <p:nvPr>
            <p:ph type="sldNum" sz="quarter" idx="5"/>
          </p:nvPr>
        </p:nvSpPr>
        <p:spPr/>
        <p:txBody>
          <a:bodyPr/>
          <a:lstStyle/>
          <a:p>
            <a:fld id="{24E7319E-213C-4920-A16F-A5F14520856B}" type="slidenum">
              <a:rPr lang="en-GB" smtClean="0"/>
              <a:t>35</a:t>
            </a:fld>
            <a:endParaRPr lang="en-GB"/>
          </a:p>
        </p:txBody>
      </p:sp>
    </p:spTree>
    <p:extLst>
      <p:ext uri="{BB962C8B-B14F-4D97-AF65-F5344CB8AC3E}">
        <p14:creationId xmlns:p14="http://schemas.microsoft.com/office/powerpoint/2010/main" val="41175027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 sz="1800" b="0" i="0" strike="noStrike" cap="none" spc="0" baseline="0" dirty="0">
                <a:solidFill>
                  <a:srgbClr val="000000"/>
                </a:solidFill>
                <a:effectLst/>
                <a:latin typeface="Calibri"/>
                <a:ea typeface="Calibri"/>
                <a:cs typeface="Calibri"/>
              </a:rPr>
              <a:t>Bydd angen i chi ddeall egwyddorion a chonfensiynau lluniadu â llaw gan gynnwys:</a:t>
            </a:r>
          </a:p>
          <a:p>
            <a:pPr marL="342900" indent="-342900">
              <a:buFont typeface="Arial" panose="020B0604020202020204" pitchFamily="34" charset="0"/>
              <a:buChar char="•"/>
            </a:pPr>
            <a:r>
              <a:rPr lang="cy" sz="1800" b="0" i="0" strike="noStrike" cap="none" spc="0" baseline="0" dirty="0">
                <a:solidFill>
                  <a:srgbClr val="000000"/>
                </a:solidFill>
                <a:effectLst/>
                <a:latin typeface="Calibri"/>
                <a:ea typeface="Calibri"/>
                <a:cs typeface="Calibri"/>
              </a:rPr>
              <a:t>Dimensiynu</a:t>
            </a:r>
          </a:p>
          <a:p>
            <a:pPr marL="342900" indent="-342900">
              <a:buFont typeface="Arial" panose="020B0604020202020204" pitchFamily="34" charset="0"/>
              <a:buChar char="•"/>
            </a:pPr>
            <a:r>
              <a:rPr lang="cy" sz="1800" b="0" i="0" strike="noStrike" cap="none" spc="0" baseline="0" dirty="0">
                <a:solidFill>
                  <a:srgbClr val="000000"/>
                </a:solidFill>
                <a:effectLst/>
                <a:latin typeface="Calibri"/>
                <a:ea typeface="Calibri"/>
                <a:cs typeface="Calibri"/>
              </a:rPr>
              <a:t>Trwch a phwysau llinellau a mathau o linellau</a:t>
            </a:r>
          </a:p>
          <a:p>
            <a:pPr marL="342900" indent="-342900">
              <a:buFont typeface="Arial" panose="020B0604020202020204" pitchFamily="34" charset="0"/>
              <a:buChar char="•"/>
            </a:pPr>
            <a:r>
              <a:rPr lang="cy" sz="1800" b="0" i="0" strike="noStrike" cap="none" spc="0" baseline="0" dirty="0">
                <a:solidFill>
                  <a:srgbClr val="000000"/>
                </a:solidFill>
                <a:effectLst/>
                <a:latin typeface="Calibri"/>
                <a:ea typeface="Calibri"/>
                <a:cs typeface="Calibri"/>
              </a:rPr>
              <a:t>Dynodi gweddluniau a thrychiadau.</a:t>
            </a:r>
          </a:p>
          <a:p>
            <a:endParaRPr lang="en-GB" dirty="0"/>
          </a:p>
          <a:p>
            <a:r>
              <a:rPr lang="cy" sz="1800" b="0" i="0" strike="noStrike" cap="none" spc="0" baseline="0" dirty="0">
                <a:solidFill>
                  <a:srgbClr val="000000"/>
                </a:solidFill>
                <a:effectLst/>
                <a:latin typeface="Calibri"/>
                <a:ea typeface="Calibri"/>
                <a:cs typeface="Calibri"/>
              </a:rPr>
              <a:t>Mae anodiadau technegol ac anodiadau defnyddiau yn cynnwys:</a:t>
            </a:r>
          </a:p>
          <a:p>
            <a:pPr marL="171450" indent="-171450">
              <a:buFont typeface="Arial" panose="020B0604020202020204" pitchFamily="34" charset="0"/>
              <a:buChar char="•"/>
            </a:pPr>
            <a:r>
              <a:rPr lang="cy" sz="1800" b="0" i="0" strike="noStrike" cap="none" spc="0" baseline="0" dirty="0">
                <a:solidFill>
                  <a:srgbClr val="000000"/>
                </a:solidFill>
                <a:effectLst/>
                <a:latin typeface="Calibri"/>
                <a:ea typeface="Calibri"/>
                <a:cs typeface="Calibri"/>
              </a:rPr>
              <a:t>Anodiadau technegol – isafswm maint testun a argymhellir ar gyfer nodiadau a dimensiynau, penawdau a theitlau.</a:t>
            </a:r>
          </a:p>
          <a:p>
            <a:pPr marL="171450" indent="-171450">
              <a:buFont typeface="Arial" panose="020B0604020202020204" pitchFamily="34" charset="0"/>
              <a:buChar char="•"/>
            </a:pPr>
            <a:r>
              <a:rPr lang="cy" sz="1800" b="0" i="0" strike="noStrike" cap="none" spc="0" baseline="0" dirty="0">
                <a:solidFill>
                  <a:srgbClr val="000000"/>
                </a:solidFill>
                <a:effectLst/>
                <a:latin typeface="Calibri"/>
                <a:ea typeface="Calibri"/>
                <a:cs typeface="Calibri"/>
              </a:rPr>
              <a:t>Anodiadau cydrannau – symbolau pensaernïol ar gyfer drysau, ffenestri a'r symudiad cysylltiedig.  Symbolau ar gyfer ffitiadau trydanol a ffitiadau diogeledd, cyfarpar gwresogi ac offer glanweithiol.</a:t>
            </a:r>
          </a:p>
          <a:p>
            <a:pPr marL="171450" indent="-171450">
              <a:buFont typeface="Arial" panose="020B0604020202020204" pitchFamily="34" charset="0"/>
              <a:buChar char="•"/>
            </a:pPr>
            <a:r>
              <a:rPr lang="cy" sz="1800" b="0" i="0" strike="noStrike" cap="none" spc="0" baseline="0" dirty="0">
                <a:solidFill>
                  <a:srgbClr val="000000"/>
                </a:solidFill>
                <a:effectLst/>
                <a:latin typeface="Calibri"/>
                <a:ea typeface="Calibri"/>
                <a:cs typeface="Calibri"/>
              </a:rPr>
              <a:t>Anodiadau defnyddiau – croesgyfeirio at y rhestrau. Lliniogi defnyddiau, concrit gorchuddiol, gwaith maen, pren, defnydd ynysu a seiliau.</a:t>
            </a:r>
          </a:p>
        </p:txBody>
      </p:sp>
      <p:sp>
        <p:nvSpPr>
          <p:cNvPr id="4" name="Slide Number Placeholder 3"/>
          <p:cNvSpPr>
            <a:spLocks noGrp="1"/>
          </p:cNvSpPr>
          <p:nvPr>
            <p:ph type="sldNum" sz="quarter" idx="5"/>
          </p:nvPr>
        </p:nvSpPr>
        <p:spPr/>
        <p:txBody>
          <a:bodyPr/>
          <a:lstStyle/>
          <a:p>
            <a:fld id="{24E7319E-213C-4920-A16F-A5F14520856B}" type="slidenum">
              <a:rPr lang="en-GB" smtClean="0"/>
              <a:t>36</a:t>
            </a:fld>
            <a:endParaRPr lang="en-GB"/>
          </a:p>
        </p:txBody>
      </p:sp>
    </p:spTree>
    <p:extLst>
      <p:ext uri="{BB962C8B-B14F-4D97-AF65-F5344CB8AC3E}">
        <p14:creationId xmlns:p14="http://schemas.microsoft.com/office/powerpoint/2010/main" val="21543745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 sz="1800" b="0" i="0" strike="noStrike" cap="none" spc="0" baseline="0" dirty="0">
                <a:solidFill>
                  <a:srgbClr val="000000"/>
                </a:solidFill>
                <a:effectLst/>
                <a:latin typeface="Calibri"/>
                <a:ea typeface="Calibri"/>
                <a:cs typeface="Calibri"/>
              </a:rPr>
              <a:t>Mae'r cynllun safle manwl hwn yn dangos cynllun cyfleustodau “</a:t>
            </a:r>
            <a:r>
              <a:rPr lang="en-GB" sz="1800" b="0" i="1" strike="noStrike" cap="none" spc="0" baseline="0" dirty="0">
                <a:solidFill>
                  <a:srgbClr val="000000"/>
                </a:solidFill>
                <a:effectLst/>
                <a:latin typeface="Calibri"/>
                <a:ea typeface="Calibri"/>
                <a:cs typeface="Calibri"/>
              </a:rPr>
              <a:t>utilities</a:t>
            </a:r>
            <a:r>
              <a:rPr lang="en-GB" sz="1800" b="0" i="0" strike="noStrike" cap="none" spc="0" baseline="0" dirty="0">
                <a:solidFill>
                  <a:srgbClr val="000000"/>
                </a:solidFill>
                <a:effectLst/>
                <a:latin typeface="Calibri"/>
                <a:ea typeface="Calibri"/>
                <a:cs typeface="Calibri"/>
              </a:rPr>
              <a:t>”</a:t>
            </a:r>
            <a:r>
              <a:rPr lang="cy" sz="1800" b="0" i="0" strike="noStrike" cap="none" spc="0" baseline="0" dirty="0">
                <a:solidFill>
                  <a:srgbClr val="000000"/>
                </a:solidFill>
                <a:effectLst/>
                <a:latin typeface="Calibri"/>
                <a:ea typeface="Calibri"/>
                <a:cs typeface="Calibri"/>
              </a:rPr>
              <a:t> a gwasanaethau ar gyfer y ganolfan feddygol newydd.</a:t>
            </a:r>
          </a:p>
        </p:txBody>
      </p:sp>
      <p:sp>
        <p:nvSpPr>
          <p:cNvPr id="4" name="Slide Number Placeholder 3"/>
          <p:cNvSpPr>
            <a:spLocks noGrp="1"/>
          </p:cNvSpPr>
          <p:nvPr>
            <p:ph type="sldNum" sz="quarter" idx="5"/>
          </p:nvPr>
        </p:nvSpPr>
        <p:spPr/>
        <p:txBody>
          <a:bodyPr/>
          <a:lstStyle/>
          <a:p>
            <a:fld id="{24E7319E-213C-4920-A16F-A5F14520856B}" type="slidenum">
              <a:rPr lang="en-GB" smtClean="0"/>
              <a:t>37</a:t>
            </a:fld>
            <a:endParaRPr lang="en-GB"/>
          </a:p>
        </p:txBody>
      </p:sp>
    </p:spTree>
    <p:extLst>
      <p:ext uri="{BB962C8B-B14F-4D97-AF65-F5344CB8AC3E}">
        <p14:creationId xmlns:p14="http://schemas.microsoft.com/office/powerpoint/2010/main" val="1767909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 sz="1800" b="0" i="0" strike="noStrike" cap="none" spc="0" baseline="0" dirty="0">
                <a:solidFill>
                  <a:srgbClr val="000000"/>
                </a:solidFill>
                <a:effectLst/>
                <a:latin typeface="Calibri"/>
                <a:ea typeface="Calibri"/>
                <a:cs typeface="Calibri"/>
              </a:rPr>
              <a:t>Mae rhan (d) yn gofyn i chi greu rhithfodelau 2D a 3D o’ch dyluniad.</a:t>
            </a:r>
          </a:p>
          <a:p>
            <a:endParaRPr lang="en-GB" dirty="0"/>
          </a:p>
          <a:p>
            <a:r>
              <a:rPr lang="cy" sz="1800" b="0" i="0" strike="noStrike" cap="none" spc="0" baseline="0" dirty="0">
                <a:solidFill>
                  <a:srgbClr val="000000"/>
                </a:solidFill>
                <a:effectLst/>
                <a:latin typeface="Calibri"/>
                <a:ea typeface="Calibri"/>
                <a:cs typeface="Calibri"/>
              </a:rPr>
              <a:t>Ar gyfer rhithfodelu 2D, mae eich model yn debygol o gynnwys diagramau a symbolau i gynrychioli elfennau o'ch dyluniad. </a:t>
            </a:r>
          </a:p>
          <a:p>
            <a:endParaRPr lang="en-GB" dirty="0"/>
          </a:p>
          <a:p>
            <a:r>
              <a:rPr lang="cy" sz="1800" b="0" i="0" strike="noStrike" cap="none" spc="0" baseline="0" dirty="0">
                <a:solidFill>
                  <a:srgbClr val="000000"/>
                </a:solidFill>
                <a:effectLst/>
                <a:latin typeface="Calibri"/>
                <a:ea typeface="Calibri"/>
                <a:cs typeface="Calibri"/>
              </a:rPr>
              <a:t>Dylai eich model 3D fod yn ddelweddiad a ddatblygwyd o'r model 2D i roi cynrychioliad clir o'r dyluniad ar gyfer y ganolfan feddygol. </a:t>
            </a:r>
          </a:p>
        </p:txBody>
      </p:sp>
      <p:sp>
        <p:nvSpPr>
          <p:cNvPr id="4" name="Slide Number Placeholder 3"/>
          <p:cNvSpPr>
            <a:spLocks noGrp="1"/>
          </p:cNvSpPr>
          <p:nvPr>
            <p:ph type="sldNum" sz="quarter" idx="5"/>
          </p:nvPr>
        </p:nvSpPr>
        <p:spPr/>
        <p:txBody>
          <a:bodyPr/>
          <a:lstStyle/>
          <a:p>
            <a:fld id="{24E7319E-213C-4920-A16F-A5F14520856B}" type="slidenum">
              <a:rPr lang="en-GB" smtClean="0"/>
              <a:t>38</a:t>
            </a:fld>
            <a:endParaRPr lang="en-GB"/>
          </a:p>
        </p:txBody>
      </p:sp>
    </p:spTree>
    <p:extLst>
      <p:ext uri="{BB962C8B-B14F-4D97-AF65-F5344CB8AC3E}">
        <p14:creationId xmlns:p14="http://schemas.microsoft.com/office/powerpoint/2010/main" val="9670658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 sz="1800" b="0" i="0" strike="noStrike" cap="none" spc="0" baseline="0" dirty="0">
                <a:solidFill>
                  <a:srgbClr val="000000"/>
                </a:solidFill>
                <a:effectLst/>
                <a:latin typeface="Calibri"/>
                <a:ea typeface="Calibri"/>
                <a:cs typeface="Calibri"/>
              </a:rPr>
              <a:t>I ennill marciau uchel am Ran (d) bydd angen i chi ddarparu:</a:t>
            </a:r>
          </a:p>
          <a:p>
            <a:pPr marL="171450" indent="-171450">
              <a:buFont typeface="Arial" panose="020B0604020202020204" pitchFamily="34" charset="0"/>
              <a:buChar char="•"/>
            </a:pPr>
            <a:r>
              <a:rPr lang="cy" sz="1800" b="0" i="0" strike="noStrike" cap="none" spc="0" baseline="0" dirty="0">
                <a:solidFill>
                  <a:srgbClr val="000000"/>
                </a:solidFill>
                <a:effectLst/>
                <a:latin typeface="Calibri"/>
                <a:ea typeface="Calibri"/>
                <a:cs typeface="Calibri"/>
              </a:rPr>
              <a:t>Tystiolaeth gref o gymhwyso gwybodaeth a dealltwriaeth o'r canlynol yn drylwyr ac yn effeithiol:</a:t>
            </a:r>
          </a:p>
          <a:p>
            <a:pPr marL="628650" lvl="1" indent="-171450">
              <a:buFont typeface="Arial" panose="020B0604020202020204" pitchFamily="34" charset="0"/>
              <a:buChar char="•"/>
            </a:pPr>
            <a:r>
              <a:rPr lang="cy" sz="1800" b="0" i="0" strike="noStrike" cap="none" spc="0" baseline="0" dirty="0">
                <a:solidFill>
                  <a:srgbClr val="000000"/>
                </a:solidFill>
                <a:effectLst/>
                <a:latin typeface="Calibri"/>
                <a:ea typeface="Calibri"/>
                <a:cs typeface="Calibri"/>
              </a:rPr>
              <a:t>Paratoi projectau rhithfodelu</a:t>
            </a:r>
          </a:p>
          <a:p>
            <a:pPr marL="628650" lvl="1" indent="-171450">
              <a:buFont typeface="Arial" panose="020B0604020202020204" pitchFamily="34" charset="0"/>
              <a:buChar char="•"/>
            </a:pPr>
            <a:r>
              <a:rPr lang="cy" sz="1800" b="0" i="0" strike="noStrike" cap="none" spc="0" baseline="0" dirty="0">
                <a:solidFill>
                  <a:srgbClr val="000000"/>
                </a:solidFill>
                <a:effectLst/>
                <a:latin typeface="Calibri"/>
                <a:ea typeface="Calibri"/>
                <a:cs typeface="Calibri"/>
              </a:rPr>
              <a:t>Defnyddio methodolegau cyffredin.</a:t>
            </a:r>
          </a:p>
          <a:p>
            <a:pPr marL="0" lvl="0" indent="0">
              <a:buFont typeface="Arial" panose="020B0604020202020204" pitchFamily="34" charset="0"/>
              <a:buNone/>
            </a:pPr>
            <a:r>
              <a:rPr lang="cy" sz="1800" b="0" i="0" strike="noStrike" cap="none" spc="0" baseline="0" dirty="0">
                <a:solidFill>
                  <a:srgbClr val="000000"/>
                </a:solidFill>
                <a:effectLst/>
                <a:latin typeface="Calibri"/>
                <a:ea typeface="Calibri"/>
                <a:cs typeface="Calibri"/>
              </a:rPr>
              <a:t>Mae angen i chi ddangos eich bod yn gallu cymhwyso gwybodaeth a dealltwriaeth yn ardderchog i lunio allbynnau rhithfodelu 2D a 3D o ansawdd da, a fydd yn cynnwys:</a:t>
            </a:r>
          </a:p>
          <a:p>
            <a:pPr marL="628650" lvl="1" indent="-171450">
              <a:buFont typeface="Arial" panose="020B0604020202020204" pitchFamily="34" charset="0"/>
              <a:buChar char="•"/>
            </a:pPr>
            <a:r>
              <a:rPr lang="cy" sz="1800" b="0" i="0" strike="noStrike" cap="none" spc="0" baseline="0" dirty="0">
                <a:solidFill>
                  <a:srgbClr val="000000"/>
                </a:solidFill>
                <a:effectLst/>
                <a:latin typeface="Calibri"/>
                <a:ea typeface="Calibri"/>
                <a:cs typeface="Calibri"/>
              </a:rPr>
              <a:t>Amrywiaeth o fodelau soffistigedig ac argyhoeddiadol o gynigion</a:t>
            </a:r>
          </a:p>
          <a:p>
            <a:pPr marL="628650" lvl="1" indent="-171450">
              <a:buFont typeface="Arial" panose="020B0604020202020204" pitchFamily="34" charset="0"/>
              <a:buChar char="•"/>
            </a:pPr>
            <a:r>
              <a:rPr lang="cy" sz="1800" b="0" i="0" strike="noStrike" cap="none" spc="0" baseline="0" dirty="0">
                <a:solidFill>
                  <a:srgbClr val="000000"/>
                </a:solidFill>
                <a:effectLst/>
                <a:latin typeface="Calibri"/>
                <a:ea typeface="Calibri"/>
                <a:cs typeface="Calibri"/>
              </a:rPr>
              <a:t>Defnydd hynod effeithiol o rendro.</a:t>
            </a:r>
          </a:p>
        </p:txBody>
      </p:sp>
      <p:sp>
        <p:nvSpPr>
          <p:cNvPr id="4" name="Slide Number Placeholder 3"/>
          <p:cNvSpPr>
            <a:spLocks noGrp="1"/>
          </p:cNvSpPr>
          <p:nvPr>
            <p:ph type="sldNum" sz="quarter" idx="5"/>
          </p:nvPr>
        </p:nvSpPr>
        <p:spPr/>
        <p:txBody>
          <a:bodyPr/>
          <a:lstStyle/>
          <a:p>
            <a:fld id="{24E7319E-213C-4920-A16F-A5F14520856B}" type="slidenum">
              <a:rPr lang="en-GB" smtClean="0"/>
              <a:t>39</a:t>
            </a:fld>
            <a:endParaRPr lang="en-GB"/>
          </a:p>
        </p:txBody>
      </p:sp>
    </p:spTree>
    <p:extLst>
      <p:ext uri="{BB962C8B-B14F-4D97-AF65-F5344CB8AC3E}">
        <p14:creationId xmlns:p14="http://schemas.microsoft.com/office/powerpoint/2010/main" val="17704128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 sz="1800" b="0" i="0" strike="noStrike" cap="none" spc="0" baseline="0" dirty="0">
                <a:solidFill>
                  <a:srgbClr val="000000"/>
                </a:solidFill>
                <a:effectLst/>
                <a:latin typeface="Calibri"/>
                <a:ea typeface="Calibri"/>
                <a:cs typeface="Calibri"/>
              </a:rPr>
              <a:t>Cyn y gallwch ystyried dechrau gweithio ar y brîff bydd angen i chi sicrhau eich bod yn deall y senario yn llawn.</a:t>
            </a:r>
          </a:p>
          <a:p>
            <a:endParaRPr lang="en-GB" dirty="0"/>
          </a:p>
          <a:p>
            <a:r>
              <a:rPr lang="cy" sz="1800" b="0" i="0" strike="noStrike" cap="none" spc="0" baseline="0" dirty="0">
                <a:solidFill>
                  <a:srgbClr val="000000"/>
                </a:solidFill>
                <a:effectLst/>
                <a:latin typeface="Calibri"/>
                <a:ea typeface="Calibri"/>
                <a:cs typeface="Calibri"/>
              </a:rPr>
              <a:t>Bydd y senario wedi cael ei ysgrifennu gan uwch arholwr ac mae'n bwysig rhannu'r wybodaeth yn ddarnau llai fel eich bod yn sicrhau eich bod yn gwybod beth yw gofynion y dasg</a:t>
            </a:r>
          </a:p>
          <a:p>
            <a:endParaRPr lang="en-GB" dirty="0"/>
          </a:p>
          <a:p>
            <a:r>
              <a:rPr lang="cy" sz="1800" b="0" i="0" strike="noStrike" cap="none" spc="0" baseline="0" dirty="0">
                <a:solidFill>
                  <a:srgbClr val="000000"/>
                </a:solidFill>
                <a:effectLst/>
                <a:latin typeface="Calibri"/>
                <a:ea typeface="Calibri"/>
                <a:cs typeface="Calibri"/>
              </a:rPr>
              <a:t>Dylech dreulio ychydig o amser yn darllen y senario ac yn gwneud eich nodiadau eich hun yn crynhoi'r ffeithiau am y safle, yr adeilad presennol a gofynion y cleient ar gyfer yr adeilad newydd.</a:t>
            </a:r>
          </a:p>
        </p:txBody>
      </p:sp>
      <p:sp>
        <p:nvSpPr>
          <p:cNvPr id="4" name="Slide Number Placeholder 3"/>
          <p:cNvSpPr>
            <a:spLocks noGrp="1"/>
          </p:cNvSpPr>
          <p:nvPr>
            <p:ph type="sldNum" sz="quarter" idx="5"/>
          </p:nvPr>
        </p:nvSpPr>
        <p:spPr/>
        <p:txBody>
          <a:bodyPr/>
          <a:lstStyle/>
          <a:p>
            <a:fld id="{24E7319E-213C-4920-A16F-A5F14520856B}" type="slidenum">
              <a:rPr lang="en-GB" smtClean="0"/>
              <a:t>4</a:t>
            </a:fld>
            <a:endParaRPr lang="en-GB"/>
          </a:p>
        </p:txBody>
      </p:sp>
    </p:spTree>
    <p:extLst>
      <p:ext uri="{BB962C8B-B14F-4D97-AF65-F5344CB8AC3E}">
        <p14:creationId xmlns:p14="http://schemas.microsoft.com/office/powerpoint/2010/main" val="3064437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 sz="1800" b="0" i="0" strike="noStrike" cap="none" spc="0" baseline="0" dirty="0">
                <a:solidFill>
                  <a:srgbClr val="000000"/>
                </a:solidFill>
                <a:effectLst/>
                <a:latin typeface="Calibri"/>
                <a:ea typeface="Calibri"/>
                <a:cs typeface="Calibri"/>
              </a:rPr>
              <a:t>Mae'r cynllun adeiladu wedi'i ddatblygu fel model 2D.</a:t>
            </a:r>
          </a:p>
          <a:p>
            <a:endParaRPr lang="en-GB" dirty="0"/>
          </a:p>
          <a:p>
            <a:r>
              <a:rPr lang="cy" sz="1800" b="0" i="0" strike="noStrike" cap="none" spc="0" baseline="0" dirty="0">
                <a:solidFill>
                  <a:srgbClr val="000000"/>
                </a:solidFill>
                <a:effectLst/>
                <a:latin typeface="Calibri"/>
                <a:ea typeface="Calibri"/>
                <a:cs typeface="Calibri"/>
              </a:rPr>
              <a:t>Mae ganddo haenau ar wahân ar gyfer waliau, ffenestri a drysau.  Ychwanegwyd labeli ystafelloedd gan ddefnyddio offer testun.</a:t>
            </a:r>
          </a:p>
          <a:p>
            <a:endParaRPr lang="en-GB" dirty="0"/>
          </a:p>
          <a:p>
            <a:r>
              <a:rPr lang="cy" sz="1800" b="0" i="0" strike="noStrike" cap="none" spc="0" baseline="0" dirty="0">
                <a:solidFill>
                  <a:srgbClr val="000000"/>
                </a:solidFill>
                <a:effectLst/>
                <a:latin typeface="Calibri"/>
                <a:ea typeface="Calibri"/>
                <a:cs typeface="Calibri"/>
              </a:rPr>
              <a:t>Sylwch ar gyfeiriadaeth “</a:t>
            </a:r>
            <a:r>
              <a:rPr lang="en-GB" sz="1800" b="0" i="1" strike="noStrike" cap="none" spc="0" baseline="0" dirty="0">
                <a:solidFill>
                  <a:srgbClr val="000000"/>
                </a:solidFill>
                <a:effectLst/>
                <a:latin typeface="Calibri"/>
                <a:ea typeface="Calibri"/>
                <a:cs typeface="Calibri"/>
              </a:rPr>
              <a:t>orientation</a:t>
            </a:r>
            <a:r>
              <a:rPr lang="en-GB" sz="1800" b="0" i="0" strike="noStrike" cap="none" spc="0" baseline="0" dirty="0">
                <a:solidFill>
                  <a:srgbClr val="000000"/>
                </a:solidFill>
                <a:effectLst/>
                <a:latin typeface="Calibri"/>
                <a:ea typeface="Calibri"/>
                <a:cs typeface="Calibri"/>
              </a:rPr>
              <a:t>”</a:t>
            </a:r>
            <a:r>
              <a:rPr lang="cy" sz="1800" b="0" i="0" strike="noStrike" cap="none" spc="0" baseline="0" dirty="0">
                <a:solidFill>
                  <a:srgbClr val="000000"/>
                </a:solidFill>
                <a:effectLst/>
                <a:latin typeface="Calibri"/>
                <a:ea typeface="Calibri"/>
                <a:cs typeface="Calibri"/>
              </a:rPr>
              <a:t> yr adeilad fel y dangosir gan y pwyntiau cwmpawd yng nghornel dde uchaf y llun.</a:t>
            </a:r>
          </a:p>
          <a:p>
            <a:endParaRPr lang="en-GB" dirty="0"/>
          </a:p>
          <a:p>
            <a:r>
              <a:rPr lang="cy" sz="1800" b="0" i="0" strike="noStrike" cap="none" spc="0" baseline="0" dirty="0">
                <a:solidFill>
                  <a:srgbClr val="000000"/>
                </a:solidFill>
                <a:effectLst/>
                <a:latin typeface="Calibri"/>
                <a:ea typeface="Calibri"/>
                <a:cs typeface="Calibri"/>
              </a:rPr>
              <a:t>Mae'r cynllun yn dangos y cynllun llawr gwaelod ar y chwith gyda'r estyniad unllawr a llawr cyntaf gwaith trosi’r tŷ ar y dde.</a:t>
            </a:r>
          </a:p>
        </p:txBody>
      </p:sp>
      <p:sp>
        <p:nvSpPr>
          <p:cNvPr id="4" name="Slide Number Placeholder 3"/>
          <p:cNvSpPr>
            <a:spLocks noGrp="1"/>
          </p:cNvSpPr>
          <p:nvPr>
            <p:ph type="sldNum" sz="quarter" idx="5"/>
          </p:nvPr>
        </p:nvSpPr>
        <p:spPr/>
        <p:txBody>
          <a:bodyPr/>
          <a:lstStyle/>
          <a:p>
            <a:fld id="{24E7319E-213C-4920-A16F-A5F14520856B}" type="slidenum">
              <a:rPr lang="en-GB" smtClean="0"/>
              <a:t>40</a:t>
            </a:fld>
            <a:endParaRPr lang="en-GB"/>
          </a:p>
        </p:txBody>
      </p:sp>
    </p:spTree>
    <p:extLst>
      <p:ext uri="{BB962C8B-B14F-4D97-AF65-F5344CB8AC3E}">
        <p14:creationId xmlns:p14="http://schemas.microsoft.com/office/powerpoint/2010/main" val="42352501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 sz="1800" b="0" i="0" strike="noStrike" cap="none" spc="0" baseline="0" dirty="0">
                <a:solidFill>
                  <a:srgbClr val="000000"/>
                </a:solidFill>
                <a:effectLst/>
                <a:latin typeface="Calibri"/>
                <a:ea typeface="Calibri"/>
                <a:cs typeface="Calibri"/>
              </a:rPr>
              <a:t>Mae haen ychwanegol wedi'i hychwanegu at y lluni i ddangos gosodiadau, ffitiadau a dodrefn.</a:t>
            </a:r>
          </a:p>
        </p:txBody>
      </p:sp>
      <p:sp>
        <p:nvSpPr>
          <p:cNvPr id="4" name="Slide Number Placeholder 3"/>
          <p:cNvSpPr>
            <a:spLocks noGrp="1"/>
          </p:cNvSpPr>
          <p:nvPr>
            <p:ph type="sldNum" sz="quarter" idx="5"/>
          </p:nvPr>
        </p:nvSpPr>
        <p:spPr/>
        <p:txBody>
          <a:bodyPr/>
          <a:lstStyle/>
          <a:p>
            <a:fld id="{24E7319E-213C-4920-A16F-A5F14520856B}" type="slidenum">
              <a:rPr lang="en-GB" smtClean="0"/>
              <a:t>41</a:t>
            </a:fld>
            <a:endParaRPr lang="en-GB"/>
          </a:p>
        </p:txBody>
      </p:sp>
    </p:spTree>
    <p:extLst>
      <p:ext uri="{BB962C8B-B14F-4D97-AF65-F5344CB8AC3E}">
        <p14:creationId xmlns:p14="http://schemas.microsoft.com/office/powerpoint/2010/main" val="701840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 sz="1800" b="0" i="0" strike="noStrike" cap="none" spc="0" baseline="0" dirty="0">
                <a:solidFill>
                  <a:srgbClr val="000000"/>
                </a:solidFill>
                <a:effectLst/>
                <a:latin typeface="Calibri"/>
                <a:ea typeface="Calibri"/>
                <a:cs typeface="Calibri"/>
              </a:rPr>
              <a:t>Mae haen derfynol wedi'i hychwanegu at y lluniad i ddangos yr holl ddimensiynau angenrheidiol.</a:t>
            </a:r>
          </a:p>
        </p:txBody>
      </p:sp>
      <p:sp>
        <p:nvSpPr>
          <p:cNvPr id="4" name="Slide Number Placeholder 3"/>
          <p:cNvSpPr>
            <a:spLocks noGrp="1"/>
          </p:cNvSpPr>
          <p:nvPr>
            <p:ph type="sldNum" sz="quarter" idx="5"/>
          </p:nvPr>
        </p:nvSpPr>
        <p:spPr/>
        <p:txBody>
          <a:bodyPr/>
          <a:lstStyle/>
          <a:p>
            <a:fld id="{24E7319E-213C-4920-A16F-A5F14520856B}" type="slidenum">
              <a:rPr lang="en-GB" smtClean="0"/>
              <a:t>42</a:t>
            </a:fld>
            <a:endParaRPr lang="en-GB"/>
          </a:p>
        </p:txBody>
      </p:sp>
    </p:spTree>
    <p:extLst>
      <p:ext uri="{BB962C8B-B14F-4D97-AF65-F5344CB8AC3E}">
        <p14:creationId xmlns:p14="http://schemas.microsoft.com/office/powerpoint/2010/main" val="38785413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 sz="1800" b="0" i="0" strike="noStrike" cap="none" spc="0" baseline="0" dirty="0">
                <a:solidFill>
                  <a:srgbClr val="000000"/>
                </a:solidFill>
                <a:effectLst/>
                <a:latin typeface="Calibri"/>
                <a:ea typeface="Calibri"/>
                <a:cs typeface="Calibri"/>
              </a:rPr>
              <a:t> Mae'r llun wedi cael ei baratoi gan ddefnyddio meddalwedd CAD.</a:t>
            </a:r>
          </a:p>
        </p:txBody>
      </p:sp>
      <p:sp>
        <p:nvSpPr>
          <p:cNvPr id="4" name="Slide Number Placeholder 3"/>
          <p:cNvSpPr>
            <a:spLocks noGrp="1"/>
          </p:cNvSpPr>
          <p:nvPr>
            <p:ph type="sldNum" sz="quarter" idx="5"/>
          </p:nvPr>
        </p:nvSpPr>
        <p:spPr/>
        <p:txBody>
          <a:bodyPr/>
          <a:lstStyle/>
          <a:p>
            <a:fld id="{24E7319E-213C-4920-A16F-A5F14520856B}" type="slidenum">
              <a:rPr lang="en-GB" smtClean="0"/>
              <a:t>43</a:t>
            </a:fld>
            <a:endParaRPr lang="en-GB"/>
          </a:p>
        </p:txBody>
      </p:sp>
    </p:spTree>
    <p:extLst>
      <p:ext uri="{BB962C8B-B14F-4D97-AF65-F5344CB8AC3E}">
        <p14:creationId xmlns:p14="http://schemas.microsoft.com/office/powerpoint/2010/main" val="340676610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200"/>
              </a:spcAft>
            </a:pPr>
            <a:r>
              <a:rPr lang="cy" sz="1800" b="0" i="0" strike="noStrike" cap="none" spc="0" baseline="0" dirty="0">
                <a:solidFill>
                  <a:srgbClr val="000000"/>
                </a:solidFill>
                <a:effectLst/>
                <a:latin typeface="Century Gothic"/>
                <a:ea typeface="Century Gothic"/>
                <a:cs typeface="Century Gothic"/>
              </a:rPr>
              <a:t>Mae'r cynllun safle wedi'i ddatblygu gan ddefnyddio meddalwedd graffeg gydag ail haen i ddangos cynnig i ddatblygu rhan o’r safle yn y cefn, nad oes ei hangen ar hyn o bryd, fel tai.</a:t>
            </a:r>
          </a:p>
          <a:p>
            <a:pPr>
              <a:spcAft>
                <a:spcPts val="1200"/>
              </a:spcAft>
            </a:pPr>
            <a:endParaRPr lang="en-GB" sz="1800" dirty="0">
              <a:effectLst/>
              <a:latin typeface="Century Gothic" panose="020B0502020202020204" pitchFamily="34" charset="0"/>
              <a:ea typeface="Meiryo" panose="020B0604030504040204" pitchFamily="34" charset="-128"/>
              <a:cs typeface="Arial" panose="020B0604020202020204" pitchFamily="34" charset="0"/>
            </a:endParaRPr>
          </a:p>
          <a:p>
            <a:pPr>
              <a:spcAft>
                <a:spcPts val="1200"/>
              </a:spcAft>
            </a:pPr>
            <a:r>
              <a:rPr lang="cy" sz="1800" b="0" i="0" strike="noStrike" cap="none" spc="0" baseline="0" dirty="0">
                <a:solidFill>
                  <a:srgbClr val="000000"/>
                </a:solidFill>
                <a:effectLst/>
                <a:latin typeface="Century Gothic"/>
                <a:ea typeface="Century Gothic"/>
                <a:cs typeface="Century Gothic"/>
              </a:rPr>
              <a:t>Mae hyn yn cyfyngu ar y potensial i ymestyn y ganolfan feddygol yn y dyfodol ac efallai na chredir ei bod yn briodol ar hyn o bryd ond mae cynnwys y tai fel rhan o'r cais cynllunio ar gyfer y ganolfan feddygol yn caniatáu i'r opsiwn gael ei ystyried, yn enwedig os yw'n helpu gyda chyllid.</a:t>
            </a:r>
            <a:endParaRPr lang="en-GB" sz="1800" dirty="0">
              <a:effectLst/>
              <a:latin typeface="Century Gothic" panose="020B0502020202020204" pitchFamily="34" charset="0"/>
              <a:ea typeface="Meiryo" panose="020B0604030504040204" pitchFamily="34" charset="-128"/>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44</a:t>
            </a:fld>
            <a:endParaRPr lang="en-GB"/>
          </a:p>
        </p:txBody>
      </p:sp>
    </p:spTree>
    <p:extLst>
      <p:ext uri="{BB962C8B-B14F-4D97-AF65-F5344CB8AC3E}">
        <p14:creationId xmlns:p14="http://schemas.microsoft.com/office/powerpoint/2010/main" val="41920456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cy" sz="1800" b="0" i="0" strike="noStrike" cap="none" spc="0" baseline="0" dirty="0">
                <a:solidFill>
                  <a:srgbClr val="000000"/>
                </a:solidFill>
                <a:effectLst/>
                <a:latin typeface="Century Gothic"/>
                <a:ea typeface="Century Gothic"/>
                <a:cs typeface="Century Gothic"/>
              </a:rPr>
              <a:t>Crëwyd fersiwn 3D o'r model trwy droi'r model 2D sylfaenol (gyda'r holl haenau i ffwrdd, ac eithrio cynllun y wal) yn olwg isometrig ac yna allwthio'r waliau yn fertigol gan uchder y llawr gwaelod i ffurfio ffrâm wifren.</a:t>
            </a:r>
            <a:endParaRPr lang="en-GB" sz="1800" dirty="0">
              <a:effectLst/>
              <a:latin typeface="Century Gothic" panose="020B0502020202020204" pitchFamily="34" charset="0"/>
              <a:ea typeface="Meiryo" panose="020B0604030504040204" pitchFamily="34" charset="-128"/>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45</a:t>
            </a:fld>
            <a:endParaRPr lang="en-GB"/>
          </a:p>
        </p:txBody>
      </p:sp>
    </p:spTree>
    <p:extLst>
      <p:ext uri="{BB962C8B-B14F-4D97-AF65-F5344CB8AC3E}">
        <p14:creationId xmlns:p14="http://schemas.microsoft.com/office/powerpoint/2010/main" val="40968351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cy-GB" sz="1800" kern="1200" dirty="0">
                <a:solidFill>
                  <a:srgbClr val="000000"/>
                </a:solidFill>
                <a:latin typeface="Century Gothic" panose="020B0502020202020204" pitchFamily="34" charset="0"/>
              </a:rPr>
              <a:t>Yna estynnwyd y ffrâm wifren trwy godi'r waliau i ffurfio llawr cyntaf y tŷ presennol, gan ychwanegu geometreg amlinellol llethrau’r to ac amlinellau’r ffenestri allanol. Yna cafodd y ffrâm wifren ei harlliwio a'i chylchdroi 360⁰ i ddewis golwg i'w chyflwyno.  Sylwch ar y cwmpawd yn y llun isaf sy'n nodi cyfeiriad yr olwg.</a:t>
            </a:r>
            <a:endParaRPr lang="en-GB" sz="1800" kern="1200" dirty="0">
              <a:solidFill>
                <a:srgbClr val="000000"/>
              </a:solidFill>
              <a:latin typeface="Century Gothic" panose="020B0502020202020204" pitchFamily="34" charset="0"/>
            </a:endParaRPr>
          </a:p>
          <a:p>
            <a:r>
              <a:rPr lang="en-GB" dirty="0"/>
              <a:t> </a:t>
            </a:r>
          </a:p>
        </p:txBody>
      </p:sp>
      <p:sp>
        <p:nvSpPr>
          <p:cNvPr id="4" name="Slide Number Placeholder 3"/>
          <p:cNvSpPr>
            <a:spLocks noGrp="1"/>
          </p:cNvSpPr>
          <p:nvPr>
            <p:ph type="sldNum" sz="quarter" idx="5"/>
          </p:nvPr>
        </p:nvSpPr>
        <p:spPr/>
        <p:txBody>
          <a:bodyPr/>
          <a:lstStyle/>
          <a:p>
            <a:fld id="{24E7319E-213C-4920-A16F-A5F14520856B}" type="slidenum">
              <a:rPr lang="en-GB" smtClean="0"/>
              <a:t>46</a:t>
            </a:fld>
            <a:endParaRPr lang="en-GB"/>
          </a:p>
        </p:txBody>
      </p:sp>
    </p:spTree>
    <p:extLst>
      <p:ext uri="{BB962C8B-B14F-4D97-AF65-F5344CB8AC3E}">
        <p14:creationId xmlns:p14="http://schemas.microsoft.com/office/powerpoint/2010/main" val="260176509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cy" sz="1800" b="0" i="0" strike="noStrike" cap="none" spc="0" baseline="0" dirty="0">
                <a:solidFill>
                  <a:srgbClr val="000000"/>
                </a:solidFill>
                <a:effectLst/>
                <a:latin typeface="Century Gothic"/>
                <a:ea typeface="Century Gothic"/>
                <a:cs typeface="Century Gothic"/>
              </a:rPr>
              <a:t>Yna mewnforiwyd "imported" golwg bersbectif y model i ddarparu lleoliad realistig. </a:t>
            </a:r>
            <a:endParaRPr lang="en-GB" sz="1800" dirty="0">
              <a:effectLst/>
              <a:latin typeface="Century Gothic" panose="020B0502020202020204" pitchFamily="34" charset="0"/>
              <a:ea typeface="Meiryo" panose="020B0604030504040204" pitchFamily="34" charset="-128"/>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47</a:t>
            </a:fld>
            <a:endParaRPr lang="en-GB"/>
          </a:p>
        </p:txBody>
      </p:sp>
    </p:spTree>
    <p:extLst>
      <p:ext uri="{BB962C8B-B14F-4D97-AF65-F5344CB8AC3E}">
        <p14:creationId xmlns:p14="http://schemas.microsoft.com/office/powerpoint/2010/main" val="375954223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 sz="1800" b="0" i="0" strike="noStrike" cap="none" spc="0" baseline="0" dirty="0">
                <a:solidFill>
                  <a:srgbClr val="000000"/>
                </a:solidFill>
                <a:effectLst/>
                <a:latin typeface="Calibri"/>
                <a:ea typeface="Calibri"/>
                <a:cs typeface="Calibri"/>
              </a:rPr>
              <a:t>Mae angen i chi ystyried eich gwaith ar gyfer Rhannau a, b, c a d, ac egluro'ch penderfyniadau yn erbyn y pwyntiau bwled ar y sleid.</a:t>
            </a:r>
          </a:p>
          <a:p>
            <a:endParaRPr lang="en-GB" dirty="0"/>
          </a:p>
          <a:p>
            <a:r>
              <a:rPr lang="cy" sz="1800" b="0" i="0" strike="noStrike" cap="none" spc="0" baseline="0" dirty="0">
                <a:solidFill>
                  <a:srgbClr val="000000"/>
                </a:solidFill>
                <a:effectLst/>
                <a:latin typeface="Calibri"/>
                <a:ea typeface="Calibri"/>
                <a:cs typeface="Calibri"/>
              </a:rPr>
              <a:t>Mae'r grid marcio ar gyfer y rhan hon o'r gwaith yn gofyn am:</a:t>
            </a:r>
          </a:p>
          <a:p>
            <a:pPr marL="171450" indent="-171450">
              <a:buFont typeface="Arial" panose="020B0604020202020204" pitchFamily="34" charset="0"/>
              <a:buChar char="•"/>
            </a:pPr>
            <a:r>
              <a:rPr lang="cy" sz="1800" b="0" i="0" strike="noStrike" cap="none" spc="0" baseline="0" dirty="0">
                <a:solidFill>
                  <a:srgbClr val="000000"/>
                </a:solidFill>
                <a:effectLst/>
                <a:latin typeface="Calibri"/>
                <a:ea typeface="Calibri"/>
                <a:cs typeface="Calibri"/>
              </a:rPr>
              <a:t>Cynllunio trylwyr ac effeithiol o'r dulliau a'r technegau adeiladu rydych chi wedi dewis eu defnyddio wrth drosi’r adeilad presennol ac adeiladu'r estyniad.</a:t>
            </a:r>
          </a:p>
          <a:p>
            <a:pPr marL="171450" indent="-171450">
              <a:buFont typeface="Arial" panose="020B0604020202020204" pitchFamily="34" charset="0"/>
              <a:buChar char="•"/>
            </a:pPr>
            <a:endParaRPr lang="en-GB" dirty="0"/>
          </a:p>
          <a:p>
            <a:pPr marL="0" indent="0">
              <a:buFont typeface="Arial" panose="020B0604020202020204" pitchFamily="34" charset="0"/>
              <a:buNone/>
            </a:pPr>
            <a:r>
              <a:rPr lang="cy" sz="1800" b="0" i="0" strike="noStrike" cap="none" spc="0" baseline="0" dirty="0">
                <a:solidFill>
                  <a:srgbClr val="000000"/>
                </a:solidFill>
                <a:effectLst/>
                <a:latin typeface="Calibri"/>
                <a:ea typeface="Calibri"/>
                <a:cs typeface="Calibri"/>
              </a:rPr>
              <a:t>Mae'r gyfres nesaf o sleidiau yn darparu gwybodaeth ychwanegol y dylech ei hystyried ar gyfer pob un o'r pwyntiau bwled.</a:t>
            </a:r>
          </a:p>
        </p:txBody>
      </p:sp>
      <p:sp>
        <p:nvSpPr>
          <p:cNvPr id="4" name="Slide Number Placeholder 3"/>
          <p:cNvSpPr>
            <a:spLocks noGrp="1"/>
          </p:cNvSpPr>
          <p:nvPr>
            <p:ph type="sldNum" sz="quarter" idx="5"/>
          </p:nvPr>
        </p:nvSpPr>
        <p:spPr/>
        <p:txBody>
          <a:bodyPr/>
          <a:lstStyle/>
          <a:p>
            <a:fld id="{24E7319E-213C-4920-A16F-A5F14520856B}" type="slidenum">
              <a:rPr lang="en-GB" smtClean="0"/>
              <a:t>48</a:t>
            </a:fld>
            <a:endParaRPr lang="en-GB"/>
          </a:p>
        </p:txBody>
      </p:sp>
    </p:spTree>
    <p:extLst>
      <p:ext uri="{BB962C8B-B14F-4D97-AF65-F5344CB8AC3E}">
        <p14:creationId xmlns:p14="http://schemas.microsoft.com/office/powerpoint/2010/main" val="253324794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 sz="1800" b="0" i="0" strike="noStrike" cap="none" spc="0" baseline="0" dirty="0">
                <a:solidFill>
                  <a:srgbClr val="000000"/>
                </a:solidFill>
                <a:effectLst/>
                <a:latin typeface="Calibri"/>
                <a:ea typeface="Calibri"/>
                <a:cs typeface="Calibri"/>
              </a:rPr>
              <a:t>Mae Rhan (e) yn gofyn ichi fyfyrio ar eich gwaith ar gyfer rhannau blaenorol y prosiect a chyfiawnhau dewisiadau a wnaethoch wrth gynllunio dulliau a thechnegau adeiladu sydd eu hangen i gynhyrchu'r ganolfan feddygol newydd.</a:t>
            </a:r>
          </a:p>
          <a:p>
            <a:endParaRPr lang="en-GB" dirty="0"/>
          </a:p>
          <a:p>
            <a:r>
              <a:rPr lang="cy" sz="1800" b="0" i="0" strike="noStrike" cap="none" spc="0" baseline="0" dirty="0">
                <a:solidFill>
                  <a:srgbClr val="000000"/>
                </a:solidFill>
                <a:effectLst/>
                <a:latin typeface="Calibri"/>
                <a:ea typeface="Calibri"/>
                <a:cs typeface="Calibri"/>
              </a:rPr>
              <a:t>I ennill marciau uchel bydd angen i chi ddarparu tystiolaeth gref ar gyfer o leiaf pump o'r pwyntiau canlynol:</a:t>
            </a:r>
          </a:p>
          <a:p>
            <a:pPr marL="628650" lvl="1" indent="-171450">
              <a:buFont typeface="Arial" panose="020B0604020202020204" pitchFamily="34" charset="0"/>
              <a:buChar char="•"/>
            </a:pPr>
            <a:r>
              <a:rPr lang="cy" sz="1800" b="0" i="0" strike="noStrike" cap="none" spc="0" baseline="0" dirty="0">
                <a:solidFill>
                  <a:srgbClr val="000000"/>
                </a:solidFill>
                <a:effectLst/>
                <a:latin typeface="Calibri"/>
                <a:ea typeface="Calibri"/>
                <a:cs typeface="Calibri"/>
              </a:rPr>
              <a:t>Gofynion sylfaenol ac eilaidd yr adeilad</a:t>
            </a:r>
          </a:p>
          <a:p>
            <a:pPr marL="628650" lvl="1" indent="-171450">
              <a:buFont typeface="Arial" panose="020B0604020202020204" pitchFamily="34" charset="0"/>
              <a:buChar char="•"/>
            </a:pPr>
            <a:r>
              <a:rPr lang="cy" sz="1800" b="0" i="0" strike="noStrike" cap="none" spc="0" baseline="0" dirty="0">
                <a:solidFill>
                  <a:srgbClr val="000000"/>
                </a:solidFill>
                <a:effectLst/>
                <a:latin typeface="Calibri"/>
                <a:ea typeface="Calibri"/>
                <a:cs typeface="Calibri"/>
              </a:rPr>
              <a:t>Sut caiff yr adeilad sydd eisoes yn bodoli ei warchod a sut bydd dyluniad yr estyniad yn adlewyrchu treftadaeth yr adeilad hwnnw</a:t>
            </a:r>
          </a:p>
          <a:p>
            <a:pPr marL="628650" lvl="1" indent="-171450">
              <a:buFont typeface="Arial" panose="020B0604020202020204" pitchFamily="34" charset="0"/>
              <a:buChar char="•"/>
            </a:pPr>
            <a:r>
              <a:rPr lang="cy" sz="1800" b="0" i="0" strike="noStrike" cap="none" spc="0" baseline="0" dirty="0">
                <a:solidFill>
                  <a:srgbClr val="000000"/>
                </a:solidFill>
                <a:effectLst/>
                <a:latin typeface="Calibri"/>
                <a:ea typeface="Calibri"/>
                <a:cs typeface="Calibri"/>
              </a:rPr>
              <a:t>Dulliau adeiladu cyfoes ar gyfer tanadeileddau “</a:t>
            </a:r>
            <a:r>
              <a:rPr lang="en-GB" sz="1800" b="0" i="1" strike="noStrike" cap="none" spc="0" baseline="0" dirty="0">
                <a:solidFill>
                  <a:srgbClr val="000000"/>
                </a:solidFill>
                <a:effectLst/>
                <a:latin typeface="Calibri"/>
                <a:ea typeface="Calibri"/>
                <a:cs typeface="Calibri"/>
              </a:rPr>
              <a:t>substructures</a:t>
            </a:r>
            <a:r>
              <a:rPr lang="en-GB" sz="1800" b="0" i="0" strike="noStrike" cap="none" spc="0" baseline="0" dirty="0">
                <a:solidFill>
                  <a:srgbClr val="000000"/>
                </a:solidFill>
                <a:effectLst/>
                <a:latin typeface="Calibri"/>
                <a:ea typeface="Calibri"/>
                <a:cs typeface="Calibri"/>
              </a:rPr>
              <a:t>” </a:t>
            </a:r>
            <a:r>
              <a:rPr lang="cy" sz="1800" b="0" i="0" strike="noStrike" cap="none" spc="0" baseline="0" dirty="0">
                <a:solidFill>
                  <a:srgbClr val="000000"/>
                </a:solidFill>
                <a:effectLst/>
                <a:latin typeface="Calibri"/>
                <a:ea typeface="Calibri"/>
                <a:cs typeface="Calibri"/>
              </a:rPr>
              <a:t>ac aradeileddau “</a:t>
            </a:r>
            <a:r>
              <a:rPr lang="en-GB" sz="1800" b="0" i="1" strike="noStrike" cap="none" spc="0" baseline="0" dirty="0">
                <a:solidFill>
                  <a:srgbClr val="000000"/>
                </a:solidFill>
                <a:effectLst/>
                <a:latin typeface="Calibri"/>
                <a:ea typeface="Calibri"/>
                <a:cs typeface="Calibri"/>
              </a:rPr>
              <a:t>superstructures</a:t>
            </a:r>
            <a:r>
              <a:rPr lang="en-GB" sz="1800" b="0" i="0" strike="noStrike" cap="none" spc="0" baseline="0" dirty="0">
                <a:solidFill>
                  <a:srgbClr val="000000"/>
                </a:solidFill>
                <a:effectLst/>
                <a:latin typeface="Calibri"/>
                <a:ea typeface="Calibri"/>
                <a:cs typeface="Calibri"/>
              </a:rPr>
              <a:t>”</a:t>
            </a:r>
            <a:endParaRPr lang="cy" sz="1800" b="0" i="0" strike="noStrike" cap="none" spc="0" baseline="0" dirty="0">
              <a:solidFill>
                <a:srgbClr val="000000"/>
              </a:solidFill>
              <a:effectLst/>
              <a:latin typeface="Calibri"/>
              <a:ea typeface="Calibri"/>
              <a:cs typeface="Calibri"/>
            </a:endParaRPr>
          </a:p>
          <a:p>
            <a:pPr marL="628650" lvl="1" indent="-171450">
              <a:buFont typeface="Arial" panose="020B0604020202020204" pitchFamily="34" charset="0"/>
              <a:buChar char="•"/>
            </a:pPr>
            <a:r>
              <a:rPr lang="cy" sz="1800" b="0" i="0" strike="noStrike" cap="none" spc="0" baseline="0" dirty="0">
                <a:solidFill>
                  <a:srgbClr val="000000"/>
                </a:solidFill>
                <a:effectLst/>
                <a:latin typeface="Calibri"/>
                <a:ea typeface="Calibri"/>
                <a:cs typeface="Calibri"/>
              </a:rPr>
              <a:t>Dulliau, technegau ac ystyriaethau adeiladu cynaliadwy</a:t>
            </a:r>
          </a:p>
          <a:p>
            <a:pPr marL="628650" lvl="1" indent="-171450">
              <a:buFont typeface="Arial" panose="020B0604020202020204" pitchFamily="34" charset="0"/>
              <a:buChar char="•"/>
            </a:pPr>
            <a:r>
              <a:rPr lang="cy" sz="1800" b="0" i="0" strike="noStrike" cap="none" spc="0" baseline="0" dirty="0">
                <a:solidFill>
                  <a:srgbClr val="000000"/>
                </a:solidFill>
                <a:effectLst/>
                <a:latin typeface="Calibri"/>
                <a:ea typeface="Calibri"/>
                <a:cs typeface="Calibri"/>
              </a:rPr>
              <a:t>Systemau dŵr a dŵr gwastraff</a:t>
            </a:r>
          </a:p>
          <a:p>
            <a:pPr marL="628650" lvl="1" indent="-171450">
              <a:buFont typeface="Arial" panose="020B0604020202020204" pitchFamily="34" charset="0"/>
              <a:buChar char="•"/>
            </a:pPr>
            <a:r>
              <a:rPr lang="cy" sz="1800" b="0" i="0" strike="noStrike" cap="none" spc="0" baseline="0" dirty="0">
                <a:solidFill>
                  <a:srgbClr val="000000"/>
                </a:solidFill>
                <a:effectLst/>
                <a:latin typeface="Calibri"/>
                <a:ea typeface="Calibri"/>
                <a:cs typeface="Calibri"/>
              </a:rPr>
              <a:t>Tirlunio a dylunio safle.</a:t>
            </a:r>
          </a:p>
          <a:p>
            <a:pPr marL="171450" indent="-171450">
              <a:buFont typeface="Arial" panose="020B0604020202020204" pitchFamily="34" charset="0"/>
              <a:buChar char="•"/>
            </a:pPr>
            <a:r>
              <a:rPr lang="cy" sz="1800" b="0" i="0" strike="noStrike" cap="none" spc="0" baseline="0" dirty="0">
                <a:solidFill>
                  <a:srgbClr val="000000"/>
                </a:solidFill>
                <a:effectLst/>
                <a:latin typeface="Calibri"/>
                <a:ea typeface="Calibri"/>
                <a:cs typeface="Calibri"/>
              </a:rPr>
              <a:t>Bydd angen i chi ddarparu tystiolaeth gref o farn graff a gwybodus am ffyrdd y gellid datblygu'r dulliau a'r technegau adeiladu arfaethedig ymhellach, neu eu gwella, er mwyn diwallu anghenion darpar ddefnyddwyr y ganolfan iechyd newydd yn well.</a:t>
            </a:r>
          </a:p>
        </p:txBody>
      </p:sp>
      <p:sp>
        <p:nvSpPr>
          <p:cNvPr id="4" name="Slide Number Placeholder 3"/>
          <p:cNvSpPr>
            <a:spLocks noGrp="1"/>
          </p:cNvSpPr>
          <p:nvPr>
            <p:ph type="sldNum" sz="quarter" idx="5"/>
          </p:nvPr>
        </p:nvSpPr>
        <p:spPr/>
        <p:txBody>
          <a:bodyPr/>
          <a:lstStyle/>
          <a:p>
            <a:fld id="{24E7319E-213C-4920-A16F-A5F14520856B}" type="slidenum">
              <a:rPr lang="en-GB" smtClean="0"/>
              <a:t>49</a:t>
            </a:fld>
            <a:endParaRPr lang="en-GB"/>
          </a:p>
        </p:txBody>
      </p:sp>
    </p:spTree>
    <p:extLst>
      <p:ext uri="{BB962C8B-B14F-4D97-AF65-F5344CB8AC3E}">
        <p14:creationId xmlns:p14="http://schemas.microsoft.com/office/powerpoint/2010/main" val="40305815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 sz="1800" b="0" i="0" strike="noStrike" cap="none" spc="0" baseline="0" dirty="0">
                <a:solidFill>
                  <a:srgbClr val="000000"/>
                </a:solidFill>
                <a:effectLst/>
                <a:latin typeface="Calibri"/>
                <a:ea typeface="Calibri"/>
                <a:cs typeface="Calibri"/>
              </a:rPr>
              <a:t>Mae’r dasg wedi’i rhannu’n bum adran:</a:t>
            </a:r>
          </a:p>
          <a:p>
            <a:pPr marL="228600" indent="-228600">
              <a:buFont typeface="+mj-lt"/>
              <a:buAutoNum type="alphaLcParenR"/>
            </a:pPr>
            <a:r>
              <a:rPr lang="cy" sz="1800" b="0" i="0" strike="noStrike" cap="none" spc="0" baseline="0" dirty="0">
                <a:solidFill>
                  <a:srgbClr val="000000"/>
                </a:solidFill>
                <a:effectLst/>
                <a:latin typeface="Calibri"/>
                <a:ea typeface="Calibri"/>
                <a:cs typeface="Calibri"/>
              </a:rPr>
              <a:t>Ystyried ffactorau sy'n dylanwadu ar y broses ddylunio ar gyfer adeiladau ac asedau sy'n berthnasol i'r dasg - 12 marc ar gael</a:t>
            </a:r>
          </a:p>
          <a:p>
            <a:pPr marL="228600" indent="-228600">
              <a:buFont typeface="+mj-lt"/>
              <a:buAutoNum type="alphaLcParenR"/>
            </a:pPr>
            <a:r>
              <a:rPr lang="cy" sz="1800" b="0" i="0" strike="noStrike" cap="none" spc="0" baseline="0" dirty="0">
                <a:solidFill>
                  <a:srgbClr val="000000"/>
                </a:solidFill>
                <a:effectLst/>
                <a:latin typeface="Calibri"/>
                <a:ea typeface="Calibri"/>
                <a:cs typeface="Calibri"/>
              </a:rPr>
              <a:t>Creu briffiau cychwynnol project sy'n diwallu anghenion y busnes, anghenion datblygu ac anghenion defnyddwyr gan ystyried y camau sy'n rhan o'r broses ddylunio (Cynllun Gwaith RIBA, Camau 0 - 4) - 12 marc.</a:t>
            </a:r>
          </a:p>
          <a:p>
            <a:pPr marL="228600" indent="-228600">
              <a:buFont typeface="+mj-lt"/>
              <a:buAutoNum type="alphaLcParenR"/>
            </a:pPr>
            <a:r>
              <a:rPr lang="cy" sz="1800" b="0" i="0" strike="noStrike" cap="none" spc="0" baseline="0" dirty="0">
                <a:solidFill>
                  <a:srgbClr val="000000"/>
                </a:solidFill>
                <a:effectLst/>
                <a:latin typeface="Calibri"/>
                <a:ea typeface="Calibri"/>
                <a:cs typeface="Calibri"/>
              </a:rPr>
              <a:t>Llunio dyluniadau gan ddefnyddio brasluniau a lluniadau 2D a 3D, - 16 marc.</a:t>
            </a:r>
          </a:p>
          <a:p>
            <a:pPr marL="228600" indent="-228600">
              <a:buFont typeface="+mj-lt"/>
              <a:buAutoNum type="alphaLcParenR"/>
            </a:pPr>
            <a:r>
              <a:rPr lang="cy" sz="1800" b="0" i="0" strike="noStrike" cap="none" spc="0" baseline="0" dirty="0">
                <a:solidFill>
                  <a:srgbClr val="000000"/>
                </a:solidFill>
                <a:effectLst/>
                <a:latin typeface="Calibri"/>
                <a:ea typeface="Calibri"/>
                <a:cs typeface="Calibri"/>
              </a:rPr>
              <a:t>Paratoi projectau rhithfodelu gan ddefnyddio methodolegau cyffredin, a defnyddio gwaith dylunio drwy rithfodelu i greu allbynnau 2D a 3D - 24 marc.</a:t>
            </a:r>
          </a:p>
          <a:p>
            <a:pPr marL="228600" indent="-228600">
              <a:buFont typeface="+mj-lt"/>
              <a:buAutoNum type="alphaLcParenR"/>
            </a:pPr>
            <a:r>
              <a:rPr lang="cy" sz="1800" b="0" i="0" strike="noStrike" cap="none" spc="0" baseline="0" dirty="0">
                <a:solidFill>
                  <a:srgbClr val="000000"/>
                </a:solidFill>
                <a:effectLst/>
                <a:latin typeface="Calibri"/>
                <a:ea typeface="Calibri"/>
                <a:cs typeface="Calibri"/>
              </a:rPr>
              <a:t>Cynllunio a gwerthuso dulliau a thechnegau adeiladu, gan ystyried gofynion yr adeilad, dulliau adeiladu, cynaliadwyedd a natur y safle - 16 marc.</a:t>
            </a:r>
          </a:p>
          <a:p>
            <a:pPr marL="228600" indent="-228600">
              <a:buFont typeface="+mj-lt"/>
              <a:buAutoNum type="alphaLcParenR"/>
            </a:pPr>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5</a:t>
            </a:fld>
            <a:endParaRPr lang="en-GB"/>
          </a:p>
        </p:txBody>
      </p:sp>
    </p:spTree>
    <p:extLst>
      <p:ext uri="{BB962C8B-B14F-4D97-AF65-F5344CB8AC3E}">
        <p14:creationId xmlns:p14="http://schemas.microsoft.com/office/powerpoint/2010/main" val="35953126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 sz="1800" b="0" i="0" strike="noStrike" cap="none" spc="0" baseline="0" dirty="0">
                <a:solidFill>
                  <a:srgbClr val="000000"/>
                </a:solidFill>
                <a:effectLst/>
                <a:latin typeface="Calibri"/>
                <a:ea typeface="Calibri"/>
                <a:cs typeface="Calibri"/>
              </a:rPr>
              <a:t>Prif ofyniad y ganolfan feddygol newydd oedd darparu'r lefel a'r math o osod sy'n ofynnol gan y meddygon teulu a'r nyrsys.</a:t>
            </a:r>
          </a:p>
          <a:p>
            <a:endParaRPr lang="en-GB" dirty="0"/>
          </a:p>
          <a:p>
            <a:r>
              <a:rPr lang="cy" sz="1800" b="0" i="0" strike="noStrike" cap="none" spc="0" baseline="0" dirty="0">
                <a:solidFill>
                  <a:srgbClr val="000000"/>
                </a:solidFill>
                <a:effectLst/>
                <a:latin typeface="Calibri"/>
                <a:ea typeface="Calibri"/>
                <a:cs typeface="Calibri"/>
              </a:rPr>
              <a:t>Y gofynion eilaidd oedd darparu mynedfa groesawgar ac ardal aros hamddenol i gleifion ynghyd â man gweithio addas a diogel ar gyfer staff ategol.</a:t>
            </a:r>
          </a:p>
          <a:p>
            <a:endParaRPr lang="en-GB" dirty="0"/>
          </a:p>
          <a:p>
            <a:r>
              <a:rPr lang="cy" sz="1800" b="0" i="0" strike="noStrike" cap="none" spc="0" baseline="0" dirty="0">
                <a:solidFill>
                  <a:srgbClr val="000000"/>
                </a:solidFill>
                <a:effectLst/>
                <a:latin typeface="Calibri"/>
                <a:ea typeface="Calibri"/>
                <a:cs typeface="Calibri"/>
              </a:rPr>
              <a:t>Bydd angen i chi ystyried pa mor dda y mae eich dyluniad yn bodloni'r gofynion sylfaenol ac eilaidd ar gyfer y ganolfan feddygol newydd.</a:t>
            </a:r>
          </a:p>
        </p:txBody>
      </p:sp>
      <p:sp>
        <p:nvSpPr>
          <p:cNvPr id="4" name="Slide Number Placeholder 3"/>
          <p:cNvSpPr>
            <a:spLocks noGrp="1"/>
          </p:cNvSpPr>
          <p:nvPr>
            <p:ph type="sldNum" sz="quarter" idx="5"/>
          </p:nvPr>
        </p:nvSpPr>
        <p:spPr/>
        <p:txBody>
          <a:bodyPr/>
          <a:lstStyle/>
          <a:p>
            <a:fld id="{24E7319E-213C-4920-A16F-A5F14520856B}" type="slidenum">
              <a:rPr lang="en-GB" smtClean="0"/>
              <a:t>50</a:t>
            </a:fld>
            <a:endParaRPr lang="en-GB"/>
          </a:p>
        </p:txBody>
      </p:sp>
    </p:spTree>
    <p:extLst>
      <p:ext uri="{BB962C8B-B14F-4D97-AF65-F5344CB8AC3E}">
        <p14:creationId xmlns:p14="http://schemas.microsoft.com/office/powerpoint/2010/main" val="99059042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 sz="1800" b="0" i="0" strike="noStrike" cap="none" spc="0" baseline="0" dirty="0">
                <a:solidFill>
                  <a:srgbClr val="000000"/>
                </a:solidFill>
                <a:effectLst/>
                <a:latin typeface="Calibri"/>
                <a:ea typeface="Calibri"/>
                <a:cs typeface="Calibri"/>
              </a:rPr>
              <a:t>Bydd angen i chi ystyried sut mae'ch dyluniad wedi cwrdd â phwysigrwydd y tŷ presennol, gan ei osod yn ganolog o ran ymarferoldeb ac estheteg. </a:t>
            </a:r>
          </a:p>
          <a:p>
            <a:pPr marL="171450" indent="-171450">
              <a:buFont typeface="Arial" panose="020B0604020202020204" pitchFamily="34" charset="0"/>
              <a:buChar char="•"/>
            </a:pPr>
            <a:r>
              <a:rPr lang="cy" sz="1800" b="0" i="0" strike="noStrike" cap="none" spc="0" baseline="0" dirty="0">
                <a:solidFill>
                  <a:srgbClr val="000000"/>
                </a:solidFill>
                <a:effectLst/>
                <a:latin typeface="Calibri"/>
                <a:ea typeface="Calibri"/>
                <a:cs typeface="Calibri"/>
              </a:rPr>
              <a:t>A yw nodweddion y prif dŷ wedi'u hefelychu yn yr estyniad?</a:t>
            </a:r>
          </a:p>
          <a:p>
            <a:pPr marL="171450" indent="-171450">
              <a:buFont typeface="Arial" panose="020B0604020202020204" pitchFamily="34" charset="0"/>
              <a:buChar char="•"/>
            </a:pPr>
            <a:r>
              <a:rPr lang="cy" sz="1800" b="0" i="0" strike="noStrike" cap="none" spc="0" baseline="0" dirty="0">
                <a:solidFill>
                  <a:srgbClr val="000000"/>
                </a:solidFill>
                <a:effectLst/>
                <a:latin typeface="Calibri"/>
                <a:ea typeface="Calibri"/>
                <a:cs typeface="Calibri"/>
              </a:rPr>
              <a:t>A nodwyd deunyddiau i gyd-fynd â'r rhai a ddefnyddir yn yr adeilad presennol?</a:t>
            </a:r>
          </a:p>
          <a:p>
            <a:pPr marL="171450" indent="-171450">
              <a:buFont typeface="Arial" panose="020B0604020202020204" pitchFamily="34" charset="0"/>
              <a:buChar char="•"/>
            </a:pPr>
            <a:r>
              <a:rPr lang="cy" sz="1800" b="0" i="0" strike="noStrike" cap="none" spc="0" baseline="0" dirty="0">
                <a:solidFill>
                  <a:srgbClr val="000000"/>
                </a:solidFill>
                <a:effectLst/>
                <a:latin typeface="Calibri"/>
                <a:ea typeface="Calibri"/>
                <a:cs typeface="Calibri"/>
              </a:rPr>
              <a:t>Pa sgiliau fydd eu hangen i warchod y prif dŷ a chreu'r estyniad newydd o ran defnyddio:</a:t>
            </a:r>
          </a:p>
          <a:p>
            <a:endParaRPr lang="en-GB" dirty="0"/>
          </a:p>
          <a:p>
            <a:pPr marL="800100" lvl="1" indent="-342900">
              <a:lnSpc>
                <a:spcPct val="107000"/>
              </a:lnSpc>
              <a:buFont typeface="Symbol" panose="05050102010706020507" pitchFamily="18" charset="2"/>
              <a:buChar char=""/>
            </a:pPr>
            <a:r>
              <a:rPr lang="cy" sz="1800" b="0" i="0" strike="noStrike" cap="none" spc="0" baseline="0" dirty="0">
                <a:solidFill>
                  <a:srgbClr val="000000"/>
                </a:solidFill>
                <a:effectLst/>
                <a:latin typeface="Arial"/>
                <a:ea typeface="Arial"/>
                <a:cs typeface="Arial"/>
              </a:rPr>
              <a:t>pren – defnyddio dulliau traddodiadol, sgiliau crefft, cerfwaith a defnyddiau i warchod, atgyweirio neu ddisodli pren sydd wedi pydru neu wedi cael ei ddifrodi.</a:t>
            </a:r>
            <a:endParaRPr lang="en-GB" sz="1800" dirty="0">
              <a:effectLst/>
              <a:latin typeface="Calibri" pitchFamily="34" charset="0"/>
              <a:ea typeface="Calibri" panose="020F0502020204030204" pitchFamily="34" charset="0"/>
              <a:cs typeface="Times New Roman" panose="02020603050405020304" pitchFamily="18" charset="0"/>
            </a:endParaRPr>
          </a:p>
          <a:p>
            <a:pPr marL="800100" lvl="1" indent="-342900">
              <a:lnSpc>
                <a:spcPct val="107000"/>
              </a:lnSpc>
              <a:buFont typeface="Symbol" panose="05050102010706020507" pitchFamily="18" charset="2"/>
              <a:buChar char=""/>
            </a:pPr>
            <a:r>
              <a:rPr lang="cy" sz="1800" b="0" i="0" strike="noStrike" cap="none" spc="0" baseline="0" dirty="0">
                <a:solidFill>
                  <a:srgbClr val="000000"/>
                </a:solidFill>
                <a:effectLst/>
                <a:latin typeface="Arial"/>
                <a:ea typeface="Arial"/>
                <a:cs typeface="Arial"/>
              </a:rPr>
              <a:t>gwaith maen – adnewyddu ac atgyweirio, gan gynnwys trwsio, cerfio, pwyntio, growtio, glanhau a chyrchu a chyfateb cerrig.</a:t>
            </a:r>
            <a:endParaRPr lang="en-GB" sz="1800" dirty="0">
              <a:effectLst/>
              <a:latin typeface="Calibri" pitchFamily="34" charset="0"/>
              <a:ea typeface="Calibri" panose="020F0502020204030204" pitchFamily="34" charset="0"/>
              <a:cs typeface="Times New Roman" panose="02020603050405020304" pitchFamily="18" charset="0"/>
            </a:endParaRPr>
          </a:p>
          <a:p>
            <a:pPr marL="800100" lvl="1" indent="-342900">
              <a:lnSpc>
                <a:spcPct val="107000"/>
              </a:lnSpc>
              <a:buFont typeface="Symbol" panose="05050102010706020507" pitchFamily="18" charset="2"/>
              <a:buChar char=""/>
            </a:pPr>
            <a:r>
              <a:rPr lang="cy" sz="1800" b="0" i="0" strike="noStrike" cap="none" spc="0" baseline="0" dirty="0">
                <a:solidFill>
                  <a:srgbClr val="000000"/>
                </a:solidFill>
                <a:effectLst/>
                <a:latin typeface="Arial"/>
                <a:ea typeface="Arial"/>
                <a:cs typeface="Arial"/>
              </a:rPr>
              <a:t>gwaith plastro – cyfateb ac atgyweirio plastr gan ddefnyddio'r defnydd cywir, gan gynnwys plastrau a rendradau calch pur, gwaith solet a ffibrog, modelu llawrydd, gwneud patrymau a mowldiau, plastro a gorffeniadau arbenigol eraill</a:t>
            </a:r>
            <a:endParaRPr lang="en-GB" sz="1800" dirty="0">
              <a:effectLst/>
              <a:latin typeface="Calibri" pitchFamily="34" charset="0"/>
              <a:ea typeface="Calibri" panose="020F0502020204030204" pitchFamily="34" charset="0"/>
              <a:cs typeface="Times New Roman" panose="02020603050405020304" pitchFamily="18" charset="0"/>
            </a:endParaRPr>
          </a:p>
          <a:p>
            <a:pPr marL="800100" lvl="1" indent="-342900">
              <a:lnSpc>
                <a:spcPct val="107000"/>
              </a:lnSpc>
              <a:buFont typeface="Symbol" panose="05050102010706020507" pitchFamily="18" charset="2"/>
              <a:buChar char=""/>
            </a:pPr>
            <a:r>
              <a:rPr lang="cy" sz="1800" b="0" i="0" strike="noStrike" cap="none" spc="0" baseline="0" dirty="0">
                <a:solidFill>
                  <a:srgbClr val="000000"/>
                </a:solidFill>
                <a:effectLst/>
                <a:latin typeface="Arial"/>
                <a:ea typeface="Arial"/>
                <a:cs typeface="Arial"/>
              </a:rPr>
              <a:t>gwaith brics – cyfateb i'r defnyddiau adeiladu presennol, fel brics atgynhyrchu a theracota, a chyflawni gwaith gan gynnwys; atgyweirio adeileddol, angori, clymu, pwyntio a growtio er mwyn sicrhau bod uniondeb ac estheteg yr adeilad yn cael eu cynnal</a:t>
            </a:r>
            <a:endParaRPr lang="en-GB" sz="1800" dirty="0">
              <a:effectLst/>
              <a:latin typeface="Calibri" pitchFamily="34" charset="0"/>
              <a:ea typeface="Calibri" panose="020F0502020204030204" pitchFamily="34" charset="0"/>
              <a:cs typeface="Times New Roman" panose="02020603050405020304" pitchFamily="18" charset="0"/>
            </a:endParaRPr>
          </a:p>
          <a:p>
            <a:pPr marL="800100" lvl="1" indent="-342900">
              <a:lnSpc>
                <a:spcPct val="107000"/>
              </a:lnSpc>
              <a:spcAft>
                <a:spcPts val="800"/>
              </a:spcAft>
              <a:buFont typeface="Symbol" panose="05050102010706020507" pitchFamily="18" charset="2"/>
              <a:buChar char=""/>
            </a:pPr>
            <a:r>
              <a:rPr lang="cy" sz="1800" b="0" i="0" strike="noStrike" cap="none" spc="0" baseline="0" dirty="0">
                <a:solidFill>
                  <a:srgbClr val="000000"/>
                </a:solidFill>
                <a:effectLst/>
                <a:latin typeface="Arial"/>
                <a:ea typeface="Arial"/>
                <a:cs typeface="Arial"/>
              </a:rPr>
              <a:t>metelau fferrus ac anfferrus – gan gynnwys gwaith plwm arbenigol mewn dalennau “</a:t>
            </a:r>
            <a:r>
              <a:rPr lang="en-GB" sz="1800" b="0" i="1" strike="noStrike" cap="none" spc="0" baseline="0" dirty="0">
                <a:solidFill>
                  <a:srgbClr val="000000"/>
                </a:solidFill>
                <a:effectLst/>
                <a:latin typeface="Arial"/>
                <a:ea typeface="Arial"/>
                <a:cs typeface="Arial"/>
              </a:rPr>
              <a:t>sheets</a:t>
            </a:r>
            <a:r>
              <a:rPr lang="en-GB" sz="1800" b="0" i="0" strike="noStrike" cap="none" spc="0" baseline="0" dirty="0">
                <a:solidFill>
                  <a:srgbClr val="000000"/>
                </a:solidFill>
                <a:effectLst/>
                <a:latin typeface="Arial"/>
                <a:ea typeface="Arial"/>
                <a:cs typeface="Arial"/>
              </a:rPr>
              <a:t>”</a:t>
            </a:r>
            <a:r>
              <a:rPr lang="cy" sz="1800" b="0" i="0" strike="noStrike" cap="none" spc="0" baseline="0" dirty="0">
                <a:solidFill>
                  <a:srgbClr val="000000"/>
                </a:solidFill>
                <a:effectLst/>
                <a:latin typeface="Arial"/>
                <a:ea typeface="Arial"/>
                <a:cs typeface="Arial"/>
              </a:rPr>
              <a:t> a phlygiadau plwm a gosod haearn bwrw, haearn gyr a nodweddion pres newydd.</a:t>
            </a:r>
            <a:endParaRPr lang="en-GB" sz="1800" dirty="0">
              <a:effectLst/>
              <a:latin typeface="Calibri"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51</a:t>
            </a:fld>
            <a:endParaRPr lang="en-GB"/>
          </a:p>
        </p:txBody>
      </p:sp>
    </p:spTree>
    <p:extLst>
      <p:ext uri="{BB962C8B-B14F-4D97-AF65-F5344CB8AC3E}">
        <p14:creationId xmlns:p14="http://schemas.microsoft.com/office/powerpoint/2010/main" val="282963760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 sz="1800" b="0" i="0" strike="noStrike" cap="none" spc="0" baseline="0" dirty="0">
                <a:solidFill>
                  <a:srgbClr val="000000"/>
                </a:solidFill>
                <a:effectLst/>
                <a:latin typeface="Calibri"/>
                <a:ea typeface="Calibri"/>
                <a:cs typeface="Calibri"/>
              </a:rPr>
              <a:t>Bydd angen i chi ystyried mesurau y bydd eu hangen i gyfyngu ar setliad gwahaniaethol yr adeilad presennol a'r estyniad yn y dulliau a ddefnyddir i greu isadeileddau i gynnal yr estyniad a'r newidiadau a allai fod yn ofynnol yn y tŷ presennol fel disodli lloriau pren â slabiau concrit newydd.</a:t>
            </a:r>
          </a:p>
          <a:p>
            <a:endParaRPr lang="en-GB" dirty="0"/>
          </a:p>
          <a:p>
            <a:r>
              <a:rPr lang="cy" sz="1800" b="0" i="0" strike="noStrike" cap="none" spc="0" baseline="0" dirty="0">
                <a:solidFill>
                  <a:srgbClr val="000000"/>
                </a:solidFill>
                <a:effectLst/>
                <a:latin typeface="Calibri"/>
                <a:ea typeface="Calibri"/>
                <a:cs typeface="Calibri"/>
              </a:rPr>
              <a:t>Efallai y bydd angen i chi ystyried y canlynol hefyd, yn dibynnu ar eich dyluniad a'ch dulliau adeiladu:</a:t>
            </a:r>
          </a:p>
          <a:p>
            <a:pPr marL="342900" lvl="0" indent="-342900">
              <a:lnSpc>
                <a:spcPct val="107000"/>
              </a:lnSpc>
              <a:buFont typeface="Symbol" panose="05050102010706020507" pitchFamily="18" charset="2"/>
              <a:buChar char=""/>
            </a:pPr>
            <a:r>
              <a:rPr lang="cy" sz="1100" b="0" i="0" strike="noStrike" cap="none" spc="0" baseline="0" dirty="0">
                <a:solidFill>
                  <a:srgbClr val="000000"/>
                </a:solidFill>
                <a:effectLst/>
                <a:latin typeface="Arial"/>
                <a:ea typeface="Arial"/>
                <a:cs typeface="Arial"/>
              </a:rPr>
              <a:t>sylfeini adeileddol, wedi'u dylunio i fod yn addas i gyflwr y tir a throsglwyddo llwythi adeiladau i'r sylfeini tir cynhaliol:</a:t>
            </a:r>
            <a:endParaRPr lang="en-GB" sz="1100" dirty="0">
              <a:effectLst/>
              <a:latin typeface="Calibri"/>
              <a:ea typeface="Calibri"/>
              <a:cs typeface="Times New Roman"/>
            </a:endParaRPr>
          </a:p>
          <a:p>
            <a:pPr marL="742950" lvl="1" indent="-285750">
              <a:lnSpc>
                <a:spcPct val="107000"/>
              </a:lnSpc>
              <a:buFont typeface="Courier New" panose="02070309020205020404" pitchFamily="49" charset="0"/>
              <a:buChar char="o"/>
            </a:pPr>
            <a:r>
              <a:rPr lang="cy" sz="1100" b="0" i="0" strike="noStrike" cap="none" spc="0" baseline="0" dirty="0">
                <a:solidFill>
                  <a:srgbClr val="000000"/>
                </a:solidFill>
                <a:effectLst/>
                <a:latin typeface="Arial"/>
                <a:ea typeface="Arial"/>
                <a:cs typeface="Arial"/>
              </a:rPr>
              <a:t>sylfeini stribed a sylfeini ffos concrit</a:t>
            </a:r>
            <a:endParaRPr lang="en-GB" sz="1100" dirty="0">
              <a:effectLst/>
              <a:latin typeface="Calibri"/>
              <a:ea typeface="Calibri"/>
              <a:cs typeface="Times New Roman"/>
            </a:endParaRPr>
          </a:p>
          <a:p>
            <a:pPr marL="742950" lvl="1" indent="-285750">
              <a:lnSpc>
                <a:spcPct val="107000"/>
              </a:lnSpc>
              <a:buFont typeface="Courier New" panose="02070309020205020404" pitchFamily="49" charset="0"/>
              <a:buChar char="o"/>
            </a:pPr>
            <a:r>
              <a:rPr lang="cy" sz="1100" b="0" i="0" strike="noStrike" cap="none" spc="0" baseline="0" dirty="0">
                <a:solidFill>
                  <a:srgbClr val="000000"/>
                </a:solidFill>
                <a:effectLst/>
                <a:latin typeface="Arial"/>
                <a:ea typeface="Arial"/>
                <a:cs typeface="Arial"/>
              </a:rPr>
              <a:t>sylfeini rafft a phad</a:t>
            </a:r>
            <a:endParaRPr lang="en-GB" sz="1100" dirty="0">
              <a:effectLst/>
              <a:latin typeface="Calibri"/>
              <a:ea typeface="Calibri"/>
              <a:cs typeface="Times New Roman"/>
            </a:endParaRPr>
          </a:p>
          <a:p>
            <a:pPr marL="742950" lvl="1" indent="-285750">
              <a:lnSpc>
                <a:spcPct val="107000"/>
              </a:lnSpc>
              <a:buFont typeface="Courier New" panose="02070309020205020404" pitchFamily="49" charset="0"/>
              <a:buChar char="o"/>
            </a:pPr>
            <a:r>
              <a:rPr lang="cy" sz="1100" b="0" i="0" strike="noStrike" cap="none" spc="0" baseline="0" dirty="0">
                <a:solidFill>
                  <a:srgbClr val="000000"/>
                </a:solidFill>
                <a:effectLst/>
                <a:latin typeface="Arial"/>
                <a:ea typeface="Arial"/>
                <a:cs typeface="Arial"/>
              </a:rPr>
              <a:t>pyst sy'n dal pwysau, pyst ffrithiant a physt cywasgu tir</a:t>
            </a:r>
            <a:endParaRPr lang="en-GB" sz="1100" dirty="0">
              <a:effectLst/>
              <a:latin typeface="Calibri"/>
              <a:ea typeface="Calibri"/>
              <a:cs typeface="Times New Roman"/>
            </a:endParaRPr>
          </a:p>
          <a:p>
            <a:pPr marL="742950" lvl="1" indent="-285750">
              <a:lnSpc>
                <a:spcPct val="107000"/>
              </a:lnSpc>
              <a:buFont typeface="Courier New" panose="02070309020205020404" pitchFamily="49" charset="0"/>
              <a:buChar char="o"/>
            </a:pPr>
            <a:r>
              <a:rPr lang="cy" sz="1100" b="0" i="0" strike="noStrike" cap="none" spc="0" baseline="0" dirty="0">
                <a:solidFill>
                  <a:srgbClr val="000000"/>
                </a:solidFill>
                <a:effectLst/>
                <a:latin typeface="Arial"/>
                <a:ea typeface="Arial"/>
                <a:cs typeface="Arial"/>
              </a:rPr>
              <a:t>trawstiau daear a waliau sylfeini</a:t>
            </a:r>
            <a:endParaRPr lang="en-GB" sz="1100" dirty="0">
              <a:effectLst/>
              <a:latin typeface="Calibri"/>
              <a:ea typeface="Calibri"/>
              <a:cs typeface="Times New Roman"/>
            </a:endParaRPr>
          </a:p>
          <a:p>
            <a:pPr marL="342900" lvl="0" indent="-342900">
              <a:lnSpc>
                <a:spcPct val="107000"/>
              </a:lnSpc>
              <a:buFont typeface="Symbol" panose="05050102010706020507" pitchFamily="18" charset="2"/>
              <a:buChar char=""/>
            </a:pPr>
            <a:r>
              <a:rPr lang="cy" sz="1100" b="0" i="0" strike="noStrike" cap="none" spc="0" baseline="0" dirty="0">
                <a:solidFill>
                  <a:srgbClr val="000000"/>
                </a:solidFill>
                <a:effectLst/>
                <a:latin typeface="Arial"/>
                <a:ea typeface="Arial"/>
                <a:cs typeface="Arial"/>
              </a:rPr>
              <a:t>waliau cynnal, wedi'u dylunio i wrthsefyll pwysau'r tir a gedwir yn ôl a grymoedd hydrostatig, gan gynnwys pyst dalennog, gwaith maen/waliau concrit cyfnerth, a chaergewyll.</a:t>
            </a:r>
            <a:endParaRPr lang="en-GB" sz="1100" dirty="0">
              <a:effectLst/>
              <a:latin typeface="Calibri"/>
              <a:ea typeface="Calibri"/>
              <a:cs typeface="Times New Roman"/>
            </a:endParaRPr>
          </a:p>
          <a:p>
            <a:pPr marL="342900" lvl="0" indent="-342900">
              <a:lnSpc>
                <a:spcPct val="107000"/>
              </a:lnSpc>
              <a:buFont typeface="Symbol" panose="05050102010706020507" pitchFamily="18" charset="2"/>
              <a:buChar char=""/>
            </a:pPr>
            <a:r>
              <a:rPr lang="cy" sz="1100" b="0" i="0" strike="noStrike" cap="none" spc="0" baseline="0" dirty="0">
                <a:solidFill>
                  <a:srgbClr val="000000"/>
                </a:solidFill>
                <a:effectLst/>
                <a:latin typeface="Arial"/>
                <a:ea typeface="Arial"/>
                <a:cs typeface="Arial"/>
              </a:rPr>
              <a:t>isloriau, sef ystafelloedd o dan lefel y ddaear a adeiledir gan ddefnyddio slabiau llawr wedi'u selio a waliau cynnal</a:t>
            </a:r>
            <a:endParaRPr lang="en-GB" sz="1100" dirty="0">
              <a:effectLst/>
              <a:latin typeface="Calibri"/>
              <a:ea typeface="Calibri"/>
              <a:cs typeface="Times New Roman"/>
            </a:endParaRPr>
          </a:p>
          <a:p>
            <a:pPr marL="342900" lvl="0" indent="-342900">
              <a:lnSpc>
                <a:spcPct val="107000"/>
              </a:lnSpc>
              <a:spcAft>
                <a:spcPts val="800"/>
              </a:spcAft>
              <a:buFont typeface="Symbol" panose="05050102010706020507" pitchFamily="18" charset="2"/>
              <a:buChar char=""/>
            </a:pPr>
            <a:r>
              <a:rPr lang="cy" sz="1100" b="0" i="0" strike="noStrike" cap="none" spc="0" baseline="0" dirty="0">
                <a:solidFill>
                  <a:srgbClr val="000000"/>
                </a:solidFill>
                <a:effectLst/>
                <a:latin typeface="Arial"/>
                <a:ea typeface="Arial"/>
                <a:cs typeface="Arial"/>
              </a:rPr>
              <a:t>lloriau cynnal llawr gwaelod – slabiau concrit cyfnerth, wedi'u gorffennu â pheiriant llyfnu concrit (power float) neu â sgrîd, gan ymgorffori defnydd ynysu a philen gwrthleithder.</a:t>
            </a:r>
            <a:endParaRPr lang="en-GB" sz="1100" dirty="0">
              <a:effectLst/>
              <a:latin typeface="Calibri"/>
              <a:ea typeface="Calibri"/>
              <a:cs typeface="Times New Roman"/>
            </a:endParaRPr>
          </a:p>
          <a:p>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52</a:t>
            </a:fld>
            <a:endParaRPr lang="en-GB"/>
          </a:p>
        </p:txBody>
      </p:sp>
    </p:spTree>
    <p:extLst>
      <p:ext uri="{BB962C8B-B14F-4D97-AF65-F5344CB8AC3E}">
        <p14:creationId xmlns:p14="http://schemas.microsoft.com/office/powerpoint/2010/main" val="98830377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 sz="1800" b="0" i="0" strike="noStrike" cap="none" spc="0" baseline="0" dirty="0">
                <a:solidFill>
                  <a:srgbClr val="000000"/>
                </a:solidFill>
                <a:effectLst/>
                <a:latin typeface="Calibri"/>
                <a:ea typeface="Calibri"/>
                <a:cs typeface="Calibri"/>
              </a:rPr>
              <a:t>Bydd angen i chi ystyried rhai o’r canlynol, yn dibynnu ar eich dyluniad a'ch dulliau adeiladu:</a:t>
            </a:r>
          </a:p>
          <a:p>
            <a:endParaRPr lang="en-GB" dirty="0"/>
          </a:p>
          <a:p>
            <a:pPr marL="342900" lvl="0" indent="-342900">
              <a:lnSpc>
                <a:spcPct val="107000"/>
              </a:lnSpc>
              <a:buFont typeface="Symbol" panose="05050102010706020507" pitchFamily="18" charset="2"/>
              <a:buChar char=""/>
            </a:pPr>
            <a:r>
              <a:rPr lang="cy" sz="1800" b="0" i="0" strike="noStrike" cap="none" spc="0" baseline="0" dirty="0">
                <a:solidFill>
                  <a:srgbClr val="000000"/>
                </a:solidFill>
                <a:effectLst/>
                <a:latin typeface="Arial"/>
                <a:ea typeface="Arial"/>
                <a:cs typeface="Arial"/>
              </a:rPr>
              <a:t>waliau adeileddol - gwaith maen solet ac adeiladweithiau ceudod, blociau concrit trwchus, blociau ynysu a choncrit cyfnerth a gaiff ei gastio ar y safle</a:t>
            </a:r>
            <a:endParaRPr lang="en-GB" sz="1800" dirty="0">
              <a:effectLst/>
              <a:latin typeface="Calibri"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cy" sz="1800" b="0" i="0" strike="noStrike" cap="none" spc="0" baseline="0" dirty="0">
                <a:solidFill>
                  <a:srgbClr val="000000"/>
                </a:solidFill>
                <a:effectLst/>
                <a:latin typeface="Arial"/>
                <a:ea typeface="Arial"/>
                <a:cs typeface="Arial"/>
              </a:rPr>
              <a:t>fframiau – fframiau bras a fframiau portal a adeiledir o bren safonol neu laminedig, dur a choncrit cyfnerth, wedi'i rag-gastio a'i gastio ar y safle</a:t>
            </a:r>
            <a:endParaRPr lang="en-GB" sz="1800" dirty="0">
              <a:effectLst/>
              <a:latin typeface="Calibri"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cy" sz="1800" b="0" i="0" strike="noStrike" cap="none" spc="0" baseline="0" dirty="0">
                <a:solidFill>
                  <a:srgbClr val="000000"/>
                </a:solidFill>
                <a:effectLst/>
                <a:latin typeface="Arial"/>
                <a:ea typeface="Arial"/>
                <a:cs typeface="Arial"/>
              </a:rPr>
              <a:t>cladin allanol traddodiadol – brics, cerrig, blociau wedi'u rendro, teils crog, slipiau brics, byrddau pren a dalennau dur proffil ar reiliau dur eilaidd</a:t>
            </a:r>
            <a:endParaRPr lang="en-GB" sz="1800" dirty="0">
              <a:effectLst/>
              <a:latin typeface="Calibri"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cy" sz="1800" b="0" i="0" strike="noStrike" cap="none" spc="0" baseline="0" dirty="0">
                <a:solidFill>
                  <a:srgbClr val="000000"/>
                </a:solidFill>
                <a:effectLst/>
                <a:latin typeface="Arial"/>
                <a:ea typeface="Arial"/>
                <a:cs typeface="Arial"/>
              </a:rPr>
              <a:t>cladin allanol cyfoes – gan gynnwys paneli adeileddol wedi'u hynysu (SIPs), systemau murlenni gwydrog a phaneli cladin cyfansawdd</a:t>
            </a:r>
            <a:endParaRPr lang="en-GB" sz="1800" dirty="0">
              <a:effectLst/>
              <a:latin typeface="Calibri"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cy" sz="1800" b="0" i="0" strike="noStrike" cap="none" spc="0" baseline="0" dirty="0">
                <a:solidFill>
                  <a:srgbClr val="000000"/>
                </a:solidFill>
                <a:effectLst/>
                <a:latin typeface="Arial"/>
                <a:ea typeface="Arial"/>
                <a:cs typeface="Arial"/>
              </a:rPr>
              <a:t>lloriau rhyngol – distiau pren, trawstiau a blociau, concrit cyfnerth wedi'i rag-gastio a'i gastio ar y safle</a:t>
            </a:r>
            <a:endParaRPr lang="en-GB" sz="1800" dirty="0">
              <a:effectLst/>
              <a:latin typeface="Calibri"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cy" sz="1800" b="0" i="0" strike="noStrike" cap="none" spc="0" baseline="0" dirty="0">
                <a:solidFill>
                  <a:srgbClr val="000000"/>
                </a:solidFill>
                <a:effectLst/>
                <a:latin typeface="Arial"/>
                <a:ea typeface="Arial"/>
                <a:cs typeface="Arial"/>
              </a:rPr>
              <a:t>cylchredeg fertigol “</a:t>
            </a:r>
            <a:r>
              <a:rPr lang="en-GB" sz="1800" b="0" i="1" strike="noStrike" cap="none" spc="0" baseline="0" dirty="0">
                <a:solidFill>
                  <a:srgbClr val="000000"/>
                </a:solidFill>
                <a:effectLst/>
                <a:latin typeface="Arial"/>
                <a:ea typeface="Arial"/>
                <a:cs typeface="Arial"/>
              </a:rPr>
              <a:t>Vertical circulation</a:t>
            </a:r>
            <a:r>
              <a:rPr lang="en-GB" sz="1800" b="0" i="0" strike="noStrike" cap="none" spc="0" baseline="0" dirty="0">
                <a:solidFill>
                  <a:srgbClr val="000000"/>
                </a:solidFill>
                <a:effectLst/>
                <a:latin typeface="Arial"/>
                <a:ea typeface="Arial"/>
                <a:cs typeface="Arial"/>
              </a:rPr>
              <a:t>”</a:t>
            </a:r>
            <a:r>
              <a:rPr lang="cy" sz="1800" b="0" i="0" strike="noStrike" cap="none" spc="0" baseline="0" dirty="0">
                <a:solidFill>
                  <a:srgbClr val="000000"/>
                </a:solidFill>
                <a:effectLst/>
                <a:latin typeface="Arial"/>
                <a:ea typeface="Arial"/>
                <a:cs typeface="Arial"/>
              </a:rPr>
              <a:t> – grisiau pren a choncrit, trimio tyllau grisiau, adeiladu siafftiau ar gyfer lifftiau, grisiau symudol a gwasanaethau o fewn adeileddau sylfaenol</a:t>
            </a:r>
            <a:endParaRPr lang="en-GB" sz="1800" dirty="0">
              <a:effectLst/>
              <a:latin typeface="Calibri"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cy" sz="1800" b="0" i="0" strike="noStrike" cap="none" spc="0" baseline="0" dirty="0">
                <a:solidFill>
                  <a:srgbClr val="000000"/>
                </a:solidFill>
                <a:effectLst/>
                <a:latin typeface="Arial"/>
                <a:ea typeface="Arial"/>
                <a:cs typeface="Arial"/>
              </a:rPr>
              <a:t>toeau – adeiladweithiau toeau gwastad a thoeau ar ongl traddodiadol, gan gynnwys distiau to, ceibr a thrawslath, ceibr cypledig, adeileddau eilaidd rhwng fframiau, defnyddiau ynysu a gorffeniadau</a:t>
            </a:r>
            <a:endParaRPr lang="en-GB" sz="1800" dirty="0">
              <a:effectLst/>
              <a:latin typeface="Calibri"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cy" sz="1800" b="0" i="0" strike="noStrike" cap="none" spc="0" baseline="0" dirty="0">
                <a:solidFill>
                  <a:srgbClr val="000000"/>
                </a:solidFill>
                <a:effectLst/>
                <a:latin typeface="Arial"/>
                <a:ea typeface="Arial"/>
                <a:cs typeface="Arial"/>
              </a:rPr>
              <a:t>toeau – adeileddau amgen, fowtiau, cromenni, adeiladweithiau cragen a thoeau gwyrdd.</a:t>
            </a:r>
            <a:endParaRPr lang="en-GB" sz="1800" dirty="0">
              <a:effectLst/>
              <a:latin typeface="Calibri"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53</a:t>
            </a:fld>
            <a:endParaRPr lang="en-GB"/>
          </a:p>
        </p:txBody>
      </p:sp>
    </p:spTree>
    <p:extLst>
      <p:ext uri="{BB962C8B-B14F-4D97-AF65-F5344CB8AC3E}">
        <p14:creationId xmlns:p14="http://schemas.microsoft.com/office/powerpoint/2010/main" val="329423893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cy" sz="1800" b="0" i="0" strike="noStrike" cap="none" spc="0" baseline="0" dirty="0">
                <a:solidFill>
                  <a:srgbClr val="000000"/>
                </a:solidFill>
                <a:effectLst/>
                <a:latin typeface="Calibri"/>
                <a:ea typeface="Calibri"/>
                <a:cs typeface="Calibri"/>
              </a:rPr>
              <a:t>Mae'n bwysig bod cymeriad a nodweddion treftadaeth y tŷ presennol yn cael eu cadw a bod dyluniad yr estyniad yn cyd-fynd â'r adeilad presennol.  Er mwyn cyflawni hyn ac i sicrhau bod dulliau a thechnegau adeiladu cynaliadwy yn cael eu defnyddio bydd angen i chi ystyried:</a:t>
            </a:r>
          </a:p>
          <a:p>
            <a:pPr marL="800100" lvl="1" indent="-342900">
              <a:buFont typeface="Arial" panose="020B0604020202020204" pitchFamily="34" charset="0"/>
              <a:buChar char="•"/>
            </a:pPr>
            <a:r>
              <a:rPr lang="cy" sz="1800" b="0" i="0" strike="noStrike" cap="none" spc="0" baseline="0" dirty="0">
                <a:solidFill>
                  <a:srgbClr val="000000"/>
                </a:solidFill>
                <a:effectLst/>
                <a:latin typeface="Arial"/>
                <a:ea typeface="Arial"/>
                <a:cs typeface="Arial"/>
              </a:rPr>
              <a:t>Ailddefnyddio defnyddiau neu gydrannau</a:t>
            </a:r>
          </a:p>
          <a:p>
            <a:pPr marL="800100" lvl="1" indent="-342900">
              <a:buFont typeface="Arial" panose="020B0604020202020204" pitchFamily="34" charset="0"/>
              <a:buChar char="•"/>
            </a:pPr>
            <a:r>
              <a:rPr lang="cy" sz="1800" b="0" i="0" strike="noStrike" cap="none" spc="0" baseline="0" dirty="0">
                <a:solidFill>
                  <a:srgbClr val="000000"/>
                </a:solidFill>
                <a:effectLst/>
                <a:latin typeface="Calibri"/>
                <a:ea typeface="Calibri"/>
                <a:cs typeface="Calibri"/>
              </a:rPr>
              <a:t>Defnyddio defnyddiau neu hen gydrannau</a:t>
            </a:r>
          </a:p>
          <a:p>
            <a:pPr marL="800100" lvl="1" indent="-342900">
              <a:buFont typeface="Arial" panose="020B0604020202020204" pitchFamily="34" charset="0"/>
              <a:buChar char="•"/>
            </a:pPr>
            <a:r>
              <a:rPr lang="cy" sz="1800" b="0" i="0" strike="noStrike" cap="none" spc="0" baseline="0" dirty="0">
                <a:solidFill>
                  <a:srgbClr val="000000"/>
                </a:solidFill>
                <a:effectLst/>
                <a:latin typeface="Arial"/>
                <a:ea typeface="Arial"/>
                <a:cs typeface="Arial"/>
              </a:rPr>
              <a:t>Defnyddio defnyddiau a weithgynhyrchwyd gan ddefnyddio cynnwys wedi’i ailgylchu</a:t>
            </a:r>
          </a:p>
          <a:p>
            <a:pPr marL="800100" lvl="1" indent="-342900">
              <a:buFont typeface="Arial" panose="020B0604020202020204" pitchFamily="34" charset="0"/>
              <a:buChar char="•"/>
            </a:pPr>
            <a:r>
              <a:rPr lang="cy" sz="1800" b="0" i="0" strike="noStrike" cap="none" spc="0" baseline="0" dirty="0">
                <a:solidFill>
                  <a:srgbClr val="000000"/>
                </a:solidFill>
                <a:effectLst/>
                <a:latin typeface="Calibri"/>
                <a:ea typeface="Calibri"/>
                <a:cs typeface="Calibri"/>
              </a:rPr>
              <a:t>Defnyddio defnyddiau naturiol.</a:t>
            </a:r>
          </a:p>
          <a:p>
            <a:pPr marL="800100" lvl="1" indent="-342900">
              <a:buFont typeface="Arial" panose="020B0604020202020204" pitchFamily="34" charset="0"/>
              <a:buChar char="•"/>
            </a:pPr>
            <a:r>
              <a:rPr lang="cy" sz="1800" b="0" i="0" strike="noStrike" cap="none" spc="0" baseline="0" dirty="0">
                <a:solidFill>
                  <a:srgbClr val="000000"/>
                </a:solidFill>
                <a:effectLst/>
                <a:latin typeface="Arial"/>
                <a:ea typeface="Arial"/>
                <a:cs typeface="Arial"/>
              </a:rPr>
              <a:t>Defnyddio dulliau sy’n llai niweidiol i’r amgylchedd.</a:t>
            </a:r>
          </a:p>
          <a:p>
            <a:r>
              <a:rPr lang="cy" sz="1800" b="0" i="0" strike="noStrike" cap="none" spc="0" baseline="0" dirty="0">
                <a:solidFill>
                  <a:srgbClr val="000000"/>
                </a:solidFill>
                <a:effectLst/>
                <a:latin typeface="Arial"/>
                <a:ea typeface="Arial"/>
                <a:cs typeface="Arial"/>
              </a:rPr>
              <a:t>Mae ystyriaethau cynaliadwy eraill yn cynnwys:</a:t>
            </a:r>
          </a:p>
          <a:p>
            <a:pPr marL="800100" lvl="1" indent="-342900">
              <a:buFont typeface="Arial" panose="020B0604020202020204" pitchFamily="34" charset="0"/>
              <a:buChar char="•"/>
            </a:pPr>
            <a:r>
              <a:rPr lang="en-GB" sz="1800" b="0" i="0" strike="noStrike" cap="none" spc="0" baseline="0" dirty="0" err="1">
                <a:solidFill>
                  <a:srgbClr val="000000"/>
                </a:solidFill>
                <a:effectLst/>
                <a:latin typeface="Arial"/>
                <a:ea typeface="Arial"/>
                <a:cs typeface="Arial"/>
              </a:rPr>
              <a:t>Prynu</a:t>
            </a:r>
            <a:r>
              <a:rPr lang="en-GB" sz="1800" b="0" i="0" strike="noStrike" cap="none" spc="0" baseline="0" dirty="0">
                <a:solidFill>
                  <a:srgbClr val="000000"/>
                </a:solidFill>
                <a:effectLst/>
                <a:latin typeface="Arial"/>
                <a:ea typeface="Arial"/>
                <a:cs typeface="Arial"/>
              </a:rPr>
              <a:t> </a:t>
            </a:r>
            <a:r>
              <a:rPr lang="cy" sz="1800" b="0" i="0" strike="noStrike" cap="none" spc="0" baseline="0" dirty="0">
                <a:solidFill>
                  <a:srgbClr val="000000"/>
                </a:solidFill>
                <a:effectLst/>
                <a:latin typeface="Arial"/>
                <a:ea typeface="Arial"/>
                <a:cs typeface="Arial"/>
              </a:rPr>
              <a:t>defnyddiau yn lleol</a:t>
            </a:r>
          </a:p>
          <a:p>
            <a:pPr marL="800100" lvl="1" indent="-342900">
              <a:buFont typeface="Arial" panose="020B0604020202020204" pitchFamily="34" charset="0"/>
              <a:buChar char="•"/>
            </a:pPr>
            <a:r>
              <a:rPr lang="cy" sz="1800" b="0" i="0" strike="noStrike" cap="none" spc="0" baseline="0" dirty="0">
                <a:solidFill>
                  <a:srgbClr val="000000"/>
                </a:solidFill>
                <a:effectLst/>
                <a:latin typeface="Calibri"/>
                <a:ea typeface="Calibri"/>
                <a:cs typeface="Calibri"/>
              </a:rPr>
              <a:t>Gwella effeithlonrwydd o ran egni</a:t>
            </a:r>
          </a:p>
          <a:p>
            <a:pPr marL="800100" lvl="1" indent="-342900">
              <a:buFont typeface="Arial" panose="020B0604020202020204" pitchFamily="34" charset="0"/>
              <a:buChar char="•"/>
            </a:pPr>
            <a:r>
              <a:rPr lang="cy" sz="1800" b="0" i="0" strike="noStrike" cap="none" spc="0" baseline="0" dirty="0">
                <a:solidFill>
                  <a:srgbClr val="000000"/>
                </a:solidFill>
                <a:effectLst/>
                <a:latin typeface="Arial"/>
                <a:ea typeface="Arial"/>
                <a:cs typeface="Arial"/>
              </a:rPr>
              <a:t>Defnyddio llai o ddwr</a:t>
            </a:r>
          </a:p>
          <a:p>
            <a:endParaRPr lang="en-GB" dirty="0"/>
          </a:p>
          <a:p>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54</a:t>
            </a:fld>
            <a:endParaRPr lang="en-GB"/>
          </a:p>
        </p:txBody>
      </p:sp>
    </p:spTree>
    <p:extLst>
      <p:ext uri="{BB962C8B-B14F-4D97-AF65-F5344CB8AC3E}">
        <p14:creationId xmlns:p14="http://schemas.microsoft.com/office/powerpoint/2010/main" val="170371677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 sz="1800" b="0" i="0" strike="noStrike" cap="none" spc="0" baseline="0" dirty="0">
                <a:solidFill>
                  <a:srgbClr val="000000"/>
                </a:solidFill>
                <a:effectLst/>
                <a:latin typeface="Calibri"/>
                <a:ea typeface="Calibri"/>
                <a:cs typeface="Calibri"/>
              </a:rPr>
              <a:t>Ar gyfer y ganolfan feddygol newydd, nid yw'r systemau dŵr gofynnol yn debygol o fod yn helaeth fel y byddent mewn ffatri fawr, er enghraifft.  Fodd bynnag, dylai'r defnydd o ddull SuDS i gasglu dŵr glaw leihau'r defnydd o ddŵr ac osgoi llifoedd brig rhag dod i mewn i'r system gyhoeddus.</a:t>
            </a:r>
          </a:p>
          <a:p>
            <a:endParaRPr lang="en-GB" dirty="0"/>
          </a:p>
          <a:p>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55</a:t>
            </a:fld>
            <a:endParaRPr lang="en-GB"/>
          </a:p>
        </p:txBody>
      </p:sp>
    </p:spTree>
    <p:extLst>
      <p:ext uri="{BB962C8B-B14F-4D97-AF65-F5344CB8AC3E}">
        <p14:creationId xmlns:p14="http://schemas.microsoft.com/office/powerpoint/2010/main" val="78927599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56</a:t>
            </a:fld>
            <a:endParaRPr lang="en-GB"/>
          </a:p>
        </p:txBody>
      </p:sp>
    </p:spTree>
    <p:extLst>
      <p:ext uri="{BB962C8B-B14F-4D97-AF65-F5344CB8AC3E}">
        <p14:creationId xmlns:p14="http://schemas.microsoft.com/office/powerpoint/2010/main" val="33300400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 sz="1800" b="0" i="0" strike="noStrike" cap="none" spc="0" baseline="0" dirty="0">
                <a:solidFill>
                  <a:srgbClr val="000000"/>
                </a:solidFill>
                <a:effectLst/>
                <a:latin typeface="Calibri"/>
                <a:ea typeface="Calibri"/>
                <a:cs typeface="Calibri"/>
              </a:rPr>
              <a:t>Ar gyfer pob adran, dylech ystyried gofynion y brîff, gan gynnwys:</a:t>
            </a:r>
          </a:p>
          <a:p>
            <a:pPr marL="171450" indent="-171450">
              <a:buFont typeface="Arial" panose="020B0604020202020204" pitchFamily="34" charset="0"/>
              <a:buChar char="•"/>
            </a:pPr>
            <a:r>
              <a:rPr lang="cy" sz="1800" b="0" i="0" strike="noStrike" cap="none" spc="0" baseline="0" dirty="0">
                <a:solidFill>
                  <a:srgbClr val="000000"/>
                </a:solidFill>
                <a:effectLst/>
                <a:latin typeface="Calibri"/>
                <a:ea typeface="Calibri"/>
                <a:cs typeface="Calibri"/>
              </a:rPr>
              <a:t>Natur y safle</a:t>
            </a:r>
          </a:p>
          <a:p>
            <a:pPr marL="171450" indent="-171450">
              <a:buFont typeface="Arial" panose="020B0604020202020204" pitchFamily="34" charset="0"/>
              <a:buChar char="•"/>
            </a:pPr>
            <a:r>
              <a:rPr lang="cy" sz="1800" b="0" i="0" strike="noStrike" cap="none" spc="0" baseline="0" dirty="0">
                <a:solidFill>
                  <a:srgbClr val="000000"/>
                </a:solidFill>
                <a:effectLst/>
                <a:latin typeface="Calibri"/>
                <a:ea typeface="Calibri"/>
                <a:cs typeface="Calibri"/>
              </a:rPr>
              <a:t>Rheoliadau cynllunio</a:t>
            </a:r>
          </a:p>
          <a:p>
            <a:pPr marL="171450" indent="-171450">
              <a:buFont typeface="Arial" panose="020B0604020202020204" pitchFamily="34" charset="0"/>
              <a:buChar char="•"/>
            </a:pPr>
            <a:r>
              <a:rPr lang="cy" sz="1800" b="0" i="0" strike="noStrike" cap="none" spc="0" baseline="0" dirty="0">
                <a:solidFill>
                  <a:srgbClr val="000000"/>
                </a:solidFill>
                <a:effectLst/>
                <a:latin typeface="Calibri"/>
                <a:ea typeface="Calibri"/>
                <a:cs typeface="Calibri"/>
              </a:rPr>
              <a:t>Rheoliadau statudol</a:t>
            </a:r>
          </a:p>
          <a:p>
            <a:pPr marL="171450" indent="-171450">
              <a:buFont typeface="Arial" panose="020B0604020202020204" pitchFamily="34" charset="0"/>
              <a:buChar char="•"/>
            </a:pPr>
            <a:r>
              <a:rPr lang="cy" sz="1800" b="0" i="0" strike="noStrike" cap="none" spc="0" baseline="0" dirty="0">
                <a:solidFill>
                  <a:srgbClr val="000000"/>
                </a:solidFill>
                <a:effectLst/>
                <a:latin typeface="Calibri"/>
                <a:ea typeface="Calibri"/>
                <a:cs typeface="Calibri"/>
              </a:rPr>
              <a:t>Materion a phryderon amgylcheddol</a:t>
            </a:r>
          </a:p>
          <a:p>
            <a:pPr marL="171450" indent="-171450">
              <a:buFont typeface="Arial" panose="020B0604020202020204" pitchFamily="34" charset="0"/>
              <a:buChar char="•"/>
            </a:pPr>
            <a:r>
              <a:rPr lang="cy" sz="1800" b="0" i="0" strike="noStrike" cap="none" spc="0" baseline="0" dirty="0">
                <a:solidFill>
                  <a:srgbClr val="000000"/>
                </a:solidFill>
                <a:effectLst/>
                <a:latin typeface="Calibri"/>
                <a:ea typeface="Calibri"/>
                <a:cs typeface="Calibri"/>
              </a:rPr>
              <a:t>Effeithiau cymdeithasol</a:t>
            </a:r>
          </a:p>
          <a:p>
            <a:pPr marL="171450" indent="-171450">
              <a:buFont typeface="Arial" panose="020B0604020202020204" pitchFamily="34" charset="0"/>
              <a:buChar char="•"/>
            </a:pPr>
            <a:r>
              <a:rPr lang="cy" sz="1800" b="0" i="0" strike="noStrike" cap="none" spc="0" baseline="0" dirty="0">
                <a:solidFill>
                  <a:srgbClr val="000000"/>
                </a:solidFill>
                <a:effectLst/>
                <a:latin typeface="Calibri"/>
                <a:ea typeface="Calibri"/>
                <a:cs typeface="Calibri"/>
              </a:rPr>
              <a:t>Cyfyngiadau cyllidebol ac economaidd</a:t>
            </a:r>
          </a:p>
          <a:p>
            <a:pPr marL="171450" indent="-171450">
              <a:buFont typeface="Arial" panose="020B0604020202020204" pitchFamily="34" charset="0"/>
              <a:buChar char="•"/>
            </a:pPr>
            <a:r>
              <a:rPr lang="cy" sz="1800" b="0" i="0" strike="noStrike" cap="none" spc="0" baseline="0" dirty="0">
                <a:solidFill>
                  <a:srgbClr val="000000"/>
                </a:solidFill>
                <a:effectLst/>
                <a:latin typeface="Calibri"/>
                <a:ea typeface="Calibri"/>
                <a:cs typeface="Calibri"/>
              </a:rPr>
              <a:t>Rheoliadau adeiladu (dylunio a rheoli) - a elwir yn CDM</a:t>
            </a:r>
          </a:p>
          <a:p>
            <a:pPr marL="171450" indent="-171450">
              <a:buFont typeface="Arial" panose="020B0604020202020204" pitchFamily="34" charset="0"/>
              <a:buChar char="•"/>
            </a:pPr>
            <a:r>
              <a:rPr lang="cy" sz="1800" b="0" i="0" strike="noStrike" cap="none" spc="0" baseline="0" dirty="0">
                <a:solidFill>
                  <a:srgbClr val="000000"/>
                </a:solidFill>
                <a:effectLst/>
                <a:latin typeface="Calibri"/>
                <a:ea typeface="Calibri"/>
                <a:cs typeface="Calibri"/>
              </a:rPr>
              <a:t>Natur yr adeilad presennol a'i oedran/nodweddion treftadaeth a’i broblemau</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24E7319E-213C-4920-A16F-A5F14520856B}" type="slidenum">
              <a:rPr lang="en-GB" smtClean="0"/>
              <a:t>6</a:t>
            </a:fld>
            <a:endParaRPr lang="en-GB"/>
          </a:p>
        </p:txBody>
      </p:sp>
    </p:spTree>
    <p:extLst>
      <p:ext uri="{BB962C8B-B14F-4D97-AF65-F5344CB8AC3E}">
        <p14:creationId xmlns:p14="http://schemas.microsoft.com/office/powerpoint/2010/main" val="39574481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cy-GB" sz="1800" kern="1200" dirty="0">
                <a:solidFill>
                  <a:srgbClr val="000000"/>
                </a:solidFill>
                <a:latin typeface="Calibri" panose="020F0502020204030204" pitchFamily="34" charset="0"/>
              </a:rPr>
              <a:t>Ar gyfer pob adran byddwn yn ystyried dyrannu marciau trwy drafod y band marciau uchaf o'r fanyleb.</a:t>
            </a:r>
          </a:p>
          <a:p>
            <a:pPr rtl="0"/>
            <a:endParaRPr lang="en-US" sz="1800" kern="1200" dirty="0">
              <a:solidFill>
                <a:srgbClr val="000000"/>
              </a:solidFill>
              <a:latin typeface="Calibri" panose="020F0502020204030204" pitchFamily="34" charset="0"/>
            </a:endParaRPr>
          </a:p>
          <a:p>
            <a:pPr rtl="0"/>
            <a:r>
              <a:rPr lang="cy-GB" sz="1800" kern="1200" dirty="0">
                <a:solidFill>
                  <a:srgbClr val="000000"/>
                </a:solidFill>
                <a:latin typeface="Calibri" panose="020F0502020204030204" pitchFamily="34" charset="0"/>
              </a:rPr>
              <a:t>Er mwyn cyflawni marciau uchel yma bydd angen i chi fod wedi cwmpasu'r pwyntiau bwled a restrwyd ar y sleid blaenorol ac wedi ystyried gofynion a chyfyngiadau'r brîff a allai ddylanwadu ar y broses ddylunio.</a:t>
            </a:r>
          </a:p>
          <a:p>
            <a:pPr rtl="0"/>
            <a:endParaRPr lang="en-US" sz="1800" kern="1200" dirty="0">
              <a:solidFill>
                <a:srgbClr val="000000"/>
              </a:solidFill>
              <a:latin typeface="Calibri" panose="020F0502020204030204" pitchFamily="34" charset="0"/>
            </a:endParaRPr>
          </a:p>
          <a:p>
            <a:pPr rtl="0"/>
            <a:r>
              <a:rPr lang="cy-GB" sz="1800" kern="1200" dirty="0">
                <a:solidFill>
                  <a:srgbClr val="000000"/>
                </a:solidFill>
                <a:latin typeface="Calibri" panose="020F0502020204030204" pitchFamily="34" charset="0"/>
              </a:rPr>
              <a:t>Bydd angen i chi ddarparu tystiolaeth o ddadansoddiad beirniadol a gwrthrychol o’r ffordd y gall y paramedrau, gofynion a chyfyngiadau hyn effeithio ar gynigion i ddiwallu anghenion busnes, anghenion datblygu ac anghenion defnyddwyr yng nghyd-destun y ganolfan feddygol newydd.</a:t>
            </a:r>
          </a:p>
        </p:txBody>
      </p:sp>
      <p:sp>
        <p:nvSpPr>
          <p:cNvPr id="4" name="Slide Number Placeholder 3"/>
          <p:cNvSpPr>
            <a:spLocks noGrp="1"/>
          </p:cNvSpPr>
          <p:nvPr>
            <p:ph type="sldNum" sz="quarter" idx="5"/>
          </p:nvPr>
        </p:nvSpPr>
        <p:spPr/>
        <p:txBody>
          <a:bodyPr/>
          <a:lstStyle/>
          <a:p>
            <a:fld id="{24E7319E-213C-4920-A16F-A5F14520856B}" type="slidenum">
              <a:rPr lang="en-GB" smtClean="0"/>
              <a:t>7</a:t>
            </a:fld>
            <a:endParaRPr lang="en-GB"/>
          </a:p>
        </p:txBody>
      </p:sp>
    </p:spTree>
    <p:extLst>
      <p:ext uri="{BB962C8B-B14F-4D97-AF65-F5344CB8AC3E}">
        <p14:creationId xmlns:p14="http://schemas.microsoft.com/office/powerpoint/2010/main" val="25536774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 sz="1800" b="0" i="0" strike="noStrike" cap="none" spc="0" baseline="0" dirty="0">
                <a:solidFill>
                  <a:srgbClr val="000000"/>
                </a:solidFill>
                <a:effectLst/>
                <a:latin typeface="Calibri"/>
                <a:ea typeface="Calibri"/>
                <a:cs typeface="Calibri"/>
              </a:rPr>
              <a:t>Mae'r brîff yn disgrifio safle o oddeutu un erw mewn ardal breswyl gan mwyaf.  Ar y safle mae adeilad gwag, tua 110 mlwydd oed, wedi'i adeiladu o frics.</a:t>
            </a:r>
          </a:p>
          <a:p>
            <a:endParaRPr lang="en-US" dirty="0"/>
          </a:p>
          <a:p>
            <a:r>
              <a:rPr lang="cy" sz="1800" b="0" i="0" strike="noStrike" cap="none" spc="0" baseline="0" dirty="0">
                <a:solidFill>
                  <a:srgbClr val="000000"/>
                </a:solidFill>
                <a:effectLst/>
                <a:latin typeface="Calibri"/>
                <a:ea typeface="Calibri"/>
                <a:cs typeface="Calibri"/>
              </a:rPr>
              <a:t>Bydd angen i chi ddarparu tystiolaeth o'ch ystyriaeth o'r wybodaeth yn y brîff, lleoliad y safle mewn perthynas ag ardaloedd fel canol y dref, cysylltiadau trafnidiaeth a llwybrau mynediad eraill.  </a:t>
            </a:r>
          </a:p>
          <a:p>
            <a:endParaRPr lang="en-US" dirty="0"/>
          </a:p>
          <a:p>
            <a:r>
              <a:rPr lang="cy" sz="1800" b="0" i="0" strike="noStrike" cap="none" spc="0" baseline="0" dirty="0">
                <a:solidFill>
                  <a:srgbClr val="000000"/>
                </a:solidFill>
                <a:effectLst/>
                <a:latin typeface="Calibri"/>
                <a:ea typeface="Calibri"/>
                <a:cs typeface="Calibri"/>
              </a:rPr>
              <a:t>Yn ogystal, dylech ystyried cyfeiriadaeth y safle, cyflwr y ddaear ar y safle ac argaeledd prif wasanaethau a chyfleustodau.</a:t>
            </a:r>
          </a:p>
        </p:txBody>
      </p:sp>
      <p:sp>
        <p:nvSpPr>
          <p:cNvPr id="4" name="Slide Number Placeholder 3"/>
          <p:cNvSpPr>
            <a:spLocks noGrp="1"/>
          </p:cNvSpPr>
          <p:nvPr>
            <p:ph type="sldNum" sz="quarter" idx="5"/>
          </p:nvPr>
        </p:nvSpPr>
        <p:spPr/>
        <p:txBody>
          <a:bodyPr/>
          <a:lstStyle/>
          <a:p>
            <a:fld id="{24E7319E-213C-4920-A16F-A5F14520856B}" type="slidenum">
              <a:rPr lang="en-GB" smtClean="0"/>
              <a:t>8</a:t>
            </a:fld>
            <a:endParaRPr lang="en-GB"/>
          </a:p>
        </p:txBody>
      </p:sp>
    </p:spTree>
    <p:extLst>
      <p:ext uri="{BB962C8B-B14F-4D97-AF65-F5344CB8AC3E}">
        <p14:creationId xmlns:p14="http://schemas.microsoft.com/office/powerpoint/2010/main" val="23543785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 sz="1800" b="0" i="0" strike="noStrike" cap="none" spc="0" baseline="0" dirty="0">
                <a:solidFill>
                  <a:srgbClr val="000000"/>
                </a:solidFill>
                <a:effectLst/>
                <a:latin typeface="Calibri"/>
                <a:ea typeface="Calibri"/>
                <a:cs typeface="Calibri"/>
              </a:rPr>
              <a:t>Bydd y cyflwyniad hwn yn ystyried gwaith a gynhyrchwyd ar gyfer briff yr AD fel enghraifft.</a:t>
            </a:r>
          </a:p>
          <a:p>
            <a:endParaRPr lang="en-US" dirty="0"/>
          </a:p>
          <a:p>
            <a:r>
              <a:rPr lang="cy" sz="1800" b="0" i="0" strike="noStrike" cap="none" spc="0" baseline="0" dirty="0">
                <a:solidFill>
                  <a:srgbClr val="000000"/>
                </a:solidFill>
                <a:effectLst/>
                <a:latin typeface="Calibri"/>
                <a:ea typeface="Calibri"/>
                <a:cs typeface="Calibri"/>
              </a:rPr>
              <a:t>Mae'r lluniad hwn yn darparu gwybodaeth am leoliad y safle, cyfeiriadaeth y safle ac mae'n cynnwys delwedd o'r adeilad presennol sydd i'w drawsnewid fel rhan o'r ganolfan feddygol newydd.</a:t>
            </a:r>
          </a:p>
        </p:txBody>
      </p:sp>
      <p:sp>
        <p:nvSpPr>
          <p:cNvPr id="4" name="Slide Number Placeholder 3"/>
          <p:cNvSpPr>
            <a:spLocks noGrp="1"/>
          </p:cNvSpPr>
          <p:nvPr>
            <p:ph type="sldNum" sz="quarter" idx="5"/>
          </p:nvPr>
        </p:nvSpPr>
        <p:spPr/>
        <p:txBody>
          <a:bodyPr/>
          <a:lstStyle/>
          <a:p>
            <a:fld id="{24E7319E-213C-4920-A16F-A5F14520856B}" type="slidenum">
              <a:rPr lang="en-GB" smtClean="0"/>
              <a:t>9</a:t>
            </a:fld>
            <a:endParaRPr lang="en-GB"/>
          </a:p>
        </p:txBody>
      </p:sp>
    </p:spTree>
    <p:extLst>
      <p:ext uri="{BB962C8B-B14F-4D97-AF65-F5344CB8AC3E}">
        <p14:creationId xmlns:p14="http://schemas.microsoft.com/office/powerpoint/2010/main" val="33341168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file:///\\localhost\Volumes\Other%20Clients\Eduqas\P17661%20Eduqas%20Brand%20Identity%20Guidelines\Links\Corbis-42-53088181.jpg" TargetMode="External"/><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9" name="Corbis-42-53088181_bandw.jpg"/>
          <p:cNvPicPr preferRelativeResize="0"/>
          <p:nvPr userDrawn="1"/>
        </p:nvPicPr>
        <p:blipFill>
          <a:blip r:embed="rId2" r:link="rId3">
            <a:extLst>
              <a:ext uri="{28A0092B-C50C-407E-A947-70E740481C1C}">
                <a14:useLocalDpi xmlns:a14="http://schemas.microsoft.com/office/drawing/2010/main" val="0"/>
              </a:ext>
            </a:extLst>
          </a:blip>
          <a:srcRect l="331" t="9973" r="-331" b="4013"/>
          <a:stretch>
            <a:fillRect/>
          </a:stretch>
        </p:blipFill>
        <p:spPr>
          <a:xfrm>
            <a:off x="5425200" y="3048000"/>
            <a:ext cx="3261600" cy="2805414"/>
          </a:xfrm>
          <a:prstGeom prst="rect">
            <a:avLst/>
          </a:prstGeom>
        </p:spPr>
      </p:pic>
      <p:sp>
        <p:nvSpPr>
          <p:cNvPr id="7" name="Text Placeholder 17"/>
          <p:cNvSpPr>
            <a:spLocks noGrp="1"/>
          </p:cNvSpPr>
          <p:nvPr>
            <p:ph type="body" sz="quarter" idx="15" hasCustomPrompt="1"/>
          </p:nvPr>
        </p:nvSpPr>
        <p:spPr>
          <a:xfrm>
            <a:off x="487363" y="3094339"/>
            <a:ext cx="4868862" cy="2805113"/>
          </a:xfrm>
        </p:spPr>
        <p:txBody>
          <a:bodyPr/>
          <a:lstStyle>
            <a:lvl1pPr marL="0" marR="0" indent="0" algn="l" defTabSz="457200" rtl="0" eaLnBrk="1" fontAlgn="auto" latinLnBrk="0" hangingPunct="1">
              <a:lnSpc>
                <a:spcPct val="100000"/>
              </a:lnSpc>
              <a:spcBef>
                <a:spcPct val="20000"/>
              </a:spcBef>
              <a:spcAft>
                <a:spcPct val="0"/>
              </a:spcAft>
              <a:buClrTx/>
              <a:buSzTx/>
              <a:buFont typeface="Arial"/>
              <a:buNone/>
              <a:defRPr sz="2400">
                <a:solidFill>
                  <a:schemeClr val="tx1"/>
                </a:solidFill>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100000"/>
              </a:lnSpc>
              <a:spcBef>
                <a:spcPct val="20000"/>
              </a:spcBef>
              <a:spcAft>
                <a:spcPct val="0"/>
              </a:spcAft>
              <a:buClrTx/>
              <a:buSzTx/>
              <a:buFont typeface="Arial"/>
              <a:buNone/>
              <a:defRPr/>
            </a:pPr>
            <a:r>
              <a:rPr lang="en-GB" baseline="30000" err="1">
                <a:solidFill>
                  <a:srgbClr val="5A5A59"/>
                </a:solidFill>
                <a:latin typeface="Bliss-Light"/>
                <a:cs typeface="Bliss-Light"/>
              </a:rPr>
              <a:t>Invellab id quiberumqui non rerovit era consequunt accabor epelicabo. Nam, id ex enis alis es doluptas sunt pa non plaudam rateseque oditibusae is ut eturem ea dent est esed modis quam, quam, id modit mi, omnit accusci magnatur, solum int ullandi oreium eos aut que veligenim si ut reperatio doluptatem voluptam est, comnim fugitat iorecup tincti. </a:t>
            </a:r>
          </a:p>
          <a:p>
            <a:pPr lvl="0"/>
            <a:endParaRPr lang="en-GB"/>
          </a:p>
        </p:txBody>
      </p:sp>
      <p:sp>
        <p:nvSpPr>
          <p:cNvPr id="10" name="Text Placeholder 15"/>
          <p:cNvSpPr>
            <a:spLocks noGrp="1"/>
          </p:cNvSpPr>
          <p:nvPr>
            <p:ph type="body" sz="quarter" idx="16" hasCustomPrompt="1"/>
          </p:nvPr>
        </p:nvSpPr>
        <p:spPr>
          <a:xfrm>
            <a:off x="487363" y="1567656"/>
            <a:ext cx="8418513" cy="1188244"/>
          </a:xfrm>
        </p:spPr>
        <p:txBody>
          <a:bodyPr/>
          <a:lstStyle>
            <a:lvl1pPr marL="0" marR="0" indent="0" algn="l" defTabSz="457200" rtl="0" eaLnBrk="1" fontAlgn="auto" latinLnBrk="0" hangingPunct="1">
              <a:lnSpc>
                <a:spcPct val="100000"/>
              </a:lnSpc>
              <a:spcBef>
                <a:spcPct val="20000"/>
              </a:spcBef>
              <a:spcAft>
                <a:spcPct val="0"/>
              </a:spcAft>
              <a:buClrTx/>
              <a:buSzTx/>
              <a:buFont typeface="Arial"/>
              <a:buNone/>
              <a:defRPr sz="3200" baseline="0">
                <a:solidFill>
                  <a:srgbClr val="0070C0"/>
                </a:solidFill>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100000"/>
              </a:lnSpc>
              <a:spcBef>
                <a:spcPct val="20000"/>
              </a:spcBef>
              <a:spcAft>
                <a:spcPct val="0"/>
              </a:spcAft>
              <a:buClrTx/>
              <a:buSzTx/>
              <a:buFont typeface="Arial"/>
              <a:buNone/>
              <a:defRPr/>
            </a:pPr>
            <a:r>
              <a:rPr lang="en-US" err="1"/>
              <a:t>Teitl 1 | Title 1</a:t>
            </a:r>
          </a:p>
          <a:p>
            <a:pPr marL="0" marR="0" lvl="0" indent="0" algn="l" defTabSz="457200" rtl="0" eaLnBrk="1" fontAlgn="auto" latinLnBrk="0" hangingPunct="1">
              <a:lnSpc>
                <a:spcPct val="100000"/>
              </a:lnSpc>
              <a:spcBef>
                <a:spcPct val="20000"/>
              </a:spcBef>
              <a:spcAft>
                <a:spcPct val="0"/>
              </a:spcAft>
              <a:buClrTx/>
              <a:buSzTx/>
              <a:buFont typeface="Arial"/>
              <a:buNone/>
              <a:defRPr/>
            </a:pPr>
            <a:r>
              <a:rPr lang="en-US" sz="3200" kern="1100" spc="-50" err="1">
                <a:solidFill>
                  <a:srgbClr val="0096ED"/>
                </a:solidFill>
                <a:latin typeface="Gotham Rounded Book"/>
                <a:ea typeface="Times New Roman"/>
                <a:cs typeface="Gotham Rounded Book"/>
              </a:rPr>
              <a:t>Teitl 2 | Title 2</a:t>
            </a:r>
            <a:endParaRPr lang="en-GB"/>
          </a:p>
        </p:txBody>
      </p:sp>
    </p:spTree>
    <p:extLst>
      <p:ext uri="{BB962C8B-B14F-4D97-AF65-F5344CB8AC3E}">
        <p14:creationId xmlns:p14="http://schemas.microsoft.com/office/powerpoint/2010/main" val="1245819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57200" y="2894120"/>
            <a:ext cx="8229600" cy="3232043"/>
          </a:xfrm>
          <a:prstGeom prst="rect">
            <a:avLst/>
          </a:prstGeom>
        </p:spPr>
        <p:txBody>
          <a:bodyPr/>
          <a:lstStyle>
            <a:lvl1pPr marL="0" marR="0" indent="0" algn="l" defTabSz="457200" rtl="0" eaLnBrk="1" fontAlgn="base" latinLnBrk="0" hangingPunct="1">
              <a:lnSpc>
                <a:spcPct val="150000"/>
              </a:lnSpc>
              <a:spcBef>
                <a:spcPct val="0"/>
              </a:spcBef>
              <a:spcAft>
                <a:spcPct val="0"/>
              </a:spcAft>
              <a:buClrTx/>
              <a:buSzTx/>
              <a:buFont typeface="Arial" panose="020B0604020202020204" pitchFamily="34" charset="0"/>
              <a:buNone/>
              <a:defRPr>
                <a:solidFill>
                  <a:srgbClr val="DF3C06"/>
                </a:solidFill>
                <a:latin typeface="Arial" panose="020B0604020202020204" pitchFamily="34" charset="0"/>
                <a:cs typeface="Arial" panose="020B0604020202020204" pitchFamily="34" charset="0"/>
              </a:defRPr>
            </a:lvl1pPr>
          </a:lstStyle>
          <a:p>
            <a:pPr marL="0" marR="0" lvl="0" indent="0" algn="l" defTabSz="457200" rtl="0" eaLnBrk="1" fontAlgn="base" latinLnBrk="0" hangingPunct="1">
              <a:lnSpc>
                <a:spcPct val="100000"/>
              </a:lnSpc>
              <a:spcBef>
                <a:spcPct val="0"/>
              </a:spcBef>
              <a:spcAft>
                <a:spcPct val="0"/>
              </a:spcAft>
              <a:buClrTx/>
              <a:buSzTx/>
              <a:buFontTx/>
              <a:buNone/>
              <a:defRPr/>
            </a:pPr>
            <a:r>
              <a:rPr kumimoji="0" lang="en-US" sz="1600" b="0" i="0" u="none" strike="noStrike" kern="1200" cap="none" spc="0" normalizeH="0" baseline="0" noProof="0">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rPr>
              <a:t>Subheading | Is deitl</a:t>
            </a:r>
          </a:p>
          <a:p>
            <a:pPr marL="285750" marR="0" lvl="0" indent="-285750" algn="l" defTabSz="457200" rtl="0" eaLnBrk="1" fontAlgn="base" latinLnBrk="0" hangingPunct="1">
              <a:lnSpc>
                <a:spcPct val="150000"/>
              </a:lnSpc>
              <a:spcBef>
                <a:spcPct val="0"/>
              </a:spcBef>
              <a:spcAft>
                <a:spcPct val="0"/>
              </a:spcAft>
              <a:buClrTx/>
              <a:buSzTx/>
              <a:buFont typeface="Arial" panose="020B0604020202020204" pitchFamily="34" charset="0"/>
              <a:buChar char="•"/>
              <a:defRPr/>
            </a:pPr>
            <a:r>
              <a:rPr kumimoji="0" lang="en-GB" sz="1800" b="0" i="0" u="none" strike="noStrike" kern="1200" cap="none" spc="0" normalizeH="0" baseline="30000" noProof="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Lorem ipsum dolor sit amet, consectetuer adipiscing elit. Aenean commodo ligula eget dolor. Aenean massa</a:t>
            </a:r>
            <a:r>
              <a:rPr kumimoji="0" lang="en-GB" sz="1800" b="0" i="0" u="none" strike="noStrike" kern="1200" cap="none" spc="0" normalizeH="0" baseline="30000" noProof="0">
                <a:ln>
                  <a:noFill/>
                </a:ln>
                <a:solidFill>
                  <a:prstClr val="white">
                    <a:lumMod val="50000"/>
                  </a:prstClr>
                </a:solidFill>
                <a:effectLst/>
                <a:uLnTx/>
                <a:uFillTx/>
                <a:latin typeface="Arial" panose="020B0604020202020204" pitchFamily="34" charset="0"/>
                <a:ea typeface="ＭＳ Ｐゴシック" pitchFamily="1" charset="-128"/>
                <a:cs typeface="Arial" panose="020B0604020202020204" pitchFamily="34" charset="0"/>
              </a:rPr>
              <a:t>.</a:t>
            </a:r>
          </a:p>
          <a:p>
            <a:pPr marL="0" marR="0" lvl="0" indent="0" algn="l" defTabSz="457200" rtl="0" eaLnBrk="1" fontAlgn="base" latinLnBrk="0" hangingPunct="1">
              <a:lnSpc>
                <a:spcPct val="150000"/>
              </a:lnSpc>
              <a:spcBef>
                <a:spcPct val="0"/>
              </a:spcBef>
              <a:spcAft>
                <a:spcPct val="0"/>
              </a:spcAft>
              <a:buClrTx/>
              <a:buSzTx/>
              <a:buFontTx/>
              <a:buNone/>
              <a:defRPr/>
            </a:pPr>
            <a:r>
              <a:rPr kumimoji="0" lang="en-GB" sz="1800" b="0" i="0" u="none" strike="noStrike" kern="1200" cap="none" spc="0" normalizeH="0" baseline="30000" noProof="0">
                <a:ln>
                  <a:noFill/>
                </a:ln>
                <a:solidFill>
                  <a:srgbClr val="5A5A59"/>
                </a:solidFill>
                <a:effectLst/>
                <a:uLnTx/>
                <a:uFillTx/>
                <a:latin typeface="Arial" panose="020B0604020202020204" pitchFamily="34" charset="0"/>
                <a:ea typeface="ＭＳ Ｐゴシック" pitchFamily="1" charset="-128"/>
                <a:cs typeface="Arial" panose="020B0604020202020204" pitchFamily="34" charset="0"/>
              </a:rPr>
              <a:t> </a:t>
            </a:r>
            <a:endParaRPr kumimoji="0" lang="en-GB" sz="1400" b="0" i="0" u="none" strike="noStrike" kern="1200" cap="none" spc="0" normalizeH="0" baseline="30000" noProof="0">
              <a:ln>
                <a:noFill/>
              </a:ln>
              <a:solidFill>
                <a:srgbClr val="5A5A59"/>
              </a:solidFill>
              <a:effectLst/>
              <a:uLnTx/>
              <a:uFillTx/>
              <a:latin typeface="Arial" panose="020B0604020202020204" pitchFamily="34" charset="0"/>
              <a:ea typeface="ＭＳ Ｐゴシック" pitchFamily="1" charset="-128"/>
              <a:cs typeface="Arial" panose="020B0604020202020204" pitchFamily="34" charset="0"/>
            </a:endParaRPr>
          </a:p>
          <a:p>
            <a:pPr marL="0" marR="0" lvl="0" indent="0" algn="l" defTabSz="457200" rtl="0" eaLnBrk="1" fontAlgn="base" latinLnBrk="0" hangingPunct="1">
              <a:lnSpc>
                <a:spcPct val="150000"/>
              </a:lnSpc>
              <a:spcBef>
                <a:spcPct val="0"/>
              </a:spcBef>
              <a:spcAft>
                <a:spcPct val="0"/>
              </a:spcAft>
              <a:buClrTx/>
              <a:buSzTx/>
              <a:buFontTx/>
              <a:buNone/>
              <a:defRPr/>
            </a:pPr>
            <a:r>
              <a:rPr kumimoji="0" lang="en-US" sz="1400" b="0" i="0" u="none" strike="noStrike" kern="1200" cap="none" spc="0" normalizeH="0" baseline="0" noProof="0">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rPr>
              <a:t> </a:t>
            </a:r>
            <a:r>
              <a:rPr kumimoji="0" lang="en-US" sz="1600" b="0" i="0" u="none" strike="noStrike" kern="1200" cap="none" spc="0" normalizeH="0" baseline="0" noProof="0">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rPr>
              <a:t>Subheading | Is deitl</a:t>
            </a:r>
          </a:p>
          <a:p>
            <a:pPr marL="285750" marR="0" lvl="0" indent="-285750" algn="l" defTabSz="457200" rtl="0" eaLnBrk="1" fontAlgn="base" latinLnBrk="0" hangingPunct="1">
              <a:lnSpc>
                <a:spcPct val="150000"/>
              </a:lnSpc>
              <a:spcBef>
                <a:spcPct val="0"/>
              </a:spcBef>
              <a:spcAft>
                <a:spcPct val="0"/>
              </a:spcAft>
              <a:buClrTx/>
              <a:buSzTx/>
              <a:buFont typeface="Arial" panose="020B0604020202020204" pitchFamily="34" charset="0"/>
              <a:buChar char="•"/>
              <a:defRPr/>
            </a:pPr>
            <a:r>
              <a:rPr kumimoji="0" lang="en-GB" sz="1800" b="0" i="0" u="none" strike="noStrike" kern="1200" cap="none" spc="0" normalizeH="0" baseline="30000" noProof="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Lorem ipsum dolor sit amet, consectetuer adipiscing elit. Aenean commodo ligula eget dolor. Aenean massa. </a:t>
            </a:r>
          </a:p>
          <a:p>
            <a:pPr marL="0" marR="0" lvl="0" indent="0" algn="l" defTabSz="457200" rtl="0" eaLnBrk="1" fontAlgn="base" latinLnBrk="0" hangingPunct="1">
              <a:lnSpc>
                <a:spcPct val="150000"/>
              </a:lnSpc>
              <a:spcBef>
                <a:spcPct val="0"/>
              </a:spcBef>
              <a:spcAft>
                <a:spcPct val="0"/>
              </a:spcAft>
              <a:buClrTx/>
              <a:buSzTx/>
              <a:buFontTx/>
              <a:buNone/>
              <a:defRPr/>
            </a:pPr>
            <a:endParaRPr kumimoji="0" lang="en-GB" sz="1400" b="0" i="0" u="none" strike="noStrike" kern="1200" cap="none" spc="0" normalizeH="0" baseline="30000" noProof="0">
              <a:ln>
                <a:noFill/>
              </a:ln>
              <a:solidFill>
                <a:srgbClr val="5A5A59"/>
              </a:solidFill>
              <a:effectLst/>
              <a:uLnTx/>
              <a:uFillTx/>
              <a:latin typeface="Arial" panose="020B0604020202020204" pitchFamily="34" charset="0"/>
              <a:ea typeface="ＭＳ Ｐゴシック" pitchFamily="1" charset="-128"/>
              <a:cs typeface="Arial" panose="020B0604020202020204" pitchFamily="34" charset="0"/>
            </a:endParaRPr>
          </a:p>
          <a:p>
            <a:pPr marL="0" marR="0" lvl="0" indent="0" algn="l" defTabSz="457200" rtl="0" eaLnBrk="1" fontAlgn="base" latinLnBrk="0" hangingPunct="1">
              <a:lnSpc>
                <a:spcPct val="150000"/>
              </a:lnSpc>
              <a:spcBef>
                <a:spcPct val="0"/>
              </a:spcBef>
              <a:spcAft>
                <a:spcPct val="0"/>
              </a:spcAft>
              <a:buClrTx/>
              <a:buSzTx/>
              <a:buFontTx/>
              <a:buNone/>
              <a:defRPr/>
            </a:pPr>
            <a:r>
              <a:rPr kumimoji="0" lang="en-US" sz="1400" b="0" i="0" u="none" strike="noStrike" kern="1200" cap="none" spc="0" normalizeH="0" baseline="0" noProof="0">
                <a:ln>
                  <a:noFill/>
                </a:ln>
                <a:solidFill>
                  <a:srgbClr val="DF3C06"/>
                </a:solidFill>
                <a:effectLst/>
                <a:uLnTx/>
                <a:uFillTx/>
                <a:latin typeface="Arial" panose="020B0604020202020204" pitchFamily="34" charset="0"/>
                <a:ea typeface="ＭＳ Ｐゴシック" pitchFamily="1" charset="-128"/>
                <a:cs typeface="Arial" panose="020B0604020202020204" pitchFamily="34" charset="0"/>
              </a:rPr>
              <a:t> </a:t>
            </a:r>
            <a:r>
              <a:rPr kumimoji="0" lang="en-US" sz="1600" b="0" i="0" u="none" strike="noStrike" kern="1200" cap="none" spc="0" normalizeH="0" baseline="0" noProof="0">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rPr>
              <a:t>Subheading | Is deitl</a:t>
            </a:r>
          </a:p>
          <a:p>
            <a:pPr marL="285750" marR="0" lvl="0" indent="-285750" algn="l" defTabSz="457200" rtl="0" eaLnBrk="1" fontAlgn="base" latinLnBrk="0" hangingPunct="1">
              <a:lnSpc>
                <a:spcPct val="150000"/>
              </a:lnSpc>
              <a:spcBef>
                <a:spcPct val="0"/>
              </a:spcBef>
              <a:spcAft>
                <a:spcPct val="0"/>
              </a:spcAft>
              <a:buClrTx/>
              <a:buSzTx/>
              <a:buFont typeface="Arial" panose="020B0604020202020204" pitchFamily="34" charset="0"/>
              <a:buChar char="•"/>
              <a:defRPr/>
            </a:pPr>
            <a:r>
              <a:rPr kumimoji="0" lang="en-GB" sz="1800" b="0" i="0" u="none" strike="noStrike" kern="1200" cap="none" spc="0" normalizeH="0" baseline="30000" noProof="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Lorem ipsum dolor sit amet, consectetuer adipiscing elit. Aenean commodo ligula eget dolor. Aenean massa</a:t>
            </a:r>
            <a:r>
              <a:rPr kumimoji="0" lang="en-GB" sz="1800" b="0" i="0" u="none" strike="noStrike" kern="1200" cap="none" spc="0" normalizeH="0" baseline="30000" noProof="0">
                <a:ln>
                  <a:noFill/>
                </a:ln>
                <a:solidFill>
                  <a:prstClr val="black"/>
                </a:solidFill>
                <a:effectLst/>
                <a:uLnTx/>
                <a:uFillTx/>
                <a:latin typeface="Bliss-Light"/>
                <a:ea typeface="ＭＳ Ｐゴシック" pitchFamily="1" charset="-128"/>
                <a:cs typeface="Bliss-Light"/>
              </a:rPr>
              <a:t>. </a:t>
            </a:r>
          </a:p>
          <a:p>
            <a:pPr marL="285750" marR="0" lvl="0" indent="-285750" algn="l" defTabSz="457200" rtl="0" eaLnBrk="1" fontAlgn="base" latinLnBrk="0" hangingPunct="1">
              <a:lnSpc>
                <a:spcPct val="150000"/>
              </a:lnSpc>
              <a:spcBef>
                <a:spcPct val="0"/>
              </a:spcBef>
              <a:spcAft>
                <a:spcPct val="0"/>
              </a:spcAft>
              <a:buClrTx/>
              <a:buSzTx/>
              <a:buFont typeface="Arial" panose="020B0604020202020204" pitchFamily="34" charset="0"/>
              <a:buChar char="•"/>
              <a:defRPr/>
            </a:pPr>
            <a:endParaRPr lang="en-US"/>
          </a:p>
        </p:txBody>
      </p:sp>
      <p:sp>
        <p:nvSpPr>
          <p:cNvPr id="5" name="Text Placeholder 15"/>
          <p:cNvSpPr>
            <a:spLocks noGrp="1"/>
          </p:cNvSpPr>
          <p:nvPr>
            <p:ph type="body" sz="quarter" idx="16" hasCustomPrompt="1"/>
          </p:nvPr>
        </p:nvSpPr>
        <p:spPr>
          <a:xfrm>
            <a:off x="487363" y="1567656"/>
            <a:ext cx="8418513" cy="1188244"/>
          </a:xfrm>
        </p:spPr>
        <p:txBody>
          <a:bodyPr/>
          <a:lstStyle>
            <a:lvl1pPr marL="0" marR="0" indent="0" algn="l" defTabSz="457200" rtl="0" eaLnBrk="1" fontAlgn="auto" latinLnBrk="0" hangingPunct="1">
              <a:lnSpc>
                <a:spcPct val="100000"/>
              </a:lnSpc>
              <a:spcBef>
                <a:spcPct val="20000"/>
              </a:spcBef>
              <a:spcAft>
                <a:spcPct val="0"/>
              </a:spcAft>
              <a:buClrTx/>
              <a:buSzTx/>
              <a:buFont typeface="Arial"/>
              <a:buNone/>
              <a:defRPr sz="3200" baseline="0">
                <a:solidFill>
                  <a:srgbClr val="0070C0"/>
                </a:solidFill>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100000"/>
              </a:lnSpc>
              <a:spcBef>
                <a:spcPct val="20000"/>
              </a:spcBef>
              <a:spcAft>
                <a:spcPct val="0"/>
              </a:spcAft>
              <a:buClrTx/>
              <a:buSzTx/>
              <a:buFont typeface="Arial"/>
              <a:buNone/>
              <a:defRPr/>
            </a:pPr>
            <a:r>
              <a:rPr lang="en-US" err="1"/>
              <a:t>Teitl 1 | Title 1</a:t>
            </a:r>
          </a:p>
          <a:p>
            <a:pPr marL="0" marR="0" lvl="0" indent="0" algn="l" defTabSz="457200" rtl="0" eaLnBrk="1" fontAlgn="auto" latinLnBrk="0" hangingPunct="1">
              <a:lnSpc>
                <a:spcPct val="100000"/>
              </a:lnSpc>
              <a:spcBef>
                <a:spcPct val="20000"/>
              </a:spcBef>
              <a:spcAft>
                <a:spcPct val="0"/>
              </a:spcAft>
              <a:buClrTx/>
              <a:buSzTx/>
              <a:buFont typeface="Arial"/>
              <a:buNone/>
              <a:defRPr/>
            </a:pPr>
            <a:r>
              <a:rPr lang="en-US" sz="3200" kern="1100" spc="-50" err="1">
                <a:solidFill>
                  <a:srgbClr val="0096ED"/>
                </a:solidFill>
                <a:latin typeface="Gotham Rounded Book"/>
                <a:ea typeface="Times New Roman"/>
                <a:cs typeface="Gotham Rounded Book"/>
              </a:rPr>
              <a:t>Teitl 2 | Title 2</a:t>
            </a:r>
            <a:endParaRPr lang="en-GB"/>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Text Placeholder 15"/>
          <p:cNvSpPr>
            <a:spLocks noGrp="1"/>
          </p:cNvSpPr>
          <p:nvPr>
            <p:ph type="body" sz="quarter" idx="16" hasCustomPrompt="1"/>
          </p:nvPr>
        </p:nvSpPr>
        <p:spPr>
          <a:xfrm>
            <a:off x="487363" y="1567656"/>
            <a:ext cx="8418513" cy="1188244"/>
          </a:xfrm>
        </p:spPr>
        <p:txBody>
          <a:bodyPr/>
          <a:lstStyle>
            <a:lvl1pPr marL="0" marR="0" indent="0" algn="l" defTabSz="457200" rtl="0" eaLnBrk="1" fontAlgn="auto" latinLnBrk="0" hangingPunct="1">
              <a:lnSpc>
                <a:spcPct val="100000"/>
              </a:lnSpc>
              <a:spcBef>
                <a:spcPct val="20000"/>
              </a:spcBef>
              <a:spcAft>
                <a:spcPct val="0"/>
              </a:spcAft>
              <a:buClrTx/>
              <a:buSzTx/>
              <a:buFont typeface="Arial"/>
              <a:buNone/>
              <a:defRPr sz="3200" baseline="0">
                <a:solidFill>
                  <a:srgbClr val="0070C0"/>
                </a:solidFill>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100000"/>
              </a:lnSpc>
              <a:spcBef>
                <a:spcPct val="20000"/>
              </a:spcBef>
              <a:spcAft>
                <a:spcPct val="0"/>
              </a:spcAft>
              <a:buClrTx/>
              <a:buSzTx/>
              <a:buFont typeface="Arial"/>
              <a:buNone/>
              <a:defRPr/>
            </a:pPr>
            <a:r>
              <a:rPr lang="en-US" err="1"/>
              <a:t>Teitl 1 | Title 1</a:t>
            </a:r>
          </a:p>
          <a:p>
            <a:pPr marL="0" marR="0" lvl="0" indent="0" algn="l" defTabSz="457200" rtl="0" eaLnBrk="1" fontAlgn="auto" latinLnBrk="0" hangingPunct="1">
              <a:lnSpc>
                <a:spcPct val="100000"/>
              </a:lnSpc>
              <a:spcBef>
                <a:spcPct val="20000"/>
              </a:spcBef>
              <a:spcAft>
                <a:spcPct val="0"/>
              </a:spcAft>
              <a:buClrTx/>
              <a:buSzTx/>
              <a:buFont typeface="Arial"/>
              <a:buNone/>
              <a:defRPr/>
            </a:pPr>
            <a:r>
              <a:rPr lang="en-US" sz="3200" kern="1100" spc="-50" err="1">
                <a:solidFill>
                  <a:srgbClr val="0096ED"/>
                </a:solidFill>
                <a:latin typeface="Gotham Rounded Book"/>
                <a:ea typeface="Times New Roman"/>
                <a:cs typeface="Gotham Rounded Book"/>
              </a:rPr>
              <a:t>Teitl 2 | Title 2</a:t>
            </a:r>
            <a:endParaRPr lang="en-GB"/>
          </a:p>
        </p:txBody>
      </p:sp>
      <p:sp>
        <p:nvSpPr>
          <p:cNvPr id="7" name="Text Placeholder 6"/>
          <p:cNvSpPr>
            <a:spLocks noGrp="1"/>
          </p:cNvSpPr>
          <p:nvPr>
            <p:ph type="body" sz="quarter" idx="17"/>
          </p:nvPr>
        </p:nvSpPr>
        <p:spPr>
          <a:xfrm>
            <a:off x="487363" y="3098800"/>
            <a:ext cx="3868737" cy="3306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6"/>
          <p:cNvSpPr>
            <a:spLocks noGrp="1"/>
          </p:cNvSpPr>
          <p:nvPr>
            <p:ph type="body" sz="quarter" idx="18"/>
          </p:nvPr>
        </p:nvSpPr>
        <p:spPr>
          <a:xfrm>
            <a:off x="4640263" y="3098800"/>
            <a:ext cx="3868737" cy="3306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ext Placeholder 15"/>
          <p:cNvSpPr>
            <a:spLocks noGrp="1"/>
          </p:cNvSpPr>
          <p:nvPr>
            <p:ph type="body" sz="quarter" idx="16" hasCustomPrompt="1"/>
          </p:nvPr>
        </p:nvSpPr>
        <p:spPr>
          <a:xfrm>
            <a:off x="487363" y="1567656"/>
            <a:ext cx="8418513" cy="1188244"/>
          </a:xfrm>
        </p:spPr>
        <p:txBody>
          <a:bodyPr/>
          <a:lstStyle>
            <a:lvl1pPr marL="0" marR="0" indent="0" algn="l" defTabSz="457200" rtl="0" eaLnBrk="1" fontAlgn="auto" latinLnBrk="0" hangingPunct="1">
              <a:lnSpc>
                <a:spcPct val="100000"/>
              </a:lnSpc>
              <a:spcBef>
                <a:spcPct val="20000"/>
              </a:spcBef>
              <a:spcAft>
                <a:spcPct val="0"/>
              </a:spcAft>
              <a:buClrTx/>
              <a:buSzTx/>
              <a:buFont typeface="Arial"/>
              <a:buNone/>
              <a:defRPr sz="3200" baseline="0">
                <a:solidFill>
                  <a:srgbClr val="0070C0"/>
                </a:solidFill>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100000"/>
              </a:lnSpc>
              <a:spcBef>
                <a:spcPct val="20000"/>
              </a:spcBef>
              <a:spcAft>
                <a:spcPct val="0"/>
              </a:spcAft>
              <a:buClrTx/>
              <a:buSzTx/>
              <a:buFont typeface="Arial"/>
              <a:buNone/>
              <a:defRPr/>
            </a:pPr>
            <a:r>
              <a:rPr lang="en-US" err="1"/>
              <a:t>Teitl 1 | Title 1</a:t>
            </a:r>
          </a:p>
          <a:p>
            <a:pPr marL="0" marR="0" lvl="0" indent="0" algn="l" defTabSz="457200" rtl="0" eaLnBrk="1" fontAlgn="auto" latinLnBrk="0" hangingPunct="1">
              <a:lnSpc>
                <a:spcPct val="100000"/>
              </a:lnSpc>
              <a:spcBef>
                <a:spcPct val="20000"/>
              </a:spcBef>
              <a:spcAft>
                <a:spcPct val="0"/>
              </a:spcAft>
              <a:buClrTx/>
              <a:buSzTx/>
              <a:buFont typeface="Arial"/>
              <a:buNone/>
              <a:defRPr/>
            </a:pPr>
            <a:r>
              <a:rPr lang="en-US" sz="3200" kern="1100" spc="-50" err="1">
                <a:solidFill>
                  <a:srgbClr val="0096ED"/>
                </a:solidFill>
                <a:latin typeface="Gotham Rounded Book"/>
                <a:ea typeface="Times New Roman"/>
                <a:cs typeface="Gotham Rounded Book"/>
              </a:rPr>
              <a:t>Teitl 2 | Title 2</a:t>
            </a:r>
            <a:endParaRPr lang="en-GB"/>
          </a:p>
        </p:txBody>
      </p:sp>
      <p:sp>
        <p:nvSpPr>
          <p:cNvPr id="3" name="Text Placeholder 2"/>
          <p:cNvSpPr>
            <a:spLocks noGrp="1"/>
          </p:cNvSpPr>
          <p:nvPr>
            <p:ph idx="1"/>
          </p:nvPr>
        </p:nvSpPr>
        <p:spPr>
          <a:xfrm>
            <a:off x="457200" y="2984501"/>
            <a:ext cx="8229600" cy="2781300"/>
          </a:xfrm>
          <a:prstGeom prst="rect">
            <a:avLst/>
          </a:prstGeom>
        </p:spPr>
        <p:txBody>
          <a:bodyPr vert="horz" lIns="91440" tIns="45720" rIns="91440" bIns="45720" rtlCol="0">
            <a:normAutofit/>
          </a:bodyPr>
          <a:lstStyle/>
          <a:p>
            <a:pPr lvl="0"/>
            <a:r>
              <a:rPr lang="en-US"/>
              <a:t>Click to edit Master text styles</a:t>
            </a:r>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6" name="Table 5"/>
          <p:cNvGraphicFramePr>
            <a:graphicFrameLocks noGrp="1"/>
          </p:cNvGraphicFramePr>
          <p:nvPr userDrawn="1">
            <p:extLst>
              <p:ext uri="{D42A27DB-BD31-4B8C-83A1-F6EECF244321}">
                <p14:modId xmlns:p14="http://schemas.microsoft.com/office/powerpoint/2010/main" val="2155625936"/>
              </p:ext>
            </p:extLst>
          </p:nvPr>
        </p:nvGraphicFramePr>
        <p:xfrm>
          <a:off x="554736" y="3238500"/>
          <a:ext cx="6569964" cy="2935326"/>
        </p:xfrm>
        <a:graphic>
          <a:graphicData uri="http://schemas.openxmlformats.org/drawingml/2006/table">
            <a:tbl>
              <a:tblPr firstRow="1" bandRow="1"/>
              <a:tblGrid>
                <a:gridCol w="3284982">
                  <a:extLst>
                    <a:ext uri="{9D8B030D-6E8A-4147-A177-3AD203B41FA5}">
                      <a16:colId xmlns:a16="http://schemas.microsoft.com/office/drawing/2014/main" val="20000"/>
                    </a:ext>
                  </a:extLst>
                </a:gridCol>
                <a:gridCol w="3284982">
                  <a:extLst>
                    <a:ext uri="{9D8B030D-6E8A-4147-A177-3AD203B41FA5}">
                      <a16:colId xmlns:a16="http://schemas.microsoft.com/office/drawing/2014/main" val="20001"/>
                    </a:ext>
                  </a:extLst>
                </a:gridCol>
              </a:tblGrid>
              <a:tr h="564486">
                <a:tc gridSpan="2">
                  <a:txBody>
                    <a:bodyPr/>
                    <a:lstStyle/>
                    <a:p>
                      <a:pPr>
                        <a:lnSpc>
                          <a:spcPct val="115000"/>
                        </a:lnSpc>
                        <a:spcAft>
                          <a:spcPct val="0"/>
                        </a:spcAft>
                      </a:pPr>
                      <a:r>
                        <a:rPr lang="cy" sz="1600" b="1" i="0" strike="noStrike" cap="none" spc="0" baseline="0">
                          <a:solidFill>
                            <a:srgbClr val="FFFFFF"/>
                          </a:solidFill>
                          <a:effectLst/>
                          <a:latin typeface="Bliss-Light"/>
                          <a:ea typeface="Bliss-Light"/>
                          <a:cs typeface="Bliss-Light"/>
                        </a:rPr>
                        <a:t>Pennawd ar gyfer tabl | Table heading </a:t>
                      </a:r>
                      <a:endParaRPr lang="en-GB" sz="1100">
                        <a:effectLst/>
                        <a:latin typeface="Calibri"/>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6ED"/>
                    </a:solidFill>
                  </a:tcPr>
                </a:tc>
                <a:tc hMerge="1">
                  <a:txBody>
                    <a:bodyPr/>
                    <a:lstStyle/>
                    <a:p>
                      <a:endParaRPr lang="en-GB"/>
                    </a:p>
                  </a:txBody>
                  <a:tcPr/>
                </a:tc>
                <a:extLst>
                  <a:ext uri="{0D108BD9-81ED-4DB2-BD59-A6C34878D82A}">
                    <a16:rowId xmlns:a16="http://schemas.microsoft.com/office/drawing/2014/main" val="10000"/>
                  </a:ext>
                </a:extLst>
              </a:tr>
              <a:tr h="635775">
                <a:tc>
                  <a:txBody>
                    <a:bodyPr/>
                    <a:lstStyle/>
                    <a:p>
                      <a:pPr>
                        <a:lnSpc>
                          <a:spcPct val="115000"/>
                        </a:lnSpc>
                        <a:spcAft>
                          <a:spcPct val="0"/>
                        </a:spcAft>
                      </a:pPr>
                      <a:r>
                        <a:rPr lang="cy" sz="1400" b="0" i="0" strike="noStrike" cap="none" spc="0" baseline="0">
                          <a:solidFill>
                            <a:srgbClr val="000000"/>
                          </a:solidFill>
                          <a:effectLst/>
                          <a:latin typeface="Bliss-Light"/>
                          <a:ea typeface="Bliss-Light"/>
                          <a:cs typeface="Bliss-Light"/>
                        </a:rPr>
                        <a:t>Testun</a:t>
                      </a:r>
                      <a:endParaRPr lang="en-GB" sz="1100">
                        <a:solidFill>
                          <a:schemeClr val="tx1"/>
                        </a:solidFill>
                        <a:effectLst/>
                        <a:latin typeface="+mn-lt"/>
                        <a:ea typeface="Calibri"/>
                        <a:cs typeface="Times New Roman"/>
                      </a:endParaRPr>
                    </a:p>
                    <a:p>
                      <a:pPr>
                        <a:lnSpc>
                          <a:spcPct val="115000"/>
                        </a:lnSpc>
                        <a:spcAft>
                          <a:spcPct val="0"/>
                        </a:spcAft>
                      </a:pPr>
                      <a:endParaRPr lang="en-GB" sz="1100">
                        <a:solidFill>
                          <a:schemeClr val="tx1"/>
                        </a:solidFill>
                        <a:effectLst/>
                        <a:latin typeface="Calibri"/>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nSpc>
                          <a:spcPct val="115000"/>
                        </a:lnSpc>
                        <a:spcAft>
                          <a:spcPct val="0"/>
                        </a:spcAft>
                      </a:pPr>
                      <a:r>
                        <a:rPr lang="cy" sz="1400" b="0" i="0" strike="noStrike" cap="none" spc="0" baseline="0">
                          <a:solidFill>
                            <a:srgbClr val="000000"/>
                          </a:solidFill>
                          <a:effectLst/>
                          <a:latin typeface="Bliss-Light"/>
                          <a:ea typeface="Bliss-Light"/>
                          <a:cs typeface="Bliss-Light"/>
                        </a:rPr>
                        <a:t>This is an example of how a primary table should look</a:t>
                      </a:r>
                      <a:endParaRPr lang="en-GB" sz="1100">
                        <a:solidFill>
                          <a:schemeClr val="tx1"/>
                        </a:solidFill>
                        <a:effectLst/>
                        <a:latin typeface="Calibri"/>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578355">
                <a:tc>
                  <a:txBody>
                    <a:bodyPr/>
                    <a:lstStyle/>
                    <a:p>
                      <a:pPr>
                        <a:lnSpc>
                          <a:spcPct val="115000"/>
                        </a:lnSpc>
                        <a:spcAft>
                          <a:spcPct val="0"/>
                        </a:spcAft>
                      </a:pPr>
                      <a:r>
                        <a:rPr lang="cy" sz="1400" b="0" i="0" strike="noStrike" cap="none" spc="0" baseline="0">
                          <a:solidFill>
                            <a:srgbClr val="000000"/>
                          </a:solidFill>
                          <a:effectLst/>
                          <a:latin typeface="Bliss-Light"/>
                          <a:ea typeface="Bliss-Light"/>
                          <a:cs typeface="Bliss-Light"/>
                        </a:rPr>
                        <a:t>Testun</a:t>
                      </a:r>
                      <a:endParaRPr lang="en-GB" sz="1100">
                        <a:solidFill>
                          <a:schemeClr val="tx1"/>
                        </a:solidFill>
                        <a:effectLst/>
                        <a:latin typeface="+mn-lt"/>
                        <a:ea typeface="Calibri"/>
                        <a:cs typeface="Times New Roman"/>
                      </a:endParaRPr>
                    </a:p>
                    <a:p>
                      <a:pPr>
                        <a:lnSpc>
                          <a:spcPct val="115000"/>
                        </a:lnSpc>
                        <a:spcAft>
                          <a:spcPct val="0"/>
                        </a:spcAft>
                      </a:pPr>
                      <a:endParaRPr lang="en-GB" sz="1100">
                        <a:solidFill>
                          <a:schemeClr val="tx1"/>
                        </a:solidFill>
                        <a:effectLst/>
                        <a:latin typeface="Calibri"/>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nSpc>
                          <a:spcPct val="115000"/>
                        </a:lnSpc>
                        <a:spcAft>
                          <a:spcPct val="0"/>
                        </a:spcAft>
                      </a:pPr>
                      <a:r>
                        <a:rPr lang="cy" sz="1400" b="0" i="0" strike="noStrike" cap="none" spc="0" baseline="0">
                          <a:solidFill>
                            <a:srgbClr val="000000"/>
                          </a:solidFill>
                          <a:effectLst/>
                          <a:latin typeface="Bliss-Light"/>
                          <a:ea typeface="Bliss-Light"/>
                          <a:cs typeface="Bliss-Light"/>
                        </a:rPr>
                        <a:t>Text</a:t>
                      </a:r>
                      <a:endParaRPr lang="en-GB" sz="1100">
                        <a:solidFill>
                          <a:schemeClr val="tx1"/>
                        </a:solidFill>
                        <a:effectLst/>
                        <a:latin typeface="+mn-lt"/>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578355">
                <a:tc>
                  <a:txBody>
                    <a:bodyPr/>
                    <a:lstStyle/>
                    <a:p>
                      <a:pPr>
                        <a:lnSpc>
                          <a:spcPct val="115000"/>
                        </a:lnSpc>
                        <a:spcAft>
                          <a:spcPct val="0"/>
                        </a:spcAft>
                      </a:pPr>
                      <a:r>
                        <a:rPr lang="cy" sz="1400" b="0" i="0" strike="noStrike" cap="none" spc="0" baseline="0">
                          <a:solidFill>
                            <a:srgbClr val="000000"/>
                          </a:solidFill>
                          <a:effectLst/>
                          <a:latin typeface="Bliss-Light"/>
                          <a:ea typeface="Bliss-Light"/>
                          <a:cs typeface="Bliss-Light"/>
                        </a:rPr>
                        <a:t>Testun</a:t>
                      </a:r>
                      <a:endParaRPr lang="en-GB" sz="1100">
                        <a:solidFill>
                          <a:schemeClr val="tx1"/>
                        </a:solidFill>
                        <a:effectLst/>
                        <a:latin typeface="+mn-lt"/>
                        <a:ea typeface="Calibri"/>
                        <a:cs typeface="Times New Roman"/>
                      </a:endParaRPr>
                    </a:p>
                    <a:p>
                      <a:pPr>
                        <a:lnSpc>
                          <a:spcPct val="115000"/>
                        </a:lnSpc>
                        <a:spcAft>
                          <a:spcPct val="0"/>
                        </a:spcAft>
                      </a:pPr>
                      <a:endParaRPr lang="en-GB" sz="1100">
                        <a:solidFill>
                          <a:schemeClr val="tx1"/>
                        </a:solidFill>
                        <a:effectLst/>
                        <a:latin typeface="Calibri"/>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nSpc>
                          <a:spcPct val="115000"/>
                        </a:lnSpc>
                        <a:spcAft>
                          <a:spcPct val="0"/>
                        </a:spcAft>
                      </a:pPr>
                      <a:r>
                        <a:rPr lang="cy" sz="1400" b="0" i="0" strike="noStrike" cap="none" spc="0" baseline="0">
                          <a:solidFill>
                            <a:srgbClr val="000000"/>
                          </a:solidFill>
                          <a:effectLst/>
                          <a:latin typeface="Bliss-Light"/>
                          <a:ea typeface="Bliss-Light"/>
                          <a:cs typeface="Bliss-Light"/>
                        </a:rPr>
                        <a:t>Text</a:t>
                      </a:r>
                      <a:endParaRPr lang="en-GB" sz="1100">
                        <a:solidFill>
                          <a:schemeClr val="tx1"/>
                        </a:solidFill>
                        <a:effectLst/>
                        <a:latin typeface="+mn-lt"/>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578355">
                <a:tc>
                  <a:txBody>
                    <a:bodyPr/>
                    <a:lstStyle/>
                    <a:p>
                      <a:pPr>
                        <a:lnSpc>
                          <a:spcPct val="115000"/>
                        </a:lnSpc>
                        <a:spcAft>
                          <a:spcPct val="0"/>
                        </a:spcAft>
                      </a:pPr>
                      <a:r>
                        <a:rPr lang="cy" sz="1400" b="0" i="0" strike="noStrike" cap="none" spc="0" baseline="0">
                          <a:solidFill>
                            <a:srgbClr val="000000"/>
                          </a:solidFill>
                          <a:effectLst/>
                          <a:latin typeface="Bliss-Light"/>
                          <a:ea typeface="Bliss-Light"/>
                          <a:cs typeface="Bliss-Light"/>
                        </a:rPr>
                        <a:t>Testun</a:t>
                      </a:r>
                      <a:endParaRPr lang="en-GB" sz="1100">
                        <a:solidFill>
                          <a:schemeClr val="tx1"/>
                        </a:solidFill>
                        <a:effectLst/>
                        <a:latin typeface="+mn-lt"/>
                        <a:ea typeface="Calibri"/>
                        <a:cs typeface="Times New Roman"/>
                      </a:endParaRPr>
                    </a:p>
                    <a:p>
                      <a:pPr>
                        <a:lnSpc>
                          <a:spcPct val="115000"/>
                        </a:lnSpc>
                        <a:spcAft>
                          <a:spcPct val="0"/>
                        </a:spcAft>
                      </a:pPr>
                      <a:endParaRPr lang="en-GB" sz="1100">
                        <a:solidFill>
                          <a:schemeClr val="tx1"/>
                        </a:solidFill>
                        <a:effectLst/>
                        <a:latin typeface="Calibri"/>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nSpc>
                          <a:spcPct val="115000"/>
                        </a:lnSpc>
                        <a:spcAft>
                          <a:spcPct val="0"/>
                        </a:spcAft>
                      </a:pPr>
                      <a:r>
                        <a:rPr lang="cy" sz="1400" b="0" i="0" strike="noStrike" cap="none" spc="0" baseline="0">
                          <a:solidFill>
                            <a:srgbClr val="000000"/>
                          </a:solidFill>
                          <a:effectLst/>
                          <a:latin typeface="Bliss-Light"/>
                          <a:ea typeface="Bliss-Light"/>
                          <a:cs typeface="Bliss-Light"/>
                        </a:rPr>
                        <a:t>Text</a:t>
                      </a:r>
                      <a:endParaRPr lang="en-GB" sz="1100">
                        <a:solidFill>
                          <a:schemeClr val="tx1"/>
                        </a:solidFill>
                        <a:effectLst/>
                        <a:latin typeface="+mn-lt"/>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bl>
          </a:graphicData>
        </a:graphic>
      </p:graphicFrame>
      <p:sp>
        <p:nvSpPr>
          <p:cNvPr id="4" name="Text Placeholder 15"/>
          <p:cNvSpPr>
            <a:spLocks noGrp="1"/>
          </p:cNvSpPr>
          <p:nvPr>
            <p:ph type="body" sz="quarter" idx="16" hasCustomPrompt="1"/>
          </p:nvPr>
        </p:nvSpPr>
        <p:spPr>
          <a:xfrm>
            <a:off x="487363" y="1567656"/>
            <a:ext cx="8418513" cy="1188244"/>
          </a:xfrm>
        </p:spPr>
        <p:txBody>
          <a:bodyPr/>
          <a:lstStyle>
            <a:lvl1pPr marL="0" marR="0" indent="0" algn="l" defTabSz="457200" rtl="0" eaLnBrk="1" fontAlgn="auto" latinLnBrk="0" hangingPunct="1">
              <a:lnSpc>
                <a:spcPct val="100000"/>
              </a:lnSpc>
              <a:spcBef>
                <a:spcPct val="20000"/>
              </a:spcBef>
              <a:spcAft>
                <a:spcPct val="0"/>
              </a:spcAft>
              <a:buClrTx/>
              <a:buSzTx/>
              <a:buFont typeface="Arial"/>
              <a:buNone/>
              <a:defRPr sz="3200" baseline="0">
                <a:solidFill>
                  <a:srgbClr val="0070C0"/>
                </a:solidFill>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100000"/>
              </a:lnSpc>
              <a:spcBef>
                <a:spcPct val="20000"/>
              </a:spcBef>
              <a:spcAft>
                <a:spcPct val="0"/>
              </a:spcAft>
              <a:buClrTx/>
              <a:buSzTx/>
              <a:buFont typeface="Arial"/>
              <a:buNone/>
              <a:defRPr/>
            </a:pPr>
            <a:r>
              <a:rPr lang="en-US" err="1"/>
              <a:t>Teitl 1 | Title 1</a:t>
            </a:r>
          </a:p>
          <a:p>
            <a:pPr marL="0" marR="0" lvl="0" indent="0" algn="l" defTabSz="457200" rtl="0" eaLnBrk="1" fontAlgn="auto" latinLnBrk="0" hangingPunct="1">
              <a:lnSpc>
                <a:spcPct val="100000"/>
              </a:lnSpc>
              <a:spcBef>
                <a:spcPct val="20000"/>
              </a:spcBef>
              <a:spcAft>
                <a:spcPct val="0"/>
              </a:spcAft>
              <a:buClrTx/>
              <a:buSzTx/>
              <a:buFont typeface="Arial"/>
              <a:buNone/>
              <a:defRPr/>
            </a:pPr>
            <a:r>
              <a:rPr lang="en-US" sz="3200" kern="1100" spc="-50" err="1">
                <a:solidFill>
                  <a:srgbClr val="0096ED"/>
                </a:solidFill>
                <a:latin typeface="Gotham Rounded Book"/>
                <a:ea typeface="Times New Roman"/>
                <a:cs typeface="Gotham Rounded Book"/>
              </a:rPr>
              <a:t>Teitl 2 | Title 2</a:t>
            </a:r>
            <a:endParaRPr lang="en-GB"/>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356350"/>
            <a:ext cx="2133600" cy="365125"/>
          </a:xfrm>
          <a:prstGeom prst="rect">
            <a:avLst/>
          </a:prstGeom>
        </p:spPr>
        <p:txBody>
          <a:bodyPr/>
          <a:lstStyle>
            <a:lvl1pPr>
              <a:defRPr/>
            </a:lvl1pPr>
          </a:lstStyle>
          <a:p>
            <a:fld id="{20939B21-3098-4B97-BDC4-7DCDB44F921F}" type="datetimeFigureOut">
              <a:rPr lang="en-GB"/>
              <a:t>07/07/2021</a:t>
            </a:fld>
            <a:endParaRPr lang="en-GB"/>
          </a:p>
        </p:txBody>
      </p:sp>
      <p:sp>
        <p:nvSpPr>
          <p:cNvPr id="3"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4"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fld id="{784012CD-55BA-40C8-93AF-4E9A6F52F330}" type="slidenum">
              <a:rPr lang="en-GB"/>
              <a:t>‹#›</a:t>
            </a:fld>
            <a:endParaRPr lang="en-GB"/>
          </a:p>
        </p:txBody>
      </p:sp>
      <p:pic>
        <p:nvPicPr>
          <p:cNvPr id="5"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 Placeholder 7"/>
          <p:cNvSpPr>
            <a:spLocks noGrp="1"/>
          </p:cNvSpPr>
          <p:nvPr>
            <p:ph type="body" sz="quarter" idx="13" hasCustomPrompt="1"/>
          </p:nvPr>
        </p:nvSpPr>
        <p:spPr>
          <a:xfrm>
            <a:off x="585788" y="585788"/>
            <a:ext cx="8291882" cy="1420812"/>
          </a:xfrm>
          <a:prstGeom prst="rect">
            <a:avLst/>
          </a:prstGeom>
        </p:spPr>
        <p:txBody>
          <a:bodyPr/>
          <a:lstStyle>
            <a:lvl1pPr marL="0" marR="0" indent="0" algn="l" defTabSz="457200" rtl="0" eaLnBrk="1" fontAlgn="base" latinLnBrk="0" hangingPunct="1">
              <a:lnSpc>
                <a:spcPct val="80000"/>
              </a:lnSpc>
              <a:spcBef>
                <a:spcPct val="0"/>
              </a:spcBef>
              <a:spcAft>
                <a:spcPts val="1200"/>
              </a:spcAft>
              <a:buClrTx/>
              <a:buSzTx/>
              <a:buFontTx/>
              <a:buNone/>
              <a:defRPr sz="3200"/>
            </a:lvl1pPr>
          </a:lstStyle>
          <a:p>
            <a:pPr marL="0" marR="0" lvl="0" indent="0" algn="l" defTabSz="457200" rtl="0" eaLnBrk="1" fontAlgn="base" latinLnBrk="0" hangingPunct="1">
              <a:lnSpc>
                <a:spcPct val="80000"/>
              </a:lnSpc>
              <a:spcBef>
                <a:spcPct val="0"/>
              </a:spcBef>
              <a:spcAft>
                <a:spcPct val="0"/>
              </a:spcAft>
              <a:buClrTx/>
              <a:buSzTx/>
              <a:buFontTx/>
              <a:buNone/>
              <a:defRPr/>
            </a:pPr>
            <a:r>
              <a:rPr kumimoji="0" lang="en-US" sz="4400" b="0" i="0" u="none" strike="noStrike" kern="1100" cap="none" spc="-30" normalizeH="0" baseline="0" noProof="0">
                <a:ln>
                  <a:noFill/>
                </a:ln>
                <a:solidFill>
                  <a:prstClr val="white"/>
                </a:solidFill>
                <a:effectLst/>
                <a:uLnTx/>
                <a:uFillTx/>
                <a:latin typeface="Gotham Rounded Book"/>
                <a:ea typeface="ＭＳ Ｐゴシック" pitchFamily="1" charset="-128"/>
                <a:cs typeface="Gotham Rounded Book"/>
              </a:rPr>
              <a:t>TEITL | TITLE</a:t>
            </a:r>
          </a:p>
          <a:p>
            <a:pPr marL="0" marR="0" lvl="0" indent="0" algn="l" defTabSz="457200" rtl="0" eaLnBrk="1" fontAlgn="base" latinLnBrk="0" hangingPunct="1">
              <a:lnSpc>
                <a:spcPct val="80000"/>
              </a:lnSpc>
              <a:spcBef>
                <a:spcPct val="0"/>
              </a:spcBef>
              <a:spcAft>
                <a:spcPts val="1200"/>
              </a:spcAft>
              <a:buClrTx/>
              <a:buSzTx/>
              <a:buFontTx/>
              <a:buNone/>
              <a:defRPr/>
            </a:pPr>
            <a:r>
              <a:rPr kumimoji="0" lang="en-US" sz="4400" b="0" i="0" u="none" strike="noStrike" kern="1100" cap="none" spc="-30" normalizeH="0" baseline="0" noProof="0">
                <a:ln>
                  <a:noFill/>
                </a:ln>
                <a:solidFill>
                  <a:prstClr val="white"/>
                </a:solidFill>
                <a:effectLst/>
                <a:uLnTx/>
                <a:uFillTx/>
                <a:latin typeface="Gotham Rounded Book"/>
                <a:ea typeface="ＭＳ Ｐゴシック" pitchFamily="1" charset="-128"/>
                <a:cs typeface="Gotham Rounded Book"/>
              </a:rPr>
              <a:t>[GORFFENNAF | JULY 2014]</a:t>
            </a:r>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8231" y="1911"/>
            <a:ext cx="9152231" cy="1265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le Placeholder 1"/>
          <p:cNvSpPr>
            <a:spLocks noGrp="1"/>
          </p:cNvSpPr>
          <p:nvPr>
            <p:ph type="title"/>
          </p:nvPr>
        </p:nvSpPr>
        <p:spPr>
          <a:xfrm>
            <a:off x="453084" y="1425576"/>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9" name="Text Placeholder 2"/>
          <p:cNvSpPr>
            <a:spLocks noGrp="1"/>
          </p:cNvSpPr>
          <p:nvPr>
            <p:ph type="body" idx="1"/>
          </p:nvPr>
        </p:nvSpPr>
        <p:spPr>
          <a:xfrm>
            <a:off x="457200" y="2984501"/>
            <a:ext cx="8229600" cy="2781300"/>
          </a:xfrm>
          <a:prstGeom prst="rect">
            <a:avLst/>
          </a:prstGeom>
        </p:spPr>
        <p:txBody>
          <a:bodyPr vert="horz" lIns="91440" tIns="45720" rIns="91440" bIns="45720" rtlCol="0">
            <a:normAutofit/>
          </a:bodyPr>
          <a:lstStyle/>
          <a:p>
            <a:pPr lvl="0"/>
            <a:r>
              <a:rPr lang="en-US"/>
              <a:t>Click to edit Master text styles</a:t>
            </a:r>
          </a:p>
        </p:txBody>
      </p:sp>
    </p:spTree>
  </p:cSld>
  <p:clrMap bg1="lt1" tx1="dk1" bg2="lt2" tx2="dk2" accent1="accent1" accent2="accent2" accent3="accent3" accent4="accent4" accent5="accent5" accent6="accent6" hlink="hlink" folHlink="folHlink"/>
  <p:sldLayoutIdLst>
    <p:sldLayoutId id="2147483660" r:id="rId1"/>
    <p:sldLayoutId id="2147483650" r:id="rId2"/>
    <p:sldLayoutId id="2147483652" r:id="rId3"/>
    <p:sldLayoutId id="2147483653" r:id="rId4"/>
    <p:sldLayoutId id="2147483654" r:id="rId5"/>
    <p:sldLayoutId id="2147483655" r:id="rId6"/>
  </p:sldLayoutIdLst>
  <p:transition/>
  <p:txStyles>
    <p:title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p:titleStyle>
    <p:bodyStyle>
      <a:lvl1pPr marL="0" indent="0" algn="l" defTabSz="457200" rtl="0" eaLnBrk="1" fontAlgn="base" hangingPunct="1">
        <a:spcBef>
          <a:spcPct val="20000"/>
        </a:spcBef>
        <a:spcAft>
          <a:spcPct val="0"/>
        </a:spcAft>
        <a:buFont typeface="Arial" panose="020B0604020202020204" pitchFamily="34" charset="0"/>
        <a:buNone/>
        <a:defRPr sz="2400" kern="1200">
          <a:solidFill>
            <a:schemeClr val="tx1"/>
          </a:solidFill>
          <a:latin typeface="Arial" panose="020B0604020202020204" pitchFamily="34" charset="0"/>
          <a:ea typeface="ＭＳ Ｐゴシック" pitchFamily="1" charset="-128"/>
          <a:cs typeface="Arial" panose="020B0604020202020204" pitchFamily="34"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ＭＳ Ｐゴシック" pitchFamily="1"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ＭＳ Ｐゴシック" pitchFamily="1"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itchFamily="1"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5.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5.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5.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5.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5.png"/><Relationship Id="rId5" Type="http://schemas.openxmlformats.org/officeDocument/2006/relationships/image" Target="../media/image1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5.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5.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5.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5.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5.png"/><Relationship Id="rId5" Type="http://schemas.openxmlformats.org/officeDocument/2006/relationships/image" Target="../media/image12.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5.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5.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13.png"/><Relationship Id="rId5" Type="http://schemas.openxmlformats.org/officeDocument/2006/relationships/image" Target="../media/image5.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5.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5.png"/><Relationship Id="rId5" Type="http://schemas.openxmlformats.org/officeDocument/2006/relationships/image" Target="../media/image14.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5.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5.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5.png"/><Relationship Id="rId5" Type="http://schemas.openxmlformats.org/officeDocument/2006/relationships/image" Target="../media/image15.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16.png"/><Relationship Id="rId5" Type="http://schemas.openxmlformats.org/officeDocument/2006/relationships/image" Target="../media/image5.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8.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17.png"/><Relationship Id="rId5" Type="http://schemas.openxmlformats.org/officeDocument/2006/relationships/image" Target="../media/image5.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5.png"/><Relationship Id="rId5" Type="http://schemas.openxmlformats.org/officeDocument/2006/relationships/image" Target="../media/image19.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5.png"/><Relationship Id="rId5" Type="http://schemas.openxmlformats.org/officeDocument/2006/relationships/image" Target="../media/image20.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5.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5.png"/><Relationship Id="rId5" Type="http://schemas.openxmlformats.org/officeDocument/2006/relationships/image" Target="../media/image21.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5.png"/><Relationship Id="rId5" Type="http://schemas.openxmlformats.org/officeDocument/2006/relationships/image" Target="../media/image22.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5.png"/><Relationship Id="rId5" Type="http://schemas.openxmlformats.org/officeDocument/2006/relationships/image" Target="../media/image23.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5.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5.png"/><Relationship Id="rId5" Type="http://schemas.openxmlformats.org/officeDocument/2006/relationships/image" Target="../media/image24.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5.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25.png"/><Relationship Id="rId5" Type="http://schemas.openxmlformats.org/officeDocument/2006/relationships/image" Target="../media/image5.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5.png"/><Relationship Id="rId5" Type="http://schemas.openxmlformats.org/officeDocument/2006/relationships/image" Target="../media/image26.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5.png"/><Relationship Id="rId5" Type="http://schemas.openxmlformats.org/officeDocument/2006/relationships/image" Target="../media/image27.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5.png"/><Relationship Id="rId5" Type="http://schemas.openxmlformats.org/officeDocument/2006/relationships/image" Target="../media/image28.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5.png"/><Relationship Id="rId5" Type="http://schemas.openxmlformats.org/officeDocument/2006/relationships/image" Target="../media/image29.jpe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5.png"/><Relationship Id="rId5" Type="http://schemas.openxmlformats.org/officeDocument/2006/relationships/image" Target="../media/image30.pn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5.png"/><Relationship Id="rId5" Type="http://schemas.openxmlformats.org/officeDocument/2006/relationships/image" Target="../media/image31.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image" Target="../media/image5.png"/><Relationship Id="rId5" Type="http://schemas.openxmlformats.org/officeDocument/2006/relationships/image" Target="../media/image32.pn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6.m4a"/><Relationship Id="rId1" Type="http://schemas.microsoft.com/office/2007/relationships/media" Target="../media/media46.m4a"/><Relationship Id="rId6" Type="http://schemas.openxmlformats.org/officeDocument/2006/relationships/image" Target="../media/image5.png"/><Relationship Id="rId5" Type="http://schemas.openxmlformats.org/officeDocument/2006/relationships/image" Target="../media/image33.pn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7.m4a"/><Relationship Id="rId1" Type="http://schemas.microsoft.com/office/2007/relationships/media" Target="../media/media47.m4a"/><Relationship Id="rId6" Type="http://schemas.openxmlformats.org/officeDocument/2006/relationships/image" Target="../media/image34.png"/><Relationship Id="rId5" Type="http://schemas.openxmlformats.org/officeDocument/2006/relationships/image" Target="../media/image5.png"/><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8.m4a"/><Relationship Id="rId1" Type="http://schemas.microsoft.com/office/2007/relationships/media" Target="../media/media48.m4a"/><Relationship Id="rId6" Type="http://schemas.openxmlformats.org/officeDocument/2006/relationships/image" Target="../media/image35.png"/><Relationship Id="rId5" Type="http://schemas.openxmlformats.org/officeDocument/2006/relationships/image" Target="../media/image5.png"/><Relationship Id="rId4"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9.m4a"/><Relationship Id="rId1" Type="http://schemas.microsoft.com/office/2007/relationships/media" Target="../media/media49.m4a"/><Relationship Id="rId5" Type="http://schemas.openxmlformats.org/officeDocument/2006/relationships/image" Target="../media/image5.png"/><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0.m4a"/><Relationship Id="rId1" Type="http://schemas.microsoft.com/office/2007/relationships/media" Target="../media/media50.m4a"/><Relationship Id="rId5" Type="http://schemas.openxmlformats.org/officeDocument/2006/relationships/image" Target="../media/image5.png"/><Relationship Id="rId4"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1.m4a"/><Relationship Id="rId1" Type="http://schemas.microsoft.com/office/2007/relationships/media" Target="../media/media51.m4a"/><Relationship Id="rId5" Type="http://schemas.openxmlformats.org/officeDocument/2006/relationships/image" Target="../media/image5.png"/><Relationship Id="rId4"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2.m4a"/><Relationship Id="rId1" Type="http://schemas.microsoft.com/office/2007/relationships/media" Target="../media/media52.m4a"/><Relationship Id="rId5" Type="http://schemas.openxmlformats.org/officeDocument/2006/relationships/image" Target="../media/image5.png"/><Relationship Id="rId4"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3.m4a"/><Relationship Id="rId1" Type="http://schemas.microsoft.com/office/2007/relationships/media" Target="../media/media53.m4a"/><Relationship Id="rId5" Type="http://schemas.openxmlformats.org/officeDocument/2006/relationships/image" Target="../media/image5.png"/><Relationship Id="rId4"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4.m4a"/><Relationship Id="rId1" Type="http://schemas.microsoft.com/office/2007/relationships/media" Target="../media/media54.m4a"/><Relationship Id="rId5" Type="http://schemas.openxmlformats.org/officeDocument/2006/relationships/image" Target="../media/image5.png"/><Relationship Id="rId4"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6.xml"/><Relationship Id="rId1" Type="http://schemas.openxmlformats.org/officeDocument/2006/relationships/slideLayout" Target="../slideLayouts/slideLayout4.xml"/><Relationship Id="rId5" Type="http://schemas.openxmlformats.org/officeDocument/2006/relationships/image" Target="../media/image4.jpeg"/><Relationship Id="rId4" Type="http://schemas.openxmlformats.org/officeDocument/2006/relationships/image" Target="../media/image3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5.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271848"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Z:\Pictures\logos\WJEC_Logo_RGB.jpg"/>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79022" y="5928233"/>
            <a:ext cx="701740" cy="70099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B648D29-90F5-4DB8-991C-B4E3ACD17A78}"/>
              </a:ext>
            </a:extLst>
          </p:cNvPr>
          <p:cNvSpPr txBox="1"/>
          <p:nvPr/>
        </p:nvSpPr>
        <p:spPr>
          <a:xfrm>
            <a:off x="339252" y="221670"/>
            <a:ext cx="9144000" cy="2387600"/>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r>
              <a:rPr lang="cy" sz="4400" b="0" i="0" strike="noStrike" cap="none" spc="0" baseline="0">
                <a:solidFill>
                  <a:srgbClr val="FFFFFF"/>
                </a:solidFill>
                <a:effectLst/>
                <a:latin typeface="Calibri"/>
                <a:ea typeface="Calibri"/>
                <a:cs typeface="Calibri"/>
              </a:rPr>
              <a:t>Arweiniad </a:t>
            </a:r>
            <a:r>
              <a:rPr lang="cy" sz="4400" b="0" i="0" strike="noStrike" cap="none" spc="0" baseline="0" dirty="0">
                <a:solidFill>
                  <a:srgbClr val="FFFFFF"/>
                </a:solidFill>
                <a:effectLst/>
                <a:latin typeface="Calibri"/>
                <a:ea typeface="Calibri"/>
                <a:cs typeface="Calibri"/>
              </a:rPr>
              <a:t>i’r </a:t>
            </a:r>
            <a:r>
              <a:rPr lang="cy" sz="4400" b="0" i="0" strike="noStrike" cap="none" spc="0" baseline="0">
                <a:solidFill>
                  <a:srgbClr val="FFFFFF"/>
                </a:solidFill>
                <a:effectLst/>
                <a:latin typeface="Calibri"/>
                <a:ea typeface="Calibri"/>
                <a:cs typeface="Calibri"/>
              </a:rPr>
              <a:t>Asesiad di-arholiad</a:t>
            </a:r>
          </a:p>
          <a:p>
            <a:endParaRPr lang="cy" sz="4400" b="0" i="0" strike="noStrike" cap="none" spc="0" baseline="0" dirty="0">
              <a:solidFill>
                <a:srgbClr val="FFFFFF"/>
              </a:solidFill>
              <a:effectLst/>
              <a:latin typeface="Calibri"/>
              <a:ea typeface="Calibri"/>
              <a:cs typeface="Calibri"/>
            </a:endParaRPr>
          </a:p>
          <a:p>
            <a:r>
              <a:rPr lang="cy" sz="4400" b="0" i="0" strike="noStrike" cap="none" spc="0" baseline="0" dirty="0">
                <a:solidFill>
                  <a:srgbClr val="FFFFFF"/>
                </a:solidFill>
                <a:effectLst/>
                <a:latin typeface="Calibri"/>
                <a:ea typeface="Calibri"/>
                <a:cs typeface="Calibri"/>
              </a:rPr>
              <a:t>CBAC TAG Amgylchedd Adeiledig</a:t>
            </a:r>
          </a:p>
          <a:p>
            <a:r>
              <a:rPr lang="cy" sz="4400" b="0" i="0" strike="noStrike" cap="none" spc="0" baseline="0" dirty="0">
                <a:solidFill>
                  <a:srgbClr val="FFFFFF"/>
                </a:solidFill>
                <a:effectLst/>
                <a:latin typeface="Calibri"/>
                <a:ea typeface="Calibri"/>
                <a:cs typeface="Calibri"/>
              </a:rPr>
              <a:t>Deunydd Asesu Enghreifftiol - Uned 2</a:t>
            </a:r>
            <a:endParaRPr lang="en-GB" sz="4400" dirty="0">
              <a:solidFill>
                <a:schemeClr val="bg1"/>
              </a:solidFill>
              <a:latin typeface="+mj-lt"/>
            </a:endParaRPr>
          </a:p>
        </p:txBody>
      </p:sp>
      <p:pic>
        <p:nvPicPr>
          <p:cNvPr id="3" name="Audio 2">
            <a:hlinkClick r:id="" action="ppaction://media"/>
            <a:extLst>
              <a:ext uri="{FF2B5EF4-FFF2-40B4-BE49-F238E27FC236}">
                <a16:creationId xmlns:a16="http://schemas.microsoft.com/office/drawing/2014/main" id="{E72C3472-5821-244A-B7D9-0A69208A622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939293872"/>
      </p:ext>
    </p:extLst>
  </p:cSld>
  <p:clrMapOvr>
    <a:masterClrMapping/>
  </p:clrMapOvr>
  <p:transition advTm="1427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p:nvPr/>
        </p:nvSpPr>
        <p:spPr>
          <a:xfrm>
            <a:off x="914400" y="165066"/>
            <a:ext cx="8229600"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 sz="3200" b="0" i="0" strike="noStrike" cap="none" spc="0" baseline="0" dirty="0">
                <a:solidFill>
                  <a:srgbClr val="FFFFFF"/>
                </a:solidFill>
                <a:effectLst/>
                <a:latin typeface="Calibri"/>
                <a:ea typeface="Calibri"/>
                <a:cs typeface="Calibri"/>
              </a:rPr>
              <a:t>Pa dystiolaeth ddylwn i ei chynnwys ar gyfer Rhan (a)?</a:t>
            </a:r>
          </a:p>
        </p:txBody>
      </p:sp>
      <p:sp>
        <p:nvSpPr>
          <p:cNvPr id="4" name="Content Placeholder 3">
            <a:extLst>
              <a:ext uri="{FF2B5EF4-FFF2-40B4-BE49-F238E27FC236}">
                <a16:creationId xmlns:a16="http://schemas.microsoft.com/office/drawing/2014/main" id="{2476A7D4-58EC-4522-AC29-9FA51218E599}"/>
              </a:ext>
            </a:extLst>
          </p:cNvPr>
          <p:cNvSpPr>
            <a:spLocks noGrp="1"/>
          </p:cNvSpPr>
          <p:nvPr>
            <p:ph idx="1"/>
          </p:nvPr>
        </p:nvSpPr>
        <p:spPr>
          <a:xfrm>
            <a:off x="0" y="1358900"/>
            <a:ext cx="9144000" cy="5835276"/>
          </a:xfrm>
        </p:spPr>
        <p:txBody>
          <a:bodyPr>
            <a:noAutofit/>
          </a:bodyPr>
          <a:lstStyle/>
          <a:p>
            <a:r>
              <a:rPr lang="cy" sz="2400" b="0" i="0" strike="noStrike" cap="none" spc="0" baseline="0" dirty="0">
                <a:solidFill>
                  <a:srgbClr val="000000"/>
                </a:solidFill>
                <a:effectLst/>
                <a:latin typeface="Arial"/>
                <a:ea typeface="Arial"/>
                <a:cs typeface="Arial"/>
              </a:rPr>
              <a:t>Ystyriaeth o’r cynllunio.</a:t>
            </a:r>
          </a:p>
          <a:p>
            <a:pPr marL="342900" indent="-342900">
              <a:buFont typeface="Arial" panose="020B0604020202020204" pitchFamily="34" charset="0"/>
              <a:buChar char="•"/>
            </a:pPr>
            <a:r>
              <a:rPr lang="cy" sz="1900" b="0" i="0" strike="noStrike" cap="none" spc="0" baseline="0" dirty="0">
                <a:solidFill>
                  <a:srgbClr val="000000"/>
                </a:solidFill>
                <a:effectLst/>
                <a:latin typeface="Arial"/>
                <a:ea typeface="Arial"/>
                <a:cs typeface="Arial"/>
              </a:rPr>
              <a:t>Bydd angen i chi nodi materion sy'n ymwneud â chynllunio gan gynnwys unrhyw rai sy'n ymwneud â:</a:t>
            </a:r>
          </a:p>
          <a:p>
            <a:pPr marL="285750" indent="-285750" algn="l">
              <a:buFont typeface="Arial" panose="020B0604020202020204" pitchFamily="34" charset="0"/>
              <a:buChar char="•"/>
            </a:pPr>
            <a:r>
              <a:rPr lang="cy" sz="1900" b="0" i="0" strike="noStrike" cap="none" spc="0" baseline="0" dirty="0">
                <a:solidFill>
                  <a:srgbClr val="000000"/>
                </a:solidFill>
                <a:effectLst/>
                <a:latin typeface="Arial"/>
                <a:ea typeface="Arial"/>
                <a:cs typeface="Arial"/>
              </a:rPr>
              <a:t>Cydymffurfio â'r Cynllun Lleol a pholisïau eraill y llywodraeth</a:t>
            </a:r>
          </a:p>
          <a:p>
            <a:pPr marL="285750" indent="-285750" algn="l">
              <a:buFont typeface="Arial" panose="020B0604020202020204" pitchFamily="34" charset="0"/>
              <a:buChar char="•"/>
            </a:pPr>
            <a:r>
              <a:rPr lang="cy" sz="1900" b="0" i="0" strike="noStrike" cap="none" spc="0" baseline="0" dirty="0">
                <a:solidFill>
                  <a:srgbClr val="000000"/>
                </a:solidFill>
                <a:effectLst/>
                <a:latin typeface="Arial"/>
                <a:ea typeface="Arial"/>
                <a:cs typeface="Arial"/>
              </a:rPr>
              <a:t>Effaith ar yr ardal leol</a:t>
            </a:r>
          </a:p>
          <a:p>
            <a:pPr marL="285750" indent="-285750" algn="l">
              <a:buFont typeface="Arial" panose="020B0604020202020204" pitchFamily="34" charset="0"/>
              <a:buChar char="•"/>
            </a:pPr>
            <a:r>
              <a:rPr lang="cy" sz="1900" b="0" i="0" strike="noStrike" cap="none" spc="0" baseline="0" dirty="0">
                <a:solidFill>
                  <a:srgbClr val="000000"/>
                </a:solidFill>
                <a:effectLst/>
                <a:latin typeface="Arial"/>
                <a:ea typeface="Arial"/>
                <a:cs typeface="Arial"/>
              </a:rPr>
              <a:t>Effaith ar goed a bywyd gwyllt a'r effaith ar unrhyw Safle o Ddiddordeb Gwyddonol Arbennig (SoDdGA) neu Ardal o Harddwch Naturiol Eithriadol (AHNE)</a:t>
            </a:r>
          </a:p>
          <a:p>
            <a:pPr marL="285750" indent="-285750" algn="l">
              <a:buFont typeface="Arial" panose="020B0604020202020204" pitchFamily="34" charset="0"/>
              <a:buChar char="•"/>
            </a:pPr>
            <a:r>
              <a:rPr lang="cy" sz="1900" b="0" i="0" strike="noStrike" cap="none" spc="0" baseline="0" dirty="0">
                <a:solidFill>
                  <a:srgbClr val="000000"/>
                </a:solidFill>
                <a:effectLst/>
                <a:latin typeface="Arial"/>
                <a:ea typeface="Arial"/>
                <a:cs typeface="Arial"/>
              </a:rPr>
              <a:t>Materion priffyrdd, mynediad i draffig, gwelededd a chwmpas parcio'r cyfleusterau lleol presennol a'r stoc dai leol</a:t>
            </a:r>
          </a:p>
          <a:p>
            <a:pPr marL="285750" indent="-285750" algn="l">
              <a:buFont typeface="Arial" panose="020B0604020202020204" pitchFamily="34" charset="0"/>
              <a:buChar char="•"/>
            </a:pPr>
            <a:r>
              <a:rPr lang="cy" sz="1900" b="0" i="0" strike="noStrike" cap="none" spc="0" baseline="0" dirty="0">
                <a:solidFill>
                  <a:srgbClr val="000000"/>
                </a:solidFill>
                <a:effectLst/>
                <a:latin typeface="Arial"/>
                <a:ea typeface="Arial"/>
                <a:cs typeface="Arial"/>
              </a:rPr>
              <a:t>Eiddo cyfagos o bosibl yn colli golau neu breifatrwydd</a:t>
            </a:r>
          </a:p>
          <a:p>
            <a:pPr marL="285750" indent="-285750" algn="l">
              <a:buFont typeface="Arial" panose="020B0604020202020204" pitchFamily="34" charset="0"/>
              <a:buChar char="•"/>
            </a:pPr>
            <a:r>
              <a:rPr lang="cy" sz="1900" b="0" i="0" strike="noStrike" cap="none" spc="0" baseline="0" dirty="0">
                <a:solidFill>
                  <a:srgbClr val="000000"/>
                </a:solidFill>
                <a:effectLst/>
                <a:latin typeface="Arial"/>
                <a:ea typeface="Arial"/>
                <a:cs typeface="Arial"/>
              </a:rPr>
              <a:t>Addasrwydd ar gyfer yr ardal leol, materion cadwraeth ac adeiladau rhestredig </a:t>
            </a:r>
          </a:p>
          <a:p>
            <a:pPr marL="285750" indent="-285750" algn="l">
              <a:buFont typeface="Arial" panose="020B0604020202020204" pitchFamily="34" charset="0"/>
              <a:buChar char="•"/>
            </a:pPr>
            <a:r>
              <a:rPr lang="cy" sz="1900" b="0" i="0" strike="noStrike" cap="none" spc="0" baseline="0" dirty="0">
                <a:solidFill>
                  <a:srgbClr val="000000"/>
                </a:solidFill>
                <a:effectLst/>
                <a:latin typeface="Arial"/>
                <a:ea typeface="Arial"/>
                <a:cs typeface="Arial"/>
              </a:rPr>
              <a:t>Gorddatblygu</a:t>
            </a:r>
          </a:p>
          <a:p>
            <a:pPr marL="285750" indent="-285750" algn="l">
              <a:buFont typeface="Arial" panose="020B0604020202020204" pitchFamily="34" charset="0"/>
              <a:buChar char="•"/>
            </a:pPr>
            <a:r>
              <a:rPr lang="cy" sz="1900" b="0" i="0" strike="noStrike" cap="none" spc="0" baseline="0" dirty="0">
                <a:solidFill>
                  <a:srgbClr val="000000"/>
                </a:solidFill>
                <a:effectLst/>
                <a:latin typeface="Arial"/>
                <a:ea typeface="Arial"/>
                <a:cs typeface="Arial"/>
              </a:rPr>
              <a:t>Darparu neu gadw cyflogaeth</a:t>
            </a:r>
          </a:p>
          <a:p>
            <a:pPr marL="285750" indent="-285750" algn="l">
              <a:buFont typeface="Arial" panose="020B0604020202020204" pitchFamily="34" charset="0"/>
              <a:buChar char="•"/>
            </a:pPr>
            <a:r>
              <a:rPr lang="cy" sz="1900" b="0" i="0" strike="noStrike" cap="none" spc="0" baseline="0" dirty="0">
                <a:solidFill>
                  <a:srgbClr val="000000"/>
                </a:solidFill>
                <a:effectLst/>
                <a:latin typeface="Arial"/>
                <a:ea typeface="Arial"/>
                <a:cs typeface="Arial"/>
              </a:rPr>
              <a:t>Materion yn ymwneud â draenio a dŵr ffo wyneb. </a:t>
            </a:r>
          </a:p>
        </p:txBody>
      </p:sp>
      <p:pic>
        <p:nvPicPr>
          <p:cNvPr id="3" name="Audio 2">
            <a:hlinkClick r:id="" action="ppaction://media"/>
            <a:extLst>
              <a:ext uri="{FF2B5EF4-FFF2-40B4-BE49-F238E27FC236}">
                <a16:creationId xmlns:a16="http://schemas.microsoft.com/office/drawing/2014/main" id="{EA34BF79-8B04-E046-A896-B850FECA019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340240062"/>
      </p:ext>
    </p:extLst>
  </p:cSld>
  <p:clrMapOvr>
    <a:masterClrMapping/>
  </p:clrMapOvr>
  <mc:AlternateContent xmlns:mc="http://schemas.openxmlformats.org/markup-compatibility/2006" xmlns:p14="http://schemas.microsoft.com/office/powerpoint/2010/main">
    <mc:Choice Requires="p14">
      <p:transition spd="slow" p14:dur="2000" advTm="81790"/>
    </mc:Choice>
    <mc:Fallback xmlns="">
      <p:transition spd="slow" advTm="817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p:nvPr/>
        </p:nvSpPr>
        <p:spPr>
          <a:xfrm>
            <a:off x="914401" y="234951"/>
            <a:ext cx="8229600"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 sz="3200" b="0" i="0" strike="noStrike" cap="none" spc="0" baseline="0" dirty="0">
                <a:solidFill>
                  <a:srgbClr val="FFFFFF"/>
                </a:solidFill>
                <a:effectLst/>
                <a:latin typeface="Calibri"/>
                <a:ea typeface="Calibri"/>
                <a:cs typeface="Calibri"/>
              </a:rPr>
              <a:t>Pa dystiolaeth ddylwn i ei chynnwys ar gyfer Rhan (a)?</a:t>
            </a:r>
          </a:p>
        </p:txBody>
      </p:sp>
      <p:sp>
        <p:nvSpPr>
          <p:cNvPr id="4" name="Content Placeholder 3">
            <a:extLst>
              <a:ext uri="{FF2B5EF4-FFF2-40B4-BE49-F238E27FC236}">
                <a16:creationId xmlns:a16="http://schemas.microsoft.com/office/drawing/2014/main" id="{2476A7D4-58EC-4522-AC29-9FA51218E599}"/>
              </a:ext>
            </a:extLst>
          </p:cNvPr>
          <p:cNvSpPr>
            <a:spLocks noGrp="1"/>
          </p:cNvSpPr>
          <p:nvPr>
            <p:ph idx="1"/>
          </p:nvPr>
        </p:nvSpPr>
        <p:spPr>
          <a:xfrm>
            <a:off x="228600" y="1358900"/>
            <a:ext cx="8686800" cy="5264149"/>
          </a:xfrm>
        </p:spPr>
        <p:txBody>
          <a:bodyPr>
            <a:noAutofit/>
          </a:bodyPr>
          <a:lstStyle/>
          <a:p>
            <a:r>
              <a:rPr lang="cy" sz="2400" b="0" i="0" strike="noStrike" cap="none" spc="0" baseline="0" dirty="0">
                <a:solidFill>
                  <a:srgbClr val="000000"/>
                </a:solidFill>
                <a:effectLst/>
                <a:latin typeface="Arial"/>
                <a:ea typeface="Arial"/>
                <a:cs typeface="Arial"/>
              </a:rPr>
              <a:t>Ystyriaeth o’r cynllunio (Parhad).</a:t>
            </a:r>
          </a:p>
          <a:p>
            <a:r>
              <a:rPr lang="cy" sz="2400" b="0" i="0" strike="noStrike" cap="none" spc="0" baseline="0" dirty="0">
                <a:solidFill>
                  <a:srgbClr val="000000"/>
                </a:solidFill>
                <a:effectLst/>
                <a:latin typeface="Arial"/>
                <a:ea typeface="Arial"/>
                <a:cs typeface="Arial"/>
              </a:rPr>
              <a:t>Bydd angen i chi nodi unrhyw gyfyngiadau “</a:t>
            </a:r>
            <a:r>
              <a:rPr lang="en-GB" sz="2400" b="0" i="1" strike="noStrike" cap="none" spc="0" baseline="0" dirty="0">
                <a:solidFill>
                  <a:srgbClr val="000000"/>
                </a:solidFill>
                <a:effectLst/>
                <a:latin typeface="Arial"/>
                <a:ea typeface="Arial"/>
                <a:cs typeface="Arial"/>
              </a:rPr>
              <a:t>restrictions</a:t>
            </a:r>
            <a:r>
              <a:rPr lang="en-GB" sz="2400" b="0" i="0" strike="noStrike" cap="none" spc="0" baseline="0" dirty="0">
                <a:solidFill>
                  <a:srgbClr val="000000"/>
                </a:solidFill>
                <a:effectLst/>
                <a:latin typeface="Arial"/>
                <a:ea typeface="Arial"/>
                <a:cs typeface="Arial"/>
              </a:rPr>
              <a:t>”</a:t>
            </a:r>
            <a:r>
              <a:rPr lang="cy" sz="2400" b="0" i="0" strike="noStrike" cap="none" spc="0" baseline="0" dirty="0">
                <a:solidFill>
                  <a:srgbClr val="000000"/>
                </a:solidFill>
                <a:effectLst/>
                <a:latin typeface="Arial"/>
                <a:ea typeface="Arial"/>
                <a:cs typeface="Arial"/>
              </a:rPr>
              <a:t> a allai fod gan wybodaeth o'r broses gynllunio ar eich dyluniad ar gyfer y ganolfan feddygol newydd gan gynnwys:</a:t>
            </a:r>
          </a:p>
          <a:p>
            <a:pPr marL="342900" indent="-342900">
              <a:buFont typeface="Arial" panose="020B0604020202020204" pitchFamily="34" charset="0"/>
              <a:buChar char="•"/>
            </a:pPr>
            <a:r>
              <a:rPr lang="cy" sz="2400" b="0" i="0" strike="noStrike" cap="none" spc="0" baseline="0" dirty="0">
                <a:solidFill>
                  <a:srgbClr val="000000"/>
                </a:solidFill>
                <a:effectLst/>
                <a:latin typeface="Arial"/>
                <a:ea typeface="Arial"/>
                <a:cs typeface="Arial"/>
              </a:rPr>
              <a:t>Perygl llifogydd</a:t>
            </a:r>
          </a:p>
          <a:p>
            <a:pPr marL="342900" indent="-342900">
              <a:buFont typeface="Arial" panose="020B0604020202020204" pitchFamily="34" charset="0"/>
              <a:buChar char="•"/>
            </a:pPr>
            <a:r>
              <a:rPr lang="cy" sz="2400" b="0" i="0" strike="noStrike" cap="none" spc="0" baseline="0" dirty="0">
                <a:solidFill>
                  <a:srgbClr val="000000"/>
                </a:solidFill>
                <a:effectLst/>
                <a:latin typeface="Arial"/>
                <a:ea typeface="Arial"/>
                <a:cs typeface="Arial"/>
              </a:rPr>
              <a:t>Tir halogedig “</a:t>
            </a:r>
            <a:r>
              <a:rPr lang="en-GB" sz="2400" b="0" i="1" strike="noStrike" cap="none" spc="0" baseline="0" dirty="0">
                <a:solidFill>
                  <a:srgbClr val="000000"/>
                </a:solidFill>
                <a:effectLst/>
                <a:latin typeface="Arial"/>
                <a:ea typeface="Arial"/>
                <a:cs typeface="Arial"/>
              </a:rPr>
              <a:t>contaminated</a:t>
            </a:r>
            <a:r>
              <a:rPr lang="en-GB" sz="2400" b="0" i="0" strike="noStrike" cap="none" spc="0" baseline="0" dirty="0">
                <a:solidFill>
                  <a:srgbClr val="000000"/>
                </a:solidFill>
                <a:effectLst/>
                <a:latin typeface="Arial"/>
                <a:ea typeface="Arial"/>
                <a:cs typeface="Arial"/>
              </a:rPr>
              <a:t>”</a:t>
            </a:r>
            <a:endParaRPr lang="cy" sz="2400" b="0" i="0" strike="noStrike" cap="none" spc="0" baseline="0" dirty="0">
              <a:solidFill>
                <a:srgbClr val="000000"/>
              </a:solidFill>
              <a:effectLst/>
              <a:latin typeface="Arial"/>
              <a:ea typeface="Arial"/>
              <a:cs typeface="Arial"/>
            </a:endParaRPr>
          </a:p>
          <a:p>
            <a:pPr marL="342900" indent="-342900">
              <a:buFont typeface="Arial" panose="020B0604020202020204" pitchFamily="34" charset="0"/>
              <a:buChar char="•"/>
            </a:pPr>
            <a:r>
              <a:rPr lang="cy" sz="2400" b="0" i="0" strike="noStrike" cap="none" spc="0" baseline="0" dirty="0">
                <a:solidFill>
                  <a:srgbClr val="000000"/>
                </a:solidFill>
                <a:effectLst/>
                <a:latin typeface="Arial"/>
                <a:ea typeface="Arial"/>
                <a:cs typeface="Arial"/>
              </a:rPr>
              <a:t>Gorchmynion Cadw Coed</a:t>
            </a:r>
          </a:p>
          <a:p>
            <a:pPr marL="342900" indent="-342900">
              <a:buFont typeface="Arial" panose="020B0604020202020204" pitchFamily="34" charset="0"/>
              <a:buChar char="•"/>
            </a:pPr>
            <a:r>
              <a:rPr lang="cy" sz="2400" b="0" i="0" strike="noStrike" cap="none" spc="0" baseline="0" dirty="0">
                <a:solidFill>
                  <a:srgbClr val="000000"/>
                </a:solidFill>
                <a:effectLst/>
                <a:latin typeface="Arial"/>
                <a:ea typeface="Arial"/>
                <a:cs typeface="Arial"/>
              </a:rPr>
              <a:t>Ardaloedd cadwraeth “</a:t>
            </a:r>
            <a:r>
              <a:rPr lang="en-GB" sz="2400" b="0" i="1" strike="noStrike" cap="none" spc="0" baseline="0" dirty="0">
                <a:solidFill>
                  <a:srgbClr val="000000"/>
                </a:solidFill>
                <a:effectLst/>
                <a:latin typeface="Arial"/>
                <a:ea typeface="Arial"/>
                <a:cs typeface="Arial"/>
              </a:rPr>
              <a:t>heritage</a:t>
            </a:r>
            <a:r>
              <a:rPr lang="en-GB" sz="2400" b="0" i="0" strike="noStrike" cap="none" spc="0" baseline="0" dirty="0">
                <a:solidFill>
                  <a:srgbClr val="000000"/>
                </a:solidFill>
                <a:effectLst/>
                <a:latin typeface="Arial"/>
                <a:ea typeface="Arial"/>
                <a:cs typeface="Arial"/>
              </a:rPr>
              <a:t>”</a:t>
            </a:r>
            <a:endParaRPr lang="cy" sz="2400" b="0" i="0" strike="noStrike" cap="none" spc="0" baseline="0" dirty="0">
              <a:solidFill>
                <a:srgbClr val="000000"/>
              </a:solidFill>
              <a:effectLst/>
              <a:latin typeface="Arial"/>
              <a:ea typeface="Arial"/>
              <a:cs typeface="Arial"/>
            </a:endParaRPr>
          </a:p>
          <a:p>
            <a:pPr marL="342900" indent="-342900">
              <a:buFont typeface="Arial" panose="020B0604020202020204" pitchFamily="34" charset="0"/>
              <a:buChar char="•"/>
            </a:pPr>
            <a:r>
              <a:rPr lang="cy" sz="2400" b="0" i="0" strike="noStrike" cap="none" spc="0" baseline="0" dirty="0">
                <a:solidFill>
                  <a:srgbClr val="000000"/>
                </a:solidFill>
                <a:effectLst/>
                <a:latin typeface="Arial"/>
                <a:ea typeface="Arial"/>
                <a:cs typeface="Arial"/>
              </a:rPr>
              <a:t>Caniatâd adeilad rhestredig “</a:t>
            </a:r>
            <a:r>
              <a:rPr lang="en-GB" sz="2400" b="0" i="1" strike="noStrike" cap="none" spc="0" baseline="0" dirty="0">
                <a:solidFill>
                  <a:srgbClr val="000000"/>
                </a:solidFill>
                <a:effectLst/>
                <a:latin typeface="Arial"/>
                <a:ea typeface="Arial"/>
                <a:cs typeface="Arial"/>
              </a:rPr>
              <a:t>listed building</a:t>
            </a:r>
            <a:r>
              <a:rPr lang="en-GB" sz="2400" b="0" i="0" strike="noStrike" cap="none" spc="0" baseline="0" dirty="0">
                <a:solidFill>
                  <a:srgbClr val="000000"/>
                </a:solidFill>
                <a:effectLst/>
                <a:latin typeface="Arial"/>
                <a:ea typeface="Arial"/>
                <a:cs typeface="Arial"/>
              </a:rPr>
              <a:t>”</a:t>
            </a:r>
            <a:endParaRPr lang="cy" sz="2400" b="0" i="0" strike="noStrike" cap="none" spc="0" baseline="0" dirty="0">
              <a:solidFill>
                <a:srgbClr val="000000"/>
              </a:solidFill>
              <a:effectLst/>
              <a:latin typeface="Arial"/>
              <a:ea typeface="Arial"/>
              <a:cs typeface="Arial"/>
            </a:endParaRPr>
          </a:p>
        </p:txBody>
      </p:sp>
      <p:pic>
        <p:nvPicPr>
          <p:cNvPr id="3" name="Audio 2">
            <a:hlinkClick r:id="" action="ppaction://media"/>
            <a:extLst>
              <a:ext uri="{FF2B5EF4-FFF2-40B4-BE49-F238E27FC236}">
                <a16:creationId xmlns:a16="http://schemas.microsoft.com/office/drawing/2014/main" id="{14E110E2-8978-C642-8104-ABF6F7B7C18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486375241"/>
      </p:ext>
    </p:extLst>
  </p:cSld>
  <p:clrMapOvr>
    <a:masterClrMapping/>
  </p:clrMapOvr>
  <mc:AlternateContent xmlns:mc="http://schemas.openxmlformats.org/markup-compatibility/2006" xmlns:p14="http://schemas.microsoft.com/office/powerpoint/2010/main">
    <mc:Choice Requires="p14">
      <p:transition spd="slow" p14:dur="2000" advTm="39775"/>
    </mc:Choice>
    <mc:Fallback xmlns="">
      <p:transition spd="slow" advTm="397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p:nvPr/>
        </p:nvSpPr>
        <p:spPr>
          <a:xfrm>
            <a:off x="914401" y="263472"/>
            <a:ext cx="8229600"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 sz="3200" b="0" i="0" strike="noStrike" cap="none" spc="0" baseline="0" dirty="0">
                <a:solidFill>
                  <a:srgbClr val="FFFFFF"/>
                </a:solidFill>
                <a:effectLst/>
                <a:latin typeface="Calibri"/>
                <a:ea typeface="Calibri"/>
                <a:cs typeface="Calibri"/>
              </a:rPr>
              <a:t>Pa dystiolaeth ddylwn i ei chynnwys ar gyfer Rhan (a)?</a:t>
            </a:r>
          </a:p>
        </p:txBody>
      </p:sp>
      <p:sp>
        <p:nvSpPr>
          <p:cNvPr id="4" name="Content Placeholder 3">
            <a:extLst>
              <a:ext uri="{FF2B5EF4-FFF2-40B4-BE49-F238E27FC236}">
                <a16:creationId xmlns:a16="http://schemas.microsoft.com/office/drawing/2014/main" id="{2476A7D4-58EC-4522-AC29-9FA51218E599}"/>
              </a:ext>
            </a:extLst>
          </p:cNvPr>
          <p:cNvSpPr>
            <a:spLocks noGrp="1"/>
          </p:cNvSpPr>
          <p:nvPr>
            <p:ph idx="1"/>
          </p:nvPr>
        </p:nvSpPr>
        <p:spPr>
          <a:xfrm>
            <a:off x="457200" y="1330379"/>
            <a:ext cx="8229600" cy="5264149"/>
          </a:xfrm>
        </p:spPr>
        <p:txBody>
          <a:bodyPr>
            <a:noAutofit/>
          </a:bodyPr>
          <a:lstStyle/>
          <a:p>
            <a:r>
              <a:rPr lang="cy" sz="2400" b="0" i="0" strike="noStrike" cap="none" spc="0" baseline="0" dirty="0">
                <a:solidFill>
                  <a:srgbClr val="000000"/>
                </a:solidFill>
                <a:effectLst/>
                <a:latin typeface="Arial"/>
                <a:ea typeface="Arial"/>
                <a:cs typeface="Arial"/>
              </a:rPr>
              <a:t>Ystyried gofynion statudol </a:t>
            </a:r>
            <a:r>
              <a:rPr lang="cy" dirty="0">
                <a:solidFill>
                  <a:srgbClr val="000000"/>
                </a:solidFill>
                <a:latin typeface="Arial"/>
                <a:ea typeface="Arial"/>
                <a:cs typeface="Arial"/>
              </a:rPr>
              <a:t>“</a:t>
            </a:r>
            <a:r>
              <a:rPr lang="en-GB" i="1" dirty="0">
                <a:solidFill>
                  <a:srgbClr val="000000"/>
                </a:solidFill>
                <a:latin typeface="Arial"/>
                <a:ea typeface="Arial"/>
                <a:cs typeface="Arial"/>
              </a:rPr>
              <a:t>statutory</a:t>
            </a:r>
            <a:r>
              <a:rPr lang="en-GB" dirty="0">
                <a:solidFill>
                  <a:srgbClr val="000000"/>
                </a:solidFill>
                <a:latin typeface="Arial"/>
                <a:ea typeface="Arial"/>
                <a:cs typeface="Arial"/>
              </a:rPr>
              <a:t>”</a:t>
            </a:r>
            <a:r>
              <a:rPr lang="cy" dirty="0">
                <a:solidFill>
                  <a:srgbClr val="000000"/>
                </a:solidFill>
                <a:latin typeface="Arial"/>
                <a:ea typeface="Arial"/>
                <a:cs typeface="Arial"/>
              </a:rPr>
              <a:t> eraill</a:t>
            </a:r>
            <a:r>
              <a:rPr lang="cy" sz="2400" b="0" i="0" strike="noStrike" cap="none" spc="0" baseline="0" dirty="0">
                <a:solidFill>
                  <a:srgbClr val="000000"/>
                </a:solidFill>
                <a:effectLst/>
                <a:latin typeface="Arial"/>
                <a:ea typeface="Arial"/>
                <a:cs typeface="Arial"/>
              </a:rPr>
              <a:t>.</a:t>
            </a:r>
          </a:p>
          <a:p>
            <a:r>
              <a:rPr lang="cy" sz="2400" b="0" i="0" strike="noStrike" cap="none" spc="0" baseline="0" dirty="0">
                <a:solidFill>
                  <a:srgbClr val="000000"/>
                </a:solidFill>
                <a:effectLst/>
                <a:latin typeface="Arial"/>
                <a:ea typeface="Arial"/>
                <a:cs typeface="Arial"/>
              </a:rPr>
              <a:t>Bydd angen i chi nodi'r gofynion statudo</a:t>
            </a:r>
            <a:r>
              <a:rPr lang="en-GB" sz="2400" b="0" i="0" strike="noStrike" cap="none" spc="0" baseline="0" dirty="0">
                <a:solidFill>
                  <a:srgbClr val="000000"/>
                </a:solidFill>
                <a:effectLst/>
                <a:latin typeface="Arial"/>
                <a:ea typeface="Arial"/>
                <a:cs typeface="Arial"/>
              </a:rPr>
              <a:t>l</a:t>
            </a:r>
            <a:r>
              <a:rPr lang="cy" sz="2400" b="0" i="0" strike="noStrike" cap="none" spc="0" baseline="0" dirty="0">
                <a:solidFill>
                  <a:srgbClr val="000000"/>
                </a:solidFill>
                <a:effectLst/>
                <a:latin typeface="Arial"/>
                <a:ea typeface="Arial"/>
                <a:cs typeface="Arial"/>
              </a:rPr>
              <a:t> a fydd yn effeithio ar ddyluniad ac adeiladwaith y ganolfan feddygol newydd gan gynnwys:</a:t>
            </a:r>
          </a:p>
          <a:p>
            <a:pPr marL="342900" indent="-342900">
              <a:buFont typeface="Arial" panose="020B0604020202020204" pitchFamily="34" charset="0"/>
              <a:buChar char="•"/>
            </a:pPr>
            <a:r>
              <a:rPr lang="cy" sz="2400" b="0" i="0" strike="noStrike" cap="none" spc="0" baseline="0" dirty="0">
                <a:solidFill>
                  <a:srgbClr val="000000"/>
                </a:solidFill>
                <a:effectLst/>
                <a:latin typeface="Arial"/>
                <a:ea typeface="Arial"/>
                <a:cs typeface="Arial"/>
              </a:rPr>
              <a:t>Rheoliadau Adeiladu Cenedlaethol a Safonau Adeiladu</a:t>
            </a:r>
          </a:p>
          <a:p>
            <a:pPr marL="1085850" lvl="1" indent="-342900">
              <a:buFont typeface="Arial" panose="020B0604020202020204" pitchFamily="34" charset="0"/>
              <a:buChar char="•"/>
            </a:pPr>
            <a:r>
              <a:rPr lang="cy" sz="2400" b="0" i="0" strike="noStrike" cap="none" spc="0" baseline="0" dirty="0">
                <a:solidFill>
                  <a:srgbClr val="000000"/>
                </a:solidFill>
                <a:effectLst/>
                <a:latin typeface="Arial"/>
                <a:ea typeface="Arial"/>
                <a:cs typeface="Arial"/>
              </a:rPr>
              <a:t>Beth sy'n gymwys fel gwaith adeiladu</a:t>
            </a:r>
          </a:p>
          <a:p>
            <a:pPr marL="1085850" lvl="1" indent="-342900">
              <a:buFont typeface="Arial" panose="020B0604020202020204" pitchFamily="34" charset="0"/>
              <a:buChar char="•"/>
            </a:pPr>
            <a:r>
              <a:rPr lang="cy" sz="2400" b="0" i="0" strike="noStrike" cap="none" spc="0" baseline="0" dirty="0">
                <a:solidFill>
                  <a:srgbClr val="000000"/>
                </a:solidFill>
                <a:effectLst/>
                <a:latin typeface="Arial"/>
                <a:ea typeface="Arial"/>
                <a:cs typeface="Arial"/>
              </a:rPr>
              <a:t>Y gweithdrefnau hysbysu y mae'n rhaid eu dilyn</a:t>
            </a:r>
          </a:p>
          <a:p>
            <a:pPr marL="1085850" lvl="1" indent="-342900">
              <a:buFont typeface="Arial" panose="020B0604020202020204" pitchFamily="34" charset="0"/>
              <a:buChar char="•"/>
            </a:pPr>
            <a:r>
              <a:rPr lang="cy" sz="2400" b="0" i="0" strike="noStrike" cap="none" spc="0" baseline="0" dirty="0">
                <a:solidFill>
                  <a:srgbClr val="000000"/>
                </a:solidFill>
                <a:effectLst/>
                <a:latin typeface="Arial"/>
                <a:ea typeface="Arial"/>
                <a:cs typeface="Arial"/>
              </a:rPr>
              <a:t>Y gofynion ar gyfer dylunio ac adeiladu adeiladau (Dogfennau cymeradwy A - R).</a:t>
            </a:r>
          </a:p>
          <a:p>
            <a:r>
              <a:rPr lang="cy" sz="2400" b="0" i="0" strike="noStrike" cap="none" spc="0" baseline="0" dirty="0">
                <a:solidFill>
                  <a:srgbClr val="000000"/>
                </a:solidFill>
                <a:effectLst/>
                <a:latin typeface="Arial"/>
                <a:ea typeface="Arial"/>
                <a:cs typeface="Arial"/>
              </a:rPr>
              <a:t>Yn benodol Dogfen Gymeradwy M sy’n gosod ‘Mynediad i adeiladau a’u defnyddio’ i sicrhau bod unrhyw ddyluniad yn cydymffurfio â’r Ddeddf Gwahaniaethu ar sail Anabledd. </a:t>
            </a:r>
            <a:endParaRPr lang="en-GB" dirty="0">
              <a:latin typeface="Arial" panose="020B0604020202020204" pitchFamily="34" charset="0"/>
              <a:cs typeface="Arial" panose="020B0604020202020204" pitchFamily="34" charset="0"/>
            </a:endParaRPr>
          </a:p>
        </p:txBody>
      </p:sp>
      <p:pic>
        <p:nvPicPr>
          <p:cNvPr id="5" name="Audio 4">
            <a:hlinkClick r:id="" action="ppaction://media"/>
            <a:extLst>
              <a:ext uri="{FF2B5EF4-FFF2-40B4-BE49-F238E27FC236}">
                <a16:creationId xmlns:a16="http://schemas.microsoft.com/office/drawing/2014/main" id="{E39026FF-66F6-3942-824E-300FAD9349E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4253632163"/>
      </p:ext>
    </p:extLst>
  </p:cSld>
  <p:clrMapOvr>
    <a:masterClrMapping/>
  </p:clrMapOvr>
  <mc:AlternateContent xmlns:mc="http://schemas.openxmlformats.org/markup-compatibility/2006" xmlns:p14="http://schemas.microsoft.com/office/powerpoint/2010/main">
    <mc:Choice Requires="p14">
      <p:transition spd="slow" p14:dur="2000" advTm="46548"/>
    </mc:Choice>
    <mc:Fallback xmlns="">
      <p:transition spd="slow" advTm="465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p:nvPr/>
        </p:nvSpPr>
        <p:spPr>
          <a:xfrm>
            <a:off x="914401" y="70937"/>
            <a:ext cx="8229600"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 sz="3200" b="0" i="0" strike="noStrike" cap="none" spc="0" baseline="0" dirty="0">
                <a:solidFill>
                  <a:srgbClr val="FFFFFF"/>
                </a:solidFill>
                <a:effectLst/>
                <a:latin typeface="Calibri"/>
                <a:ea typeface="Calibri"/>
                <a:cs typeface="Calibri"/>
              </a:rPr>
              <a:t>Pa dystiolaeth ddylwn i ei chynnwys ar gyfer Rhan (a)?</a:t>
            </a:r>
          </a:p>
        </p:txBody>
      </p:sp>
      <p:pic>
        <p:nvPicPr>
          <p:cNvPr id="6" name="Picture 5">
            <a:extLst>
              <a:ext uri="{FF2B5EF4-FFF2-40B4-BE49-F238E27FC236}">
                <a16:creationId xmlns:a16="http://schemas.microsoft.com/office/drawing/2014/main" id="{A7052EAE-DB2F-42BC-AF31-A10375B79D32}"/>
              </a:ext>
            </a:extLst>
          </p:cNvPr>
          <p:cNvPicPr>
            <a:picLocks noChangeAspect="1"/>
          </p:cNvPicPr>
          <p:nvPr/>
        </p:nvPicPr>
        <p:blipFill>
          <a:blip r:embed="rId5"/>
          <a:stretch>
            <a:fillRect/>
          </a:stretch>
        </p:blipFill>
        <p:spPr>
          <a:xfrm>
            <a:off x="746217" y="1325686"/>
            <a:ext cx="7948331" cy="5316091"/>
          </a:xfrm>
          <a:prstGeom prst="rect">
            <a:avLst/>
          </a:prstGeom>
        </p:spPr>
      </p:pic>
      <p:pic>
        <p:nvPicPr>
          <p:cNvPr id="2" name="Audio 1">
            <a:hlinkClick r:id="" action="ppaction://media"/>
            <a:extLst>
              <a:ext uri="{FF2B5EF4-FFF2-40B4-BE49-F238E27FC236}">
                <a16:creationId xmlns:a16="http://schemas.microsoft.com/office/drawing/2014/main" id="{0BE2B110-5E37-EF47-A70C-4285E1FDD32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29468795"/>
      </p:ext>
    </p:extLst>
  </p:cSld>
  <p:clrMapOvr>
    <a:masterClrMapping/>
  </p:clrMapOvr>
  <mc:AlternateContent xmlns:mc="http://schemas.openxmlformats.org/markup-compatibility/2006" xmlns:p14="http://schemas.microsoft.com/office/powerpoint/2010/main">
    <mc:Choice Requires="p14">
      <p:transition spd="slow" p14:dur="2000" advTm="11205"/>
    </mc:Choice>
    <mc:Fallback xmlns="">
      <p:transition spd="slow" advTm="112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p:nvPr/>
        </p:nvSpPr>
        <p:spPr>
          <a:xfrm>
            <a:off x="914401" y="165066"/>
            <a:ext cx="8229600"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 sz="3200" b="0" i="0" strike="noStrike" cap="none" spc="0" baseline="0" dirty="0">
                <a:solidFill>
                  <a:srgbClr val="FFFFFF"/>
                </a:solidFill>
                <a:effectLst/>
                <a:latin typeface="Calibri"/>
                <a:ea typeface="Calibri"/>
                <a:cs typeface="Calibri"/>
              </a:rPr>
              <a:t>Pa dystiolaeth ddylwn i ei chynnwys ar gyfer Rhan (a)?</a:t>
            </a:r>
          </a:p>
        </p:txBody>
      </p:sp>
      <p:sp>
        <p:nvSpPr>
          <p:cNvPr id="4" name="Content Placeholder 3">
            <a:extLst>
              <a:ext uri="{FF2B5EF4-FFF2-40B4-BE49-F238E27FC236}">
                <a16:creationId xmlns:a16="http://schemas.microsoft.com/office/drawing/2014/main" id="{2476A7D4-58EC-4522-AC29-9FA51218E599}"/>
              </a:ext>
            </a:extLst>
          </p:cNvPr>
          <p:cNvSpPr>
            <a:spLocks noGrp="1"/>
          </p:cNvSpPr>
          <p:nvPr>
            <p:ph idx="1"/>
          </p:nvPr>
        </p:nvSpPr>
        <p:spPr>
          <a:xfrm>
            <a:off x="457200" y="1330379"/>
            <a:ext cx="8229600" cy="5264149"/>
          </a:xfrm>
        </p:spPr>
        <p:txBody>
          <a:bodyPr>
            <a:noAutofit/>
          </a:bodyPr>
          <a:lstStyle/>
          <a:p>
            <a:r>
              <a:rPr lang="cy" sz="2800" b="0" i="0" strike="noStrike" cap="none" spc="0" baseline="0" dirty="0">
                <a:solidFill>
                  <a:srgbClr val="000000"/>
                </a:solidFill>
                <a:effectLst/>
                <a:latin typeface="Arial"/>
                <a:ea typeface="Arial"/>
                <a:cs typeface="Arial"/>
              </a:rPr>
              <a:t>Ystyried gofynion statudol eraill.</a:t>
            </a:r>
          </a:p>
          <a:p>
            <a:r>
              <a:rPr lang="cy" sz="2800" b="0" i="0" strike="noStrike" cap="none" spc="0" baseline="0" dirty="0">
                <a:solidFill>
                  <a:srgbClr val="000000"/>
                </a:solidFill>
                <a:effectLst/>
                <a:latin typeface="Arial"/>
                <a:ea typeface="Arial"/>
                <a:cs typeface="Arial"/>
              </a:rPr>
              <a:t>Bydd angen i chi fod yn ymwybodol o ofynion eraill sy'n codi o gyrff cyhoeddus:</a:t>
            </a:r>
          </a:p>
          <a:p>
            <a:pPr marL="342900" indent="-342900">
              <a:buFont typeface="Arial" panose="020B0604020202020204" pitchFamily="34" charset="0"/>
              <a:buChar char="•"/>
            </a:pPr>
            <a:r>
              <a:rPr lang="cy" sz="2800" b="0" i="0" strike="noStrike" cap="none" spc="0" baseline="0" dirty="0">
                <a:solidFill>
                  <a:srgbClr val="000000"/>
                </a:solidFill>
                <a:effectLst/>
                <a:latin typeface="Arial"/>
                <a:ea typeface="Arial"/>
                <a:cs typeface="Arial"/>
              </a:rPr>
              <a:t>Heddlu - yn ymwneud â threfniadau diogelwch a goleuo mannau cyhoeddus</a:t>
            </a:r>
          </a:p>
          <a:p>
            <a:pPr marL="342900" indent="-342900">
              <a:buFont typeface="Arial" panose="020B0604020202020204" pitchFamily="34" charset="0"/>
              <a:buChar char="•"/>
            </a:pPr>
            <a:r>
              <a:rPr lang="cy" sz="2800" dirty="0">
                <a:solidFill>
                  <a:srgbClr val="000000"/>
                </a:solidFill>
                <a:latin typeface="Arial"/>
                <a:ea typeface="Arial"/>
                <a:cs typeface="Arial"/>
              </a:rPr>
              <a:t>Gwasanaeth tân - yn ymwneud â dulliau dianc, mynediad a chyflenwadau dŵr ar gyfer ymladd tân</a:t>
            </a:r>
          </a:p>
          <a:p>
            <a:pPr marL="342900" indent="-342900">
              <a:buFont typeface="Arial" panose="020B0604020202020204" pitchFamily="34" charset="0"/>
              <a:buChar char="•"/>
            </a:pPr>
            <a:r>
              <a:rPr lang="cy" sz="2800" b="0" i="0" strike="noStrike" cap="none" spc="0" baseline="0" dirty="0">
                <a:solidFill>
                  <a:srgbClr val="000000"/>
                </a:solidFill>
                <a:effectLst/>
                <a:latin typeface="Arial"/>
                <a:ea typeface="Arial"/>
                <a:cs typeface="Arial"/>
              </a:rPr>
              <a:t>Awdurdod priffyrdd - o ran cynllun ffyrdd a mynediad</a:t>
            </a:r>
          </a:p>
        </p:txBody>
      </p:sp>
      <p:pic>
        <p:nvPicPr>
          <p:cNvPr id="6" name="Audio 5">
            <a:hlinkClick r:id="" action="ppaction://media"/>
            <a:extLst>
              <a:ext uri="{FF2B5EF4-FFF2-40B4-BE49-F238E27FC236}">
                <a16:creationId xmlns:a16="http://schemas.microsoft.com/office/drawing/2014/main" id="{7F909BB8-6DC3-2B45-84F4-FDCAE4B5698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247645121"/>
      </p:ext>
    </p:extLst>
  </p:cSld>
  <p:clrMapOvr>
    <a:masterClrMapping/>
  </p:clrMapOvr>
  <p:transition advTm="5200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p:nvPr/>
        </p:nvSpPr>
        <p:spPr>
          <a:xfrm>
            <a:off x="914401" y="138171"/>
            <a:ext cx="8229600"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 sz="3200" b="0" i="0" strike="noStrike" cap="none" spc="0" baseline="0" dirty="0">
                <a:solidFill>
                  <a:srgbClr val="FFFFFF"/>
                </a:solidFill>
                <a:effectLst/>
                <a:latin typeface="Calibri"/>
                <a:ea typeface="Calibri"/>
                <a:cs typeface="Calibri"/>
              </a:rPr>
              <a:t>Pa dystiolaeth ddylwn i ei chynnwys ar gyfer Rhan (a)?</a:t>
            </a:r>
          </a:p>
        </p:txBody>
      </p:sp>
      <p:sp>
        <p:nvSpPr>
          <p:cNvPr id="4" name="Content Placeholder 3">
            <a:extLst>
              <a:ext uri="{FF2B5EF4-FFF2-40B4-BE49-F238E27FC236}">
                <a16:creationId xmlns:a16="http://schemas.microsoft.com/office/drawing/2014/main" id="{2476A7D4-58EC-4522-AC29-9FA51218E599}"/>
              </a:ext>
            </a:extLst>
          </p:cNvPr>
          <p:cNvSpPr>
            <a:spLocks noGrp="1"/>
          </p:cNvSpPr>
          <p:nvPr>
            <p:ph idx="1"/>
          </p:nvPr>
        </p:nvSpPr>
        <p:spPr>
          <a:xfrm>
            <a:off x="457200" y="1330379"/>
            <a:ext cx="8229600" cy="5264149"/>
          </a:xfrm>
        </p:spPr>
        <p:txBody>
          <a:bodyPr>
            <a:noAutofit/>
          </a:bodyPr>
          <a:lstStyle/>
          <a:p>
            <a:r>
              <a:rPr lang="cy" sz="2400" b="0" i="0" strike="noStrike" cap="none" spc="0" baseline="0" dirty="0">
                <a:solidFill>
                  <a:srgbClr val="000000"/>
                </a:solidFill>
                <a:effectLst/>
                <a:latin typeface="Arial"/>
                <a:ea typeface="Arial"/>
                <a:cs typeface="Arial"/>
              </a:rPr>
              <a:t>Ystyried materion amgylcheddol</a:t>
            </a:r>
          </a:p>
          <a:p>
            <a:r>
              <a:rPr lang="cy" sz="2400" b="0" i="0" strike="noStrike" cap="none" spc="0" baseline="0" dirty="0">
                <a:solidFill>
                  <a:srgbClr val="000000"/>
                </a:solidFill>
                <a:effectLst/>
                <a:latin typeface="Arial"/>
                <a:ea typeface="Arial"/>
                <a:cs typeface="Arial"/>
              </a:rPr>
              <a:t>Bydd angen i chi nodi paramedrau amgylcheddol a allai gyfyngu ar y broses ddylunio gan gynnwys:</a:t>
            </a:r>
          </a:p>
          <a:p>
            <a:pPr marL="342900" indent="-342900">
              <a:buFont typeface="Arial" panose="020B0604020202020204" pitchFamily="34" charset="0"/>
              <a:buChar char="•"/>
            </a:pPr>
            <a:r>
              <a:rPr lang="cy" sz="2400" b="0" i="0" strike="noStrike" cap="none" spc="0" baseline="0" dirty="0">
                <a:solidFill>
                  <a:srgbClr val="000000"/>
                </a:solidFill>
                <a:effectLst/>
                <a:latin typeface="Arial"/>
                <a:ea typeface="Arial"/>
                <a:cs typeface="Arial"/>
              </a:rPr>
              <a:t>Y defnydd o ddefnyddiau cynaliadwy neu beryglus</a:t>
            </a:r>
          </a:p>
          <a:p>
            <a:pPr marL="342900" indent="-342900">
              <a:buFont typeface="Arial" panose="020B0604020202020204" pitchFamily="34" charset="0"/>
              <a:buChar char="•"/>
            </a:pPr>
            <a:r>
              <a:rPr lang="cy" sz="2400" b="0" i="0" strike="noStrike" cap="none" spc="0" baseline="0" dirty="0">
                <a:solidFill>
                  <a:srgbClr val="000000"/>
                </a:solidFill>
                <a:effectLst/>
                <a:latin typeface="Arial"/>
                <a:ea typeface="Arial"/>
                <a:cs typeface="Arial"/>
              </a:rPr>
              <a:t>Defnydd o egni ac allyriadau carbon</a:t>
            </a:r>
          </a:p>
          <a:p>
            <a:pPr marL="342900" indent="-342900">
              <a:buFont typeface="Arial" panose="020B0604020202020204" pitchFamily="34" charset="0"/>
              <a:buChar char="•"/>
            </a:pPr>
            <a:r>
              <a:rPr lang="cy" sz="2400" b="0" i="0" strike="noStrike" cap="none" spc="0" baseline="0" dirty="0">
                <a:solidFill>
                  <a:srgbClr val="000000"/>
                </a:solidFill>
                <a:effectLst/>
                <a:latin typeface="Arial"/>
                <a:ea typeface="Arial"/>
                <a:cs typeface="Arial"/>
              </a:rPr>
              <a:t>Llygredd aer, dŵr neu ddaear</a:t>
            </a:r>
          </a:p>
          <a:p>
            <a:pPr marL="342900" indent="-342900">
              <a:buFont typeface="Arial" panose="020B0604020202020204" pitchFamily="34" charset="0"/>
              <a:buChar char="•"/>
            </a:pPr>
            <a:r>
              <a:rPr lang="cy" sz="2400" b="0" i="0" strike="noStrike" cap="none" spc="0" baseline="0" dirty="0">
                <a:solidFill>
                  <a:srgbClr val="000000"/>
                </a:solidFill>
                <a:effectLst/>
                <a:latin typeface="Arial"/>
                <a:ea typeface="Arial"/>
                <a:cs typeface="Arial"/>
              </a:rPr>
              <a:t>Rheoli gwastraff a dŵr</a:t>
            </a:r>
            <a:endParaRPr lang="en-GB"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cy" sz="2400" b="0" i="0" strike="noStrike" cap="none" spc="0" baseline="0" dirty="0">
                <a:solidFill>
                  <a:srgbClr val="000000"/>
                </a:solidFill>
                <a:effectLst/>
                <a:latin typeface="Arial"/>
                <a:ea typeface="Arial"/>
                <a:cs typeface="Arial"/>
              </a:rPr>
              <a:t>Sŵn, dirgryniad, a llwch</a:t>
            </a:r>
          </a:p>
          <a:p>
            <a:pPr marL="342900" indent="-342900">
              <a:buFont typeface="Arial" panose="020B0604020202020204" pitchFamily="34" charset="0"/>
              <a:buChar char="•"/>
            </a:pPr>
            <a:r>
              <a:rPr lang="cy" sz="2400" b="0" i="0" strike="noStrike" cap="none" spc="0" baseline="0" dirty="0">
                <a:solidFill>
                  <a:srgbClr val="000000"/>
                </a:solidFill>
                <a:effectLst/>
                <a:latin typeface="Arial"/>
                <a:ea typeface="Arial"/>
                <a:cs typeface="Arial"/>
              </a:rPr>
              <a:t>Traffig a thrafnidiaeth</a:t>
            </a:r>
          </a:p>
          <a:p>
            <a:pPr marL="342900" indent="-342900">
              <a:buFont typeface="Arial" panose="020B0604020202020204" pitchFamily="34" charset="0"/>
              <a:buChar char="•"/>
            </a:pPr>
            <a:r>
              <a:rPr lang="cy" sz="2400" b="0" i="0" strike="noStrike" cap="none" spc="0" baseline="0" dirty="0">
                <a:solidFill>
                  <a:srgbClr val="000000"/>
                </a:solidFill>
                <a:effectLst/>
                <a:latin typeface="Arial"/>
                <a:ea typeface="Arial"/>
                <a:cs typeface="Arial"/>
              </a:rPr>
              <a:t>Gwarchod ecoleg</a:t>
            </a:r>
          </a:p>
          <a:p>
            <a:pPr marL="342900" indent="-342900">
              <a:buFont typeface="Arial" panose="020B0604020202020204" pitchFamily="34" charset="0"/>
              <a:buChar char="•"/>
            </a:pPr>
            <a:r>
              <a:rPr lang="cy" sz="2400" b="0" i="0" strike="noStrike" cap="none" spc="0" baseline="0" dirty="0">
                <a:solidFill>
                  <a:srgbClr val="000000"/>
                </a:solidFill>
                <a:effectLst/>
                <a:latin typeface="Arial"/>
                <a:ea typeface="Arial"/>
                <a:cs typeface="Arial"/>
              </a:rPr>
              <a:t>Y gallu i wrthsefyll y newid yn yr hinsawdd</a:t>
            </a:r>
          </a:p>
          <a:p>
            <a:pPr marL="342900" indent="-342900">
              <a:buFont typeface="Arial" panose="020B0604020202020204" pitchFamily="34" charset="0"/>
              <a:buChar char="•"/>
            </a:pPr>
            <a:r>
              <a:rPr lang="cy" sz="2400" b="0" i="0" strike="noStrike" cap="none" spc="0" baseline="0" dirty="0">
                <a:solidFill>
                  <a:srgbClr val="000000"/>
                </a:solidFill>
                <a:effectLst/>
                <a:latin typeface="Arial"/>
                <a:ea typeface="Arial"/>
                <a:cs typeface="Arial"/>
              </a:rPr>
              <a:t>Dylunio ar gyfer dadadeiladu a gwaredu</a:t>
            </a:r>
            <a:endParaRPr lang="en-GB"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GB" sz="2400" dirty="0">
              <a:latin typeface="Arial" panose="020B0604020202020204" pitchFamily="34" charset="0"/>
              <a:cs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F60EE006-9EF2-AD49-B990-971D7992C29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132227565"/>
      </p:ext>
    </p:extLst>
  </p:cSld>
  <p:clrMapOvr>
    <a:masterClrMapping/>
  </p:clrMapOvr>
  <p:transition advTm="2973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p:nvPr/>
        </p:nvSpPr>
        <p:spPr>
          <a:xfrm>
            <a:off x="914401" y="165066"/>
            <a:ext cx="8229600"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 sz="3200" b="0" i="0" strike="noStrike" cap="none" spc="0" baseline="0" dirty="0">
                <a:solidFill>
                  <a:srgbClr val="FFFFFF"/>
                </a:solidFill>
                <a:effectLst/>
                <a:latin typeface="Calibri"/>
                <a:ea typeface="Calibri"/>
                <a:cs typeface="Calibri"/>
              </a:rPr>
              <a:t>Pa dystiolaeth ddylwn i ei chynnwys ar gyfer Rhan (a)?</a:t>
            </a:r>
          </a:p>
        </p:txBody>
      </p:sp>
      <p:sp>
        <p:nvSpPr>
          <p:cNvPr id="4" name="Content Placeholder 3">
            <a:extLst>
              <a:ext uri="{FF2B5EF4-FFF2-40B4-BE49-F238E27FC236}">
                <a16:creationId xmlns:a16="http://schemas.microsoft.com/office/drawing/2014/main" id="{2476A7D4-58EC-4522-AC29-9FA51218E599}"/>
              </a:ext>
            </a:extLst>
          </p:cNvPr>
          <p:cNvSpPr>
            <a:spLocks noGrp="1"/>
          </p:cNvSpPr>
          <p:nvPr>
            <p:ph idx="1"/>
          </p:nvPr>
        </p:nvSpPr>
        <p:spPr>
          <a:xfrm>
            <a:off x="457200" y="1330379"/>
            <a:ext cx="8229600" cy="5264149"/>
          </a:xfrm>
        </p:spPr>
        <p:txBody>
          <a:bodyPr>
            <a:noAutofit/>
          </a:bodyPr>
          <a:lstStyle/>
          <a:p>
            <a:r>
              <a:rPr lang="cy" sz="2400" b="0" i="0" strike="noStrike" cap="none" spc="0" baseline="0" dirty="0">
                <a:solidFill>
                  <a:srgbClr val="000000"/>
                </a:solidFill>
                <a:effectLst/>
                <a:latin typeface="Arial"/>
                <a:ea typeface="Arial"/>
                <a:cs typeface="Arial"/>
              </a:rPr>
              <a:t>Ystyried materion cymdeithasol.</a:t>
            </a:r>
          </a:p>
          <a:p>
            <a:r>
              <a:rPr lang="cy" sz="2400" b="0" i="0" strike="noStrike" cap="none" spc="0" baseline="0" dirty="0">
                <a:solidFill>
                  <a:srgbClr val="000000"/>
                </a:solidFill>
                <a:effectLst/>
                <a:latin typeface="Arial"/>
                <a:ea typeface="Arial"/>
                <a:cs typeface="Arial"/>
              </a:rPr>
              <a:t>Bydd angen i chi nodi gofynion cymdeithasol a allai gyfyngu ar y broses ddylunio:</a:t>
            </a:r>
          </a:p>
          <a:p>
            <a:pPr marL="342900" indent="-342900">
              <a:buFont typeface="Arial" panose="020B0604020202020204" pitchFamily="34" charset="0"/>
              <a:buChar char="•"/>
            </a:pPr>
            <a:r>
              <a:rPr lang="cy" sz="2400" b="0" i="0" strike="noStrike" cap="none" spc="0" baseline="0" dirty="0">
                <a:solidFill>
                  <a:srgbClr val="000000"/>
                </a:solidFill>
                <a:effectLst/>
                <a:latin typeface="Arial"/>
                <a:ea typeface="Arial"/>
                <a:cs typeface="Arial"/>
              </a:rPr>
              <a:t>Ymgynghori â rhanddeiliaid “</a:t>
            </a:r>
            <a:r>
              <a:rPr lang="en-GB" sz="2400" b="0" i="1" strike="noStrike" cap="none" spc="0" baseline="0" dirty="0">
                <a:solidFill>
                  <a:srgbClr val="000000"/>
                </a:solidFill>
                <a:effectLst/>
                <a:latin typeface="Arial"/>
                <a:ea typeface="Arial"/>
                <a:cs typeface="Arial"/>
              </a:rPr>
              <a:t>stakeholders</a:t>
            </a:r>
            <a:r>
              <a:rPr lang="en-GB" sz="2400" b="0" i="0" strike="noStrike" cap="none" spc="0" baseline="0" dirty="0">
                <a:solidFill>
                  <a:srgbClr val="000000"/>
                </a:solidFill>
                <a:effectLst/>
                <a:latin typeface="Arial"/>
                <a:ea typeface="Arial"/>
                <a:cs typeface="Arial"/>
              </a:rPr>
              <a:t>”</a:t>
            </a:r>
            <a:r>
              <a:rPr lang="cy" sz="2400" b="0" i="0" strike="noStrike" cap="none" spc="0" baseline="0" dirty="0">
                <a:solidFill>
                  <a:srgbClr val="000000"/>
                </a:solidFill>
                <a:effectLst/>
                <a:latin typeface="Arial"/>
                <a:ea typeface="Arial"/>
                <a:cs typeface="Arial"/>
              </a:rPr>
              <a:t>, gan gynnwys y gymuned leol ynglyn â chynigion datblygu</a:t>
            </a:r>
          </a:p>
          <a:p>
            <a:pPr marL="342900" indent="-342900">
              <a:buFont typeface="Arial" panose="020B0604020202020204" pitchFamily="34" charset="0"/>
              <a:buChar char="•"/>
            </a:pPr>
            <a:r>
              <a:rPr lang="cy" sz="2400" b="0" i="0" strike="noStrike" cap="none" spc="0" baseline="0" dirty="0">
                <a:solidFill>
                  <a:srgbClr val="000000"/>
                </a:solidFill>
                <a:effectLst/>
                <a:latin typeface="Arial"/>
                <a:ea typeface="Arial"/>
                <a:cs typeface="Arial"/>
              </a:rPr>
              <a:t>Yr ystod o wasanaethau y gellir eu cynnwys fel gofal cymunedol:</a:t>
            </a:r>
          </a:p>
          <a:p>
            <a:pPr marL="1085850" lvl="1" indent="-342900">
              <a:buFont typeface="Arial" panose="020B0604020202020204" pitchFamily="34" charset="0"/>
              <a:buChar char="•"/>
            </a:pPr>
            <a:r>
              <a:rPr lang="cy" sz="2400" b="0" i="0" strike="noStrike" cap="none" spc="0" baseline="0" dirty="0">
                <a:solidFill>
                  <a:srgbClr val="000000"/>
                </a:solidFill>
                <a:effectLst/>
                <a:latin typeface="Arial"/>
                <a:ea typeface="Arial"/>
                <a:cs typeface="Arial"/>
              </a:rPr>
              <a:t>Meddygon teulu a nyrsys practis</a:t>
            </a:r>
          </a:p>
          <a:p>
            <a:pPr marL="1085850" lvl="1" indent="-342900">
              <a:buFont typeface="Arial" panose="020B0604020202020204" pitchFamily="34" charset="0"/>
              <a:buChar char="•"/>
            </a:pPr>
            <a:r>
              <a:rPr lang="cy" sz="2400" b="0" i="0" strike="noStrike" cap="none" spc="0" baseline="0" dirty="0">
                <a:solidFill>
                  <a:srgbClr val="000000"/>
                </a:solidFill>
                <a:effectLst/>
                <a:latin typeface="Arial"/>
                <a:ea typeface="Arial"/>
                <a:cs typeface="Arial"/>
              </a:rPr>
              <a:t>Ymwelwyr iechyd, gweithwyr cymdeithasol a chynghorwyr gofal cartref</a:t>
            </a:r>
          </a:p>
          <a:p>
            <a:pPr marL="1085850" lvl="1" indent="-342900">
              <a:buFont typeface="Arial" panose="020B0604020202020204" pitchFamily="34" charset="0"/>
              <a:buChar char="•"/>
            </a:pPr>
            <a:r>
              <a:rPr lang="cy" sz="2400" b="0" i="0" strike="noStrike" cap="none" spc="0" baseline="0" dirty="0">
                <a:solidFill>
                  <a:srgbClr val="000000"/>
                </a:solidFill>
                <a:effectLst/>
                <a:latin typeface="Arial"/>
                <a:ea typeface="Arial"/>
                <a:cs typeface="Arial"/>
              </a:rPr>
              <a:t>Bydwragedd cymunedol</a:t>
            </a:r>
          </a:p>
          <a:p>
            <a:pPr marL="1085850" lvl="1" indent="-342900">
              <a:buFont typeface="Arial" panose="020B0604020202020204" pitchFamily="34" charset="0"/>
              <a:buChar char="•"/>
            </a:pPr>
            <a:r>
              <a:rPr lang="cy" sz="2400" b="0" i="0" strike="noStrike" cap="none" spc="0" baseline="0" dirty="0">
                <a:solidFill>
                  <a:srgbClr val="000000"/>
                </a:solidFill>
                <a:effectLst/>
                <a:latin typeface="Arial"/>
                <a:ea typeface="Arial"/>
                <a:cs typeface="Arial"/>
              </a:rPr>
              <a:t>Fferyllwyr</a:t>
            </a:r>
          </a:p>
          <a:p>
            <a:pPr marL="1085850" lvl="1" indent="-342900">
              <a:buFont typeface="Arial" panose="020B0604020202020204" pitchFamily="34" charset="0"/>
              <a:buChar char="•"/>
            </a:pPr>
            <a:r>
              <a:rPr lang="cy" sz="2400" b="0" i="0" strike="noStrike" cap="none" spc="0" baseline="0" dirty="0">
                <a:solidFill>
                  <a:srgbClr val="000000"/>
                </a:solidFill>
                <a:effectLst/>
                <a:latin typeface="Arial"/>
                <a:ea typeface="Arial"/>
                <a:cs typeface="Arial"/>
              </a:rPr>
              <a:t>Gweithwyr proffesiynol iechyd meddwl</a:t>
            </a:r>
          </a:p>
        </p:txBody>
      </p:sp>
      <p:pic>
        <p:nvPicPr>
          <p:cNvPr id="2" name="Audio 1">
            <a:hlinkClick r:id="" action="ppaction://media"/>
            <a:extLst>
              <a:ext uri="{FF2B5EF4-FFF2-40B4-BE49-F238E27FC236}">
                <a16:creationId xmlns:a16="http://schemas.microsoft.com/office/drawing/2014/main" id="{CB651AC3-49A8-6943-8B36-67FF55A1D61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573747086"/>
      </p:ext>
    </p:extLst>
  </p:cSld>
  <p:clrMapOvr>
    <a:masterClrMapping/>
  </p:clrMapOvr>
  <p:transition advTm="4482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p:nvPr/>
        </p:nvSpPr>
        <p:spPr>
          <a:xfrm>
            <a:off x="914401" y="151618"/>
            <a:ext cx="8229600"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 sz="3200" b="0" i="0" strike="noStrike" cap="none" spc="0" baseline="0" dirty="0">
                <a:solidFill>
                  <a:srgbClr val="FFFFFF"/>
                </a:solidFill>
                <a:effectLst/>
                <a:latin typeface="Calibri"/>
                <a:ea typeface="Calibri"/>
                <a:cs typeface="Calibri"/>
              </a:rPr>
              <a:t>Pa dystiolaeth ddylwn i ei chynnwys ar gyfer Rhan (a)?</a:t>
            </a:r>
          </a:p>
        </p:txBody>
      </p:sp>
      <p:sp>
        <p:nvSpPr>
          <p:cNvPr id="4" name="Content Placeholder 3">
            <a:extLst>
              <a:ext uri="{FF2B5EF4-FFF2-40B4-BE49-F238E27FC236}">
                <a16:creationId xmlns:a16="http://schemas.microsoft.com/office/drawing/2014/main" id="{2476A7D4-58EC-4522-AC29-9FA51218E599}"/>
              </a:ext>
            </a:extLst>
          </p:cNvPr>
          <p:cNvSpPr>
            <a:spLocks noGrp="1"/>
          </p:cNvSpPr>
          <p:nvPr>
            <p:ph idx="1"/>
          </p:nvPr>
        </p:nvSpPr>
        <p:spPr>
          <a:xfrm>
            <a:off x="457200" y="1330379"/>
            <a:ext cx="8229600" cy="5264149"/>
          </a:xfrm>
        </p:spPr>
        <p:txBody>
          <a:bodyPr>
            <a:noAutofit/>
          </a:bodyPr>
          <a:lstStyle/>
          <a:p>
            <a:r>
              <a:rPr lang="cy" sz="2400" b="0" i="0" strike="noStrike" cap="none" spc="0" baseline="0" dirty="0">
                <a:solidFill>
                  <a:srgbClr val="000000"/>
                </a:solidFill>
                <a:effectLst/>
                <a:latin typeface="Arial"/>
                <a:ea typeface="Arial"/>
                <a:cs typeface="Arial"/>
              </a:rPr>
              <a:t>Ystyried materion economaidd</a:t>
            </a:r>
          </a:p>
          <a:p>
            <a:pPr marL="342900" indent="-342900">
              <a:buFont typeface="Arial" panose="020B0604020202020204" pitchFamily="34" charset="0"/>
              <a:buChar char="•"/>
            </a:pPr>
            <a:r>
              <a:rPr lang="cy" sz="2400" b="0" i="0" strike="noStrike" cap="none" spc="0" baseline="0" dirty="0">
                <a:solidFill>
                  <a:srgbClr val="000000"/>
                </a:solidFill>
                <a:effectLst/>
                <a:latin typeface="Arial"/>
                <a:ea typeface="Arial"/>
                <a:cs typeface="Arial"/>
              </a:rPr>
              <a:t>Bydd angen i chi nodi effeithiau posibl cyfyngiadau economaidd ar gyllideb y prosiect a’r ffordd y caiff adnoddau eu dyrannu o ran: </a:t>
            </a:r>
          </a:p>
          <a:p>
            <a:pPr marL="342900" indent="-342900">
              <a:buFont typeface="Arial" panose="020B0604020202020204" pitchFamily="34" charset="0"/>
              <a:buChar char="•"/>
            </a:pPr>
            <a:r>
              <a:rPr lang="cy" sz="2400" b="0" i="0" strike="noStrike" cap="none" spc="0" baseline="0" dirty="0">
                <a:solidFill>
                  <a:srgbClr val="000000"/>
                </a:solidFill>
                <a:effectLst/>
                <a:latin typeface="Arial"/>
                <a:ea typeface="Arial"/>
                <a:cs typeface="Arial"/>
              </a:rPr>
              <a:t>Ansawdd</a:t>
            </a:r>
          </a:p>
          <a:p>
            <a:pPr marL="342900" indent="-342900">
              <a:buFont typeface="Arial" panose="020B0604020202020204" pitchFamily="34" charset="0"/>
              <a:buChar char="•"/>
            </a:pPr>
            <a:r>
              <a:rPr lang="cy" sz="2400" b="0" i="0" strike="noStrike" cap="none" spc="0" baseline="0" dirty="0">
                <a:solidFill>
                  <a:srgbClr val="000000"/>
                </a:solidFill>
                <a:effectLst/>
                <a:latin typeface="Arial"/>
                <a:ea typeface="Arial"/>
                <a:cs typeface="Arial"/>
              </a:rPr>
              <a:t>Diogelwch</a:t>
            </a:r>
          </a:p>
          <a:p>
            <a:pPr marL="342900" indent="-342900">
              <a:buFont typeface="Arial" panose="020B0604020202020204" pitchFamily="34" charset="0"/>
              <a:buChar char="•"/>
            </a:pPr>
            <a:r>
              <a:rPr lang="cy" sz="2400" b="0" i="0" strike="noStrike" cap="none" spc="0" baseline="0" dirty="0">
                <a:solidFill>
                  <a:srgbClr val="000000"/>
                </a:solidFill>
                <a:effectLst/>
                <a:latin typeface="Arial"/>
                <a:ea typeface="Arial"/>
                <a:cs typeface="Arial"/>
              </a:rPr>
              <a:t>Ymarferoldeb</a:t>
            </a:r>
          </a:p>
          <a:p>
            <a:pPr marL="342900" indent="-342900">
              <a:buFont typeface="Arial" panose="020B0604020202020204" pitchFamily="34" charset="0"/>
              <a:buChar char="•"/>
            </a:pPr>
            <a:r>
              <a:rPr lang="cy" sz="2400" b="0" i="0" strike="noStrike" cap="none" spc="0" baseline="0" dirty="0">
                <a:solidFill>
                  <a:srgbClr val="000000"/>
                </a:solidFill>
                <a:effectLst/>
                <a:latin typeface="Arial"/>
                <a:ea typeface="Arial"/>
                <a:cs typeface="Arial"/>
              </a:rPr>
              <a:t>Perfformiad</a:t>
            </a:r>
          </a:p>
          <a:p>
            <a:pPr marL="342900" indent="-342900">
              <a:buFont typeface="Arial" panose="020B0604020202020204" pitchFamily="34" charset="0"/>
              <a:buChar char="•"/>
            </a:pPr>
            <a:endParaRPr lang="en-GB" sz="2400" dirty="0">
              <a:latin typeface="Arial" panose="020B0604020202020204" pitchFamily="34" charset="0"/>
              <a:cs typeface="Arial" panose="020B0604020202020204" pitchFamily="34" charset="0"/>
            </a:endParaRPr>
          </a:p>
          <a:p>
            <a:endParaRPr lang="en-GB" sz="2400" dirty="0">
              <a:latin typeface="Arial" panose="020B0604020202020204" pitchFamily="34" charset="0"/>
              <a:cs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76545DD5-C906-1D45-B168-C82426CBF39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769702828"/>
      </p:ext>
    </p:extLst>
  </p:cSld>
  <p:clrMapOvr>
    <a:masterClrMapping/>
  </p:clrMapOvr>
  <mc:AlternateContent xmlns:mc="http://schemas.openxmlformats.org/markup-compatibility/2006" xmlns:p14="http://schemas.microsoft.com/office/powerpoint/2010/main">
    <mc:Choice Requires="p14">
      <p:transition spd="slow" p14:dur="2000" advTm="23751"/>
    </mc:Choice>
    <mc:Fallback xmlns="">
      <p:transition spd="slow" advTm="237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p:nvPr/>
        </p:nvSpPr>
        <p:spPr>
          <a:xfrm>
            <a:off x="914401" y="162600"/>
            <a:ext cx="8229600"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 sz="3200" b="0" i="0" strike="noStrike" cap="none" spc="0" baseline="0" dirty="0">
                <a:solidFill>
                  <a:srgbClr val="FFFFFF"/>
                </a:solidFill>
                <a:effectLst/>
                <a:latin typeface="Calibri"/>
                <a:ea typeface="Calibri"/>
                <a:cs typeface="Calibri"/>
              </a:rPr>
              <a:t>Pa dystiolaeth ddylwn i ei chynnwys ar gyfer Rhan (a)?</a:t>
            </a:r>
          </a:p>
        </p:txBody>
      </p:sp>
      <p:pic>
        <p:nvPicPr>
          <p:cNvPr id="6" name="Picture 5">
            <a:extLst>
              <a:ext uri="{FF2B5EF4-FFF2-40B4-BE49-F238E27FC236}">
                <a16:creationId xmlns:a16="http://schemas.microsoft.com/office/drawing/2014/main" id="{08D200EF-DE5A-48DB-B4C7-07FE69B62478}"/>
              </a:ext>
            </a:extLst>
          </p:cNvPr>
          <p:cNvPicPr>
            <a:picLocks noChangeAspect="1"/>
          </p:cNvPicPr>
          <p:nvPr/>
        </p:nvPicPr>
        <p:blipFill>
          <a:blip r:embed="rId5"/>
          <a:stretch>
            <a:fillRect/>
          </a:stretch>
        </p:blipFill>
        <p:spPr>
          <a:xfrm>
            <a:off x="334363" y="1207699"/>
            <a:ext cx="8475274" cy="5487701"/>
          </a:xfrm>
          <a:prstGeom prst="rect">
            <a:avLst/>
          </a:prstGeom>
        </p:spPr>
      </p:pic>
      <p:pic>
        <p:nvPicPr>
          <p:cNvPr id="3" name="Audio 2">
            <a:hlinkClick r:id="" action="ppaction://media"/>
            <a:extLst>
              <a:ext uri="{FF2B5EF4-FFF2-40B4-BE49-F238E27FC236}">
                <a16:creationId xmlns:a16="http://schemas.microsoft.com/office/drawing/2014/main" id="{0D5E84FB-C042-A543-928D-DDE821E4D99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61643490"/>
      </p:ext>
    </p:extLst>
  </p:cSld>
  <p:clrMapOvr>
    <a:masterClrMapping/>
  </p:clrMapOvr>
  <mc:AlternateContent xmlns:mc="http://schemas.openxmlformats.org/markup-compatibility/2006" xmlns:p14="http://schemas.microsoft.com/office/powerpoint/2010/main">
    <mc:Choice Requires="p14">
      <p:transition spd="slow" p14:dur="2000" advTm="15623"/>
    </mc:Choice>
    <mc:Fallback xmlns="">
      <p:transition spd="slow" advTm="156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p:nvPr/>
        </p:nvSpPr>
        <p:spPr>
          <a:xfrm>
            <a:off x="914401" y="124724"/>
            <a:ext cx="8229600"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 sz="3200" b="0" i="0" strike="noStrike" cap="none" spc="0" baseline="0" dirty="0">
                <a:solidFill>
                  <a:srgbClr val="FFFFFF"/>
                </a:solidFill>
                <a:effectLst/>
                <a:latin typeface="Calibri"/>
                <a:ea typeface="Calibri"/>
                <a:cs typeface="Calibri"/>
              </a:rPr>
              <a:t>Pa dystiolaeth ddylwn i ei chynnwys ar gyfer Rhan (a)?</a:t>
            </a:r>
          </a:p>
        </p:txBody>
      </p:sp>
      <p:sp>
        <p:nvSpPr>
          <p:cNvPr id="4" name="Content Placeholder 3">
            <a:extLst>
              <a:ext uri="{FF2B5EF4-FFF2-40B4-BE49-F238E27FC236}">
                <a16:creationId xmlns:a16="http://schemas.microsoft.com/office/drawing/2014/main" id="{2476A7D4-58EC-4522-AC29-9FA51218E599}"/>
              </a:ext>
            </a:extLst>
          </p:cNvPr>
          <p:cNvSpPr>
            <a:spLocks noGrp="1"/>
          </p:cNvSpPr>
          <p:nvPr>
            <p:ph idx="1"/>
          </p:nvPr>
        </p:nvSpPr>
        <p:spPr>
          <a:xfrm>
            <a:off x="457200" y="1330379"/>
            <a:ext cx="8229600" cy="5264149"/>
          </a:xfrm>
        </p:spPr>
        <p:txBody>
          <a:bodyPr>
            <a:noAutofit/>
          </a:bodyPr>
          <a:lstStyle/>
          <a:p>
            <a:r>
              <a:rPr lang="cy" sz="2400" b="0" i="0" strike="noStrike" cap="none" spc="0" baseline="0" dirty="0">
                <a:solidFill>
                  <a:srgbClr val="000000"/>
                </a:solidFill>
                <a:effectLst/>
                <a:latin typeface="Arial"/>
                <a:ea typeface="Arial"/>
                <a:cs typeface="Arial"/>
              </a:rPr>
              <a:t>Ystyried Rheoliadau Adeiladu (Dylunio a Rheoli) (CDM) sef y brif set o reolau ar gyfer rheoli iechyd, diogelwch a lles ar brosiectau adeiladu.</a:t>
            </a:r>
          </a:p>
          <a:p>
            <a:pPr marL="342900" indent="-342900">
              <a:buFont typeface="Arial" panose="020B0604020202020204" pitchFamily="34" charset="0"/>
              <a:buChar char="•"/>
            </a:pPr>
            <a:r>
              <a:rPr lang="cy" sz="2400" b="0" i="0" strike="noStrike" cap="none" spc="0" baseline="0" dirty="0">
                <a:solidFill>
                  <a:srgbClr val="000000"/>
                </a:solidFill>
                <a:effectLst/>
                <a:latin typeface="Arial"/>
                <a:ea typeface="Arial"/>
                <a:cs typeface="Arial"/>
              </a:rPr>
              <a:t>Bydd angen i chi nodi materion sy'n codi o Reoliadau CDM sy'n berthnasol i:</a:t>
            </a:r>
          </a:p>
          <a:p>
            <a:pPr marL="1085850" lvl="1" indent="-342900">
              <a:buFont typeface="Arial" panose="020B0604020202020204" pitchFamily="34" charset="0"/>
              <a:buChar char="•"/>
            </a:pPr>
            <a:r>
              <a:rPr lang="cy" sz="2400" b="0" i="0" strike="noStrike" cap="none" spc="0" baseline="0" dirty="0">
                <a:solidFill>
                  <a:srgbClr val="000000"/>
                </a:solidFill>
                <a:effectLst/>
                <a:latin typeface="Arial"/>
                <a:ea typeface="Arial"/>
                <a:cs typeface="Arial"/>
              </a:rPr>
              <a:t>Pob math o waith adeiladu</a:t>
            </a:r>
          </a:p>
          <a:p>
            <a:pPr marL="1085850" lvl="1" indent="-342900">
              <a:buFont typeface="Arial" panose="020B0604020202020204" pitchFamily="34" charset="0"/>
              <a:buChar char="•"/>
            </a:pPr>
            <a:r>
              <a:rPr lang="cy" sz="2800" b="0" i="0" strike="noStrike" cap="none" spc="0" baseline="0" dirty="0">
                <a:solidFill>
                  <a:srgbClr val="000000"/>
                </a:solidFill>
                <a:effectLst/>
                <a:latin typeface="Calibri"/>
                <a:ea typeface="Calibri"/>
                <a:cs typeface="Calibri"/>
              </a:rPr>
              <a:t>Y gwaith dylunio</a:t>
            </a:r>
          </a:p>
          <a:p>
            <a:pPr marL="342900" indent="-342900">
              <a:buFont typeface="Arial" panose="020B0604020202020204" pitchFamily="34" charset="0"/>
              <a:buChar char="•"/>
            </a:pPr>
            <a:r>
              <a:rPr lang="cy" sz="2400" b="0" i="0" strike="noStrike" cap="none" spc="0" baseline="0" dirty="0">
                <a:solidFill>
                  <a:srgbClr val="000000"/>
                </a:solidFill>
                <a:effectLst/>
                <a:latin typeface="Arial"/>
                <a:ea typeface="Arial"/>
                <a:cs typeface="Arial"/>
              </a:rPr>
              <a:t>Mae'r rheoliadau'n ei gwneud yn ofynnol nodi, dileu, neu reoli risgiau y gellir eu rhagweld ac yn gosod cyfrifoldeb am gynllunio a rheoli iechyd a diogelwch ar gamau cyn adeiladu ar y deiliaid dyletswydd, y Cleient a'r prif ddylunydd.</a:t>
            </a:r>
          </a:p>
          <a:p>
            <a:pPr marL="342900" indent="-342900">
              <a:buFont typeface="Arial" panose="020B0604020202020204" pitchFamily="34" charset="0"/>
              <a:buChar char="•"/>
            </a:pPr>
            <a:r>
              <a:rPr lang="cy" dirty="0">
                <a:solidFill>
                  <a:srgbClr val="000000"/>
                </a:solidFill>
                <a:latin typeface="Arial"/>
                <a:ea typeface="Arial"/>
                <a:cs typeface="Arial"/>
              </a:rPr>
              <a:t>CDM – </a:t>
            </a:r>
            <a:r>
              <a:rPr lang="cy" i="1" dirty="0">
                <a:solidFill>
                  <a:srgbClr val="000000"/>
                </a:solidFill>
                <a:latin typeface="Arial"/>
                <a:ea typeface="Arial"/>
                <a:cs typeface="Arial"/>
              </a:rPr>
              <a:t>Construction, Design &amp; Management</a:t>
            </a:r>
            <a:endParaRPr lang="cy" sz="2400" b="0" i="1" strike="noStrike" cap="none" spc="0" baseline="0" dirty="0">
              <a:solidFill>
                <a:srgbClr val="000000"/>
              </a:solidFill>
              <a:effectLst/>
              <a:latin typeface="Arial"/>
              <a:ea typeface="Arial"/>
              <a:cs typeface="Arial"/>
            </a:endParaRPr>
          </a:p>
          <a:p>
            <a:pPr marL="342900" indent="-342900">
              <a:buFont typeface="Arial" panose="020B0604020202020204" pitchFamily="34" charset="0"/>
              <a:buChar char="•"/>
            </a:pPr>
            <a:endParaRPr lang="en-GB" dirty="0">
              <a:latin typeface="Arial" panose="020B0604020202020204" pitchFamily="34" charset="0"/>
              <a:cs typeface="Arial" panose="020B0604020202020204" pitchFamily="34" charset="0"/>
            </a:endParaRPr>
          </a:p>
        </p:txBody>
      </p:sp>
      <p:pic>
        <p:nvPicPr>
          <p:cNvPr id="6" name="Audio 5">
            <a:hlinkClick r:id="" action="ppaction://media"/>
            <a:extLst>
              <a:ext uri="{FF2B5EF4-FFF2-40B4-BE49-F238E27FC236}">
                <a16:creationId xmlns:a16="http://schemas.microsoft.com/office/drawing/2014/main" id="{B8ED246B-7FD9-4A47-8E21-CBB8B16503B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005065527"/>
      </p:ext>
    </p:extLst>
  </p:cSld>
  <p:clrMapOvr>
    <a:masterClrMapping/>
  </p:clrMapOvr>
  <mc:AlternateContent xmlns:mc="http://schemas.openxmlformats.org/markup-compatibility/2006" xmlns:p14="http://schemas.microsoft.com/office/powerpoint/2010/main">
    <mc:Choice Requires="p14">
      <p:transition spd="slow" p14:dur="2000" advTm="24975"/>
    </mc:Choice>
    <mc:Fallback xmlns="">
      <p:transition spd="slow" advTm="249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p:nvPr/>
        </p:nvSpPr>
        <p:spPr>
          <a:xfrm>
            <a:off x="1282460" y="407113"/>
            <a:ext cx="7205932"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 sz="3600" b="0" i="0" strike="noStrike" cap="none" spc="0" baseline="0">
                <a:solidFill>
                  <a:srgbClr val="FFFFFF"/>
                </a:solidFill>
                <a:effectLst/>
                <a:latin typeface="Calibri"/>
                <a:ea typeface="Calibri"/>
                <a:cs typeface="Calibri"/>
              </a:rPr>
              <a:t>Beth ddylai chi fod o'ch blaen:</a:t>
            </a: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540589" y="1548645"/>
            <a:ext cx="8039819" cy="5001680"/>
          </a:xfrm>
        </p:spPr>
        <p:txBody>
          <a:bodyPr>
            <a:normAutofit/>
          </a:bodyPr>
          <a:lstStyle/>
          <a:p>
            <a:pPr marL="571500" indent="-571500">
              <a:buFont typeface="Arial" panose="020B0604020202020204" pitchFamily="34" charset="0"/>
              <a:buChar char="•"/>
            </a:pPr>
            <a:r>
              <a:rPr lang="cy" sz="3600" b="0" i="0" strike="noStrike" cap="none" spc="0" baseline="0" dirty="0">
                <a:solidFill>
                  <a:srgbClr val="000000"/>
                </a:solidFill>
                <a:effectLst/>
                <a:latin typeface="Calibri"/>
                <a:ea typeface="Calibri"/>
                <a:cs typeface="Calibri"/>
              </a:rPr>
              <a:t>Copi o'r briff Asesiad Di-arholiad (AD) sampl ar gyfer Uned 2</a:t>
            </a:r>
          </a:p>
          <a:p>
            <a:pPr marL="571500" indent="-571500">
              <a:buFont typeface="Arial" panose="020B0604020202020204" pitchFamily="34" charset="0"/>
              <a:buChar char="•"/>
            </a:pPr>
            <a:r>
              <a:rPr lang="cy" sz="3600" b="0" i="0" strike="noStrike" cap="none" spc="0" baseline="0" dirty="0">
                <a:solidFill>
                  <a:srgbClr val="000000"/>
                </a:solidFill>
                <a:effectLst/>
                <a:latin typeface="Calibri"/>
                <a:ea typeface="Calibri"/>
                <a:cs typeface="Calibri"/>
              </a:rPr>
              <a:t>Copi o’r Fanyleb ar gyfer Uned 2</a:t>
            </a:r>
          </a:p>
          <a:p>
            <a:pPr marL="571500" indent="-571500">
              <a:buFont typeface="Arial" panose="020B0604020202020204" pitchFamily="34" charset="0"/>
              <a:buChar char="•"/>
            </a:pPr>
            <a:r>
              <a:rPr lang="cy" sz="3600" b="0" i="0" strike="noStrike" cap="none" spc="0" baseline="0" dirty="0">
                <a:solidFill>
                  <a:srgbClr val="000000"/>
                </a:solidFill>
                <a:effectLst/>
                <a:latin typeface="Calibri"/>
                <a:ea typeface="Calibri"/>
                <a:cs typeface="Calibri"/>
              </a:rPr>
              <a:t>Deunyddiau ar gyfer gwneud nodiadau a brasluniau</a:t>
            </a:r>
          </a:p>
        </p:txBody>
      </p:sp>
      <p:pic>
        <p:nvPicPr>
          <p:cNvPr id="2" name="Audio 1">
            <a:hlinkClick r:id="" action="ppaction://media"/>
            <a:extLst>
              <a:ext uri="{FF2B5EF4-FFF2-40B4-BE49-F238E27FC236}">
                <a16:creationId xmlns:a16="http://schemas.microsoft.com/office/drawing/2014/main" id="{F1E1340D-2A7E-724F-9084-4E472674879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614860020"/>
      </p:ext>
    </p:extLst>
  </p:cSld>
  <p:clrMapOvr>
    <a:masterClrMapping/>
  </p:clrMapOvr>
  <mc:AlternateContent xmlns:mc="http://schemas.openxmlformats.org/markup-compatibility/2006" xmlns:p14="http://schemas.microsoft.com/office/powerpoint/2010/main">
    <mc:Choice Requires="p14">
      <p:transition spd="slow" p14:dur="2000" advTm="24860"/>
    </mc:Choice>
    <mc:Fallback xmlns="">
      <p:transition spd="slow" advTm="248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p:nvPr/>
        </p:nvSpPr>
        <p:spPr>
          <a:xfrm>
            <a:off x="1397479" y="407113"/>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 sz="3600" b="0" i="0" strike="noStrike" cap="none" spc="0" baseline="0">
                <a:solidFill>
                  <a:srgbClr val="FFFFFF"/>
                </a:solidFill>
                <a:effectLst/>
                <a:latin typeface="Calibri"/>
                <a:ea typeface="Calibri"/>
                <a:cs typeface="Calibri"/>
              </a:rPr>
              <a:t>Sut mae mynd i'r afael â rhan (b)?</a:t>
            </a:r>
          </a:p>
        </p:txBody>
      </p:sp>
      <p:sp>
        <p:nvSpPr>
          <p:cNvPr id="3" name="Content Placeholder 2">
            <a:extLst>
              <a:ext uri="{FF2B5EF4-FFF2-40B4-BE49-F238E27FC236}">
                <a16:creationId xmlns:a16="http://schemas.microsoft.com/office/drawing/2014/main" id="{E8BAB69B-1B9B-450E-B330-A5650BF668C9}"/>
              </a:ext>
            </a:extLst>
          </p:cNvPr>
          <p:cNvSpPr>
            <a:spLocks noGrp="1"/>
          </p:cNvSpPr>
          <p:nvPr>
            <p:ph idx="1"/>
          </p:nvPr>
        </p:nvSpPr>
        <p:spPr>
          <a:xfrm>
            <a:off x="258791" y="1207699"/>
            <a:ext cx="8714727" cy="4857036"/>
          </a:xfrm>
        </p:spPr>
        <p:txBody>
          <a:bodyPr>
            <a:normAutofit fontScale="25000" lnSpcReduction="20000"/>
          </a:bodyPr>
          <a:lstStyle/>
          <a:p>
            <a:pPr>
              <a:lnSpc>
                <a:spcPct val="170000"/>
              </a:lnSpc>
              <a:spcAft>
                <a:spcPts val="1200"/>
              </a:spcAft>
            </a:pPr>
            <a:r>
              <a:rPr lang="cy" sz="9600" b="0" i="0" strike="noStrike" cap="none" spc="0" baseline="0">
                <a:solidFill>
                  <a:srgbClr val="000000"/>
                </a:solidFill>
                <a:effectLst/>
                <a:latin typeface="Arial"/>
                <a:ea typeface="Arial"/>
                <a:cs typeface="Arial"/>
              </a:rPr>
              <a:t>Mae'r brîff yn nodi bod angen i chi greu briffiau cychwynnol project ar gyfer y cleient sy’n:</a:t>
            </a:r>
          </a:p>
          <a:p>
            <a:pPr marL="342900" indent="-342900">
              <a:lnSpc>
                <a:spcPct val="170000"/>
              </a:lnSpc>
              <a:spcAft>
                <a:spcPts val="1200"/>
              </a:spcAft>
              <a:buFont typeface="Arial" panose="020B0604020202020204" pitchFamily="34" charset="0"/>
              <a:buChar char="•"/>
            </a:pPr>
            <a:r>
              <a:rPr lang="cy" sz="9600" b="0" i="0" strike="noStrike" cap="none" spc="0" baseline="0">
                <a:solidFill>
                  <a:srgbClr val="000000"/>
                </a:solidFill>
                <a:effectLst/>
                <a:latin typeface="Arial"/>
                <a:ea typeface="Arial"/>
                <a:cs typeface="Arial"/>
              </a:rPr>
              <a:t>Pennu paramedrau</a:t>
            </a:r>
          </a:p>
          <a:p>
            <a:pPr marL="342900" indent="-342900">
              <a:lnSpc>
                <a:spcPct val="170000"/>
              </a:lnSpc>
              <a:spcAft>
                <a:spcPts val="1200"/>
              </a:spcAft>
              <a:buFont typeface="Arial" panose="020B0604020202020204" pitchFamily="34" charset="0"/>
              <a:buChar char="•"/>
            </a:pPr>
            <a:r>
              <a:rPr lang="cy" sz="9600" b="0" i="0" strike="noStrike" cap="none" spc="0" baseline="0">
                <a:solidFill>
                  <a:srgbClr val="000000"/>
                </a:solidFill>
                <a:effectLst/>
                <a:latin typeface="Arial"/>
                <a:ea typeface="Arial"/>
                <a:cs typeface="Arial"/>
              </a:rPr>
              <a:t>Pennu canlyniadau’r project </a:t>
            </a:r>
          </a:p>
          <a:p>
            <a:pPr marL="342900" indent="-342900">
              <a:lnSpc>
                <a:spcPct val="170000"/>
              </a:lnSpc>
              <a:spcAft>
                <a:spcPts val="1200"/>
              </a:spcAft>
              <a:buFont typeface="Arial" panose="020B0604020202020204" pitchFamily="34" charset="0"/>
              <a:buChar char="•"/>
            </a:pPr>
            <a:r>
              <a:rPr lang="cy" sz="9600" b="0" i="0" strike="noStrike" cap="none" spc="0" baseline="0">
                <a:solidFill>
                  <a:srgbClr val="000000"/>
                </a:solidFill>
                <a:effectLst/>
                <a:latin typeface="Arial"/>
                <a:ea typeface="Arial"/>
                <a:cs typeface="Arial"/>
              </a:rPr>
              <a:t>Amlinellu syniadau dylunio a manylebau posibl</a:t>
            </a:r>
          </a:p>
          <a:p>
            <a:pPr marL="342900" indent="-342900">
              <a:lnSpc>
                <a:spcPct val="170000"/>
              </a:lnSpc>
              <a:spcAft>
                <a:spcPts val="1200"/>
              </a:spcAft>
              <a:buFont typeface="Arial" panose="020B0604020202020204" pitchFamily="34" charset="0"/>
              <a:buChar char="•"/>
            </a:pPr>
            <a:r>
              <a:rPr lang="cy" sz="9600" b="0" i="0" strike="noStrike" cap="none" spc="0" baseline="0">
                <a:solidFill>
                  <a:srgbClr val="000000"/>
                </a:solidFill>
                <a:effectLst/>
                <a:latin typeface="Arial"/>
                <a:ea typeface="Arial"/>
                <a:cs typeface="Arial"/>
              </a:rPr>
              <a:t>Ystyried y gweithgareddau sy'n ofynnol yng ngham cyn adeiladu’r cynllun i drosi ac ymestyn yr adeilad presennol.</a:t>
            </a:r>
          </a:p>
          <a:p>
            <a:pPr marL="342900" indent="-342900">
              <a:buFont typeface="Arial" panose="020B0604020202020204" pitchFamily="34" charset="0"/>
              <a:buChar char="•"/>
            </a:pPr>
            <a:endParaRPr lang="en-GB"/>
          </a:p>
        </p:txBody>
      </p:sp>
      <p:pic>
        <p:nvPicPr>
          <p:cNvPr id="4" name="Audio 3">
            <a:hlinkClick r:id="" action="ppaction://media"/>
            <a:extLst>
              <a:ext uri="{FF2B5EF4-FFF2-40B4-BE49-F238E27FC236}">
                <a16:creationId xmlns:a16="http://schemas.microsoft.com/office/drawing/2014/main" id="{0B8CC1B5-0163-9742-B8CE-B9B1545BE68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185616483"/>
      </p:ext>
    </p:extLst>
  </p:cSld>
  <p:clrMapOvr>
    <a:masterClrMapping/>
  </p:clrMapOvr>
  <mc:AlternateContent xmlns:mc="http://schemas.openxmlformats.org/markup-compatibility/2006" xmlns:p14="http://schemas.microsoft.com/office/powerpoint/2010/main">
    <mc:Choice Requires="p14">
      <p:transition spd="slow" p14:dur="2000" advTm="22114"/>
    </mc:Choice>
    <mc:Fallback xmlns="">
      <p:transition spd="slow" advTm="221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p:nvPr/>
        </p:nvSpPr>
        <p:spPr>
          <a:xfrm>
            <a:off x="1397479" y="407113"/>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 sz="3600" b="0" i="0" strike="noStrike" cap="none" spc="0" baseline="0">
                <a:solidFill>
                  <a:srgbClr val="FFFFFF"/>
                </a:solidFill>
                <a:effectLst/>
                <a:latin typeface="Calibri"/>
                <a:ea typeface="Calibri"/>
                <a:cs typeface="Calibri"/>
              </a:rPr>
              <a:t>Sut mae mynd i'r afael â rhan (b)?</a:t>
            </a:r>
          </a:p>
        </p:txBody>
      </p:sp>
      <p:pic>
        <p:nvPicPr>
          <p:cNvPr id="3" name="Audio 2">
            <a:hlinkClick r:id="" action="ppaction://media"/>
            <a:extLst>
              <a:ext uri="{FF2B5EF4-FFF2-40B4-BE49-F238E27FC236}">
                <a16:creationId xmlns:a16="http://schemas.microsoft.com/office/drawing/2014/main" id="{D4864027-E4E3-A843-B2E3-17465771B2E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pic>
        <p:nvPicPr>
          <p:cNvPr id="2" name="Picture 4" descr="Text&#10;&#10;Description automatically generated">
            <a:extLst>
              <a:ext uri="{FF2B5EF4-FFF2-40B4-BE49-F238E27FC236}">
                <a16:creationId xmlns:a16="http://schemas.microsoft.com/office/drawing/2014/main" id="{0675429F-94AC-4915-B0BA-601A174F9123}"/>
              </a:ext>
            </a:extLst>
          </p:cNvPr>
          <p:cNvPicPr>
            <a:picLocks noChangeAspect="1"/>
          </p:cNvPicPr>
          <p:nvPr/>
        </p:nvPicPr>
        <p:blipFill>
          <a:blip r:embed="rId6"/>
          <a:stretch>
            <a:fillRect/>
          </a:stretch>
        </p:blipFill>
        <p:spPr>
          <a:xfrm>
            <a:off x="324929" y="1845395"/>
            <a:ext cx="8494143" cy="3871699"/>
          </a:xfrm>
          <a:prstGeom prst="rect">
            <a:avLst/>
          </a:prstGeom>
        </p:spPr>
      </p:pic>
    </p:spTree>
    <p:extLst>
      <p:ext uri="{BB962C8B-B14F-4D97-AF65-F5344CB8AC3E}">
        <p14:creationId xmlns:p14="http://schemas.microsoft.com/office/powerpoint/2010/main" val="944156583"/>
      </p:ext>
    </p:extLst>
  </p:cSld>
  <p:clrMapOvr>
    <a:masterClrMapping/>
  </p:clrMapOvr>
  <mc:AlternateContent xmlns:mc="http://schemas.openxmlformats.org/markup-compatibility/2006" xmlns:p14="http://schemas.microsoft.com/office/powerpoint/2010/main">
    <mc:Choice Requires="p14">
      <p:transition spd="slow" p14:dur="2000" advTm="88578"/>
    </mc:Choice>
    <mc:Fallback xmlns="">
      <p:transition spd="slow" advTm="885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CCDA0E-D69F-4D94-B7F3-2FCB50A51505}"/>
              </a:ext>
            </a:extLst>
          </p:cNvPr>
          <p:cNvSpPr>
            <a:spLocks noGrp="1"/>
          </p:cNvSpPr>
          <p:nvPr>
            <p:ph idx="1"/>
          </p:nvPr>
        </p:nvSpPr>
        <p:spPr>
          <a:xfrm>
            <a:off x="75674" y="1465666"/>
            <a:ext cx="8882346" cy="5043622"/>
          </a:xfrm>
        </p:spPr>
        <p:txBody>
          <a:bodyPr>
            <a:normAutofit lnSpcReduction="10000"/>
          </a:bodyPr>
          <a:lstStyle/>
          <a:p>
            <a:r>
              <a:rPr lang="cy" sz="2800" b="0" i="0" strike="noStrike" cap="none" spc="0" baseline="0" dirty="0">
                <a:solidFill>
                  <a:srgbClr val="000000"/>
                </a:solidFill>
                <a:effectLst/>
                <a:latin typeface="Arial"/>
                <a:ea typeface="Arial"/>
                <a:cs typeface="Arial"/>
              </a:rPr>
              <a:t>Gosod paramedrau.</a:t>
            </a:r>
          </a:p>
          <a:p>
            <a:endParaRPr lang="en-GB" sz="2800" dirty="0"/>
          </a:p>
          <a:p>
            <a:r>
              <a:rPr lang="cy" sz="2800" b="0" i="0" strike="noStrike" cap="none" spc="0" baseline="0" dirty="0">
                <a:solidFill>
                  <a:srgbClr val="000000"/>
                </a:solidFill>
                <a:effectLst/>
                <a:latin typeface="Arial"/>
                <a:ea typeface="Arial"/>
                <a:cs typeface="Arial"/>
              </a:rPr>
              <a:t>Dylai paramedrau’r project fod yn seiliedig ar y ffactorau canlynol sy’n dylanwadu ar y gwaith o ddylunio adeilad:</a:t>
            </a:r>
          </a:p>
          <a:p>
            <a:pPr marL="342900" indent="-342900">
              <a:buFont typeface="Arial" panose="020B0604020202020204" pitchFamily="34" charset="0"/>
              <a:buChar char="•"/>
            </a:pPr>
            <a:r>
              <a:rPr lang="cy" sz="2800" b="0" i="0" strike="noStrike" cap="none" spc="0" baseline="0" dirty="0">
                <a:solidFill>
                  <a:srgbClr val="000000"/>
                </a:solidFill>
                <a:effectLst/>
                <a:latin typeface="Arial"/>
                <a:ea typeface="Arial"/>
                <a:cs typeface="Arial"/>
              </a:rPr>
              <a:t>Gofynion ymarferol y perchennog neu'r defnyddiwr terfynol</a:t>
            </a:r>
          </a:p>
          <a:p>
            <a:pPr marL="342900" indent="-342900">
              <a:buFont typeface="Arial" panose="020B0604020202020204" pitchFamily="34" charset="0"/>
              <a:buChar char="•"/>
            </a:pPr>
            <a:r>
              <a:rPr lang="cy" sz="2800" b="0" i="0" strike="noStrike" cap="none" spc="0" baseline="0" dirty="0">
                <a:solidFill>
                  <a:srgbClr val="000000"/>
                </a:solidFill>
                <a:effectLst/>
                <a:latin typeface="Arial"/>
                <a:ea typeface="Arial"/>
                <a:cs typeface="Arial"/>
              </a:rPr>
              <a:t>Gofynion estheteg</a:t>
            </a:r>
          </a:p>
          <a:p>
            <a:pPr marL="342900" indent="-342900">
              <a:buFont typeface="Arial" panose="020B0604020202020204" pitchFamily="34" charset="0"/>
              <a:buChar char="•"/>
            </a:pPr>
            <a:r>
              <a:rPr lang="cy" sz="2800" b="0" i="0" strike="noStrike" cap="none" spc="0" baseline="0" dirty="0">
                <a:solidFill>
                  <a:srgbClr val="000000"/>
                </a:solidFill>
                <a:effectLst/>
                <a:latin typeface="Arial"/>
                <a:ea typeface="Arial"/>
                <a:cs typeface="Arial"/>
              </a:rPr>
              <a:t>Goblygiadau sy'n deillio o'r amgylchedd ffisegol</a:t>
            </a:r>
          </a:p>
          <a:p>
            <a:pPr marL="342900" indent="-342900">
              <a:buFont typeface="Arial" panose="020B0604020202020204" pitchFamily="34" charset="0"/>
              <a:buChar char="•"/>
            </a:pPr>
            <a:r>
              <a:rPr lang="cy" sz="2800" b="0" i="0" strike="noStrike" cap="none" spc="0" baseline="0" dirty="0">
                <a:solidFill>
                  <a:srgbClr val="000000"/>
                </a:solidFill>
                <a:effectLst/>
                <a:latin typeface="Arial"/>
                <a:ea typeface="Arial"/>
                <a:cs typeface="Arial"/>
              </a:rPr>
              <a:t>Cyfyngiadau cynllunio a rheoliadau adeiladu</a:t>
            </a:r>
          </a:p>
          <a:p>
            <a:pPr marL="342900" indent="-342900">
              <a:buFont typeface="Arial" panose="020B0604020202020204" pitchFamily="34" charset="0"/>
              <a:buChar char="•"/>
            </a:pPr>
            <a:r>
              <a:rPr lang="cy" sz="2800" b="0" i="0" strike="noStrike" cap="none" spc="0" baseline="0" dirty="0">
                <a:solidFill>
                  <a:srgbClr val="000000"/>
                </a:solidFill>
                <a:effectLst/>
                <a:latin typeface="Arial"/>
                <a:ea typeface="Arial"/>
                <a:cs typeface="Arial"/>
              </a:rPr>
              <a:t>Adnoddau</a:t>
            </a:r>
          </a:p>
        </p:txBody>
      </p:sp>
      <p:sp>
        <p:nvSpPr>
          <p:cNvPr id="6" name="Title 1">
            <a:extLst>
              <a:ext uri="{FF2B5EF4-FFF2-40B4-BE49-F238E27FC236}">
                <a16:creationId xmlns:a16="http://schemas.microsoft.com/office/drawing/2014/main" id="{B560F71D-A0AD-4FC3-BDC6-A5A6419C0DB0}"/>
              </a:ext>
            </a:extLst>
          </p:cNvPr>
          <p:cNvSpPr txBox="1"/>
          <p:nvPr/>
        </p:nvSpPr>
        <p:spPr>
          <a:xfrm>
            <a:off x="1397479" y="180090"/>
            <a:ext cx="6907795"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 sz="3200" b="0" i="0" strike="noStrike" cap="none" spc="0" baseline="0">
                <a:solidFill>
                  <a:srgbClr val="FFFFFF"/>
                </a:solidFill>
                <a:effectLst/>
                <a:latin typeface="Calibri"/>
                <a:ea typeface="Calibri"/>
                <a:cs typeface="Calibri"/>
              </a:rPr>
              <a:t>Sut mae mynd i'r afael â rhan (b)?</a:t>
            </a:r>
          </a:p>
        </p:txBody>
      </p:sp>
      <p:pic>
        <p:nvPicPr>
          <p:cNvPr id="11" name="Audio 10">
            <a:hlinkClick r:id="" action="ppaction://media"/>
            <a:extLst>
              <a:ext uri="{FF2B5EF4-FFF2-40B4-BE49-F238E27FC236}">
                <a16:creationId xmlns:a16="http://schemas.microsoft.com/office/drawing/2014/main" id="{0FDE1A8D-BFA7-5347-BC55-638CE9EC826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124951235"/>
      </p:ext>
    </p:extLst>
  </p:cSld>
  <p:clrMapOvr>
    <a:masterClrMapping/>
  </p:clrMapOvr>
  <mc:AlternateContent xmlns:mc="http://schemas.openxmlformats.org/markup-compatibility/2006" xmlns:p14="http://schemas.microsoft.com/office/powerpoint/2010/main">
    <mc:Choice Requires="p14">
      <p:transition spd="slow" p14:dur="2000" advTm="76757"/>
    </mc:Choice>
    <mc:Fallback xmlns="">
      <p:transition spd="slow" advTm="767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560F71D-A0AD-4FC3-BDC6-A5A6419C0DB0}"/>
              </a:ext>
            </a:extLst>
          </p:cNvPr>
          <p:cNvSpPr txBox="1"/>
          <p:nvPr/>
        </p:nvSpPr>
        <p:spPr>
          <a:xfrm>
            <a:off x="1397479" y="180090"/>
            <a:ext cx="6907795"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 sz="3200" b="0" i="0" strike="noStrike" cap="none" spc="0" baseline="0">
                <a:solidFill>
                  <a:srgbClr val="FFFFFF"/>
                </a:solidFill>
                <a:effectLst/>
                <a:latin typeface="Calibri"/>
                <a:ea typeface="Calibri"/>
                <a:cs typeface="Calibri"/>
              </a:rPr>
              <a:t>Sut mae mynd i'r afael â rhan (b)?</a:t>
            </a:r>
          </a:p>
        </p:txBody>
      </p:sp>
      <p:pic>
        <p:nvPicPr>
          <p:cNvPr id="4" name="Picture 3">
            <a:extLst>
              <a:ext uri="{FF2B5EF4-FFF2-40B4-BE49-F238E27FC236}">
                <a16:creationId xmlns:a16="http://schemas.microsoft.com/office/drawing/2014/main" id="{253149D0-1C78-4991-B7F1-0811D5C22CB0}"/>
              </a:ext>
            </a:extLst>
          </p:cNvPr>
          <p:cNvPicPr>
            <a:picLocks noChangeAspect="1"/>
          </p:cNvPicPr>
          <p:nvPr/>
        </p:nvPicPr>
        <p:blipFill>
          <a:blip r:embed="rId5"/>
          <a:stretch>
            <a:fillRect/>
          </a:stretch>
        </p:blipFill>
        <p:spPr>
          <a:xfrm>
            <a:off x="481597" y="1439615"/>
            <a:ext cx="8180805" cy="5236322"/>
          </a:xfrm>
          <a:prstGeom prst="rect">
            <a:avLst/>
          </a:prstGeom>
        </p:spPr>
      </p:pic>
      <p:pic>
        <p:nvPicPr>
          <p:cNvPr id="2" name="Audio 1">
            <a:hlinkClick r:id="" action="ppaction://media"/>
            <a:extLst>
              <a:ext uri="{FF2B5EF4-FFF2-40B4-BE49-F238E27FC236}">
                <a16:creationId xmlns:a16="http://schemas.microsoft.com/office/drawing/2014/main" id="{96214667-15EB-024A-B919-96C473E2CFE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367429727"/>
      </p:ext>
    </p:extLst>
  </p:cSld>
  <p:clrMapOvr>
    <a:masterClrMapping/>
  </p:clrMapOvr>
  <mc:AlternateContent xmlns:mc="http://schemas.openxmlformats.org/markup-compatibility/2006" xmlns:p14="http://schemas.microsoft.com/office/powerpoint/2010/main">
    <mc:Choice Requires="p14">
      <p:transition spd="slow" p14:dur="2000" advTm="12194"/>
    </mc:Choice>
    <mc:Fallback xmlns="">
      <p:transition spd="slow" advTm="121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CCDA0E-D69F-4D94-B7F3-2FCB50A51505}"/>
              </a:ext>
            </a:extLst>
          </p:cNvPr>
          <p:cNvSpPr>
            <a:spLocks noGrp="1"/>
          </p:cNvSpPr>
          <p:nvPr>
            <p:ph idx="1"/>
          </p:nvPr>
        </p:nvSpPr>
        <p:spPr>
          <a:xfrm>
            <a:off x="457200" y="1593850"/>
            <a:ext cx="8229600" cy="4930935"/>
          </a:xfrm>
        </p:spPr>
        <p:txBody>
          <a:bodyPr>
            <a:normAutofit fontScale="92500"/>
          </a:bodyPr>
          <a:lstStyle/>
          <a:p>
            <a:r>
              <a:rPr lang="cy" sz="2400" b="0" i="0" strike="noStrike" cap="none" spc="0" baseline="0" dirty="0">
                <a:solidFill>
                  <a:srgbClr val="000000"/>
                </a:solidFill>
                <a:effectLst/>
                <a:latin typeface="Arial"/>
                <a:ea typeface="Arial"/>
                <a:cs typeface="Arial"/>
              </a:rPr>
              <a:t>Canlyniadau’r project </a:t>
            </a:r>
          </a:p>
          <a:p>
            <a:pPr marL="342900" indent="-342900">
              <a:buFont typeface="Arial" panose="020B0604020202020204" pitchFamily="34" charset="0"/>
              <a:buChar char="•"/>
            </a:pPr>
            <a:r>
              <a:rPr lang="cy" sz="2400" b="0" i="0" strike="noStrike" cap="none" spc="0" baseline="0" dirty="0">
                <a:solidFill>
                  <a:srgbClr val="000000"/>
                </a:solidFill>
                <a:effectLst/>
                <a:latin typeface="Arial"/>
                <a:ea typeface="Arial"/>
                <a:cs typeface="Arial"/>
              </a:rPr>
              <a:t>Bydd pennu canlyniadau o ran swyddogaeth yn cynnwys diffinio'r prosesau i’w cyflawni yn y ganolfan feddygol newydd a’r math o ystafelloedd sy’n ofynnol ar gyfer y prosesau hynny.</a:t>
            </a:r>
          </a:p>
          <a:p>
            <a:pPr marL="342900" indent="-342900">
              <a:buFont typeface="Arial" panose="020B0604020202020204" pitchFamily="34" charset="0"/>
              <a:buChar char="•"/>
            </a:pPr>
            <a:r>
              <a:rPr lang="cy" sz="2400" b="0" i="0" strike="noStrike" cap="none" spc="0" baseline="0" dirty="0">
                <a:solidFill>
                  <a:srgbClr val="000000"/>
                </a:solidFill>
                <a:effectLst/>
                <a:latin typeface="Arial"/>
                <a:ea typeface="Arial"/>
                <a:cs typeface="Arial"/>
              </a:rPr>
              <a:t>Dylai pennu canlyniadau i gynnwys boddhad y defnyddwyr terfynol gynnwys:</a:t>
            </a:r>
          </a:p>
          <a:p>
            <a:pPr marL="1085850" lvl="1" indent="-342900">
              <a:buFont typeface="Arial" panose="020B0604020202020204" pitchFamily="34" charset="0"/>
              <a:buChar char="•"/>
            </a:pPr>
            <a:r>
              <a:rPr lang="cy" sz="2800" b="0" i="0" strike="noStrike" cap="none" spc="0" baseline="0" dirty="0">
                <a:solidFill>
                  <a:srgbClr val="000000"/>
                </a:solidFill>
                <a:effectLst/>
                <a:latin typeface="Calibri"/>
                <a:ea typeface="Calibri"/>
                <a:cs typeface="Calibri"/>
              </a:rPr>
              <a:t>Yr amgylchedd mewnol</a:t>
            </a:r>
          </a:p>
          <a:p>
            <a:pPr marL="1085850" lvl="1" indent="-342900">
              <a:buFont typeface="Arial" panose="020B0604020202020204" pitchFamily="34" charset="0"/>
              <a:buChar char="•"/>
            </a:pPr>
            <a:r>
              <a:rPr lang="cy" sz="2800" b="0" i="0" strike="noStrike" cap="none" spc="0" baseline="0" dirty="0">
                <a:solidFill>
                  <a:srgbClr val="000000"/>
                </a:solidFill>
                <a:effectLst/>
                <a:latin typeface="Calibri"/>
                <a:ea typeface="Calibri"/>
                <a:cs typeface="Calibri"/>
              </a:rPr>
              <a:t>Targedau o ran defnydd o egni a chostau gweithredu</a:t>
            </a:r>
          </a:p>
          <a:p>
            <a:pPr marL="1085850" lvl="1" indent="-342900">
              <a:buFont typeface="Arial" panose="020B0604020202020204" pitchFamily="34" charset="0"/>
              <a:buChar char="•"/>
            </a:pPr>
            <a:r>
              <a:rPr lang="cy" sz="2800" b="0" i="0" strike="noStrike" cap="none" spc="0" baseline="0" dirty="0">
                <a:solidFill>
                  <a:srgbClr val="000000"/>
                </a:solidFill>
                <a:effectLst/>
                <a:latin typeface="Calibri"/>
                <a:ea typeface="Calibri"/>
                <a:cs typeface="Calibri"/>
              </a:rPr>
              <a:t>Targedau o ran costau adeilau a chynaliadwyedd</a:t>
            </a:r>
          </a:p>
          <a:p>
            <a:pPr marL="1085850" lvl="1" indent="-342900">
              <a:buFont typeface="Arial" panose="020B0604020202020204" pitchFamily="34" charset="0"/>
              <a:buChar char="•"/>
            </a:pPr>
            <a:r>
              <a:rPr lang="cy" sz="2800" b="0" i="0" strike="noStrike" cap="none" spc="0" baseline="0" dirty="0">
                <a:solidFill>
                  <a:srgbClr val="000000"/>
                </a:solidFill>
                <a:effectLst/>
                <a:latin typeface="Calibri"/>
                <a:ea typeface="Calibri"/>
                <a:cs typeface="Calibri"/>
              </a:rPr>
              <a:t>Rhaglen y project.</a:t>
            </a:r>
          </a:p>
          <a:p>
            <a:endParaRPr lang="en-GB" dirty="0"/>
          </a:p>
          <a:p>
            <a:endParaRPr lang="en-GB" dirty="0"/>
          </a:p>
        </p:txBody>
      </p:sp>
      <p:sp>
        <p:nvSpPr>
          <p:cNvPr id="6" name="Title 1">
            <a:extLst>
              <a:ext uri="{FF2B5EF4-FFF2-40B4-BE49-F238E27FC236}">
                <a16:creationId xmlns:a16="http://schemas.microsoft.com/office/drawing/2014/main" id="{B560F71D-A0AD-4FC3-BDC6-A5A6419C0DB0}"/>
              </a:ext>
            </a:extLst>
          </p:cNvPr>
          <p:cNvSpPr txBox="1"/>
          <p:nvPr/>
        </p:nvSpPr>
        <p:spPr>
          <a:xfrm>
            <a:off x="1397479" y="180090"/>
            <a:ext cx="6907795"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 sz="3200" b="0" i="0" strike="noStrike" cap="none" spc="0" baseline="0">
                <a:solidFill>
                  <a:srgbClr val="FFFFFF"/>
                </a:solidFill>
                <a:effectLst/>
                <a:latin typeface="Calibri"/>
                <a:ea typeface="Calibri"/>
                <a:cs typeface="Calibri"/>
              </a:rPr>
              <a:t>Sut mae mynd i'r afael â rhan (b)?</a:t>
            </a:r>
          </a:p>
        </p:txBody>
      </p:sp>
    </p:spTree>
    <p:extLst>
      <p:ext uri="{BB962C8B-B14F-4D97-AF65-F5344CB8AC3E}">
        <p14:creationId xmlns:p14="http://schemas.microsoft.com/office/powerpoint/2010/main" val="802665905"/>
      </p:ext>
    </p:extLst>
  </p:cSld>
  <p:clrMapOvr>
    <a:masterClrMapping/>
  </p:clrMapOvr>
  <mc:AlternateContent xmlns:mc="http://schemas.openxmlformats.org/markup-compatibility/2006" xmlns:p14="http://schemas.microsoft.com/office/powerpoint/2010/main">
    <mc:Choice Requires="p14">
      <p:transition spd="slow" p14:dur="2000" advTm="23802"/>
    </mc:Choice>
    <mc:Fallback xmlns:p159="http://schemas.microsoft.com/office/powerpoint/2015/09/main" xmlns:p15="http://schemas.microsoft.com/office/powerpoint/2012/main" xmlns:a14="http://schemas.microsoft.com/office/drawing/2010/main" xmlns="">
      <p:transition spd="slow" advTm="23802"/>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CCDA0E-D69F-4D94-B7F3-2FCB50A51505}"/>
              </a:ext>
            </a:extLst>
          </p:cNvPr>
          <p:cNvSpPr>
            <a:spLocks noGrp="1"/>
          </p:cNvSpPr>
          <p:nvPr>
            <p:ph idx="1"/>
          </p:nvPr>
        </p:nvSpPr>
        <p:spPr>
          <a:xfrm>
            <a:off x="457200" y="1593850"/>
            <a:ext cx="8229600" cy="5084060"/>
          </a:xfrm>
        </p:spPr>
        <p:txBody>
          <a:bodyPr>
            <a:normAutofit lnSpcReduction="10000"/>
          </a:bodyPr>
          <a:lstStyle/>
          <a:p>
            <a:r>
              <a:rPr lang="cy" sz="2800" b="0" i="0" strike="noStrike" cap="none" spc="0" baseline="0" dirty="0">
                <a:solidFill>
                  <a:srgbClr val="000000"/>
                </a:solidFill>
                <a:effectLst/>
                <a:latin typeface="Arial"/>
                <a:ea typeface="Arial"/>
                <a:cs typeface="Arial"/>
              </a:rPr>
              <a:t>Syniadau dylunio a manylebau posibl:</a:t>
            </a:r>
          </a:p>
          <a:p>
            <a:pPr marL="342900" indent="-342900">
              <a:buFont typeface="Arial" panose="020B0604020202020204" pitchFamily="34" charset="0"/>
              <a:buChar char="•"/>
            </a:pPr>
            <a:r>
              <a:rPr lang="cy" sz="2800" b="0" i="0" strike="noStrike" cap="none" spc="0" baseline="0" dirty="0">
                <a:solidFill>
                  <a:srgbClr val="000000"/>
                </a:solidFill>
                <a:effectLst/>
                <a:latin typeface="Arial"/>
                <a:ea typeface="Arial"/>
                <a:cs typeface="Arial"/>
              </a:rPr>
              <a:t>Gellir cyflwyno syniadau dylunio a manylebau gan ddefnyddio lluniadau, cynlluniau, manylebau a modelau</a:t>
            </a:r>
          </a:p>
          <a:p>
            <a:pPr marL="342900" indent="-342900">
              <a:buFont typeface="Arial" panose="020B0604020202020204" pitchFamily="34" charset="0"/>
              <a:buChar char="•"/>
            </a:pPr>
            <a:r>
              <a:rPr lang="cy" sz="2800" b="0" i="0" strike="noStrike" cap="none" spc="0" baseline="0" dirty="0">
                <a:solidFill>
                  <a:srgbClr val="000000"/>
                </a:solidFill>
                <a:effectLst/>
                <a:latin typeface="Arial"/>
                <a:ea typeface="Arial"/>
                <a:cs typeface="Arial"/>
              </a:rPr>
              <a:t>Mae’r broses ddylunio yn broses iterus o fewnbynnau, mireinio ac allbynnau</a:t>
            </a:r>
          </a:p>
          <a:p>
            <a:pPr marL="342900" indent="-342900">
              <a:buFont typeface="Arial" panose="020B0604020202020204" pitchFamily="34" charset="0"/>
              <a:buChar char="•"/>
            </a:pPr>
            <a:r>
              <a:rPr lang="cy" sz="2800" b="0" i="0" strike="noStrike" cap="none" spc="0" baseline="0" dirty="0">
                <a:solidFill>
                  <a:srgbClr val="000000"/>
                </a:solidFill>
                <a:effectLst/>
                <a:latin typeface="Arial"/>
                <a:ea typeface="Arial"/>
                <a:cs typeface="Arial"/>
              </a:rPr>
              <a:t>Mae modelau yn ffyrdd o gynrychioli cysyniad/dyluniad ar gyfer cleient drwy ymgynghori â rhanddeiliaid</a:t>
            </a:r>
          </a:p>
          <a:p>
            <a:pPr marL="342900" indent="-342900">
              <a:buFont typeface="Arial" panose="020B0604020202020204" pitchFamily="34" charset="0"/>
              <a:buChar char="•"/>
            </a:pPr>
            <a:r>
              <a:rPr lang="cy" sz="2800" b="0" i="0" strike="noStrike" cap="none" spc="0" baseline="0" dirty="0">
                <a:solidFill>
                  <a:srgbClr val="000000"/>
                </a:solidFill>
                <a:effectLst/>
                <a:latin typeface="Arial"/>
                <a:ea typeface="Arial"/>
                <a:cs typeface="Arial"/>
              </a:rPr>
              <a:t>Mae manylebau'n disgrifio'r defnyddiau a'r crefftwaith y mae eu hangen.</a:t>
            </a:r>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endParaRPr lang="en-GB" dirty="0"/>
          </a:p>
        </p:txBody>
      </p:sp>
      <p:sp>
        <p:nvSpPr>
          <p:cNvPr id="6" name="Title 1">
            <a:extLst>
              <a:ext uri="{FF2B5EF4-FFF2-40B4-BE49-F238E27FC236}">
                <a16:creationId xmlns:a16="http://schemas.microsoft.com/office/drawing/2014/main" id="{B560F71D-A0AD-4FC3-BDC6-A5A6419C0DB0}"/>
              </a:ext>
            </a:extLst>
          </p:cNvPr>
          <p:cNvSpPr txBox="1"/>
          <p:nvPr/>
        </p:nvSpPr>
        <p:spPr>
          <a:xfrm>
            <a:off x="1397479" y="180090"/>
            <a:ext cx="6907795"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 sz="3200" b="0" i="0" strike="noStrike" cap="none" spc="0" baseline="0">
                <a:solidFill>
                  <a:srgbClr val="FFFFFF"/>
                </a:solidFill>
                <a:effectLst/>
                <a:latin typeface="Calibri"/>
                <a:ea typeface="Calibri"/>
                <a:cs typeface="Calibri"/>
              </a:rPr>
              <a:t>Sut mae mynd i'r afael â rhan (b)?</a:t>
            </a:r>
          </a:p>
        </p:txBody>
      </p:sp>
      <p:pic>
        <p:nvPicPr>
          <p:cNvPr id="4" name="Audio 3">
            <a:hlinkClick r:id="" action="ppaction://media"/>
            <a:extLst>
              <a:ext uri="{FF2B5EF4-FFF2-40B4-BE49-F238E27FC236}">
                <a16:creationId xmlns:a16="http://schemas.microsoft.com/office/drawing/2014/main" id="{45D3DEB2-CCBE-1144-B082-3C80FACA271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496405694"/>
      </p:ext>
    </p:extLst>
  </p:cSld>
  <p:clrMapOvr>
    <a:masterClrMapping/>
  </p:clrMapOvr>
  <mc:AlternateContent xmlns:mc="http://schemas.openxmlformats.org/markup-compatibility/2006" xmlns:p14="http://schemas.microsoft.com/office/powerpoint/2010/main">
    <mc:Choice Requires="p14">
      <p:transition spd="slow" p14:dur="2000" advTm="33899"/>
    </mc:Choice>
    <mc:Fallback xmlns="">
      <p:transition spd="slow" advTm="338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CCDA0E-D69F-4D94-B7F3-2FCB50A51505}"/>
              </a:ext>
            </a:extLst>
          </p:cNvPr>
          <p:cNvSpPr>
            <a:spLocks noGrp="1"/>
          </p:cNvSpPr>
          <p:nvPr>
            <p:ph idx="1"/>
          </p:nvPr>
        </p:nvSpPr>
        <p:spPr>
          <a:xfrm>
            <a:off x="457200" y="1593850"/>
            <a:ext cx="8229600" cy="5084060"/>
          </a:xfrm>
        </p:spPr>
        <p:txBody>
          <a:bodyPr>
            <a:normAutofit fontScale="97500" lnSpcReduction="10000"/>
          </a:bodyPr>
          <a:lstStyle/>
          <a:p>
            <a:r>
              <a:rPr lang="cy" sz="2800" b="0" i="0" strike="noStrike" cap="none" spc="0" baseline="0" dirty="0">
                <a:solidFill>
                  <a:srgbClr val="000000"/>
                </a:solidFill>
                <a:effectLst/>
                <a:latin typeface="Arial"/>
                <a:ea typeface="Arial"/>
                <a:cs typeface="Arial"/>
              </a:rPr>
              <a:t>Briff y project yw'r ddogfen allweddol y bydd dyluniad yr adeilad yn seiliedig arni.  Gall briff y project gynnwys:</a:t>
            </a:r>
          </a:p>
          <a:p>
            <a:pPr marL="457200" indent="-457200">
              <a:buFont typeface="Arial" panose="020B0604020202020204" pitchFamily="34" charset="0"/>
              <a:buChar char="•"/>
            </a:pPr>
            <a:r>
              <a:rPr lang="cy" sz="2800" b="0" i="0" strike="noStrike" cap="none" spc="0" baseline="0" dirty="0">
                <a:solidFill>
                  <a:srgbClr val="000000"/>
                </a:solidFill>
                <a:effectLst/>
                <a:latin typeface="Arial"/>
                <a:ea typeface="Arial"/>
                <a:cs typeface="Arial"/>
              </a:rPr>
              <a:t>Disgrifiad o'r cleient</a:t>
            </a:r>
          </a:p>
          <a:p>
            <a:pPr marL="457200" indent="-457200">
              <a:buFont typeface="Arial" panose="020B0604020202020204" pitchFamily="34" charset="0"/>
              <a:buChar char="•"/>
            </a:pPr>
            <a:r>
              <a:rPr lang="cy" sz="2800" b="0" i="0" strike="noStrike" cap="none" spc="0" baseline="0" dirty="0">
                <a:solidFill>
                  <a:srgbClr val="000000"/>
                </a:solidFill>
                <a:effectLst/>
                <a:latin typeface="Arial"/>
                <a:ea typeface="Arial"/>
                <a:cs typeface="Arial"/>
              </a:rPr>
              <a:t>Gwybodaeth am y safle</a:t>
            </a:r>
          </a:p>
          <a:p>
            <a:pPr marL="457200" indent="-457200">
              <a:buFont typeface="Arial" panose="020B0604020202020204" pitchFamily="34" charset="0"/>
              <a:buChar char="•"/>
            </a:pPr>
            <a:r>
              <a:rPr lang="cy" sz="2800" b="0" i="0" strike="noStrike" cap="none" spc="0" baseline="0" dirty="0">
                <a:solidFill>
                  <a:srgbClr val="000000"/>
                </a:solidFill>
                <a:effectLst/>
                <a:latin typeface="Arial"/>
                <a:ea typeface="Arial"/>
                <a:cs typeface="Arial"/>
              </a:rPr>
              <a:t>Gofynion gofodol, gan gynnwys rhestrau o'r ystafelloedd a'r hyn sy'n gyfagos</a:t>
            </a:r>
          </a:p>
          <a:p>
            <a:pPr marL="457200" indent="-457200">
              <a:buFont typeface="Arial" panose="020B0604020202020204" pitchFamily="34" charset="0"/>
              <a:buChar char="•"/>
            </a:pPr>
            <a:r>
              <a:rPr lang="cy" sz="2800" b="0" i="0" strike="noStrike" cap="none" spc="0" baseline="0" dirty="0">
                <a:solidFill>
                  <a:srgbClr val="000000"/>
                </a:solidFill>
                <a:effectLst/>
                <a:latin typeface="Arial"/>
                <a:ea typeface="Arial"/>
                <a:cs typeface="Arial"/>
              </a:rPr>
              <a:t>Gofynion technegol a safonau perfformiad</a:t>
            </a:r>
          </a:p>
          <a:p>
            <a:pPr marL="457200" indent="-457200">
              <a:buFont typeface="Arial" panose="020B0604020202020204" pitchFamily="34" charset="0"/>
              <a:buChar char="•"/>
            </a:pPr>
            <a:r>
              <a:rPr lang="cy" sz="2800" b="0" i="0" strike="noStrike" cap="none" spc="0" baseline="0" dirty="0">
                <a:solidFill>
                  <a:srgbClr val="000000"/>
                </a:solidFill>
                <a:effectLst/>
                <a:latin typeface="Arial"/>
                <a:ea typeface="Arial"/>
                <a:cs typeface="Arial"/>
              </a:rPr>
              <a:t>Gofynion o ran cydrannau gan gynnwys amseroedd aros</a:t>
            </a:r>
          </a:p>
          <a:p>
            <a:pPr marL="457200" indent="-457200">
              <a:buFont typeface="Arial" panose="020B0604020202020204" pitchFamily="34" charset="0"/>
              <a:buChar char="•"/>
            </a:pPr>
            <a:r>
              <a:rPr lang="cy" sz="2800" b="0" i="0" strike="noStrike" cap="none" spc="0" baseline="0" dirty="0">
                <a:solidFill>
                  <a:srgbClr val="000000"/>
                </a:solidFill>
                <a:effectLst/>
                <a:latin typeface="Arial"/>
                <a:ea typeface="Arial"/>
                <a:cs typeface="Arial"/>
              </a:rPr>
              <a:t>Materion eraill, gan gynnwys gofynion cynllunio, y gyllideb a'r rhaglen.</a:t>
            </a:r>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endParaRPr lang="en-GB" dirty="0"/>
          </a:p>
        </p:txBody>
      </p:sp>
      <p:sp>
        <p:nvSpPr>
          <p:cNvPr id="6" name="Title 1">
            <a:extLst>
              <a:ext uri="{FF2B5EF4-FFF2-40B4-BE49-F238E27FC236}">
                <a16:creationId xmlns:a16="http://schemas.microsoft.com/office/drawing/2014/main" id="{B560F71D-A0AD-4FC3-BDC6-A5A6419C0DB0}"/>
              </a:ext>
            </a:extLst>
          </p:cNvPr>
          <p:cNvSpPr txBox="1"/>
          <p:nvPr/>
        </p:nvSpPr>
        <p:spPr>
          <a:xfrm>
            <a:off x="1397479" y="180090"/>
            <a:ext cx="6907795"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 sz="3200" b="0" i="0" strike="noStrike" cap="none" spc="0" baseline="0">
                <a:solidFill>
                  <a:srgbClr val="FFFFFF"/>
                </a:solidFill>
                <a:effectLst/>
                <a:latin typeface="Calibri"/>
                <a:ea typeface="Calibri"/>
                <a:cs typeface="Calibri"/>
              </a:rPr>
              <a:t>Sut mae mynd i'r afael â Rhan (b)?</a:t>
            </a:r>
          </a:p>
        </p:txBody>
      </p:sp>
      <p:pic>
        <p:nvPicPr>
          <p:cNvPr id="5" name="Audio 4">
            <a:hlinkClick r:id="" action="ppaction://media"/>
            <a:extLst>
              <a:ext uri="{FF2B5EF4-FFF2-40B4-BE49-F238E27FC236}">
                <a16:creationId xmlns:a16="http://schemas.microsoft.com/office/drawing/2014/main" id="{9D0F6AE9-D0D9-D649-9F04-EE4A6832B55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19600059"/>
      </p:ext>
    </p:extLst>
  </p:cSld>
  <p:clrMapOvr>
    <a:masterClrMapping/>
  </p:clrMapOvr>
  <mc:AlternateContent xmlns:mc="http://schemas.openxmlformats.org/markup-compatibility/2006" xmlns:p14="http://schemas.microsoft.com/office/powerpoint/2010/main">
    <mc:Choice Requires="p14">
      <p:transition spd="slow" p14:dur="2000" advTm="42671"/>
    </mc:Choice>
    <mc:Fallback xmlns="">
      <p:transition spd="slow" advTm="426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560F71D-A0AD-4FC3-BDC6-A5A6419C0DB0}"/>
              </a:ext>
            </a:extLst>
          </p:cNvPr>
          <p:cNvSpPr txBox="1"/>
          <p:nvPr/>
        </p:nvSpPr>
        <p:spPr>
          <a:xfrm>
            <a:off x="1397479" y="180090"/>
            <a:ext cx="6907795"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 sz="3200" b="0" i="0" strike="noStrike" cap="none" spc="0" baseline="0">
                <a:solidFill>
                  <a:srgbClr val="FFFFFF"/>
                </a:solidFill>
                <a:effectLst/>
                <a:latin typeface="Calibri"/>
                <a:ea typeface="Calibri"/>
                <a:cs typeface="Calibri"/>
              </a:rPr>
              <a:t>Sut mae mynd i'r afael â rhan (b)?</a:t>
            </a:r>
          </a:p>
        </p:txBody>
      </p:sp>
      <p:pic>
        <p:nvPicPr>
          <p:cNvPr id="7" name="Picture 6">
            <a:extLst>
              <a:ext uri="{FF2B5EF4-FFF2-40B4-BE49-F238E27FC236}">
                <a16:creationId xmlns:a16="http://schemas.microsoft.com/office/drawing/2014/main" id="{DCC3BC41-38FE-4DC6-94D6-AA5D47A67824}"/>
              </a:ext>
            </a:extLst>
          </p:cNvPr>
          <p:cNvPicPr>
            <a:picLocks noChangeAspect="1"/>
          </p:cNvPicPr>
          <p:nvPr/>
        </p:nvPicPr>
        <p:blipFill>
          <a:blip r:embed="rId5"/>
          <a:stretch>
            <a:fillRect/>
          </a:stretch>
        </p:blipFill>
        <p:spPr>
          <a:xfrm>
            <a:off x="253447" y="1294856"/>
            <a:ext cx="8549590" cy="5461577"/>
          </a:xfrm>
          <a:prstGeom prst="rect">
            <a:avLst/>
          </a:prstGeom>
        </p:spPr>
      </p:pic>
      <p:pic>
        <p:nvPicPr>
          <p:cNvPr id="2" name="Audio 1">
            <a:hlinkClick r:id="" action="ppaction://media"/>
            <a:extLst>
              <a:ext uri="{FF2B5EF4-FFF2-40B4-BE49-F238E27FC236}">
                <a16:creationId xmlns:a16="http://schemas.microsoft.com/office/drawing/2014/main" id="{ABC0CFBD-5E8A-6A45-B127-F450A8B54F3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720134612"/>
      </p:ext>
    </p:extLst>
  </p:cSld>
  <p:clrMapOvr>
    <a:masterClrMapping/>
  </p:clrMapOvr>
  <mc:AlternateContent xmlns:mc="http://schemas.openxmlformats.org/markup-compatibility/2006" xmlns:p14="http://schemas.microsoft.com/office/powerpoint/2010/main">
    <mc:Choice Requires="p14">
      <p:transition spd="slow" p14:dur="2000" advTm="10082"/>
    </mc:Choice>
    <mc:Fallback xmlns="">
      <p:transition spd="slow" advTm="100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560F71D-A0AD-4FC3-BDC6-A5A6419C0DB0}"/>
              </a:ext>
            </a:extLst>
          </p:cNvPr>
          <p:cNvSpPr txBox="1"/>
          <p:nvPr/>
        </p:nvSpPr>
        <p:spPr>
          <a:xfrm>
            <a:off x="1397479" y="180090"/>
            <a:ext cx="6907795"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 sz="3200" b="0" i="0" strike="noStrike" cap="none" spc="0" baseline="0">
                <a:solidFill>
                  <a:srgbClr val="FFFFFF"/>
                </a:solidFill>
                <a:effectLst/>
                <a:latin typeface="Calibri"/>
                <a:ea typeface="Calibri"/>
                <a:cs typeface="Calibri"/>
              </a:rPr>
              <a:t>Sut mae mynd i'r afael â Rhan (c)?</a:t>
            </a:r>
          </a:p>
        </p:txBody>
      </p:sp>
      <p:sp>
        <p:nvSpPr>
          <p:cNvPr id="5" name="TextBox 4">
            <a:extLst>
              <a:ext uri="{FF2B5EF4-FFF2-40B4-BE49-F238E27FC236}">
                <a16:creationId xmlns:a16="http://schemas.microsoft.com/office/drawing/2014/main" id="{EF1045E1-010E-4964-8370-1600729627B2}"/>
              </a:ext>
            </a:extLst>
          </p:cNvPr>
          <p:cNvSpPr txBox="1"/>
          <p:nvPr/>
        </p:nvSpPr>
        <p:spPr>
          <a:xfrm>
            <a:off x="501042" y="2870562"/>
            <a:ext cx="7503292" cy="4678204"/>
          </a:xfrm>
          <a:prstGeom prst="rect">
            <a:avLst/>
          </a:prstGeom>
          <a:noFill/>
        </p:spPr>
        <p:txBody>
          <a:bodyPr wrap="square" rtlCol="0">
            <a:spAutoFit/>
          </a:bodyPr>
          <a:lstStyle/>
          <a:p>
            <a:r>
              <a:rPr lang="cy" sz="2800" b="0" i="0" strike="noStrike" cap="none" spc="0" baseline="0" dirty="0">
                <a:solidFill>
                  <a:srgbClr val="000000"/>
                </a:solidFill>
                <a:effectLst/>
                <a:latin typeface="Calibri"/>
                <a:ea typeface="Calibri"/>
                <a:cs typeface="Calibri"/>
              </a:rPr>
              <a:t>Caiff syniadau gwreiddiol eu cynrychioli fel rheol gan ddefnyddio:</a:t>
            </a:r>
          </a:p>
          <a:p>
            <a:pPr marL="457200" indent="-457200">
              <a:buFont typeface="Arial" panose="020B0604020202020204" pitchFamily="34" charset="0"/>
              <a:buChar char="•"/>
            </a:pPr>
            <a:r>
              <a:rPr lang="cy" sz="2800" b="0" i="0" strike="noStrike" cap="none" spc="0" baseline="0" dirty="0">
                <a:solidFill>
                  <a:srgbClr val="000000"/>
                </a:solidFill>
                <a:effectLst/>
                <a:latin typeface="Calibri"/>
                <a:ea typeface="Calibri"/>
                <a:cs typeface="Calibri"/>
              </a:rPr>
              <a:t>Brasluniau 2D sy’n lluniadau dylunio llawrydd o  gydberthnasoedd gofodol “</a:t>
            </a:r>
            <a:r>
              <a:rPr lang="en-GB" sz="2800" b="0" i="1" strike="noStrike" cap="none" spc="0" baseline="0" dirty="0" err="1">
                <a:solidFill>
                  <a:srgbClr val="000000"/>
                </a:solidFill>
                <a:effectLst/>
                <a:latin typeface="Calibri"/>
                <a:ea typeface="Calibri"/>
                <a:cs typeface="Calibri"/>
              </a:rPr>
              <a:t>spacial</a:t>
            </a:r>
            <a:r>
              <a:rPr lang="en-GB" sz="2800" b="0" i="1" strike="noStrike" cap="none" spc="0" baseline="0" dirty="0">
                <a:solidFill>
                  <a:srgbClr val="000000"/>
                </a:solidFill>
                <a:effectLst/>
                <a:latin typeface="Calibri"/>
                <a:ea typeface="Calibri"/>
                <a:cs typeface="Calibri"/>
              </a:rPr>
              <a:t> relationships</a:t>
            </a:r>
            <a:r>
              <a:rPr lang="en-GB" sz="2800" b="0" i="0" strike="noStrike" cap="none" spc="0" baseline="0" dirty="0">
                <a:solidFill>
                  <a:srgbClr val="000000"/>
                </a:solidFill>
                <a:effectLst/>
                <a:latin typeface="Calibri"/>
                <a:ea typeface="Calibri"/>
                <a:cs typeface="Calibri"/>
              </a:rPr>
              <a:t>”</a:t>
            </a:r>
            <a:r>
              <a:rPr lang="cy" sz="2800" b="0" i="0" strike="noStrike" cap="none" spc="0" baseline="0" dirty="0">
                <a:solidFill>
                  <a:srgbClr val="000000"/>
                </a:solidFill>
                <a:effectLst/>
                <a:latin typeface="Calibri"/>
                <a:ea typeface="Calibri"/>
                <a:cs typeface="Calibri"/>
              </a:rPr>
              <a:t>, cynlluniau llawr, </a:t>
            </a:r>
            <a:r>
              <a:rPr lang="en-GB" sz="2800" b="0" i="0" strike="noStrike" cap="none" spc="0" baseline="0" dirty="0" err="1">
                <a:solidFill>
                  <a:srgbClr val="000000"/>
                </a:solidFill>
                <a:effectLst/>
                <a:latin typeface="Calibri"/>
                <a:ea typeface="Calibri"/>
                <a:cs typeface="Calibri"/>
              </a:rPr>
              <a:t>golygfeydd</a:t>
            </a:r>
            <a:r>
              <a:rPr lang="cy" sz="2800" b="0" i="0" strike="noStrike" cap="none" spc="0" baseline="0" dirty="0">
                <a:solidFill>
                  <a:srgbClr val="000000"/>
                </a:solidFill>
                <a:effectLst/>
                <a:latin typeface="Calibri"/>
                <a:ea typeface="Calibri"/>
                <a:cs typeface="Calibri"/>
              </a:rPr>
              <a:t> a threfniannau safle “</a:t>
            </a:r>
            <a:r>
              <a:rPr lang="en-GB" sz="2800" b="0" i="1" strike="noStrike" cap="none" spc="0" baseline="0" dirty="0">
                <a:solidFill>
                  <a:srgbClr val="000000"/>
                </a:solidFill>
                <a:effectLst/>
                <a:latin typeface="Calibri"/>
                <a:ea typeface="Calibri"/>
                <a:cs typeface="Calibri"/>
              </a:rPr>
              <a:t>site arrangements</a:t>
            </a:r>
            <a:r>
              <a:rPr lang="en-GB" sz="2800" b="0" i="0" strike="noStrike" cap="none" spc="0" baseline="0" dirty="0">
                <a:solidFill>
                  <a:srgbClr val="000000"/>
                </a:solidFill>
                <a:effectLst/>
                <a:latin typeface="Calibri"/>
                <a:ea typeface="Calibri"/>
                <a:cs typeface="Calibri"/>
              </a:rPr>
              <a:t>”</a:t>
            </a:r>
            <a:r>
              <a:rPr lang="cy" sz="2800" b="0" i="0" strike="noStrike" cap="none" spc="0" baseline="0" dirty="0">
                <a:solidFill>
                  <a:srgbClr val="000000"/>
                </a:solidFill>
                <a:effectLst/>
                <a:latin typeface="Calibri"/>
                <a:ea typeface="Calibri"/>
                <a:cs typeface="Calibri"/>
              </a:rPr>
              <a:t>.</a:t>
            </a:r>
          </a:p>
          <a:p>
            <a:pPr marL="457200" indent="-457200">
              <a:buFont typeface="Arial" panose="020B0604020202020204" pitchFamily="34" charset="0"/>
              <a:buChar char="•"/>
            </a:pPr>
            <a:r>
              <a:rPr lang="cy" sz="2800" b="0" i="0" strike="noStrike" cap="none" spc="0" baseline="0" dirty="0">
                <a:solidFill>
                  <a:srgbClr val="000000"/>
                </a:solidFill>
                <a:effectLst/>
                <a:latin typeface="Calibri"/>
                <a:ea typeface="Calibri"/>
                <a:cs typeface="Calibri"/>
              </a:rPr>
              <a:t>Brasluniau 3D sy’n lluniadau dylunio llawrydd, yn aml yn cael eu paratoi ar gridiau isometrig neu gan ddefnyddio persbectif dau bwynt bras.</a:t>
            </a:r>
          </a:p>
          <a:p>
            <a:pPr marL="457200" indent="-457200">
              <a:buFont typeface="Arial" panose="020B0604020202020204" pitchFamily="34" charset="0"/>
              <a:buChar char="•"/>
            </a:pPr>
            <a:endParaRPr lang="en-GB" sz="2800" dirty="0"/>
          </a:p>
          <a:p>
            <a:endParaRPr lang="en-GB" dirty="0"/>
          </a:p>
        </p:txBody>
      </p:sp>
      <p:pic>
        <p:nvPicPr>
          <p:cNvPr id="2" name="Audio 1">
            <a:hlinkClick r:id="" action="ppaction://media"/>
            <a:extLst>
              <a:ext uri="{FF2B5EF4-FFF2-40B4-BE49-F238E27FC236}">
                <a16:creationId xmlns:a16="http://schemas.microsoft.com/office/drawing/2014/main" id="{655067FF-EAC4-AB40-8862-A46A0218753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pic>
        <p:nvPicPr>
          <p:cNvPr id="8" name="Picture 8" descr="Text&#10;&#10;Description automatically generated">
            <a:extLst>
              <a:ext uri="{FF2B5EF4-FFF2-40B4-BE49-F238E27FC236}">
                <a16:creationId xmlns:a16="http://schemas.microsoft.com/office/drawing/2014/main" id="{EC5BD9CC-996D-4C0C-853A-D60DEC7DF812}"/>
              </a:ext>
            </a:extLst>
          </p:cNvPr>
          <p:cNvPicPr>
            <a:picLocks noGrp="1" noChangeAspect="1"/>
          </p:cNvPicPr>
          <p:nvPr>
            <p:ph idx="1"/>
          </p:nvPr>
        </p:nvPicPr>
        <p:blipFill>
          <a:blip r:embed="rId6"/>
          <a:stretch>
            <a:fillRect/>
          </a:stretch>
        </p:blipFill>
        <p:spPr>
          <a:xfrm>
            <a:off x="270833" y="1506868"/>
            <a:ext cx="8199766" cy="1164566"/>
          </a:xfrm>
        </p:spPr>
      </p:pic>
    </p:spTree>
    <p:extLst>
      <p:ext uri="{BB962C8B-B14F-4D97-AF65-F5344CB8AC3E}">
        <p14:creationId xmlns:p14="http://schemas.microsoft.com/office/powerpoint/2010/main" val="360269325"/>
      </p:ext>
    </p:extLst>
  </p:cSld>
  <p:clrMapOvr>
    <a:masterClrMapping/>
  </p:clrMapOvr>
  <mc:AlternateContent xmlns:mc="http://schemas.openxmlformats.org/markup-compatibility/2006" xmlns:p14="http://schemas.microsoft.com/office/powerpoint/2010/main">
    <mc:Choice Requires="p14">
      <p:transition spd="slow" p14:dur="2000" advTm="20848"/>
    </mc:Choice>
    <mc:Fallback xmlns="">
      <p:transition spd="slow" advTm="208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560F71D-A0AD-4FC3-BDC6-A5A6419C0DB0}"/>
              </a:ext>
            </a:extLst>
          </p:cNvPr>
          <p:cNvSpPr txBox="1"/>
          <p:nvPr/>
        </p:nvSpPr>
        <p:spPr>
          <a:xfrm>
            <a:off x="1397479" y="180090"/>
            <a:ext cx="6907795"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 sz="3200" b="0" i="0" strike="noStrike" cap="none" spc="0" baseline="0">
                <a:solidFill>
                  <a:srgbClr val="FFFFFF"/>
                </a:solidFill>
                <a:effectLst/>
                <a:latin typeface="Calibri"/>
                <a:ea typeface="Calibri"/>
                <a:cs typeface="Calibri"/>
              </a:rPr>
              <a:t>Sut mae mynd i'r afael â Rhan (c)?</a:t>
            </a:r>
          </a:p>
        </p:txBody>
      </p:sp>
      <p:pic>
        <p:nvPicPr>
          <p:cNvPr id="3" name="Audio 2">
            <a:hlinkClick r:id="" action="ppaction://media"/>
            <a:extLst>
              <a:ext uri="{FF2B5EF4-FFF2-40B4-BE49-F238E27FC236}">
                <a16:creationId xmlns:a16="http://schemas.microsoft.com/office/drawing/2014/main" id="{1FA46332-C081-1B40-9EEC-6ED1B6DF2C9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pic>
        <p:nvPicPr>
          <p:cNvPr id="2" name="Picture 3" descr="A picture containing text, indoor&#10;&#10;Description automatically generated">
            <a:extLst>
              <a:ext uri="{FF2B5EF4-FFF2-40B4-BE49-F238E27FC236}">
                <a16:creationId xmlns:a16="http://schemas.microsoft.com/office/drawing/2014/main" id="{5BEBD0F4-428E-474B-B498-F578EC8339EA}"/>
              </a:ext>
            </a:extLst>
          </p:cNvPr>
          <p:cNvPicPr>
            <a:picLocks noChangeAspect="1"/>
          </p:cNvPicPr>
          <p:nvPr/>
        </p:nvPicPr>
        <p:blipFill>
          <a:blip r:embed="rId6"/>
          <a:stretch>
            <a:fillRect/>
          </a:stretch>
        </p:blipFill>
        <p:spPr>
          <a:xfrm>
            <a:off x="497456" y="1466030"/>
            <a:ext cx="8149085" cy="1668692"/>
          </a:xfrm>
          <a:prstGeom prst="rect">
            <a:avLst/>
          </a:prstGeom>
        </p:spPr>
      </p:pic>
      <p:pic>
        <p:nvPicPr>
          <p:cNvPr id="8" name="Picture 8" descr="A picture containing text, indoor, screenshot&#10;&#10;Description automatically generated">
            <a:extLst>
              <a:ext uri="{FF2B5EF4-FFF2-40B4-BE49-F238E27FC236}">
                <a16:creationId xmlns:a16="http://schemas.microsoft.com/office/drawing/2014/main" id="{67BAE3A4-4036-4E91-A142-D2B2539BD93D}"/>
              </a:ext>
            </a:extLst>
          </p:cNvPr>
          <p:cNvPicPr>
            <a:picLocks noGrp="1" noChangeAspect="1"/>
          </p:cNvPicPr>
          <p:nvPr>
            <p:ph idx="1"/>
          </p:nvPr>
        </p:nvPicPr>
        <p:blipFill>
          <a:blip r:embed="rId7"/>
          <a:stretch>
            <a:fillRect/>
          </a:stretch>
        </p:blipFill>
        <p:spPr>
          <a:xfrm>
            <a:off x="171270" y="3622496"/>
            <a:ext cx="8815836" cy="2252932"/>
          </a:xfrm>
        </p:spPr>
      </p:pic>
    </p:spTree>
    <p:extLst>
      <p:ext uri="{BB962C8B-B14F-4D97-AF65-F5344CB8AC3E}">
        <p14:creationId xmlns:p14="http://schemas.microsoft.com/office/powerpoint/2010/main" val="878511354"/>
      </p:ext>
    </p:extLst>
  </p:cSld>
  <p:clrMapOvr>
    <a:masterClrMapping/>
  </p:clrMapOvr>
  <mc:AlternateContent xmlns:mc="http://schemas.openxmlformats.org/markup-compatibility/2006" xmlns:p14="http://schemas.microsoft.com/office/powerpoint/2010/main">
    <mc:Choice Requires="p14">
      <p:transition spd="slow" p14:dur="2000" advTm="65656"/>
    </mc:Choice>
    <mc:Fallback xmlns="">
      <p:transition spd="slow" advTm="656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p:nvPr/>
        </p:nvSpPr>
        <p:spPr>
          <a:xfrm>
            <a:off x="1385977" y="407113"/>
            <a:ext cx="7102415"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 sz="3600" b="0" i="0" strike="noStrike" cap="none" spc="0" baseline="0">
                <a:solidFill>
                  <a:srgbClr val="FFFFFF"/>
                </a:solidFill>
                <a:effectLst/>
                <a:latin typeface="Calibri"/>
                <a:ea typeface="Calibri"/>
                <a:cs typeface="Calibri"/>
              </a:rPr>
              <a:t>Beth yw’r AD hwn:</a:t>
            </a: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540589" y="1548645"/>
            <a:ext cx="8039819" cy="5001680"/>
          </a:xfrm>
        </p:spPr>
        <p:txBody>
          <a:bodyPr>
            <a:normAutofit/>
          </a:bodyPr>
          <a:lstStyle/>
          <a:p>
            <a:pPr marL="571500" indent="-571500">
              <a:buFont typeface="Arial" panose="020B0604020202020204" pitchFamily="34" charset="0"/>
              <a:buChar char="•"/>
            </a:pPr>
            <a:r>
              <a:rPr lang="cy" sz="3600" b="0" i="0" strike="noStrike" cap="none" spc="0" baseline="0" dirty="0">
                <a:solidFill>
                  <a:srgbClr val="000000"/>
                </a:solidFill>
                <a:effectLst/>
                <a:latin typeface="Calibri"/>
                <a:ea typeface="Calibri"/>
                <a:cs typeface="Calibri"/>
              </a:rPr>
              <a:t>Bydd gennych 30 awr i gyflawni'r brîff hwn. </a:t>
            </a:r>
          </a:p>
          <a:p>
            <a:pPr marL="571500" indent="-571500">
              <a:buFont typeface="Arial" panose="020B0604020202020204" pitchFamily="34" charset="0"/>
              <a:buChar char="•"/>
            </a:pPr>
            <a:r>
              <a:rPr lang="cy" sz="3600" b="0" i="0" strike="noStrike" cap="none" spc="0" baseline="0" dirty="0">
                <a:solidFill>
                  <a:srgbClr val="000000"/>
                </a:solidFill>
                <a:effectLst/>
                <a:latin typeface="Calibri"/>
                <a:ea typeface="Calibri"/>
                <a:cs typeface="Calibri"/>
              </a:rPr>
              <a:t>Mae'n profi cynnwys y fanyleb ar gyfer Uned 2.</a:t>
            </a:r>
          </a:p>
          <a:p>
            <a:pPr marL="571500" indent="-571500">
              <a:buFont typeface="Arial" panose="020B0604020202020204" pitchFamily="34" charset="0"/>
              <a:buChar char="•"/>
            </a:pPr>
            <a:r>
              <a:rPr lang="cy" sz="3600" b="0" i="0" strike="noStrike" cap="none" spc="0" baseline="0" dirty="0">
                <a:solidFill>
                  <a:srgbClr val="000000"/>
                </a:solidFill>
                <a:effectLst/>
                <a:latin typeface="Calibri"/>
                <a:ea typeface="Calibri"/>
                <a:cs typeface="Calibri"/>
              </a:rPr>
              <a:t>Mae'r brîff yn disgrifio senario ar gyfer ymestyn adeilad sy'n bodoli eisoes.</a:t>
            </a:r>
          </a:p>
          <a:p>
            <a:pPr marL="571500" indent="-571500">
              <a:buFont typeface="Arial" panose="020B0604020202020204" pitchFamily="34" charset="0"/>
              <a:buChar char="•"/>
            </a:pPr>
            <a:r>
              <a:rPr lang="cy" sz="3600" b="0" i="0" strike="noStrike" cap="none" spc="0" baseline="0" dirty="0">
                <a:solidFill>
                  <a:srgbClr val="000000"/>
                </a:solidFill>
                <a:effectLst/>
                <a:latin typeface="Calibri"/>
                <a:ea typeface="Calibri"/>
                <a:cs typeface="Calibri"/>
              </a:rPr>
              <a:t>Mae'r brîff yn nodi cyfres o ffactorau i'w hystyried a thasgau i'w cyflawni.</a:t>
            </a:r>
          </a:p>
          <a:p>
            <a:pPr marL="571500" indent="-571500">
              <a:buFont typeface="Arial" panose="020B0604020202020204" pitchFamily="34" charset="0"/>
              <a:buChar char="•"/>
            </a:pPr>
            <a:endParaRPr lang="en-GB" sz="3600" dirty="0">
              <a:latin typeface="+mn-lt"/>
              <a:ea typeface="Cambria" panose="02040503050406030204" pitchFamily="18" charset="0"/>
              <a:cs typeface="Cambria" panose="02040503050406030204" pitchFamily="18" charset="0"/>
            </a:endParaRPr>
          </a:p>
          <a:p>
            <a:pPr marL="0" indent="0">
              <a:buNone/>
            </a:pPr>
            <a:endParaRPr lang="en-GB" sz="3600" dirty="0">
              <a:latin typeface="+mn-lt"/>
            </a:endParaRPr>
          </a:p>
        </p:txBody>
      </p:sp>
      <p:pic>
        <p:nvPicPr>
          <p:cNvPr id="2" name="Audio 1">
            <a:hlinkClick r:id="" action="ppaction://media"/>
            <a:extLst>
              <a:ext uri="{FF2B5EF4-FFF2-40B4-BE49-F238E27FC236}">
                <a16:creationId xmlns:a16="http://schemas.microsoft.com/office/drawing/2014/main" id="{4BB5C678-6710-0942-8C45-80F65C954B9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754960243"/>
      </p:ext>
    </p:extLst>
  </p:cSld>
  <p:clrMapOvr>
    <a:masterClrMapping/>
  </p:clrMapOvr>
  <mc:AlternateContent xmlns:mc="http://schemas.openxmlformats.org/markup-compatibility/2006" xmlns:p14="http://schemas.microsoft.com/office/powerpoint/2010/main">
    <mc:Choice Requires="p14">
      <p:transition spd="slow" p14:dur="2000" advTm="34969"/>
    </mc:Choice>
    <mc:Fallback xmlns="">
      <p:transition spd="slow" advTm="349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560F71D-A0AD-4FC3-BDC6-A5A6419C0DB0}"/>
              </a:ext>
            </a:extLst>
          </p:cNvPr>
          <p:cNvSpPr txBox="1"/>
          <p:nvPr/>
        </p:nvSpPr>
        <p:spPr>
          <a:xfrm>
            <a:off x="1397479" y="180090"/>
            <a:ext cx="6907795"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 sz="3200" b="0" i="0" strike="noStrike" cap="none" spc="0" baseline="0">
                <a:solidFill>
                  <a:srgbClr val="FFFFFF"/>
                </a:solidFill>
                <a:effectLst/>
                <a:latin typeface="Calibri"/>
                <a:ea typeface="Calibri"/>
                <a:cs typeface="Calibri"/>
              </a:rPr>
              <a:t>Sut mae mynd i'r afael â Rhan (c)?</a:t>
            </a:r>
          </a:p>
        </p:txBody>
      </p:sp>
      <p:pic>
        <p:nvPicPr>
          <p:cNvPr id="3" name="Picture 2">
            <a:extLst>
              <a:ext uri="{FF2B5EF4-FFF2-40B4-BE49-F238E27FC236}">
                <a16:creationId xmlns:a16="http://schemas.microsoft.com/office/drawing/2014/main" id="{28077A50-8C21-4F58-99DB-629BCC5F47C7}"/>
              </a:ext>
            </a:extLst>
          </p:cNvPr>
          <p:cNvPicPr>
            <a:picLocks noChangeAspect="1"/>
          </p:cNvPicPr>
          <p:nvPr/>
        </p:nvPicPr>
        <p:blipFill>
          <a:blip r:embed="rId5"/>
          <a:stretch>
            <a:fillRect/>
          </a:stretch>
        </p:blipFill>
        <p:spPr>
          <a:xfrm>
            <a:off x="411666" y="1307506"/>
            <a:ext cx="8320668" cy="5370404"/>
          </a:xfrm>
          <a:prstGeom prst="rect">
            <a:avLst/>
          </a:prstGeom>
        </p:spPr>
      </p:pic>
      <p:pic>
        <p:nvPicPr>
          <p:cNvPr id="4" name="Audio 3">
            <a:hlinkClick r:id="" action="ppaction://media"/>
            <a:extLst>
              <a:ext uri="{FF2B5EF4-FFF2-40B4-BE49-F238E27FC236}">
                <a16:creationId xmlns:a16="http://schemas.microsoft.com/office/drawing/2014/main" id="{94BAE6D7-D676-D840-B540-3FFC07391EB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861352017"/>
      </p:ext>
    </p:extLst>
  </p:cSld>
  <p:clrMapOvr>
    <a:masterClrMapping/>
  </p:clrMapOvr>
  <mc:AlternateContent xmlns:mc="http://schemas.openxmlformats.org/markup-compatibility/2006" xmlns:p14="http://schemas.microsoft.com/office/powerpoint/2010/main">
    <mc:Choice Requires="p14">
      <p:transition spd="slow" p14:dur="2000" advTm="15284"/>
    </mc:Choice>
    <mc:Fallback xmlns="">
      <p:transition spd="slow" advTm="152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560F71D-A0AD-4FC3-BDC6-A5A6419C0DB0}"/>
              </a:ext>
            </a:extLst>
          </p:cNvPr>
          <p:cNvSpPr txBox="1"/>
          <p:nvPr/>
        </p:nvSpPr>
        <p:spPr>
          <a:xfrm>
            <a:off x="1397479" y="180090"/>
            <a:ext cx="6907795"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 sz="3200" b="0" i="0" strike="noStrike" cap="none" spc="0" baseline="0">
                <a:solidFill>
                  <a:srgbClr val="FFFFFF"/>
                </a:solidFill>
                <a:effectLst/>
                <a:latin typeface="Calibri"/>
                <a:ea typeface="Calibri"/>
                <a:cs typeface="Calibri"/>
              </a:rPr>
              <a:t>Sut mae mynd i'r afael â Rhan (c)?</a:t>
            </a:r>
          </a:p>
        </p:txBody>
      </p:sp>
      <p:pic>
        <p:nvPicPr>
          <p:cNvPr id="10" name="Picture 9">
            <a:extLst>
              <a:ext uri="{FF2B5EF4-FFF2-40B4-BE49-F238E27FC236}">
                <a16:creationId xmlns:a16="http://schemas.microsoft.com/office/drawing/2014/main" id="{D5146AD0-BFD0-4905-813C-7C8FBD02476C}"/>
              </a:ext>
            </a:extLst>
          </p:cNvPr>
          <p:cNvPicPr>
            <a:picLocks noChangeAspect="1"/>
          </p:cNvPicPr>
          <p:nvPr/>
        </p:nvPicPr>
        <p:blipFill>
          <a:blip r:embed="rId5"/>
          <a:stretch>
            <a:fillRect/>
          </a:stretch>
        </p:blipFill>
        <p:spPr>
          <a:xfrm>
            <a:off x="359009" y="1420941"/>
            <a:ext cx="8425981" cy="5381103"/>
          </a:xfrm>
          <a:prstGeom prst="rect">
            <a:avLst/>
          </a:prstGeom>
        </p:spPr>
      </p:pic>
      <p:pic>
        <p:nvPicPr>
          <p:cNvPr id="7" name="Audio 6">
            <a:hlinkClick r:id="" action="ppaction://media"/>
            <a:extLst>
              <a:ext uri="{FF2B5EF4-FFF2-40B4-BE49-F238E27FC236}">
                <a16:creationId xmlns:a16="http://schemas.microsoft.com/office/drawing/2014/main" id="{C9329C47-83DB-114A-826B-6B130F7F193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56257759"/>
      </p:ext>
    </p:extLst>
  </p:cSld>
  <p:clrMapOvr>
    <a:masterClrMapping/>
  </p:clrMapOvr>
  <mc:AlternateContent xmlns:mc="http://schemas.openxmlformats.org/markup-compatibility/2006" xmlns:p14="http://schemas.microsoft.com/office/powerpoint/2010/main">
    <mc:Choice Requires="p14">
      <p:transition spd="slow" p14:dur="2000" advTm="17199"/>
    </mc:Choice>
    <mc:Fallback xmlns="">
      <p:transition spd="slow" advTm="171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CCDA0E-D69F-4D94-B7F3-2FCB50A51505}"/>
              </a:ext>
            </a:extLst>
          </p:cNvPr>
          <p:cNvSpPr>
            <a:spLocks noGrp="1"/>
          </p:cNvSpPr>
          <p:nvPr>
            <p:ph idx="1"/>
          </p:nvPr>
        </p:nvSpPr>
        <p:spPr>
          <a:xfrm>
            <a:off x="457200" y="1481164"/>
            <a:ext cx="8229600" cy="5196746"/>
          </a:xfrm>
        </p:spPr>
        <p:txBody>
          <a:bodyPr>
            <a:normAutofit/>
          </a:bodyPr>
          <a:lstStyle/>
          <a:p>
            <a:r>
              <a:rPr lang="cy" sz="2400" b="0" i="0" strike="noStrike" cap="none" spc="0" baseline="0" dirty="0">
                <a:solidFill>
                  <a:srgbClr val="000000"/>
                </a:solidFill>
                <a:effectLst/>
                <a:latin typeface="Arial"/>
                <a:ea typeface="Arial"/>
                <a:cs typeface="Arial"/>
              </a:rPr>
              <a:t>Caiff lluniadau dylunio eu cynrychioli ar y ffurfiau canlynol fel arfer:</a:t>
            </a:r>
          </a:p>
          <a:p>
            <a:pPr marL="342900" indent="-342900">
              <a:buFont typeface="Arial" panose="020B0604020202020204" pitchFamily="34" charset="0"/>
              <a:buChar char="•"/>
            </a:pPr>
            <a:r>
              <a:rPr lang="cy" sz="2400" b="0" i="0" strike="noStrike" cap="none" spc="0" baseline="0" dirty="0">
                <a:solidFill>
                  <a:srgbClr val="000000"/>
                </a:solidFill>
                <a:effectLst/>
                <a:latin typeface="Arial"/>
                <a:ea typeface="Arial"/>
                <a:cs typeface="Arial"/>
              </a:rPr>
              <a:t>Lluniadau 2D sy’n lluniadau orthograffig a gaiff eu paratoi'n fanwl gywir wrth raddfa, ac maent yn cynnwys cynlluniau lleoliad, cynlluniau safle, cynlluniau llawr, manylion adeiladu, </a:t>
            </a:r>
            <a:r>
              <a:rPr lang="en-GB" sz="2400" b="0" i="0" strike="noStrike" cap="none" spc="0" baseline="0" dirty="0" err="1">
                <a:solidFill>
                  <a:srgbClr val="000000"/>
                </a:solidFill>
                <a:effectLst/>
                <a:latin typeface="Arial"/>
                <a:ea typeface="Arial"/>
                <a:cs typeface="Arial"/>
              </a:rPr>
              <a:t>golygfeydd</a:t>
            </a:r>
            <a:r>
              <a:rPr lang="cy" sz="2400" b="0" i="0" strike="noStrike" cap="none" spc="0" baseline="0" dirty="0">
                <a:solidFill>
                  <a:srgbClr val="000000"/>
                </a:solidFill>
                <a:effectLst/>
                <a:latin typeface="Arial"/>
                <a:ea typeface="Arial"/>
                <a:cs typeface="Arial"/>
              </a:rPr>
              <a:t> a thraws</a:t>
            </a:r>
            <a:r>
              <a:rPr lang="en-GB" sz="2400" b="0" i="0" strike="noStrike" cap="none" spc="0" baseline="0" dirty="0" err="1">
                <a:solidFill>
                  <a:srgbClr val="000000"/>
                </a:solidFill>
                <a:effectLst/>
                <a:latin typeface="Arial"/>
                <a:ea typeface="Arial"/>
                <a:cs typeface="Arial"/>
              </a:rPr>
              <a:t>trychiad</a:t>
            </a:r>
            <a:r>
              <a:rPr lang="cy" sz="2400" b="0" i="0" strike="noStrike" cap="none" spc="0" baseline="0" dirty="0">
                <a:solidFill>
                  <a:srgbClr val="000000"/>
                </a:solidFill>
                <a:effectLst/>
                <a:latin typeface="Arial"/>
                <a:ea typeface="Arial"/>
                <a:cs typeface="Arial"/>
              </a:rPr>
              <a:t>au “</a:t>
            </a:r>
            <a:r>
              <a:rPr lang="en-GB" sz="2400" b="0" i="1" strike="noStrike" cap="none" spc="0" baseline="0" dirty="0">
                <a:solidFill>
                  <a:srgbClr val="000000"/>
                </a:solidFill>
                <a:effectLst/>
                <a:latin typeface="Arial"/>
                <a:ea typeface="Arial"/>
                <a:cs typeface="Arial"/>
              </a:rPr>
              <a:t>cross-sections</a:t>
            </a:r>
            <a:r>
              <a:rPr lang="en-GB" sz="2400" b="0" i="0" strike="noStrike" cap="none" spc="0" baseline="0" dirty="0">
                <a:solidFill>
                  <a:srgbClr val="000000"/>
                </a:solidFill>
                <a:effectLst/>
                <a:latin typeface="Arial"/>
                <a:ea typeface="Arial"/>
                <a:cs typeface="Arial"/>
              </a:rPr>
              <a:t>”</a:t>
            </a:r>
            <a:r>
              <a:rPr lang="cy" sz="2400" b="0" i="0" strike="noStrike" cap="none" spc="0" baseline="0" dirty="0">
                <a:solidFill>
                  <a:srgbClr val="000000"/>
                </a:solidFill>
                <a:effectLst/>
                <a:latin typeface="Arial"/>
                <a:ea typeface="Arial"/>
                <a:cs typeface="Arial"/>
              </a:rPr>
              <a:t>.</a:t>
            </a:r>
          </a:p>
          <a:p>
            <a:pPr marL="342900" indent="-342900">
              <a:buFont typeface="Arial" panose="020B0604020202020204" pitchFamily="34" charset="0"/>
              <a:buChar char="•"/>
            </a:pPr>
            <a:r>
              <a:rPr lang="cy" sz="2400" b="0" i="0" strike="noStrike" cap="none" spc="0" baseline="0" dirty="0">
                <a:solidFill>
                  <a:srgbClr val="000000"/>
                </a:solidFill>
                <a:effectLst/>
                <a:latin typeface="Arial"/>
                <a:ea typeface="Arial"/>
                <a:cs typeface="Arial"/>
              </a:rPr>
              <a:t>Lluniadau 3D sy’n lluniadau isograffig a gaiff eu paratoi'n fanwl gywir wrth raddfa, ac maent yn cynnwys cynllun safleoedd, manylion adeiladu a phersbectifau.</a:t>
            </a:r>
          </a:p>
        </p:txBody>
      </p:sp>
      <p:sp>
        <p:nvSpPr>
          <p:cNvPr id="6" name="Title 1">
            <a:extLst>
              <a:ext uri="{FF2B5EF4-FFF2-40B4-BE49-F238E27FC236}">
                <a16:creationId xmlns:a16="http://schemas.microsoft.com/office/drawing/2014/main" id="{B560F71D-A0AD-4FC3-BDC6-A5A6419C0DB0}"/>
              </a:ext>
            </a:extLst>
          </p:cNvPr>
          <p:cNvSpPr txBox="1"/>
          <p:nvPr/>
        </p:nvSpPr>
        <p:spPr>
          <a:xfrm>
            <a:off x="1397479" y="180090"/>
            <a:ext cx="6907795"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 sz="3200" b="0" i="0" strike="noStrike" cap="none" spc="0" baseline="0">
                <a:solidFill>
                  <a:srgbClr val="FFFFFF"/>
                </a:solidFill>
                <a:effectLst/>
                <a:latin typeface="Calibri"/>
                <a:ea typeface="Calibri"/>
                <a:cs typeface="Calibri"/>
              </a:rPr>
              <a:t>Sut mae mynd i'r afael â Rhan (c)?</a:t>
            </a:r>
          </a:p>
        </p:txBody>
      </p:sp>
      <p:pic>
        <p:nvPicPr>
          <p:cNvPr id="4" name="Audio 3">
            <a:hlinkClick r:id="" action="ppaction://media"/>
            <a:extLst>
              <a:ext uri="{FF2B5EF4-FFF2-40B4-BE49-F238E27FC236}">
                <a16:creationId xmlns:a16="http://schemas.microsoft.com/office/drawing/2014/main" id="{0443B185-9A12-0549-8B3E-06067E02333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097481443"/>
      </p:ext>
    </p:extLst>
  </p:cSld>
  <p:clrMapOvr>
    <a:masterClrMapping/>
  </p:clrMapOvr>
  <mc:AlternateContent xmlns:mc="http://schemas.openxmlformats.org/markup-compatibility/2006" xmlns:p14="http://schemas.microsoft.com/office/powerpoint/2010/main">
    <mc:Choice Requires="p14">
      <p:transition spd="slow" p14:dur="2000" advTm="18928"/>
    </mc:Choice>
    <mc:Fallback xmlns="">
      <p:transition spd="slow" advTm="189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560F71D-A0AD-4FC3-BDC6-A5A6419C0DB0}"/>
              </a:ext>
            </a:extLst>
          </p:cNvPr>
          <p:cNvSpPr txBox="1"/>
          <p:nvPr/>
        </p:nvSpPr>
        <p:spPr>
          <a:xfrm>
            <a:off x="1397479" y="180090"/>
            <a:ext cx="6907795"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 sz="3200" b="0" i="0" strike="noStrike" cap="none" spc="0" baseline="0">
                <a:solidFill>
                  <a:srgbClr val="FFFFFF"/>
                </a:solidFill>
                <a:effectLst/>
                <a:latin typeface="Calibri"/>
                <a:ea typeface="Calibri"/>
                <a:cs typeface="Calibri"/>
              </a:rPr>
              <a:t>Sut mae mynd i'r afael â Rhan (c)?</a:t>
            </a:r>
          </a:p>
        </p:txBody>
      </p:sp>
      <p:pic>
        <p:nvPicPr>
          <p:cNvPr id="7" name="Picture 6">
            <a:extLst>
              <a:ext uri="{FF2B5EF4-FFF2-40B4-BE49-F238E27FC236}">
                <a16:creationId xmlns:a16="http://schemas.microsoft.com/office/drawing/2014/main" id="{9099F69C-F94A-4BDE-8212-965C924DC1C8}"/>
              </a:ext>
            </a:extLst>
          </p:cNvPr>
          <p:cNvPicPr>
            <a:picLocks noChangeAspect="1"/>
          </p:cNvPicPr>
          <p:nvPr/>
        </p:nvPicPr>
        <p:blipFill>
          <a:blip r:embed="rId5"/>
          <a:stretch>
            <a:fillRect/>
          </a:stretch>
        </p:blipFill>
        <p:spPr>
          <a:xfrm>
            <a:off x="284669" y="1179621"/>
            <a:ext cx="8656036" cy="5498289"/>
          </a:xfrm>
          <a:prstGeom prst="rect">
            <a:avLst/>
          </a:prstGeom>
        </p:spPr>
      </p:pic>
      <p:pic>
        <p:nvPicPr>
          <p:cNvPr id="2" name="Audio 1">
            <a:hlinkClick r:id="" action="ppaction://media"/>
            <a:extLst>
              <a:ext uri="{FF2B5EF4-FFF2-40B4-BE49-F238E27FC236}">
                <a16:creationId xmlns:a16="http://schemas.microsoft.com/office/drawing/2014/main" id="{E83A35DE-D4D5-4847-9AC0-CE8479833F1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269415701"/>
      </p:ext>
    </p:extLst>
  </p:cSld>
  <p:clrMapOvr>
    <a:masterClrMapping/>
  </p:clrMapOvr>
  <mc:AlternateContent xmlns:mc="http://schemas.openxmlformats.org/markup-compatibility/2006" xmlns:p14="http://schemas.microsoft.com/office/powerpoint/2010/main">
    <mc:Choice Requires="p14">
      <p:transition spd="slow" p14:dur="2000" advTm="12928"/>
    </mc:Choice>
    <mc:Fallback xmlns="">
      <p:transition spd="slow" advTm="129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560F71D-A0AD-4FC3-BDC6-A5A6419C0DB0}"/>
              </a:ext>
            </a:extLst>
          </p:cNvPr>
          <p:cNvSpPr txBox="1"/>
          <p:nvPr/>
        </p:nvSpPr>
        <p:spPr>
          <a:xfrm>
            <a:off x="1397479" y="180090"/>
            <a:ext cx="6907795"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 sz="3200" b="0" i="0" strike="noStrike" cap="none" spc="0" baseline="0">
                <a:solidFill>
                  <a:srgbClr val="FFFFFF"/>
                </a:solidFill>
                <a:effectLst/>
                <a:latin typeface="Calibri"/>
                <a:ea typeface="Calibri"/>
                <a:cs typeface="Calibri"/>
              </a:rPr>
              <a:t>Sut mae mynd i'r afael â Rhan (c)?</a:t>
            </a:r>
          </a:p>
        </p:txBody>
      </p:sp>
      <p:pic>
        <p:nvPicPr>
          <p:cNvPr id="4" name="Picture 3">
            <a:extLst>
              <a:ext uri="{FF2B5EF4-FFF2-40B4-BE49-F238E27FC236}">
                <a16:creationId xmlns:a16="http://schemas.microsoft.com/office/drawing/2014/main" id="{AB2C6506-EA3A-4344-90B4-8253A9D008DB}"/>
              </a:ext>
            </a:extLst>
          </p:cNvPr>
          <p:cNvPicPr>
            <a:picLocks noChangeAspect="1"/>
          </p:cNvPicPr>
          <p:nvPr/>
        </p:nvPicPr>
        <p:blipFill>
          <a:blip r:embed="rId5"/>
          <a:stretch>
            <a:fillRect/>
          </a:stretch>
        </p:blipFill>
        <p:spPr>
          <a:xfrm>
            <a:off x="454548" y="1245295"/>
            <a:ext cx="8518971" cy="5432615"/>
          </a:xfrm>
          <a:prstGeom prst="rect">
            <a:avLst/>
          </a:prstGeom>
        </p:spPr>
      </p:pic>
      <p:pic>
        <p:nvPicPr>
          <p:cNvPr id="7" name="Audio 6">
            <a:hlinkClick r:id="" action="ppaction://media"/>
            <a:extLst>
              <a:ext uri="{FF2B5EF4-FFF2-40B4-BE49-F238E27FC236}">
                <a16:creationId xmlns:a16="http://schemas.microsoft.com/office/drawing/2014/main" id="{15C66310-BBFA-9A48-AD33-68BB5C4F80B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859825380"/>
      </p:ext>
    </p:extLst>
  </p:cSld>
  <p:clrMapOvr>
    <a:masterClrMapping/>
  </p:clrMapOvr>
  <mc:AlternateContent xmlns:mc="http://schemas.openxmlformats.org/markup-compatibility/2006" xmlns:p14="http://schemas.microsoft.com/office/powerpoint/2010/main">
    <mc:Choice Requires="p14">
      <p:transition spd="slow" p14:dur="2000" advTm="11567"/>
    </mc:Choice>
    <mc:Fallback xmlns="">
      <p:transition spd="slow" advTm="115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560F71D-A0AD-4FC3-BDC6-A5A6419C0DB0}"/>
              </a:ext>
            </a:extLst>
          </p:cNvPr>
          <p:cNvSpPr txBox="1"/>
          <p:nvPr/>
        </p:nvSpPr>
        <p:spPr>
          <a:xfrm>
            <a:off x="1397479" y="180090"/>
            <a:ext cx="6907795"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 sz="3200" b="0" i="0" strike="noStrike" cap="none" spc="0" baseline="0">
                <a:solidFill>
                  <a:srgbClr val="FFFFFF"/>
                </a:solidFill>
                <a:effectLst/>
                <a:latin typeface="Calibri"/>
                <a:ea typeface="Calibri"/>
                <a:cs typeface="Calibri"/>
              </a:rPr>
              <a:t>Sut mae mynd i'r afael â Rhan (c)?</a:t>
            </a:r>
          </a:p>
        </p:txBody>
      </p:sp>
      <p:pic>
        <p:nvPicPr>
          <p:cNvPr id="3" name="Picture 2">
            <a:extLst>
              <a:ext uri="{FF2B5EF4-FFF2-40B4-BE49-F238E27FC236}">
                <a16:creationId xmlns:a16="http://schemas.microsoft.com/office/drawing/2014/main" id="{948E6CAB-5B08-4F1E-B149-81F432C708F8}"/>
              </a:ext>
            </a:extLst>
          </p:cNvPr>
          <p:cNvPicPr>
            <a:picLocks noChangeAspect="1"/>
          </p:cNvPicPr>
          <p:nvPr/>
        </p:nvPicPr>
        <p:blipFill>
          <a:blip r:embed="rId5"/>
          <a:stretch>
            <a:fillRect/>
          </a:stretch>
        </p:blipFill>
        <p:spPr>
          <a:xfrm>
            <a:off x="391594" y="1361746"/>
            <a:ext cx="8360812" cy="5375360"/>
          </a:xfrm>
          <a:prstGeom prst="rect">
            <a:avLst/>
          </a:prstGeom>
        </p:spPr>
      </p:pic>
      <p:pic>
        <p:nvPicPr>
          <p:cNvPr id="2" name="Audio 1">
            <a:hlinkClick r:id="" action="ppaction://media"/>
            <a:extLst>
              <a:ext uri="{FF2B5EF4-FFF2-40B4-BE49-F238E27FC236}">
                <a16:creationId xmlns:a16="http://schemas.microsoft.com/office/drawing/2014/main" id="{D5E25F40-A06E-7C41-8D3D-B417660F0D4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62648752"/>
      </p:ext>
    </p:extLst>
  </p:cSld>
  <p:clrMapOvr>
    <a:masterClrMapping/>
  </p:clrMapOvr>
  <mc:AlternateContent xmlns:mc="http://schemas.openxmlformats.org/markup-compatibility/2006" xmlns:p14="http://schemas.microsoft.com/office/powerpoint/2010/main">
    <mc:Choice Requires="p14">
      <p:transition spd="slow" p14:dur="2000" advTm="10234"/>
    </mc:Choice>
    <mc:Fallback xmlns="">
      <p:transition spd="slow" advTm="102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CCDA0E-D69F-4D94-B7F3-2FCB50A51505}"/>
              </a:ext>
            </a:extLst>
          </p:cNvPr>
          <p:cNvSpPr>
            <a:spLocks noGrp="1"/>
          </p:cNvSpPr>
          <p:nvPr>
            <p:ph idx="1"/>
          </p:nvPr>
        </p:nvSpPr>
        <p:spPr>
          <a:xfrm>
            <a:off x="457200" y="1481164"/>
            <a:ext cx="8229600" cy="5196746"/>
          </a:xfrm>
        </p:spPr>
        <p:txBody>
          <a:bodyPr>
            <a:normAutofit/>
          </a:bodyPr>
          <a:lstStyle/>
          <a:p>
            <a:r>
              <a:rPr lang="cy" sz="2400" b="0" i="0" strike="noStrike" cap="none" spc="0" baseline="0" dirty="0">
                <a:solidFill>
                  <a:srgbClr val="000000"/>
                </a:solidFill>
                <a:effectLst/>
                <a:latin typeface="Arial"/>
                <a:ea typeface="Arial"/>
                <a:cs typeface="Arial"/>
              </a:rPr>
              <a:t>Technegau, egwyddorion a chonfensiynau lluniadu â llaw gan gynnwys:</a:t>
            </a:r>
          </a:p>
          <a:p>
            <a:pPr marL="342900" indent="-342900">
              <a:buFont typeface="Arial" panose="020B0604020202020204" pitchFamily="34" charset="0"/>
              <a:buChar char="•"/>
            </a:pPr>
            <a:r>
              <a:rPr lang="cy" sz="2400" b="0" i="0" strike="noStrike" cap="none" spc="0" baseline="0" dirty="0">
                <a:solidFill>
                  <a:srgbClr val="000000"/>
                </a:solidFill>
                <a:effectLst/>
                <a:latin typeface="Arial"/>
                <a:ea typeface="Arial"/>
                <a:cs typeface="Arial"/>
              </a:rPr>
              <a:t>Cynllun dalen, bloc teitl a chofnodi diwygiadau</a:t>
            </a:r>
          </a:p>
          <a:p>
            <a:pPr marL="342900" indent="-342900">
              <a:buFont typeface="Arial" panose="020B0604020202020204" pitchFamily="34" charset="0"/>
              <a:buChar char="•"/>
            </a:pPr>
            <a:r>
              <a:rPr lang="cy" sz="2400" b="0" i="0" strike="noStrike" cap="none" spc="0" baseline="0" dirty="0">
                <a:solidFill>
                  <a:srgbClr val="000000"/>
                </a:solidFill>
                <a:effectLst/>
                <a:latin typeface="Arial"/>
                <a:ea typeface="Arial"/>
                <a:cs typeface="Arial"/>
              </a:rPr>
              <a:t>Dimensiynu</a:t>
            </a:r>
          </a:p>
          <a:p>
            <a:pPr marL="342900" indent="-342900">
              <a:buFont typeface="Arial" panose="020B0604020202020204" pitchFamily="34" charset="0"/>
              <a:buChar char="•"/>
            </a:pPr>
            <a:r>
              <a:rPr lang="cy" sz="2400" b="0" i="0" strike="noStrike" cap="none" spc="0" baseline="0" dirty="0">
                <a:solidFill>
                  <a:srgbClr val="000000"/>
                </a:solidFill>
                <a:effectLst/>
                <a:latin typeface="Arial"/>
                <a:ea typeface="Arial"/>
                <a:cs typeface="Arial"/>
              </a:rPr>
              <a:t>Trwch a phwysau llinellau a mathau o linellau</a:t>
            </a:r>
          </a:p>
          <a:p>
            <a:pPr marL="342900" indent="-342900">
              <a:buFont typeface="Arial" panose="020B0604020202020204" pitchFamily="34" charset="0"/>
              <a:buChar char="•"/>
            </a:pPr>
            <a:r>
              <a:rPr lang="cy" sz="2400" b="0" i="0" strike="noStrike" cap="none" spc="0" baseline="0" dirty="0">
                <a:solidFill>
                  <a:srgbClr val="000000"/>
                </a:solidFill>
                <a:effectLst/>
                <a:latin typeface="Arial"/>
                <a:ea typeface="Arial"/>
                <a:cs typeface="Arial"/>
              </a:rPr>
              <a:t>Dynodi </a:t>
            </a:r>
            <a:r>
              <a:rPr lang="en-GB" sz="2400" b="0" i="0" strike="noStrike" cap="none" spc="0" baseline="0" dirty="0" err="1">
                <a:solidFill>
                  <a:srgbClr val="000000"/>
                </a:solidFill>
                <a:effectLst/>
                <a:latin typeface="Arial"/>
                <a:ea typeface="Arial"/>
                <a:cs typeface="Arial"/>
              </a:rPr>
              <a:t>golygfeydd</a:t>
            </a:r>
            <a:r>
              <a:rPr lang="cy" sz="2400" b="0" i="0" strike="noStrike" cap="none" spc="0" baseline="0" dirty="0">
                <a:solidFill>
                  <a:srgbClr val="000000"/>
                </a:solidFill>
                <a:effectLst/>
                <a:latin typeface="Arial"/>
                <a:ea typeface="Arial"/>
                <a:cs typeface="Arial"/>
              </a:rPr>
              <a:t> a thrychiadau “</a:t>
            </a:r>
            <a:r>
              <a:rPr lang="en-GB" sz="2400" b="0" i="1" strike="noStrike" cap="none" spc="0" baseline="0" dirty="0">
                <a:solidFill>
                  <a:srgbClr val="000000"/>
                </a:solidFill>
                <a:effectLst/>
                <a:latin typeface="Arial"/>
                <a:ea typeface="Arial"/>
                <a:cs typeface="Arial"/>
              </a:rPr>
              <a:t>sections</a:t>
            </a:r>
            <a:r>
              <a:rPr lang="en-GB" sz="2400" b="0" i="0" strike="noStrike" cap="none" spc="0" baseline="0" dirty="0">
                <a:solidFill>
                  <a:srgbClr val="000000"/>
                </a:solidFill>
                <a:effectLst/>
                <a:latin typeface="Arial"/>
                <a:ea typeface="Arial"/>
                <a:cs typeface="Arial"/>
              </a:rPr>
              <a:t>”</a:t>
            </a:r>
            <a:r>
              <a:rPr lang="cy" sz="2400" b="0" i="0" strike="noStrike" cap="none" spc="0" baseline="0" dirty="0">
                <a:solidFill>
                  <a:srgbClr val="000000"/>
                </a:solidFill>
                <a:effectLst/>
                <a:latin typeface="Arial"/>
                <a:ea typeface="Arial"/>
                <a:cs typeface="Arial"/>
              </a:rPr>
              <a:t>.</a:t>
            </a:r>
          </a:p>
          <a:p>
            <a:pPr marL="342900" indent="-342900">
              <a:buFont typeface="Arial" panose="020B0604020202020204" pitchFamily="34" charset="0"/>
              <a:buChar char="•"/>
            </a:pPr>
            <a:r>
              <a:rPr lang="cy" sz="2400" b="0" i="0" strike="noStrike" cap="none" spc="0" baseline="0" dirty="0">
                <a:solidFill>
                  <a:srgbClr val="000000"/>
                </a:solidFill>
                <a:effectLst/>
                <a:latin typeface="Arial"/>
                <a:ea typeface="Arial"/>
                <a:cs typeface="Arial"/>
              </a:rPr>
              <a:t>Mathau o anodiadau gan gynnwys:</a:t>
            </a:r>
          </a:p>
          <a:p>
            <a:pPr marL="1085850" lvl="1" indent="-342900">
              <a:buFont typeface="Arial" panose="020B0604020202020204" pitchFamily="34" charset="0"/>
              <a:buChar char="•"/>
            </a:pPr>
            <a:r>
              <a:rPr lang="cy" sz="2800" b="0" i="0" strike="noStrike" cap="none" spc="0" baseline="0" dirty="0">
                <a:solidFill>
                  <a:srgbClr val="000000"/>
                </a:solidFill>
                <a:effectLst/>
                <a:latin typeface="Calibri"/>
                <a:ea typeface="Calibri"/>
                <a:cs typeface="Calibri"/>
              </a:rPr>
              <a:t>Anodiadau technegol</a:t>
            </a:r>
          </a:p>
          <a:p>
            <a:pPr marL="1085850" lvl="1" indent="-342900">
              <a:buFont typeface="Arial" panose="020B0604020202020204" pitchFamily="34" charset="0"/>
              <a:buChar char="•"/>
            </a:pPr>
            <a:r>
              <a:rPr lang="cy" sz="2800" b="0" i="0" strike="noStrike" cap="none" spc="0" baseline="0" dirty="0">
                <a:solidFill>
                  <a:srgbClr val="000000"/>
                </a:solidFill>
                <a:effectLst/>
                <a:latin typeface="Calibri"/>
                <a:ea typeface="Calibri"/>
                <a:cs typeface="Calibri"/>
              </a:rPr>
              <a:t>Anodiadau cydrannau</a:t>
            </a:r>
          </a:p>
          <a:p>
            <a:pPr marL="1085850" lvl="1" indent="-342900">
              <a:buFont typeface="Arial" panose="020B0604020202020204" pitchFamily="34" charset="0"/>
              <a:buChar char="•"/>
            </a:pPr>
            <a:r>
              <a:rPr lang="cy" sz="2800" b="0" i="0" strike="noStrike" cap="none" spc="0" baseline="0" dirty="0">
                <a:solidFill>
                  <a:srgbClr val="000000"/>
                </a:solidFill>
                <a:effectLst/>
                <a:latin typeface="Calibri"/>
                <a:ea typeface="Calibri"/>
                <a:cs typeface="Calibri"/>
              </a:rPr>
              <a:t>Anodiadau defnyddiau</a:t>
            </a:r>
          </a:p>
        </p:txBody>
      </p:sp>
      <p:sp>
        <p:nvSpPr>
          <p:cNvPr id="6" name="Title 1">
            <a:extLst>
              <a:ext uri="{FF2B5EF4-FFF2-40B4-BE49-F238E27FC236}">
                <a16:creationId xmlns:a16="http://schemas.microsoft.com/office/drawing/2014/main" id="{B560F71D-A0AD-4FC3-BDC6-A5A6419C0DB0}"/>
              </a:ext>
            </a:extLst>
          </p:cNvPr>
          <p:cNvSpPr txBox="1"/>
          <p:nvPr/>
        </p:nvSpPr>
        <p:spPr>
          <a:xfrm>
            <a:off x="1397479" y="180090"/>
            <a:ext cx="6907795"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 sz="3200" b="0" i="0" strike="noStrike" cap="none" spc="0" baseline="0">
                <a:solidFill>
                  <a:srgbClr val="FFFFFF"/>
                </a:solidFill>
                <a:effectLst/>
                <a:latin typeface="Calibri"/>
                <a:ea typeface="Calibri"/>
                <a:cs typeface="Calibri"/>
              </a:rPr>
              <a:t>Sut mae mynd i'r afael â Rhan (c)?</a:t>
            </a:r>
          </a:p>
        </p:txBody>
      </p:sp>
      <p:pic>
        <p:nvPicPr>
          <p:cNvPr id="4" name="Audio 3">
            <a:hlinkClick r:id="" action="ppaction://media"/>
            <a:extLst>
              <a:ext uri="{FF2B5EF4-FFF2-40B4-BE49-F238E27FC236}">
                <a16:creationId xmlns:a16="http://schemas.microsoft.com/office/drawing/2014/main" id="{7918DC50-0C9A-D949-AACE-B13964C66B9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553725537"/>
      </p:ext>
    </p:extLst>
  </p:cSld>
  <p:clrMapOvr>
    <a:masterClrMapping/>
  </p:clrMapOvr>
  <mc:AlternateContent xmlns:mc="http://schemas.openxmlformats.org/markup-compatibility/2006" xmlns:p14="http://schemas.microsoft.com/office/powerpoint/2010/main">
    <mc:Choice Requires="p14">
      <p:transition spd="slow" p14:dur="2000" advTm="64602"/>
    </mc:Choice>
    <mc:Fallback xmlns="">
      <p:transition spd="slow" advTm="646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560F71D-A0AD-4FC3-BDC6-A5A6419C0DB0}"/>
              </a:ext>
            </a:extLst>
          </p:cNvPr>
          <p:cNvSpPr txBox="1"/>
          <p:nvPr/>
        </p:nvSpPr>
        <p:spPr>
          <a:xfrm>
            <a:off x="1397479" y="180090"/>
            <a:ext cx="6907795"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 sz="3200" b="0" i="0" strike="noStrike" cap="none" spc="0" baseline="0">
                <a:solidFill>
                  <a:srgbClr val="FFFFFF"/>
                </a:solidFill>
                <a:effectLst/>
                <a:latin typeface="Calibri"/>
                <a:ea typeface="Calibri"/>
                <a:cs typeface="Calibri"/>
              </a:rPr>
              <a:t>Sut mae mynd i'r afael â Rhan (c)?</a:t>
            </a:r>
          </a:p>
        </p:txBody>
      </p:sp>
      <p:pic>
        <p:nvPicPr>
          <p:cNvPr id="7" name="Picture 6">
            <a:extLst>
              <a:ext uri="{FF2B5EF4-FFF2-40B4-BE49-F238E27FC236}">
                <a16:creationId xmlns:a16="http://schemas.microsoft.com/office/drawing/2014/main" id="{3EA417E5-0C8B-414A-957E-E91D03185E75}"/>
              </a:ext>
            </a:extLst>
          </p:cNvPr>
          <p:cNvPicPr>
            <a:picLocks noChangeAspect="1"/>
          </p:cNvPicPr>
          <p:nvPr/>
        </p:nvPicPr>
        <p:blipFill>
          <a:blip r:embed="rId5"/>
          <a:stretch>
            <a:fillRect/>
          </a:stretch>
        </p:blipFill>
        <p:spPr>
          <a:xfrm>
            <a:off x="346438" y="1272842"/>
            <a:ext cx="8451124" cy="5585158"/>
          </a:xfrm>
          <a:prstGeom prst="rect">
            <a:avLst/>
          </a:prstGeom>
        </p:spPr>
      </p:pic>
      <p:pic>
        <p:nvPicPr>
          <p:cNvPr id="2" name="Audio 1">
            <a:hlinkClick r:id="" action="ppaction://media"/>
            <a:extLst>
              <a:ext uri="{FF2B5EF4-FFF2-40B4-BE49-F238E27FC236}">
                <a16:creationId xmlns:a16="http://schemas.microsoft.com/office/drawing/2014/main" id="{F7218A25-4A7C-6742-BE26-74F3C43D35A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373592881"/>
      </p:ext>
    </p:extLst>
  </p:cSld>
  <p:clrMapOvr>
    <a:masterClrMapping/>
  </p:clrMapOvr>
  <mc:AlternateContent xmlns:mc="http://schemas.openxmlformats.org/markup-compatibility/2006" xmlns:p14="http://schemas.microsoft.com/office/powerpoint/2010/main">
    <mc:Choice Requires="p14">
      <p:transition spd="slow" p14:dur="2000" advTm="11519"/>
    </mc:Choice>
    <mc:Fallback xmlns="">
      <p:transition spd="slow" advTm="115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CCDA0E-D69F-4D94-B7F3-2FCB50A51505}"/>
              </a:ext>
            </a:extLst>
          </p:cNvPr>
          <p:cNvSpPr>
            <a:spLocks noGrp="1"/>
          </p:cNvSpPr>
          <p:nvPr>
            <p:ph idx="1"/>
          </p:nvPr>
        </p:nvSpPr>
        <p:spPr>
          <a:xfrm>
            <a:off x="228600" y="1481164"/>
            <a:ext cx="8686800" cy="5196746"/>
          </a:xfrm>
        </p:spPr>
        <p:txBody>
          <a:bodyPr>
            <a:normAutofit fontScale="92500"/>
          </a:bodyPr>
          <a:lstStyle/>
          <a:p>
            <a:r>
              <a:rPr lang="cy" sz="2400" b="0" i="0" strike="noStrike" cap="none" spc="0" baseline="0" dirty="0">
                <a:solidFill>
                  <a:srgbClr val="000000"/>
                </a:solidFill>
                <a:effectLst/>
                <a:latin typeface="Arial"/>
                <a:ea typeface="Arial"/>
                <a:cs typeface="Arial"/>
              </a:rPr>
              <a:t>Defnyddir rhithfodelau 2D a 3D i gynrychioli gwybodaeth am y prosiect.</a:t>
            </a:r>
          </a:p>
          <a:p>
            <a:endParaRPr lang="en-GB" dirty="0"/>
          </a:p>
          <a:p>
            <a:r>
              <a:rPr lang="cy" sz="2400" b="0" i="0" strike="noStrike" cap="none" spc="0" baseline="0" dirty="0">
                <a:solidFill>
                  <a:srgbClr val="000000"/>
                </a:solidFill>
                <a:effectLst/>
                <a:latin typeface="Arial"/>
                <a:ea typeface="Arial"/>
                <a:cs typeface="Arial"/>
              </a:rPr>
              <a:t>Rhithfodelu 2D:</a:t>
            </a:r>
          </a:p>
          <a:p>
            <a:pPr marL="342900" indent="-342900">
              <a:buFont typeface="Arial" panose="020B0604020202020204" pitchFamily="34" charset="0"/>
              <a:buChar char="•"/>
            </a:pPr>
            <a:r>
              <a:rPr lang="cy" sz="2400" b="0" i="0" strike="noStrike" cap="none" spc="0" baseline="0" dirty="0">
                <a:solidFill>
                  <a:srgbClr val="000000"/>
                </a:solidFill>
                <a:effectLst/>
                <a:latin typeface="Arial"/>
                <a:ea typeface="Arial"/>
                <a:cs typeface="Arial"/>
              </a:rPr>
              <a:t>Mae'r model cychwynnol yn debygol o gynnwys diagramau a symbolau i gynrychioli elfennau o'r dyluniad, gan gynnwys:</a:t>
            </a:r>
          </a:p>
          <a:p>
            <a:pPr marL="1085850" lvl="1" indent="-342900">
              <a:buFont typeface="Arial" panose="020B0604020202020204" pitchFamily="34" charset="0"/>
              <a:buChar char="•"/>
            </a:pPr>
            <a:r>
              <a:rPr lang="cy" sz="2400" b="0" i="0" strike="noStrike" cap="none" spc="0" baseline="0" dirty="0">
                <a:solidFill>
                  <a:srgbClr val="000000"/>
                </a:solidFill>
                <a:effectLst/>
                <a:latin typeface="Arial"/>
                <a:ea typeface="Arial"/>
                <a:cs typeface="Arial"/>
              </a:rPr>
              <a:t>Ffurf bensaernïol a threfniannau gofodol</a:t>
            </a:r>
          </a:p>
          <a:p>
            <a:pPr marL="1085850" lvl="1" indent="-342900">
              <a:buFont typeface="Arial" panose="020B0604020202020204" pitchFamily="34" charset="0"/>
              <a:buChar char="•"/>
            </a:pPr>
            <a:r>
              <a:rPr lang="cy" sz="2400" b="0" i="0" strike="noStrike" cap="none" spc="0" baseline="0" dirty="0">
                <a:solidFill>
                  <a:srgbClr val="000000"/>
                </a:solidFill>
                <a:effectLst/>
                <a:latin typeface="Arial"/>
                <a:ea typeface="Arial"/>
                <a:cs typeface="Arial"/>
              </a:rPr>
              <a:t>Dyluniadau adeileddol a gwasanaethau amlinellol</a:t>
            </a:r>
          </a:p>
          <a:p>
            <a:pPr marL="1085850" lvl="1" indent="-342900">
              <a:buFont typeface="Arial" panose="020B0604020202020204" pitchFamily="34" charset="0"/>
              <a:buChar char="•"/>
            </a:pPr>
            <a:r>
              <a:rPr lang="cy" sz="2400" b="0" i="0" strike="noStrike" cap="none" spc="0" baseline="0" dirty="0">
                <a:solidFill>
                  <a:srgbClr val="000000"/>
                </a:solidFill>
                <a:effectLst/>
                <a:latin typeface="Arial"/>
                <a:ea typeface="Arial"/>
                <a:cs typeface="Arial"/>
              </a:rPr>
              <a:t>Dyluniad safle a thirwedd amlinellol.</a:t>
            </a:r>
          </a:p>
          <a:p>
            <a:r>
              <a:rPr lang="cy" sz="2400" b="0" i="0" strike="noStrike" cap="none" spc="0" baseline="0" dirty="0">
                <a:solidFill>
                  <a:srgbClr val="000000"/>
                </a:solidFill>
                <a:effectLst/>
                <a:latin typeface="Arial"/>
                <a:ea typeface="Arial"/>
                <a:cs typeface="Arial"/>
              </a:rPr>
              <a:t>Rhithfodelu 3D</a:t>
            </a:r>
          </a:p>
          <a:p>
            <a:pPr marL="342900" indent="-342900">
              <a:buFont typeface="Arial" panose="020B0604020202020204" pitchFamily="34" charset="0"/>
              <a:buChar char="•"/>
            </a:pPr>
            <a:r>
              <a:rPr lang="cy" sz="2400" b="0" i="0" strike="noStrike" cap="none" spc="0" baseline="0" dirty="0">
                <a:solidFill>
                  <a:srgbClr val="000000"/>
                </a:solidFill>
                <a:effectLst/>
                <a:latin typeface="Arial"/>
                <a:ea typeface="Arial"/>
                <a:cs typeface="Arial"/>
              </a:rPr>
              <a:t>Proses rhithfodelu 3D gyflawn a ddatblygir o'r model 2D i gynnwys gwrthrychau gyda'r manylebau a'r datganiadau dull wedi'u hatodi.</a:t>
            </a:r>
          </a:p>
          <a:p>
            <a:pPr marL="342900" indent="-342900">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B560F71D-A0AD-4FC3-BDC6-A5A6419C0DB0}"/>
              </a:ext>
            </a:extLst>
          </p:cNvPr>
          <p:cNvSpPr txBox="1"/>
          <p:nvPr/>
        </p:nvSpPr>
        <p:spPr>
          <a:xfrm>
            <a:off x="1397479" y="180090"/>
            <a:ext cx="6907795" cy="800586"/>
          </a:xfrm>
          <a:prstGeom prst="rect">
            <a:avLst/>
          </a:prstGeom>
        </p:spPr>
        <p:txBody>
          <a:bodyPr lIns="91440" tIns="45720" rIns="91440" bIns="45720" anchor="t"/>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 sz="3200" b="0" i="0" strike="noStrike" cap="none" spc="0" baseline="0">
                <a:solidFill>
                  <a:srgbClr val="FFFFFF"/>
                </a:solidFill>
                <a:effectLst/>
                <a:latin typeface="Calibri"/>
                <a:ea typeface="Calibri"/>
                <a:cs typeface="Calibri"/>
              </a:rPr>
              <a:t>Sut mae mynd i'r afael â Rhan (</a:t>
            </a:r>
            <a:r>
              <a:rPr lang="cy">
                <a:solidFill>
                  <a:srgbClr val="FFFFFF"/>
                </a:solidFill>
                <a:latin typeface="Calibri"/>
                <a:ea typeface="Calibri"/>
                <a:cs typeface="Calibri"/>
              </a:rPr>
              <a:t>ch</a:t>
            </a:r>
            <a:r>
              <a:rPr lang="cy" sz="3200" b="0" i="0" strike="noStrike" cap="none" spc="0" baseline="0">
                <a:solidFill>
                  <a:srgbClr val="FFFFFF"/>
                </a:solidFill>
                <a:effectLst/>
                <a:latin typeface="Calibri"/>
                <a:ea typeface="Calibri"/>
                <a:cs typeface="Calibri"/>
              </a:rPr>
              <a:t>)?</a:t>
            </a:r>
          </a:p>
        </p:txBody>
      </p:sp>
      <p:pic>
        <p:nvPicPr>
          <p:cNvPr id="4" name="Audio 3">
            <a:hlinkClick r:id="" action="ppaction://media"/>
            <a:extLst>
              <a:ext uri="{FF2B5EF4-FFF2-40B4-BE49-F238E27FC236}">
                <a16:creationId xmlns:a16="http://schemas.microsoft.com/office/drawing/2014/main" id="{B58DD064-B093-F04B-AA99-B2843DDA76E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745369461"/>
      </p:ext>
    </p:extLst>
  </p:cSld>
  <p:clrMapOvr>
    <a:masterClrMapping/>
  </p:clrMapOvr>
  <mc:AlternateContent xmlns:mc="http://schemas.openxmlformats.org/markup-compatibility/2006" xmlns:p14="http://schemas.microsoft.com/office/powerpoint/2010/main">
    <mc:Choice Requires="p14">
      <p:transition spd="slow" p14:dur="2000" advTm="30118"/>
    </mc:Choice>
    <mc:Fallback xmlns="">
      <p:transition spd="slow" advTm="301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560F71D-A0AD-4FC3-BDC6-A5A6419C0DB0}"/>
              </a:ext>
            </a:extLst>
          </p:cNvPr>
          <p:cNvSpPr txBox="1"/>
          <p:nvPr/>
        </p:nvSpPr>
        <p:spPr>
          <a:xfrm>
            <a:off x="1397479" y="180090"/>
            <a:ext cx="6907795" cy="800586"/>
          </a:xfrm>
          <a:prstGeom prst="rect">
            <a:avLst/>
          </a:prstGeom>
        </p:spPr>
        <p:txBody>
          <a:bodyPr lIns="91440" tIns="45720" rIns="91440" bIns="45720" anchor="t"/>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 sz="3200" b="0" i="0" strike="noStrike" cap="none" spc="0" baseline="0">
                <a:solidFill>
                  <a:srgbClr val="FFFFFF"/>
                </a:solidFill>
                <a:effectLst/>
                <a:latin typeface="Calibri"/>
                <a:ea typeface="Calibri"/>
                <a:cs typeface="Calibri"/>
              </a:rPr>
              <a:t>Sut mae mynd i'r afael â Rhan (</a:t>
            </a:r>
            <a:r>
              <a:rPr lang="cy">
                <a:solidFill>
                  <a:srgbClr val="FFFFFF"/>
                </a:solidFill>
                <a:latin typeface="Calibri"/>
                <a:ea typeface="Calibri"/>
                <a:cs typeface="Calibri"/>
              </a:rPr>
              <a:t>ch</a:t>
            </a:r>
            <a:r>
              <a:rPr lang="cy" sz="3200" b="0" i="0" strike="noStrike" cap="none" spc="0" baseline="0">
                <a:solidFill>
                  <a:srgbClr val="FFFFFF"/>
                </a:solidFill>
                <a:effectLst/>
                <a:latin typeface="Calibri"/>
                <a:ea typeface="Calibri"/>
                <a:cs typeface="Calibri"/>
              </a:rPr>
              <a:t>)?</a:t>
            </a:r>
          </a:p>
        </p:txBody>
      </p:sp>
      <p:pic>
        <p:nvPicPr>
          <p:cNvPr id="2" name="Audio 1">
            <a:hlinkClick r:id="" action="ppaction://media"/>
            <a:extLst>
              <a:ext uri="{FF2B5EF4-FFF2-40B4-BE49-F238E27FC236}">
                <a16:creationId xmlns:a16="http://schemas.microsoft.com/office/drawing/2014/main" id="{C267045A-79FD-2447-AEDC-B2AE723080D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pic>
        <p:nvPicPr>
          <p:cNvPr id="3" name="Picture 4" descr="Graphical user interface, text, application&#10;&#10;Description automatically generated">
            <a:extLst>
              <a:ext uri="{FF2B5EF4-FFF2-40B4-BE49-F238E27FC236}">
                <a16:creationId xmlns:a16="http://schemas.microsoft.com/office/drawing/2014/main" id="{2BEF2A3F-7DAB-4281-A207-E5E1D36A0300}"/>
              </a:ext>
            </a:extLst>
          </p:cNvPr>
          <p:cNvPicPr>
            <a:picLocks noChangeAspect="1"/>
          </p:cNvPicPr>
          <p:nvPr/>
        </p:nvPicPr>
        <p:blipFill>
          <a:blip r:embed="rId6"/>
          <a:stretch>
            <a:fillRect/>
          </a:stretch>
        </p:blipFill>
        <p:spPr>
          <a:xfrm>
            <a:off x="123645" y="1861993"/>
            <a:ext cx="8896709" cy="3148389"/>
          </a:xfrm>
          <a:prstGeom prst="rect">
            <a:avLst/>
          </a:prstGeom>
        </p:spPr>
      </p:pic>
    </p:spTree>
    <p:extLst>
      <p:ext uri="{BB962C8B-B14F-4D97-AF65-F5344CB8AC3E}">
        <p14:creationId xmlns:p14="http://schemas.microsoft.com/office/powerpoint/2010/main" val="1872255910"/>
      </p:ext>
    </p:extLst>
  </p:cSld>
  <p:clrMapOvr>
    <a:masterClrMapping/>
  </p:clrMapOvr>
  <mc:AlternateContent xmlns:mc="http://schemas.openxmlformats.org/markup-compatibility/2006" xmlns:p14="http://schemas.microsoft.com/office/powerpoint/2010/main">
    <mc:Choice Requires="p14">
      <p:transition spd="slow" p14:dur="2000" advTm="46098"/>
    </mc:Choice>
    <mc:Fallback xmlns="">
      <p:transition spd="slow" advTm="460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p:nvPr/>
        </p:nvSpPr>
        <p:spPr>
          <a:xfrm>
            <a:off x="1397479" y="407113"/>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 sz="3600" b="0" i="0" strike="noStrike" cap="none" spc="0" baseline="0">
                <a:solidFill>
                  <a:srgbClr val="FFFFFF"/>
                </a:solidFill>
                <a:effectLst/>
                <a:latin typeface="Calibri"/>
                <a:ea typeface="Calibri"/>
                <a:cs typeface="Calibri"/>
              </a:rPr>
              <a:t>Beth ddylwn i ei wneud gyntaf?</a:t>
            </a: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287547" y="1548645"/>
            <a:ext cx="8701177" cy="740230"/>
          </a:xfrm>
        </p:spPr>
        <p:txBody>
          <a:bodyPr>
            <a:normAutofit/>
          </a:bodyPr>
          <a:lstStyle/>
          <a:p>
            <a:pPr marL="85725" indent="-23813">
              <a:buFont typeface="+mj-lt"/>
              <a:buAutoNum type="arabicPeriod"/>
            </a:pPr>
            <a:r>
              <a:rPr lang="cy" sz="3600" b="0" i="0" strike="noStrike" cap="none" spc="0" baseline="0" dirty="0">
                <a:solidFill>
                  <a:srgbClr val="000000"/>
                </a:solidFill>
                <a:effectLst/>
                <a:latin typeface="Calibri"/>
                <a:ea typeface="Calibri"/>
                <a:cs typeface="Calibri"/>
              </a:rPr>
              <a:t> Darllenwch y senario</a:t>
            </a:r>
          </a:p>
          <a:p>
            <a:pPr marL="0" indent="0">
              <a:buNone/>
            </a:pPr>
            <a:endParaRPr lang="en-GB" sz="3600" dirty="0">
              <a:latin typeface="+mn-lt"/>
            </a:endParaRPr>
          </a:p>
        </p:txBody>
      </p:sp>
      <p:pic>
        <p:nvPicPr>
          <p:cNvPr id="2" name="Audio 1">
            <a:hlinkClick r:id="" action="ppaction://media"/>
            <a:extLst>
              <a:ext uri="{FF2B5EF4-FFF2-40B4-BE49-F238E27FC236}">
                <a16:creationId xmlns:a16="http://schemas.microsoft.com/office/drawing/2014/main" id="{A7969B21-CF72-224E-9839-CB0158356D4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pic>
        <p:nvPicPr>
          <p:cNvPr id="3" name="Picture 4" descr="Text, letter&#10;&#10;Description automatically generated">
            <a:extLst>
              <a:ext uri="{FF2B5EF4-FFF2-40B4-BE49-F238E27FC236}">
                <a16:creationId xmlns:a16="http://schemas.microsoft.com/office/drawing/2014/main" id="{FBF00924-8257-41E4-8BC7-C4A34EF36B21}"/>
              </a:ext>
            </a:extLst>
          </p:cNvPr>
          <p:cNvPicPr>
            <a:picLocks noChangeAspect="1"/>
          </p:cNvPicPr>
          <p:nvPr/>
        </p:nvPicPr>
        <p:blipFill>
          <a:blip r:embed="rId6"/>
          <a:stretch>
            <a:fillRect/>
          </a:stretch>
        </p:blipFill>
        <p:spPr>
          <a:xfrm>
            <a:off x="698740" y="2218380"/>
            <a:ext cx="7760897" cy="4117767"/>
          </a:xfrm>
          <a:prstGeom prst="rect">
            <a:avLst/>
          </a:prstGeom>
        </p:spPr>
      </p:pic>
    </p:spTree>
    <p:extLst>
      <p:ext uri="{BB962C8B-B14F-4D97-AF65-F5344CB8AC3E}">
        <p14:creationId xmlns:p14="http://schemas.microsoft.com/office/powerpoint/2010/main" val="832550622"/>
      </p:ext>
    </p:extLst>
  </p:cSld>
  <p:clrMapOvr>
    <a:masterClrMapping/>
  </p:clrMapOvr>
  <mc:AlternateContent xmlns:mc="http://schemas.openxmlformats.org/markup-compatibility/2006" xmlns:p14="http://schemas.microsoft.com/office/powerpoint/2010/main">
    <mc:Choice Requires="p14">
      <p:transition spd="slow" p14:dur="2000" advTm="36715"/>
    </mc:Choice>
    <mc:Fallback xmlns="">
      <p:transition spd="slow" advTm="367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560F71D-A0AD-4FC3-BDC6-A5A6419C0DB0}"/>
              </a:ext>
            </a:extLst>
          </p:cNvPr>
          <p:cNvSpPr txBox="1"/>
          <p:nvPr/>
        </p:nvSpPr>
        <p:spPr>
          <a:xfrm>
            <a:off x="1397479" y="180090"/>
            <a:ext cx="6907795" cy="800586"/>
          </a:xfrm>
          <a:prstGeom prst="rect">
            <a:avLst/>
          </a:prstGeom>
        </p:spPr>
        <p:txBody>
          <a:bodyPr lIns="91440" tIns="45720" rIns="91440" bIns="45720" anchor="t"/>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 sz="3200" b="0" i="0" strike="noStrike" cap="none" spc="0" baseline="0">
                <a:solidFill>
                  <a:srgbClr val="FFFFFF"/>
                </a:solidFill>
                <a:effectLst/>
                <a:latin typeface="Calibri"/>
                <a:ea typeface="Calibri"/>
                <a:cs typeface="Calibri"/>
              </a:rPr>
              <a:t>Sut mae mynd i'r afael â Rhan (</a:t>
            </a:r>
            <a:r>
              <a:rPr lang="cy">
                <a:solidFill>
                  <a:srgbClr val="FFFFFF"/>
                </a:solidFill>
                <a:latin typeface="Calibri"/>
                <a:ea typeface="Calibri"/>
                <a:cs typeface="Calibri"/>
              </a:rPr>
              <a:t>ch</a:t>
            </a:r>
            <a:r>
              <a:rPr lang="cy" sz="3200" b="0" i="0" strike="noStrike" cap="none" spc="0" baseline="0">
                <a:solidFill>
                  <a:srgbClr val="FFFFFF"/>
                </a:solidFill>
                <a:effectLst/>
                <a:latin typeface="Calibri"/>
                <a:ea typeface="Calibri"/>
                <a:cs typeface="Calibri"/>
              </a:rPr>
              <a:t>)?</a:t>
            </a:r>
          </a:p>
        </p:txBody>
      </p:sp>
      <p:pic>
        <p:nvPicPr>
          <p:cNvPr id="4" name="Picture 3">
            <a:extLst>
              <a:ext uri="{FF2B5EF4-FFF2-40B4-BE49-F238E27FC236}">
                <a16:creationId xmlns:a16="http://schemas.microsoft.com/office/drawing/2014/main" id="{6B635AC1-402D-43FA-8520-CEA05E08BB6D}"/>
              </a:ext>
            </a:extLst>
          </p:cNvPr>
          <p:cNvPicPr>
            <a:picLocks noChangeAspect="1"/>
          </p:cNvPicPr>
          <p:nvPr/>
        </p:nvPicPr>
        <p:blipFill>
          <a:blip r:embed="rId5"/>
          <a:stretch>
            <a:fillRect/>
          </a:stretch>
        </p:blipFill>
        <p:spPr>
          <a:xfrm>
            <a:off x="228424" y="1380797"/>
            <a:ext cx="8076850" cy="5152732"/>
          </a:xfrm>
          <a:prstGeom prst="rect">
            <a:avLst/>
          </a:prstGeom>
        </p:spPr>
      </p:pic>
      <p:pic>
        <p:nvPicPr>
          <p:cNvPr id="3" name="Audio 2">
            <a:hlinkClick r:id="" action="ppaction://media"/>
            <a:extLst>
              <a:ext uri="{FF2B5EF4-FFF2-40B4-BE49-F238E27FC236}">
                <a16:creationId xmlns:a16="http://schemas.microsoft.com/office/drawing/2014/main" id="{04B48E62-1DC6-1641-85C5-F3E6FB02102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891550622"/>
      </p:ext>
    </p:extLst>
  </p:cSld>
  <p:clrMapOvr>
    <a:masterClrMapping/>
  </p:clrMapOvr>
  <mc:AlternateContent xmlns:mc="http://schemas.openxmlformats.org/markup-compatibility/2006" xmlns:p14="http://schemas.microsoft.com/office/powerpoint/2010/main">
    <mc:Choice Requires="p14">
      <p:transition spd="slow" p14:dur="2000" advTm="39987"/>
    </mc:Choice>
    <mc:Fallback xmlns="">
      <p:transition spd="slow" advTm="399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560F71D-A0AD-4FC3-BDC6-A5A6419C0DB0}"/>
              </a:ext>
            </a:extLst>
          </p:cNvPr>
          <p:cNvSpPr txBox="1"/>
          <p:nvPr/>
        </p:nvSpPr>
        <p:spPr>
          <a:xfrm>
            <a:off x="1397479" y="180090"/>
            <a:ext cx="6907795" cy="800586"/>
          </a:xfrm>
          <a:prstGeom prst="rect">
            <a:avLst/>
          </a:prstGeom>
        </p:spPr>
        <p:txBody>
          <a:bodyPr lIns="91440" tIns="45720" rIns="91440" bIns="45720" anchor="t"/>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 sz="3200" b="0" i="0" strike="noStrike" cap="none" spc="0" baseline="0">
                <a:solidFill>
                  <a:srgbClr val="FFFFFF"/>
                </a:solidFill>
                <a:effectLst/>
                <a:latin typeface="Calibri"/>
                <a:ea typeface="Calibri"/>
                <a:cs typeface="Calibri"/>
              </a:rPr>
              <a:t>Sut mae mynd i'r afael â Rhan (</a:t>
            </a:r>
            <a:r>
              <a:rPr lang="cy">
                <a:solidFill>
                  <a:srgbClr val="FFFFFF"/>
                </a:solidFill>
                <a:latin typeface="Calibri"/>
                <a:ea typeface="Calibri"/>
                <a:cs typeface="Calibri"/>
              </a:rPr>
              <a:t>ch</a:t>
            </a:r>
            <a:r>
              <a:rPr lang="cy" sz="3200" b="0" i="0" strike="noStrike" cap="none" spc="0" baseline="0">
                <a:solidFill>
                  <a:srgbClr val="FFFFFF"/>
                </a:solidFill>
                <a:effectLst/>
                <a:latin typeface="Calibri"/>
                <a:ea typeface="Calibri"/>
                <a:cs typeface="Calibri"/>
              </a:rPr>
              <a:t>)?</a:t>
            </a:r>
          </a:p>
        </p:txBody>
      </p:sp>
      <p:pic>
        <p:nvPicPr>
          <p:cNvPr id="4" name="Picture 3">
            <a:extLst>
              <a:ext uri="{FF2B5EF4-FFF2-40B4-BE49-F238E27FC236}">
                <a16:creationId xmlns:a16="http://schemas.microsoft.com/office/drawing/2014/main" id="{404F52EF-8EE8-44E5-8313-EBA642E2B68F}"/>
              </a:ext>
            </a:extLst>
          </p:cNvPr>
          <p:cNvPicPr>
            <a:picLocks noChangeAspect="1"/>
          </p:cNvPicPr>
          <p:nvPr/>
        </p:nvPicPr>
        <p:blipFill>
          <a:blip r:embed="rId5"/>
          <a:stretch>
            <a:fillRect/>
          </a:stretch>
        </p:blipFill>
        <p:spPr>
          <a:xfrm>
            <a:off x="547863" y="1460709"/>
            <a:ext cx="8048274" cy="5245280"/>
          </a:xfrm>
          <a:prstGeom prst="rect">
            <a:avLst/>
          </a:prstGeom>
        </p:spPr>
      </p:pic>
      <p:pic>
        <p:nvPicPr>
          <p:cNvPr id="2" name="Audio 1">
            <a:hlinkClick r:id="" action="ppaction://media"/>
            <a:extLst>
              <a:ext uri="{FF2B5EF4-FFF2-40B4-BE49-F238E27FC236}">
                <a16:creationId xmlns:a16="http://schemas.microsoft.com/office/drawing/2014/main" id="{367C66DA-4F58-3248-90C4-05525A131E7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614109649"/>
      </p:ext>
    </p:extLst>
  </p:cSld>
  <p:clrMapOvr>
    <a:masterClrMapping/>
  </p:clrMapOvr>
  <mc:AlternateContent xmlns:mc="http://schemas.openxmlformats.org/markup-compatibility/2006" xmlns:p14="http://schemas.microsoft.com/office/powerpoint/2010/main">
    <mc:Choice Requires="p14">
      <p:transition spd="slow" p14:dur="2000" advTm="9799"/>
    </mc:Choice>
    <mc:Fallback xmlns="">
      <p:transition spd="slow" advTm="97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560F71D-A0AD-4FC3-BDC6-A5A6419C0DB0}"/>
              </a:ext>
            </a:extLst>
          </p:cNvPr>
          <p:cNvSpPr txBox="1"/>
          <p:nvPr/>
        </p:nvSpPr>
        <p:spPr>
          <a:xfrm>
            <a:off x="1397479" y="180090"/>
            <a:ext cx="6907795" cy="800586"/>
          </a:xfrm>
          <a:prstGeom prst="rect">
            <a:avLst/>
          </a:prstGeom>
        </p:spPr>
        <p:txBody>
          <a:bodyPr lIns="91440" tIns="45720" rIns="91440" bIns="45720" anchor="t"/>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 sz="3200" b="0" i="0" strike="noStrike" cap="none" spc="0" baseline="0">
                <a:solidFill>
                  <a:srgbClr val="FFFFFF"/>
                </a:solidFill>
                <a:effectLst/>
                <a:latin typeface="Calibri"/>
                <a:ea typeface="Calibri"/>
                <a:cs typeface="Calibri"/>
              </a:rPr>
              <a:t>Sut mae mynd i'r afael â Rhan (</a:t>
            </a:r>
            <a:r>
              <a:rPr lang="cy">
                <a:solidFill>
                  <a:srgbClr val="FFFFFF"/>
                </a:solidFill>
                <a:latin typeface="Calibri"/>
                <a:ea typeface="Calibri"/>
                <a:cs typeface="Calibri"/>
              </a:rPr>
              <a:t>ch</a:t>
            </a:r>
            <a:r>
              <a:rPr lang="cy" sz="3200" b="0" i="0" strike="noStrike" cap="none" spc="0" baseline="0">
                <a:solidFill>
                  <a:srgbClr val="FFFFFF"/>
                </a:solidFill>
                <a:effectLst/>
                <a:latin typeface="Calibri"/>
                <a:ea typeface="Calibri"/>
                <a:cs typeface="Calibri"/>
              </a:rPr>
              <a:t>)?</a:t>
            </a:r>
          </a:p>
        </p:txBody>
      </p:sp>
      <p:pic>
        <p:nvPicPr>
          <p:cNvPr id="4" name="Picture 3">
            <a:extLst>
              <a:ext uri="{FF2B5EF4-FFF2-40B4-BE49-F238E27FC236}">
                <a16:creationId xmlns:a16="http://schemas.microsoft.com/office/drawing/2014/main" id="{339D1841-281C-4B96-B7AB-C024F28EDCE0}"/>
              </a:ext>
            </a:extLst>
          </p:cNvPr>
          <p:cNvPicPr>
            <a:picLocks noChangeAspect="1"/>
          </p:cNvPicPr>
          <p:nvPr/>
        </p:nvPicPr>
        <p:blipFill>
          <a:blip r:embed="rId5"/>
          <a:stretch>
            <a:fillRect/>
          </a:stretch>
        </p:blipFill>
        <p:spPr>
          <a:xfrm>
            <a:off x="416240" y="1451183"/>
            <a:ext cx="8311519" cy="5369931"/>
          </a:xfrm>
          <a:prstGeom prst="rect">
            <a:avLst/>
          </a:prstGeom>
        </p:spPr>
      </p:pic>
      <p:pic>
        <p:nvPicPr>
          <p:cNvPr id="2" name="Audio 1">
            <a:hlinkClick r:id="" action="ppaction://media"/>
            <a:extLst>
              <a:ext uri="{FF2B5EF4-FFF2-40B4-BE49-F238E27FC236}">
                <a16:creationId xmlns:a16="http://schemas.microsoft.com/office/drawing/2014/main" id="{19B57E0C-33DF-5B49-A9BC-11A5DC942F4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792935039"/>
      </p:ext>
    </p:extLst>
  </p:cSld>
  <p:clrMapOvr>
    <a:masterClrMapping/>
  </p:clrMapOvr>
  <mc:AlternateContent xmlns:mc="http://schemas.openxmlformats.org/markup-compatibility/2006" xmlns:p14="http://schemas.microsoft.com/office/powerpoint/2010/main">
    <mc:Choice Requires="p14">
      <p:transition spd="slow" p14:dur="2000" advTm="10089"/>
    </mc:Choice>
    <mc:Fallback xmlns="">
      <p:transition spd="slow" advTm="100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560F71D-A0AD-4FC3-BDC6-A5A6419C0DB0}"/>
              </a:ext>
            </a:extLst>
          </p:cNvPr>
          <p:cNvSpPr txBox="1"/>
          <p:nvPr/>
        </p:nvSpPr>
        <p:spPr>
          <a:xfrm>
            <a:off x="1397479" y="180090"/>
            <a:ext cx="6907795" cy="800586"/>
          </a:xfrm>
          <a:prstGeom prst="rect">
            <a:avLst/>
          </a:prstGeom>
        </p:spPr>
        <p:txBody>
          <a:bodyPr lIns="91440" tIns="45720" rIns="91440" bIns="45720" anchor="t"/>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 sz="3200" b="0" i="0" strike="noStrike" cap="none" spc="0" baseline="0">
                <a:solidFill>
                  <a:srgbClr val="FFFFFF"/>
                </a:solidFill>
                <a:effectLst/>
                <a:latin typeface="Calibri"/>
                <a:ea typeface="Calibri"/>
                <a:cs typeface="Calibri"/>
              </a:rPr>
              <a:t>Sut mae mynd i'r afael â Rhan (</a:t>
            </a:r>
            <a:r>
              <a:rPr lang="cy">
                <a:solidFill>
                  <a:srgbClr val="FFFFFF"/>
                </a:solidFill>
                <a:latin typeface="Calibri"/>
                <a:ea typeface="Calibri"/>
                <a:cs typeface="Calibri"/>
              </a:rPr>
              <a:t>ch</a:t>
            </a:r>
            <a:r>
              <a:rPr lang="cy" sz="3200" b="0" i="0" strike="noStrike" cap="none" spc="0" baseline="0">
                <a:solidFill>
                  <a:srgbClr val="FFFFFF"/>
                </a:solidFill>
                <a:effectLst/>
                <a:latin typeface="Calibri"/>
                <a:ea typeface="Calibri"/>
                <a:cs typeface="Calibri"/>
              </a:rPr>
              <a:t>)?</a:t>
            </a:r>
          </a:p>
        </p:txBody>
      </p:sp>
      <p:pic>
        <p:nvPicPr>
          <p:cNvPr id="5" name="Picture 4" descr="A picture containing graphical user interface&#10;&#10;Description automatically generated">
            <a:extLst>
              <a:ext uri="{FF2B5EF4-FFF2-40B4-BE49-F238E27FC236}">
                <a16:creationId xmlns:a16="http://schemas.microsoft.com/office/drawing/2014/main" id="{72264671-059F-48C2-9B7A-72BBEF69F8DA}"/>
              </a:ext>
            </a:extLst>
          </p:cNvPr>
          <p:cNvPicPr/>
          <p:nvPr/>
        </p:nvPicPr>
        <p:blipFill>
          <a:blip r:embed="rId5">
            <a:extLst>
              <a:ext uri="{28A0092B-C50C-407E-A947-70E740481C1C}">
                <a14:useLocalDpi xmlns:a14="http://schemas.microsoft.com/office/drawing/2010/main" val="0"/>
              </a:ext>
            </a:extLst>
          </a:blip>
          <a:srcRect r="22350"/>
          <a:stretch>
            <a:fillRect/>
          </a:stretch>
        </p:blipFill>
        <p:spPr bwMode="auto">
          <a:xfrm>
            <a:off x="281922" y="1477236"/>
            <a:ext cx="8580155" cy="5047550"/>
          </a:xfrm>
          <a:prstGeom prst="rect">
            <a:avLst/>
          </a:prstGeom>
          <a:ln>
            <a:noFill/>
          </a:ln>
          <a:extLst>
            <a:ext uri="{53640926-AAD7-44D8-BBD7-CCE9431645EC}">
              <a14:shadowObscured xmlns:a14="http://schemas.microsoft.com/office/drawing/2010/main"/>
            </a:ext>
          </a:extLst>
        </p:spPr>
      </p:pic>
      <p:pic>
        <p:nvPicPr>
          <p:cNvPr id="2" name="Audio 1">
            <a:hlinkClick r:id="" action="ppaction://media"/>
            <a:extLst>
              <a:ext uri="{FF2B5EF4-FFF2-40B4-BE49-F238E27FC236}">
                <a16:creationId xmlns:a16="http://schemas.microsoft.com/office/drawing/2014/main" id="{EF2AF951-BF7B-D64F-B62F-4810373E87E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466872535"/>
      </p:ext>
    </p:extLst>
  </p:cSld>
  <p:clrMapOvr>
    <a:masterClrMapping/>
  </p:clrMapOvr>
  <mc:AlternateContent xmlns:mc="http://schemas.openxmlformats.org/markup-compatibility/2006" xmlns:p14="http://schemas.microsoft.com/office/powerpoint/2010/main">
    <mc:Choice Requires="p14">
      <p:transition spd="slow" p14:dur="2000" advTm="8332"/>
    </mc:Choice>
    <mc:Fallback xmlns="">
      <p:transition spd="slow" advTm="83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560F71D-A0AD-4FC3-BDC6-A5A6419C0DB0}"/>
              </a:ext>
            </a:extLst>
          </p:cNvPr>
          <p:cNvSpPr txBox="1"/>
          <p:nvPr/>
        </p:nvSpPr>
        <p:spPr>
          <a:xfrm>
            <a:off x="1397479" y="180090"/>
            <a:ext cx="6907795" cy="800586"/>
          </a:xfrm>
          <a:prstGeom prst="rect">
            <a:avLst/>
          </a:prstGeom>
        </p:spPr>
        <p:txBody>
          <a:bodyPr lIns="91440" tIns="45720" rIns="91440" bIns="45720" anchor="t"/>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 sz="3200" b="0" i="0" strike="noStrike" cap="none" spc="0" baseline="0">
                <a:solidFill>
                  <a:srgbClr val="FFFFFF"/>
                </a:solidFill>
                <a:effectLst/>
                <a:latin typeface="Calibri"/>
                <a:ea typeface="Calibri"/>
                <a:cs typeface="Calibri"/>
              </a:rPr>
              <a:t>Sut mae mynd i'r afael â Rhan (</a:t>
            </a:r>
            <a:r>
              <a:rPr lang="cy">
                <a:solidFill>
                  <a:srgbClr val="FFFFFF"/>
                </a:solidFill>
                <a:latin typeface="Calibri"/>
                <a:ea typeface="Calibri"/>
                <a:cs typeface="Calibri"/>
              </a:rPr>
              <a:t>ch</a:t>
            </a:r>
            <a:r>
              <a:rPr lang="cy" sz="3200" b="0" i="0" strike="noStrike" cap="none" spc="0" baseline="0">
                <a:solidFill>
                  <a:srgbClr val="FFFFFF"/>
                </a:solidFill>
                <a:effectLst/>
                <a:latin typeface="Calibri"/>
                <a:ea typeface="Calibri"/>
                <a:cs typeface="Calibri"/>
              </a:rPr>
              <a:t>)?</a:t>
            </a:r>
          </a:p>
        </p:txBody>
      </p:sp>
      <p:pic>
        <p:nvPicPr>
          <p:cNvPr id="4" name="Picture 3">
            <a:extLst>
              <a:ext uri="{FF2B5EF4-FFF2-40B4-BE49-F238E27FC236}">
                <a16:creationId xmlns:a16="http://schemas.microsoft.com/office/drawing/2014/main" id="{FB1F0F5E-081F-45F2-80EC-FE362517F2EA}"/>
              </a:ext>
            </a:extLst>
          </p:cNvPr>
          <p:cNvPicPr>
            <a:picLocks noChangeAspect="1"/>
          </p:cNvPicPr>
          <p:nvPr/>
        </p:nvPicPr>
        <p:blipFill>
          <a:blip r:embed="rId5"/>
          <a:stretch>
            <a:fillRect/>
          </a:stretch>
        </p:blipFill>
        <p:spPr>
          <a:xfrm>
            <a:off x="438277" y="1401891"/>
            <a:ext cx="8267445" cy="5355398"/>
          </a:xfrm>
          <a:prstGeom prst="rect">
            <a:avLst/>
          </a:prstGeom>
        </p:spPr>
      </p:pic>
      <p:pic>
        <p:nvPicPr>
          <p:cNvPr id="5" name="Audio 4">
            <a:hlinkClick r:id="" action="ppaction://media"/>
            <a:extLst>
              <a:ext uri="{FF2B5EF4-FFF2-40B4-BE49-F238E27FC236}">
                <a16:creationId xmlns:a16="http://schemas.microsoft.com/office/drawing/2014/main" id="{85399CAE-D8B5-704E-81B4-F0E5AA19D48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355754402"/>
      </p:ext>
    </p:extLst>
  </p:cSld>
  <p:clrMapOvr>
    <a:masterClrMapping/>
  </p:clrMapOvr>
  <mc:AlternateContent xmlns:mc="http://schemas.openxmlformats.org/markup-compatibility/2006" xmlns:p14="http://schemas.microsoft.com/office/powerpoint/2010/main">
    <mc:Choice Requires="p14">
      <p:transition spd="slow" p14:dur="2000" advTm="36780"/>
    </mc:Choice>
    <mc:Fallback xmlns="">
      <p:transition spd="slow" advTm="367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560F71D-A0AD-4FC3-BDC6-A5A6419C0DB0}"/>
              </a:ext>
            </a:extLst>
          </p:cNvPr>
          <p:cNvSpPr txBox="1"/>
          <p:nvPr/>
        </p:nvSpPr>
        <p:spPr>
          <a:xfrm>
            <a:off x="1397479" y="180090"/>
            <a:ext cx="6907795" cy="800586"/>
          </a:xfrm>
          <a:prstGeom prst="rect">
            <a:avLst/>
          </a:prstGeom>
        </p:spPr>
        <p:txBody>
          <a:bodyPr lIns="91440" tIns="45720" rIns="91440" bIns="45720" anchor="t"/>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 sz="3200" b="0" i="0" strike="noStrike" cap="none" spc="0" baseline="0">
                <a:solidFill>
                  <a:srgbClr val="FFFFFF"/>
                </a:solidFill>
                <a:effectLst/>
                <a:latin typeface="Calibri"/>
                <a:ea typeface="Calibri"/>
                <a:cs typeface="Calibri"/>
              </a:rPr>
              <a:t>Sut mae mynd i'r afael â Rhan (</a:t>
            </a:r>
            <a:r>
              <a:rPr lang="cy">
                <a:solidFill>
                  <a:srgbClr val="FFFFFF"/>
                </a:solidFill>
                <a:latin typeface="Calibri"/>
                <a:ea typeface="Calibri"/>
                <a:cs typeface="Calibri"/>
              </a:rPr>
              <a:t>ch</a:t>
            </a:r>
            <a:r>
              <a:rPr lang="cy" sz="3200" b="0" i="0" strike="noStrike" cap="none" spc="0" baseline="0">
                <a:solidFill>
                  <a:srgbClr val="FFFFFF"/>
                </a:solidFill>
                <a:effectLst/>
                <a:latin typeface="Calibri"/>
                <a:ea typeface="Calibri"/>
                <a:cs typeface="Calibri"/>
              </a:rPr>
              <a:t>)?</a:t>
            </a:r>
          </a:p>
        </p:txBody>
      </p:sp>
      <p:pic>
        <p:nvPicPr>
          <p:cNvPr id="3" name="Picture 2">
            <a:extLst>
              <a:ext uri="{FF2B5EF4-FFF2-40B4-BE49-F238E27FC236}">
                <a16:creationId xmlns:a16="http://schemas.microsoft.com/office/drawing/2014/main" id="{A4E7D3D5-C06F-4823-86C9-D4CEFF9924CE}"/>
              </a:ext>
            </a:extLst>
          </p:cNvPr>
          <p:cNvPicPr>
            <a:picLocks noChangeAspect="1"/>
          </p:cNvPicPr>
          <p:nvPr/>
        </p:nvPicPr>
        <p:blipFill>
          <a:blip r:embed="rId5"/>
          <a:stretch>
            <a:fillRect/>
          </a:stretch>
        </p:blipFill>
        <p:spPr>
          <a:xfrm>
            <a:off x="207552" y="1352443"/>
            <a:ext cx="8425004" cy="5359876"/>
          </a:xfrm>
          <a:prstGeom prst="rect">
            <a:avLst/>
          </a:prstGeom>
        </p:spPr>
      </p:pic>
      <p:pic>
        <p:nvPicPr>
          <p:cNvPr id="5" name="Audio 4">
            <a:hlinkClick r:id="" action="ppaction://media"/>
            <a:extLst>
              <a:ext uri="{FF2B5EF4-FFF2-40B4-BE49-F238E27FC236}">
                <a16:creationId xmlns:a16="http://schemas.microsoft.com/office/drawing/2014/main" id="{E2F211CF-280A-294D-89AA-AEB71FB9BF3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702755310"/>
      </p:ext>
    </p:extLst>
  </p:cSld>
  <p:clrMapOvr>
    <a:masterClrMapping/>
  </p:clrMapOvr>
  <mc:AlternateContent xmlns:mc="http://schemas.openxmlformats.org/markup-compatibility/2006" xmlns:p14="http://schemas.microsoft.com/office/powerpoint/2010/main">
    <mc:Choice Requires="p14">
      <p:transition spd="slow" p14:dur="2000" advTm="21566"/>
    </mc:Choice>
    <mc:Fallback xmlns="">
      <p:transition spd="slow" advTm="215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560F71D-A0AD-4FC3-BDC6-A5A6419C0DB0}"/>
              </a:ext>
            </a:extLst>
          </p:cNvPr>
          <p:cNvSpPr txBox="1"/>
          <p:nvPr/>
        </p:nvSpPr>
        <p:spPr>
          <a:xfrm>
            <a:off x="1397479" y="180090"/>
            <a:ext cx="6907795" cy="800586"/>
          </a:xfrm>
          <a:prstGeom prst="rect">
            <a:avLst/>
          </a:prstGeom>
        </p:spPr>
        <p:txBody>
          <a:bodyPr lIns="91440" tIns="45720" rIns="91440" bIns="45720" anchor="t"/>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 sz="3200" b="0" i="0" strike="noStrike" cap="none" spc="0" baseline="0">
                <a:solidFill>
                  <a:srgbClr val="FFFFFF"/>
                </a:solidFill>
                <a:effectLst/>
                <a:latin typeface="Calibri"/>
                <a:ea typeface="Calibri"/>
                <a:cs typeface="Calibri"/>
              </a:rPr>
              <a:t>Sut mae mynd i'r afael â Rhan (</a:t>
            </a:r>
            <a:r>
              <a:rPr lang="cy">
                <a:solidFill>
                  <a:srgbClr val="FFFFFF"/>
                </a:solidFill>
                <a:latin typeface="Calibri"/>
                <a:ea typeface="Calibri"/>
                <a:cs typeface="Calibri"/>
              </a:rPr>
              <a:t>ch</a:t>
            </a:r>
            <a:r>
              <a:rPr lang="cy" sz="3200" b="0" i="0" strike="noStrike" cap="none" spc="0" baseline="0">
                <a:solidFill>
                  <a:srgbClr val="FFFFFF"/>
                </a:solidFill>
                <a:effectLst/>
                <a:latin typeface="Calibri"/>
                <a:ea typeface="Calibri"/>
                <a:cs typeface="Calibri"/>
              </a:rPr>
              <a:t>)?</a:t>
            </a:r>
          </a:p>
        </p:txBody>
      </p:sp>
      <p:pic>
        <p:nvPicPr>
          <p:cNvPr id="3" name="Picture 2">
            <a:extLst>
              <a:ext uri="{FF2B5EF4-FFF2-40B4-BE49-F238E27FC236}">
                <a16:creationId xmlns:a16="http://schemas.microsoft.com/office/drawing/2014/main" id="{24D075D7-272C-44E8-A310-62C092D8849D}"/>
              </a:ext>
            </a:extLst>
          </p:cNvPr>
          <p:cNvPicPr>
            <a:picLocks noChangeAspect="1"/>
          </p:cNvPicPr>
          <p:nvPr/>
        </p:nvPicPr>
        <p:blipFill>
          <a:blip r:embed="rId5"/>
          <a:stretch>
            <a:fillRect/>
          </a:stretch>
        </p:blipFill>
        <p:spPr>
          <a:xfrm>
            <a:off x="283405" y="1330217"/>
            <a:ext cx="8577190" cy="5493724"/>
          </a:xfrm>
          <a:prstGeom prst="rect">
            <a:avLst/>
          </a:prstGeom>
        </p:spPr>
      </p:pic>
      <p:pic>
        <p:nvPicPr>
          <p:cNvPr id="2" name="Audio 1">
            <a:hlinkClick r:id="" action="ppaction://media"/>
            <a:extLst>
              <a:ext uri="{FF2B5EF4-FFF2-40B4-BE49-F238E27FC236}">
                <a16:creationId xmlns:a16="http://schemas.microsoft.com/office/drawing/2014/main" id="{8D151806-DA6C-DD40-8274-693F55DD3BB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851612737"/>
      </p:ext>
    </p:extLst>
  </p:cSld>
  <p:clrMapOvr>
    <a:masterClrMapping/>
  </p:clrMapOvr>
  <mc:AlternateContent xmlns:mc="http://schemas.openxmlformats.org/markup-compatibility/2006" xmlns:p14="http://schemas.microsoft.com/office/powerpoint/2010/main">
    <mc:Choice Requires="p14">
      <p:transition spd="slow" p14:dur="2000" advTm="31209"/>
    </mc:Choice>
    <mc:Fallback xmlns="">
      <p:transition spd="slow" advTm="312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560F71D-A0AD-4FC3-BDC6-A5A6419C0DB0}"/>
              </a:ext>
            </a:extLst>
          </p:cNvPr>
          <p:cNvSpPr txBox="1"/>
          <p:nvPr/>
        </p:nvSpPr>
        <p:spPr>
          <a:xfrm>
            <a:off x="1397479" y="180090"/>
            <a:ext cx="6907795" cy="800586"/>
          </a:xfrm>
          <a:prstGeom prst="rect">
            <a:avLst/>
          </a:prstGeom>
        </p:spPr>
        <p:txBody>
          <a:bodyPr lIns="91440" tIns="45720" rIns="91440" bIns="45720" anchor="t"/>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 sz="3200" b="0" i="0" strike="noStrike" cap="none" spc="0" baseline="0">
                <a:solidFill>
                  <a:srgbClr val="FFFFFF"/>
                </a:solidFill>
                <a:effectLst/>
                <a:latin typeface="Calibri"/>
                <a:ea typeface="Calibri"/>
                <a:cs typeface="Calibri"/>
              </a:rPr>
              <a:t>Sut mae mynd i'r afael â Rhan (</a:t>
            </a:r>
            <a:r>
              <a:rPr lang="cy">
                <a:solidFill>
                  <a:srgbClr val="FFFFFF"/>
                </a:solidFill>
                <a:latin typeface="Calibri"/>
                <a:ea typeface="Calibri"/>
                <a:cs typeface="Calibri"/>
              </a:rPr>
              <a:t>ch</a:t>
            </a:r>
            <a:r>
              <a:rPr lang="cy" sz="3200" b="0" i="0" strike="noStrike" cap="none" spc="0" baseline="0">
                <a:solidFill>
                  <a:srgbClr val="FFFFFF"/>
                </a:solidFill>
                <a:effectLst/>
                <a:latin typeface="Calibri"/>
                <a:ea typeface="Calibri"/>
                <a:cs typeface="Calibri"/>
              </a:rPr>
              <a:t>)?</a:t>
            </a:r>
          </a:p>
        </p:txBody>
      </p:sp>
      <p:pic>
        <p:nvPicPr>
          <p:cNvPr id="3" name="Picture 2">
            <a:extLst>
              <a:ext uri="{FF2B5EF4-FFF2-40B4-BE49-F238E27FC236}">
                <a16:creationId xmlns:a16="http://schemas.microsoft.com/office/drawing/2014/main" id="{E4C3B106-ABF0-4C0F-B2D0-61F9698D86EC}"/>
              </a:ext>
            </a:extLst>
          </p:cNvPr>
          <p:cNvPicPr>
            <a:picLocks noChangeAspect="1"/>
          </p:cNvPicPr>
          <p:nvPr/>
        </p:nvPicPr>
        <p:blipFill>
          <a:blip r:embed="rId5"/>
          <a:stretch>
            <a:fillRect/>
          </a:stretch>
        </p:blipFill>
        <p:spPr>
          <a:xfrm>
            <a:off x="340463" y="1257188"/>
            <a:ext cx="8648554" cy="5508017"/>
          </a:xfrm>
          <a:prstGeom prst="rect">
            <a:avLst/>
          </a:prstGeom>
        </p:spPr>
      </p:pic>
      <p:pic>
        <p:nvPicPr>
          <p:cNvPr id="2" name="Audio 1">
            <a:hlinkClick r:id="" action="ppaction://media"/>
            <a:extLst>
              <a:ext uri="{FF2B5EF4-FFF2-40B4-BE49-F238E27FC236}">
                <a16:creationId xmlns:a16="http://schemas.microsoft.com/office/drawing/2014/main" id="{968D79E2-E7B4-A341-96FA-DCFE9CCB6BC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4145972452"/>
      </p:ext>
    </p:extLst>
  </p:cSld>
  <p:clrMapOvr>
    <a:masterClrMapping/>
  </p:clrMapOvr>
  <mc:AlternateContent xmlns:mc="http://schemas.openxmlformats.org/markup-compatibility/2006" xmlns:p14="http://schemas.microsoft.com/office/powerpoint/2010/main">
    <mc:Choice Requires="p14">
      <p:transition spd="slow" p14:dur="2000" advTm="10935"/>
    </mc:Choice>
    <mc:Fallback xmlns="">
      <p:transition spd="slow" advTm="109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560F71D-A0AD-4FC3-BDC6-A5A6419C0DB0}"/>
              </a:ext>
            </a:extLst>
          </p:cNvPr>
          <p:cNvSpPr txBox="1"/>
          <p:nvPr/>
        </p:nvSpPr>
        <p:spPr>
          <a:xfrm>
            <a:off x="1397479" y="180090"/>
            <a:ext cx="6907795" cy="800586"/>
          </a:xfrm>
          <a:prstGeom prst="rect">
            <a:avLst/>
          </a:prstGeom>
        </p:spPr>
        <p:txBody>
          <a:bodyPr lIns="91440" tIns="45720" rIns="91440" bIns="45720" anchor="t"/>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 sz="3200" b="0" i="0" strike="noStrike" cap="none" spc="0" baseline="0">
                <a:solidFill>
                  <a:srgbClr val="FFFFFF"/>
                </a:solidFill>
                <a:effectLst/>
                <a:latin typeface="Calibri"/>
                <a:ea typeface="Calibri"/>
                <a:cs typeface="Calibri"/>
              </a:rPr>
              <a:t>Sut mae mynd i'r afael â Rhan (</a:t>
            </a:r>
            <a:r>
              <a:rPr lang="cy">
                <a:solidFill>
                  <a:srgbClr val="FFFFFF"/>
                </a:solidFill>
                <a:latin typeface="Calibri"/>
                <a:ea typeface="Calibri"/>
                <a:cs typeface="Calibri"/>
              </a:rPr>
              <a:t>d</a:t>
            </a:r>
            <a:r>
              <a:rPr lang="cy" sz="3200" b="0" i="0" strike="noStrike" cap="none" spc="0" baseline="0">
                <a:solidFill>
                  <a:srgbClr val="FFFFFF"/>
                </a:solidFill>
                <a:effectLst/>
                <a:latin typeface="Calibri"/>
                <a:ea typeface="Calibri"/>
                <a:cs typeface="Calibri"/>
              </a:rPr>
              <a:t>)?</a:t>
            </a:r>
          </a:p>
        </p:txBody>
      </p:sp>
      <p:sp>
        <p:nvSpPr>
          <p:cNvPr id="5" name="TextBox 4">
            <a:extLst>
              <a:ext uri="{FF2B5EF4-FFF2-40B4-BE49-F238E27FC236}">
                <a16:creationId xmlns:a16="http://schemas.microsoft.com/office/drawing/2014/main" id="{C258A6D8-4439-4CEF-9478-A05413442E58}"/>
              </a:ext>
            </a:extLst>
          </p:cNvPr>
          <p:cNvSpPr txBox="1"/>
          <p:nvPr/>
        </p:nvSpPr>
        <p:spPr>
          <a:xfrm>
            <a:off x="294468" y="4287107"/>
            <a:ext cx="8594647" cy="1800119"/>
          </a:xfrm>
          <a:prstGeom prst="rect">
            <a:avLst/>
          </a:prstGeom>
          <a:noFill/>
        </p:spPr>
        <p:txBody>
          <a:bodyPr wrap="square" rtlCol="0">
            <a:spAutoFit/>
          </a:bodyPr>
          <a:lstStyle/>
          <a:p>
            <a:r>
              <a:rPr lang="cy" sz="2800" b="0" i="0" strike="noStrike" cap="none" spc="0" baseline="0" dirty="0">
                <a:solidFill>
                  <a:srgbClr val="000000"/>
                </a:solidFill>
                <a:effectLst/>
                <a:latin typeface="Calibri"/>
                <a:ea typeface="Calibri"/>
                <a:cs typeface="Calibri"/>
              </a:rPr>
              <a:t>Mae Rhan (e) yn ei gwneud yn ofynnol i chi gynllunio a gwerthuso dulliau a thechnegau adeiladu, gan ystyried gofynion yr adeilad, dulliau adeiladu, cynaliadwyedd a natur y safle.</a:t>
            </a:r>
          </a:p>
        </p:txBody>
      </p:sp>
      <p:pic>
        <p:nvPicPr>
          <p:cNvPr id="2" name="Audio 1">
            <a:hlinkClick r:id="" action="ppaction://media"/>
            <a:extLst>
              <a:ext uri="{FF2B5EF4-FFF2-40B4-BE49-F238E27FC236}">
                <a16:creationId xmlns:a16="http://schemas.microsoft.com/office/drawing/2014/main" id="{0DCFCB92-EEDB-404F-A49E-9FF418D9A42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pic>
        <p:nvPicPr>
          <p:cNvPr id="8" name="Picture 8" descr="Text&#10;&#10;Description automatically generated">
            <a:extLst>
              <a:ext uri="{FF2B5EF4-FFF2-40B4-BE49-F238E27FC236}">
                <a16:creationId xmlns:a16="http://schemas.microsoft.com/office/drawing/2014/main" id="{DC91CD07-C84E-4F53-B078-85A795A55B83}"/>
              </a:ext>
            </a:extLst>
          </p:cNvPr>
          <p:cNvPicPr>
            <a:picLocks noGrp="1" noChangeAspect="1"/>
          </p:cNvPicPr>
          <p:nvPr>
            <p:ph idx="1"/>
          </p:nvPr>
        </p:nvPicPr>
        <p:blipFill>
          <a:blip r:embed="rId6"/>
          <a:stretch>
            <a:fillRect/>
          </a:stretch>
        </p:blipFill>
        <p:spPr>
          <a:xfrm>
            <a:off x="5481" y="1581180"/>
            <a:ext cx="9133037" cy="2209261"/>
          </a:xfrm>
        </p:spPr>
      </p:pic>
    </p:spTree>
    <p:extLst>
      <p:ext uri="{BB962C8B-B14F-4D97-AF65-F5344CB8AC3E}">
        <p14:creationId xmlns:p14="http://schemas.microsoft.com/office/powerpoint/2010/main" val="2379920275"/>
      </p:ext>
    </p:extLst>
  </p:cSld>
  <p:clrMapOvr>
    <a:masterClrMapping/>
  </p:clrMapOvr>
  <mc:AlternateContent xmlns:mc="http://schemas.openxmlformats.org/markup-compatibility/2006" xmlns:p14="http://schemas.microsoft.com/office/powerpoint/2010/main">
    <mc:Choice Requires="p14">
      <p:transition spd="slow" p14:dur="2000" advTm="38850"/>
    </mc:Choice>
    <mc:Fallback xmlns="">
      <p:transition spd="slow" advTm="388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560F71D-A0AD-4FC3-BDC6-A5A6419C0DB0}"/>
              </a:ext>
            </a:extLst>
          </p:cNvPr>
          <p:cNvSpPr txBox="1"/>
          <p:nvPr/>
        </p:nvSpPr>
        <p:spPr>
          <a:xfrm>
            <a:off x="1397479" y="180090"/>
            <a:ext cx="6907795" cy="800586"/>
          </a:xfrm>
          <a:prstGeom prst="rect">
            <a:avLst/>
          </a:prstGeom>
        </p:spPr>
        <p:txBody>
          <a:bodyPr lIns="91440" tIns="45720" rIns="91440" bIns="45720" anchor="t"/>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 sz="3200" b="0" i="0" strike="noStrike" cap="none" spc="0" baseline="0">
                <a:solidFill>
                  <a:srgbClr val="FFFFFF"/>
                </a:solidFill>
                <a:effectLst/>
                <a:latin typeface="Calibri"/>
                <a:ea typeface="Calibri"/>
                <a:cs typeface="Calibri"/>
              </a:rPr>
              <a:t>Sut mae mynd i'r afael â Rhan (</a:t>
            </a:r>
            <a:r>
              <a:rPr lang="cy">
                <a:solidFill>
                  <a:srgbClr val="FFFFFF"/>
                </a:solidFill>
                <a:latin typeface="Calibri"/>
                <a:ea typeface="Calibri"/>
                <a:cs typeface="Calibri"/>
              </a:rPr>
              <a:t>d</a:t>
            </a:r>
            <a:r>
              <a:rPr lang="cy" sz="3200" b="0" i="0" strike="noStrike" cap="none" spc="0" baseline="0">
                <a:solidFill>
                  <a:srgbClr val="FFFFFF"/>
                </a:solidFill>
                <a:effectLst/>
                <a:latin typeface="Calibri"/>
                <a:ea typeface="Calibri"/>
                <a:cs typeface="Calibri"/>
              </a:rPr>
              <a:t>)?</a:t>
            </a:r>
          </a:p>
        </p:txBody>
      </p:sp>
      <p:pic>
        <p:nvPicPr>
          <p:cNvPr id="3" name="Audio 2">
            <a:hlinkClick r:id="" action="ppaction://media"/>
            <a:extLst>
              <a:ext uri="{FF2B5EF4-FFF2-40B4-BE49-F238E27FC236}">
                <a16:creationId xmlns:a16="http://schemas.microsoft.com/office/drawing/2014/main" id="{4BC543C5-6B08-0641-A948-6475C56BDB8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pic>
        <p:nvPicPr>
          <p:cNvPr id="2" name="Picture 3" descr="Graphical user interface, text&#10;&#10;Description automatically generated">
            <a:extLst>
              <a:ext uri="{FF2B5EF4-FFF2-40B4-BE49-F238E27FC236}">
                <a16:creationId xmlns:a16="http://schemas.microsoft.com/office/drawing/2014/main" id="{8E2D9B9E-4B66-48F0-A79E-9CC45C8F76CC}"/>
              </a:ext>
            </a:extLst>
          </p:cNvPr>
          <p:cNvPicPr>
            <a:picLocks noChangeAspect="1"/>
          </p:cNvPicPr>
          <p:nvPr/>
        </p:nvPicPr>
        <p:blipFill>
          <a:blip r:embed="rId6"/>
          <a:stretch>
            <a:fillRect/>
          </a:stretch>
        </p:blipFill>
        <p:spPr>
          <a:xfrm>
            <a:off x="339306" y="1574004"/>
            <a:ext cx="8479766" cy="4126937"/>
          </a:xfrm>
          <a:prstGeom prst="rect">
            <a:avLst/>
          </a:prstGeom>
        </p:spPr>
      </p:pic>
    </p:spTree>
    <p:extLst>
      <p:ext uri="{BB962C8B-B14F-4D97-AF65-F5344CB8AC3E}">
        <p14:creationId xmlns:p14="http://schemas.microsoft.com/office/powerpoint/2010/main" val="3603052899"/>
      </p:ext>
    </p:extLst>
  </p:cSld>
  <p:clrMapOvr>
    <a:masterClrMapping/>
  </p:clrMapOvr>
  <mc:AlternateContent xmlns:mc="http://schemas.openxmlformats.org/markup-compatibility/2006" xmlns:p14="http://schemas.microsoft.com/office/powerpoint/2010/main">
    <mc:Choice Requires="p14">
      <p:transition spd="slow" p14:dur="2000" advTm="90924"/>
    </mc:Choice>
    <mc:Fallback xmlns="">
      <p:transition spd="slow" advTm="909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p:nvPr/>
        </p:nvSpPr>
        <p:spPr>
          <a:xfrm>
            <a:off x="1397479" y="407113"/>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 sz="3600" b="0" i="0" strike="noStrike" cap="none" spc="0" baseline="0">
                <a:solidFill>
                  <a:srgbClr val="FFFFFF"/>
                </a:solidFill>
                <a:effectLst/>
                <a:latin typeface="Calibri"/>
                <a:ea typeface="Calibri"/>
                <a:cs typeface="Calibri"/>
              </a:rPr>
              <a:t>Sut y byddaf yn cael fy asesu?</a:t>
            </a:r>
          </a:p>
        </p:txBody>
      </p:sp>
      <p:pic>
        <p:nvPicPr>
          <p:cNvPr id="4" name="Audio 3">
            <a:hlinkClick r:id="" action="ppaction://media"/>
            <a:extLst>
              <a:ext uri="{FF2B5EF4-FFF2-40B4-BE49-F238E27FC236}">
                <a16:creationId xmlns:a16="http://schemas.microsoft.com/office/drawing/2014/main" id="{3C85D66A-7BEA-FA49-ABC5-B11C26AB375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pic>
        <p:nvPicPr>
          <p:cNvPr id="2" name="Picture 4" descr="Text, letter&#10;&#10;Description automatically generated">
            <a:extLst>
              <a:ext uri="{FF2B5EF4-FFF2-40B4-BE49-F238E27FC236}">
                <a16:creationId xmlns:a16="http://schemas.microsoft.com/office/drawing/2014/main" id="{8AB0F581-4368-4508-9964-B7092C1A22D9}"/>
              </a:ext>
            </a:extLst>
          </p:cNvPr>
          <p:cNvPicPr>
            <a:picLocks noChangeAspect="1"/>
          </p:cNvPicPr>
          <p:nvPr/>
        </p:nvPicPr>
        <p:blipFill>
          <a:blip r:embed="rId6"/>
          <a:stretch>
            <a:fillRect/>
          </a:stretch>
        </p:blipFill>
        <p:spPr>
          <a:xfrm>
            <a:off x="324929" y="1399058"/>
            <a:ext cx="8508519" cy="4606224"/>
          </a:xfrm>
          <a:prstGeom prst="rect">
            <a:avLst/>
          </a:prstGeom>
        </p:spPr>
      </p:pic>
    </p:spTree>
    <p:extLst>
      <p:ext uri="{BB962C8B-B14F-4D97-AF65-F5344CB8AC3E}">
        <p14:creationId xmlns:p14="http://schemas.microsoft.com/office/powerpoint/2010/main" val="3899065751"/>
      </p:ext>
    </p:extLst>
  </p:cSld>
  <p:clrMapOvr>
    <a:masterClrMapping/>
  </p:clrMapOvr>
  <mc:AlternateContent xmlns:mc="http://schemas.openxmlformats.org/markup-compatibility/2006" xmlns:p14="http://schemas.microsoft.com/office/powerpoint/2010/main">
    <mc:Choice Requires="p14">
      <p:transition spd="slow" p14:dur="2000" advTm="83809"/>
    </mc:Choice>
    <mc:Fallback xmlns="">
      <p:transition spd="slow" advTm="838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CCDA0E-D69F-4D94-B7F3-2FCB50A51505}"/>
              </a:ext>
            </a:extLst>
          </p:cNvPr>
          <p:cNvSpPr>
            <a:spLocks noGrp="1"/>
          </p:cNvSpPr>
          <p:nvPr>
            <p:ph idx="1"/>
          </p:nvPr>
        </p:nvSpPr>
        <p:spPr>
          <a:xfrm>
            <a:off x="228600" y="1481164"/>
            <a:ext cx="8686800" cy="5196746"/>
          </a:xfrm>
        </p:spPr>
        <p:txBody>
          <a:bodyPr>
            <a:normAutofit/>
          </a:bodyPr>
          <a:lstStyle/>
          <a:p>
            <a:r>
              <a:rPr lang="cy" sz="2800" b="0" i="0" strike="noStrike" cap="none" spc="0" baseline="0">
                <a:solidFill>
                  <a:srgbClr val="000000"/>
                </a:solidFill>
                <a:effectLst/>
                <a:latin typeface="Arial"/>
                <a:ea typeface="Arial"/>
                <a:cs typeface="Arial"/>
              </a:rPr>
              <a:t>Gofynion sylfaenol ac eilaidd yr adeilad.</a:t>
            </a:r>
          </a:p>
          <a:p>
            <a:r>
              <a:rPr lang="cy" sz="2800" b="0" i="0" strike="noStrike" cap="none" spc="0" baseline="0">
                <a:solidFill>
                  <a:srgbClr val="000000"/>
                </a:solidFill>
                <a:effectLst/>
                <a:latin typeface="Arial"/>
                <a:ea typeface="Arial"/>
                <a:cs typeface="Arial"/>
              </a:rPr>
              <a:t>Bydd angen i chi ystyried:</a:t>
            </a:r>
          </a:p>
          <a:p>
            <a:pPr marL="342900" indent="-342900">
              <a:buFont typeface="Arial" panose="020B0604020202020204" pitchFamily="34" charset="0"/>
              <a:buChar char="•"/>
            </a:pPr>
            <a:r>
              <a:rPr lang="cy" sz="2800" b="0" i="0" strike="noStrike" cap="none" spc="0" baseline="0">
                <a:solidFill>
                  <a:srgbClr val="000000"/>
                </a:solidFill>
                <a:effectLst/>
                <a:latin typeface="Arial"/>
                <a:ea typeface="Arial"/>
                <a:cs typeface="Arial"/>
              </a:rPr>
              <a:t>Gofynion sylfaenol yr adeilad isel hwn a'r cydrannau i’w defnyddio o fewn aradeiledd yr adeilad.</a:t>
            </a:r>
          </a:p>
          <a:p>
            <a:pPr marL="342900" indent="-342900">
              <a:buFont typeface="Arial" panose="020B0604020202020204" pitchFamily="34" charset="0"/>
              <a:buChar char="•"/>
            </a:pPr>
            <a:r>
              <a:rPr lang="cy" sz="2800" b="0" i="0" strike="noStrike" cap="none" spc="0" baseline="0">
                <a:solidFill>
                  <a:srgbClr val="000000"/>
                </a:solidFill>
                <a:effectLst/>
                <a:latin typeface="Arial"/>
                <a:ea typeface="Arial"/>
                <a:cs typeface="Arial"/>
              </a:rPr>
              <a:t>Gofynion eilaidd yr adeiladau: y defnyddir dulliau adeiladu cyffredin ar gyfer y drysau, y ffenestri, y waliau mewnol, y grisiau a'r gorffeniadau mewnol.</a:t>
            </a:r>
          </a:p>
          <a:p>
            <a:endParaRPr lang="en-GB" sz="2800"/>
          </a:p>
          <a:p>
            <a:pPr marL="342900" indent="-342900">
              <a:buFont typeface="Arial" panose="020B0604020202020204" pitchFamily="34" charset="0"/>
              <a:buChar char="•"/>
            </a:pPr>
            <a:endParaRPr lang="en-GB">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B560F71D-A0AD-4FC3-BDC6-A5A6419C0DB0}"/>
              </a:ext>
            </a:extLst>
          </p:cNvPr>
          <p:cNvSpPr txBox="1"/>
          <p:nvPr/>
        </p:nvSpPr>
        <p:spPr>
          <a:xfrm>
            <a:off x="1397479" y="180090"/>
            <a:ext cx="6907795" cy="800586"/>
          </a:xfrm>
          <a:prstGeom prst="rect">
            <a:avLst/>
          </a:prstGeom>
        </p:spPr>
        <p:txBody>
          <a:bodyPr lIns="91440" tIns="45720" rIns="91440" bIns="45720" anchor="t"/>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 sz="3200" b="0" i="0" strike="noStrike" cap="none" spc="0" baseline="0">
                <a:solidFill>
                  <a:srgbClr val="FFFFFF"/>
                </a:solidFill>
                <a:effectLst/>
                <a:latin typeface="Calibri"/>
                <a:ea typeface="Calibri"/>
                <a:cs typeface="Calibri"/>
              </a:rPr>
              <a:t>Sut mae mynd i'r afael â Rhan (</a:t>
            </a:r>
            <a:r>
              <a:rPr lang="cy">
                <a:solidFill>
                  <a:srgbClr val="FFFFFF"/>
                </a:solidFill>
                <a:latin typeface="Calibri"/>
                <a:ea typeface="Calibri"/>
                <a:cs typeface="Calibri"/>
              </a:rPr>
              <a:t>d</a:t>
            </a:r>
            <a:r>
              <a:rPr lang="cy" sz="3200" b="0" i="0" strike="noStrike" cap="none" spc="0" baseline="0">
                <a:solidFill>
                  <a:srgbClr val="FFFFFF"/>
                </a:solidFill>
                <a:effectLst/>
                <a:latin typeface="Calibri"/>
                <a:ea typeface="Calibri"/>
                <a:cs typeface="Calibri"/>
              </a:rPr>
              <a:t>)?</a:t>
            </a:r>
          </a:p>
        </p:txBody>
      </p:sp>
      <p:pic>
        <p:nvPicPr>
          <p:cNvPr id="2" name="Audio 1">
            <a:hlinkClick r:id="" action="ppaction://media"/>
            <a:extLst>
              <a:ext uri="{FF2B5EF4-FFF2-40B4-BE49-F238E27FC236}">
                <a16:creationId xmlns:a16="http://schemas.microsoft.com/office/drawing/2014/main" id="{DAC8EA70-D3CD-084C-8D43-FB19F2EDFDF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959558431"/>
      </p:ext>
    </p:extLst>
  </p:cSld>
  <p:clrMapOvr>
    <a:masterClrMapping/>
  </p:clrMapOvr>
  <mc:AlternateContent xmlns:mc="http://schemas.openxmlformats.org/markup-compatibility/2006" xmlns:p14="http://schemas.microsoft.com/office/powerpoint/2010/main">
    <mc:Choice Requires="p14">
      <p:transition spd="slow" p14:dur="2000" advTm="33007"/>
    </mc:Choice>
    <mc:Fallback xmlns="">
      <p:transition spd="slow" advTm="330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7D1498-7A73-45B7-AF5E-D4F157F2BEA6}"/>
              </a:ext>
            </a:extLst>
          </p:cNvPr>
          <p:cNvSpPr>
            <a:spLocks noGrp="1"/>
          </p:cNvSpPr>
          <p:nvPr>
            <p:ph idx="1"/>
          </p:nvPr>
        </p:nvSpPr>
        <p:spPr>
          <a:xfrm>
            <a:off x="457200" y="1593851"/>
            <a:ext cx="8229600" cy="4744956"/>
          </a:xfrm>
        </p:spPr>
        <p:txBody>
          <a:bodyPr>
            <a:normAutofit lnSpcReduction="10000"/>
          </a:bodyPr>
          <a:lstStyle/>
          <a:p>
            <a:r>
              <a:rPr lang="cy" sz="2400" b="0" i="0" strike="noStrike" cap="none" spc="0" baseline="0" dirty="0">
                <a:solidFill>
                  <a:srgbClr val="000000"/>
                </a:solidFill>
                <a:effectLst/>
                <a:latin typeface="Arial"/>
                <a:ea typeface="Arial"/>
                <a:cs typeface="Arial"/>
              </a:rPr>
              <a:t>Y gofynion ar gyfer gweithio gydag adeiladau o gyfnodau gwahanol.</a:t>
            </a:r>
          </a:p>
          <a:p>
            <a:r>
              <a:rPr lang="cy" sz="2400" b="0" i="0" strike="noStrike" cap="none" spc="0" baseline="0" dirty="0">
                <a:solidFill>
                  <a:srgbClr val="000000"/>
                </a:solidFill>
                <a:effectLst/>
                <a:latin typeface="Arial"/>
                <a:ea typeface="Arial"/>
                <a:cs typeface="Arial"/>
              </a:rPr>
              <a:t>Bydd angen i chi ystyried sut caiff yr adeilad sydd eisoes yn bodoli ei warchod a sut bydd dyluniad yr estyniad yn adlewyrchu treftadaeth yr adeilad hwnnw.</a:t>
            </a:r>
          </a:p>
          <a:p>
            <a:pPr marL="342900" indent="-342900">
              <a:buFont typeface="Arial" panose="020B0604020202020204" pitchFamily="34" charset="0"/>
              <a:buChar char="•"/>
            </a:pPr>
            <a:r>
              <a:rPr lang="cy" sz="2400" b="0" i="0" strike="noStrike" cap="none" spc="0" baseline="0" dirty="0">
                <a:solidFill>
                  <a:srgbClr val="000000"/>
                </a:solidFill>
                <a:effectLst/>
                <a:latin typeface="Arial"/>
                <a:ea typeface="Arial"/>
                <a:cs typeface="Arial"/>
              </a:rPr>
              <a:t>Yn yr astudiaeth achos hon mae'r broses yn cynnwys adnewyddu - y broses o wella neu foderneiddio adeilad sy’n hen, wedi'i ddifrodi neu'n ddiffygiol.</a:t>
            </a:r>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r>
              <a:rPr lang="cy" sz="2400" b="0" i="0" strike="noStrike" cap="none" spc="0" baseline="0" dirty="0">
                <a:solidFill>
                  <a:srgbClr val="000000"/>
                </a:solidFill>
                <a:effectLst/>
                <a:latin typeface="Arial"/>
                <a:ea typeface="Arial"/>
                <a:cs typeface="Arial"/>
              </a:rPr>
              <a:t>Gall sgiliau cadwraeth a chrefftwaith gynnwys gweithio gyda deunyddiau fel pren, gwaith maen, gwaith plastro, gwaith brics, metelau fferrus ac anfferrus.</a:t>
            </a:r>
          </a:p>
        </p:txBody>
      </p:sp>
      <p:sp>
        <p:nvSpPr>
          <p:cNvPr id="4" name="Title 1">
            <a:extLst>
              <a:ext uri="{FF2B5EF4-FFF2-40B4-BE49-F238E27FC236}">
                <a16:creationId xmlns:a16="http://schemas.microsoft.com/office/drawing/2014/main" id="{35D15ABC-3F50-461F-BB24-4BD65120B00D}"/>
              </a:ext>
            </a:extLst>
          </p:cNvPr>
          <p:cNvSpPr txBox="1"/>
          <p:nvPr/>
        </p:nvSpPr>
        <p:spPr>
          <a:xfrm>
            <a:off x="1397479" y="180090"/>
            <a:ext cx="6907795" cy="800586"/>
          </a:xfrm>
          <a:prstGeom prst="rect">
            <a:avLst/>
          </a:prstGeom>
        </p:spPr>
        <p:txBody>
          <a:bodyPr lIns="91440" tIns="45720" rIns="91440" bIns="45720" anchor="t"/>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 sz="3200" b="0" i="0" strike="noStrike" cap="none" spc="0" baseline="0">
                <a:solidFill>
                  <a:srgbClr val="FFFFFF"/>
                </a:solidFill>
                <a:effectLst/>
                <a:latin typeface="Calibri"/>
                <a:ea typeface="Calibri"/>
                <a:cs typeface="Calibri"/>
              </a:rPr>
              <a:t>Sut mae mynd i'r afael â Rhan (</a:t>
            </a:r>
            <a:r>
              <a:rPr lang="cy">
                <a:solidFill>
                  <a:srgbClr val="FFFFFF"/>
                </a:solidFill>
                <a:latin typeface="Calibri"/>
                <a:ea typeface="Calibri"/>
                <a:cs typeface="Calibri"/>
              </a:rPr>
              <a:t>d</a:t>
            </a:r>
            <a:r>
              <a:rPr lang="cy" sz="3200" b="0" i="0" strike="noStrike" cap="none" spc="0" baseline="0">
                <a:solidFill>
                  <a:srgbClr val="FFFFFF"/>
                </a:solidFill>
                <a:effectLst/>
                <a:latin typeface="Calibri"/>
                <a:ea typeface="Calibri"/>
                <a:cs typeface="Calibri"/>
              </a:rPr>
              <a:t>)?</a:t>
            </a:r>
          </a:p>
        </p:txBody>
      </p:sp>
      <p:pic>
        <p:nvPicPr>
          <p:cNvPr id="2" name="Audio 1">
            <a:hlinkClick r:id="" action="ppaction://media"/>
            <a:extLst>
              <a:ext uri="{FF2B5EF4-FFF2-40B4-BE49-F238E27FC236}">
                <a16:creationId xmlns:a16="http://schemas.microsoft.com/office/drawing/2014/main" id="{FDEA7E47-BF4D-DE4F-80B2-E1A1EC5ACE5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493179891"/>
      </p:ext>
    </p:extLst>
  </p:cSld>
  <p:clrMapOvr>
    <a:masterClrMapping/>
  </p:clrMapOvr>
  <mc:AlternateContent xmlns:mc="http://schemas.openxmlformats.org/markup-compatibility/2006" xmlns:p14="http://schemas.microsoft.com/office/powerpoint/2010/main">
    <mc:Choice Requires="p14">
      <p:transition spd="slow" p14:dur="2000" advTm="118919"/>
    </mc:Choice>
    <mc:Fallback xmlns="">
      <p:transition spd="slow" advTm="1189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CCDA0E-D69F-4D94-B7F3-2FCB50A51505}"/>
              </a:ext>
            </a:extLst>
          </p:cNvPr>
          <p:cNvSpPr>
            <a:spLocks noGrp="1"/>
          </p:cNvSpPr>
          <p:nvPr>
            <p:ph idx="1"/>
          </p:nvPr>
        </p:nvSpPr>
        <p:spPr>
          <a:xfrm>
            <a:off x="228600" y="1481164"/>
            <a:ext cx="8686800" cy="5196746"/>
          </a:xfrm>
        </p:spPr>
        <p:txBody>
          <a:bodyPr>
            <a:normAutofit/>
          </a:bodyPr>
          <a:lstStyle/>
          <a:p>
            <a:r>
              <a:rPr lang="cy" sz="2800" b="0" i="0" strike="noStrike" cap="none" spc="0" baseline="0" dirty="0">
                <a:solidFill>
                  <a:srgbClr val="000000"/>
                </a:solidFill>
                <a:effectLst/>
                <a:latin typeface="Arial"/>
                <a:ea typeface="Arial"/>
                <a:cs typeface="Arial"/>
              </a:rPr>
              <a:t>Dulliau adeiladu cyfoes ar gyfer tanadeileddau.</a:t>
            </a:r>
          </a:p>
          <a:p>
            <a:r>
              <a:rPr lang="cy" sz="2800" b="0" i="0" strike="noStrike" cap="none" spc="0" baseline="0" dirty="0">
                <a:solidFill>
                  <a:srgbClr val="000000"/>
                </a:solidFill>
                <a:effectLst/>
                <a:latin typeface="Arial"/>
                <a:ea typeface="Arial"/>
                <a:cs typeface="Arial"/>
              </a:rPr>
              <a:t>Bydd angen i chi ystyried:</a:t>
            </a:r>
          </a:p>
          <a:p>
            <a:pPr marL="342900" indent="-342900">
              <a:buFont typeface="Arial" panose="020B0604020202020204" pitchFamily="34" charset="0"/>
              <a:buChar char="•"/>
            </a:pPr>
            <a:r>
              <a:rPr lang="cy" sz="2800" b="0" i="0" strike="noStrike" cap="none" spc="0" baseline="0" dirty="0">
                <a:solidFill>
                  <a:srgbClr val="000000"/>
                </a:solidFill>
                <a:effectLst/>
                <a:latin typeface="Arial"/>
                <a:ea typeface="Arial"/>
                <a:cs typeface="Arial"/>
              </a:rPr>
              <a:t>Sylfeini adeileddol</a:t>
            </a:r>
          </a:p>
          <a:p>
            <a:pPr marL="342900" indent="-342900">
              <a:buFont typeface="Arial" panose="020B0604020202020204" pitchFamily="34" charset="0"/>
              <a:buChar char="•"/>
            </a:pPr>
            <a:r>
              <a:rPr lang="cy" sz="2800" b="0" i="0" strike="noStrike" cap="none" spc="0" baseline="0" dirty="0">
                <a:solidFill>
                  <a:srgbClr val="000000"/>
                </a:solidFill>
                <a:effectLst/>
                <a:latin typeface="Arial"/>
                <a:ea typeface="Arial"/>
                <a:cs typeface="Arial"/>
              </a:rPr>
              <a:t>Waliau cynnal</a:t>
            </a:r>
          </a:p>
          <a:p>
            <a:pPr marL="342900" indent="-342900">
              <a:buFont typeface="Arial" panose="020B0604020202020204" pitchFamily="34" charset="0"/>
              <a:buChar char="•"/>
            </a:pPr>
            <a:r>
              <a:rPr lang="cy" sz="2800" b="0" i="0" strike="noStrike" cap="none" spc="0" baseline="0" dirty="0">
                <a:solidFill>
                  <a:srgbClr val="000000"/>
                </a:solidFill>
                <a:effectLst/>
                <a:latin typeface="Arial"/>
                <a:ea typeface="Arial"/>
                <a:cs typeface="Arial"/>
              </a:rPr>
              <a:t>Isloriau</a:t>
            </a:r>
          </a:p>
          <a:p>
            <a:pPr marL="342900" indent="-342900">
              <a:buFont typeface="Arial" panose="020B0604020202020204" pitchFamily="34" charset="0"/>
              <a:buChar char="•"/>
            </a:pPr>
            <a:r>
              <a:rPr lang="cy" sz="2800" b="0" i="0" strike="noStrike" cap="none" spc="0" baseline="0" dirty="0">
                <a:solidFill>
                  <a:srgbClr val="000000"/>
                </a:solidFill>
                <a:effectLst/>
                <a:latin typeface="Arial"/>
                <a:ea typeface="Arial"/>
                <a:cs typeface="Arial"/>
              </a:rPr>
              <a:t>Lloriau cynnal llawr gwaelod</a:t>
            </a:r>
            <a:endParaRPr lang="en-GB" sz="3200" dirty="0">
              <a:latin typeface="Arial" panose="020B0604020202020204" pitchFamily="34" charset="0"/>
              <a:cs typeface="Arial" panose="020B0604020202020204" pitchFamily="34" charset="0"/>
            </a:endParaRPr>
          </a:p>
          <a:p>
            <a:endParaRPr lang="en-GB" sz="2000" dirty="0">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B560F71D-A0AD-4FC3-BDC6-A5A6419C0DB0}"/>
              </a:ext>
            </a:extLst>
          </p:cNvPr>
          <p:cNvSpPr txBox="1"/>
          <p:nvPr/>
        </p:nvSpPr>
        <p:spPr>
          <a:xfrm>
            <a:off x="1397479" y="180090"/>
            <a:ext cx="6907795" cy="800586"/>
          </a:xfrm>
          <a:prstGeom prst="rect">
            <a:avLst/>
          </a:prstGeom>
        </p:spPr>
        <p:txBody>
          <a:bodyPr lIns="91440" tIns="45720" rIns="91440" bIns="45720" anchor="t"/>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 sz="3200" b="0" i="0" strike="noStrike" cap="none" spc="0" baseline="0">
                <a:solidFill>
                  <a:srgbClr val="FFFFFF"/>
                </a:solidFill>
                <a:effectLst/>
                <a:latin typeface="Calibri"/>
                <a:ea typeface="Calibri"/>
                <a:cs typeface="Calibri"/>
              </a:rPr>
              <a:t>Sut mae mynd i'r afael â Rhan (</a:t>
            </a:r>
            <a:r>
              <a:rPr lang="cy">
                <a:solidFill>
                  <a:srgbClr val="FFFFFF"/>
                </a:solidFill>
                <a:latin typeface="Calibri"/>
                <a:ea typeface="Calibri"/>
                <a:cs typeface="Calibri"/>
              </a:rPr>
              <a:t>d</a:t>
            </a:r>
            <a:r>
              <a:rPr lang="cy" sz="3200" b="0" i="0" strike="noStrike" cap="none" spc="0" baseline="0">
                <a:solidFill>
                  <a:srgbClr val="FFFFFF"/>
                </a:solidFill>
                <a:effectLst/>
                <a:latin typeface="Calibri"/>
                <a:ea typeface="Calibri"/>
                <a:cs typeface="Calibri"/>
              </a:rPr>
              <a:t>)?</a:t>
            </a:r>
          </a:p>
        </p:txBody>
      </p:sp>
      <p:pic>
        <p:nvPicPr>
          <p:cNvPr id="4" name="Audio 3">
            <a:hlinkClick r:id="" action="ppaction://media"/>
            <a:extLst>
              <a:ext uri="{FF2B5EF4-FFF2-40B4-BE49-F238E27FC236}">
                <a16:creationId xmlns:a16="http://schemas.microsoft.com/office/drawing/2014/main" id="{B346769D-6270-1F41-AFB2-1E260956D57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7198543"/>
      </p:ext>
    </p:extLst>
  </p:cSld>
  <p:clrMapOvr>
    <a:masterClrMapping/>
  </p:clrMapOvr>
  <mc:AlternateContent xmlns:mc="http://schemas.openxmlformats.org/markup-compatibility/2006" xmlns:p14="http://schemas.microsoft.com/office/powerpoint/2010/main">
    <mc:Choice Requires="p14">
      <p:transition spd="slow" p14:dur="2000" advTm="107674"/>
    </mc:Choice>
    <mc:Fallback xmlns="">
      <p:transition spd="slow" advTm="1076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CCDA0E-D69F-4D94-B7F3-2FCB50A51505}"/>
              </a:ext>
            </a:extLst>
          </p:cNvPr>
          <p:cNvSpPr>
            <a:spLocks noGrp="1"/>
          </p:cNvSpPr>
          <p:nvPr>
            <p:ph idx="1"/>
          </p:nvPr>
        </p:nvSpPr>
        <p:spPr>
          <a:xfrm>
            <a:off x="100584" y="1481164"/>
            <a:ext cx="8970264" cy="5196746"/>
          </a:xfrm>
        </p:spPr>
        <p:txBody>
          <a:bodyPr>
            <a:normAutofit/>
          </a:bodyPr>
          <a:lstStyle/>
          <a:p>
            <a:r>
              <a:rPr lang="cy" sz="2800" b="0" i="0" strike="noStrike" cap="none" spc="0" baseline="0" dirty="0">
                <a:solidFill>
                  <a:srgbClr val="000000"/>
                </a:solidFill>
                <a:effectLst/>
                <a:latin typeface="Arial"/>
                <a:ea typeface="Arial"/>
                <a:cs typeface="Arial"/>
              </a:rPr>
              <a:t>Dulliau adeiladu cyfoes ar gyfer aradleileddau “</a:t>
            </a:r>
            <a:r>
              <a:rPr lang="en-GB" sz="2800" b="0" i="1" strike="noStrike" cap="none" spc="0" baseline="0" dirty="0">
                <a:solidFill>
                  <a:srgbClr val="000000"/>
                </a:solidFill>
                <a:effectLst/>
                <a:latin typeface="Arial"/>
                <a:ea typeface="Arial"/>
                <a:cs typeface="Arial"/>
              </a:rPr>
              <a:t>superstructures</a:t>
            </a:r>
            <a:r>
              <a:rPr lang="en-GB" sz="2800" b="0" i="0" strike="noStrike" cap="none" spc="0" baseline="0" dirty="0">
                <a:solidFill>
                  <a:srgbClr val="000000"/>
                </a:solidFill>
                <a:effectLst/>
                <a:latin typeface="Arial"/>
                <a:ea typeface="Arial"/>
                <a:cs typeface="Arial"/>
              </a:rPr>
              <a:t>”</a:t>
            </a:r>
            <a:r>
              <a:rPr lang="cy" sz="2800" b="0" i="0" strike="noStrike" cap="none" spc="0" baseline="0" dirty="0">
                <a:solidFill>
                  <a:srgbClr val="000000"/>
                </a:solidFill>
                <a:effectLst/>
                <a:latin typeface="Arial"/>
                <a:ea typeface="Arial"/>
                <a:cs typeface="Arial"/>
              </a:rPr>
              <a:t>:</a:t>
            </a:r>
          </a:p>
          <a:p>
            <a:r>
              <a:rPr lang="cy" sz="2800" b="0" i="0" strike="noStrike" cap="none" spc="0" baseline="0" dirty="0">
                <a:solidFill>
                  <a:srgbClr val="000000"/>
                </a:solidFill>
                <a:effectLst/>
                <a:latin typeface="Arial"/>
                <a:ea typeface="Arial"/>
                <a:cs typeface="Arial"/>
              </a:rPr>
              <a:t>Bydd angen i chi ystyried:</a:t>
            </a:r>
          </a:p>
          <a:p>
            <a:pPr marL="342900" indent="-342900">
              <a:buFont typeface="Arial" panose="020B0604020202020204" pitchFamily="34" charset="0"/>
              <a:buChar char="•"/>
            </a:pPr>
            <a:r>
              <a:rPr lang="cy" sz="2800" b="0" i="0" strike="noStrike" cap="none" spc="0" baseline="0" dirty="0">
                <a:solidFill>
                  <a:srgbClr val="000000"/>
                </a:solidFill>
                <a:effectLst/>
                <a:latin typeface="Arial"/>
                <a:ea typeface="Arial"/>
                <a:cs typeface="Arial"/>
              </a:rPr>
              <a:t>Waliau adeileddol “</a:t>
            </a:r>
            <a:r>
              <a:rPr lang="en-GB" sz="2800" b="0" i="1" strike="noStrike" cap="none" spc="0" baseline="0" dirty="0">
                <a:solidFill>
                  <a:srgbClr val="000000"/>
                </a:solidFill>
                <a:effectLst/>
                <a:latin typeface="Arial"/>
                <a:ea typeface="Arial"/>
                <a:cs typeface="Arial"/>
              </a:rPr>
              <a:t>structural</a:t>
            </a:r>
            <a:r>
              <a:rPr lang="en-GB" sz="2800" b="0" i="0" strike="noStrike" cap="none" spc="0" baseline="0" dirty="0">
                <a:solidFill>
                  <a:srgbClr val="000000"/>
                </a:solidFill>
                <a:effectLst/>
                <a:latin typeface="Arial"/>
                <a:ea typeface="Arial"/>
                <a:cs typeface="Arial"/>
              </a:rPr>
              <a:t>”</a:t>
            </a:r>
            <a:endParaRPr lang="cy" sz="2800" b="0" i="0" strike="noStrike" cap="none" spc="0" baseline="0" dirty="0">
              <a:solidFill>
                <a:srgbClr val="000000"/>
              </a:solidFill>
              <a:effectLst/>
              <a:latin typeface="Arial"/>
              <a:ea typeface="Arial"/>
              <a:cs typeface="Arial"/>
            </a:endParaRPr>
          </a:p>
          <a:p>
            <a:pPr marL="342900" indent="-342900">
              <a:buFont typeface="Arial" panose="020B0604020202020204" pitchFamily="34" charset="0"/>
              <a:buChar char="•"/>
            </a:pPr>
            <a:r>
              <a:rPr lang="cy" sz="2800" b="0" i="0" strike="noStrike" cap="none" spc="0" baseline="0" dirty="0">
                <a:solidFill>
                  <a:srgbClr val="000000"/>
                </a:solidFill>
                <a:effectLst/>
                <a:latin typeface="Arial"/>
                <a:ea typeface="Arial"/>
                <a:cs typeface="Arial"/>
              </a:rPr>
              <a:t>Fframiau</a:t>
            </a:r>
          </a:p>
          <a:p>
            <a:pPr marL="342900" indent="-342900">
              <a:buFont typeface="Arial" panose="020B0604020202020204" pitchFamily="34" charset="0"/>
              <a:buChar char="•"/>
            </a:pPr>
            <a:r>
              <a:rPr lang="cy" sz="2800" b="0" i="0" strike="noStrike" cap="none" spc="0" baseline="0" dirty="0">
                <a:solidFill>
                  <a:srgbClr val="000000"/>
                </a:solidFill>
                <a:effectLst/>
                <a:latin typeface="Arial"/>
                <a:ea typeface="Arial"/>
                <a:cs typeface="Arial"/>
              </a:rPr>
              <a:t>Cladin allanol traddodiadol</a:t>
            </a:r>
          </a:p>
          <a:p>
            <a:pPr marL="342900" indent="-342900">
              <a:buFont typeface="Arial" panose="020B0604020202020204" pitchFamily="34" charset="0"/>
              <a:buChar char="•"/>
            </a:pPr>
            <a:r>
              <a:rPr lang="cy" sz="2800" b="0" i="0" strike="noStrike" cap="none" spc="0" baseline="0" dirty="0">
                <a:solidFill>
                  <a:srgbClr val="000000"/>
                </a:solidFill>
                <a:effectLst/>
                <a:latin typeface="Arial"/>
                <a:ea typeface="Arial"/>
                <a:cs typeface="Arial"/>
              </a:rPr>
              <a:t>Cladin allanol cyfoes</a:t>
            </a:r>
          </a:p>
          <a:p>
            <a:pPr marL="342900" indent="-342900">
              <a:buFont typeface="Arial" panose="020B0604020202020204" pitchFamily="34" charset="0"/>
              <a:buChar char="•"/>
            </a:pPr>
            <a:r>
              <a:rPr lang="cy" sz="2800" b="0" i="0" strike="noStrike" cap="none" spc="0" baseline="0" dirty="0">
                <a:solidFill>
                  <a:srgbClr val="000000"/>
                </a:solidFill>
                <a:effectLst/>
                <a:latin typeface="Arial"/>
                <a:ea typeface="Arial"/>
                <a:cs typeface="Arial"/>
              </a:rPr>
              <a:t>Lloriau rhyngol</a:t>
            </a:r>
          </a:p>
          <a:p>
            <a:pPr marL="342900" indent="-342900">
              <a:buFont typeface="Arial" panose="020B0604020202020204" pitchFamily="34" charset="0"/>
              <a:buChar char="•"/>
            </a:pPr>
            <a:r>
              <a:rPr lang="cy" sz="2800" b="0" i="0" strike="noStrike" cap="none" spc="0" baseline="0" dirty="0">
                <a:solidFill>
                  <a:srgbClr val="000000"/>
                </a:solidFill>
                <a:effectLst/>
                <a:latin typeface="Arial"/>
                <a:ea typeface="Arial"/>
                <a:cs typeface="Arial"/>
              </a:rPr>
              <a:t>Cylchredeg fertigol “</a:t>
            </a:r>
            <a:r>
              <a:rPr lang="en-GB" sz="2800" i="1" dirty="0">
                <a:solidFill>
                  <a:srgbClr val="000000"/>
                </a:solidFill>
                <a:latin typeface="Arial"/>
                <a:ea typeface="Arial"/>
                <a:cs typeface="Arial"/>
              </a:rPr>
              <a:t>V</a:t>
            </a:r>
            <a:r>
              <a:rPr lang="en-GB" sz="2800" b="0" i="1" strike="noStrike" cap="none" spc="0" baseline="0" dirty="0">
                <a:solidFill>
                  <a:srgbClr val="000000"/>
                </a:solidFill>
                <a:effectLst/>
                <a:latin typeface="Arial"/>
                <a:ea typeface="Arial"/>
                <a:cs typeface="Arial"/>
              </a:rPr>
              <a:t>ertical circulation</a:t>
            </a:r>
            <a:r>
              <a:rPr lang="en-GB" sz="2800" b="0" i="0" strike="noStrike" cap="none" spc="0" baseline="0" dirty="0">
                <a:solidFill>
                  <a:srgbClr val="000000"/>
                </a:solidFill>
                <a:effectLst/>
                <a:latin typeface="Arial"/>
                <a:ea typeface="Arial"/>
                <a:cs typeface="Arial"/>
              </a:rPr>
              <a:t>”</a:t>
            </a:r>
            <a:endParaRPr lang="cy" sz="2800" b="0" i="0" strike="noStrike" cap="none" spc="0" baseline="0" dirty="0">
              <a:solidFill>
                <a:srgbClr val="000000"/>
              </a:solidFill>
              <a:effectLst/>
              <a:latin typeface="Arial"/>
              <a:ea typeface="Arial"/>
              <a:cs typeface="Arial"/>
            </a:endParaRPr>
          </a:p>
          <a:p>
            <a:pPr marL="342900" indent="-342900">
              <a:buFont typeface="Arial" panose="020B0604020202020204" pitchFamily="34" charset="0"/>
              <a:buChar char="•"/>
            </a:pPr>
            <a:r>
              <a:rPr lang="cy" sz="2800" dirty="0">
                <a:solidFill>
                  <a:srgbClr val="000000"/>
                </a:solidFill>
                <a:latin typeface="Arial"/>
                <a:ea typeface="Arial"/>
                <a:cs typeface="Arial"/>
              </a:rPr>
              <a:t>T</a:t>
            </a:r>
            <a:r>
              <a:rPr lang="cy" sz="2800" b="0" i="0" strike="noStrike" cap="none" spc="0" baseline="0" dirty="0">
                <a:solidFill>
                  <a:srgbClr val="000000"/>
                </a:solidFill>
                <a:effectLst/>
                <a:latin typeface="Arial"/>
                <a:ea typeface="Arial"/>
                <a:cs typeface="Arial"/>
              </a:rPr>
              <a:t>oeau</a:t>
            </a:r>
          </a:p>
          <a:p>
            <a:endParaRPr lang="en-GB" sz="2000" dirty="0">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B560F71D-A0AD-4FC3-BDC6-A5A6419C0DB0}"/>
              </a:ext>
            </a:extLst>
          </p:cNvPr>
          <p:cNvSpPr txBox="1"/>
          <p:nvPr/>
        </p:nvSpPr>
        <p:spPr>
          <a:xfrm>
            <a:off x="1397479" y="180090"/>
            <a:ext cx="6907795" cy="800586"/>
          </a:xfrm>
          <a:prstGeom prst="rect">
            <a:avLst/>
          </a:prstGeom>
        </p:spPr>
        <p:txBody>
          <a:bodyPr lIns="91440" tIns="45720" rIns="91440" bIns="45720" anchor="t"/>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 sz="3200" b="0" i="0" strike="noStrike" cap="none" spc="0" baseline="0">
                <a:solidFill>
                  <a:srgbClr val="FFFFFF"/>
                </a:solidFill>
                <a:effectLst/>
                <a:latin typeface="Calibri"/>
                <a:ea typeface="Calibri"/>
                <a:cs typeface="Calibri"/>
              </a:rPr>
              <a:t>Sut mae mynd i'r afael â Rhan (d)?</a:t>
            </a:r>
          </a:p>
        </p:txBody>
      </p:sp>
      <p:pic>
        <p:nvPicPr>
          <p:cNvPr id="4" name="Audio 3">
            <a:hlinkClick r:id="" action="ppaction://media"/>
            <a:extLst>
              <a:ext uri="{FF2B5EF4-FFF2-40B4-BE49-F238E27FC236}">
                <a16:creationId xmlns:a16="http://schemas.microsoft.com/office/drawing/2014/main" id="{EC51B7EA-5944-014B-B6B3-1EBB7A4B185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452268968"/>
      </p:ext>
    </p:extLst>
  </p:cSld>
  <p:clrMapOvr>
    <a:masterClrMapping/>
  </p:clrMapOvr>
  <mc:AlternateContent xmlns:mc="http://schemas.openxmlformats.org/markup-compatibility/2006" xmlns:p14="http://schemas.microsoft.com/office/powerpoint/2010/main">
    <mc:Choice Requires="p14">
      <p:transition spd="slow" p14:dur="2000" advTm="114291"/>
    </mc:Choice>
    <mc:Fallback xmlns="">
      <p:transition spd="slow" advTm="1142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CCDA0E-D69F-4D94-B7F3-2FCB50A51505}"/>
              </a:ext>
            </a:extLst>
          </p:cNvPr>
          <p:cNvSpPr>
            <a:spLocks noGrp="1"/>
          </p:cNvSpPr>
          <p:nvPr>
            <p:ph idx="1"/>
          </p:nvPr>
        </p:nvSpPr>
        <p:spPr>
          <a:xfrm>
            <a:off x="228600" y="1481164"/>
            <a:ext cx="8686800" cy="5196746"/>
          </a:xfrm>
        </p:spPr>
        <p:txBody>
          <a:bodyPr>
            <a:normAutofit lnSpcReduction="10000"/>
          </a:bodyPr>
          <a:lstStyle/>
          <a:p>
            <a:r>
              <a:rPr lang="cy" sz="2400" b="0" i="0" strike="noStrike" cap="none" spc="0" baseline="0" dirty="0">
                <a:solidFill>
                  <a:srgbClr val="000000"/>
                </a:solidFill>
                <a:effectLst/>
                <a:latin typeface="Arial"/>
                <a:ea typeface="Arial"/>
                <a:cs typeface="Arial"/>
              </a:rPr>
              <a:t>Dulliau, technegau ac ystyriaethau adeiladu cynaliadwy.</a:t>
            </a:r>
          </a:p>
          <a:p>
            <a:r>
              <a:rPr lang="cy" sz="2400" b="0" i="0" strike="noStrike" cap="none" spc="0" baseline="0" dirty="0">
                <a:solidFill>
                  <a:srgbClr val="000000"/>
                </a:solidFill>
                <a:effectLst/>
                <a:latin typeface="Arial"/>
                <a:ea typeface="Arial"/>
                <a:cs typeface="Arial"/>
              </a:rPr>
              <a:t>Bydd angen i chi ystyried prif gydrannau dulliau adeiladu cynaliadwy:</a:t>
            </a:r>
          </a:p>
          <a:p>
            <a:pPr marL="342900" indent="-342900">
              <a:buFont typeface="Arial" panose="020B0604020202020204" pitchFamily="34" charset="0"/>
              <a:buChar char="•"/>
            </a:pPr>
            <a:r>
              <a:rPr lang="cy" sz="2400" b="0" i="0" strike="noStrike" cap="none" spc="0" baseline="0" dirty="0">
                <a:solidFill>
                  <a:srgbClr val="000000"/>
                </a:solidFill>
                <a:effectLst/>
                <a:latin typeface="Arial"/>
                <a:ea typeface="Arial"/>
                <a:cs typeface="Arial"/>
              </a:rPr>
              <a:t>Ailddefnyddio defnyddiau neu gydrannau</a:t>
            </a:r>
          </a:p>
          <a:p>
            <a:pPr marL="342900" indent="-342900">
              <a:buFont typeface="Arial" panose="020B0604020202020204" pitchFamily="34" charset="0"/>
              <a:buChar char="•"/>
            </a:pPr>
            <a:r>
              <a:rPr lang="cy" sz="2400" b="0" i="0" strike="noStrike" cap="none" spc="0" baseline="0" dirty="0">
                <a:solidFill>
                  <a:srgbClr val="000000"/>
                </a:solidFill>
                <a:effectLst/>
                <a:latin typeface="Arial"/>
                <a:ea typeface="Arial"/>
                <a:cs typeface="Arial"/>
              </a:rPr>
              <a:t>Defnyddio defnyddiau neu gydrannau a adferwyd</a:t>
            </a:r>
          </a:p>
          <a:p>
            <a:pPr marL="342900" indent="-342900">
              <a:buFont typeface="Arial" panose="020B0604020202020204" pitchFamily="34" charset="0"/>
              <a:buChar char="•"/>
            </a:pPr>
            <a:r>
              <a:rPr lang="cy" sz="2400" b="0" i="0" strike="noStrike" cap="none" spc="0" baseline="0" dirty="0">
                <a:solidFill>
                  <a:srgbClr val="000000"/>
                </a:solidFill>
                <a:effectLst/>
                <a:latin typeface="Arial"/>
                <a:ea typeface="Arial"/>
                <a:cs typeface="Arial"/>
              </a:rPr>
              <a:t>Defnyddio defnyddiau a weithgynhyrchwyd gan ddefnyddio cynnwys wedi’i ailgylchu</a:t>
            </a:r>
          </a:p>
          <a:p>
            <a:pPr marL="342900" indent="-342900">
              <a:buFont typeface="Arial" panose="020B0604020202020204" pitchFamily="34" charset="0"/>
              <a:buChar char="•"/>
            </a:pPr>
            <a:r>
              <a:rPr lang="cy" sz="2400" b="0" i="0" strike="noStrike" cap="none" spc="0" baseline="0" dirty="0">
                <a:solidFill>
                  <a:srgbClr val="000000"/>
                </a:solidFill>
                <a:effectLst/>
                <a:latin typeface="Arial"/>
                <a:ea typeface="Arial"/>
                <a:cs typeface="Arial"/>
              </a:rPr>
              <a:t>Defnyddio defnyddiau naturiol.</a:t>
            </a:r>
          </a:p>
          <a:p>
            <a:pPr marL="342900" indent="-342900">
              <a:buFont typeface="Arial" panose="020B0604020202020204" pitchFamily="34" charset="0"/>
              <a:buChar char="•"/>
            </a:pPr>
            <a:r>
              <a:rPr lang="cy" sz="2400" b="0" i="0" strike="noStrike" cap="none" spc="0" baseline="0" dirty="0">
                <a:solidFill>
                  <a:srgbClr val="000000"/>
                </a:solidFill>
                <a:effectLst/>
                <a:latin typeface="Arial"/>
                <a:ea typeface="Arial"/>
                <a:cs typeface="Arial"/>
              </a:rPr>
              <a:t>Defnyddio dulliau sy’n llai niweidiol i’r amgylchedd.</a:t>
            </a:r>
          </a:p>
          <a:p>
            <a:r>
              <a:rPr lang="cy" sz="2400" b="0" i="0" strike="noStrike" cap="none" spc="0" baseline="0" dirty="0">
                <a:solidFill>
                  <a:srgbClr val="000000"/>
                </a:solidFill>
                <a:effectLst/>
                <a:latin typeface="Arial"/>
                <a:ea typeface="Arial"/>
                <a:cs typeface="Arial"/>
              </a:rPr>
              <a:t>Mae ystyriaethau cynaliadwy eraill yn cynnwys:</a:t>
            </a:r>
          </a:p>
          <a:p>
            <a:pPr marL="342900" indent="-342900">
              <a:buFont typeface="Arial" panose="020B0604020202020204" pitchFamily="34" charset="0"/>
              <a:buChar char="•"/>
            </a:pPr>
            <a:r>
              <a:rPr lang="en-GB" sz="2400" b="0" i="0" strike="noStrike" cap="none" spc="0" baseline="0" dirty="0" err="1">
                <a:solidFill>
                  <a:srgbClr val="000000"/>
                </a:solidFill>
                <a:effectLst/>
                <a:latin typeface="Arial"/>
                <a:ea typeface="Arial"/>
                <a:cs typeface="Arial"/>
              </a:rPr>
              <a:t>Prynu</a:t>
            </a:r>
            <a:r>
              <a:rPr lang="en-GB" sz="2400" b="0" i="0" strike="noStrike" cap="none" spc="0" baseline="0" dirty="0">
                <a:solidFill>
                  <a:srgbClr val="000000"/>
                </a:solidFill>
                <a:effectLst/>
                <a:latin typeface="Arial"/>
                <a:ea typeface="Arial"/>
                <a:cs typeface="Arial"/>
              </a:rPr>
              <a:t> </a:t>
            </a:r>
            <a:r>
              <a:rPr lang="cy" sz="2400" b="0" i="0" strike="noStrike" cap="none" spc="0" baseline="0" dirty="0">
                <a:solidFill>
                  <a:srgbClr val="000000"/>
                </a:solidFill>
                <a:effectLst/>
                <a:latin typeface="Arial"/>
                <a:ea typeface="Arial"/>
                <a:cs typeface="Arial"/>
              </a:rPr>
              <a:t>defnyddiau yn lleol</a:t>
            </a:r>
          </a:p>
          <a:p>
            <a:pPr marL="342900" indent="-342900">
              <a:buFont typeface="Arial" panose="020B0604020202020204" pitchFamily="34" charset="0"/>
              <a:buChar char="•"/>
            </a:pPr>
            <a:r>
              <a:rPr lang="cy" sz="2400" b="0" i="0" strike="noStrike" cap="none" spc="0" baseline="0" dirty="0">
                <a:solidFill>
                  <a:srgbClr val="000000"/>
                </a:solidFill>
                <a:effectLst/>
                <a:latin typeface="Arial"/>
                <a:ea typeface="Arial"/>
                <a:cs typeface="Arial"/>
              </a:rPr>
              <a:t>Gwella effeithlonrwydd o ran egni</a:t>
            </a:r>
          </a:p>
          <a:p>
            <a:pPr marL="342900" indent="-342900">
              <a:buFont typeface="Arial" panose="020B0604020202020204" pitchFamily="34" charset="0"/>
              <a:buChar char="•"/>
            </a:pPr>
            <a:r>
              <a:rPr lang="cy" sz="2400" b="0" i="0" strike="noStrike" cap="none" spc="0" baseline="0" dirty="0">
                <a:solidFill>
                  <a:srgbClr val="000000"/>
                </a:solidFill>
                <a:effectLst/>
                <a:latin typeface="Arial"/>
                <a:ea typeface="Arial"/>
                <a:cs typeface="Arial"/>
              </a:rPr>
              <a:t>Defnyddio llai o ddwr</a:t>
            </a:r>
          </a:p>
        </p:txBody>
      </p:sp>
      <p:sp>
        <p:nvSpPr>
          <p:cNvPr id="6" name="Title 1">
            <a:extLst>
              <a:ext uri="{FF2B5EF4-FFF2-40B4-BE49-F238E27FC236}">
                <a16:creationId xmlns:a16="http://schemas.microsoft.com/office/drawing/2014/main" id="{B560F71D-A0AD-4FC3-BDC6-A5A6419C0DB0}"/>
              </a:ext>
            </a:extLst>
          </p:cNvPr>
          <p:cNvSpPr txBox="1"/>
          <p:nvPr/>
        </p:nvSpPr>
        <p:spPr>
          <a:xfrm>
            <a:off x="1397479" y="180090"/>
            <a:ext cx="6907795" cy="800586"/>
          </a:xfrm>
          <a:prstGeom prst="rect">
            <a:avLst/>
          </a:prstGeom>
        </p:spPr>
        <p:txBody>
          <a:bodyPr lIns="91440" tIns="45720" rIns="91440" bIns="45720" anchor="t"/>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 sz="3200" b="0" i="0" strike="noStrike" cap="none" spc="0" baseline="0">
                <a:solidFill>
                  <a:srgbClr val="FFFFFF"/>
                </a:solidFill>
                <a:effectLst/>
                <a:latin typeface="Calibri"/>
                <a:ea typeface="Calibri"/>
                <a:cs typeface="Calibri"/>
              </a:rPr>
              <a:t>Sut mae mynd i'r afael â Rhan (</a:t>
            </a:r>
            <a:r>
              <a:rPr lang="cy">
                <a:solidFill>
                  <a:srgbClr val="FFFFFF"/>
                </a:solidFill>
                <a:latin typeface="Calibri"/>
                <a:ea typeface="Calibri"/>
                <a:cs typeface="Calibri"/>
              </a:rPr>
              <a:t>d</a:t>
            </a:r>
            <a:r>
              <a:rPr lang="cy" sz="3200" b="0" i="0" strike="noStrike" cap="none" spc="0" baseline="0">
                <a:solidFill>
                  <a:srgbClr val="FFFFFF"/>
                </a:solidFill>
                <a:effectLst/>
                <a:latin typeface="Calibri"/>
                <a:ea typeface="Calibri"/>
                <a:cs typeface="Calibri"/>
              </a:rPr>
              <a:t>)?</a:t>
            </a:r>
          </a:p>
        </p:txBody>
      </p:sp>
      <p:pic>
        <p:nvPicPr>
          <p:cNvPr id="7" name="Audio 6">
            <a:hlinkClick r:id="" action="ppaction://media"/>
            <a:extLst>
              <a:ext uri="{FF2B5EF4-FFF2-40B4-BE49-F238E27FC236}">
                <a16:creationId xmlns:a16="http://schemas.microsoft.com/office/drawing/2014/main" id="{DB870BC1-AB0F-CC4F-A3D0-0C7A08563D4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887820308"/>
      </p:ext>
    </p:extLst>
  </p:cSld>
  <p:clrMapOvr>
    <a:masterClrMapping/>
  </p:clrMapOvr>
  <mc:AlternateContent xmlns:mc="http://schemas.openxmlformats.org/markup-compatibility/2006" xmlns:p14="http://schemas.microsoft.com/office/powerpoint/2010/main">
    <mc:Choice Requires="p14">
      <p:transition spd="slow" p14:dur="2000" advTm="59286"/>
    </mc:Choice>
    <mc:Fallback xmlns="">
      <p:transition spd="slow" advTm="592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CCDA0E-D69F-4D94-B7F3-2FCB50A51505}"/>
              </a:ext>
            </a:extLst>
          </p:cNvPr>
          <p:cNvSpPr>
            <a:spLocks noGrp="1"/>
          </p:cNvSpPr>
          <p:nvPr>
            <p:ph idx="1"/>
          </p:nvPr>
        </p:nvSpPr>
        <p:spPr>
          <a:xfrm>
            <a:off x="228600" y="1481164"/>
            <a:ext cx="8686800" cy="5196746"/>
          </a:xfrm>
        </p:spPr>
        <p:txBody>
          <a:bodyPr>
            <a:normAutofit/>
          </a:bodyPr>
          <a:lstStyle/>
          <a:p>
            <a:r>
              <a:rPr lang="cy" sz="2400" b="0" i="0" strike="noStrike" cap="none" spc="0" baseline="0" dirty="0">
                <a:solidFill>
                  <a:srgbClr val="000000"/>
                </a:solidFill>
                <a:effectLst/>
                <a:latin typeface="Arial"/>
                <a:ea typeface="Arial"/>
                <a:cs typeface="Arial"/>
              </a:rPr>
              <a:t>Dylunio ac adeiladu systemau dŵr a dŵr gwastraff.</a:t>
            </a:r>
          </a:p>
          <a:p>
            <a:r>
              <a:rPr lang="cy" sz="2400" b="0" i="0" strike="noStrike" cap="none" spc="0" baseline="0" dirty="0">
                <a:solidFill>
                  <a:srgbClr val="000000"/>
                </a:solidFill>
                <a:effectLst/>
                <a:latin typeface="Arial"/>
                <a:ea typeface="Arial"/>
                <a:cs typeface="Arial"/>
              </a:rPr>
              <a:t>Bydd angen i chi ystyried gwahanol system dŵr a dŵr gwastraff:</a:t>
            </a:r>
          </a:p>
          <a:p>
            <a:pPr marL="342900" indent="-342900">
              <a:buFont typeface="Arial" panose="020B0604020202020204" pitchFamily="34" charset="0"/>
              <a:buChar char="•"/>
            </a:pPr>
            <a:r>
              <a:rPr lang="cy" sz="2400" b="0" i="0" strike="noStrike" cap="none" spc="0" baseline="0" dirty="0">
                <a:solidFill>
                  <a:srgbClr val="000000"/>
                </a:solidFill>
                <a:effectLst/>
                <a:latin typeface="Arial"/>
                <a:ea typeface="Arial"/>
                <a:cs typeface="Arial"/>
              </a:rPr>
              <a:t>Gwaredu dŵr glaw a dŵr gwastraff</a:t>
            </a:r>
          </a:p>
          <a:p>
            <a:pPr marL="342900" indent="-342900">
              <a:buFont typeface="Arial" panose="020B0604020202020204" pitchFamily="34" charset="0"/>
              <a:buChar char="•"/>
            </a:pPr>
            <a:r>
              <a:rPr lang="cy" sz="2400" b="0" i="0" strike="noStrike" cap="none" spc="0" baseline="0" dirty="0">
                <a:solidFill>
                  <a:srgbClr val="000000"/>
                </a:solidFill>
                <a:effectLst/>
                <a:latin typeface="Arial"/>
                <a:ea typeface="Arial"/>
                <a:cs typeface="Arial"/>
              </a:rPr>
              <a:t>Casglu dŵr glaw</a:t>
            </a:r>
          </a:p>
          <a:p>
            <a:pPr marL="342900" indent="-342900">
              <a:buFont typeface="Arial" panose="020B0604020202020204" pitchFamily="34" charset="0"/>
              <a:buChar char="•"/>
            </a:pPr>
            <a:r>
              <a:rPr lang="cy" sz="2400" b="0" i="0" strike="noStrike" cap="none" spc="0" baseline="0" dirty="0">
                <a:solidFill>
                  <a:srgbClr val="000000"/>
                </a:solidFill>
                <a:effectLst/>
                <a:latin typeface="Arial"/>
                <a:ea typeface="Arial"/>
                <a:cs typeface="Arial"/>
              </a:rPr>
              <a:t>Systemau draenio trefol cynaliadwy (SuDS)</a:t>
            </a:r>
          </a:p>
          <a:p>
            <a:pPr marL="342900" indent="-342900">
              <a:buFont typeface="Arial" panose="020B0604020202020204" pitchFamily="34" charset="0"/>
              <a:buChar char="•"/>
            </a:pPr>
            <a:endParaRPr lang="en-GB" dirty="0"/>
          </a:p>
          <a:p>
            <a:r>
              <a:rPr lang="cy" sz="2400" b="0" i="0" strike="noStrike" cap="none" spc="0" baseline="0" dirty="0">
                <a:solidFill>
                  <a:srgbClr val="000000"/>
                </a:solidFill>
                <a:effectLst/>
                <a:latin typeface="Arial"/>
                <a:ea typeface="Arial"/>
                <a:cs typeface="Arial"/>
              </a:rPr>
              <a:t>Gwaith dylunio tirwedd - yn cynnwys llunio, gosod a nodi coed, planhigion a nodweddion tirlunio caled eraill.</a:t>
            </a:r>
          </a:p>
          <a:p>
            <a:endParaRPr lang="en-GB" dirty="0"/>
          </a:p>
          <a:p>
            <a:r>
              <a:rPr lang="cy" sz="2400" b="0" i="0" strike="noStrike" cap="none" spc="0" baseline="0" dirty="0">
                <a:solidFill>
                  <a:srgbClr val="000000"/>
                </a:solidFill>
                <a:effectLst/>
                <a:latin typeface="Arial"/>
                <a:ea typeface="Arial"/>
                <a:cs typeface="Arial"/>
              </a:rPr>
              <a:t>Gwaith dylunio safle -  yn cynnwys gosod a nodi llwybrau mynediad i gerbydau a cherddwyr.</a:t>
            </a:r>
          </a:p>
          <a:p>
            <a:pPr marL="342900" indent="-342900">
              <a:buFont typeface="Arial" panose="020B0604020202020204" pitchFamily="34" charset="0"/>
              <a:buChar char="•"/>
            </a:pPr>
            <a:endParaRPr lang="en-GB" dirty="0">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B560F71D-A0AD-4FC3-BDC6-A5A6419C0DB0}"/>
              </a:ext>
            </a:extLst>
          </p:cNvPr>
          <p:cNvSpPr txBox="1"/>
          <p:nvPr/>
        </p:nvSpPr>
        <p:spPr>
          <a:xfrm>
            <a:off x="1397479" y="180090"/>
            <a:ext cx="6907795" cy="800586"/>
          </a:xfrm>
          <a:prstGeom prst="rect">
            <a:avLst/>
          </a:prstGeom>
        </p:spPr>
        <p:txBody>
          <a:bodyPr lIns="91440" tIns="45720" rIns="91440" bIns="45720" anchor="t"/>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 sz="3200" b="0" i="0" strike="noStrike" cap="none" spc="0" baseline="0">
                <a:solidFill>
                  <a:srgbClr val="FFFFFF"/>
                </a:solidFill>
                <a:effectLst/>
                <a:latin typeface="Calibri"/>
                <a:ea typeface="Calibri"/>
                <a:cs typeface="Calibri"/>
              </a:rPr>
              <a:t>Sut mae mynd i'r afael â Rhan (</a:t>
            </a:r>
            <a:r>
              <a:rPr lang="cy">
                <a:solidFill>
                  <a:srgbClr val="FFFFFF"/>
                </a:solidFill>
                <a:latin typeface="Calibri"/>
                <a:ea typeface="Calibri"/>
                <a:cs typeface="Calibri"/>
              </a:rPr>
              <a:t>d</a:t>
            </a:r>
            <a:r>
              <a:rPr lang="cy" sz="3200" b="0" i="0" strike="noStrike" cap="none" spc="0" baseline="0">
                <a:solidFill>
                  <a:srgbClr val="FFFFFF"/>
                </a:solidFill>
                <a:effectLst/>
                <a:latin typeface="Calibri"/>
                <a:ea typeface="Calibri"/>
                <a:cs typeface="Calibri"/>
              </a:rPr>
              <a:t>)?</a:t>
            </a:r>
          </a:p>
        </p:txBody>
      </p:sp>
      <p:pic>
        <p:nvPicPr>
          <p:cNvPr id="8" name="Audio 7">
            <a:hlinkClick r:id="" action="ppaction://media"/>
            <a:extLst>
              <a:ext uri="{FF2B5EF4-FFF2-40B4-BE49-F238E27FC236}">
                <a16:creationId xmlns:a16="http://schemas.microsoft.com/office/drawing/2014/main" id="{E9AEBAAE-EEE6-6B4F-BA37-31294F8C780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163773706"/>
      </p:ext>
    </p:extLst>
  </p:cSld>
  <p:clrMapOvr>
    <a:masterClrMapping/>
  </p:clrMapOvr>
  <mc:AlternateContent xmlns:mc="http://schemas.openxmlformats.org/markup-compatibility/2006" xmlns:p14="http://schemas.microsoft.com/office/powerpoint/2010/main">
    <mc:Choice Requires="p14">
      <p:transition spd="slow" p14:dur="2000" advTm="28885"/>
    </mc:Choice>
    <mc:Fallback xmlns="">
      <p:transition spd="slow" advTm="288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231" y="1911"/>
            <a:ext cx="9152231" cy="1265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a:extLst>
              <a:ext uri="{FF2B5EF4-FFF2-40B4-BE49-F238E27FC236}">
                <a16:creationId xmlns:a16="http://schemas.microsoft.com/office/drawing/2014/main" id="{F7AFB152-C5F8-4BF8-9AFB-49DA7D23465F}"/>
              </a:ext>
            </a:extLst>
          </p:cNvPr>
          <p:cNvPicPr>
            <a:picLocks noChangeAspect="1"/>
          </p:cNvPicPr>
          <p:nvPr/>
        </p:nvPicPr>
        <p:blipFill>
          <a:blip r:embed="rId4"/>
          <a:srcRect b="12420"/>
          <a:stretch>
            <a:fillRect/>
          </a:stretch>
        </p:blipFill>
        <p:spPr>
          <a:xfrm>
            <a:off x="0" y="1"/>
            <a:ext cx="9144000" cy="6004560"/>
          </a:xfrm>
          <a:prstGeom prst="rect">
            <a:avLst/>
          </a:prstGeom>
        </p:spPr>
      </p:pic>
      <p:sp>
        <p:nvSpPr>
          <p:cNvPr id="8" name="TextBox 7">
            <a:extLst>
              <a:ext uri="{FF2B5EF4-FFF2-40B4-BE49-F238E27FC236}">
                <a16:creationId xmlns:a16="http://schemas.microsoft.com/office/drawing/2014/main" id="{48815340-ABBE-40E0-9904-21D1E6156A56}"/>
              </a:ext>
            </a:extLst>
          </p:cNvPr>
          <p:cNvSpPr txBox="1"/>
          <p:nvPr/>
        </p:nvSpPr>
        <p:spPr>
          <a:xfrm>
            <a:off x="268287" y="309969"/>
            <a:ext cx="8776060" cy="677333"/>
          </a:xfrm>
          <a:prstGeom prst="rect">
            <a:avLst/>
          </a:prstGeom>
          <a:noFill/>
        </p:spPr>
        <p:txBody>
          <a:bodyPr wrap="square" rtlCol="0">
            <a:spAutoFit/>
          </a:bodyPr>
          <a:lstStyle/>
          <a:p>
            <a:pPr>
              <a:lnSpc>
                <a:spcPct val="80000"/>
              </a:lnSpc>
            </a:pPr>
            <a:r>
              <a:rPr lang="cy" sz="4800" b="0" i="0" strike="noStrike" cap="none" spc="-30" baseline="0" dirty="0">
                <a:solidFill>
                  <a:srgbClr val="FFFFFF"/>
                </a:solidFill>
                <a:effectLst/>
                <a:latin typeface="Calibri"/>
                <a:ea typeface="Calibri"/>
                <a:cs typeface="Calibri"/>
              </a:rPr>
              <a:t>Unrhyw Gwestiynau?</a:t>
            </a:r>
          </a:p>
        </p:txBody>
      </p:sp>
      <p:sp>
        <p:nvSpPr>
          <p:cNvPr id="9" name="TextBox 8">
            <a:extLst>
              <a:ext uri="{FF2B5EF4-FFF2-40B4-BE49-F238E27FC236}">
                <a16:creationId xmlns:a16="http://schemas.microsoft.com/office/drawing/2014/main" id="{8DD783CA-D017-479B-AC62-A6550977FE53}"/>
              </a:ext>
            </a:extLst>
          </p:cNvPr>
          <p:cNvSpPr txBox="1"/>
          <p:nvPr/>
        </p:nvSpPr>
        <p:spPr>
          <a:xfrm>
            <a:off x="268287" y="1303202"/>
            <a:ext cx="3077077" cy="3970318"/>
          </a:xfrm>
          <a:prstGeom prst="rect">
            <a:avLst/>
          </a:prstGeom>
          <a:noFill/>
        </p:spPr>
        <p:txBody>
          <a:bodyPr wrap="square" rtlCol="0">
            <a:spAutoFit/>
          </a:bodyPr>
          <a:lstStyle/>
          <a:p>
            <a:r>
              <a:rPr lang="cy" sz="2800" b="0" i="0" strike="noStrike" cap="none" spc="0" baseline="0" dirty="0">
                <a:solidFill>
                  <a:srgbClr val="FFFFFF"/>
                </a:solidFill>
                <a:effectLst/>
                <a:latin typeface="Calibri"/>
                <a:ea typeface="Calibri"/>
                <a:cs typeface="Calibri"/>
              </a:rPr>
              <a:t>A oes gennych unrhyw gwestiynau pellach am </a:t>
            </a:r>
            <a:r>
              <a:rPr lang="cy" sz="2800" b="0" i="0" strike="noStrike" cap="none" spc="0" baseline="0">
                <a:solidFill>
                  <a:srgbClr val="FFFFFF"/>
                </a:solidFill>
                <a:effectLst/>
                <a:latin typeface="Calibri"/>
                <a:ea typeface="Calibri"/>
                <a:cs typeface="Calibri"/>
              </a:rPr>
              <a:t>yr asesiad di-arholiad </a:t>
            </a:r>
            <a:r>
              <a:rPr lang="cy" sz="2800" b="0" i="0" strike="noStrike" cap="none" spc="0" baseline="0" dirty="0">
                <a:solidFill>
                  <a:srgbClr val="FFFFFF"/>
                </a:solidFill>
                <a:effectLst/>
                <a:latin typeface="Calibri"/>
                <a:ea typeface="Calibri"/>
                <a:cs typeface="Calibri"/>
              </a:rPr>
              <a:t>hwn?</a:t>
            </a:r>
          </a:p>
          <a:p>
            <a:r>
              <a:rPr lang="cy" sz="2800" b="0" i="0" strike="noStrike" cap="none" spc="0" baseline="0" dirty="0">
                <a:solidFill>
                  <a:srgbClr val="FFFFFF"/>
                </a:solidFill>
                <a:effectLst/>
                <a:latin typeface="Calibri"/>
                <a:ea typeface="Calibri"/>
                <a:cs typeface="Calibri"/>
              </a:rPr>
              <a:t>Os oes, ysgrifennwch nhw ar nodyn post-it i'w roi i'ch athro.</a:t>
            </a:r>
          </a:p>
        </p:txBody>
      </p:sp>
      <p:pic>
        <p:nvPicPr>
          <p:cNvPr id="7" name="Picture 6" descr="Z:\Pictures\logos\WJEC_Logo_RGB.jpg">
            <a:extLst>
              <a:ext uri="{FF2B5EF4-FFF2-40B4-BE49-F238E27FC236}">
                <a16:creationId xmlns:a16="http://schemas.microsoft.com/office/drawing/2014/main" id="{172BE483-1FCD-4FA8-B3E5-29AEAACC14F1}"/>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46155" y="5928233"/>
            <a:ext cx="701740" cy="7009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014047"/>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p:nvPr/>
        </p:nvSpPr>
        <p:spPr>
          <a:xfrm>
            <a:off x="1397479" y="407113"/>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 sz="3600" b="0" i="0" strike="noStrike" cap="none" spc="0" baseline="0">
                <a:solidFill>
                  <a:srgbClr val="FFFFFF"/>
                </a:solidFill>
                <a:effectLst/>
                <a:latin typeface="Calibri"/>
                <a:ea typeface="Calibri"/>
                <a:cs typeface="Calibri"/>
              </a:rPr>
              <a:t>Sut mae mynd i'r afael â rhan (a)?</a:t>
            </a:r>
          </a:p>
        </p:txBody>
      </p:sp>
      <p:sp>
        <p:nvSpPr>
          <p:cNvPr id="3" name="Content Placeholder 2">
            <a:extLst>
              <a:ext uri="{FF2B5EF4-FFF2-40B4-BE49-F238E27FC236}">
                <a16:creationId xmlns:a16="http://schemas.microsoft.com/office/drawing/2014/main" id="{E8BAB69B-1B9B-450E-B330-A5650BF668C9}"/>
              </a:ext>
            </a:extLst>
          </p:cNvPr>
          <p:cNvSpPr>
            <a:spLocks noGrp="1"/>
          </p:cNvSpPr>
          <p:nvPr>
            <p:ph idx="1"/>
          </p:nvPr>
        </p:nvSpPr>
        <p:spPr>
          <a:xfrm>
            <a:off x="258792" y="1593851"/>
            <a:ext cx="8229600" cy="2781300"/>
          </a:xfrm>
        </p:spPr>
        <p:txBody>
          <a:bodyPr/>
          <a:lstStyle/>
          <a:p>
            <a:r>
              <a:rPr lang="cy" sz="2400" b="0" i="0" strike="noStrike" cap="none" spc="0" baseline="0" dirty="0">
                <a:solidFill>
                  <a:srgbClr val="000000"/>
                </a:solidFill>
                <a:effectLst/>
                <a:latin typeface="Arial"/>
                <a:ea typeface="Arial"/>
                <a:cs typeface="Arial"/>
              </a:rPr>
              <a:t>Mae'r brîff yn nodi bod angen i chi ystyried y pwyntiau bwled canlynol o ran eu heffaith ar ddyluniad y trawsnewid a'r estyniad.</a:t>
            </a:r>
          </a:p>
        </p:txBody>
      </p:sp>
      <p:pic>
        <p:nvPicPr>
          <p:cNvPr id="2" name="Audio 1">
            <a:hlinkClick r:id="" action="ppaction://media"/>
            <a:extLst>
              <a:ext uri="{FF2B5EF4-FFF2-40B4-BE49-F238E27FC236}">
                <a16:creationId xmlns:a16="http://schemas.microsoft.com/office/drawing/2014/main" id="{EF654244-D1F4-1946-9B8B-030826A5D75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pic>
        <p:nvPicPr>
          <p:cNvPr id="4" name="Picture 5" descr="Graphical user interface, text, application, chat or text message&#10;&#10;Description automatically generated">
            <a:extLst>
              <a:ext uri="{FF2B5EF4-FFF2-40B4-BE49-F238E27FC236}">
                <a16:creationId xmlns:a16="http://schemas.microsoft.com/office/drawing/2014/main" id="{420D5DFB-8109-415A-969B-B7306D571132}"/>
              </a:ext>
            </a:extLst>
          </p:cNvPr>
          <p:cNvPicPr>
            <a:picLocks noChangeAspect="1"/>
          </p:cNvPicPr>
          <p:nvPr/>
        </p:nvPicPr>
        <p:blipFill>
          <a:blip r:embed="rId6"/>
          <a:stretch>
            <a:fillRect/>
          </a:stretch>
        </p:blipFill>
        <p:spPr>
          <a:xfrm>
            <a:off x="540588" y="2779128"/>
            <a:ext cx="7674634" cy="3456347"/>
          </a:xfrm>
          <a:prstGeom prst="rect">
            <a:avLst/>
          </a:prstGeom>
        </p:spPr>
      </p:pic>
    </p:spTree>
    <p:extLst>
      <p:ext uri="{BB962C8B-B14F-4D97-AF65-F5344CB8AC3E}">
        <p14:creationId xmlns:p14="http://schemas.microsoft.com/office/powerpoint/2010/main" val="756607959"/>
      </p:ext>
    </p:extLst>
  </p:cSld>
  <p:clrMapOvr>
    <a:masterClrMapping/>
  </p:clrMapOvr>
  <mc:AlternateContent xmlns:mc="http://schemas.openxmlformats.org/markup-compatibility/2006" xmlns:p14="http://schemas.microsoft.com/office/powerpoint/2010/main">
    <mc:Choice Requires="p14">
      <p:transition spd="slow" p14:dur="2000" advTm="41363"/>
    </mc:Choice>
    <mc:Fallback xmlns="">
      <p:transition spd="slow" advTm="413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p:nvPr/>
        </p:nvSpPr>
        <p:spPr>
          <a:xfrm>
            <a:off x="1397479" y="104080"/>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 sz="3600" b="0" i="0" strike="noStrike" cap="none" spc="0" baseline="0" dirty="0">
                <a:solidFill>
                  <a:srgbClr val="FFFFFF"/>
                </a:solidFill>
                <a:effectLst/>
                <a:latin typeface="Calibri"/>
                <a:ea typeface="Calibri"/>
                <a:cs typeface="Calibri"/>
              </a:rPr>
              <a:t>Sut y byddaf yn cael fy marcio ar Ran (a)?</a:t>
            </a:r>
          </a:p>
        </p:txBody>
      </p:sp>
      <p:sp>
        <p:nvSpPr>
          <p:cNvPr id="4" name="Content Placeholder 3">
            <a:extLst>
              <a:ext uri="{FF2B5EF4-FFF2-40B4-BE49-F238E27FC236}">
                <a16:creationId xmlns:a16="http://schemas.microsoft.com/office/drawing/2014/main" id="{2476A7D4-58EC-4522-AC29-9FA51218E599}"/>
              </a:ext>
            </a:extLst>
          </p:cNvPr>
          <p:cNvSpPr>
            <a:spLocks noGrp="1"/>
          </p:cNvSpPr>
          <p:nvPr>
            <p:ph idx="1"/>
          </p:nvPr>
        </p:nvSpPr>
        <p:spPr>
          <a:xfrm>
            <a:off x="255493" y="1593851"/>
            <a:ext cx="8619565" cy="2781300"/>
          </a:xfrm>
        </p:spPr>
        <p:txBody>
          <a:bodyPr/>
          <a:lstStyle/>
          <a:p>
            <a:r>
              <a:rPr lang="cy" sz="2400" b="0" i="0" strike="noStrike" cap="none" spc="0" baseline="0" dirty="0">
                <a:solidFill>
                  <a:srgbClr val="000000"/>
                </a:solidFill>
                <a:effectLst/>
                <a:latin typeface="Arial"/>
                <a:ea typeface="Arial"/>
                <a:cs typeface="Arial"/>
              </a:rPr>
              <a:t>Dyma'r cynllun marcio ar gyfer y band uchaf ar gyfer Rhan (a) </a:t>
            </a:r>
          </a:p>
        </p:txBody>
      </p:sp>
      <p:pic>
        <p:nvPicPr>
          <p:cNvPr id="2" name="Audio 1">
            <a:hlinkClick r:id="" action="ppaction://media"/>
            <a:extLst>
              <a:ext uri="{FF2B5EF4-FFF2-40B4-BE49-F238E27FC236}">
                <a16:creationId xmlns:a16="http://schemas.microsoft.com/office/drawing/2014/main" id="{F2942BB0-24F3-5846-83B2-01404FF5AB7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pic>
        <p:nvPicPr>
          <p:cNvPr id="3" name="Picture 4" descr="Graphical user interface, text, application, email&#10;&#10;Description automatically generated">
            <a:extLst>
              <a:ext uri="{FF2B5EF4-FFF2-40B4-BE49-F238E27FC236}">
                <a16:creationId xmlns:a16="http://schemas.microsoft.com/office/drawing/2014/main" id="{66196980-CD49-4F30-99A7-B476796D811F}"/>
              </a:ext>
            </a:extLst>
          </p:cNvPr>
          <p:cNvPicPr>
            <a:picLocks noChangeAspect="1"/>
          </p:cNvPicPr>
          <p:nvPr/>
        </p:nvPicPr>
        <p:blipFill>
          <a:blip r:embed="rId6"/>
          <a:stretch>
            <a:fillRect/>
          </a:stretch>
        </p:blipFill>
        <p:spPr>
          <a:xfrm>
            <a:off x="914400" y="2092324"/>
            <a:ext cx="7329577" cy="4211727"/>
          </a:xfrm>
          <a:prstGeom prst="rect">
            <a:avLst/>
          </a:prstGeom>
        </p:spPr>
      </p:pic>
    </p:spTree>
    <p:extLst>
      <p:ext uri="{BB962C8B-B14F-4D97-AF65-F5344CB8AC3E}">
        <p14:creationId xmlns:p14="http://schemas.microsoft.com/office/powerpoint/2010/main" val="682321373"/>
      </p:ext>
    </p:extLst>
  </p:cSld>
  <p:clrMapOvr>
    <a:masterClrMapping/>
  </p:clrMapOvr>
  <mc:AlternateContent xmlns:mc="http://schemas.openxmlformats.org/markup-compatibility/2006" xmlns:p14="http://schemas.microsoft.com/office/powerpoint/2010/main">
    <mc:Choice Requires="p14">
      <p:transition spd="slow" p14:dur="2000" advTm="49765"/>
    </mc:Choice>
    <mc:Fallback xmlns="">
      <p:transition spd="slow" advTm="497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p:nvPr/>
        </p:nvSpPr>
        <p:spPr>
          <a:xfrm>
            <a:off x="914401" y="407113"/>
            <a:ext cx="8229600"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 sz="3200" b="0" i="0" strike="noStrike" cap="none" spc="0" baseline="0">
                <a:solidFill>
                  <a:srgbClr val="FFFFFF"/>
                </a:solidFill>
                <a:effectLst/>
                <a:latin typeface="Calibri"/>
                <a:ea typeface="Calibri"/>
                <a:cs typeface="Calibri"/>
              </a:rPr>
              <a:t>Pa dystiolaeth ddylwn i ei chynnwys ar gyfer Rhan (a)?</a:t>
            </a:r>
          </a:p>
        </p:txBody>
      </p:sp>
      <p:sp>
        <p:nvSpPr>
          <p:cNvPr id="4" name="Content Placeholder 3">
            <a:extLst>
              <a:ext uri="{FF2B5EF4-FFF2-40B4-BE49-F238E27FC236}">
                <a16:creationId xmlns:a16="http://schemas.microsoft.com/office/drawing/2014/main" id="{2476A7D4-58EC-4522-AC29-9FA51218E599}"/>
              </a:ext>
            </a:extLst>
          </p:cNvPr>
          <p:cNvSpPr>
            <a:spLocks noGrp="1"/>
          </p:cNvSpPr>
          <p:nvPr>
            <p:ph idx="1"/>
          </p:nvPr>
        </p:nvSpPr>
        <p:spPr>
          <a:xfrm>
            <a:off x="457200" y="1330379"/>
            <a:ext cx="8229600" cy="5264149"/>
          </a:xfrm>
        </p:spPr>
        <p:txBody>
          <a:bodyPr>
            <a:noAutofit/>
          </a:bodyPr>
          <a:lstStyle/>
          <a:p>
            <a:r>
              <a:rPr lang="cy" sz="2400" b="0" i="0" strike="noStrike" cap="none" spc="0" baseline="0" dirty="0">
                <a:solidFill>
                  <a:srgbClr val="000000"/>
                </a:solidFill>
                <a:effectLst/>
                <a:latin typeface="Arial"/>
                <a:ea typeface="Arial"/>
                <a:cs typeface="Arial"/>
              </a:rPr>
              <a:t>Ystyriaeth o'r safle.</a:t>
            </a:r>
          </a:p>
          <a:p>
            <a:pPr marL="342900" indent="-342900">
              <a:buFont typeface="Arial" panose="020B0604020202020204" pitchFamily="34" charset="0"/>
              <a:buChar char="•"/>
            </a:pPr>
            <a:r>
              <a:rPr lang="cy" sz="2400" b="0" i="0" strike="noStrike" cap="none" spc="0" baseline="0" dirty="0">
                <a:solidFill>
                  <a:srgbClr val="000000"/>
                </a:solidFill>
                <a:effectLst/>
                <a:latin typeface="Arial"/>
                <a:ea typeface="Arial"/>
                <a:cs typeface="Arial"/>
              </a:rPr>
              <a:t>Bydd angen i chi nodi safle ar gyfer y trawsnewid a'r estyniad gan ystyried y wybodaeth yn y senario.  </a:t>
            </a:r>
          </a:p>
          <a:p>
            <a:pPr marL="342900" indent="-342900">
              <a:buFont typeface="Arial" panose="020B0604020202020204" pitchFamily="34" charset="0"/>
              <a:buChar char="•"/>
            </a:pPr>
            <a:r>
              <a:rPr lang="cy" sz="2400" b="0" i="0" strike="noStrike" cap="none" spc="0" baseline="0" dirty="0">
                <a:solidFill>
                  <a:srgbClr val="000000"/>
                </a:solidFill>
                <a:effectLst/>
                <a:latin typeface="Arial"/>
                <a:ea typeface="Arial"/>
                <a:cs typeface="Arial"/>
              </a:rPr>
              <a:t>Mae'n bwysig eich bod chi'n gallu darparu cymaint o wybodaeth â phosib am y wefan rydych chi wedi'i dewis a byddai cynhyrchu cynllun safle i ddangos eich ystyriaethau yn bwysig.</a:t>
            </a:r>
          </a:p>
          <a:p>
            <a:pPr marL="342900" indent="-342900">
              <a:buFont typeface="Arial" panose="020B0604020202020204" pitchFamily="34" charset="0"/>
              <a:buChar char="•"/>
            </a:pPr>
            <a:r>
              <a:rPr lang="cy" sz="2400" b="0" i="0" strike="noStrike" cap="none" spc="0" baseline="0" dirty="0">
                <a:solidFill>
                  <a:srgbClr val="000000"/>
                </a:solidFill>
                <a:effectLst/>
                <a:latin typeface="Arial"/>
                <a:ea typeface="Arial"/>
                <a:cs typeface="Arial"/>
              </a:rPr>
              <a:t>Bydd angen i chi ddisgrifio:</a:t>
            </a:r>
          </a:p>
          <a:p>
            <a:pPr marL="1085850" lvl="1" indent="-342900">
              <a:buFont typeface="Arial" panose="020B0604020202020204" pitchFamily="34" charset="0"/>
              <a:buChar char="•"/>
            </a:pPr>
            <a:r>
              <a:rPr lang="cy" sz="2400" b="0" i="0" strike="noStrike" cap="none" spc="0" baseline="0" dirty="0">
                <a:solidFill>
                  <a:srgbClr val="000000"/>
                </a:solidFill>
                <a:effectLst/>
                <a:latin typeface="Arial"/>
                <a:ea typeface="Arial"/>
                <a:cs typeface="Arial"/>
              </a:rPr>
              <a:t>Lleoliad mewn perthynas ag ardaloedd fel canol y dref.</a:t>
            </a:r>
          </a:p>
          <a:p>
            <a:pPr marL="1085850" lvl="1" indent="-342900">
              <a:buFont typeface="Arial" panose="020B0604020202020204" pitchFamily="34" charset="0"/>
              <a:buChar char="•"/>
            </a:pPr>
            <a:r>
              <a:rPr lang="cy" sz="2400" b="0" i="0" strike="noStrike" cap="none" spc="0" baseline="0" dirty="0">
                <a:solidFill>
                  <a:srgbClr val="000000"/>
                </a:solidFill>
                <a:effectLst/>
                <a:latin typeface="Arial"/>
                <a:ea typeface="Arial"/>
                <a:cs typeface="Arial"/>
              </a:rPr>
              <a:t>Cyfeiriadaeth “</a:t>
            </a:r>
            <a:r>
              <a:rPr lang="en-GB" sz="2400" b="0" i="1" strike="noStrike" cap="none" spc="0" baseline="0" dirty="0">
                <a:solidFill>
                  <a:srgbClr val="000000"/>
                </a:solidFill>
                <a:effectLst/>
                <a:latin typeface="Arial"/>
                <a:ea typeface="Arial"/>
                <a:cs typeface="Arial"/>
              </a:rPr>
              <a:t>Orientation</a:t>
            </a:r>
            <a:r>
              <a:rPr lang="en-GB" sz="2400" b="0" i="0" strike="noStrike" cap="none" spc="0" baseline="0" dirty="0">
                <a:solidFill>
                  <a:srgbClr val="000000"/>
                </a:solidFill>
                <a:effectLst/>
                <a:latin typeface="Arial"/>
                <a:ea typeface="Arial"/>
                <a:cs typeface="Arial"/>
              </a:rPr>
              <a:t>” </a:t>
            </a:r>
            <a:r>
              <a:rPr lang="cy" sz="2400" b="0" i="0" strike="noStrike" cap="none" spc="0" baseline="0" dirty="0">
                <a:solidFill>
                  <a:srgbClr val="000000"/>
                </a:solidFill>
                <a:effectLst/>
                <a:latin typeface="Arial"/>
                <a:ea typeface="Arial"/>
                <a:cs typeface="Arial"/>
              </a:rPr>
              <a:t>y safle</a:t>
            </a:r>
          </a:p>
          <a:p>
            <a:pPr marL="1085850" lvl="1" indent="-342900">
              <a:buFont typeface="Arial" panose="020B0604020202020204" pitchFamily="34" charset="0"/>
              <a:buChar char="•"/>
            </a:pPr>
            <a:r>
              <a:rPr lang="cy" sz="2400" b="0" i="0" strike="noStrike" cap="none" spc="0" baseline="0" dirty="0">
                <a:solidFill>
                  <a:srgbClr val="000000"/>
                </a:solidFill>
                <a:effectLst/>
                <a:latin typeface="Arial"/>
                <a:ea typeface="Arial"/>
                <a:cs typeface="Arial"/>
              </a:rPr>
              <a:t>Cyflwr y ddaear ar y safle</a:t>
            </a:r>
          </a:p>
          <a:p>
            <a:pPr marL="1085850" lvl="1" indent="-342900">
              <a:buFont typeface="Arial" panose="020B0604020202020204" pitchFamily="34" charset="0"/>
              <a:buChar char="•"/>
            </a:pPr>
            <a:r>
              <a:rPr lang="cy" sz="2400" b="0" i="0" strike="noStrike" cap="none" spc="0" baseline="0" dirty="0">
                <a:solidFill>
                  <a:srgbClr val="000000"/>
                </a:solidFill>
                <a:effectLst/>
                <a:latin typeface="Arial"/>
                <a:ea typeface="Arial"/>
                <a:cs typeface="Arial"/>
              </a:rPr>
              <a:t>Argaeledd prif wasanaethau a chyfleustodau</a:t>
            </a:r>
          </a:p>
        </p:txBody>
      </p:sp>
      <p:pic>
        <p:nvPicPr>
          <p:cNvPr id="3" name="Audio 2">
            <a:hlinkClick r:id="" action="ppaction://media"/>
            <a:extLst>
              <a:ext uri="{FF2B5EF4-FFF2-40B4-BE49-F238E27FC236}">
                <a16:creationId xmlns:a16="http://schemas.microsoft.com/office/drawing/2014/main" id="{E8E6BF14-CF78-B04F-92BD-455AE17EDFD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207251503"/>
      </p:ext>
    </p:extLst>
  </p:cSld>
  <p:clrMapOvr>
    <a:masterClrMapping/>
  </p:clrMapOvr>
  <mc:AlternateContent xmlns:mc="http://schemas.openxmlformats.org/markup-compatibility/2006" xmlns:p14="http://schemas.microsoft.com/office/powerpoint/2010/main">
    <mc:Choice Requires="p14">
      <p:transition spd="slow" p14:dur="2000" advTm="42028"/>
    </mc:Choice>
    <mc:Fallback xmlns="">
      <p:transition spd="slow" advTm="420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p:nvPr/>
        </p:nvSpPr>
        <p:spPr>
          <a:xfrm>
            <a:off x="914400" y="171586"/>
            <a:ext cx="8229600"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 sz="3200" b="0" i="0" strike="noStrike" cap="none" spc="0" baseline="0" dirty="0">
                <a:solidFill>
                  <a:srgbClr val="FFFFFF"/>
                </a:solidFill>
                <a:effectLst/>
                <a:latin typeface="Calibri"/>
                <a:ea typeface="Calibri"/>
                <a:cs typeface="Calibri"/>
              </a:rPr>
              <a:t>Pa dystiolaeth ddylwn i ei chynnwys ar gyfer Rhan (a)?</a:t>
            </a:r>
          </a:p>
        </p:txBody>
      </p:sp>
      <p:pic>
        <p:nvPicPr>
          <p:cNvPr id="6" name="Picture 5">
            <a:extLst>
              <a:ext uri="{FF2B5EF4-FFF2-40B4-BE49-F238E27FC236}">
                <a16:creationId xmlns:a16="http://schemas.microsoft.com/office/drawing/2014/main" id="{0D4317EA-BE30-47D9-97F1-972124798A5B}"/>
              </a:ext>
            </a:extLst>
          </p:cNvPr>
          <p:cNvPicPr>
            <a:picLocks noChangeAspect="1"/>
          </p:cNvPicPr>
          <p:nvPr/>
        </p:nvPicPr>
        <p:blipFill>
          <a:blip r:embed="rId5"/>
          <a:stretch>
            <a:fillRect/>
          </a:stretch>
        </p:blipFill>
        <p:spPr>
          <a:xfrm>
            <a:off x="532039" y="1341518"/>
            <a:ext cx="8394984" cy="5516482"/>
          </a:xfrm>
          <a:prstGeom prst="rect">
            <a:avLst/>
          </a:prstGeom>
        </p:spPr>
      </p:pic>
      <p:pic>
        <p:nvPicPr>
          <p:cNvPr id="2" name="Audio 1">
            <a:hlinkClick r:id="" action="ppaction://media"/>
            <a:extLst>
              <a:ext uri="{FF2B5EF4-FFF2-40B4-BE49-F238E27FC236}">
                <a16:creationId xmlns:a16="http://schemas.microsoft.com/office/drawing/2014/main" id="{3192CFB7-CB16-7149-ABD8-416F5BD5661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232175744"/>
      </p:ext>
    </p:extLst>
  </p:cSld>
  <p:clrMapOvr>
    <a:masterClrMapping/>
  </p:clrMapOvr>
  <mc:AlternateContent xmlns:mc="http://schemas.openxmlformats.org/markup-compatibility/2006" xmlns:p14="http://schemas.microsoft.com/office/powerpoint/2010/main">
    <mc:Choice Requires="p14">
      <p:transition spd="slow" p14:dur="2000" advTm="24780"/>
    </mc:Choice>
    <mc:Fallback xmlns="">
      <p:transition spd="slow" advTm="247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S_OS" val="Microsoft Windows NT 10.0"/>
  <p:tag name="AS_RELEASE_DATE" val="2019.04.30"/>
  <p:tag name="AS_TITLE" val="Aspose.Slides for Java"/>
  <p:tag name="AS_VERSION" val="19.4"/>
</p:tagLst>
</file>

<file path=ppt/theme/theme1.xml><?xml version="1.0" encoding="utf-8"?>
<a:theme xmlns:a="http://schemas.openxmlformats.org/drawingml/2006/main" name="CBAC Powerpoint Presentation Template (Bilingual - Wales only) 2017-18">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E8D75E50D38D1449095CDF5BED87B3E" ma:contentTypeVersion="14" ma:contentTypeDescription="Create a new document." ma:contentTypeScope="" ma:versionID="c2fe1d0211291583c83f9ce89e12f2fb">
  <xsd:schema xmlns:xsd="http://www.w3.org/2001/XMLSchema" xmlns:xs="http://www.w3.org/2001/XMLSchema" xmlns:p="http://schemas.microsoft.com/office/2006/metadata/properties" xmlns:ns2="101960c9-2583-49a4-9434-4c0cad7b266a" xmlns:ns3="10ebebe9-ad9c-417c-96aa-6a2f5b72dbd6" targetNamespace="http://schemas.microsoft.com/office/2006/metadata/properties" ma:root="true" ma:fieldsID="4ed9bf25f68c114aeaf2e313957994ff" ns2:_="" ns3:_="">
    <xsd:import namespace="101960c9-2583-49a4-9434-4c0cad7b266a"/>
    <xsd:import namespace="10ebebe9-ad9c-417c-96aa-6a2f5b72dbd6"/>
    <xsd:element name="properties">
      <xsd:complexType>
        <xsd:sequence>
          <xsd:element name="documentManagement">
            <xsd:complexType>
              <xsd:all>
                <xsd:element ref="ns2:MediaServiceMetadata" minOccurs="0"/>
                <xsd:element ref="ns2:MediaServiceFastMetadata" minOccurs="0"/>
                <xsd:element ref="ns2:MediaServiceAutoTags" minOccurs="0"/>
                <xsd:element ref="ns2:QA" minOccurs="0"/>
                <xsd:element ref="ns3:SharedWithUsers" minOccurs="0"/>
                <xsd:element ref="ns3:SharedWithDetails" minOccurs="0"/>
                <xsd:element ref="ns2:MediaServiceOCR" minOccurs="0"/>
                <xsd:element ref="ns2:MediaServiceDateTaken"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1960c9-2583-49a4-9434-4c0cad7b266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QA" ma:index="11" nillable="true" ma:displayName="QA" ma:format="Dropdown" ma:internalName="QA">
      <xsd:simpleType>
        <xsd:restriction base="dms:Text">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0ebebe9-ad9c-417c-96aa-6a2f5b72dbd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QA xmlns="101960c9-2583-49a4-9434-4c0cad7b266a"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38E905D-A800-4E45-8A32-87A8C150A3A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01960c9-2583-49a4-9434-4c0cad7b266a"/>
    <ds:schemaRef ds:uri="10ebebe9-ad9c-417c-96aa-6a2f5b72dbd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0DE5532-076C-4333-94CD-BB9A7BAC216D}">
  <ds:schemaRefs>
    <ds:schemaRef ds:uri="http://schemas.microsoft.com/office/2006/metadata/properties"/>
    <ds:schemaRef ds:uri="http://schemas.microsoft.com/office/2006/documentManagement/types"/>
    <ds:schemaRef ds:uri="a1d47bb1-82e3-4d60-b9e5-b0f0cc087192"/>
    <ds:schemaRef ds:uri="http://schemas.openxmlformats.org/package/2006/metadata/core-properties"/>
    <ds:schemaRef ds:uri="http://purl.org/dc/elements/1.1/"/>
    <ds:schemaRef ds:uri="http://www.w3.org/XML/1998/namespace"/>
    <ds:schemaRef ds:uri="http://purl.org/dc/dcmitype/"/>
    <ds:schemaRef ds:uri="http://schemas.microsoft.com/office/infopath/2007/PartnerControls"/>
    <ds:schemaRef ds:uri="http://purl.org/dc/terms/"/>
    <ds:schemaRef ds:uri="101960c9-2583-49a4-9434-4c0cad7b266a"/>
  </ds:schemaRefs>
</ds:datastoreItem>
</file>

<file path=customXml/itemProps3.xml><?xml version="1.0" encoding="utf-8"?>
<ds:datastoreItem xmlns:ds="http://schemas.openxmlformats.org/officeDocument/2006/customXml" ds:itemID="{3755E1BF-89EC-40F0-9404-E5B90B765E7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CBAC Powerpoint Presentation Template (Bilingual - Wales only) 2017-18</Template>
  <TotalTime>21476</TotalTime>
  <Words>6418</Words>
  <Application>Microsoft Office PowerPoint</Application>
  <PresentationFormat>On-screen Show (4:3)</PresentationFormat>
  <Paragraphs>545</Paragraphs>
  <Slides>56</Slides>
  <Notes>56</Notes>
  <HiddenSlides>0</HiddenSlides>
  <MMClips>54</MMClips>
  <ScaleCrop>false</ScaleCrop>
  <HeadingPairs>
    <vt:vector size="4" baseType="variant">
      <vt:variant>
        <vt:lpstr>Theme</vt:lpstr>
      </vt:variant>
      <vt:variant>
        <vt:i4>1</vt:i4>
      </vt:variant>
      <vt:variant>
        <vt:lpstr>Slide Titles</vt:lpstr>
      </vt:variant>
      <vt:variant>
        <vt:i4>56</vt:i4>
      </vt:variant>
    </vt:vector>
  </HeadingPairs>
  <TitlesOfParts>
    <vt:vector size="57" baseType="lpstr">
      <vt:lpstr>CBAC Powerpoint Presentation Template (Bilingual - Wales only) 2017-18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WJEC</dc:creator>
  <cp:lastModifiedBy>Jones, Nia</cp:lastModifiedBy>
  <cp:revision>83</cp:revision>
  <dcterms:created xsi:type="dcterms:W3CDTF">2017-04-04T10:58:38Z</dcterms:created>
  <dcterms:modified xsi:type="dcterms:W3CDTF">2021-07-07T14:14:45Z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mplianceAssetId">
    <vt:lpwstr/>
  </property>
  <property fmtid="{D5CDD505-2E9C-101B-9397-08002B2CF9AE}" pid="3" name="ContentTypeId">
    <vt:lpwstr>0x0101005E8D75E50D38D1449095CDF5BED87B3E</vt:lpwstr>
  </property>
  <property fmtid="{D5CDD505-2E9C-101B-9397-08002B2CF9AE}" pid="4" name="Data classification">
    <vt:lpwstr>1;#Official|b38283cd-cbb6-4228-b374-af2de6a9d035</vt:lpwstr>
  </property>
  <property fmtid="{D5CDD505-2E9C-101B-9397-08002B2CF9AE}" pid="5" name="Item department">
    <vt:lpwstr/>
  </property>
  <property fmtid="{D5CDD505-2E9C-101B-9397-08002B2CF9AE}" pid="6" name="Item topic">
    <vt:lpwstr/>
  </property>
  <property fmtid="{D5CDD505-2E9C-101B-9397-08002B2CF9AE}" pid="7" name="Item_x0020_department">
    <vt:lpwstr/>
  </property>
  <property fmtid="{D5CDD505-2E9C-101B-9397-08002B2CF9AE}" pid="8" name="Item_x0020_topic">
    <vt:lpwstr/>
  </property>
  <property fmtid="{D5CDD505-2E9C-101B-9397-08002B2CF9AE}" pid="9" name="Order">
    <vt:r8>21600</vt:r8>
  </property>
  <property fmtid="{D5CDD505-2E9C-101B-9397-08002B2CF9AE}" pid="10" name="TemplateUrl">
    <vt:lpwstr/>
  </property>
  <property fmtid="{D5CDD505-2E9C-101B-9397-08002B2CF9AE}" pid="11" name="xd_ProgID">
    <vt:lpwstr/>
  </property>
  <property fmtid="{D5CDD505-2E9C-101B-9397-08002B2CF9AE}" pid="12" name="xd_Signature">
    <vt:bool>false</vt:bool>
  </property>
</Properties>
</file>