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7"/>
  </p:notesMasterIdLst>
  <p:sldIdLst>
    <p:sldId id="265" r:id="rId5"/>
    <p:sldId id="271" r:id="rId6"/>
    <p:sldId id="439" r:id="rId7"/>
    <p:sldId id="440" r:id="rId8"/>
    <p:sldId id="483" r:id="rId9"/>
    <p:sldId id="484" r:id="rId10"/>
    <p:sldId id="510" r:id="rId11"/>
    <p:sldId id="511" r:id="rId12"/>
    <p:sldId id="442" r:id="rId13"/>
    <p:sldId id="443" r:id="rId14"/>
    <p:sldId id="444" r:id="rId15"/>
    <p:sldId id="441" r:id="rId16"/>
    <p:sldId id="512" r:id="rId17"/>
    <p:sldId id="513" r:id="rId18"/>
    <p:sldId id="514" r:id="rId19"/>
    <p:sldId id="515" r:id="rId20"/>
    <p:sldId id="449" r:id="rId21"/>
    <p:sldId id="450" r:id="rId22"/>
    <p:sldId id="452" r:id="rId23"/>
    <p:sldId id="516" r:id="rId24"/>
    <p:sldId id="476" r:id="rId25"/>
    <p:sldId id="451" r:id="rId26"/>
    <p:sldId id="453" r:id="rId27"/>
    <p:sldId id="455" r:id="rId28"/>
    <p:sldId id="458" r:id="rId29"/>
    <p:sldId id="459" r:id="rId30"/>
    <p:sldId id="517" r:id="rId31"/>
    <p:sldId id="524" r:id="rId32"/>
    <p:sldId id="460" r:id="rId33"/>
    <p:sldId id="503" r:id="rId34"/>
    <p:sldId id="464" r:id="rId35"/>
    <p:sldId id="508" r:id="rId36"/>
    <p:sldId id="463" r:id="rId37"/>
    <p:sldId id="518" r:id="rId38"/>
    <p:sldId id="465" r:id="rId39"/>
    <p:sldId id="466" r:id="rId40"/>
    <p:sldId id="475" r:id="rId41"/>
    <p:sldId id="504" r:id="rId42"/>
    <p:sldId id="467" r:id="rId43"/>
    <p:sldId id="478" r:id="rId44"/>
    <p:sldId id="519" r:id="rId45"/>
    <p:sldId id="479" r:id="rId46"/>
    <p:sldId id="468" r:id="rId47"/>
    <p:sldId id="499" r:id="rId48"/>
    <p:sldId id="469" r:id="rId49"/>
    <p:sldId id="520" r:id="rId50"/>
    <p:sldId id="521" r:id="rId51"/>
    <p:sldId id="470" r:id="rId52"/>
    <p:sldId id="500" r:id="rId53"/>
    <p:sldId id="471" r:id="rId54"/>
    <p:sldId id="522" r:id="rId55"/>
    <p:sldId id="509" r:id="rId56"/>
    <p:sldId id="480" r:id="rId57"/>
    <p:sldId id="505" r:id="rId58"/>
    <p:sldId id="481" r:id="rId59"/>
    <p:sldId id="527" r:id="rId60"/>
    <p:sldId id="472" r:id="rId61"/>
    <p:sldId id="506" r:id="rId62"/>
    <p:sldId id="473" r:id="rId63"/>
    <p:sldId id="523" r:id="rId64"/>
    <p:sldId id="490" r:id="rId65"/>
    <p:sldId id="420" r:id="rId66"/>
  </p:sldIdLst>
  <p:sldSz cx="9144000" cy="6858000" type="screen4x3"/>
  <p:notesSz cx="6888163" cy="10020300"/>
  <p:embeddedFontLst>
    <p:embeddedFont>
      <p:font typeface="Calibri" panose="020F0502020204030204" pitchFamily="34" charset="0"/>
      <p:regular r:id="rId68"/>
      <p:bold r:id="rId69"/>
      <p:italic r:id="rId70"/>
      <p:boldItalic r:id="rId71"/>
    </p:embeddedFont>
    <p:embeddedFont>
      <p:font typeface="Gotham Rounded Book" pitchFamily="50" charset="0"/>
      <p:regular r:id="rId72"/>
      <p:bold r:id="rId73"/>
      <p:italic r:id="rId74"/>
      <p:boldItalic r:id="rId75"/>
    </p:embeddedFont>
  </p:embeddedFontLst>
  <p:custDataLst>
    <p:tags r:id="rId76"/>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0" autoAdjust="0"/>
    <p:restoredTop sz="71067" autoAdjust="0"/>
  </p:normalViewPr>
  <p:slideViewPr>
    <p:cSldViewPr snapToGrid="0" snapToObjects="1">
      <p:cViewPr varScale="1">
        <p:scale>
          <a:sx n="59" d="100"/>
          <a:sy n="59" d="100"/>
        </p:scale>
        <p:origin x="2563" y="34"/>
      </p:cViewPr>
      <p:guideLst>
        <p:guide orient="horz" pos="2160"/>
        <p:guide pos="2880"/>
      </p:guideLst>
    </p:cSldViewPr>
  </p:slideViewPr>
  <p:notesTextViewPr>
    <p:cViewPr>
      <p:scale>
        <a:sx n="75" d="100"/>
        <a:sy n="75" d="100"/>
      </p:scale>
      <p:origin x="0" y="0"/>
    </p:cViewPr>
  </p:notesTextViewPr>
  <p:sorterViewPr>
    <p:cViewPr varScale="1">
      <p:scale>
        <a:sx n="1" d="1"/>
        <a:sy n="1" d="1"/>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1.fntdata"/><Relationship Id="rId76"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7.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901698" y="0"/>
            <a:ext cx="2984871" cy="501015"/>
          </a:xfrm>
          <a:prstGeom prst="rect">
            <a:avLst/>
          </a:prstGeom>
        </p:spPr>
        <p:txBody>
          <a:bodyPr vert="horz" lIns="96661" tIns="48331" rIns="96661" bIns="48331" rtlCol="0"/>
          <a:lstStyle>
            <a:lvl1pPr algn="r">
              <a:defRPr sz="1300"/>
            </a:lvl1pPr>
          </a:lstStyle>
          <a:p>
            <a:fld id="{AB64709F-7B92-4904-980E-C27FFADFC1BF}" type="datetimeFigureOut">
              <a:rPr lang="en-GB" smtClean="0"/>
              <a:t>14/12/2021</a:t>
            </a:fld>
            <a:endParaRPr lang="en-GB"/>
          </a:p>
        </p:txBody>
      </p:sp>
      <p:sp>
        <p:nvSpPr>
          <p:cNvPr id="4" name="Slide Image Placeholder 3"/>
          <p:cNvSpPr>
            <a:spLocks noGrp="1" noRot="1" noChangeAspect="1"/>
          </p:cNvSpPr>
          <p:nvPr>
            <p:ph type="sldImg" idx="2"/>
          </p:nvPr>
        </p:nvSpPr>
        <p:spPr>
          <a:xfrm>
            <a:off x="939800" y="752475"/>
            <a:ext cx="5008563" cy="3757613"/>
          </a:xfrm>
          <a:prstGeom prst="rect">
            <a:avLst/>
          </a:prstGeom>
          <a:noFill/>
          <a:ln w="12700">
            <a:solidFill>
              <a:prstClr val="black"/>
            </a:solidFill>
          </a:ln>
        </p:spPr>
      </p:sp>
      <p:sp>
        <p:nvSpPr>
          <p:cNvPr id="5" name="Notes Placeholder 4"/>
          <p:cNvSpPr>
            <a:spLocks noGrp="1"/>
          </p:cNvSpPr>
          <p:nvPr>
            <p:ph type="body" sz="quarter" idx="3"/>
          </p:nvPr>
        </p:nvSpPr>
        <p:spPr>
          <a:xfrm>
            <a:off x="688817" y="4759643"/>
            <a:ext cx="5510530" cy="450913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6"/>
            <a:ext cx="2984871" cy="501015"/>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61" tIns="48331" rIns="96661" bIns="48331" rtlCol="0" anchor="b"/>
          <a:lstStyle>
            <a:lvl1pPr algn="r">
              <a:defRPr sz="13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 sz="1800" b="0" i="0" strike="noStrike" cap="none" spc="0" baseline="0">
                <a:solidFill>
                  <a:srgbClr val="000000"/>
                </a:solidFill>
                <a:effectLst/>
                <a:latin typeface="Calibri"/>
                <a:ea typeface="Calibri"/>
                <a:cs typeface="Calibri"/>
              </a:rPr>
              <a:t>Canllaw ar gyfer Arholiad </a:t>
            </a:r>
          </a:p>
          <a:p>
            <a:r>
              <a:rPr lang="cy" sz="1800" b="1" i="0" strike="noStrike" cap="none" spc="0" baseline="0">
                <a:solidFill>
                  <a:srgbClr val="000000"/>
                </a:solidFill>
                <a:effectLst/>
                <a:latin typeface="Calibri"/>
                <a:ea typeface="Calibri"/>
                <a:cs typeface="Calibri"/>
              </a:rPr>
              <a:t>TAG Yr Amgylchedd Adeiledig</a:t>
            </a:r>
          </a:p>
          <a:p>
            <a:r>
              <a:rPr lang="cy" sz="1800" b="1" i="0" strike="noStrike" cap="none" spc="0" baseline="0">
                <a:solidFill>
                  <a:srgbClr val="000000"/>
                </a:solidFill>
                <a:effectLst/>
                <a:latin typeface="Calibri"/>
                <a:ea typeface="Calibri"/>
                <a:cs typeface="Calibri"/>
              </a:rPr>
              <a:t>Uned 3</a:t>
            </a:r>
          </a:p>
          <a:p>
            <a:endParaRPr lang="en-GB" b="1"/>
          </a:p>
          <a:p>
            <a:endParaRPr lang="en-GB" b="1"/>
          </a:p>
        </p:txBody>
      </p:sp>
      <p:sp>
        <p:nvSpPr>
          <p:cNvPr id="4" name="Slide Number Placeholder 3"/>
          <p:cNvSpPr>
            <a:spLocks noGrp="1"/>
          </p:cNvSpPr>
          <p:nvPr>
            <p:ph type="sldNum" sz="quarter" idx="10"/>
          </p:nvPr>
        </p:nvSpPr>
        <p:spPr/>
        <p:txBody>
          <a:bodyPr/>
          <a:lstStyle/>
          <a:p>
            <a:fld id="{3BF64F25-C7F6-4E11-8B8C-CCA7BD6D9214}" type="slidenum">
              <a:rPr lang="en-GB" smtClean="0"/>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Y cynnwys sy’n cael ei brofi yw priodweddau defnyddiau adeiladu - breuder, hydrinedd a hydwythedd yn benodol.</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Mae’n gwestiwn chwe marc sy’n golygu bod gennych naw munud i ateb y cwestiwn.</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I gael marciau llawn mae'n rhaid i chi ddarparu disgrifiadau cywir a thechnegol o'r tair priodwedd, pob un yn cynnwys dwy ffaith gywir, un am bob marc.</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Cam 1 – rhaid i chi ddarllen y cwestiwn yn ofalus.  Mae'n bwysig nodi'r gair gorchymyn i roi arweiniad i chi ar y ffordd y bydd angen i chi lunio eich ateb.</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Cam 2 - Beth yw'r geiriau allweddol yn y cwestiwn – mae'n syniad da amlygu’r geiriau allweddol i wneud yn siŵr eich bod yn ateb y cwestiwn yn gywir.</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Cam 3 - Gofalwch eich bod chi'n gwybod pa wybodaeth y mae disgwyl i chi ei dangos yn eich ateb - yn yr achos hwn rydych yn edrych ar briodweddau defnyddiau.</a:t>
            </a:r>
          </a:p>
          <a:p>
            <a:r>
              <a:rPr lang="cy-GB" sz="1800" kern="1200" dirty="0">
                <a:solidFill>
                  <a:srgbClr val="000000"/>
                </a:solidFill>
                <a:latin typeface="Calibri" panose="020F0502020204030204" pitchFamily="34" charset="0"/>
              </a:rPr>
              <a:t>Cam 4 – mae'n ofynnol i chi amlinellu'r hyn rydych yn ei wybod am briodweddau defnyddiau adeiladu.</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Cam 5 – nodwch ddwy ffaith am bob un o'r priodweddau a enwir a lluniwch eich atebion cyn i chi ei ysgrifennu yn y papur arholiad.</a:t>
            </a:r>
          </a:p>
          <a:p>
            <a:endParaRPr lang="en-US"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Cam 6 – gofalwch, er bod eich ateb yn debygol o fod yn gryno, rhaid iddo fod yn ddigon i ennill y marc.</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957448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Yn dilyn ein proses chwe cham y peth cyntaf i'w wneud yw nodi ac amlygu'r gair gorchymyn – 'Amlinellwch'.</a:t>
            </a:r>
          </a:p>
          <a:p>
            <a:endParaRPr lang="en-GB" dirty="0"/>
          </a:p>
          <a:p>
            <a:r>
              <a:rPr lang="cy" sz="1800" b="0" i="0" strike="noStrike" cap="none" spc="0" baseline="0" dirty="0">
                <a:solidFill>
                  <a:srgbClr val="000000"/>
                </a:solidFill>
                <a:effectLst/>
                <a:latin typeface="Calibri"/>
                <a:ea typeface="Calibri"/>
                <a:cs typeface="Calibri"/>
              </a:rPr>
              <a:t>Yng ngham 2 nodwch y geiriau allweddol yn y cwestiwn, y ffaith bod angen i chi ysgrifennu disgrifiad o briodweddau sydd gan ddefnyddiau adeiladu.  Mae’r tair priodwedd sydd eu hangen wedi eu rhoi yn y cwestiwn.</a:t>
            </a:r>
          </a:p>
          <a:p>
            <a:endParaRPr lang="en-GB" dirty="0"/>
          </a:p>
          <a:p>
            <a:r>
              <a:rPr lang="cy" sz="1800" b="0" i="0" strike="noStrike" cap="none" spc="0" baseline="0" dirty="0">
                <a:solidFill>
                  <a:srgbClr val="000000"/>
                </a:solidFill>
                <a:effectLst/>
                <a:latin typeface="Calibri"/>
                <a:ea typeface="Calibri"/>
                <a:cs typeface="Calibri"/>
              </a:rPr>
              <a:t>Cam 3 – gwnewch yn siŵr eich bod yn gwybod pa ran o'r fanyleb sy'n cael ei harholi.  ‘Priodweddau defnyddiau adeiladu’ sy’n cael ei arholi yn yr achos yma.  Dylai'r ateb sicrhau bod y priodweddau a ddisgrifir yn ymwneud â'r rhan hon o'r fanyleb.</a:t>
            </a:r>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121136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Cam 4 – meddyliwch ar yr hyn rydych chi'n ei wybod am y cynnwys sydd wedi'i gynnwys yn y cwestiwn.  </a:t>
            </a:r>
          </a:p>
          <a:p>
            <a:endParaRPr lang="en-GB" dirty="0"/>
          </a:p>
          <a:p>
            <a:r>
              <a:rPr lang="cy" sz="1800" b="0" i="0" strike="noStrike" cap="none" spc="0" baseline="0" dirty="0">
                <a:solidFill>
                  <a:srgbClr val="000000"/>
                </a:solidFill>
                <a:effectLst/>
                <a:latin typeface="Calibri"/>
                <a:ea typeface="Calibri"/>
                <a:cs typeface="Calibri"/>
              </a:rPr>
              <a:t>Cam 5 – nodwch nodweddion y priodweddau rydych am eu disgrifio yn eich ymatebion.</a:t>
            </a:r>
          </a:p>
          <a:p>
            <a:endParaRPr lang="en-GB" dirty="0"/>
          </a:p>
          <a:p>
            <a:r>
              <a:rPr lang="cy" sz="1800" b="0" i="0" strike="noStrike" cap="none" spc="0" baseline="0" dirty="0">
                <a:solidFill>
                  <a:srgbClr val="000000"/>
                </a:solidFill>
                <a:effectLst/>
                <a:latin typeface="Calibri"/>
                <a:ea typeface="Calibri"/>
                <a:cs typeface="Calibri"/>
              </a:rPr>
              <a:t>Cam 6 – gwnewch yn siŵr eich bod yn rhoi dwy nodwedd berthnasol ar gyfer pob un o'r tair priodwedd.</a:t>
            </a:r>
          </a:p>
          <a:p>
            <a:endParaRPr lang="en-GB" dirty="0"/>
          </a:p>
          <a:p>
            <a:r>
              <a:rPr lang="cy" sz="1800" b="0" i="0" strike="noStrike" cap="none" spc="0" baseline="0" dirty="0">
                <a:solidFill>
                  <a:srgbClr val="000000"/>
                </a:solidFill>
                <a:effectLst/>
                <a:latin typeface="Calibri"/>
                <a:ea typeface="Calibri"/>
                <a:cs typeface="Calibri"/>
              </a:rPr>
              <a:t>Mae'r cynllun marcio a ddangosir yn nodi'r disgrifiadau o freuder ac yn dangos y gwahaniaeth rhwng ateb un marc ac ateb dau farc.</a:t>
            </a:r>
          </a:p>
          <a:p>
            <a:endParaRPr lang="en-GB" dirty="0"/>
          </a:p>
          <a:p>
            <a:r>
              <a:rPr lang="cy" sz="1800" b="0" i="0" strike="noStrike" cap="none" spc="0" baseline="0" dirty="0">
                <a:solidFill>
                  <a:srgbClr val="000000"/>
                </a:solidFill>
                <a:effectLst/>
                <a:latin typeface="Calibri"/>
                <a:ea typeface="Calibri"/>
                <a:cs typeface="Calibri"/>
              </a:rPr>
              <a:t>Treuliwch ychydig o amser yn darllen drwy'r ymatebion i sicrhau eich bod yn deall sut i gael y ddau farc ar gyfer yr amlinelliad hwn.  </a:t>
            </a:r>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79424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Mae'r cynllun marcio a ddangosir yn nodi amlinelliad o ddisgrifiadau o hydrinedd a hydwythedd ac yn dangos y gwahaniaeth rhwng ateb un marc ac ateb dau farc.</a:t>
            </a:r>
          </a:p>
          <a:p>
            <a:endParaRPr lang="en-GB" dirty="0"/>
          </a:p>
          <a:p>
            <a:r>
              <a:rPr lang="cy" sz="1800" b="0" i="0" strike="noStrike" cap="none" spc="0" baseline="0" dirty="0">
                <a:solidFill>
                  <a:srgbClr val="000000"/>
                </a:solidFill>
                <a:effectLst/>
                <a:latin typeface="Calibri"/>
                <a:ea typeface="Calibri"/>
                <a:cs typeface="Calibri"/>
              </a:rPr>
              <a:t>Treuliwch ychydig o amser yn darllen drwy'r ymatebion i sicrhau eich bod yn deall sut i gael y ddau farc ar gyfer yr amlinelliadau hyn.  </a:t>
            </a:r>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41903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 cynnwys sy’n cael ei brofi yw priodweddau defnyddiau adeiladu - yn benodol, sut y gall defnyddiau ymateb i lefelau uchel o leithder.</a:t>
            </a:r>
          </a:p>
          <a:p>
            <a:endParaRPr lang="en-US" dirty="0"/>
          </a:p>
          <a:p>
            <a:r>
              <a:rPr lang="cy" sz="1800" b="0" i="0" strike="noStrike" cap="none" spc="0" baseline="0" dirty="0">
                <a:solidFill>
                  <a:srgbClr val="000000"/>
                </a:solidFill>
                <a:effectLst/>
                <a:latin typeface="Calibri"/>
                <a:ea typeface="Calibri"/>
                <a:cs typeface="Calibri"/>
              </a:rPr>
              <a:t>Mae’n gwestiwn chwe marc sy’n golygu bod gennych naw munud i ateb y cwestiwn.</a:t>
            </a:r>
          </a:p>
          <a:p>
            <a:endParaRPr lang="en-US" dirty="0"/>
          </a:p>
          <a:p>
            <a:r>
              <a:rPr lang="cy" sz="1800" b="0" i="0" strike="noStrike" cap="none" spc="0" baseline="0" dirty="0">
                <a:solidFill>
                  <a:srgbClr val="000000"/>
                </a:solidFill>
                <a:effectLst/>
                <a:latin typeface="Calibri"/>
                <a:ea typeface="Calibri"/>
                <a:cs typeface="Calibri"/>
              </a:rPr>
              <a:t>I gael marciau llawn mae'n rhaid i chi ddarparu disgrifiadau cywir a thechnegol sut mae defnyddiau'n ymateb i gysylltiad â lleithder.</a:t>
            </a:r>
          </a:p>
          <a:p>
            <a:endParaRPr lang="en-US" dirty="0"/>
          </a:p>
          <a:p>
            <a:r>
              <a:rPr lang="cy" sz="1800" b="0" i="0" strike="noStrike" cap="none" spc="0" baseline="0" dirty="0">
                <a:solidFill>
                  <a:srgbClr val="000000"/>
                </a:solidFill>
                <a:effectLst/>
                <a:latin typeface="Calibri"/>
                <a:ea typeface="Calibri"/>
                <a:cs typeface="Calibri"/>
              </a:rPr>
              <a:t>Cam 1 – rhaid i chi ddarllen y cwestiwn yn ofalus.  Mae'n bwysig nodi'r gair gorchymyn i roi arweiniad i chi ar y ffordd y bydd angen i chi lunio eich ateb.</a:t>
            </a:r>
          </a:p>
          <a:p>
            <a:endParaRPr lang="en-US" dirty="0"/>
          </a:p>
          <a:p>
            <a:r>
              <a:rPr lang="cy" sz="1800" b="0" i="0" strike="noStrike" cap="none" spc="0" baseline="0" dirty="0">
                <a:solidFill>
                  <a:srgbClr val="000000"/>
                </a:solidFill>
                <a:effectLst/>
                <a:latin typeface="Calibri"/>
                <a:ea typeface="Calibri"/>
                <a:cs typeface="Calibri"/>
              </a:rPr>
              <a:t>Cam 2 - Beth yw'r geiriau allweddol yn y cwestiwn – mae'n syniad da amlygu’r geiriau allweddol i wneud yn siŵr eich bod yn ateb y cwestiwn yn gywir.</a:t>
            </a:r>
          </a:p>
          <a:p>
            <a:endParaRPr lang="en-US" dirty="0"/>
          </a:p>
          <a:p>
            <a:r>
              <a:rPr lang="cy" sz="1800" b="0" i="0" strike="noStrike" cap="none" spc="0" baseline="0" dirty="0">
                <a:solidFill>
                  <a:srgbClr val="000000"/>
                </a:solidFill>
                <a:effectLst/>
                <a:latin typeface="Calibri"/>
                <a:ea typeface="Calibri"/>
                <a:cs typeface="Calibri"/>
              </a:rPr>
              <a:t>Cam 3 - Gofalwch eich bod chi'n gwybod pa wybodaeth y mae disgwyl i chi ei dangos yn eich ateb - yn yr achos hwn rydych yn edrych ar effaith lleithder ar ddefnyddiau adeiladu.</a:t>
            </a:r>
          </a:p>
          <a:p>
            <a:r>
              <a:rPr lang="cy" sz="1800" b="0" i="0" strike="noStrike" cap="none" spc="0" baseline="0" dirty="0">
                <a:solidFill>
                  <a:srgbClr val="000000"/>
                </a:solidFill>
                <a:effectLst/>
                <a:latin typeface="Calibri"/>
                <a:ea typeface="Calibri"/>
                <a:cs typeface="Calibri"/>
              </a:rPr>
              <a:t>Cam 4 – mae'n ofynnol i chi nodi’r hyn rydych yn ei wybod am effaith cysylltiad estynedig â lleithder ar ddefnyddiau adeiladu.</a:t>
            </a:r>
          </a:p>
          <a:p>
            <a:endParaRPr lang="en-US" dirty="0"/>
          </a:p>
          <a:p>
            <a:r>
              <a:rPr lang="cy" sz="1800" b="0" i="0" strike="noStrike" cap="none" spc="0" baseline="0" dirty="0">
                <a:solidFill>
                  <a:srgbClr val="000000"/>
                </a:solidFill>
                <a:effectLst/>
                <a:latin typeface="Calibri"/>
                <a:ea typeface="Calibri"/>
                <a:cs typeface="Calibri"/>
              </a:rPr>
              <a:t>Cam 5 – nodwch effeithiau gwahanol achosion o leithder ar ddefnyddiau adeiladu a lluniwch eich ateb cyn i chi ei ysgrifennu yn y papur arholiad.</a:t>
            </a:r>
          </a:p>
          <a:p>
            <a:endParaRPr lang="en-US" dirty="0"/>
          </a:p>
          <a:p>
            <a:r>
              <a:rPr lang="cy" sz="1800" b="0" i="0" strike="noStrike" cap="none" spc="0" baseline="0" dirty="0">
                <a:solidFill>
                  <a:srgbClr val="000000"/>
                </a:solidFill>
                <a:effectLst/>
                <a:latin typeface="Calibri"/>
                <a:ea typeface="Calibri"/>
                <a:cs typeface="Calibri"/>
              </a:rPr>
              <a:t>Cam 6 – gwnewch yn siŵr bod eich ateb yn ddigon manwl i ennill y marciau ar gyfer y cwestiwn hwn sydd wedi'i farcio yn seiliedig ar fandiau.</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50666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Mae'r cynllun marcio a ddangosir yn amlinellu'r disgrifiadau o effeithiau lleithder ar ddefnyddiau adeiladu dros gyfnod hir o amser.</a:t>
            </a:r>
          </a:p>
          <a:p>
            <a:endParaRPr lang="en-GB" dirty="0"/>
          </a:p>
          <a:p>
            <a:r>
              <a:rPr lang="cy" sz="1800" b="0" i="0" strike="noStrike" cap="none" spc="0" baseline="0" dirty="0">
                <a:solidFill>
                  <a:srgbClr val="000000"/>
                </a:solidFill>
                <a:effectLst/>
                <a:latin typeface="Calibri"/>
                <a:ea typeface="Calibri"/>
                <a:cs typeface="Calibri"/>
              </a:rPr>
              <a:t>Mae'r pwyntiau bwled yn dangos yr hyn a elwir yn gynnwys dangosol y dylid ei gynnwys mewn ymateb i'r cwestiwn hwn.  Efallai na fydd atebion marciau llawn yn cynnwys yr holl gynnwys dangosol ond yn yr achos hwnnw dylai'r ymateb fynd i fanylion technegol am y pwyntiau dan sylw i ddangos dyfnder gwybodaeth a dealltwriaeth.</a:t>
            </a:r>
          </a:p>
          <a:p>
            <a:endParaRPr lang="en-GB" dirty="0"/>
          </a:p>
          <a:p>
            <a:r>
              <a:rPr lang="cy" sz="1800" b="0" i="0" strike="noStrike" cap="none" spc="0" baseline="0" dirty="0">
                <a:solidFill>
                  <a:srgbClr val="000000"/>
                </a:solidFill>
                <a:effectLst/>
                <a:latin typeface="Calibri"/>
                <a:ea typeface="Calibri"/>
                <a:cs typeface="Calibri"/>
              </a:rPr>
              <a:t>Treuliwch ychydig o amser yn darllen drwy'r ymatebion i sicrhau eich bod yn deall sut i gael y marciau ar gyfer y cwestiwn hwn.  </a:t>
            </a:r>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82674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bandiau marcio yn disgrifio perfformiad ymgeiswyr o ran gwybodaeth a dealltwriaeth o bwnc y cwestiwn – effeithiau lleithder.</a:t>
            </a:r>
          </a:p>
          <a:p>
            <a:endParaRPr lang="en-GB" dirty="0"/>
          </a:p>
          <a:p>
            <a:r>
              <a:rPr lang="cy" sz="1800" b="0" i="0" strike="noStrike" cap="none" spc="0" baseline="0" dirty="0">
                <a:solidFill>
                  <a:srgbClr val="000000"/>
                </a:solidFill>
                <a:effectLst/>
                <a:latin typeface="Calibri"/>
                <a:ea typeface="Calibri"/>
                <a:cs typeface="Calibri"/>
              </a:rPr>
              <a:t>Pan fydd arholwr yn marcio’r math hwn o gwestiwn byddant yn ystyried cwmpas y cynnwys dangosol ac yna'n cymharu ansawdd yr ymateb i'r disgrifiadau yn y bandiau marcio.</a:t>
            </a:r>
          </a:p>
          <a:p>
            <a:endParaRPr lang="en-GB" dirty="0"/>
          </a:p>
          <a:p>
            <a:r>
              <a:rPr lang="cy" sz="1800" b="0" i="0" strike="noStrike" cap="none" spc="0" baseline="0" dirty="0">
                <a:solidFill>
                  <a:srgbClr val="000000"/>
                </a:solidFill>
                <a:effectLst/>
                <a:latin typeface="Calibri"/>
                <a:ea typeface="Calibri"/>
                <a:cs typeface="Calibri"/>
              </a:rPr>
              <a:t>Treuliwch ychydig o amser yn darllen drwy'r ymatebion i sicrhau eich bod yn deall sut i gael y marciau ar gyfer y cwestiwn hwn.  </a:t>
            </a: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48023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Cwestiwn 2a – y cynnwys sy'n cael ei brofi yw priodweddau defnyddiau adeiladu sy'n canolbwyntio ar ddefnyddio brics.</a:t>
            </a:r>
          </a:p>
          <a:p>
            <a:r>
              <a:rPr lang="cy" sz="1800" b="0" i="0" strike="noStrike" cap="none" spc="0" baseline="0" dirty="0">
                <a:solidFill>
                  <a:srgbClr val="000000"/>
                </a:solidFill>
                <a:effectLst/>
                <a:latin typeface="Calibri"/>
                <a:ea typeface="Calibri"/>
                <a:cs typeface="Calibri"/>
              </a:rPr>
              <a:t>Mae'r cwestiwn werth chwe marc sy'n golygu bod gennych 9 munud i ateb y cwestiwn hwn.</a:t>
            </a:r>
          </a:p>
          <a:p>
            <a:endParaRPr lang="en-GB" dirty="0"/>
          </a:p>
          <a:p>
            <a:r>
              <a:rPr lang="cy" sz="1800" b="0" i="0" strike="noStrike" cap="none" spc="0" baseline="0" dirty="0">
                <a:solidFill>
                  <a:srgbClr val="000000"/>
                </a:solidFill>
                <a:effectLst/>
                <a:latin typeface="Calibri"/>
                <a:ea typeface="Calibri"/>
                <a:cs typeface="Calibri"/>
              </a:rPr>
              <a:t>Ar gyfer pob cwestiwn dylech weithio drwy'r chwe cham:</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Nodwch y gair gorchymyn ar gyfer y cwestiwn hwn – yn yr achos hwn Disgrifiwch</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Nodwch y geiriau allweddol yn y cwestiwn – mae angen i chi ystyried priodweddau brics sy'n eu gwneud yn addas i'w defnyddio fel defnydd adeiladu.</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Mae angen i chi nodi cynnwys perthnasol y cwestiwn, y cam adeiladu yng nghylch oes  adeilad.</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Lluniwch eich ymatebion i gyfiawnhau priodweddau gwaith brics sy'n ei wneud yn ddefnydd addas ar gyfer adeiladu tŷ a garej (Adeiladau domestig)</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Gwnewch yn siŵr eich bod yn nodi cyfres o briodweddau ac yn esbonio pam mae pob un yn gwneud brics yn ddefnydd addas ar gyfer y gwaith adeiladu hwn.</a:t>
            </a:r>
          </a:p>
          <a:p>
            <a:pPr marL="181240" indent="-18124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829716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Mae'r gair gorchymyn Disgrifiwch yn golygu y dylech ddarparu cyfres o ffeithiau cysylltiedig sy'n cwmpasu nodweddion pwnc y cwestiwn.</a:t>
            </a:r>
          </a:p>
          <a:p>
            <a:endParaRPr lang="en-GB" dirty="0"/>
          </a:p>
          <a:p>
            <a:r>
              <a:rPr lang="cy" sz="1800" b="0" i="0" strike="noStrike" cap="none" spc="0" baseline="0" dirty="0">
                <a:solidFill>
                  <a:srgbClr val="000000"/>
                </a:solidFill>
                <a:effectLst/>
                <a:latin typeface="Calibri"/>
                <a:ea typeface="Calibri"/>
                <a:cs typeface="Calibri"/>
              </a:rPr>
              <a:t>Rhaid i chi gysylltu eich ateb i ffocws y cwestiwn – adeiladu tŷ a garej.</a:t>
            </a:r>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37584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marcio yn cwmpasu cyfres o briodweddau a fyddai'n ennill marciau.  Dylai eich ymateb gynnwys y rhan fwyaf os nad pob un o'r priodweddau hyn i ennill marciau da.</a:t>
            </a:r>
          </a:p>
          <a:p>
            <a:endParaRPr lang="en-GB" dirty="0"/>
          </a:p>
          <a:p>
            <a:r>
              <a:rPr lang="cy" sz="1800" b="0" i="0" strike="noStrike" cap="none" spc="0" baseline="0" dirty="0">
                <a:solidFill>
                  <a:srgbClr val="000000"/>
                </a:solidFill>
                <a:effectLst/>
                <a:latin typeface="Calibri"/>
                <a:ea typeface="Calibri"/>
                <a:cs typeface="Calibri"/>
              </a:rPr>
              <a:t>Darllenwch drwy'r atebion a cheisiwch nodi'r pwyntiau sydd wedi ennill y marciau ym mhob un.</a:t>
            </a:r>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84740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angen i chi sicrhau bod gennych yr holl ddeunyddiau sydd eu hangen arnoch i weithio drwy'r canllaw hwn.</a:t>
            </a:r>
          </a:p>
          <a:p>
            <a:endParaRPr lang="en-GB" dirty="0"/>
          </a:p>
          <a:p>
            <a:r>
              <a:rPr lang="cy" sz="1800" b="0" i="0" strike="noStrike" cap="none" spc="0" baseline="0" dirty="0">
                <a:solidFill>
                  <a:srgbClr val="000000"/>
                </a:solidFill>
                <a:effectLst/>
                <a:latin typeface="Calibri"/>
                <a:ea typeface="Calibri"/>
                <a:cs typeface="Calibri"/>
              </a:rPr>
              <a:t>Mae hyn yn cynnwys copi o'r papur arholiad sydd â lle i chi ysgrifennu eich atebion.</a:t>
            </a:r>
          </a:p>
          <a:p>
            <a:endParaRPr lang="en-GB" dirty="0"/>
          </a:p>
          <a:p>
            <a:r>
              <a:rPr lang="cy" sz="1800" b="0" i="0" strike="noStrike" cap="none" spc="0" baseline="0" dirty="0">
                <a:solidFill>
                  <a:srgbClr val="000000"/>
                </a:solidFill>
                <a:effectLst/>
                <a:latin typeface="Calibri"/>
                <a:ea typeface="Calibri"/>
                <a:cs typeface="Calibri"/>
              </a:rPr>
              <a:t>Papur llinellau ar gyfer gwaith bras</a:t>
            </a:r>
          </a:p>
          <a:p>
            <a:endParaRPr lang="en-GB" dirty="0"/>
          </a:p>
          <a:p>
            <a:r>
              <a:rPr lang="cy" sz="1800" b="0" i="0" strike="noStrike" cap="none" spc="0" baseline="0" dirty="0">
                <a:solidFill>
                  <a:srgbClr val="000000"/>
                </a:solidFill>
                <a:effectLst/>
                <a:latin typeface="Calibri"/>
                <a:ea typeface="Calibri"/>
                <a:cs typeface="Calibri"/>
              </a:rPr>
              <a:t>Pen du, pensil a phren mesur</a:t>
            </a:r>
          </a:p>
          <a:p>
            <a:endParaRPr lang="en-GB" dirty="0"/>
          </a:p>
          <a:p>
            <a:r>
              <a:rPr lang="cy" sz="1800" b="0" i="0" strike="noStrike" cap="none" spc="0" baseline="0" dirty="0">
                <a:solidFill>
                  <a:srgbClr val="000000"/>
                </a:solidFill>
                <a:effectLst/>
                <a:latin typeface="Calibri"/>
                <a:ea typeface="Calibri"/>
                <a:cs typeface="Calibri"/>
              </a:rPr>
              <a:t>Amlygwr (highlighter)</a:t>
            </a:r>
          </a:p>
          <a:p>
            <a:endParaRPr lang="en-GB" dirty="0"/>
          </a:p>
          <a:p>
            <a:r>
              <a:rPr lang="cy" sz="1800" b="0" i="0" strike="noStrike" cap="none" spc="0" baseline="0" dirty="0">
                <a:solidFill>
                  <a:srgbClr val="000000"/>
                </a:solidFill>
                <a:effectLst/>
                <a:latin typeface="Calibri"/>
                <a:ea typeface="Calibri"/>
                <a:cs typeface="Calibri"/>
              </a:rPr>
              <a:t>Nodiadau post-it i gofnodi unrhyw faterion rydych chi am eu codi gyda'ch athro yn nes ymlaen.</a:t>
            </a:r>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Mae'r bandiau marcio yn disgrifio perfformiad ymgeiswyr o ran gwybodaeth a dealltwriaeth o bwnc y cwestiwn – priodweddau brics.  Fodd bynnag, mae'n bwysig eich bod yn cysylltu'r priodweddau â'r math o adeilad sy'n cael ei drafod gan na fyddai rhai priodweddau o fudd mewn adeiladau eraill.</a:t>
            </a:r>
          </a:p>
          <a:p>
            <a:endParaRPr lang="en-GB" dirty="0"/>
          </a:p>
          <a:p>
            <a:r>
              <a:rPr lang="cy" sz="1800" b="0" i="0" strike="noStrike" cap="none" spc="0" baseline="0" dirty="0">
                <a:solidFill>
                  <a:srgbClr val="000000"/>
                </a:solidFill>
                <a:effectLst/>
                <a:latin typeface="Calibri"/>
                <a:ea typeface="Calibri"/>
                <a:cs typeface="Calibri"/>
              </a:rPr>
              <a:t>Darllenwch drwy'r bandiau marcio i sicrhau eich bod yn deall sut mae gwahanol lefelau o berfformiad yn cael eu marcio.</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2230843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Trefnwyr Gwybodaeth ar gael ar wefan CBAC sy'n cwmpasu cynnwys Uned 3.  Dyma ddarn gan y Trefnydd Gwybodaeth ar briodweddau defnyddio brics wrth adeiladu adeilad.</a:t>
            </a:r>
          </a:p>
          <a:p>
            <a:endParaRPr lang="en-GB" dirty="0"/>
          </a:p>
          <a:p>
            <a:r>
              <a:rPr lang="cy" sz="1800" b="0" i="0" strike="noStrike" cap="none" spc="0" baseline="0" dirty="0">
                <a:solidFill>
                  <a:srgbClr val="000000"/>
                </a:solidFill>
                <a:effectLst/>
                <a:latin typeface="Calibri"/>
                <a:ea typeface="Calibri"/>
                <a:cs typeface="Calibri"/>
              </a:rPr>
              <a:t>Darllenwch drwy'r trefnydd gwybodaeth - a fyddai'r wybodaeth yn eich helpu i ateb cwestiynau ar y pwnc hwn?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174818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 cynnwys sy'n cael ei brofi yn y cwestiwn hwn yw cyfrifo'r meintiau ar gyfer adeiladu wal frics.</a:t>
            </a:r>
          </a:p>
          <a:p>
            <a:endParaRPr lang="en-GB" dirty="0"/>
          </a:p>
          <a:p>
            <a:r>
              <a:rPr lang="cy" sz="1800" b="0" i="0" strike="noStrike" cap="none" spc="0" baseline="0" dirty="0">
                <a:solidFill>
                  <a:srgbClr val="000000"/>
                </a:solidFill>
                <a:effectLst/>
                <a:latin typeface="Calibri"/>
                <a:ea typeface="Calibri"/>
                <a:cs typeface="Calibri"/>
              </a:rPr>
              <a:t>Mae pum marc ar gael yma sy'n rhoi saith munud a hanner i chi ateb y cwestiwn.</a:t>
            </a:r>
          </a:p>
          <a:p>
            <a:endParaRPr lang="en-GB" dirty="0"/>
          </a:p>
          <a:p>
            <a:r>
              <a:rPr lang="cy" sz="1800" b="0" i="0" strike="noStrike" cap="none" spc="0" baseline="0" dirty="0">
                <a:solidFill>
                  <a:srgbClr val="000000"/>
                </a:solidFill>
                <a:effectLst/>
                <a:latin typeface="Calibri"/>
                <a:ea typeface="Calibri"/>
                <a:cs typeface="Calibri"/>
              </a:rPr>
              <a:t>Ar gyfer pob cwestiwn dylech weithio drwy'r chwe cham:</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Nodwch y gair gorchymyn ar gyfer y cwestiwn hwn – yn yr achos hwn cyfrifwch</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Nodwch y geiriau allweddol yn y cwestiwn – yn yr achos hwn dimensiynau'r wal.</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Bydd pob cam o'r gwaith cyfrifo yn cael un marc os yw'n gywir.</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Mae angen i chi nodi'r wybodaeth rifiadol berthnasol yn y cwestiwn a gwneud rhagdybiaethau perthnasol fel lleoliad y ffenestr a'r drws a fydd yn caniatáu i frics gael eu torri yn eu hanner.</a:t>
            </a:r>
          </a:p>
          <a:p>
            <a:pPr marL="181240" indent="-181240">
              <a:buFont typeface="Arial" panose="020B0604020202020204" pitchFamily="34" charset="0"/>
              <a:buChar char="•"/>
            </a:pPr>
            <a:r>
              <a:rPr lang="cy" sz="1800" b="0" i="0" strike="noStrike" cap="none" spc="0" baseline="0" dirty="0">
                <a:solidFill>
                  <a:srgbClr val="000000"/>
                </a:solidFill>
                <a:effectLst/>
                <a:latin typeface="Calibri"/>
                <a:ea typeface="Calibri"/>
                <a:cs typeface="Calibri"/>
              </a:rPr>
              <a:t>Nodwch eich gwaith cyfrifo yn glir a sicrhewch eich bod yn gwirio eich atebion.</a:t>
            </a:r>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140672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Mae'r cwestiwn hwn yn gofyn i chi gyfrifo nifer y brics sydd eu hangen i adeiladu wal o ddimensiynau penodol sy'n cynnwys agoriadau ar gyfer drws a ffenestr.</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Mae'r gwaith cyfrifo’n caniatáu ar gyfer morter o amgylch brics ac felly cymerir maint y brics fel 225 x 75 mm yn hytrach na'r maint a roddir yn y cwestiwn o 215 x 65 mm.  Os nad ydych wedi  ystyried hyn, byddech wedi colli 1 o'r pum marc sydd ar gael.</a:t>
            </a:r>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490362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yn ymwneud â'r pwnc cysur thermol ac yn canolbwyntio ar y ffactorau amgylcheddol a allai effeithio ar gysur thermol mewn adeilad.</a:t>
            </a:r>
          </a:p>
          <a:p>
            <a:endParaRPr lang="en-GB" dirty="0"/>
          </a:p>
          <a:p>
            <a:r>
              <a:rPr lang="cy" sz="1800" b="0" i="0" strike="noStrike" cap="none" spc="0" baseline="0" dirty="0">
                <a:solidFill>
                  <a:srgbClr val="000000"/>
                </a:solidFill>
                <a:effectLst/>
                <a:latin typeface="Calibri"/>
                <a:ea typeface="Calibri"/>
                <a:cs typeface="Calibri"/>
              </a:rPr>
              <a:t>Mae chwe marc ar gael ar gyfer y cwestiwn hwn sy'n golygu y dylech dreulio hyd at naw munud yn ei ateb.</a:t>
            </a:r>
          </a:p>
          <a:p>
            <a:endParaRPr lang="en-GB" dirty="0"/>
          </a:p>
          <a:p>
            <a:r>
              <a:rPr lang="cy" sz="1800" b="0" i="0" strike="noStrike" cap="none" spc="0" baseline="0" dirty="0">
                <a:solidFill>
                  <a:srgbClr val="000000"/>
                </a:solidFill>
                <a:effectLst/>
                <a:latin typeface="Calibri"/>
                <a:ea typeface="Calibri"/>
                <a:cs typeface="Calibri"/>
              </a:rPr>
              <a:t> Dylai eich ateb ganolbwyntio ar faterion fel tymheredd aer, tymheredd pelydrol, cyflymder yr aer a lleithder cymharol.  Dylai pob un fod yn gysylltiedig â'i effaith ar gysur yr adeilad i'r rhai sy’n byw ynddo.</a:t>
            </a:r>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2420374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Nawr, cewch gyfle i geisio ateb cwestiwn yn yr amser a ganiateir yn yr arholiad.  Mae 100 marc ar gael yn y papur ac mae gennych 2½ awr i wneud y papur.  Mae hyn yn golygu 1½ munud ar gyfer pob marc.</a:t>
            </a:r>
          </a:p>
          <a:p>
            <a:endParaRPr lang="en-GB" dirty="0">
              <a:latin typeface="Calibri" pitchFamily="34" charset="0"/>
              <a:cs typeface="Calibri" panose="020F0502020204030204" pitchFamily="34" charset="0"/>
            </a:endParaRPr>
          </a:p>
          <a:p>
            <a:r>
              <a:rPr lang="cy" sz="1800" b="0" i="0" strike="noStrike" cap="none" spc="0" baseline="0" dirty="0">
                <a:solidFill>
                  <a:srgbClr val="000000"/>
                </a:solidFill>
                <a:effectLst/>
                <a:latin typeface="Calibri"/>
                <a:ea typeface="Calibri"/>
                <a:cs typeface="Calibri"/>
              </a:rPr>
              <a:t>Atebwch y cwestiwn hwn yn eich copi o'r papur cwestiynau.</a:t>
            </a:r>
          </a:p>
          <a:p>
            <a:endParaRPr lang="en-GB" dirty="0">
              <a:latin typeface="Calibri" pitchFamily="34" charset="0"/>
              <a:cs typeface="Calibri" panose="020F0502020204030204" pitchFamily="34" charset="0"/>
            </a:endParaRPr>
          </a:p>
          <a:p>
            <a:r>
              <a:rPr lang="cy" sz="1800" b="0" i="0" strike="noStrike" cap="none" spc="0" baseline="0" dirty="0">
                <a:solidFill>
                  <a:srgbClr val="000000"/>
                </a:solidFill>
                <a:effectLst/>
                <a:latin typeface="Calibri"/>
                <a:ea typeface="Calibri"/>
                <a:cs typeface="Calibri"/>
              </a:rPr>
              <a:t>Pan fyddwch yn barod i ateb y cwestiwn, cliciwch ar yr amserydd a fydd yn cyfrif'r naw munud.  </a:t>
            </a:r>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198220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Dyma'r cynnwys dangosol ar gyfer Cwestiwn 3a.  Darllenwch drwy'r cynnwys a'i gymharu â'ch ymateb i'r cwestiwn.  Faint o'r pwyntiau sydd wedi'u cynnwys yn y cynnwys dangosol a oedd wedi’u cynnwys yn eich ateb chi?</a:t>
            </a:r>
          </a:p>
          <a:p>
            <a:endParaRPr lang="en-GB" dirty="0"/>
          </a:p>
          <a:p>
            <a:r>
              <a:rPr lang="cy" sz="1800" b="0" i="0" strike="noStrike" cap="none" spc="0" baseline="0" dirty="0">
                <a:solidFill>
                  <a:srgbClr val="000000"/>
                </a:solidFill>
                <a:effectLst/>
                <a:latin typeface="Calibri"/>
                <a:ea typeface="Calibri"/>
                <a:cs typeface="Calibri"/>
              </a:rPr>
              <a:t>Edrychwch yn ofalus ar yr atebion i sicrhau eich bod yn deall y cynnwys oedd ei angen.</a:t>
            </a:r>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887946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Edrychwch yn ofalus ar y bandiau marcio i sicrhau eich bod yn deall sut y dyfarnwyd y marciau.  Pa fand marc fyddai fwyaf priodol ar gyfer eich ymateb chi?  Sut allech chi wella eich ymateb i ennill marciau llawn?</a:t>
            </a:r>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142355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Trefnwyr Gwybodaeth ar gael ar wefan CBAC sy'n cwmpasu cynnwys Uned 3.  Dyma ddarn gan y Trefnydd Gwybodaeth ar yr angen i sicrhau cysur thermol mewn adeilad.</a:t>
            </a:r>
          </a:p>
          <a:p>
            <a:endParaRPr lang="en-GB" dirty="0"/>
          </a:p>
          <a:p>
            <a:r>
              <a:rPr lang="cy" sz="1800" b="0" i="0" strike="noStrike" cap="none" spc="0" baseline="0" dirty="0">
                <a:solidFill>
                  <a:srgbClr val="000000"/>
                </a:solidFill>
                <a:effectLst/>
                <a:latin typeface="Calibri"/>
                <a:ea typeface="Calibri"/>
                <a:cs typeface="Calibri"/>
              </a:rPr>
              <a:t>Darllenwch drwy'r trefnydd gwybodaeth - a fyddai'r wybodaeth yn eich helpu i ateb cwestiynau ar y pwnc hwn?</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355753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Mae'r cwestiwn hwn hefyd yn canolbwyntio ar reoli llif gwres mewn adeilad.</a:t>
            </a:r>
          </a:p>
          <a:p>
            <a:endParaRPr lang="en-GB" dirty="0"/>
          </a:p>
          <a:p>
            <a:r>
              <a:rPr lang="cy" sz="1800" b="0" i="0" strike="noStrike" cap="none" spc="0" baseline="0" dirty="0">
                <a:solidFill>
                  <a:srgbClr val="000000"/>
                </a:solidFill>
                <a:effectLst/>
                <a:latin typeface="Calibri"/>
                <a:ea typeface="Calibri"/>
                <a:cs typeface="Calibri"/>
              </a:rPr>
              <a:t>Mae gennych naw munud i ateb y cwestiwn hwn.</a:t>
            </a:r>
          </a:p>
          <a:p>
            <a:r>
              <a:rPr lang="cy" sz="1800" b="0" i="0" strike="noStrike" cap="none" spc="0" baseline="0" dirty="0">
                <a:solidFill>
                  <a:srgbClr val="000000"/>
                </a:solidFill>
                <a:effectLst/>
                <a:latin typeface="Calibri"/>
                <a:ea typeface="Calibri"/>
                <a:cs typeface="Calibri"/>
              </a:rPr>
              <a:t>Yn y rhan hon o'r cwestiwn y gair gorchymyn yw 'Disgrifiwch'.</a:t>
            </a:r>
          </a:p>
          <a:p>
            <a:r>
              <a:rPr lang="cy" sz="1800" b="0" i="0" strike="noStrike" cap="none" spc="0" baseline="0" dirty="0">
                <a:solidFill>
                  <a:srgbClr val="000000"/>
                </a:solidFill>
                <a:effectLst/>
                <a:latin typeface="Calibri"/>
                <a:ea typeface="Calibri"/>
                <a:cs typeface="Calibri"/>
              </a:rPr>
              <a:t>I'ch atgoffa:</a:t>
            </a:r>
          </a:p>
          <a:p>
            <a:endParaRPr lang="en-GB" dirty="0"/>
          </a:p>
          <a:p>
            <a:r>
              <a:rPr lang="cy" sz="1300" b="1" i="0" strike="noStrike" cap="none" spc="0" baseline="0" dirty="0">
                <a:solidFill>
                  <a:srgbClr val="000000"/>
                </a:solidFill>
                <a:effectLst/>
                <a:latin typeface="Calibri"/>
                <a:ea typeface="Calibri"/>
                <a:cs typeface="Calibri"/>
              </a:rPr>
              <a:t>Disgrifiwch</a:t>
            </a:r>
            <a:r>
              <a:rPr lang="cy" sz="1400" b="0" i="0" strike="noStrike" cap="none" spc="0" baseline="0" dirty="0">
                <a:solidFill>
                  <a:srgbClr val="000000"/>
                </a:solidFill>
                <a:effectLst/>
                <a:latin typeface="Calibri"/>
                <a:ea typeface="Calibri"/>
                <a:cs typeface="Calibri"/>
              </a:rPr>
              <a:t> – dylech ddarparu nodweddion pwnc neu gyfres o ffeithiau cysylltiedig.  Dylai'r disgrifiad fod mor gyflawn â phosibl i ddangos prif nodweddion y pwnc y mae gofyn i chi ei ddisgrifio.</a:t>
            </a:r>
          </a:p>
          <a:p>
            <a:pPr defTabSz="966612">
              <a:defRPr/>
            </a:pPr>
            <a:endParaRPr lang="en-GB" sz="1300" dirty="0"/>
          </a:p>
          <a:p>
            <a:pPr defTabSz="966612">
              <a:defRPr/>
            </a:pPr>
            <a:r>
              <a:rPr lang="cy" sz="1300" b="0" i="0" strike="noStrike" cap="none" spc="0" baseline="0" dirty="0">
                <a:solidFill>
                  <a:srgbClr val="000000"/>
                </a:solidFill>
                <a:effectLst/>
                <a:latin typeface="Calibri"/>
                <a:ea typeface="Calibri"/>
                <a:cs typeface="Calibri"/>
              </a:rPr>
              <a:t>Pan fyddwch yn ystyried yr hyn rydych yn ei wybod am wresogi adeilad, meddyliwch sut y gallwch gysylltu eich gwybodaeth â'r cwestiwn..  </a:t>
            </a:r>
          </a:p>
          <a:p>
            <a:pPr defTabSz="966612">
              <a:defRPr/>
            </a:pPr>
            <a:endParaRPr lang="en-GB" sz="1300" dirty="0"/>
          </a:p>
          <a:p>
            <a:pPr defTabSz="966612">
              <a:defRPr/>
            </a:pPr>
            <a:r>
              <a:rPr lang="cy" sz="1300" b="0" i="0" strike="noStrike" cap="none" spc="0" baseline="0" dirty="0">
                <a:solidFill>
                  <a:srgbClr val="000000"/>
                </a:solidFill>
                <a:effectLst/>
                <a:latin typeface="Calibri"/>
                <a:ea typeface="Calibri"/>
                <a:cs typeface="Calibri"/>
              </a:rPr>
              <a:t>Rhaid i'ch ymateb ddefnyddio cyd-destun y cwestiwn er mwyn ennill marciau.  Mae hyn yn golygu bod yn rhaid i chi ffurfio eich ymateb yn ofalus i gymhwyso eich gwybodaeth i'r cyd-destun.</a:t>
            </a:r>
          </a:p>
          <a:p>
            <a:pPr defTabSz="966612">
              <a:defRPr/>
            </a:pPr>
            <a:endParaRPr lang="en-GB" sz="1300" dirty="0"/>
          </a:p>
          <a:p>
            <a:pPr defTabSz="966612">
              <a:defRPr/>
            </a:pPr>
            <a:endParaRPr lang="en-GB" sz="1300"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376707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Uned 3 Safon Uwch yn arholiad ysgrifenedig 2 awr a 30 munud.  Mae'n cyfrannu 30% at y cymhwyster Safon Uwch.</a:t>
            </a:r>
          </a:p>
          <a:p>
            <a:endParaRPr lang="en-GB" dirty="0"/>
          </a:p>
          <a:p>
            <a:r>
              <a:rPr lang="cy" sz="1800" b="0" i="0" strike="noStrike" cap="none" spc="0" baseline="0" dirty="0">
                <a:solidFill>
                  <a:srgbClr val="000000"/>
                </a:solidFill>
                <a:effectLst/>
                <a:latin typeface="Calibri"/>
                <a:ea typeface="Calibri"/>
                <a:cs typeface="Calibri"/>
              </a:rPr>
              <a:t>Mae'r papur yn cynnwys 7 cwestiwn ac mae'r marciau’n cael eu dyfarnu allan o 100 marc.</a:t>
            </a:r>
          </a:p>
          <a:p>
            <a:endParaRPr lang="en-GB" dirty="0"/>
          </a:p>
          <a:p>
            <a:r>
              <a:rPr lang="cy" sz="1800" b="0" i="0" strike="noStrike" cap="none" spc="0" baseline="0" dirty="0">
                <a:solidFill>
                  <a:srgbClr val="000000"/>
                </a:solidFill>
                <a:effectLst/>
                <a:latin typeface="Calibri"/>
                <a:ea typeface="Calibri"/>
                <a:cs typeface="Calibri"/>
              </a:rPr>
              <a:t>Mae'r arholiad yn profi eich gwybodaeth a'ch dealltwriaeth am: briodweddau a diraddiad defnyddiau, dadansoddi adeiladwaith a chysur adeiladau, safonau ar gyfer mesuriadau, ystyriaethau thermol, acwstig a goleuo a systemau gwasanaethau adeiladu.</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Amser i chi wneud ychydig o waith.  Edrychwch yn ôl ar y chwe cham ar gyfer y cwestiwn hwn a chynllunio eich ymateb.</a:t>
            </a:r>
          </a:p>
          <a:p>
            <a:endParaRPr lang="en-GB" dirty="0"/>
          </a:p>
          <a:p>
            <a:r>
              <a:rPr lang="cy" sz="1800" b="0" i="0" strike="noStrike" cap="none" spc="0" baseline="0" dirty="0">
                <a:solidFill>
                  <a:srgbClr val="000000"/>
                </a:solidFill>
                <a:effectLst/>
                <a:latin typeface="Calibri"/>
                <a:ea typeface="Calibri"/>
                <a:cs typeface="Calibri"/>
              </a:rPr>
              <a:t>Mae gennych naw munud i ateb y cwestiwn hwn.  I ddechrau'r amserydd cliciwch ar '9.00'.</a:t>
            </a:r>
          </a:p>
          <a:p>
            <a:endParaRPr lang="en-GB" dirty="0"/>
          </a:p>
          <a:p>
            <a:r>
              <a:rPr lang="cy" sz="1800" b="0" i="0" strike="noStrike" cap="none" spc="0" baseline="0" dirty="0">
                <a:solidFill>
                  <a:srgbClr val="000000"/>
                </a:solidFill>
                <a:effectLst/>
                <a:latin typeface="Calibri"/>
                <a:ea typeface="Calibri"/>
                <a:cs typeface="Calibri"/>
              </a:rPr>
              <a:t>Unwaith y bydd yr amser wedi dod i ben neu y byddwch wedi gorffen eich ymateb gallwch symud i'r sleid nesaf i weld y cynllun marcio a marcio eich gwaith.  </a:t>
            </a:r>
          </a:p>
          <a:p>
            <a:endParaRPr lang="en-GB" dirty="0"/>
          </a:p>
          <a:p>
            <a:r>
              <a:rPr lang="cy" sz="1800" b="0" i="0" strike="noStrike" cap="none" spc="0" baseline="0" dirty="0">
                <a:solidFill>
                  <a:srgbClr val="000000"/>
                </a:solidFill>
                <a:effectLst/>
                <a:latin typeface="Calibri"/>
                <a:ea typeface="Calibri"/>
                <a:cs typeface="Calibri"/>
              </a:rPr>
              <a:t>Cofiwch fod yr arholwr yn disgwyl bod angen tua naw munud arnoch chi i ysgrifennu'n ddigon manwl i ennill marciau llawn.</a:t>
            </a:r>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2299997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Defnyddiwch y darn hwn o'r cynllun marcio i wirio'r cynnwys yn eich ymateb.  Yn amlwg, ni fyddwch wedi ysgrifennu'n union beth sydd yma ond mae angen i chi nodi'r pwyntiau a wnaed yn y cynnwys dangosol a'u cymharu â'ch ymateb.</a:t>
            </a:r>
          </a:p>
          <a:p>
            <a:endParaRPr lang="en-GB" dirty="0"/>
          </a:p>
          <a:p>
            <a:r>
              <a:rPr lang="cy" sz="1800" b="0" i="0" strike="noStrike" cap="none" spc="0" baseline="0" dirty="0">
                <a:solidFill>
                  <a:srgbClr val="000000"/>
                </a:solidFill>
                <a:effectLst/>
                <a:latin typeface="Calibri"/>
                <a:ea typeface="Calibri"/>
                <a:cs typeface="Calibri"/>
              </a:rPr>
              <a:t>Sut allech chi wella eich ateb i ennill marciau llawn?</a:t>
            </a:r>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1030074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Edrychwch yn ofalus ar y bandiau marcio i sicrhau eich bod yn deall sut y dyfarnwyd y marciau.  Pa fand marc fyddai fwyaf priodol ar gyfer eich ymateb chi?  Sut allech chi wella eich ymateb i ennill marciau llawn?</a:t>
            </a:r>
          </a:p>
        </p:txBody>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765637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yn ymdrin ag effaith newidiadau yn y tymheredd ar ddefnyddwyr adeiladau preswyl.</a:t>
            </a:r>
          </a:p>
          <a:p>
            <a:endParaRPr lang="en-GB" dirty="0"/>
          </a:p>
          <a:p>
            <a:r>
              <a:rPr lang="cy" sz="1800" b="0" i="0" strike="noStrike" cap="none" spc="0" baseline="0" dirty="0">
                <a:solidFill>
                  <a:srgbClr val="000000"/>
                </a:solidFill>
                <a:effectLst/>
                <a:latin typeface="Calibri"/>
                <a:ea typeface="Calibri"/>
                <a:cs typeface="Calibri"/>
              </a:rPr>
              <a:t>Mae gennych naw munud i ateb y cwestiwn hwn.</a:t>
            </a:r>
          </a:p>
          <a:p>
            <a:endParaRPr lang="en-GB" dirty="0"/>
          </a:p>
          <a:p>
            <a:r>
              <a:rPr lang="cy" sz="1800" b="0" i="0" strike="noStrike" cap="none" spc="0" baseline="0" dirty="0">
                <a:solidFill>
                  <a:srgbClr val="000000"/>
                </a:solidFill>
                <a:effectLst/>
                <a:latin typeface="Calibri"/>
                <a:ea typeface="Calibri"/>
                <a:cs typeface="Calibri"/>
              </a:rPr>
              <a:t>Rydym wedi edrych ar ystod o gwestiynau hyd yn hyn.  Rwy'n cymryd yn ganiataol eich bod yn gallu cofio sut i gyflawni camau 1 – 4 ar gyfer y cwestiwn hwn.  Os na allwch gofio camau 1 – 4 ailedrychwch ar un o'r sleidiau blaenorol i'ch atgoffa eich hun.</a:t>
            </a:r>
          </a:p>
          <a:p>
            <a:endParaRPr lang="en-GB" dirty="0"/>
          </a:p>
          <a:p>
            <a:r>
              <a:rPr lang="cy" sz="1800" b="0" i="0" strike="noStrike" cap="none" spc="0" baseline="0" dirty="0">
                <a:solidFill>
                  <a:srgbClr val="000000"/>
                </a:solidFill>
                <a:effectLst/>
                <a:latin typeface="Calibri"/>
                <a:ea typeface="Calibri"/>
                <a:cs typeface="Calibri"/>
              </a:rPr>
              <a:t>Mae'r rhan hon o'r cwestiwn yn ystyried effaith newidiadau yn y tymheredd ar ddefnyddwyr adeilad preswyl yn dibynnu ar y math o waith adeiladu a ddefnyddiwyd i adeiladu'r strwythur.  Dylech ystyried ffactorau fel inswleiddio, oedran yr adeilad, natur yr adeilad a lleoliad yr adeilad.</a:t>
            </a:r>
          </a:p>
        </p:txBody>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Tree>
    <p:extLst>
      <p:ext uri="{BB962C8B-B14F-4D97-AF65-F5344CB8AC3E}">
        <p14:creationId xmlns:p14="http://schemas.microsoft.com/office/powerpoint/2010/main" val="2040127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Amser i chi wneud ychydig o waith.  Edrychwch yn ôl ar y chwe cham ar gyfer y cwestiwn hwn a chynllunio eich ymateb.</a:t>
            </a:r>
          </a:p>
          <a:p>
            <a:endParaRPr lang="en-GB" dirty="0"/>
          </a:p>
          <a:p>
            <a:r>
              <a:rPr lang="cy" sz="1800" b="0" i="0" strike="noStrike" cap="none" spc="0" baseline="0" dirty="0">
                <a:solidFill>
                  <a:srgbClr val="000000"/>
                </a:solidFill>
                <a:effectLst/>
                <a:latin typeface="Calibri"/>
                <a:ea typeface="Calibri"/>
                <a:cs typeface="Calibri"/>
              </a:rPr>
              <a:t>Mae gennych naw munud i ateb y cwestiwn hwn.  I ddechrau'r amserydd cliciwch ar '9.00'.</a:t>
            </a:r>
          </a:p>
          <a:p>
            <a:endParaRPr lang="en-GB" dirty="0"/>
          </a:p>
          <a:p>
            <a:r>
              <a:rPr lang="cy" sz="1800" b="0" i="0" strike="noStrike" cap="none" spc="0" baseline="0" dirty="0">
                <a:solidFill>
                  <a:srgbClr val="000000"/>
                </a:solidFill>
                <a:effectLst/>
                <a:latin typeface="Calibri"/>
                <a:ea typeface="Calibri"/>
                <a:cs typeface="Calibri"/>
              </a:rPr>
              <a:t>Unwaith y bydd yr amser wedi dod i ben neu y byddwch wedi gorffen eich ymateb gallwch symud i'r sleid nesaf i weld y cynllun marcio a marcio eich gwaith.  </a:t>
            </a:r>
          </a:p>
          <a:p>
            <a:endParaRPr lang="en-GB" dirty="0"/>
          </a:p>
          <a:p>
            <a:r>
              <a:rPr lang="cy" sz="1800" b="0" i="0" strike="noStrike" cap="none" spc="0" baseline="0" dirty="0">
                <a:solidFill>
                  <a:srgbClr val="000000"/>
                </a:solidFill>
                <a:effectLst/>
                <a:latin typeface="Calibri"/>
                <a:ea typeface="Calibri"/>
                <a:cs typeface="Calibri"/>
              </a:rPr>
              <a:t>Cofiwch fod yr arholwr yn disgwyl bod angen tua naw munud arnoch chi i ysgrifennu'n ddigon manwl i ennill marciau llawn.</a:t>
            </a:r>
          </a:p>
        </p:txBody>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Tree>
    <p:extLst>
      <p:ext uri="{BB962C8B-B14F-4D97-AF65-F5344CB8AC3E}">
        <p14:creationId xmlns:p14="http://schemas.microsoft.com/office/powerpoint/2010/main" val="1656718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marcio ar gyfer y cwestiwn hwn yn cynnwys y cynnwys dangosol y bydd yr arholwr am ei weld yn eich ateb.  Fel o'r blaen efallai nad ydych wedi ymdrin â'r holl gynnwys dangosol ond bydd eich ymateb yn cael ei farnu yn erbyn disgrifyddion bandiau marcio a fydd yn ystyried y manylion manwl a thechnegol a gynhwysir yn eich ateb.</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1361612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dirty="0">
                <a:solidFill>
                  <a:srgbClr val="000000"/>
                </a:solidFill>
                <a:effectLst/>
                <a:latin typeface="Calibri"/>
                <a:ea typeface="Calibri"/>
                <a:cs typeface="Calibri"/>
              </a:rPr>
              <a:t>Edrychwch yn ofalus ar y bandiau marcio i sicrhau eich bod yn deall sut y dyfarnwyd y marciau.  Pa fand marcio fyddai fwyaf priodol ar gyfer eich ymateb chi?  Sut allech chi wella eich ymateb i ennill marciau llawn?</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Tree>
    <p:extLst>
      <p:ext uri="{BB962C8B-B14F-4D97-AF65-F5344CB8AC3E}">
        <p14:creationId xmlns:p14="http://schemas.microsoft.com/office/powerpoint/2010/main" val="282172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ar bwnc dadansoddi strwythurol, ac yn enwedig llwythi byw a marw.</a:t>
            </a:r>
          </a:p>
          <a:p>
            <a:endParaRPr lang="en-GB" dirty="0"/>
          </a:p>
          <a:p>
            <a:r>
              <a:rPr lang="cy" sz="1800" b="0" i="0" strike="noStrike" cap="none" spc="0" baseline="0" dirty="0">
                <a:solidFill>
                  <a:srgbClr val="000000"/>
                </a:solidFill>
                <a:effectLst/>
                <a:latin typeface="Calibri"/>
                <a:ea typeface="Calibri"/>
                <a:cs typeface="Calibri"/>
              </a:rPr>
              <a:t>Cwestiwn chwe marc yw hwn felly mae gennych naw munud i ateb y cwestiwn hwn.</a:t>
            </a:r>
          </a:p>
          <a:p>
            <a:endParaRPr lang="en-GB" dirty="0"/>
          </a:p>
          <a:p>
            <a:r>
              <a:rPr lang="cy" sz="1800" b="0" i="0" strike="noStrike" cap="none" spc="0" baseline="0" dirty="0">
                <a:solidFill>
                  <a:srgbClr val="000000"/>
                </a:solidFill>
                <a:effectLst/>
                <a:latin typeface="Calibri"/>
                <a:ea typeface="Calibri"/>
                <a:cs typeface="Calibri"/>
              </a:rPr>
              <a:t>Mae cwestiwn 4a wedi'i osod i brofi eich gwybodaeth a'ch dealltwriaeth o'r gwahaniaethau rhwng y ddau ddosbarthiad llwyth.</a:t>
            </a:r>
          </a:p>
          <a:p>
            <a:endParaRPr lang="en-GB" dirty="0"/>
          </a:p>
          <a:p>
            <a:r>
              <a:rPr lang="cy" sz="1800" b="0" i="0" strike="noStrike" cap="none" spc="0" baseline="0" dirty="0">
                <a:solidFill>
                  <a:srgbClr val="000000"/>
                </a:solidFill>
                <a:effectLst/>
                <a:latin typeface="Calibri"/>
                <a:ea typeface="Calibri"/>
                <a:cs typeface="Calibri"/>
              </a:rPr>
              <a:t>Gweithiwch drwy gamau 1 – 4 ar gyfer y cwestiwn hwn i sicrhau eich bod ar y trywydd iawn i ffurfio eich ateb.</a:t>
            </a:r>
          </a:p>
          <a:p>
            <a:endParaRPr lang="en-GB" dirty="0"/>
          </a:p>
          <a:p>
            <a:r>
              <a:rPr lang="cy" sz="1800" b="0" i="0" strike="noStrike" cap="none" spc="0" baseline="0" dirty="0">
                <a:solidFill>
                  <a:srgbClr val="000000"/>
                </a:solidFill>
                <a:effectLst/>
                <a:latin typeface="Calibri"/>
                <a:ea typeface="Calibri"/>
                <a:cs typeface="Calibri"/>
              </a:rPr>
              <a:t>Y gair gorchymyn yma yw 'Disgrifiwch', i'ch atgoffa:</a:t>
            </a:r>
          </a:p>
          <a:p>
            <a:endParaRPr lang="en-GB" dirty="0"/>
          </a:p>
          <a:p>
            <a:r>
              <a:rPr lang="cy" sz="1400" b="1" i="0" strike="noStrike" cap="none" spc="0" baseline="0" dirty="0">
                <a:solidFill>
                  <a:srgbClr val="000000"/>
                </a:solidFill>
                <a:effectLst/>
                <a:latin typeface="Calibri"/>
                <a:ea typeface="Calibri"/>
                <a:cs typeface="Calibri"/>
              </a:rPr>
              <a:t>Disgrifiwch </a:t>
            </a:r>
            <a:r>
              <a:rPr lang="cy" sz="1400" b="0" i="0" strike="noStrike" cap="none" spc="0" baseline="0" dirty="0">
                <a:solidFill>
                  <a:srgbClr val="000000"/>
                </a:solidFill>
                <a:effectLst/>
                <a:latin typeface="Calibri"/>
                <a:ea typeface="Calibri"/>
                <a:cs typeface="Calibri"/>
              </a:rPr>
              <a:t>– dylech roi nodweddion pwnc neu gyfres o ffeithiau cysylltiedig.  Dylai'r disgrifiad fod mor gyflawn â phosibl i ddangos prif nodweddion y pwnc y mae gofyn i chi ei ddisgrifio.</a:t>
            </a:r>
          </a:p>
          <a:p>
            <a:endParaRPr lang="en-GB" dirty="0"/>
          </a:p>
          <a:p>
            <a:r>
              <a:rPr lang="cy" sz="1800" b="0" i="0" strike="noStrike" cap="none" spc="0" baseline="0" dirty="0">
                <a:solidFill>
                  <a:srgbClr val="000000"/>
                </a:solidFill>
                <a:effectLst/>
                <a:latin typeface="Calibri"/>
                <a:ea typeface="Calibri"/>
                <a:cs typeface="Calibri"/>
              </a:rPr>
              <a:t>Dylai eich ymateb i'r cwestiwn gynnwys diffiniad o bob math o lwyth ac enghreifftiau o lwythi byw a marw.</a:t>
            </a:r>
          </a:p>
        </p:txBody>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Tree>
    <p:extLst>
      <p:ext uri="{BB962C8B-B14F-4D97-AF65-F5344CB8AC3E}">
        <p14:creationId xmlns:p14="http://schemas.microsoft.com/office/powerpoint/2010/main" val="1933447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hwn yn gwestiwn â marc uwch, chwe marc mewn gwirionedd.  Mae hyn yn golygu y byddai gennych hyd at 9 munud i ateb y cwestiwn hwn.  Mae hyn yn dangos y bydd angen i chi gynnwys llawer o fanylion.  </a:t>
            </a:r>
          </a:p>
          <a:p>
            <a:endParaRPr lang="en-GB" dirty="0"/>
          </a:p>
          <a:p>
            <a:r>
              <a:rPr lang="cy" sz="1800" b="0" i="0" strike="noStrike" cap="none" spc="0" baseline="0" dirty="0">
                <a:solidFill>
                  <a:srgbClr val="000000"/>
                </a:solidFill>
                <a:effectLst/>
                <a:latin typeface="Calibri"/>
                <a:ea typeface="Calibri"/>
                <a:cs typeface="Calibri"/>
              </a:rPr>
              <a:t>Treuliwch ychydig o amser yn ystyried sut y byddwch yn ateb y cwestiwn hwn – efallai yr hoffech lunio ateb bras ar ffurf pwyntiau bwled cyn i chi ddechrau ateb y cwestiwn yn eich copi o'r papur arholiad.</a:t>
            </a:r>
          </a:p>
          <a:p>
            <a:endParaRPr lang="en-GB" dirty="0"/>
          </a:p>
          <a:p>
            <a:r>
              <a:rPr lang="cy" sz="1800" b="0" i="0" strike="noStrike" cap="none" spc="0" baseline="0" dirty="0">
                <a:solidFill>
                  <a:srgbClr val="000000"/>
                </a:solidFill>
                <a:effectLst/>
                <a:latin typeface="Calibri"/>
                <a:ea typeface="Calibri"/>
                <a:cs typeface="Calibri"/>
              </a:rPr>
              <a:t>Cliciwch yr amserydd (9.00) pan fyddwch yn barod i ysgrifennu eich ateb.</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Tree>
    <p:extLst>
      <p:ext uri="{BB962C8B-B14F-4D97-AF65-F5344CB8AC3E}">
        <p14:creationId xmlns:p14="http://schemas.microsoft.com/office/powerpoint/2010/main" val="1975954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wedi'i farcio yn seiliedig ar fandiau.  Mae hynny'n golygu, er y bydd y cynllun marcio yn cynnwys cyfres o bwyntiau (cynnwys dangosol) y dylid eu cynnwys mewn ymateb da, bod y marciau'n cael eu dyfarnu gan ddefnyddio disgrifiad o berfformiad ymgeiswyr gan ystyried nifer y pwyntiau o'r ateb dangosol a gwmpesir yn y cynllun marcio.</a:t>
            </a:r>
          </a:p>
          <a:p>
            <a:endParaRPr lang="en-GB" dirty="0"/>
          </a:p>
          <a:p>
            <a:r>
              <a:rPr lang="cy" sz="1800" b="0" i="0" strike="noStrike" cap="none" spc="0" baseline="0" dirty="0">
                <a:solidFill>
                  <a:srgbClr val="000000"/>
                </a:solidFill>
                <a:effectLst/>
                <a:latin typeface="Calibri"/>
                <a:ea typeface="Calibri"/>
                <a:cs typeface="Calibri"/>
              </a:rPr>
              <a:t>Darllenwch drwy'r pwyntiau a wnaed yn yr ateb dangosol a chymharwch eich ateb yn erbyn y rhestr.  </a:t>
            </a:r>
          </a:p>
          <a:p>
            <a:endParaRPr lang="en-GB" dirty="0"/>
          </a:p>
          <a:p>
            <a:r>
              <a:rPr lang="cy" sz="1800" b="0" i="0" strike="noStrike" cap="none" spc="0" baseline="0" dirty="0">
                <a:solidFill>
                  <a:srgbClr val="000000"/>
                </a:solidFill>
                <a:effectLst/>
                <a:latin typeface="Calibri"/>
                <a:ea typeface="Calibri"/>
                <a:cs typeface="Calibri"/>
              </a:rPr>
              <a:t>Yna darllenwch ddisgrifyddion y band marcio i weld ble rydych chi'n meddwl y byddai eich ateb yn gorwedd.</a:t>
            </a:r>
          </a:p>
          <a:p>
            <a:endParaRPr lang="en-GB" dirty="0"/>
          </a:p>
          <a:p>
            <a:r>
              <a:rPr lang="cy" sz="1800" b="0" i="0" strike="noStrike" cap="none" spc="0" baseline="0" dirty="0">
                <a:solidFill>
                  <a:srgbClr val="000000"/>
                </a:solidFill>
                <a:effectLst/>
                <a:latin typeface="Calibri"/>
                <a:ea typeface="Calibri"/>
                <a:cs typeface="Calibri"/>
              </a:rPr>
              <a:t>Sut allech chi wella eich ateb i'r math hwn o gwestiwn?</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Tree>
    <p:extLst>
      <p:ext uri="{BB962C8B-B14F-4D97-AF65-F5344CB8AC3E}">
        <p14:creationId xmlns:p14="http://schemas.microsoft.com/office/powerpoint/2010/main" val="134131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Y peth cyntaf y bydd angen i chi ei wneud yw darllen clawr blaen y papur i wneud yn siŵr eich bod chi'n gwybod yn union beth sydd angen i chi ei wneud i ateb y papur.</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Yn y papur hwn mae'n rhaid i chi ateb pob cwestiwn, nid oes unrhyw gwestiynau dewisol.</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Mae'n bwysig iawn eich bod yn nodi eich enw, rhif eich canolfan a'ch rhif ymgeisydd ar flaen y papur.  Rhaid i'r rhain fod yn gywir fel y gellir cofnodi eich marciau'n gywir.</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 gan y papur fylchau a llinellau ar ôl pob cwestiwn ac mae'n rhaid i chi eu defnyddio i gyflwyno'ch ateb.</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Rhaid i chi ddefnyddio pen neu feiro gydag inc du – mae hyn oherwydd y bydd eich papur yn cael ei sganio cyn y gall yr arholwr ei farcio.   Beiro ddu sy’n cynhyrchu’r sganiau cliriaf.</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Mae'r papur yn cael ei farcio allan o 100 marc.  Mae gan bob cwestiwn neu ran o gwestiwn farc ar ddiwedd y cwestiwn.   Dylech ddefnyddio'r marc i roi canllaw i chi ynghylch pa mor hir y gallwch ei dreulio ar bob ateb a faint o fanylion y dylech eu cynnwys yn eich ateb.  Mae'r papur wedi'i amseru am ddwy awr - mae hynny'n golygu y dylech chi dreulio tua 1 munud 30 eiliad ar bob marc.</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Mae'n bwysig eich bod yn ysgrifennu mor glir â phosibl. Gofalwch eich bod yn ysgrifennu mewn brawddegau llawn a chlir.</a:t>
            </a:r>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yn profi eich gwybodaeth a'ch dealltwriaeth o'r fformiwlâu sydd eu hangen i gyfrifo moment plygu.</a:t>
            </a:r>
          </a:p>
          <a:p>
            <a:endParaRPr lang="en-GB" dirty="0"/>
          </a:p>
          <a:p>
            <a:r>
              <a:rPr lang="cy" sz="1800" b="0" i="0" strike="noStrike" cap="none" spc="0" baseline="0" dirty="0">
                <a:solidFill>
                  <a:srgbClr val="000000"/>
                </a:solidFill>
                <a:effectLst/>
                <a:latin typeface="Calibri"/>
                <a:ea typeface="Calibri"/>
                <a:cs typeface="Calibri"/>
              </a:rPr>
              <a:t>Gweithiwch drwy gamau 1 i 4.  Y gair gorchymyn yw Cyfrifwch.</a:t>
            </a:r>
          </a:p>
          <a:p>
            <a:endParaRPr lang="en-GB" dirty="0"/>
          </a:p>
          <a:p>
            <a:r>
              <a:rPr lang="cy" sz="1800" b="0" i="0" strike="noStrike" cap="none" spc="0" baseline="0" dirty="0">
                <a:solidFill>
                  <a:srgbClr val="000000"/>
                </a:solidFill>
                <a:effectLst/>
                <a:latin typeface="Calibri"/>
                <a:ea typeface="Calibri"/>
                <a:cs typeface="Calibri"/>
              </a:rPr>
              <a:t>Mae angen i chi nodi'r fformiwlâu y bydd angen i chi eu defnyddio, amnewid y rhifau o'r cwestiwn yn y fformiwla a gwneud y gwaith cyfrifo rhifyddeg gofynnol.</a:t>
            </a:r>
          </a:p>
        </p:txBody>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Tree>
    <p:extLst>
      <p:ext uri="{BB962C8B-B14F-4D97-AF65-F5344CB8AC3E}">
        <p14:creationId xmlns:p14="http://schemas.microsoft.com/office/powerpoint/2010/main" val="3171885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Cwestiwn 5 marc yw hwn.  Mae hyn yn golygu y byddai gennych hyd at 7.5 munud i ateb y cwestiwn hwn.  Mae'r cwestiwn yn eich atgoffa bod yn rhaid i chi 'Ddangos pob gwaith cyfrifo'.</a:t>
            </a:r>
          </a:p>
          <a:p>
            <a:endParaRPr lang="en-GB" dirty="0"/>
          </a:p>
          <a:p>
            <a:r>
              <a:rPr lang="cy" sz="1800" b="0" i="0" strike="noStrike" cap="none" spc="0" baseline="0" dirty="0">
                <a:solidFill>
                  <a:srgbClr val="000000"/>
                </a:solidFill>
                <a:effectLst/>
                <a:latin typeface="Calibri"/>
                <a:ea typeface="Calibri"/>
                <a:cs typeface="Calibri"/>
              </a:rPr>
              <a:t>Treuliwch ychydig o amser yn nodi'r fformiwla y bydd angen i chi ei defnyddio a'r wybodaeth berthnasol o'r cwestiwn sy'n ofynnol ar gyfer y gwaith cyfrifo – efallai yr hoffech lunio ateb bras cyn i chi ddechrau ateb y cwestiwn yn eich copi o'r papur arholiad.</a:t>
            </a:r>
          </a:p>
          <a:p>
            <a:endParaRPr lang="en-GB" dirty="0"/>
          </a:p>
          <a:p>
            <a:r>
              <a:rPr lang="cy" sz="1800" b="0" i="0" strike="noStrike" cap="none" spc="0" baseline="0" dirty="0">
                <a:solidFill>
                  <a:srgbClr val="000000"/>
                </a:solidFill>
                <a:effectLst/>
                <a:latin typeface="Calibri"/>
                <a:ea typeface="Calibri"/>
                <a:cs typeface="Calibri"/>
              </a:rPr>
              <a:t>Cliciwch yr amserydd (7.30) pan fyddwch yn barod i ysgrifennu eich ateb.</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Tree>
    <p:extLst>
      <p:ext uri="{BB962C8B-B14F-4D97-AF65-F5344CB8AC3E}">
        <p14:creationId xmlns:p14="http://schemas.microsoft.com/office/powerpoint/2010/main" val="1675479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marcio yn dangos y gwaith cyfrifo cywir a'r camau y dyfernir marciau ar eu cyfer.</a:t>
            </a:r>
          </a:p>
          <a:p>
            <a:endParaRPr lang="en-GB" dirty="0"/>
          </a:p>
          <a:p>
            <a:r>
              <a:rPr lang="cy" sz="1800" b="0" i="0" strike="noStrike" cap="none" spc="0" baseline="0" dirty="0">
                <a:solidFill>
                  <a:srgbClr val="000000"/>
                </a:solidFill>
                <a:effectLst/>
                <a:latin typeface="Calibri"/>
                <a:ea typeface="Calibri"/>
                <a:cs typeface="Calibri"/>
              </a:rPr>
              <a:t>Gwiriwch eich ateb yn erbyn y cynllun marcio.</a:t>
            </a:r>
          </a:p>
        </p:txBody>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Tree>
    <p:extLst>
      <p:ext uri="{BB962C8B-B14F-4D97-AF65-F5344CB8AC3E}">
        <p14:creationId xmlns:p14="http://schemas.microsoft.com/office/powerpoint/2010/main" val="210540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Mae'r cwestiwn hwn yn profi eich gwybodaeth am ddylunio goddefol integredig gyda phwyslais arbennig ar y rhwystrau i ddylunio tai goddefol yng Nghymru a’r sbardunau o’i blaid.</a:t>
            </a:r>
          </a:p>
          <a:p>
            <a:r>
              <a:rPr lang="en-GB" sz="1800" kern="1200" dirty="0">
                <a:solidFill>
                  <a:srgbClr val="000000"/>
                </a:solidFill>
                <a:latin typeface="Calibri" panose="020F0502020204030204" pitchFamily="34" charset="0"/>
              </a:rPr>
              <a:t> </a:t>
            </a:r>
          </a:p>
          <a:p>
            <a:r>
              <a:rPr lang="cy-GB" sz="1800" kern="1200" dirty="0">
                <a:solidFill>
                  <a:srgbClr val="000000"/>
                </a:solidFill>
                <a:latin typeface="Calibri" panose="020F0502020204030204" pitchFamily="34" charset="0"/>
              </a:rPr>
              <a:t>Mae'r cwestiwn yn werth pedwar marc ar ddeg sy'n golygu y byddai gennych un funud ar hugain i ateb hyn.</a:t>
            </a:r>
          </a:p>
          <a:p>
            <a:endParaRPr lang="en-GB" sz="1800" kern="1200" dirty="0">
              <a:solidFill>
                <a:srgbClr val="000000"/>
              </a:solidFill>
              <a:latin typeface="Calibri" panose="020F0502020204030204" pitchFamily="34" charset="0"/>
            </a:endParaRPr>
          </a:p>
          <a:p>
            <a:r>
              <a:rPr lang="sv-SE" sz="1800" kern="1200" dirty="0">
                <a:solidFill>
                  <a:srgbClr val="000000"/>
                </a:solidFill>
                <a:latin typeface="Calibri" panose="020F0502020204030204" pitchFamily="34" charset="0"/>
              </a:rPr>
              <a:t>Cyflawnwch gamau 1 – 4 fel arfer.  </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 dau air gorchymyn yn y cwestiwn, yn gyntaf Disgrifiwch a fydd yn gofyn ichi ddarparu nodweddion pwnc neu gyfres o ffeithiau cysylltiedig.  Dylai'r disgrifiad fod mor gyflawn â phosibl i ddangos prif nodweddion y pwnc y mae gofyn i chi ei ddisgrifio.</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Yr ail air gorchymyn yw Trafodwch a fydd yn gofyn i chi archwilio mater yn agos, gan ystyried gwahanol safbwyntiau.  Yn yr achos hwn, y safbwyntiau yw'r </a:t>
            </a:r>
            <a:r>
              <a:rPr lang="cy-GB" sz="1800" kern="1200">
                <a:solidFill>
                  <a:srgbClr val="000000"/>
                </a:solidFill>
                <a:latin typeface="Calibri" panose="020F0502020204030204" pitchFamily="34" charset="0"/>
              </a:rPr>
              <a:t>rhwystrau a’r sbardunau o blaid </a:t>
            </a:r>
            <a:r>
              <a:rPr lang="cy-GB" sz="1800" kern="1200" dirty="0">
                <a:solidFill>
                  <a:srgbClr val="000000"/>
                </a:solidFill>
                <a:latin typeface="Calibri" panose="020F0502020204030204" pitchFamily="34" charset="0"/>
              </a:rPr>
              <a:t>defnydd eang o ddylunio tai goddefol yng Nghymru.</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Tree>
    <p:extLst>
      <p:ext uri="{BB962C8B-B14F-4D97-AF65-F5344CB8AC3E}">
        <p14:creationId xmlns:p14="http://schemas.microsoft.com/office/powerpoint/2010/main" val="3176798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yn defnyddio'r gair gorchymyn Disgrifiwch i ddechrau, felly bydd yn rhaid i chi ddarparu cyfres o ffeithiau sy'n ymdrin â phrif elfennau dylunio goddefol integredig.</a:t>
            </a:r>
          </a:p>
          <a:p>
            <a:endParaRPr lang="en-GB" dirty="0"/>
          </a:p>
          <a:p>
            <a:r>
              <a:rPr lang="cy" sz="1800" b="0" i="0" strike="noStrike" cap="none" spc="0" baseline="0" dirty="0">
                <a:solidFill>
                  <a:srgbClr val="000000"/>
                </a:solidFill>
                <a:effectLst/>
                <a:latin typeface="Calibri"/>
                <a:ea typeface="Calibri"/>
                <a:cs typeface="Calibri"/>
              </a:rPr>
              <a:t>Fodd bynnag, defnyddir gair gorchymyn arall ymhellach yn y cwestiwn – Trafodwch.  Gofynnir i chi drafod y rhwystrau i’r defnydd o ddylunio tai goddefol yng Nghymru a’r sbardunau.</a:t>
            </a:r>
          </a:p>
          <a:p>
            <a:endParaRPr lang="en-GB" dirty="0"/>
          </a:p>
          <a:p>
            <a:r>
              <a:rPr lang="cy" sz="1800" b="0" i="0" strike="noStrike" cap="none" spc="0" baseline="0" dirty="0">
                <a:solidFill>
                  <a:srgbClr val="000000"/>
                </a:solidFill>
                <a:effectLst/>
                <a:latin typeface="Calibri"/>
                <a:ea typeface="Calibri"/>
                <a:cs typeface="Calibri"/>
              </a:rPr>
              <a:t>Nodwch y prif bwyntiau y byddwch am eu gwneud yn eich ateb cyn i chi glicio ar yr amserydd a dechrau ysgrifennu eich ymateb yn y papur arholiad.  Efallai yr hoffech lunio ateb bras  cyn i chi ddechrau ateb y cwestiwn.</a:t>
            </a:r>
          </a:p>
        </p:txBody>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Tree>
    <p:extLst>
      <p:ext uri="{BB962C8B-B14F-4D97-AF65-F5344CB8AC3E}">
        <p14:creationId xmlns:p14="http://schemas.microsoft.com/office/powerpoint/2010/main" val="4051262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marcio yn darparu'r cynnwys dangosol ar gyfer ymateb o ansawdd da.  Fodd bynnag, mae'r cwestiwn wedi'i farcio â'r band uchaf (5 – 6 marc) ar gyfer y disgrifiad sy'n gofyn am ddisgrifiad da iawn sy'n dangos gwybodaeth a dealltwriaeth drylwyr o brif elfennau dylunio goddefol integredig.</a:t>
            </a:r>
          </a:p>
          <a:p>
            <a:endParaRPr lang="en-GB" dirty="0"/>
          </a:p>
          <a:p>
            <a:r>
              <a:rPr lang="cy" sz="1800" b="0" i="0" strike="noStrike" cap="none" spc="0" baseline="0" dirty="0">
                <a:solidFill>
                  <a:srgbClr val="000000"/>
                </a:solidFill>
                <a:effectLst/>
                <a:latin typeface="Calibri"/>
                <a:ea typeface="Calibri"/>
                <a:cs typeface="Calibri"/>
              </a:rPr>
              <a:t>Ystyriwch y cynnwys dangosol – y pwyntiau bwled ar y sleid hon – a'u cymharu â'ch ymateb chi.  Faint o'r pwyntiau hyn wnaethoch chi eu cynnwys?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Tree>
    <p:extLst>
      <p:ext uri="{BB962C8B-B14F-4D97-AF65-F5344CB8AC3E}">
        <p14:creationId xmlns:p14="http://schemas.microsoft.com/office/powerpoint/2010/main" val="624554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Mae'r cynllun marcio yn darparu'r cynnwys dangosol ar gyfer ymateb o ansawdd da.  Y band uchaf ar gyfer trafod y rhwystrau a’r sbardunau yw 7 i 8 marc.  Er mwyn cyflawni'r marciau hyn, byddai'n rhaid i chi gyflwyno trafodaeth ragorol sy'n dangos barn ganfyddiadol a gwybodus am y rhwystrau a'r sbardunau ar gyfer defnydd eang o ddylunio goddefol yng Nghymru.</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Mae'r cynnwys dangosol yn cyflwyno'r pwyntiau ar gyfer ysgogwyr a rhwystrau ar wahân.  Treuliwch ychydig o amser yn darllen drwy'r ddwy set o gynnwys a'u cymharu â'ch ymateb chi.</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Mae'r band uchaf hefyd yn ei gwneud yn ofynnol i'r ymgeisydd gyflwyno ystyriaeth fanwl a hyderus o'r ffactorau perthnasol, gan archwilio'n llawn eu dylanwad posibl ar y defnydd o ddylunio tai goddefol yng Nghymru.</a:t>
            </a:r>
          </a:p>
        </p:txBody>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Tree>
    <p:extLst>
      <p:ext uri="{BB962C8B-B14F-4D97-AF65-F5344CB8AC3E}">
        <p14:creationId xmlns:p14="http://schemas.microsoft.com/office/powerpoint/2010/main" val="282531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 cefndir ar gyfer cwestiwn 6 yw trawsnewid adeilad uchder canolig o unedau preswyl yn ddatblygiad defnydd cymysg.</a:t>
            </a:r>
          </a:p>
        </p:txBody>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Tree>
    <p:extLst>
      <p:ext uri="{BB962C8B-B14F-4D97-AF65-F5344CB8AC3E}">
        <p14:creationId xmlns:p14="http://schemas.microsoft.com/office/powerpoint/2010/main" val="15194307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yn profi eich dealltwriaeth o'r mesurau y gellir eu cymryd i leihau llygredd sŵn mewn adeilad sydd wedi'i adnewyddu.</a:t>
            </a:r>
          </a:p>
          <a:p>
            <a:r>
              <a:rPr lang="cy" sz="1800" b="0" i="0" strike="noStrike" cap="none" spc="0" baseline="0" dirty="0">
                <a:solidFill>
                  <a:srgbClr val="000000"/>
                </a:solidFill>
                <a:effectLst/>
                <a:latin typeface="Calibri"/>
                <a:ea typeface="Calibri"/>
                <a:cs typeface="Calibri"/>
              </a:rPr>
              <a:t>Cyflawnwch gamau 1 – 4 fel arfer.</a:t>
            </a:r>
          </a:p>
          <a:p>
            <a:endParaRPr lang="en-GB" dirty="0"/>
          </a:p>
          <a:p>
            <a:r>
              <a:rPr lang="cy" sz="1800" b="0" i="0" strike="noStrike" cap="none" spc="0" baseline="0" dirty="0">
                <a:solidFill>
                  <a:srgbClr val="000000"/>
                </a:solidFill>
                <a:effectLst/>
                <a:latin typeface="Calibri"/>
                <a:ea typeface="Calibri"/>
                <a:cs typeface="Calibri"/>
              </a:rPr>
              <a:t>Y cynnwys sy’n cael ei brofi – Dadansoddi adeiladwaith a chysur adeiladu – yn yr achos yma, rheoli llygredd sŵn.  </a:t>
            </a:r>
          </a:p>
          <a:p>
            <a:endParaRPr lang="en-GB" dirty="0"/>
          </a:p>
          <a:p>
            <a:r>
              <a:rPr lang="cy" sz="1800" b="0" i="0" strike="noStrike" cap="none" spc="0" baseline="0" dirty="0">
                <a:solidFill>
                  <a:srgbClr val="000000"/>
                </a:solidFill>
                <a:effectLst/>
                <a:latin typeface="Calibri"/>
                <a:ea typeface="Calibri"/>
                <a:cs typeface="Calibri"/>
              </a:rPr>
              <a:t>Y gair gorchymyn yw Esboniwch </a:t>
            </a:r>
            <a:r>
              <a:rPr lang="cy" sz="1200" b="0" i="0" strike="noStrike" cap="none" spc="0" baseline="0" dirty="0">
                <a:solidFill>
                  <a:srgbClr val="000000"/>
                </a:solidFill>
                <a:effectLst/>
                <a:latin typeface="Calibri"/>
                <a:ea typeface="Calibri"/>
                <a:cs typeface="Calibri"/>
              </a:rPr>
              <a:t>– os gofynnir i chi esbonio pwnc, dylech gynnwys diffiniad clir o'r hyn y gofynnwyd i chi ei esbonio mewn digon o fanylion fel bod unrhyw achos neu effaith yn cael ei gyfleu'n glir yn eich ateb.  Yn fyr, mae'r gair gorchymyn hwn yn gofyn am esboniad gyda rhesymu gwybodus.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Tree>
    <p:extLst>
      <p:ext uri="{BB962C8B-B14F-4D97-AF65-F5344CB8AC3E}">
        <p14:creationId xmlns:p14="http://schemas.microsoft.com/office/powerpoint/2010/main" val="4023251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 gair gorchymyn yma yw Esboniwch felly mae angen diffiniad o lygredd sŵn a'r dulliau adeiladu y gellir eu defnyddio i wrthseinio adeilad.</a:t>
            </a:r>
          </a:p>
          <a:p>
            <a:endParaRPr lang="en-GB" dirty="0"/>
          </a:p>
          <a:p>
            <a:r>
              <a:rPr lang="cy" sz="1800" b="0" i="0" strike="noStrike" cap="none" spc="0" baseline="0" dirty="0">
                <a:solidFill>
                  <a:srgbClr val="000000"/>
                </a:solidFill>
                <a:effectLst/>
                <a:latin typeface="Calibri"/>
                <a:ea typeface="Calibri"/>
                <a:cs typeface="Calibri"/>
              </a:rPr>
              <a:t>Pan fyddwch yn barod i ysgrifennu eich ateb cliciwch ar yr amserydd i wirio y gallwch gynhyrchu ateb digon manwl yn yr amser penodol.</a:t>
            </a:r>
          </a:p>
        </p:txBody>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Tree>
    <p:extLst>
      <p:ext uri="{BB962C8B-B14F-4D97-AF65-F5344CB8AC3E}">
        <p14:creationId xmlns:p14="http://schemas.microsoft.com/office/powerpoint/2010/main" val="7793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gan bob cwestiwn air gorchymyn a ddefnyddir i ddweud wrthych beth i'w wneud.  Mae'r gair yn nodi dyfnder yr ateb sy'n ofynnol a hefyd nifer y marciau a nodir ar ddiwedd y cwestiwn.</a:t>
            </a:r>
          </a:p>
          <a:p>
            <a:endParaRPr lang="en-GB" dirty="0"/>
          </a:p>
          <a:p>
            <a:r>
              <a:rPr lang="cy" sz="1800" b="0" i="0" strike="noStrike" cap="none" spc="0" baseline="0" dirty="0">
                <a:solidFill>
                  <a:srgbClr val="000000"/>
                </a:solidFill>
                <a:effectLst/>
                <a:latin typeface="Calibri"/>
                <a:ea typeface="Calibri"/>
                <a:cs typeface="Calibri"/>
              </a:rPr>
              <a:t>Mae Dywedwch / Rhowch / Nodwch yn nodi bod angen ateb byr heb unrhyw ofyniad i ysgrifennu'n fanwl.</a:t>
            </a:r>
          </a:p>
          <a:p>
            <a:endParaRPr lang="en-GB" dirty="0"/>
          </a:p>
          <a:p>
            <a:r>
              <a:rPr lang="cy" sz="1800" b="0" i="0" strike="noStrike" cap="none" spc="0" baseline="0" dirty="0">
                <a:solidFill>
                  <a:srgbClr val="000000"/>
                </a:solidFill>
                <a:effectLst/>
                <a:latin typeface="Calibri"/>
                <a:ea typeface="Calibri"/>
                <a:cs typeface="Calibri"/>
              </a:rPr>
              <a:t>Mae Disgrifiwch yn nodi bod angen ymateb mwy manwl.  Dylech ystyried prif nodweddion pwnc.  Dylai'r disgrifiad fod mor gyflawn â phosibl.  Mae cwestiwn cyntaf rhan b ar y papur yn enghraifft o hyn.</a:t>
            </a:r>
          </a:p>
          <a:p>
            <a:endParaRPr lang="en-GB" dirty="0"/>
          </a:p>
          <a:p>
            <a:r>
              <a:rPr lang="cy" sz="1800" b="0" i="0" strike="noStrike" cap="none" spc="0" baseline="0" dirty="0">
                <a:solidFill>
                  <a:srgbClr val="000000"/>
                </a:solidFill>
                <a:effectLst/>
                <a:latin typeface="Calibri"/>
                <a:ea typeface="Calibri"/>
                <a:cs typeface="Calibri"/>
              </a:rPr>
              <a:t>Defnyddir Amlinellwch ar y papur, yng Nghwestiwn 1.  Mae hwn yn gwestiwn chwe marc lle mae'n rhaid i chi roi disgrifiad o brif nodweddion theori neu gysyniad.</a:t>
            </a:r>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700560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cynllun marcio’n rhoi cynnwys dangosol ymateb o ansawdd da i'r cwestiwn hwn.  Cymharwch eich ymateb i'r cynnwys dangosol. Faint o'r cynnwys wnaethoch chi ei gynnwys yn eich ateb?</a:t>
            </a:r>
          </a:p>
          <a:p>
            <a:endParaRPr lang="en-GB" dirty="0"/>
          </a:p>
          <a:p>
            <a:r>
              <a:rPr lang="cy" sz="1800" b="0" i="0" strike="noStrike" cap="none" spc="0" baseline="0" dirty="0">
                <a:solidFill>
                  <a:srgbClr val="000000"/>
                </a:solidFill>
                <a:effectLst/>
                <a:latin typeface="Calibri"/>
                <a:ea typeface="Calibri"/>
                <a:cs typeface="Calibri"/>
              </a:rPr>
              <a:t>Unwaith y byddwch wedi darllen y cynnwys dangosol, ystyriwch sut y gallech wella eich ymateb?  </a:t>
            </a:r>
          </a:p>
        </p:txBody>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Tree>
    <p:extLst>
      <p:ext uri="{BB962C8B-B14F-4D97-AF65-F5344CB8AC3E}">
        <p14:creationId xmlns:p14="http://schemas.microsoft.com/office/powerpoint/2010/main" val="3497889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Ar ôl i chi ystyried y cynnwys dangosol, darllenwch drwy'r bandiau marcio a phenderfynwch ym mha fand marcio fyddai eich ateb.  </a:t>
            </a:r>
          </a:p>
          <a:p>
            <a:endParaRPr lang="en-GB" dirty="0"/>
          </a:p>
          <a:p>
            <a:r>
              <a:rPr lang="cy" sz="1800" b="0" i="0" strike="noStrike" cap="none" spc="0" baseline="0" dirty="0">
                <a:solidFill>
                  <a:srgbClr val="000000"/>
                </a:solidFill>
                <a:effectLst/>
                <a:latin typeface="Calibri"/>
                <a:ea typeface="Calibri"/>
                <a:cs typeface="Calibri"/>
              </a:rPr>
              <a:t>Sut allech chi wella eich ymateb?  Treuliwch ychydig amser yn gweithio ar eich ymateb i fynd ag ef i'r band marc uchaf.</a:t>
            </a:r>
          </a:p>
        </p:txBody>
      </p:sp>
      <p:sp>
        <p:nvSpPr>
          <p:cNvPr id="4" name="Slide Number Placeholder 3"/>
          <p:cNvSpPr>
            <a:spLocks noGrp="1"/>
          </p:cNvSpPr>
          <p:nvPr>
            <p:ph type="sldNum" sz="quarter" idx="5"/>
          </p:nvPr>
        </p:nvSpPr>
        <p:spPr/>
        <p:txBody>
          <a:bodyPr/>
          <a:lstStyle/>
          <a:p>
            <a:fld id="{24E7319E-213C-4920-A16F-A5F14520856B}" type="slidenum">
              <a:rPr lang="en-GB" smtClean="0"/>
              <a:t>51</a:t>
            </a:fld>
            <a:endParaRPr lang="en-GB"/>
          </a:p>
        </p:txBody>
      </p:sp>
    </p:spTree>
    <p:extLst>
      <p:ext uri="{BB962C8B-B14F-4D97-AF65-F5344CB8AC3E}">
        <p14:creationId xmlns:p14="http://schemas.microsoft.com/office/powerpoint/2010/main" val="3903151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Dyma ychydig o wybodaeth ychwanegol am lygredd sŵn.</a:t>
            </a:r>
          </a:p>
          <a:p>
            <a:endParaRPr lang="en-GB" dirty="0"/>
          </a:p>
          <a:p>
            <a:r>
              <a:rPr lang="cy" sz="1800" b="0" i="0" strike="noStrike" cap="none" spc="0" baseline="0" dirty="0">
                <a:solidFill>
                  <a:srgbClr val="000000"/>
                </a:solidFill>
                <a:effectLst/>
                <a:latin typeface="Calibri"/>
                <a:ea typeface="Calibri"/>
                <a:cs typeface="Calibri"/>
              </a:rPr>
              <a:t>Darllenwch drwy'r wybodaeth hon yn ofalus ac ystyriwch beth y gallech ei ddefnyddio ohono i wella eich ymateb i gwestiwn 6.  </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Tree>
    <p:extLst>
      <p:ext uri="{BB962C8B-B14F-4D97-AF65-F5344CB8AC3E}">
        <p14:creationId xmlns:p14="http://schemas.microsoft.com/office/powerpoint/2010/main" val="368233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 cynnwys sy'n cael ei brofi yn y cwestiwn hwn yw goleuadau mewn adeiladau a goleuo asedau, yn benodol y defnydd o olau artiffisial.</a:t>
            </a:r>
          </a:p>
          <a:p>
            <a:endParaRPr lang="en-GB" dirty="0"/>
          </a:p>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dirty="0">
                <a:solidFill>
                  <a:srgbClr val="000000"/>
                </a:solidFill>
                <a:effectLst/>
                <a:latin typeface="Calibri"/>
                <a:ea typeface="Calibri"/>
                <a:cs typeface="Calibri"/>
              </a:rPr>
              <a:t>Dyma gwestiwn arall sy'n defnyddio'r gair gorchymyn 'esboniwch'. </a:t>
            </a:r>
            <a:r>
              <a:rPr lang="cy" sz="1200" b="0" i="0" strike="noStrike" cap="none" spc="0" baseline="0" dirty="0">
                <a:solidFill>
                  <a:srgbClr val="000000"/>
                </a:solidFill>
                <a:effectLst/>
                <a:latin typeface="Calibri"/>
                <a:ea typeface="Calibri"/>
                <a:cs typeface="Calibri"/>
              </a:rPr>
              <a:t>Os gofynnir i chi esbonio pwnc, dylech gynnwys diffiniad clir o'r hyn y gofynnwyd i chi ei esbonio mewn digon o fanylion fel bod unrhyw achos neu effaith yn cael ei gyfleu'n glir yn eich ateb.  Yn fyr, mae'r gair gorchymyn hwn yn gofyn am esboniad gyda rhesymu gwybodus.</a:t>
            </a:r>
          </a:p>
          <a:p>
            <a:endParaRPr lang="en-GB" dirty="0"/>
          </a:p>
          <a:p>
            <a:endParaRPr lang="en-GB" dirty="0"/>
          </a:p>
          <a:p>
            <a:r>
              <a:rPr lang="cy" sz="1800" b="0" i="0" strike="noStrike" cap="none" spc="0" baseline="0" dirty="0">
                <a:solidFill>
                  <a:srgbClr val="000000"/>
                </a:solidFill>
                <a:effectLst/>
                <a:latin typeface="Calibri"/>
                <a:ea typeface="Calibri"/>
                <a:cs typeface="Calibri"/>
              </a:rPr>
              <a:t>Gan fod hwn yn gwestiwn chwe marc mae wedi'i farcio yn seiliedig ar fandiau a bydd angen i chi sicrhau eich bod yn cynnwys digon o fanylion technegol i allu ennill marciau yn y band uchaf.</a:t>
            </a:r>
          </a:p>
        </p:txBody>
      </p:sp>
      <p:sp>
        <p:nvSpPr>
          <p:cNvPr id="4" name="Slide Number Placeholder 3"/>
          <p:cNvSpPr>
            <a:spLocks noGrp="1"/>
          </p:cNvSpPr>
          <p:nvPr>
            <p:ph type="sldNum" sz="quarter" idx="5"/>
          </p:nvPr>
        </p:nvSpPr>
        <p:spPr/>
        <p:txBody>
          <a:bodyPr/>
          <a:lstStyle/>
          <a:p>
            <a:fld id="{24E7319E-213C-4920-A16F-A5F14520856B}" type="slidenum">
              <a:rPr lang="en-GB" smtClean="0"/>
              <a:t>53</a:t>
            </a:fld>
            <a:endParaRPr lang="en-GB"/>
          </a:p>
        </p:txBody>
      </p:sp>
    </p:spTree>
    <p:extLst>
      <p:ext uri="{BB962C8B-B14F-4D97-AF65-F5344CB8AC3E}">
        <p14:creationId xmlns:p14="http://schemas.microsoft.com/office/powerpoint/2010/main" val="48705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Y gair gorchymyn yw Esboniwch </a:t>
            </a:r>
            <a:r>
              <a:rPr lang="cy" sz="1200" b="0" i="0" strike="noStrike" cap="none" spc="0" baseline="0" dirty="0">
                <a:solidFill>
                  <a:srgbClr val="000000"/>
                </a:solidFill>
                <a:effectLst/>
                <a:latin typeface="Calibri"/>
                <a:ea typeface="Calibri"/>
                <a:cs typeface="Calibri"/>
              </a:rPr>
              <a:t>– os gofynnir i chi esbonio pwnc, dylech gynnwys diffiniad clir o'r hyn y gofynnwyd i chi ei esbonio mewn digon o fanylion fel bod unrhyw achos neu effaith yn cael ei gyfleu'n glir yn eich ateb.  Yn fyr, mae'r gair gorchymyn hwn yn gofyn am esboniad gyda rhesymu gwybodus.</a:t>
            </a:r>
          </a:p>
          <a:p>
            <a:endParaRPr lang="en-GB" sz="1200" dirty="0">
              <a:latin typeface="+mn-lt"/>
            </a:endParaRPr>
          </a:p>
          <a:p>
            <a:r>
              <a:rPr lang="cy" sz="1800" b="0" i="0" strike="noStrike" cap="none" spc="0" baseline="0" dirty="0">
                <a:solidFill>
                  <a:srgbClr val="000000"/>
                </a:solidFill>
                <a:effectLst/>
                <a:latin typeface="Calibri"/>
                <a:ea typeface="Calibri"/>
                <a:cs typeface="Calibri"/>
              </a:rPr>
              <a:t>Pan fyddwch yn barod i ysgrifennu eich ateb cliciwch ar yr amserydd i wirio y gallwch gynhyrchu ateb digon manwl yn yr amser penodol.</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54</a:t>
            </a:fld>
            <a:endParaRPr lang="en-GB"/>
          </a:p>
        </p:txBody>
      </p:sp>
    </p:spTree>
    <p:extLst>
      <p:ext uri="{BB962C8B-B14F-4D97-AF65-F5344CB8AC3E}">
        <p14:creationId xmlns:p14="http://schemas.microsoft.com/office/powerpoint/2010/main" val="4033743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cwestiwn hwn wedi'i farcio yn seiliedig ar fandiau.  Mae'r sleid yn dangos y cynnwys dangosol y dylid ei gynnwys yn eich ateb i'r cwestiwn.</a:t>
            </a:r>
          </a:p>
          <a:p>
            <a:endParaRPr lang="en-GB" dirty="0"/>
          </a:p>
          <a:p>
            <a:r>
              <a:rPr lang="cy" sz="1800" b="0" i="0" strike="noStrike" cap="none" spc="0" baseline="0" dirty="0">
                <a:solidFill>
                  <a:srgbClr val="000000"/>
                </a:solidFill>
                <a:effectLst/>
                <a:latin typeface="Calibri"/>
                <a:ea typeface="Calibri"/>
                <a:cs typeface="Calibri"/>
              </a:rPr>
              <a:t>Darllenwch drwy'r cynllun marcio yn ofalus.  Sut y gallwch chi newid eich ateb i ennill marciau llawn.</a:t>
            </a:r>
          </a:p>
        </p:txBody>
      </p:sp>
      <p:sp>
        <p:nvSpPr>
          <p:cNvPr id="4" name="Slide Number Placeholder 3"/>
          <p:cNvSpPr>
            <a:spLocks noGrp="1"/>
          </p:cNvSpPr>
          <p:nvPr>
            <p:ph type="sldNum" sz="quarter" idx="5"/>
          </p:nvPr>
        </p:nvSpPr>
        <p:spPr/>
        <p:txBody>
          <a:bodyPr/>
          <a:lstStyle/>
          <a:p>
            <a:fld id="{24E7319E-213C-4920-A16F-A5F14520856B}" type="slidenum">
              <a:rPr lang="en-GB" smtClean="0"/>
              <a:t>55</a:t>
            </a:fld>
            <a:endParaRPr lang="en-GB"/>
          </a:p>
        </p:txBody>
      </p:sp>
    </p:spTree>
    <p:extLst>
      <p:ext uri="{BB962C8B-B14F-4D97-AF65-F5344CB8AC3E}">
        <p14:creationId xmlns:p14="http://schemas.microsoft.com/office/powerpoint/2010/main" val="775821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Ar ôl i chi ystyried y cynnwys dangosol, darllenwch drwy'r bandiau marcio a phenderfynwch ym mha fand marcio fyddai eich ateb.  </a:t>
            </a:r>
          </a:p>
          <a:p>
            <a:endParaRPr lang="en-GB" dirty="0"/>
          </a:p>
          <a:p>
            <a:r>
              <a:rPr lang="cy" sz="1800" b="0" i="0" strike="noStrike" cap="none" spc="0" baseline="0" dirty="0">
                <a:solidFill>
                  <a:srgbClr val="000000"/>
                </a:solidFill>
                <a:effectLst/>
                <a:latin typeface="Calibri"/>
                <a:ea typeface="Calibri"/>
                <a:cs typeface="Calibri"/>
              </a:rPr>
              <a:t>Sut allech chi wella eich ymateb?  Treuliwch ychydig amser yn gweithio ar eich ymateb i fynd ag ef i'r band marc uchaf.</a:t>
            </a:r>
          </a:p>
        </p:txBody>
      </p:sp>
      <p:sp>
        <p:nvSpPr>
          <p:cNvPr id="4" name="Slide Number Placeholder 3"/>
          <p:cNvSpPr>
            <a:spLocks noGrp="1"/>
          </p:cNvSpPr>
          <p:nvPr>
            <p:ph type="sldNum" sz="quarter" idx="5"/>
          </p:nvPr>
        </p:nvSpPr>
        <p:spPr/>
        <p:txBody>
          <a:bodyPr/>
          <a:lstStyle/>
          <a:p>
            <a:fld id="{24E7319E-213C-4920-A16F-A5F14520856B}" type="slidenum">
              <a:rPr lang="en-GB" smtClean="0"/>
              <a:t>56</a:t>
            </a:fld>
            <a:endParaRPr lang="en-GB"/>
          </a:p>
        </p:txBody>
      </p:sp>
    </p:spTree>
    <p:extLst>
      <p:ext uri="{BB962C8B-B14F-4D97-AF65-F5344CB8AC3E}">
        <p14:creationId xmlns:p14="http://schemas.microsoft.com/office/powerpoint/2010/main" val="3318674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Mae'r cwestiwn hwn yn canolbwyntio ar yr hyn sy’n gallu achosi i ddefnyddiau fel dur, pren a brics ddiraddio.</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Mae'n gwestiwn ugain marc felly gallwch ganiatáu 30 munud o amser arholiad i gynllunio ac ysgrifennu eich ateb.</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Y gair gorchymyn yma yw Disgrifiwch felly bydd angen i chi gyflwyno set wybodus o ffeithiau sy'n gysylltiedig â diraddiad defnyddiau.  Cofiwch ganolbwyntio ar fesurau y gellir eu cymryd i atal neu leihau diraddiad.</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Bydd y cwestiwn hwn yn cael ei farcio yn seiliedig ar fandiau.</a:t>
            </a:r>
          </a:p>
        </p:txBody>
      </p:sp>
      <p:sp>
        <p:nvSpPr>
          <p:cNvPr id="4" name="Slide Number Placeholder 3"/>
          <p:cNvSpPr>
            <a:spLocks noGrp="1"/>
          </p:cNvSpPr>
          <p:nvPr>
            <p:ph type="sldNum" sz="quarter" idx="5"/>
          </p:nvPr>
        </p:nvSpPr>
        <p:spPr/>
        <p:txBody>
          <a:bodyPr/>
          <a:lstStyle/>
          <a:p>
            <a:fld id="{24E7319E-213C-4920-A16F-A5F14520856B}" type="slidenum">
              <a:rPr lang="en-GB" smtClean="0"/>
              <a:t>57</a:t>
            </a:fld>
            <a:endParaRPr lang="en-GB"/>
          </a:p>
        </p:txBody>
      </p:sp>
    </p:spTree>
    <p:extLst>
      <p:ext uri="{BB962C8B-B14F-4D97-AF65-F5344CB8AC3E}">
        <p14:creationId xmlns:p14="http://schemas.microsoft.com/office/powerpoint/2010/main" val="3089439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dirty="0">
                <a:solidFill>
                  <a:srgbClr val="000000"/>
                </a:solidFill>
                <a:effectLst/>
                <a:latin typeface="Calibri"/>
                <a:ea typeface="Calibri"/>
                <a:cs typeface="Calibri"/>
              </a:rPr>
              <a:t>Y gair gorchymyn yn y cwestiwn yw Disgrifiwch a bydd yn gofyn i chi </a:t>
            </a:r>
            <a:r>
              <a:rPr lang="cy" sz="1200" b="0" i="0" strike="noStrike" cap="none" spc="0" baseline="0" dirty="0">
                <a:solidFill>
                  <a:srgbClr val="000000"/>
                </a:solidFill>
                <a:effectLst/>
                <a:latin typeface="Calibri"/>
                <a:ea typeface="Calibri"/>
                <a:cs typeface="Calibri"/>
              </a:rPr>
              <a:t>ddarparu nodweddion pwnc neu gyfres o ffeithiau cysylltiedig.  Dylai'r disgrifiad fod mor gyflawn â phosibl i ddangos prif nodweddion y pwnc y mae gofyn i chi ei ddisgrifio.</a:t>
            </a:r>
          </a:p>
          <a:p>
            <a:pPr marL="0" marR="0" lvl="0" indent="0" algn="l" defTabSz="914400" rtl="0" eaLnBrk="1" fontAlgn="auto" latinLnBrk="0" hangingPunct="1">
              <a:lnSpc>
                <a:spcPct val="100000"/>
              </a:lnSpc>
              <a:spcBef>
                <a:spcPct val="0"/>
              </a:spcBef>
              <a:spcAft>
                <a:spcPct val="0"/>
              </a:spcAft>
              <a:buClrTx/>
              <a:buSzTx/>
              <a:buFontTx/>
              <a:buNone/>
              <a:defRPr/>
            </a:pPr>
            <a:endParaRPr lang="en-GB" dirty="0"/>
          </a:p>
          <a:p>
            <a:r>
              <a:rPr lang="cy" sz="1800" b="0" i="0" strike="noStrike" cap="none" spc="0" baseline="0" dirty="0">
                <a:solidFill>
                  <a:srgbClr val="000000"/>
                </a:solidFill>
                <a:effectLst/>
                <a:latin typeface="Calibri"/>
                <a:ea typeface="Calibri"/>
                <a:cs typeface="Calibri"/>
              </a:rPr>
              <a:t>Pan fyddwch yn barod i ysgrifennu eich ateb cliciwch ar yr amserydd i wirio y gallwch gynhyrchu ymateb digon manwl yn yr amser penodol.</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58</a:t>
            </a:fld>
            <a:endParaRPr lang="en-GB"/>
          </a:p>
        </p:txBody>
      </p:sp>
    </p:spTree>
    <p:extLst>
      <p:ext uri="{BB962C8B-B14F-4D97-AF65-F5344CB8AC3E}">
        <p14:creationId xmlns:p14="http://schemas.microsoft.com/office/powerpoint/2010/main" val="1523194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blychau'n dangos cynnwys dangosol ar gyfer achosion posibl diraddiad mewn dur a phren ynghyd â rhai mesurau y gellir eu cymryd i ddatrys diraddiad defnyddiau.</a:t>
            </a:r>
          </a:p>
          <a:p>
            <a:endParaRPr lang="en-GB" dirty="0"/>
          </a:p>
          <a:p>
            <a:r>
              <a:rPr lang="cy" sz="1800" b="0" i="0" strike="noStrike" cap="none" spc="0" baseline="0" dirty="0">
                <a:solidFill>
                  <a:srgbClr val="000000"/>
                </a:solidFill>
                <a:effectLst/>
                <a:latin typeface="Calibri"/>
                <a:ea typeface="Calibri"/>
                <a:cs typeface="Calibri"/>
              </a:rPr>
              <a:t>Faint o'r pwyntiau a wnaethoch chi yn eich ateb?</a:t>
            </a:r>
          </a:p>
          <a:p>
            <a:endParaRPr lang="en-GB" dirty="0"/>
          </a:p>
          <a:p>
            <a:r>
              <a:rPr lang="cy" sz="1800" b="0" i="0" strike="noStrike" cap="none" spc="0" baseline="0" dirty="0">
                <a:solidFill>
                  <a:srgbClr val="000000"/>
                </a:solidFill>
                <a:effectLst/>
                <a:latin typeface="Calibri"/>
                <a:ea typeface="Calibri"/>
                <a:cs typeface="Calibri"/>
              </a:rPr>
              <a:t>Mae'n bosibl cyflawni marc uchel yn y cwestiwn hwn os nad oeddech wedi ymdrin â'r holl bwyntiau yn y cynnwys dangosol ar yr amod eich bod wedi dangos gwybodaeth a dealltwriaeth drylwyr o’r pwnc.  </a:t>
            </a:r>
          </a:p>
          <a:p>
            <a:endParaRPr lang="en-GB" dirty="0"/>
          </a:p>
          <a:p>
            <a:r>
              <a:rPr lang="cy" sz="1800" b="0" i="0" strike="noStrike" cap="none" spc="0" baseline="0" dirty="0">
                <a:solidFill>
                  <a:srgbClr val="000000"/>
                </a:solidFill>
                <a:effectLst/>
                <a:latin typeface="Calibri"/>
                <a:ea typeface="Calibri"/>
                <a:cs typeface="Calibri"/>
              </a:rPr>
              <a:t>Dangosir cynnwys mwy dangosol ar y sleid nesaf ar gyfer y cwestiwn marc uchel hwn.</a:t>
            </a:r>
          </a:p>
        </p:txBody>
      </p:sp>
      <p:sp>
        <p:nvSpPr>
          <p:cNvPr id="4" name="Slide Number Placeholder 3"/>
          <p:cNvSpPr>
            <a:spLocks noGrp="1"/>
          </p:cNvSpPr>
          <p:nvPr>
            <p:ph type="sldNum" sz="quarter" idx="5"/>
          </p:nvPr>
        </p:nvSpPr>
        <p:spPr/>
        <p:txBody>
          <a:bodyPr/>
          <a:lstStyle/>
          <a:p>
            <a:fld id="{24E7319E-213C-4920-A16F-A5F14520856B}" type="slidenum">
              <a:rPr lang="en-GB" smtClean="0"/>
              <a:t>59</a:t>
            </a:fld>
            <a:endParaRPr lang="en-GB"/>
          </a:p>
        </p:txBody>
      </p:sp>
    </p:spTree>
    <p:extLst>
      <p:ext uri="{BB962C8B-B14F-4D97-AF65-F5344CB8AC3E}">
        <p14:creationId xmlns:p14="http://schemas.microsoft.com/office/powerpoint/2010/main" val="167533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800" kern="1200" dirty="0">
                <a:solidFill>
                  <a:srgbClr val="000000"/>
                </a:solidFill>
                <a:latin typeface="Calibri" panose="020F0502020204030204" pitchFamily="34" charset="0"/>
              </a:rPr>
              <a:t>Mae'r gair gorchymyn Esboniwch yn gofyn am fwy o fanylion na Disgrifiwch.  Mae angen i chi gynnwys diffiniad clir o'r hyn y gofynnwyd i chi ei esbonio.  Rhaid i hyn fod yn ddigon manwl fel y gellir cyfleu unrhyw achos ac effaith yn glir yn eich ymateb i'r cwestiwn.</a:t>
            </a:r>
          </a:p>
          <a:p>
            <a:endParaRPr lang="en-GB" sz="1800" kern="1200" dirty="0">
              <a:solidFill>
                <a:srgbClr val="000000"/>
              </a:solidFill>
              <a:latin typeface="Calibri" panose="020F0502020204030204" pitchFamily="34" charset="0"/>
            </a:endParaRPr>
          </a:p>
          <a:p>
            <a:r>
              <a:rPr lang="cy-GB" sz="1800" kern="1200" dirty="0">
                <a:solidFill>
                  <a:srgbClr val="000000"/>
                </a:solidFill>
                <a:latin typeface="Calibri" panose="020F0502020204030204" pitchFamily="34" charset="0"/>
              </a:rPr>
              <a:t>Gwerthuswch yw'r gair gorchymyn sydd ar ben y rhestr i’w ddefnyddio yn y papur hwn.  Mewn cwestiwn gwerthuso bydd angen i chi lunio barn ar y pwnc y gofynnwyd i chi ei werthuso.  Rhaid i chi bwyso a mesur pwyntiau o blaid ac yn erbyn y pwnc a rhoi casgliad o'ch gwerthusiad.</a:t>
            </a:r>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1130445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 adran olaf y cynnwys dangosol yn cynnwys mesurau ychwanegol y gellir eu cymryd i leihau diraddiad pellach ar ôl adnewyddu adeilad.</a:t>
            </a:r>
          </a:p>
          <a:p>
            <a:endParaRPr lang="en-GB" dirty="0"/>
          </a:p>
          <a:p>
            <a:r>
              <a:rPr lang="cy" sz="1800" b="0" i="0" strike="noStrike" cap="none" spc="0" baseline="0" dirty="0">
                <a:solidFill>
                  <a:srgbClr val="000000"/>
                </a:solidFill>
                <a:effectLst/>
                <a:latin typeface="Calibri"/>
                <a:ea typeface="Calibri"/>
                <a:cs typeface="Calibri"/>
              </a:rPr>
              <a:t>Faint o'r cynnwys dangosol wnaethoch chi ei gynnwys yn eich ymateb?</a:t>
            </a:r>
          </a:p>
        </p:txBody>
      </p:sp>
      <p:sp>
        <p:nvSpPr>
          <p:cNvPr id="4" name="Slide Number Placeholder 3"/>
          <p:cNvSpPr>
            <a:spLocks noGrp="1"/>
          </p:cNvSpPr>
          <p:nvPr>
            <p:ph type="sldNum" sz="quarter" idx="5"/>
          </p:nvPr>
        </p:nvSpPr>
        <p:spPr/>
        <p:txBody>
          <a:bodyPr/>
          <a:lstStyle/>
          <a:p>
            <a:fld id="{24E7319E-213C-4920-A16F-A5F14520856B}" type="slidenum">
              <a:rPr lang="en-GB" smtClean="0"/>
              <a:t>60</a:t>
            </a:fld>
            <a:endParaRPr lang="en-GB"/>
          </a:p>
        </p:txBody>
      </p:sp>
    </p:spTree>
    <p:extLst>
      <p:ext uri="{BB962C8B-B14F-4D97-AF65-F5344CB8AC3E}">
        <p14:creationId xmlns:p14="http://schemas.microsoft.com/office/powerpoint/2010/main" val="137180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 sz="1800" b="0" i="0" strike="noStrike" cap="none" spc="0" baseline="0" dirty="0">
                <a:solidFill>
                  <a:srgbClr val="000000"/>
                </a:solidFill>
                <a:effectLst/>
                <a:latin typeface="Calibri"/>
                <a:ea typeface="Calibri"/>
                <a:cs typeface="Calibri"/>
              </a:rPr>
              <a:t>Darllenwch drwy'r bandiau marcio a phenderfynwch pa un sydd fwyaf priodol ar gyfer eich ymateb chi.  </a:t>
            </a:r>
          </a:p>
        </p:txBody>
      </p:sp>
      <p:sp>
        <p:nvSpPr>
          <p:cNvPr id="4" name="Slide Number Placeholder 3"/>
          <p:cNvSpPr>
            <a:spLocks noGrp="1"/>
          </p:cNvSpPr>
          <p:nvPr>
            <p:ph type="sldNum" sz="quarter" idx="5"/>
          </p:nvPr>
        </p:nvSpPr>
        <p:spPr/>
        <p:txBody>
          <a:bodyPr/>
          <a:lstStyle/>
          <a:p>
            <a:fld id="{24E7319E-213C-4920-A16F-A5F14520856B}" type="slidenum">
              <a:rPr lang="en-GB" smtClean="0"/>
              <a:t>61</a:t>
            </a:fld>
            <a:endParaRPr lang="en-GB"/>
          </a:p>
        </p:txBody>
      </p:sp>
    </p:spTree>
    <p:extLst>
      <p:ext uri="{BB962C8B-B14F-4D97-AF65-F5344CB8AC3E}">
        <p14:creationId xmlns:p14="http://schemas.microsoft.com/office/powerpoint/2010/main" val="3229132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62</a:t>
            </a:fld>
            <a:endParaRPr lang="en-GB"/>
          </a:p>
        </p:txBody>
      </p:sp>
    </p:spTree>
    <p:extLst>
      <p:ext uri="{BB962C8B-B14F-4D97-AF65-F5344CB8AC3E}">
        <p14:creationId xmlns:p14="http://schemas.microsoft.com/office/powerpoint/2010/main" val="397695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Mae'r papur arholiad yn cynnwys rhestr o'r fformiwlâu y gallai fod angen i chi eu defnyddio i ateb y cwestiynau ar y papur.  </a:t>
            </a:r>
          </a:p>
          <a:p>
            <a:endParaRPr lang="en-GB" dirty="0"/>
          </a:p>
          <a:p>
            <a:r>
              <a:rPr lang="cy" sz="1800" b="0" i="0" strike="noStrike" cap="none" spc="0" baseline="0" dirty="0">
                <a:solidFill>
                  <a:srgbClr val="000000"/>
                </a:solidFill>
                <a:effectLst/>
                <a:latin typeface="Calibri"/>
                <a:ea typeface="Calibri"/>
                <a:cs typeface="Calibri"/>
              </a:rPr>
              <a:t>Mae'n bwysig gofalu eich bod yn gyfarwydd â'r fformiwlâu ac yn gwybod sut i'w defnyddio i gynhyrchu'r canlyniadau gofynnol ar gyfer y cwestiynau.</a:t>
            </a:r>
          </a:p>
          <a:p>
            <a:endParaRPr lang="en-GB" dirty="0"/>
          </a:p>
          <a:p>
            <a:r>
              <a:rPr lang="cy" sz="1800" b="0" i="0" strike="noStrike" cap="none" spc="0" baseline="0" dirty="0">
                <a:solidFill>
                  <a:srgbClr val="000000"/>
                </a:solidFill>
                <a:effectLst/>
                <a:latin typeface="Calibri"/>
                <a:ea typeface="Calibri"/>
                <a:cs typeface="Calibri"/>
              </a:rPr>
              <a:t>Mae'r set gyntaf o fformiwlâu yn ymwneud ag arwynebedd siapiau dau ddimensiwn fel petryalau, trionglau, cylchoedd a siapiau pedrochrog eraill. </a:t>
            </a:r>
          </a:p>
          <a:p>
            <a:endParaRPr lang="en-GB" dirty="0"/>
          </a:p>
          <a:p>
            <a:r>
              <a:rPr lang="cy" sz="1800" b="0" i="0" strike="noStrike" cap="none" spc="0" baseline="0" dirty="0">
                <a:solidFill>
                  <a:srgbClr val="000000"/>
                </a:solidFill>
                <a:effectLst/>
                <a:latin typeface="Calibri"/>
                <a:ea typeface="Calibri"/>
                <a:cs typeface="Calibri"/>
              </a:rPr>
              <a:t>Mae'r ail set o fformiwlâu yn ymwneud â pherimedr siapiau dau ddimensiwn – ar gyfer unrhyw bolygon rheolaidd, hyd un ochr wedi'i luosi â nifer yr ochrau.</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6420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a:solidFill>
                  <a:srgbClr val="000000"/>
                </a:solidFill>
                <a:effectLst/>
                <a:latin typeface="Calibri"/>
                <a:ea typeface="Calibri"/>
                <a:cs typeface="Calibri"/>
              </a:rPr>
              <a:t>Yn yr un modd, mae'n bwysig gofalu eich bod yn gyfarwydd â'r fformiwlâu ar gyfer cyfrifo arwynebedd a chyfaint siapiau tri dimensiwn a’ch bod yn gwybod sut i'w defnyddio i gynhyrchu'r canlyniadau gofynnol ar gyfer y cwestiynau.</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pPr marL="0" marR="0" lvl="0" indent="0" algn="l" defTabSz="914400" rtl="0" eaLnBrk="1" fontAlgn="auto" latinLnBrk="0" hangingPunct="1">
              <a:lnSpc>
                <a:spcPct val="100000"/>
              </a:lnSpc>
              <a:spcBef>
                <a:spcPct val="0"/>
              </a:spcBef>
              <a:spcAft>
                <a:spcPct val="0"/>
              </a:spcAft>
              <a:buClrTx/>
              <a:buSzTx/>
              <a:buFontTx/>
              <a:buNone/>
              <a:defRPr/>
            </a:pPr>
            <a:r>
              <a:rPr lang="cy" sz="1800" b="0" i="0" strike="noStrike" cap="none" spc="0" baseline="0">
                <a:solidFill>
                  <a:srgbClr val="000000"/>
                </a:solidFill>
                <a:effectLst/>
                <a:latin typeface="Calibri"/>
                <a:ea typeface="Calibri"/>
                <a:cs typeface="Calibri"/>
              </a:rPr>
              <a:t>Mae'r fformiwlâu hyn yn fwy cymhleth felly gofalwch eich bod yn gallu eu defnyddio cyn i chi fod yn barod i sefyll yr arholiad.</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pPr marL="0" marR="0" lvl="0" indent="0" algn="l" defTabSz="914400" rtl="0" eaLnBrk="1" fontAlgn="auto" latinLnBrk="0" hangingPunct="1">
              <a:lnSpc>
                <a:spcPct val="100000"/>
              </a:lnSpc>
              <a:spcBef>
                <a:spcPct val="0"/>
              </a:spcBef>
              <a:spcAft>
                <a:spcPct val="0"/>
              </a:spcAft>
              <a:buClrTx/>
              <a:buSzTx/>
              <a:buFontTx/>
              <a:buNone/>
              <a:defRPr/>
            </a:pPr>
            <a:endParaRPr lang="en-GB"/>
          </a:p>
          <a:p>
            <a:endParaRPr lang="en-GB"/>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356943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 sz="1800" b="0" i="0" strike="noStrike" cap="none" spc="0" baseline="0" dirty="0">
                <a:solidFill>
                  <a:srgbClr val="000000"/>
                </a:solidFill>
                <a:effectLst/>
                <a:latin typeface="Calibri"/>
                <a:ea typeface="Calibri"/>
                <a:cs typeface="Calibri"/>
              </a:rPr>
              <a:t>Beth ddylech chi ei wneud gyntaf?  Gadewch i ni ystyried Cwestiwn 1.</a:t>
            </a:r>
          </a:p>
          <a:p>
            <a:endParaRPr lang="en-GB" dirty="0"/>
          </a:p>
          <a:p>
            <a:r>
              <a:rPr lang="cy" sz="1800" b="0" i="0" strike="noStrike" cap="none" spc="0" baseline="0" dirty="0">
                <a:solidFill>
                  <a:srgbClr val="000000"/>
                </a:solidFill>
                <a:effectLst/>
                <a:latin typeface="Calibri"/>
                <a:ea typeface="Calibri"/>
                <a:cs typeface="Calibri"/>
              </a:rPr>
              <a:t>Y gair gorchymyn yw Amlinellwch. Gofynnir i chi ddisgrifio tair priodwedd defnyddiau adeiladu: breuder, hydrinedd a hydwythedd.</a:t>
            </a:r>
          </a:p>
          <a:p>
            <a:endParaRPr lang="en-GB" b="0" dirty="0"/>
          </a:p>
          <a:p>
            <a:r>
              <a:rPr lang="cy" sz="1800" b="0" i="0" strike="noStrike" cap="none" spc="0" baseline="0" dirty="0">
                <a:solidFill>
                  <a:srgbClr val="000000"/>
                </a:solidFill>
                <a:effectLst/>
                <a:latin typeface="Calibri"/>
                <a:ea typeface="Calibri"/>
                <a:cs typeface="Calibri"/>
              </a:rPr>
              <a:t>Mae'r cwestiwn wedi'i farcio allan o 6.  Mae hyn yn golygu bod dau farc ar gael ar gyfer pob priodwedd.  </a:t>
            </a:r>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59531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81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 sz="1600" b="1" i="0" strike="noStrike" cap="none" spc="0" baseline="0">
                          <a:solidFill>
                            <a:srgbClr val="FFFFFF"/>
                          </a:solidFill>
                          <a:effectLst/>
                          <a:latin typeface="Bliss-Light"/>
                          <a:ea typeface="Bliss-Light"/>
                          <a:cs typeface="Bliss-Light"/>
                        </a:rPr>
                        <a:t>Pennawd ar gyfer tabl | Table heading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Dyma enghraifft o sut y dylai tabl cynradd edrych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Text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Text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Testun</a:t>
                      </a: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 sz="1400" b="0" i="0" strike="noStrike" cap="none" spc="0" baseline="0">
                          <a:solidFill>
                            <a:srgbClr val="000000"/>
                          </a:solidFill>
                          <a:effectLst/>
                          <a:latin typeface="Bliss-Light"/>
                          <a:ea typeface="Bliss-Light"/>
                          <a:cs typeface="Bliss-Light"/>
                        </a:rPr>
                        <a:t>Text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14/12/2021</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4a"/><Relationship Id="rId7" Type="http://schemas.openxmlformats.org/officeDocument/2006/relationships/image" Target="../media/image4.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5.png"/><Relationship Id="rId5" Type="http://schemas.openxmlformats.org/officeDocument/2006/relationships/image" Target="../media/image2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5.png"/><Relationship Id="rId5" Type="http://schemas.openxmlformats.org/officeDocument/2006/relationships/image" Target="../media/image5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8.png"/><Relationship Id="rId5" Type="http://schemas.openxmlformats.org/officeDocument/2006/relationships/image" Target="../media/image2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5.png"/><Relationship Id="rId5" Type="http://schemas.openxmlformats.org/officeDocument/2006/relationships/image" Target="../media/image62.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33628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6155" y="6278732"/>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p:nvPr/>
        </p:nvSpPr>
        <p:spPr>
          <a:xfrm>
            <a:off x="361024" y="705112"/>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 sz="4400" b="0" i="0" strike="noStrike" cap="none" spc="0" baseline="0" dirty="0">
                <a:solidFill>
                  <a:srgbClr val="FFFFFF"/>
                </a:solidFill>
                <a:effectLst/>
                <a:latin typeface="Arial"/>
                <a:ea typeface="Arial"/>
                <a:cs typeface="Arial"/>
              </a:rPr>
              <a:t>Arweiniad i’rArholiad</a:t>
            </a:r>
          </a:p>
          <a:p>
            <a:r>
              <a:rPr lang="cy" sz="4400" b="0" i="0" strike="noStrike" cap="none" spc="0" baseline="0">
                <a:solidFill>
                  <a:srgbClr val="FFFFFF"/>
                </a:solidFill>
                <a:effectLst/>
                <a:latin typeface="Calibri"/>
                <a:ea typeface="Calibri"/>
                <a:cs typeface="Calibri"/>
              </a:rPr>
              <a:t>TAG Amgylchedd </a:t>
            </a:r>
            <a:r>
              <a:rPr lang="cy" sz="4400" b="0" i="0" strike="noStrike" cap="none" spc="0" baseline="0" dirty="0">
                <a:solidFill>
                  <a:srgbClr val="FFFFFF"/>
                </a:solidFill>
                <a:effectLst/>
                <a:latin typeface="Calibri"/>
                <a:ea typeface="Calibri"/>
                <a:cs typeface="Calibri"/>
              </a:rPr>
              <a:t>Adeiledig</a:t>
            </a:r>
          </a:p>
          <a:p>
            <a:r>
              <a:rPr lang="cy" sz="4400" b="0" i="0" strike="noStrike" cap="none" spc="0" baseline="0" dirty="0">
                <a:solidFill>
                  <a:srgbClr val="FFFFFF"/>
                </a:solidFill>
                <a:effectLst/>
                <a:latin typeface="Calibri"/>
                <a:ea typeface="Calibri"/>
                <a:cs typeface="Calibri"/>
              </a:rPr>
              <a:t>Uned 3</a:t>
            </a:r>
          </a:p>
        </p:txBody>
      </p:sp>
      <p:pic>
        <p:nvPicPr>
          <p:cNvPr id="3" name="Audio 2">
            <a:hlinkClick r:id="" action="ppaction://media"/>
            <a:extLst>
              <a:ext uri="{FF2B5EF4-FFF2-40B4-BE49-F238E27FC236}">
                <a16:creationId xmlns:a16="http://schemas.microsoft.com/office/drawing/2014/main" id="{F630E97C-413C-D74F-8C70-14F4AE6A7E1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39293872"/>
      </p:ext>
    </p:extLst>
  </p:cSld>
  <p:clrMapOvr>
    <a:masterClrMapping/>
  </p:clrMapOvr>
  <mc:AlternateContent xmlns:mc="http://schemas.openxmlformats.org/markup-compatibility/2006" xmlns:p14="http://schemas.microsoft.com/office/powerpoint/2010/main">
    <mc:Choice Requires="p14">
      <p:transition spd="slow" p14:dur="2000" advTm="9478"/>
    </mc:Choice>
    <mc:Fallback xmlns="">
      <p:transition spd="slow" advTm="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92353" y="268224"/>
            <a:ext cx="7196040" cy="939475"/>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dirty="0">
                <a:solidFill>
                  <a:srgbClr val="FFFFFF"/>
                </a:solidFill>
                <a:effectLst/>
                <a:latin typeface="Calibri"/>
                <a:ea typeface="Calibri"/>
                <a:cs typeface="Calibri"/>
              </a:rPr>
              <a:t>Sut ddylwn i ymdrin â Chwestiwn 1a?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53148" y="1454051"/>
            <a:ext cx="8677340" cy="5243219"/>
          </a:xfrm>
        </p:spPr>
        <p:txBody>
          <a:bodyPr>
            <a:noAutofit/>
          </a:bodyPr>
          <a:lstStyle/>
          <a:p>
            <a:r>
              <a:rPr lang="cy" sz="2000" b="0" i="0" strike="noStrike" cap="none" spc="0" baseline="0" dirty="0">
                <a:solidFill>
                  <a:srgbClr val="000000"/>
                </a:solidFill>
                <a:effectLst/>
                <a:latin typeface="Calibri"/>
                <a:ea typeface="Calibri"/>
                <a:cs typeface="Calibri"/>
              </a:rPr>
              <a:t>Cwestiwn 1: Y cynnwys sy’n cael ei brofi – priodweddau defnyddiau adeiladu</a:t>
            </a:r>
          </a:p>
          <a:p>
            <a:r>
              <a:rPr lang="cy" sz="2000" b="0" i="0" strike="noStrike" cap="none" spc="0" baseline="0" dirty="0">
                <a:solidFill>
                  <a:srgbClr val="000000"/>
                </a:solidFill>
                <a:effectLst/>
                <a:latin typeface="Calibri"/>
                <a:ea typeface="Calibri"/>
                <a:cs typeface="Calibri"/>
              </a:rPr>
              <a:t>Amser i ateb: 9 MUNUD </a:t>
            </a:r>
          </a:p>
          <a:p>
            <a:r>
              <a:rPr lang="cy" sz="2000" b="0" i="0" strike="noStrike" cap="none" spc="0" baseline="0" dirty="0">
                <a:solidFill>
                  <a:srgbClr val="000000"/>
                </a:solidFill>
                <a:effectLst/>
                <a:latin typeface="Calibri"/>
                <a:ea typeface="Calibri"/>
                <a:cs typeface="Calibri"/>
              </a:rPr>
              <a:t>Sut ydw i'n cael marciau llawn: </a:t>
            </a:r>
            <a:r>
              <a:rPr lang="cy" sz="1800" b="0" i="0" strike="noStrike" cap="none" spc="0" baseline="0" dirty="0">
                <a:solidFill>
                  <a:srgbClr val="000000"/>
                </a:solidFill>
                <a:effectLst/>
                <a:latin typeface="Calibri"/>
                <a:ea typeface="Calibri"/>
                <a:cs typeface="Calibri"/>
              </a:rPr>
              <a:t>[dau farc am bob ateb cywir]</a:t>
            </a:r>
          </a:p>
          <a:p>
            <a:r>
              <a:rPr lang="cy" sz="2000" b="0" i="0" strike="noStrike" cap="none" spc="0" baseline="0" dirty="0">
                <a:solidFill>
                  <a:srgbClr val="000000"/>
                </a:solidFill>
                <a:effectLst/>
                <a:latin typeface="Calibri"/>
                <a:ea typeface="Calibri"/>
                <a:cs typeface="Calibri"/>
              </a:rPr>
              <a:t>Dull:</a:t>
            </a:r>
          </a:p>
          <a:p>
            <a:r>
              <a:rPr lang="cy" sz="2000" b="0" i="0" strike="noStrike" cap="none" spc="0" baseline="0" dirty="0">
                <a:solidFill>
                  <a:srgbClr val="000000"/>
                </a:solidFill>
                <a:effectLst/>
                <a:latin typeface="Calibri"/>
                <a:ea typeface="Calibri"/>
                <a:cs typeface="Calibri"/>
              </a:rPr>
              <a:t>Cam 1	Darllenwch y cwestiwn a nodwch y gair gorchymyn</a:t>
            </a:r>
          </a:p>
          <a:p>
            <a:r>
              <a:rPr lang="cy" sz="2000" b="0" i="0" strike="noStrike" cap="none" spc="0" baseline="0" dirty="0">
                <a:solidFill>
                  <a:srgbClr val="000000"/>
                </a:solidFill>
                <a:effectLst/>
                <a:latin typeface="Calibri"/>
                <a:ea typeface="Calibri"/>
                <a:cs typeface="Calibri"/>
              </a:rPr>
              <a:t>Cam 2 	Nodwch ac amlygwch y geiriau allweddol yn y cwestiwn</a:t>
            </a:r>
          </a:p>
          <a:p>
            <a:r>
              <a:rPr lang="cy" sz="2000" b="0" i="0" strike="noStrike" cap="none" spc="0" baseline="0" dirty="0">
                <a:solidFill>
                  <a:srgbClr val="000000"/>
                </a:solidFill>
                <a:effectLst/>
                <a:latin typeface="Calibri"/>
                <a:ea typeface="Calibri"/>
                <a:cs typeface="Calibri"/>
              </a:rPr>
              <a:t>Cam 3	Byddwch yn glir ynglŷn â'r wybodaeth sy'n cael ei phrofi</a:t>
            </a:r>
          </a:p>
          <a:p>
            <a:r>
              <a:rPr lang="cy" sz="2000" b="0" i="0" strike="noStrike" cap="none" spc="0" baseline="0" dirty="0">
                <a:solidFill>
                  <a:srgbClr val="000000"/>
                </a:solidFill>
                <a:effectLst/>
                <a:latin typeface="Calibri"/>
                <a:ea typeface="Calibri"/>
                <a:cs typeface="Calibri"/>
              </a:rPr>
              <a:t>Cam 4	Ystyriwch beth rydych chi'n ei wybod am y cynnwys</a:t>
            </a:r>
          </a:p>
          <a:p>
            <a:r>
              <a:rPr lang="cy" sz="2000" b="0" i="0" strike="noStrike" cap="none" spc="0" baseline="0" dirty="0">
                <a:solidFill>
                  <a:srgbClr val="000000"/>
                </a:solidFill>
                <a:effectLst/>
                <a:latin typeface="Calibri"/>
                <a:ea typeface="Calibri"/>
                <a:cs typeface="Calibri"/>
              </a:rPr>
              <a:t>Cam 5	Nodwch ddwy fantais rydych am eu defnyddio a'r ddwy anfantais 		 		i'w defnyddio.</a:t>
            </a:r>
          </a:p>
          <a:p>
            <a:r>
              <a:rPr lang="cy" sz="2000" b="0" i="0" strike="noStrike" cap="none" spc="0" baseline="0" dirty="0">
                <a:solidFill>
                  <a:srgbClr val="000000"/>
                </a:solidFill>
                <a:effectLst/>
                <a:latin typeface="Calibri"/>
                <a:ea typeface="Calibri"/>
                <a:cs typeface="Calibri"/>
              </a:rPr>
              <a:t>Cam 6	Cofiwch fod un marc yn cael ei ddyfarnu ar gyfer pob pwynt ar wahân a 		wnewch yn y math hwn o gwestiwn</a:t>
            </a:r>
          </a:p>
          <a:p>
            <a:endParaRPr lang="en-US" sz="2000" dirty="0">
              <a:latin typeface="+mn-lt"/>
              <a:ea typeface="Cambria" panose="02040503050406030204" pitchFamily="18" charset="0"/>
              <a:cs typeface="Cambria" panose="02040503050406030204" pitchFamily="18" charset="0"/>
            </a:endParaRPr>
          </a:p>
          <a:p>
            <a:r>
              <a:rPr lang="cy" sz="1800" b="0" i="0" strike="noStrike" cap="none" spc="0" baseline="0" dirty="0">
                <a:solidFill>
                  <a:srgbClr val="000000"/>
                </a:solidFill>
                <a:effectLst/>
                <a:latin typeface="Calibri"/>
                <a:ea typeface="Calibri"/>
                <a:cs typeface="Calibri"/>
              </a:rPr>
              <a:t>AWGRYMIADAU DA - gofalwch eich bod yn ateb y cwestiwn a ofynnwyd a'ch bod wedi gwneud digon o bwyntiau ar wahân i ennill marciau llawn.</a:t>
            </a:r>
          </a:p>
        </p:txBody>
      </p:sp>
      <p:pic>
        <p:nvPicPr>
          <p:cNvPr id="3" name="Audio 2">
            <a:hlinkClick r:id="" action="ppaction://media"/>
            <a:extLst>
              <a:ext uri="{FF2B5EF4-FFF2-40B4-BE49-F238E27FC236}">
                <a16:creationId xmlns:a16="http://schemas.microsoft.com/office/drawing/2014/main" id="{D1806822-1F08-4D45-9A3D-17456B9C7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56607959"/>
      </p:ext>
    </p:extLst>
  </p:cSld>
  <p:clrMapOvr>
    <a:masterClrMapping/>
  </p:clrMapOvr>
  <p:transition advTm="101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53148" y="1358515"/>
            <a:ext cx="8595359" cy="5243219"/>
          </a:xfrm>
        </p:spPr>
        <p:txBody>
          <a:bodyPr>
            <a:noAutofit/>
          </a:bodyPr>
          <a:lstStyle/>
          <a:p>
            <a:r>
              <a:rPr lang="cy" sz="2000" b="0" i="0" strike="noStrike" cap="none" spc="0" baseline="0">
                <a:solidFill>
                  <a:srgbClr val="000000"/>
                </a:solidFill>
                <a:effectLst/>
                <a:latin typeface="Arial"/>
                <a:ea typeface="Arial"/>
                <a:cs typeface="Arial"/>
              </a:rPr>
              <a:t>Cam 1	Darllenwch y cwestiwn ac amlygwch y geiriau gorchymyn </a:t>
            </a:r>
          </a:p>
          <a:p>
            <a:r>
              <a:rPr lang="cy" sz="2000" b="0" i="0" strike="noStrike" cap="none" spc="0" baseline="0">
                <a:solidFill>
                  <a:srgbClr val="000000"/>
                </a:solidFill>
                <a:effectLst/>
                <a:latin typeface="Arial"/>
                <a:ea typeface="Arial"/>
                <a:cs typeface="Arial"/>
              </a:rPr>
              <a:t>Cam 2 	Nodwch ac amlygwch y geiriau allweddol yn y cwestiwn</a:t>
            </a:r>
          </a:p>
          <a:p>
            <a:r>
              <a:rPr lang="cy" sz="2000" b="0" i="0" strike="noStrike" cap="none" spc="0" baseline="0">
                <a:solidFill>
                  <a:srgbClr val="000000"/>
                </a:solidFill>
                <a:effectLst/>
                <a:latin typeface="Arial"/>
                <a:ea typeface="Arial"/>
                <a:cs typeface="Arial"/>
              </a:rPr>
              <a:t>Cam 3	Byddwch yn glir ynglŷn â'r wybodaeth sy'n cael ei phrofi</a:t>
            </a:r>
          </a:p>
          <a:p>
            <a:r>
              <a:rPr lang="en-US" sz="2000">
                <a:latin typeface="+mn-lt"/>
                <a:ea typeface="Cambria" panose="02040503050406030204" pitchFamily="18" charset="0"/>
                <a:cs typeface="Cambria" panose="02040503050406030204" pitchFamily="18" charset="0"/>
              </a:rPr>
              <a:t>		</a:t>
            </a:r>
          </a:p>
        </p:txBody>
      </p:sp>
      <p:sp>
        <p:nvSpPr>
          <p:cNvPr id="6" name="Rectangle 5">
            <a:extLst>
              <a:ext uri="{FF2B5EF4-FFF2-40B4-BE49-F238E27FC236}">
                <a16:creationId xmlns:a16="http://schemas.microsoft.com/office/drawing/2014/main" id="{DADCEAB6-39E1-4AE8-8602-3DA66170848E}"/>
              </a:ext>
            </a:extLst>
          </p:cNvPr>
          <p:cNvSpPr>
            <a:spLocks noChangeArrowheads="1"/>
          </p:cNvSpPr>
          <p:nvPr/>
        </p:nvSpPr>
        <p:spPr bwMode="auto">
          <a:xfrm>
            <a:off x="510803" y="3588067"/>
            <a:ext cx="844614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58775" marR="0" lvl="0" indent="-358775" algn="l" defTabSz="914400" rtl="0" eaLnBrk="0" fontAlgn="base" latinLnBrk="0" hangingPunct="0">
              <a:lnSpc>
                <a:spcPct val="100000"/>
              </a:lnSpc>
              <a:spcBef>
                <a:spcPct val="0"/>
              </a:spcBef>
              <a:spcAft>
                <a:spcPct val="0"/>
              </a:spcAft>
              <a:buClrTx/>
              <a:buSzTx/>
              <a:buFontTx/>
              <a:buNone/>
            </a:pPr>
            <a:r>
              <a:rPr lang="cy" sz="2800" b="0" i="0" strike="noStrike" cap="none" spc="0" baseline="0" dirty="0">
                <a:solidFill>
                  <a:srgbClr val="000000"/>
                </a:solidFill>
                <a:effectLst/>
                <a:latin typeface="Calibri"/>
                <a:ea typeface="Calibri"/>
                <a:cs typeface="Calibri"/>
              </a:rPr>
              <a:t>1a. Amlinellwch y priodweddau canlynol sydd gan ddefnyddiau adeiladu: (i) breuder; (ii) hydrinedd: (iii) hydwythedd.						3 X[2]</a:t>
            </a:r>
          </a:p>
          <a:p>
            <a:pPr marL="0" marR="0" lvl="0" indent="0" algn="l" defTabSz="914400" rtl="0" eaLnBrk="0" fontAlgn="base" latinLnBrk="0" hangingPunct="0">
              <a:lnSpc>
                <a:spcPct val="100000"/>
              </a:lnSpc>
              <a:spcBef>
                <a:spcPct val="0"/>
              </a:spcBef>
              <a:spcAft>
                <a:spcPct val="0"/>
              </a:spcAft>
              <a:buClrTx/>
              <a:buSzTx/>
              <a:buFontTx/>
              <a:buNone/>
              <a:tabLst>
                <a:tab pos="176213" algn="l"/>
              </a:tabLst>
            </a:pP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5" name="Speech Bubble: Rectangle with Corners Rounded 332">
            <a:extLst>
              <a:ext uri="{FF2B5EF4-FFF2-40B4-BE49-F238E27FC236}">
                <a16:creationId xmlns:a16="http://schemas.microsoft.com/office/drawing/2014/main" id="{3E3A5632-A28D-4264-91CA-6F8BCDF4CD46}"/>
              </a:ext>
            </a:extLst>
          </p:cNvPr>
          <p:cNvSpPr>
            <a:spLocks noChangeArrowheads="1"/>
          </p:cNvSpPr>
          <p:nvPr/>
        </p:nvSpPr>
        <p:spPr bwMode="auto">
          <a:xfrm>
            <a:off x="2797791" y="5255766"/>
            <a:ext cx="3495459" cy="1440012"/>
          </a:xfrm>
          <a:prstGeom prst="wedgeRoundRectCallout">
            <a:avLst>
              <a:gd name="adj1" fmla="val -1286"/>
              <a:gd name="adj2" fmla="val -105125"/>
              <a:gd name="adj3" fmla="val 16667"/>
            </a:avLst>
          </a:prstGeom>
          <a:solidFill>
            <a:schemeClr val="accent1">
              <a:lumMod val="20000"/>
              <a:lumOff val="80000"/>
            </a:schemeClr>
          </a:solidFill>
          <a:ln w="12700">
            <a:solidFill>
              <a:srgbClr val="2F528F"/>
            </a:solidFill>
            <a:miter lim="800000"/>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pPr>
            <a:r>
              <a:rPr lang="cy" sz="1600" b="0" i="0" strike="noStrike" cap="none" spc="0" baseline="0" dirty="0">
                <a:solidFill>
                  <a:srgbClr val="0070C0"/>
                </a:solidFill>
                <a:effectLst/>
                <a:latin typeface="Arial"/>
                <a:ea typeface="Arial"/>
                <a:cs typeface="Arial"/>
              </a:rPr>
              <a:t>Mae'r cwestiwn yn gofyn am </a:t>
            </a:r>
            <a:r>
              <a:rPr lang="cy" sz="1600" b="1" i="0" strike="noStrike" cap="none" spc="0" baseline="0" dirty="0">
                <a:solidFill>
                  <a:srgbClr val="0070C0"/>
                </a:solidFill>
                <a:effectLst/>
                <a:latin typeface="Arial"/>
                <a:ea typeface="Arial"/>
                <a:cs typeface="Arial"/>
              </a:rPr>
              <a:t>amlinelliad </a:t>
            </a:r>
            <a:r>
              <a:rPr lang="cy" sz="1600" b="0" i="0" strike="noStrike" cap="none" spc="0" baseline="0" dirty="0">
                <a:solidFill>
                  <a:srgbClr val="0070C0"/>
                </a:solidFill>
                <a:effectLst/>
                <a:latin typeface="Arial"/>
                <a:ea typeface="Arial"/>
                <a:cs typeface="Arial"/>
              </a:rPr>
              <a:t>o </a:t>
            </a:r>
            <a:r>
              <a:rPr lang="cy" sz="1600" b="1" i="0" strike="noStrike" cap="none" spc="0" baseline="0" dirty="0">
                <a:solidFill>
                  <a:srgbClr val="0070C0"/>
                </a:solidFill>
                <a:effectLst/>
                <a:latin typeface="Arial"/>
                <a:ea typeface="Arial"/>
                <a:cs typeface="Arial"/>
              </a:rPr>
              <a:t>dair priodwedd.</a:t>
            </a:r>
            <a:r>
              <a:rPr lang="cy" sz="1600" b="0" i="0" strike="noStrike" cap="none" spc="0" baseline="0" dirty="0">
                <a:solidFill>
                  <a:srgbClr val="0070C0"/>
                </a:solidFill>
                <a:effectLst/>
                <a:latin typeface="Arial"/>
                <a:ea typeface="Arial"/>
                <a:cs typeface="Arial"/>
              </a:rPr>
              <a:t> </a:t>
            </a:r>
          </a:p>
        </p:txBody>
      </p:sp>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Camau 1-3</a:t>
            </a:r>
          </a:p>
        </p:txBody>
      </p:sp>
      <p:sp>
        <p:nvSpPr>
          <p:cNvPr id="4" name="Speech Bubble: Rectangle with Corners Rounded 331">
            <a:extLst>
              <a:ext uri="{FF2B5EF4-FFF2-40B4-BE49-F238E27FC236}">
                <a16:creationId xmlns:a16="http://schemas.microsoft.com/office/drawing/2014/main" id="{9C1D5E8C-2AAF-4ED8-A5FE-6B5AC775EF5E}"/>
              </a:ext>
            </a:extLst>
          </p:cNvPr>
          <p:cNvSpPr>
            <a:spLocks noChangeArrowheads="1"/>
          </p:cNvSpPr>
          <p:nvPr/>
        </p:nvSpPr>
        <p:spPr bwMode="auto">
          <a:xfrm>
            <a:off x="7264750" y="5255766"/>
            <a:ext cx="1526103" cy="1330247"/>
          </a:xfrm>
          <a:prstGeom prst="wedgeRoundRectCallout">
            <a:avLst>
              <a:gd name="adj1" fmla="val -8345"/>
              <a:gd name="adj2" fmla="val -88067"/>
              <a:gd name="adj3" fmla="val 16667"/>
            </a:avLst>
          </a:prstGeom>
          <a:solidFill>
            <a:schemeClr val="accent1">
              <a:lumMod val="20000"/>
              <a:lumOff val="80000"/>
            </a:schemeClr>
          </a:solidFill>
          <a:ln w="12700">
            <a:solidFill>
              <a:srgbClr val="2F528F"/>
            </a:solidFill>
            <a:miter lim="800000"/>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pPr>
            <a:r>
              <a:rPr lang="cy" sz="1600" b="0" i="0" strike="noStrike" cap="none" spc="0" baseline="0">
                <a:solidFill>
                  <a:srgbClr val="0070C0"/>
                </a:solidFill>
                <a:effectLst/>
                <a:latin typeface="Calibri"/>
                <a:ea typeface="Calibri"/>
                <a:cs typeface="Calibri"/>
              </a:rPr>
              <a:t>Nodwch y marciau sydd ar gael a neilltuwch amser yn unol â hynny</a:t>
            </a:r>
          </a:p>
        </p:txBody>
      </p:sp>
      <p:sp>
        <p:nvSpPr>
          <p:cNvPr id="7" name="Rectangle 10">
            <a:extLst>
              <a:ext uri="{FF2B5EF4-FFF2-40B4-BE49-F238E27FC236}">
                <a16:creationId xmlns:a16="http://schemas.microsoft.com/office/drawing/2014/main" id="{7905DC9A-47D2-4D26-A20C-DA4DFB15786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Speech Bubble: Rectangle with Corners Rounded 331">
            <a:extLst>
              <a:ext uri="{FF2B5EF4-FFF2-40B4-BE49-F238E27FC236}">
                <a16:creationId xmlns:a16="http://schemas.microsoft.com/office/drawing/2014/main" id="{DE62D57D-E8A4-4633-9DEE-8D8430D4EC73}"/>
              </a:ext>
            </a:extLst>
          </p:cNvPr>
          <p:cNvSpPr>
            <a:spLocks noChangeArrowheads="1"/>
          </p:cNvSpPr>
          <p:nvPr/>
        </p:nvSpPr>
        <p:spPr bwMode="auto">
          <a:xfrm>
            <a:off x="26780" y="2498753"/>
            <a:ext cx="1526103" cy="966138"/>
          </a:xfrm>
          <a:prstGeom prst="wedgeRoundRectCallout">
            <a:avLst>
              <a:gd name="adj1" fmla="val 43524"/>
              <a:gd name="adj2" fmla="val 85519"/>
              <a:gd name="adj3" fmla="val 16667"/>
            </a:avLst>
          </a:prstGeom>
          <a:solidFill>
            <a:schemeClr val="accent1">
              <a:lumMod val="20000"/>
              <a:lumOff val="80000"/>
            </a:schemeClr>
          </a:solidFill>
          <a:ln w="12700">
            <a:solidFill>
              <a:srgbClr val="2F528F"/>
            </a:solidFill>
            <a:miter lim="800000"/>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pPr>
            <a:r>
              <a:rPr lang="cy" sz="1600" b="0" i="0" strike="noStrike" cap="none" spc="0" baseline="0">
                <a:solidFill>
                  <a:srgbClr val="0070C0"/>
                </a:solidFill>
                <a:effectLst/>
                <a:latin typeface="Calibri"/>
                <a:ea typeface="Calibri"/>
                <a:cs typeface="Calibri"/>
              </a:rPr>
              <a:t>Y gair gorchymyn yw </a:t>
            </a:r>
            <a:r>
              <a:rPr lang="cy" sz="1600" b="1" i="0" strike="noStrike" cap="none" spc="0" baseline="0">
                <a:solidFill>
                  <a:srgbClr val="0070C0"/>
                </a:solidFill>
                <a:effectLst/>
                <a:latin typeface="Calibri"/>
                <a:ea typeface="Calibri"/>
                <a:cs typeface="Calibri"/>
              </a:rPr>
              <a:t>Amlinellwch</a:t>
            </a:r>
          </a:p>
        </p:txBody>
      </p:sp>
      <p:pic>
        <p:nvPicPr>
          <p:cNvPr id="2" name="Audio 1">
            <a:hlinkClick r:id="" action="ppaction://media"/>
            <a:extLst>
              <a:ext uri="{FF2B5EF4-FFF2-40B4-BE49-F238E27FC236}">
                <a16:creationId xmlns:a16="http://schemas.microsoft.com/office/drawing/2014/main" id="{BF815C49-225C-B242-81BC-74DB5C06B7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55029872"/>
      </p:ext>
    </p:extLst>
  </p:cSld>
  <p:clrMapOvr>
    <a:masterClrMapping/>
  </p:clrMapOvr>
  <p:transition advTm="487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Camau 4 - 6</a:t>
            </a:r>
          </a:p>
        </p:txBody>
      </p:sp>
      <p:sp>
        <p:nvSpPr>
          <p:cNvPr id="5" name="Rectangle 4">
            <a:extLst>
              <a:ext uri="{FF2B5EF4-FFF2-40B4-BE49-F238E27FC236}">
                <a16:creationId xmlns:a16="http://schemas.microsoft.com/office/drawing/2014/main" id="{4BE18992-9E66-9A42-A52A-55C5704BCF4B}"/>
              </a:ext>
            </a:extLst>
          </p:cNvPr>
          <p:cNvSpPr/>
          <p:nvPr/>
        </p:nvSpPr>
        <p:spPr>
          <a:xfrm>
            <a:off x="666750" y="1424622"/>
            <a:ext cx="7829464" cy="1189909"/>
          </a:xfrm>
          <a:prstGeom prst="rect">
            <a:avLst/>
          </a:prstGeom>
        </p:spPr>
        <p:txBody>
          <a:bodyPr wrap="square">
            <a:spAutoFit/>
          </a:bodyPr>
          <a:lstStyle/>
          <a:p>
            <a:r>
              <a:rPr lang="cy" sz="1800" b="0" i="0" strike="noStrike" cap="none" spc="0" baseline="0">
                <a:solidFill>
                  <a:srgbClr val="000000"/>
                </a:solidFill>
                <a:effectLst/>
                <a:latin typeface="Calibri"/>
                <a:ea typeface="Calibri"/>
                <a:cs typeface="Calibri"/>
              </a:rPr>
              <a:t>Cam 4	Ystyriwch beth rydych chi'n ei wybod am y cynnwys</a:t>
            </a:r>
          </a:p>
          <a:p>
            <a:r>
              <a:rPr lang="cy" sz="1800" b="0" i="0" strike="noStrike" cap="none" spc="0" baseline="0">
                <a:solidFill>
                  <a:srgbClr val="000000"/>
                </a:solidFill>
                <a:effectLst/>
                <a:latin typeface="Calibri"/>
                <a:ea typeface="Calibri"/>
                <a:cs typeface="Calibri"/>
              </a:rPr>
              <a:t>Cam 5	Nodwch briodweddau gofynnol y defnyddiau adeiladu</a:t>
            </a:r>
          </a:p>
          <a:p>
            <a:r>
              <a:rPr lang="cy" sz="1800" b="0" i="0" strike="noStrike" cap="none" spc="0" baseline="0">
                <a:solidFill>
                  <a:srgbClr val="000000"/>
                </a:solidFill>
                <a:effectLst/>
                <a:latin typeface="Calibri"/>
                <a:ea typeface="Calibri"/>
                <a:cs typeface="Calibri"/>
              </a:rPr>
              <a:t>Cam 6	Cofiwch fod un marc yn cael ei ddyfarnu ar gyfer pob pwynt ar wahân a 		wnewch yn y math hwn o gwestiwn</a:t>
            </a:r>
          </a:p>
        </p:txBody>
      </p:sp>
      <p:pic>
        <p:nvPicPr>
          <p:cNvPr id="2" name="Picture 2" descr="Text&#10;&#10;Description automatically generated">
            <a:extLst>
              <a:ext uri="{FF2B5EF4-FFF2-40B4-BE49-F238E27FC236}">
                <a16:creationId xmlns:a16="http://schemas.microsoft.com/office/drawing/2014/main" id="{2884F4E9-C5CB-42E6-93CA-DD3DF12824A4}"/>
              </a:ext>
            </a:extLst>
          </p:cNvPr>
          <p:cNvPicPr>
            <a:picLocks noChangeAspect="1"/>
          </p:cNvPicPr>
          <p:nvPr/>
        </p:nvPicPr>
        <p:blipFill>
          <a:blip r:embed="rId5"/>
          <a:stretch>
            <a:fillRect/>
          </a:stretch>
        </p:blipFill>
        <p:spPr>
          <a:xfrm>
            <a:off x="1930400" y="2725426"/>
            <a:ext cx="5307390" cy="3874577"/>
          </a:xfrm>
          <a:prstGeom prst="rect">
            <a:avLst/>
          </a:prstGeom>
        </p:spPr>
      </p:pic>
      <p:pic>
        <p:nvPicPr>
          <p:cNvPr id="3" name="Audio 2">
            <a:hlinkClick r:id="" action="ppaction://media"/>
            <a:extLst>
              <a:ext uri="{FF2B5EF4-FFF2-40B4-BE49-F238E27FC236}">
                <a16:creationId xmlns:a16="http://schemas.microsoft.com/office/drawing/2014/main" id="{9FC14A7B-B434-C146-A23A-146D4B20CC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25507652"/>
      </p:ext>
    </p:extLst>
  </p:cSld>
  <p:clrMapOvr>
    <a:masterClrMapping/>
  </p:clrMapOvr>
  <p:transition advTm="47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Camau 4 - 6</a:t>
            </a:r>
          </a:p>
        </p:txBody>
      </p:sp>
      <p:sp>
        <p:nvSpPr>
          <p:cNvPr id="5" name="Rectangle 4">
            <a:extLst>
              <a:ext uri="{FF2B5EF4-FFF2-40B4-BE49-F238E27FC236}">
                <a16:creationId xmlns:a16="http://schemas.microsoft.com/office/drawing/2014/main" id="{4BE18992-9E66-9A42-A52A-55C5704BCF4B}"/>
              </a:ext>
            </a:extLst>
          </p:cNvPr>
          <p:cNvSpPr/>
          <p:nvPr/>
        </p:nvSpPr>
        <p:spPr>
          <a:xfrm>
            <a:off x="666750" y="1424622"/>
            <a:ext cx="7829464" cy="1189909"/>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Cam 4	Ystyriwch beth rydych chi'n ei wybod am y cynnwys</a:t>
            </a:r>
          </a:p>
          <a:p>
            <a:r>
              <a:rPr lang="cy" sz="1800" b="0" i="0" strike="noStrike" cap="none" spc="0" baseline="0" dirty="0">
                <a:solidFill>
                  <a:srgbClr val="000000"/>
                </a:solidFill>
                <a:effectLst/>
                <a:latin typeface="Calibri"/>
                <a:ea typeface="Calibri"/>
                <a:cs typeface="Calibri"/>
              </a:rPr>
              <a:t>Cam 5	Nodwch briodweddau gofynnol y defnyddiau adeiladu</a:t>
            </a:r>
          </a:p>
          <a:p>
            <a:r>
              <a:rPr lang="cy" sz="1800" b="0" i="0" strike="noStrike" cap="none" spc="0" baseline="0" dirty="0">
                <a:solidFill>
                  <a:srgbClr val="000000"/>
                </a:solidFill>
                <a:effectLst/>
                <a:latin typeface="Calibri"/>
                <a:ea typeface="Calibri"/>
                <a:cs typeface="Calibri"/>
              </a:rPr>
              <a:t>Cam 6	Cofiwch fod un marc yn cael ei ddyfarnu ar gyfer pob pwynt ar wahân a 		wnewch yn y math hwn o gwestiwn</a:t>
            </a:r>
          </a:p>
        </p:txBody>
      </p:sp>
      <p:pic>
        <p:nvPicPr>
          <p:cNvPr id="2" name="Picture 3" descr="Text&#10;&#10;Description automatically generated">
            <a:extLst>
              <a:ext uri="{FF2B5EF4-FFF2-40B4-BE49-F238E27FC236}">
                <a16:creationId xmlns:a16="http://schemas.microsoft.com/office/drawing/2014/main" id="{191A12AC-26BA-4D5F-B7E2-BBB2EDE6AEBD}"/>
              </a:ext>
            </a:extLst>
          </p:cNvPr>
          <p:cNvPicPr>
            <a:picLocks noChangeAspect="1"/>
          </p:cNvPicPr>
          <p:nvPr/>
        </p:nvPicPr>
        <p:blipFill>
          <a:blip r:embed="rId5"/>
          <a:stretch>
            <a:fillRect/>
          </a:stretch>
        </p:blipFill>
        <p:spPr>
          <a:xfrm>
            <a:off x="382210" y="2606804"/>
            <a:ext cx="3928533" cy="2769249"/>
          </a:xfrm>
          <a:prstGeom prst="rect">
            <a:avLst/>
          </a:prstGeom>
        </p:spPr>
      </p:pic>
      <p:pic>
        <p:nvPicPr>
          <p:cNvPr id="4" name="Picture 5" descr="Text&#10;&#10;Description automatically generated">
            <a:extLst>
              <a:ext uri="{FF2B5EF4-FFF2-40B4-BE49-F238E27FC236}">
                <a16:creationId xmlns:a16="http://schemas.microsoft.com/office/drawing/2014/main" id="{92B9CFEE-9E07-4B0C-9DDA-67BFEEBF7F0C}"/>
              </a:ext>
            </a:extLst>
          </p:cNvPr>
          <p:cNvPicPr>
            <a:picLocks noChangeAspect="1"/>
          </p:cNvPicPr>
          <p:nvPr/>
        </p:nvPicPr>
        <p:blipFill>
          <a:blip r:embed="rId6"/>
          <a:stretch>
            <a:fillRect/>
          </a:stretch>
        </p:blipFill>
        <p:spPr>
          <a:xfrm>
            <a:off x="4470401" y="3443909"/>
            <a:ext cx="4303485" cy="3114944"/>
          </a:xfrm>
          <a:prstGeom prst="rect">
            <a:avLst/>
          </a:prstGeom>
        </p:spPr>
      </p:pic>
      <p:pic>
        <p:nvPicPr>
          <p:cNvPr id="7" name="Audio 6">
            <a:hlinkClick r:id="" action="ppaction://media"/>
            <a:extLst>
              <a:ext uri="{FF2B5EF4-FFF2-40B4-BE49-F238E27FC236}">
                <a16:creationId xmlns:a16="http://schemas.microsoft.com/office/drawing/2014/main" id="{27669359-1D3C-C34E-A1BA-4F462F0D21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26615868"/>
      </p:ext>
    </p:extLst>
  </p:cSld>
  <p:clrMapOvr>
    <a:masterClrMapping/>
  </p:clrMapOvr>
  <p:transition advTm="24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0612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dirty="0">
                <a:solidFill>
                  <a:srgbClr val="FFFFFF"/>
                </a:solidFill>
                <a:effectLst/>
                <a:latin typeface="Calibri"/>
                <a:ea typeface="Calibri"/>
                <a:cs typeface="Calibri"/>
              </a:rPr>
              <a:t>Sut ddylwn i ymdrin â Chwestiwn 1b?</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53148" y="1358515"/>
            <a:ext cx="8677340" cy="4359897"/>
          </a:xfrm>
        </p:spPr>
        <p:txBody>
          <a:bodyPr>
            <a:noAutofit/>
          </a:bodyPr>
          <a:lstStyle/>
          <a:p>
            <a:r>
              <a:rPr lang="cy" sz="2000" b="0" i="0" strike="noStrike" cap="none" spc="0" baseline="0" dirty="0">
                <a:solidFill>
                  <a:srgbClr val="000000"/>
                </a:solidFill>
                <a:effectLst/>
                <a:latin typeface="Calibri"/>
                <a:ea typeface="Calibri"/>
                <a:cs typeface="Calibri"/>
              </a:rPr>
              <a:t>Cwestiwn 1b: Y cynnwys sy’n cael ei brofi – priodweddau defnyddiau adeiladu</a:t>
            </a:r>
          </a:p>
          <a:p>
            <a:r>
              <a:rPr lang="cy" sz="2000" b="0" i="0" strike="noStrike" cap="none" spc="0" baseline="0" dirty="0">
                <a:solidFill>
                  <a:srgbClr val="000000"/>
                </a:solidFill>
                <a:effectLst/>
                <a:latin typeface="Calibri"/>
                <a:ea typeface="Calibri"/>
                <a:cs typeface="Calibri"/>
              </a:rPr>
              <a:t>Amser i ateb: 9 MUNUD </a:t>
            </a:r>
          </a:p>
          <a:p>
            <a:r>
              <a:rPr lang="cy" sz="2000" b="0" i="0" strike="noStrike" cap="none" spc="0" baseline="0" dirty="0">
                <a:solidFill>
                  <a:srgbClr val="000000"/>
                </a:solidFill>
                <a:effectLst/>
                <a:latin typeface="Calibri"/>
                <a:ea typeface="Calibri"/>
                <a:cs typeface="Calibri"/>
              </a:rPr>
              <a:t>Sut mae cael marciau llawn: </a:t>
            </a:r>
            <a:r>
              <a:rPr lang="cy" sz="1800" b="0" i="0" strike="noStrike" cap="none" spc="0" baseline="0" dirty="0">
                <a:solidFill>
                  <a:srgbClr val="000000"/>
                </a:solidFill>
                <a:effectLst/>
                <a:latin typeface="Calibri"/>
                <a:ea typeface="Calibri"/>
                <a:cs typeface="Calibri"/>
              </a:rPr>
              <a:t>[mae'r cwestiwn hwn wedi'i farcio yn seiliedig ar fandiau]</a:t>
            </a:r>
          </a:p>
          <a:p>
            <a:r>
              <a:rPr lang="cy" sz="2000" b="0" i="0" strike="noStrike" cap="none" spc="0" baseline="0" dirty="0">
                <a:solidFill>
                  <a:srgbClr val="000000"/>
                </a:solidFill>
                <a:effectLst/>
                <a:latin typeface="Calibri"/>
                <a:ea typeface="Calibri"/>
                <a:cs typeface="Calibri"/>
              </a:rPr>
              <a:t>Dull:</a:t>
            </a:r>
          </a:p>
          <a:p>
            <a:r>
              <a:rPr lang="cy" sz="2000" b="0" i="0" strike="noStrike" cap="none" spc="0" baseline="0" dirty="0">
                <a:solidFill>
                  <a:srgbClr val="000000"/>
                </a:solidFill>
                <a:effectLst/>
                <a:latin typeface="Calibri"/>
                <a:ea typeface="Calibri"/>
                <a:cs typeface="Calibri"/>
              </a:rPr>
              <a:t>Cam 1	Darllenwch y cwestiwn a nodwch y gair gorchymyn</a:t>
            </a:r>
          </a:p>
          <a:p>
            <a:r>
              <a:rPr lang="cy" sz="2000" b="0" i="0" strike="noStrike" cap="none" spc="0" baseline="0" dirty="0">
                <a:solidFill>
                  <a:srgbClr val="000000"/>
                </a:solidFill>
                <a:effectLst/>
                <a:latin typeface="Calibri"/>
                <a:ea typeface="Calibri"/>
                <a:cs typeface="Calibri"/>
              </a:rPr>
              <a:t>Cam 2 	Nodwch ac amlygwch y geiriau allweddol yn y cwestiwn</a:t>
            </a:r>
          </a:p>
          <a:p>
            <a:r>
              <a:rPr lang="cy" sz="2000" b="0" i="0" strike="noStrike" cap="none" spc="0" baseline="0" dirty="0">
                <a:solidFill>
                  <a:srgbClr val="000000"/>
                </a:solidFill>
                <a:effectLst/>
                <a:latin typeface="Calibri"/>
                <a:ea typeface="Calibri"/>
                <a:cs typeface="Calibri"/>
              </a:rPr>
              <a:t>Cam 3	Byddwch yn glir ynglŷn â'r wybodaeth sy'n cael ei phrofi</a:t>
            </a:r>
          </a:p>
          <a:p>
            <a:r>
              <a:rPr lang="cy" sz="2000" b="0" i="0" strike="noStrike" cap="none" spc="0" baseline="0" dirty="0">
                <a:solidFill>
                  <a:srgbClr val="000000"/>
                </a:solidFill>
                <a:effectLst/>
                <a:latin typeface="Calibri"/>
                <a:ea typeface="Calibri"/>
                <a:cs typeface="Calibri"/>
              </a:rPr>
              <a:t>Cam 4	Ystyriwch beth rydych chi'n ei wybod am y cynnwys</a:t>
            </a:r>
          </a:p>
          <a:p>
            <a:r>
              <a:rPr lang="cy" sz="2000" b="0" i="0" strike="noStrike" cap="none" spc="0" baseline="0" dirty="0">
                <a:solidFill>
                  <a:srgbClr val="000000"/>
                </a:solidFill>
                <a:effectLst/>
                <a:latin typeface="Calibri"/>
                <a:ea typeface="Calibri"/>
                <a:cs typeface="Calibri"/>
              </a:rPr>
              <a:t>Cam 5	Nodwch effeithiau lleithder ar ddefnyddiau adeiladu dros gyfnod o amser.</a:t>
            </a:r>
          </a:p>
          <a:p>
            <a:r>
              <a:rPr lang="cy" sz="2000" b="0" i="0" strike="noStrike" cap="none" spc="0" baseline="0" dirty="0">
                <a:solidFill>
                  <a:srgbClr val="000000"/>
                </a:solidFill>
                <a:effectLst/>
                <a:latin typeface="Calibri"/>
                <a:ea typeface="Calibri"/>
                <a:cs typeface="Calibri"/>
              </a:rPr>
              <a:t>Cam 6	Cofiwch fod un marc yn cael ei ddyfarnu ar gyfer pob pwynt ar wahân a 			wnewch yn y math hwn o gwestiwn</a:t>
            </a:r>
          </a:p>
        </p:txBody>
      </p:sp>
      <p:pic>
        <p:nvPicPr>
          <p:cNvPr id="2" name="Picture 3" descr="Text&#10;&#10;Description automatically generated">
            <a:extLst>
              <a:ext uri="{FF2B5EF4-FFF2-40B4-BE49-F238E27FC236}">
                <a16:creationId xmlns:a16="http://schemas.microsoft.com/office/drawing/2014/main" id="{03668490-59A9-4A5C-97F2-050045C2D2EB}"/>
              </a:ext>
            </a:extLst>
          </p:cNvPr>
          <p:cNvPicPr>
            <a:picLocks noChangeAspect="1"/>
          </p:cNvPicPr>
          <p:nvPr/>
        </p:nvPicPr>
        <p:blipFill>
          <a:blip r:embed="rId5"/>
          <a:stretch>
            <a:fillRect/>
          </a:stretch>
        </p:blipFill>
        <p:spPr>
          <a:xfrm>
            <a:off x="793449" y="5821439"/>
            <a:ext cx="7557104" cy="924075"/>
          </a:xfrm>
          <a:prstGeom prst="rect">
            <a:avLst/>
          </a:prstGeom>
        </p:spPr>
      </p:pic>
      <p:pic>
        <p:nvPicPr>
          <p:cNvPr id="4" name="Audio 3">
            <a:hlinkClick r:id="" action="ppaction://media"/>
            <a:extLst>
              <a:ext uri="{FF2B5EF4-FFF2-40B4-BE49-F238E27FC236}">
                <a16:creationId xmlns:a16="http://schemas.microsoft.com/office/drawing/2014/main" id="{4CF98573-8B74-CE4B-AB13-C7EC9CAB9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30660916"/>
      </p:ext>
    </p:extLst>
  </p:cSld>
  <p:clrMapOvr>
    <a:masterClrMapping/>
  </p:clrMapOvr>
  <p:transition advTm="1009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ddylwn i ymdrin â Chwestiwn 1b?</a:t>
            </a:r>
          </a:p>
        </p:txBody>
      </p:sp>
      <p:sp>
        <p:nvSpPr>
          <p:cNvPr id="9" name="TextBox 8">
            <a:extLst>
              <a:ext uri="{FF2B5EF4-FFF2-40B4-BE49-F238E27FC236}">
                <a16:creationId xmlns:a16="http://schemas.microsoft.com/office/drawing/2014/main" id="{F9B4856B-677D-4A4C-B4DC-305562EBBA25}"/>
              </a:ext>
            </a:extLst>
          </p:cNvPr>
          <p:cNvSpPr txBox="1"/>
          <p:nvPr/>
        </p:nvSpPr>
        <p:spPr>
          <a:xfrm>
            <a:off x="5772793" y="2134746"/>
            <a:ext cx="3112837" cy="4493538"/>
          </a:xfrm>
          <a:prstGeom prst="rect">
            <a:avLst/>
          </a:prstGeom>
          <a:noFill/>
        </p:spPr>
        <p:txBody>
          <a:bodyPr wrap="square" rtlCol="0">
            <a:spAutoFit/>
          </a:bodyPr>
          <a:lstStyle/>
          <a:p>
            <a:r>
              <a:rPr lang="cy" sz="2200" b="0" i="0" strike="noStrike" cap="none" spc="0" baseline="0" dirty="0">
                <a:solidFill>
                  <a:srgbClr val="000000"/>
                </a:solidFill>
                <a:effectLst/>
                <a:latin typeface="Calibri"/>
                <a:ea typeface="Calibri"/>
                <a:cs typeface="Calibri"/>
              </a:rPr>
              <a:t>Cynnwys dangosol</a:t>
            </a:r>
          </a:p>
          <a:p>
            <a:endParaRPr lang="en-GB" sz="2200" dirty="0"/>
          </a:p>
          <a:p>
            <a:r>
              <a:rPr lang="cy" sz="2200" b="0" i="0" strike="noStrike" cap="none" spc="0" baseline="0" dirty="0">
                <a:solidFill>
                  <a:srgbClr val="000000"/>
                </a:solidFill>
                <a:effectLst/>
                <a:latin typeface="Calibri"/>
                <a:ea typeface="Calibri"/>
                <a:cs typeface="Calibri"/>
              </a:rPr>
              <a:t>Efallai na fydd atebion marciau llawn yn cynnwys yr holl gynnwys dangosol ond yn yr achos hwnnw dylent fynd i fanylion technegol am y pwyntiau dan sylw i ddangos dyfnder y wybodaeth sy'n ofynnol i gael mynediad i'r bandiau marcio uwch.</a:t>
            </a:r>
          </a:p>
        </p:txBody>
      </p:sp>
      <p:pic>
        <p:nvPicPr>
          <p:cNvPr id="2" name="Picture 3" descr="Text&#10;&#10;Description automatically generated">
            <a:extLst>
              <a:ext uri="{FF2B5EF4-FFF2-40B4-BE49-F238E27FC236}">
                <a16:creationId xmlns:a16="http://schemas.microsoft.com/office/drawing/2014/main" id="{9EEC1072-03D4-4525-849F-8FED06951D36}"/>
              </a:ext>
            </a:extLst>
          </p:cNvPr>
          <p:cNvPicPr>
            <a:picLocks noChangeAspect="1"/>
          </p:cNvPicPr>
          <p:nvPr/>
        </p:nvPicPr>
        <p:blipFill>
          <a:blip r:embed="rId5"/>
          <a:stretch>
            <a:fillRect/>
          </a:stretch>
        </p:blipFill>
        <p:spPr>
          <a:xfrm>
            <a:off x="1386115" y="1322010"/>
            <a:ext cx="6383866" cy="778933"/>
          </a:xfrm>
          <a:prstGeom prst="rect">
            <a:avLst/>
          </a:prstGeom>
        </p:spPr>
      </p:pic>
      <p:pic>
        <p:nvPicPr>
          <p:cNvPr id="4" name="Picture 4" descr="Text&#10;&#10;Description automatically generated">
            <a:extLst>
              <a:ext uri="{FF2B5EF4-FFF2-40B4-BE49-F238E27FC236}">
                <a16:creationId xmlns:a16="http://schemas.microsoft.com/office/drawing/2014/main" id="{817D7D54-2E20-4788-8C7F-7EFF637F5151}"/>
              </a:ext>
            </a:extLst>
          </p:cNvPr>
          <p:cNvPicPr>
            <a:picLocks noChangeAspect="1"/>
          </p:cNvPicPr>
          <p:nvPr/>
        </p:nvPicPr>
        <p:blipFill>
          <a:blip r:embed="rId6"/>
          <a:stretch>
            <a:fillRect/>
          </a:stretch>
        </p:blipFill>
        <p:spPr>
          <a:xfrm>
            <a:off x="515258" y="2106991"/>
            <a:ext cx="4702627" cy="4385731"/>
          </a:xfrm>
          <a:prstGeom prst="rect">
            <a:avLst/>
          </a:prstGeom>
        </p:spPr>
      </p:pic>
      <p:pic>
        <p:nvPicPr>
          <p:cNvPr id="3" name="Audio 2">
            <a:hlinkClick r:id="" action="ppaction://media"/>
            <a:extLst>
              <a:ext uri="{FF2B5EF4-FFF2-40B4-BE49-F238E27FC236}">
                <a16:creationId xmlns:a16="http://schemas.microsoft.com/office/drawing/2014/main" id="{10D6A2C8-68D7-8247-965F-3CDF401D80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8639162"/>
      </p:ext>
    </p:extLst>
  </p:cSld>
  <p:clrMapOvr>
    <a:masterClrMapping/>
  </p:clrMapOvr>
  <p:transition advTm="464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Sut ddylwn i ymdrin â Chwestiwn 1b?</a:t>
            </a:r>
          </a:p>
        </p:txBody>
      </p:sp>
      <p:pic>
        <p:nvPicPr>
          <p:cNvPr id="2" name="Picture 3">
            <a:extLst>
              <a:ext uri="{FF2B5EF4-FFF2-40B4-BE49-F238E27FC236}">
                <a16:creationId xmlns:a16="http://schemas.microsoft.com/office/drawing/2014/main" id="{DA8109EF-3361-4720-A0BC-6BE1002D5E5D}"/>
              </a:ext>
            </a:extLst>
          </p:cNvPr>
          <p:cNvPicPr>
            <a:picLocks noChangeAspect="1"/>
          </p:cNvPicPr>
          <p:nvPr/>
        </p:nvPicPr>
        <p:blipFill>
          <a:blip r:embed="rId5"/>
          <a:stretch>
            <a:fillRect/>
          </a:stretch>
        </p:blipFill>
        <p:spPr>
          <a:xfrm>
            <a:off x="442688" y="1357213"/>
            <a:ext cx="8258627" cy="5268430"/>
          </a:xfrm>
          <a:prstGeom prst="rect">
            <a:avLst/>
          </a:prstGeom>
        </p:spPr>
      </p:pic>
      <p:pic>
        <p:nvPicPr>
          <p:cNvPr id="3" name="Audio 2">
            <a:hlinkClick r:id="" action="ppaction://media"/>
            <a:extLst>
              <a:ext uri="{FF2B5EF4-FFF2-40B4-BE49-F238E27FC236}">
                <a16:creationId xmlns:a16="http://schemas.microsoft.com/office/drawing/2014/main" id="{4216AB5A-65A5-7848-9AC9-AE38CDFD55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37651958"/>
      </p:ext>
    </p:extLst>
  </p:cSld>
  <p:clrMapOvr>
    <a:masterClrMapping/>
  </p:clrMapOvr>
  <p:transition advTm="34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2a?</a:t>
            </a:r>
          </a:p>
        </p:txBody>
      </p:sp>
      <p:sp>
        <p:nvSpPr>
          <p:cNvPr id="3" name="Rectangle 2">
            <a:extLst>
              <a:ext uri="{FF2B5EF4-FFF2-40B4-BE49-F238E27FC236}">
                <a16:creationId xmlns:a16="http://schemas.microsoft.com/office/drawing/2014/main" id="{E4A89C9E-017D-9643-A8F6-39F37090DEEC}"/>
              </a:ext>
            </a:extLst>
          </p:cNvPr>
          <p:cNvSpPr/>
          <p:nvPr/>
        </p:nvSpPr>
        <p:spPr>
          <a:xfrm>
            <a:off x="658842" y="1291390"/>
            <a:ext cx="7837380" cy="4759636"/>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2a: Cynnwys yn cael ei brofi – Priodweddau defnyddiau adeiladu – priodweddau brics fel defnydd adeiladu</a:t>
            </a:r>
          </a:p>
          <a:p>
            <a:r>
              <a:rPr lang="cy" sz="1800" b="0" i="0" strike="noStrike" cap="none" spc="0" baseline="0" dirty="0">
                <a:solidFill>
                  <a:srgbClr val="000000"/>
                </a:solidFill>
                <a:effectLst/>
                <a:latin typeface="Calibri"/>
                <a:ea typeface="Calibri"/>
                <a:cs typeface="Calibri"/>
              </a:rPr>
              <a:t>Amser i ateb: 6 MUNUD </a:t>
            </a:r>
          </a:p>
          <a:p>
            <a:r>
              <a:rPr lang="cy" sz="1800" b="0" i="0" strike="noStrike" cap="none" spc="0" baseline="0" dirty="0">
                <a:solidFill>
                  <a:srgbClr val="000000"/>
                </a:solidFill>
                <a:effectLst/>
                <a:latin typeface="Calibri"/>
                <a:ea typeface="Calibri"/>
                <a:cs typeface="Calibri"/>
              </a:rPr>
              <a:t>Sut mae cael marciau llawn: [mae'r cwestiwn hwn wedi'i farcio yn seiliedig ar fandiau]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Cam 1	Darllenwch y cwestiwn a nodwch y geiriau gorchymyn </a:t>
            </a:r>
          </a:p>
          <a:p>
            <a:r>
              <a:rPr lang="cy" sz="1800" b="0" i="0" strike="noStrike" cap="none" spc="0" baseline="0" dirty="0">
                <a:solidFill>
                  <a:srgbClr val="000000"/>
                </a:solidFill>
                <a:effectLst/>
                <a:latin typeface="Calibri"/>
                <a:ea typeface="Calibri"/>
                <a:cs typeface="Calibri"/>
              </a:rPr>
              <a:t>Cam 2 	Nodwch ac amlygwch y geiriau allweddol yn y cwestiwn</a:t>
            </a:r>
          </a:p>
          <a:p>
            <a:r>
              <a:rPr lang="cy" sz="1800" b="0" i="0" strike="noStrike" cap="none" spc="0" baseline="0" dirty="0">
                <a:solidFill>
                  <a:srgbClr val="000000"/>
                </a:solidFill>
                <a:effectLst/>
                <a:latin typeface="Calibri"/>
                <a:ea typeface="Calibri"/>
                <a:cs typeface="Calibri"/>
              </a:rPr>
              <a:t>Cam 3	Byddwch yn glir ynglŷn â'r wybodaeth sy'n cael ei phrofi</a:t>
            </a:r>
          </a:p>
          <a:p>
            <a:r>
              <a:rPr lang="cy" sz="1800" b="0" i="0" strike="noStrike" cap="none" spc="0" baseline="0" dirty="0">
                <a:solidFill>
                  <a:srgbClr val="000000"/>
                </a:solidFill>
                <a:effectLst/>
                <a:latin typeface="Calibri"/>
                <a:ea typeface="Calibri"/>
                <a:cs typeface="Calibri"/>
              </a:rPr>
              <a:t>Cam 4	Ystyriwch beth rydych chi'n ei wybod am y cynnwys</a:t>
            </a:r>
          </a:p>
          <a:p>
            <a:r>
              <a:rPr lang="cy" sz="1800" b="0" i="0" strike="noStrike" cap="none" spc="0" baseline="0" dirty="0">
                <a:solidFill>
                  <a:srgbClr val="000000"/>
                </a:solidFill>
                <a:effectLst/>
                <a:latin typeface="Calibri"/>
                <a:ea typeface="Calibri"/>
                <a:cs typeface="Calibri"/>
              </a:rPr>
              <a:t>Cam 5	Nodwch briodweddau perthnasol gwaith brics sy'n ei wneud yn addas ar 		gyfer defnyddio i adeiladu'r mathau hyn o adeiladau.</a:t>
            </a:r>
          </a:p>
          <a:p>
            <a:r>
              <a:rPr lang="cy" sz="1800" b="0" i="0" strike="noStrike" cap="none" spc="0" baseline="0" dirty="0">
                <a:solidFill>
                  <a:srgbClr val="000000"/>
                </a:solidFill>
                <a:effectLst/>
                <a:latin typeface="Calibri"/>
                <a:ea typeface="Calibri"/>
                <a:cs typeface="Calibri"/>
              </a:rPr>
              <a:t>Cam 6	Mae chwe marc ar gael ar gyfer y rhan hon o'r cwestiwn a fydd yn 			cael ei farcio’n seiliedig ar fandiau.  Mae angen i chi sicrhau eich bod yn 		cynnwys digon o wybodaeth a manylion technegol i gael mynediad i’r 		band marcio uchaf.</a:t>
            </a:r>
          </a:p>
          <a:p>
            <a:endParaRPr lang="en-US" dirty="0">
              <a:ea typeface="Cambria" panose="02040503050406030204" pitchFamily="18" charset="0"/>
              <a:cs typeface="Cambria" panose="02040503050406030204" pitchFamily="18" charset="0"/>
            </a:endParaRPr>
          </a:p>
        </p:txBody>
      </p:sp>
      <p:pic>
        <p:nvPicPr>
          <p:cNvPr id="5" name="Picture 4">
            <a:extLst>
              <a:ext uri="{FF2B5EF4-FFF2-40B4-BE49-F238E27FC236}">
                <a16:creationId xmlns:a16="http://schemas.microsoft.com/office/drawing/2014/main" id="{AA9E29CA-0520-41CF-AC5C-D5B99ECED613}"/>
              </a:ext>
            </a:extLst>
          </p:cNvPr>
          <p:cNvPicPr>
            <a:picLocks noChangeAspect="1"/>
          </p:cNvPicPr>
          <p:nvPr/>
        </p:nvPicPr>
        <p:blipFill>
          <a:blip r:embed="rId5"/>
          <a:srcRect l="3410" t="-179140" r="-3410" b="222633"/>
          <a:stretch>
            <a:fillRect/>
          </a:stretch>
        </p:blipFill>
        <p:spPr>
          <a:xfrm>
            <a:off x="291880" y="2614863"/>
            <a:ext cx="8560240" cy="1090864"/>
          </a:xfrm>
          <a:prstGeom prst="rect">
            <a:avLst/>
          </a:prstGeom>
        </p:spPr>
      </p:pic>
      <p:pic>
        <p:nvPicPr>
          <p:cNvPr id="2" name="Picture 3">
            <a:extLst>
              <a:ext uri="{FF2B5EF4-FFF2-40B4-BE49-F238E27FC236}">
                <a16:creationId xmlns:a16="http://schemas.microsoft.com/office/drawing/2014/main" id="{F00C423C-C0D7-427F-ABE2-75C389234DCD}"/>
              </a:ext>
            </a:extLst>
          </p:cNvPr>
          <p:cNvPicPr>
            <a:picLocks noChangeAspect="1"/>
          </p:cNvPicPr>
          <p:nvPr/>
        </p:nvPicPr>
        <p:blipFill>
          <a:blip r:embed="rId6"/>
          <a:stretch>
            <a:fillRect/>
          </a:stretch>
        </p:blipFill>
        <p:spPr>
          <a:xfrm>
            <a:off x="1277258" y="5798992"/>
            <a:ext cx="7327294" cy="799635"/>
          </a:xfrm>
          <a:prstGeom prst="rect">
            <a:avLst/>
          </a:prstGeom>
        </p:spPr>
      </p:pic>
      <p:pic>
        <p:nvPicPr>
          <p:cNvPr id="4" name="Audio 3">
            <a:hlinkClick r:id="" action="ppaction://media"/>
            <a:extLst>
              <a:ext uri="{FF2B5EF4-FFF2-40B4-BE49-F238E27FC236}">
                <a16:creationId xmlns:a16="http://schemas.microsoft.com/office/drawing/2014/main" id="{3180E015-9B4B-7846-9A84-9F3F8FB4B1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18164004"/>
      </p:ext>
    </p:extLst>
  </p:cSld>
  <p:clrMapOvr>
    <a:masterClrMapping/>
  </p:clrMapOvr>
  <p:transition advTm="76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2a?</a:t>
            </a:r>
          </a:p>
        </p:txBody>
      </p:sp>
      <p:sp>
        <p:nvSpPr>
          <p:cNvPr id="2" name="TextBox 1">
            <a:extLst>
              <a:ext uri="{FF2B5EF4-FFF2-40B4-BE49-F238E27FC236}">
                <a16:creationId xmlns:a16="http://schemas.microsoft.com/office/drawing/2014/main" id="{5182A2DB-BFE2-1349-8716-52E94D3E5188}"/>
              </a:ext>
            </a:extLst>
          </p:cNvPr>
          <p:cNvSpPr txBox="1"/>
          <p:nvPr/>
        </p:nvSpPr>
        <p:spPr>
          <a:xfrm>
            <a:off x="655608" y="2359909"/>
            <a:ext cx="8478892" cy="1800119"/>
          </a:xfrm>
          <a:prstGeom prst="rect">
            <a:avLst/>
          </a:prstGeom>
          <a:noFill/>
        </p:spPr>
        <p:txBody>
          <a:bodyPr wrap="square" rtlCol="0">
            <a:spAutoFit/>
          </a:bodyPr>
          <a:lstStyle/>
          <a:p>
            <a:pPr marL="514350" indent="-514350">
              <a:buAutoNum type="arabicPeriod" startAt="2"/>
            </a:pPr>
            <a:r>
              <a:rPr lang="cy" sz="2800" b="0" i="0" strike="noStrike" cap="none" spc="0" baseline="0" dirty="0">
                <a:solidFill>
                  <a:srgbClr val="000000"/>
                </a:solidFill>
                <a:effectLst/>
                <a:latin typeface="Calibri"/>
                <a:ea typeface="Calibri"/>
                <a:cs typeface="Calibri"/>
              </a:rPr>
              <a:t>Mae waliau allanol tŷ a garej yn mynd i gael eu hadeiladu o frics.</a:t>
            </a:r>
          </a:p>
          <a:p>
            <a:pPr marL="971550" lvl="1" indent="-514350">
              <a:buFont typeface="+mj-lt"/>
              <a:buAutoNum type="alphaLcParenR"/>
            </a:pPr>
            <a:r>
              <a:rPr lang="cy" sz="2800" b="0" i="0" strike="noStrike" cap="none" spc="0" baseline="0" dirty="0">
                <a:solidFill>
                  <a:srgbClr val="000000"/>
                </a:solidFill>
                <a:effectLst/>
                <a:highlight>
                  <a:srgbClr val="00FF00"/>
                </a:highlight>
                <a:latin typeface="Calibri"/>
                <a:ea typeface="Calibri"/>
                <a:cs typeface="Calibri"/>
              </a:rPr>
              <a:t>Disgrifiwch</a:t>
            </a:r>
            <a:r>
              <a:rPr lang="cy" sz="2800" b="0" i="0" strike="noStrike" cap="none" spc="0" baseline="0" dirty="0">
                <a:solidFill>
                  <a:srgbClr val="000000"/>
                </a:solidFill>
                <a:effectLst/>
                <a:latin typeface="Calibri"/>
                <a:ea typeface="Calibri"/>
                <a:cs typeface="Calibri"/>
              </a:rPr>
              <a:t> briodweddau brics sy’n ei wneud yn ddefnydd adeiladu addas					[6]</a:t>
            </a:r>
          </a:p>
        </p:txBody>
      </p:sp>
      <p:sp>
        <p:nvSpPr>
          <p:cNvPr id="5" name="TextBox 4">
            <a:extLst>
              <a:ext uri="{FF2B5EF4-FFF2-40B4-BE49-F238E27FC236}">
                <a16:creationId xmlns:a16="http://schemas.microsoft.com/office/drawing/2014/main" id="{C8EB41C9-2C12-A443-B9CF-07DF0C93F17D}"/>
              </a:ext>
            </a:extLst>
          </p:cNvPr>
          <p:cNvSpPr txBox="1"/>
          <p:nvPr/>
        </p:nvSpPr>
        <p:spPr>
          <a:xfrm>
            <a:off x="493217" y="5555024"/>
            <a:ext cx="8003170" cy="1189909"/>
          </a:xfrm>
          <a:prstGeom prst="rect">
            <a:avLst/>
          </a:prstGeom>
          <a:noFill/>
          <a:ln w="34925">
            <a:solidFill>
              <a:srgbClr val="00B0F0"/>
            </a:solidFill>
          </a:ln>
        </p:spPr>
        <p:txBody>
          <a:bodyPr wrap="square" rtlCol="0">
            <a:spAutoFit/>
          </a:bodyPr>
          <a:lstStyle/>
          <a:p>
            <a:r>
              <a:rPr lang="cy" sz="1800" b="0" i="0" strike="noStrike" cap="none" spc="0" baseline="0" dirty="0">
                <a:solidFill>
                  <a:srgbClr val="000000"/>
                </a:solidFill>
                <a:effectLst/>
                <a:latin typeface="Calibri"/>
                <a:ea typeface="Calibri"/>
                <a:cs typeface="Calibri"/>
              </a:rPr>
              <a:t>Disgrifiwch – dylech roi nodweddion pwnc neu gyfres o ffeithiau cysylltiedig.  Dylai'r disgrifiad fod mor gyflawn â phosibl i ddangos prif nodweddion y pwnc y mae gofyn i chi ei ddisgrifio.</a:t>
            </a:r>
          </a:p>
          <a:p>
            <a:endParaRPr lang="en-US" dirty="0"/>
          </a:p>
        </p:txBody>
      </p:sp>
      <p:sp>
        <p:nvSpPr>
          <p:cNvPr id="6" name="Rounded Rectangular Callout 5">
            <a:extLst>
              <a:ext uri="{FF2B5EF4-FFF2-40B4-BE49-F238E27FC236}">
                <a16:creationId xmlns:a16="http://schemas.microsoft.com/office/drawing/2014/main" id="{789E6222-BBD1-304A-B561-D342E12A94B1}"/>
              </a:ext>
            </a:extLst>
          </p:cNvPr>
          <p:cNvSpPr/>
          <p:nvPr/>
        </p:nvSpPr>
        <p:spPr>
          <a:xfrm>
            <a:off x="336789" y="4395538"/>
            <a:ext cx="1828800" cy="853642"/>
          </a:xfrm>
          <a:prstGeom prst="wedgeRoundRectCallout">
            <a:avLst>
              <a:gd name="adj1" fmla="val 22811"/>
              <a:gd name="adj2" fmla="val -124555"/>
              <a:gd name="adj3" fmla="val 16667"/>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cy" sz="1600" b="0" i="0" strike="noStrike" cap="none" spc="0" baseline="0">
                <a:solidFill>
                  <a:srgbClr val="0070C0"/>
                </a:solidFill>
                <a:effectLst/>
                <a:latin typeface="Calibri"/>
                <a:ea typeface="Calibri"/>
                <a:cs typeface="Calibri"/>
              </a:rPr>
              <a:t>Mae'r cwestiwn yn cyfeirio at y cam adeiladu</a:t>
            </a:r>
          </a:p>
        </p:txBody>
      </p:sp>
      <p:sp>
        <p:nvSpPr>
          <p:cNvPr id="9" name="Speech Bubble: Rectangle with Corners Rounded 331">
            <a:extLst>
              <a:ext uri="{FF2B5EF4-FFF2-40B4-BE49-F238E27FC236}">
                <a16:creationId xmlns:a16="http://schemas.microsoft.com/office/drawing/2014/main" id="{3923EBCA-21F4-9A46-8FBE-F3D21487362A}"/>
              </a:ext>
            </a:extLst>
          </p:cNvPr>
          <p:cNvSpPr>
            <a:spLocks noChangeArrowheads="1"/>
          </p:cNvSpPr>
          <p:nvPr/>
        </p:nvSpPr>
        <p:spPr bwMode="auto">
          <a:xfrm>
            <a:off x="6416841" y="4400382"/>
            <a:ext cx="2071550" cy="853643"/>
          </a:xfrm>
          <a:prstGeom prst="wedgeRoundRectCallout">
            <a:avLst>
              <a:gd name="adj1" fmla="val -7631"/>
              <a:gd name="adj2" fmla="val -94876"/>
              <a:gd name="adj3" fmla="val 16667"/>
            </a:avLst>
          </a:prstGeom>
          <a:noFill/>
          <a:ln w="12700">
            <a:solidFill>
              <a:srgbClr val="2F528F"/>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pPr>
            <a:r>
              <a:rPr lang="cy" sz="1600" b="0" i="0" strike="noStrike" cap="none" spc="0" baseline="0">
                <a:solidFill>
                  <a:srgbClr val="0070C0"/>
                </a:solidFill>
                <a:effectLst/>
                <a:latin typeface="Calibri"/>
                <a:ea typeface="Calibri"/>
                <a:cs typeface="Calibri"/>
              </a:rPr>
              <a:t>Nodwch y marciau sydd ar gael a neilltuwch amser yn unol â hynny</a:t>
            </a:r>
          </a:p>
        </p:txBody>
      </p:sp>
      <p:sp>
        <p:nvSpPr>
          <p:cNvPr id="7" name="Speech Bubble: Rectangle with Corners Rounded 6">
            <a:extLst>
              <a:ext uri="{FF2B5EF4-FFF2-40B4-BE49-F238E27FC236}">
                <a16:creationId xmlns:a16="http://schemas.microsoft.com/office/drawing/2014/main" id="{8B8CCAF8-8ECE-4AD3-A189-C6632CCCF272}"/>
              </a:ext>
            </a:extLst>
          </p:cNvPr>
          <p:cNvSpPr/>
          <p:nvPr/>
        </p:nvSpPr>
        <p:spPr>
          <a:xfrm>
            <a:off x="2486525" y="1334732"/>
            <a:ext cx="3689686" cy="800586"/>
          </a:xfrm>
          <a:prstGeom prst="wedgeRoundRectCallout">
            <a:avLst>
              <a:gd name="adj1" fmla="val -37049"/>
              <a:gd name="adj2" fmla="val 84542"/>
              <a:gd name="adj3" fmla="val 16667"/>
            </a:avLst>
          </a:prstGeom>
          <a:noFill/>
          <a:ln w="57150">
            <a:solidFill>
              <a:schemeClr val="tx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cy" sz="1800" b="0" i="0" strike="noStrike" cap="none" spc="0" baseline="0">
                <a:solidFill>
                  <a:srgbClr val="0070C0"/>
                </a:solidFill>
                <a:effectLst/>
                <a:latin typeface="Calibri"/>
                <a:ea typeface="Calibri"/>
                <a:cs typeface="Calibri"/>
              </a:rPr>
              <a:t>Cysylltwch eich ateb i fonyn y cwestiwn – tŷ a garej yw'r adeiladau.</a:t>
            </a:r>
          </a:p>
        </p:txBody>
      </p:sp>
      <p:pic>
        <p:nvPicPr>
          <p:cNvPr id="4" name="Audio 3">
            <a:hlinkClick r:id="" action="ppaction://media"/>
            <a:extLst>
              <a:ext uri="{FF2B5EF4-FFF2-40B4-BE49-F238E27FC236}">
                <a16:creationId xmlns:a16="http://schemas.microsoft.com/office/drawing/2014/main" id="{A23EA4BE-3172-914F-ADDE-97CFB7D61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43148506"/>
      </p:ext>
    </p:extLst>
  </p:cSld>
  <p:clrMapOvr>
    <a:masterClrMapping/>
  </p:clrMapOvr>
  <p:transition advTm="2080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2a?</a:t>
            </a:r>
          </a:p>
        </p:txBody>
      </p:sp>
      <p:sp>
        <p:nvSpPr>
          <p:cNvPr id="10" name="TextBox 9">
            <a:extLst>
              <a:ext uri="{FF2B5EF4-FFF2-40B4-BE49-F238E27FC236}">
                <a16:creationId xmlns:a16="http://schemas.microsoft.com/office/drawing/2014/main" id="{F3E52282-4025-4023-B2F8-7099A6FAE7F3}"/>
              </a:ext>
            </a:extLst>
          </p:cNvPr>
          <p:cNvSpPr txBox="1"/>
          <p:nvPr/>
        </p:nvSpPr>
        <p:spPr>
          <a:xfrm>
            <a:off x="6521116" y="2946555"/>
            <a:ext cx="1969243" cy="1556034"/>
          </a:xfrm>
          <a:prstGeom prst="rect">
            <a:avLst/>
          </a:prstGeom>
          <a:noFill/>
        </p:spPr>
        <p:txBody>
          <a:bodyPr wrap="square" rtlCol="0">
            <a:spAutoFit/>
          </a:bodyPr>
          <a:lstStyle/>
          <a:p>
            <a:r>
              <a:rPr lang="cy" sz="2400" b="0" i="0" strike="noStrike" cap="none" spc="0" baseline="0" dirty="0">
                <a:solidFill>
                  <a:srgbClr val="000000"/>
                </a:solidFill>
                <a:effectLst/>
                <a:latin typeface="Calibri"/>
                <a:ea typeface="Calibri"/>
                <a:cs typeface="Calibri"/>
              </a:rPr>
              <a:t>Cynnwys dangosol ar gyfer Cwestiwn 2a.</a:t>
            </a:r>
          </a:p>
        </p:txBody>
      </p:sp>
      <p:pic>
        <p:nvPicPr>
          <p:cNvPr id="2" name="Picture 2">
            <a:extLst>
              <a:ext uri="{FF2B5EF4-FFF2-40B4-BE49-F238E27FC236}">
                <a16:creationId xmlns:a16="http://schemas.microsoft.com/office/drawing/2014/main" id="{CA0C7EB3-7424-4E08-B8A6-42304F3987EE}"/>
              </a:ext>
            </a:extLst>
          </p:cNvPr>
          <p:cNvPicPr>
            <a:picLocks noChangeAspect="1"/>
          </p:cNvPicPr>
          <p:nvPr/>
        </p:nvPicPr>
        <p:blipFill>
          <a:blip r:embed="rId5"/>
          <a:stretch>
            <a:fillRect/>
          </a:stretch>
        </p:blipFill>
        <p:spPr>
          <a:xfrm>
            <a:off x="950686" y="2740266"/>
            <a:ext cx="4980819" cy="4123088"/>
          </a:xfrm>
          <a:prstGeom prst="rect">
            <a:avLst/>
          </a:prstGeom>
        </p:spPr>
      </p:pic>
      <p:pic>
        <p:nvPicPr>
          <p:cNvPr id="4" name="Picture 3">
            <a:extLst>
              <a:ext uri="{FF2B5EF4-FFF2-40B4-BE49-F238E27FC236}">
                <a16:creationId xmlns:a16="http://schemas.microsoft.com/office/drawing/2014/main" id="{AC8E1889-EE66-42AA-9FD7-6612DED9C39C}"/>
              </a:ext>
            </a:extLst>
          </p:cNvPr>
          <p:cNvPicPr>
            <a:picLocks noChangeAspect="1"/>
          </p:cNvPicPr>
          <p:nvPr/>
        </p:nvPicPr>
        <p:blipFill>
          <a:blip r:embed="rId6"/>
          <a:stretch>
            <a:fillRect/>
          </a:stretch>
        </p:blipFill>
        <p:spPr>
          <a:xfrm>
            <a:off x="563530" y="1577080"/>
            <a:ext cx="8016940" cy="983591"/>
          </a:xfrm>
          <a:prstGeom prst="rect">
            <a:avLst/>
          </a:prstGeom>
        </p:spPr>
      </p:pic>
      <p:pic>
        <p:nvPicPr>
          <p:cNvPr id="5" name="Audio 4">
            <a:hlinkClick r:id="" action="ppaction://media"/>
            <a:extLst>
              <a:ext uri="{FF2B5EF4-FFF2-40B4-BE49-F238E27FC236}">
                <a16:creationId xmlns:a16="http://schemas.microsoft.com/office/drawing/2014/main" id="{3F28792B-06C6-1D46-ACA0-38F5997C1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3906546"/>
      </p:ext>
    </p:extLst>
  </p:cSld>
  <p:clrMapOvr>
    <a:masterClrMapping/>
  </p:clrMapOvr>
  <p:transition advTm="231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ddylai fod o’ch blaen: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Copi o'r papur arholiad</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Papur gyda llinellau</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Pen, pensil, pren mesur</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Amlygwr (</a:t>
            </a:r>
            <a:r>
              <a:rPr lang="cy" sz="3600" b="0" i="1" strike="noStrike" cap="none" spc="0" baseline="0" dirty="0">
                <a:solidFill>
                  <a:srgbClr val="000000"/>
                </a:solidFill>
                <a:effectLst/>
                <a:latin typeface="Calibri"/>
                <a:ea typeface="Calibri"/>
                <a:cs typeface="Calibri"/>
              </a:rPr>
              <a:t>highlighter</a:t>
            </a:r>
            <a:r>
              <a:rPr lang="cy" sz="3600" b="0" i="0" strike="noStrike" cap="none" spc="0" baseline="0" dirty="0">
                <a:solidFill>
                  <a:srgbClr val="000000"/>
                </a:solidFill>
                <a:effectLst/>
                <a:latin typeface="Calibri"/>
                <a:ea typeface="Calibri"/>
                <a:cs typeface="Calibri"/>
              </a:rPr>
              <a:t>)</a:t>
            </a:r>
          </a:p>
          <a:p>
            <a:pPr marL="571500" indent="-571500">
              <a:buFont typeface="Arial" panose="020B0604020202020204" pitchFamily="34" charset="0"/>
              <a:buChar char="•"/>
            </a:pPr>
            <a:r>
              <a:rPr lang="cy" sz="3600" b="0" i="0" strike="noStrike" cap="none" spc="0" baseline="0" dirty="0">
                <a:solidFill>
                  <a:srgbClr val="000000"/>
                </a:solidFill>
                <a:effectLst/>
                <a:latin typeface="Calibri"/>
                <a:ea typeface="Calibri"/>
                <a:cs typeface="Calibri"/>
              </a:rPr>
              <a:t>Nodiadau post-it</a:t>
            </a:r>
          </a:p>
        </p:txBody>
      </p:sp>
      <p:pic>
        <p:nvPicPr>
          <p:cNvPr id="2" name="Audio 1">
            <a:hlinkClick r:id="" action="ppaction://media"/>
            <a:extLst>
              <a:ext uri="{FF2B5EF4-FFF2-40B4-BE49-F238E27FC236}">
                <a16:creationId xmlns:a16="http://schemas.microsoft.com/office/drawing/2014/main" id="{39562386-A67D-CC43-BD5C-5A604117A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4860020"/>
      </p:ext>
    </p:extLst>
  </p:cSld>
  <p:clrMapOvr>
    <a:masterClrMapping/>
  </p:clrMapOvr>
  <mc:AlternateContent xmlns:mc="http://schemas.openxmlformats.org/markup-compatibility/2006" xmlns:p14="http://schemas.microsoft.com/office/powerpoint/2010/main">
    <mc:Choice Requires="p14">
      <p:transition spd="slow" p14:dur="2000" advTm="33885"/>
    </mc:Choice>
    <mc:Fallback xmlns="">
      <p:transition spd="slow" advTm="33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extLst>
              <p:ext uri="{D42A27DB-BD31-4B8C-83A1-F6EECF244321}">
                <p14:modId xmlns:p14="http://schemas.microsoft.com/office/powerpoint/2010/main" val="1359052100"/>
              </p:ext>
            </p:extLst>
          </p:nvPr>
        </p:nvGraphicFramePr>
        <p:xfrm>
          <a:off x="422031" y="1533380"/>
          <a:ext cx="8264769" cy="3374306"/>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3374306">
                <a:tc>
                  <a:txBody>
                    <a:bodyPr/>
                    <a:lstStyle/>
                    <a:p>
                      <a:pPr algn="l">
                        <a:lnSpc>
                          <a:spcPct val="107000"/>
                        </a:lnSpc>
                        <a:spcAft>
                          <a:spcPts val="600"/>
                        </a:spcAft>
                      </a:pPr>
                      <a:endParaRPr lang="en-GB" sz="2400">
                        <a:effectLst/>
                        <a:latin typeface="Calibri"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pic>
        <p:nvPicPr>
          <p:cNvPr id="2" name="Picture 4">
            <a:extLst>
              <a:ext uri="{FF2B5EF4-FFF2-40B4-BE49-F238E27FC236}">
                <a16:creationId xmlns:a16="http://schemas.microsoft.com/office/drawing/2014/main" id="{6117B873-BB5E-41E2-A173-3E3F1A686D69}"/>
              </a:ext>
            </a:extLst>
          </p:cNvPr>
          <p:cNvPicPr>
            <a:picLocks noChangeAspect="1"/>
          </p:cNvPicPr>
          <p:nvPr/>
        </p:nvPicPr>
        <p:blipFill>
          <a:blip r:embed="rId5"/>
          <a:stretch>
            <a:fillRect/>
          </a:stretch>
        </p:blipFill>
        <p:spPr>
          <a:xfrm>
            <a:off x="624114" y="2463258"/>
            <a:ext cx="7907866" cy="4253768"/>
          </a:xfrm>
          <a:prstGeom prst="rect">
            <a:avLst/>
          </a:prstGeom>
        </p:spPr>
      </p:pic>
      <p:pic>
        <p:nvPicPr>
          <p:cNvPr id="5" name="Picture 4">
            <a:extLst>
              <a:ext uri="{FF2B5EF4-FFF2-40B4-BE49-F238E27FC236}">
                <a16:creationId xmlns:a16="http://schemas.microsoft.com/office/drawing/2014/main" id="{0DA3789B-D910-4CF2-B393-40F6470EDE48}"/>
              </a:ext>
            </a:extLst>
          </p:cNvPr>
          <p:cNvPicPr>
            <a:picLocks noChangeAspect="1"/>
          </p:cNvPicPr>
          <p:nvPr/>
        </p:nvPicPr>
        <p:blipFill>
          <a:blip r:embed="rId6"/>
          <a:stretch>
            <a:fillRect/>
          </a:stretch>
        </p:blipFill>
        <p:spPr>
          <a:xfrm>
            <a:off x="639861" y="1402915"/>
            <a:ext cx="7864278" cy="964861"/>
          </a:xfrm>
          <a:prstGeom prst="rect">
            <a:avLst/>
          </a:prstGeom>
        </p:spPr>
      </p:pic>
      <p:pic>
        <p:nvPicPr>
          <p:cNvPr id="4" name="Audio 3">
            <a:hlinkClick r:id="" action="ppaction://media"/>
            <a:extLst>
              <a:ext uri="{FF2B5EF4-FFF2-40B4-BE49-F238E27FC236}">
                <a16:creationId xmlns:a16="http://schemas.microsoft.com/office/drawing/2014/main" id="{2AC575B0-3BE6-9C46-B7B8-680E7D6A8E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4296918"/>
      </p:ext>
    </p:extLst>
  </p:cSld>
  <p:clrMapOvr>
    <a:masterClrMapping/>
  </p:clrMapOvr>
  <p:transition advTm="33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extLst>
              <p:ext uri="{D42A27DB-BD31-4B8C-83A1-F6EECF244321}">
                <p14:modId xmlns:p14="http://schemas.microsoft.com/office/powerpoint/2010/main" val="1826656198"/>
              </p:ext>
            </p:extLst>
          </p:nvPr>
        </p:nvGraphicFramePr>
        <p:xfrm>
          <a:off x="422031" y="1533380"/>
          <a:ext cx="8264769" cy="1483106"/>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431898">
                <a:tc>
                  <a:txBody>
                    <a:bodyPr/>
                    <a:lstStyle/>
                    <a:p>
                      <a:pPr algn="l">
                        <a:lnSpc>
                          <a:spcPct val="107000"/>
                        </a:lnSpc>
                        <a:spcAft>
                          <a:spcPts val="600"/>
                        </a:spcAft>
                      </a:pPr>
                      <a:r>
                        <a:rPr lang="cy" sz="1800" b="0" i="0" strike="noStrike" cap="none" spc="0" baseline="0">
                          <a:solidFill>
                            <a:srgbClr val="000000"/>
                          </a:solidFill>
                          <a:effectLst/>
                          <a:latin typeface="Calibri"/>
                          <a:ea typeface="Calibri"/>
                          <a:cs typeface="Calibri"/>
                        </a:rPr>
                        <a:t>O'r </a:t>
                      </a:r>
                      <a:r>
                        <a:rPr lang="cy" sz="1800" b="1" i="0" strike="noStrike" cap="none" spc="0" baseline="0">
                          <a:solidFill>
                            <a:srgbClr val="000000"/>
                          </a:solidFill>
                          <a:effectLst/>
                          <a:latin typeface="Calibri"/>
                          <a:ea typeface="Calibri"/>
                          <a:cs typeface="Calibri"/>
                        </a:rPr>
                        <a:t>Trefnydd Gwybodaeth </a:t>
                      </a:r>
                      <a:r>
                        <a:rPr lang="cy" sz="1800" b="0" i="0" strike="noStrike" cap="none" spc="0" baseline="0">
                          <a:solidFill>
                            <a:srgbClr val="000000"/>
                          </a:solidFill>
                          <a:effectLst/>
                          <a:latin typeface="Calibri"/>
                          <a:ea typeface="Calibri"/>
                          <a:cs typeface="Calibri"/>
                        </a:rPr>
                        <a:t>ar gyfer y pwnc hwn:</a:t>
                      </a:r>
                    </a:p>
                    <a:p>
                      <a:pPr algn="l">
                        <a:lnSpc>
                          <a:spcPct val="107000"/>
                        </a:lnSpc>
                        <a:spcAft>
                          <a:spcPts val="600"/>
                        </a:spcAft>
                      </a:pPr>
                      <a:endParaRPr lang="en-GB" sz="1800">
                        <a:effectLst/>
                      </a:endParaRPr>
                    </a:p>
                    <a:p>
                      <a:pPr algn="l">
                        <a:lnSpc>
                          <a:spcPct val="107000"/>
                        </a:lnSpc>
                        <a:spcAft>
                          <a:spcPts val="600"/>
                        </a:spcAft>
                      </a:pPr>
                      <a:endParaRPr lang="en-GB" sz="1800">
                        <a:effectLst/>
                      </a:endParaRPr>
                    </a:p>
                    <a:p>
                      <a:pPr algn="l">
                        <a:lnSpc>
                          <a:spcPct val="107000"/>
                        </a:lnSpc>
                        <a:spcAft>
                          <a:spcPts val="600"/>
                        </a:spcAft>
                      </a:pPr>
                      <a:endParaRPr lang="en-GB" sz="2400">
                        <a:effectLst/>
                        <a:latin typeface="Calibri"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graphicFrame>
        <p:nvGraphicFramePr>
          <p:cNvPr id="2" name="Table 1">
            <a:extLst>
              <a:ext uri="{FF2B5EF4-FFF2-40B4-BE49-F238E27FC236}">
                <a16:creationId xmlns:a16="http://schemas.microsoft.com/office/drawing/2014/main" id="{40E926CD-7B86-4BD2-B29D-DD682CEF71B4}"/>
              </a:ext>
            </a:extLst>
          </p:cNvPr>
          <p:cNvGraphicFramePr>
            <a:graphicFrameLocks noGrp="1"/>
          </p:cNvGraphicFramePr>
          <p:nvPr>
            <p:extLst>
              <p:ext uri="{D42A27DB-BD31-4B8C-83A1-F6EECF244321}">
                <p14:modId xmlns:p14="http://schemas.microsoft.com/office/powerpoint/2010/main" val="1414930067"/>
              </p:ext>
            </p:extLst>
          </p:nvPr>
        </p:nvGraphicFramePr>
        <p:xfrm>
          <a:off x="422031" y="2193664"/>
          <a:ext cx="7901538" cy="4305554"/>
        </p:xfrm>
        <a:graphic>
          <a:graphicData uri="http://schemas.openxmlformats.org/drawingml/2006/table">
            <a:tbl>
              <a:tblPr>
                <a:tableStyleId>{5C22544A-7EE6-4342-B048-85BDC9FD1C3A}</a:tableStyleId>
              </a:tblPr>
              <a:tblGrid>
                <a:gridCol w="7901538">
                  <a:extLst>
                    <a:ext uri="{9D8B030D-6E8A-4147-A177-3AD203B41FA5}">
                      <a16:colId xmlns:a16="http://schemas.microsoft.com/office/drawing/2014/main" val="2619001675"/>
                    </a:ext>
                  </a:extLst>
                </a:gridCol>
              </a:tblGrid>
              <a:tr h="1407189">
                <a:tc>
                  <a:txBody>
                    <a:bodyPr/>
                    <a:lstStyle/>
                    <a:p>
                      <a:pPr algn="ctr">
                        <a:lnSpc>
                          <a:spcPct val="107000"/>
                        </a:lnSpc>
                        <a:spcAft>
                          <a:spcPts val="800"/>
                        </a:spcAft>
                      </a:pPr>
                      <a:r>
                        <a:rPr lang="cy" sz="2000" b="0" i="0" strike="noStrike" cap="none" spc="0" baseline="0" dirty="0">
                          <a:solidFill>
                            <a:srgbClr val="000000"/>
                          </a:solidFill>
                          <a:effectLst/>
                          <a:latin typeface="Calibri"/>
                          <a:ea typeface="Calibri"/>
                          <a:cs typeface="Calibri"/>
                        </a:rPr>
                        <a:t>Prif briodweddau Brics</a:t>
                      </a:r>
                    </a:p>
                    <a:p>
                      <a:pPr algn="l">
                        <a:lnSpc>
                          <a:spcPct val="107000"/>
                        </a:lnSpc>
                        <a:spcAft>
                          <a:spcPts val="800"/>
                        </a:spcAft>
                      </a:pPr>
                      <a:r>
                        <a:rPr lang="cy" sz="2000" b="1" i="0" strike="noStrike" cap="none" spc="0" baseline="0" dirty="0">
                          <a:solidFill>
                            <a:srgbClr val="000000"/>
                          </a:solidFill>
                          <a:effectLst/>
                          <a:latin typeface="Calibri"/>
                          <a:ea typeface="Calibri"/>
                          <a:cs typeface="Calibri"/>
                        </a:rPr>
                        <a:t>Caledwch</a:t>
                      </a:r>
                      <a:r>
                        <a:rPr lang="cy" sz="1600" b="0" i="0" strike="noStrike" cap="none" spc="0" baseline="0" dirty="0">
                          <a:solidFill>
                            <a:srgbClr val="000000"/>
                          </a:solidFill>
                          <a:effectLst/>
                          <a:latin typeface="Calibri"/>
                          <a:ea typeface="Calibri"/>
                          <a:cs typeface="Calibri"/>
                        </a:rPr>
                        <a:t>. </a:t>
                      </a:r>
                      <a:r>
                        <a:rPr lang="cy" sz="2000" b="0" i="0" strike="noStrike" cap="none" spc="0" baseline="0" dirty="0">
                          <a:solidFill>
                            <a:srgbClr val="000000"/>
                          </a:solidFill>
                          <a:effectLst/>
                          <a:latin typeface="Calibri"/>
                          <a:ea typeface="Calibri"/>
                          <a:cs typeface="Calibri"/>
                        </a:rPr>
                        <a:t>Mae Brics</a:t>
                      </a:r>
                      <a:r>
                        <a:rPr lang="cy" sz="1600" b="0" i="0" strike="noStrike" cap="none" spc="0" baseline="0" dirty="0">
                          <a:solidFill>
                            <a:srgbClr val="000000"/>
                          </a:solidFill>
                          <a:effectLst/>
                          <a:latin typeface="Calibri"/>
                          <a:ea typeface="Calibri"/>
                          <a:cs typeface="Calibri"/>
                        </a:rPr>
                        <a:t> </a:t>
                      </a:r>
                      <a:r>
                        <a:rPr lang="cy" sz="2000" b="0" i="0" strike="noStrike" cap="none" spc="0" baseline="0" dirty="0">
                          <a:solidFill>
                            <a:srgbClr val="000000"/>
                          </a:solidFill>
                          <a:effectLst/>
                          <a:latin typeface="Calibri"/>
                          <a:ea typeface="Calibri"/>
                          <a:cs typeface="Calibri"/>
                        </a:rPr>
                        <a:t>wedi’u gwneud o ddefnydd caled ac felly dydyn nhw ddim yn dadffurfio'n hawdd mewn adeiladwaith. </a:t>
                      </a:r>
                    </a:p>
                    <a:p>
                      <a:pPr algn="l">
                        <a:lnSpc>
                          <a:spcPct val="107000"/>
                        </a:lnSpc>
                        <a:spcAft>
                          <a:spcPts val="800"/>
                        </a:spcAft>
                      </a:pPr>
                      <a:r>
                        <a:rPr lang="cy" sz="2000" b="1" i="0" strike="noStrike" cap="none" spc="0" baseline="0" dirty="0">
                          <a:solidFill>
                            <a:srgbClr val="000000"/>
                          </a:solidFill>
                          <a:effectLst/>
                          <a:latin typeface="Calibri"/>
                          <a:ea typeface="Calibri"/>
                          <a:cs typeface="Calibri"/>
                        </a:rPr>
                        <a:t>Cryfder cywasgol</a:t>
                      </a:r>
                      <a:r>
                        <a:rPr lang="cy" sz="2000" b="0" i="0" strike="noStrike" cap="none" spc="0" baseline="0" dirty="0">
                          <a:solidFill>
                            <a:srgbClr val="000000"/>
                          </a:solidFill>
                          <a:effectLst/>
                          <a:latin typeface="Calibri"/>
                          <a:ea typeface="Calibri"/>
                          <a:cs typeface="Calibri"/>
                        </a:rPr>
                        <a:t>. Mae gan frics gryfder cywasgol uchel ac maen nhw’n addas iawn i'w defnyddio mewn waliau cynnal pwysau. Mae cryfder tynnol plygiannol brics yn eu gwneud nhw’n addas i'w defnyddio mewn sefyllfaoedd lle gallai llwythau plygu gael eu rhoi ar yr adeiledd.</a:t>
                      </a:r>
                    </a:p>
                    <a:p>
                      <a:pPr algn="l">
                        <a:lnSpc>
                          <a:spcPct val="107000"/>
                        </a:lnSpc>
                        <a:spcAft>
                          <a:spcPts val="800"/>
                        </a:spcAft>
                      </a:pPr>
                      <a:r>
                        <a:rPr lang="cy" sz="2000" b="1" i="0" strike="noStrike" cap="none" spc="0" baseline="0" dirty="0">
                          <a:solidFill>
                            <a:srgbClr val="000000"/>
                          </a:solidFill>
                          <a:effectLst/>
                          <a:latin typeface="Calibri"/>
                          <a:ea typeface="Calibri"/>
                          <a:cs typeface="Calibri"/>
                        </a:rPr>
                        <a:t>Gwydnwch. </a:t>
                      </a:r>
                      <a:r>
                        <a:rPr lang="cy" sz="2000" b="0" i="0" strike="noStrike" cap="none" spc="0" baseline="0" dirty="0">
                          <a:solidFill>
                            <a:srgbClr val="000000"/>
                          </a:solidFill>
                          <a:effectLst/>
                          <a:latin typeface="Calibri"/>
                          <a:ea typeface="Calibri"/>
                          <a:cs typeface="Calibri"/>
                        </a:rPr>
                        <a:t>Mae brics yn wydn ac mae ganddyn nhw oes gwasanaeth hir. Mae perthynas uniongyrchol rhwng gwydnwch brics a chaledwch y defnydd. </a:t>
                      </a:r>
                    </a:p>
                    <a:p>
                      <a:pPr algn="l">
                        <a:lnSpc>
                          <a:spcPct val="107000"/>
                        </a:lnSpc>
                        <a:spcAft>
                          <a:spcPts val="800"/>
                        </a:spcAft>
                      </a:pPr>
                      <a:r>
                        <a:rPr lang="cy" sz="2000" b="1" i="0" strike="noStrike" cap="none" spc="0" baseline="0" dirty="0">
                          <a:solidFill>
                            <a:srgbClr val="000000"/>
                          </a:solidFill>
                          <a:effectLst/>
                          <a:latin typeface="Calibri"/>
                          <a:ea typeface="Calibri"/>
                          <a:cs typeface="Calibri"/>
                        </a:rPr>
                        <a:t>Y gallu i wrthsefyll rhew.</a:t>
                      </a:r>
                      <a:r>
                        <a:rPr lang="cy" sz="2000" b="0" i="0" strike="noStrike" cap="none" spc="0" baseline="0" dirty="0">
                          <a:solidFill>
                            <a:srgbClr val="000000"/>
                          </a:solidFill>
                          <a:effectLst/>
                          <a:latin typeface="Calibri"/>
                          <a:ea typeface="Calibri"/>
                          <a:cs typeface="Calibri"/>
                        </a:rPr>
                        <a:t> Mae brics yn gallu gwrthsefyll trylifiad dŵr sy'n arwain at allu da i wrthsefyll rhew. </a:t>
                      </a:r>
                    </a:p>
                  </a:txBody>
                  <a:tcPr marL="114300" marR="114300" marT="0" marB="0"/>
                </a:tc>
                <a:extLst>
                  <a:ext uri="{0D108BD9-81ED-4DB2-BD59-A6C34878D82A}">
                    <a16:rowId xmlns:a16="http://schemas.microsoft.com/office/drawing/2014/main" val="1083662488"/>
                  </a:ext>
                </a:extLst>
              </a:tr>
            </a:tbl>
          </a:graphicData>
        </a:graphic>
      </p:graphicFrame>
      <p:pic>
        <p:nvPicPr>
          <p:cNvPr id="4" name="Audio 3">
            <a:hlinkClick r:id="" action="ppaction://media"/>
            <a:extLst>
              <a:ext uri="{FF2B5EF4-FFF2-40B4-BE49-F238E27FC236}">
                <a16:creationId xmlns:a16="http://schemas.microsoft.com/office/drawing/2014/main" id="{0C603CE0-2735-2A49-ABC9-4BD824D08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47728127"/>
      </p:ext>
    </p:extLst>
  </p:cSld>
  <p:clrMapOvr>
    <a:masterClrMapping/>
  </p:clrMapOvr>
  <p:transition advTm="26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2b?</a:t>
            </a:r>
          </a:p>
        </p:txBody>
      </p:sp>
      <p:sp>
        <p:nvSpPr>
          <p:cNvPr id="3" name="Rectangle 2">
            <a:extLst>
              <a:ext uri="{FF2B5EF4-FFF2-40B4-BE49-F238E27FC236}">
                <a16:creationId xmlns:a16="http://schemas.microsoft.com/office/drawing/2014/main" id="{E4A89C9E-017D-9643-A8F6-39F37090DEEC}"/>
              </a:ext>
            </a:extLst>
          </p:cNvPr>
          <p:cNvSpPr/>
          <p:nvPr/>
        </p:nvSpPr>
        <p:spPr>
          <a:xfrm>
            <a:off x="730690" y="1249387"/>
            <a:ext cx="7837380" cy="3386664"/>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2b: Cynnwys yn cael ei brofi – Safonau ar gyfer Mesuriadau – Pennu meintiau ar gyfer aradeileddau</a:t>
            </a:r>
          </a:p>
          <a:p>
            <a:r>
              <a:rPr lang="cy" sz="1800" b="0" i="0" strike="noStrike" cap="none" spc="0" baseline="0" dirty="0">
                <a:solidFill>
                  <a:srgbClr val="000000"/>
                </a:solidFill>
                <a:effectLst/>
                <a:latin typeface="Calibri"/>
                <a:ea typeface="Calibri"/>
                <a:cs typeface="Calibri"/>
              </a:rPr>
              <a:t>Amser i ateb: 7.5 MUNUD </a:t>
            </a:r>
          </a:p>
          <a:p>
            <a:r>
              <a:rPr lang="cy" sz="1800" b="0" i="0" strike="noStrike" cap="none" spc="0" baseline="0" dirty="0">
                <a:solidFill>
                  <a:srgbClr val="000000"/>
                </a:solidFill>
                <a:effectLst/>
                <a:latin typeface="Calibri"/>
                <a:ea typeface="Calibri"/>
                <a:cs typeface="Calibri"/>
              </a:rPr>
              <a:t>Sut mae cael marciau llawn: [1 marc fesul pob cam o'r gwaith cyfrifo]</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gyd-destun ar gyfer y gwaith cyfrifo a'r wybodaeth rifol yn 			y cwestiwn.</a:t>
            </a:r>
          </a:p>
          <a:p>
            <a:r>
              <a:rPr lang="cy" sz="1800" b="0" i="0" strike="noStrike" cap="none" spc="0" baseline="0" dirty="0">
                <a:solidFill>
                  <a:srgbClr val="000000"/>
                </a:solidFill>
                <a:effectLst/>
                <a:latin typeface="Calibri"/>
                <a:ea typeface="Calibri"/>
                <a:cs typeface="Calibri"/>
              </a:rPr>
              <a:t>Cam 6	Mae pum marc ar gael ar gyfer y rhan hon o'r cwestiwn, felly mae’n 			rhaid i chi sicrhau eich bod yn cyflawni pob cam o'r gwaith cyfrifo yn 			gywir er mwyn ennill marciau llawn.</a:t>
            </a:r>
          </a:p>
          <a:p>
            <a:endParaRPr lang="en-US" dirty="0">
              <a:ea typeface="Cambria" panose="02040503050406030204" pitchFamily="18" charset="0"/>
              <a:cs typeface="Cambria" panose="02040503050406030204" pitchFamily="18" charset="0"/>
            </a:endParaRPr>
          </a:p>
        </p:txBody>
      </p:sp>
      <p:pic>
        <p:nvPicPr>
          <p:cNvPr id="2" name="Picture 3" descr="Text&#10;&#10;Description automatically generated">
            <a:extLst>
              <a:ext uri="{FF2B5EF4-FFF2-40B4-BE49-F238E27FC236}">
                <a16:creationId xmlns:a16="http://schemas.microsoft.com/office/drawing/2014/main" id="{B97A22CB-E207-4B2D-B5ED-C1B03AF2C86D}"/>
              </a:ext>
            </a:extLst>
          </p:cNvPr>
          <p:cNvPicPr>
            <a:picLocks noChangeAspect="1"/>
          </p:cNvPicPr>
          <p:nvPr/>
        </p:nvPicPr>
        <p:blipFill>
          <a:blip r:embed="rId5"/>
          <a:stretch>
            <a:fillRect/>
          </a:stretch>
        </p:blipFill>
        <p:spPr>
          <a:xfrm>
            <a:off x="1869924" y="4358364"/>
            <a:ext cx="5561390" cy="2277843"/>
          </a:xfrm>
          <a:prstGeom prst="rect">
            <a:avLst/>
          </a:prstGeom>
        </p:spPr>
      </p:pic>
      <p:pic>
        <p:nvPicPr>
          <p:cNvPr id="4" name="Audio 3">
            <a:hlinkClick r:id="" action="ppaction://media"/>
            <a:extLst>
              <a:ext uri="{FF2B5EF4-FFF2-40B4-BE49-F238E27FC236}">
                <a16:creationId xmlns:a16="http://schemas.microsoft.com/office/drawing/2014/main" id="{BA945600-A5F2-3244-ABF3-F90245D041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69140462"/>
      </p:ext>
    </p:extLst>
  </p:cSld>
  <p:clrMapOvr>
    <a:masterClrMapping/>
  </p:clrMapOvr>
  <p:transition advTm="673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2b?</a:t>
            </a:r>
          </a:p>
        </p:txBody>
      </p:sp>
      <p:pic>
        <p:nvPicPr>
          <p:cNvPr id="2" name="Picture 2">
            <a:extLst>
              <a:ext uri="{FF2B5EF4-FFF2-40B4-BE49-F238E27FC236}">
                <a16:creationId xmlns:a16="http://schemas.microsoft.com/office/drawing/2014/main" id="{380EB0A7-25A5-45EE-940F-68AF318F7512}"/>
              </a:ext>
            </a:extLst>
          </p:cNvPr>
          <p:cNvPicPr>
            <a:picLocks noChangeAspect="1"/>
          </p:cNvPicPr>
          <p:nvPr/>
        </p:nvPicPr>
        <p:blipFill>
          <a:blip r:embed="rId5"/>
          <a:stretch>
            <a:fillRect/>
          </a:stretch>
        </p:blipFill>
        <p:spPr>
          <a:xfrm>
            <a:off x="1446592" y="1483324"/>
            <a:ext cx="6250818" cy="5100876"/>
          </a:xfrm>
          <a:prstGeom prst="rect">
            <a:avLst/>
          </a:prstGeom>
        </p:spPr>
      </p:pic>
      <p:pic>
        <p:nvPicPr>
          <p:cNvPr id="5" name="Audio 4">
            <a:hlinkClick r:id="" action="ppaction://media"/>
            <a:extLst>
              <a:ext uri="{FF2B5EF4-FFF2-40B4-BE49-F238E27FC236}">
                <a16:creationId xmlns:a16="http://schemas.microsoft.com/office/drawing/2014/main" id="{E8A875FF-73FE-B244-A130-35CD097312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61358376"/>
      </p:ext>
    </p:extLst>
  </p:cSld>
  <p:clrMapOvr>
    <a:masterClrMapping/>
  </p:clrMapOvr>
  <p:transition advTm="418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3a?</a:t>
            </a:r>
          </a:p>
        </p:txBody>
      </p:sp>
      <p:sp>
        <p:nvSpPr>
          <p:cNvPr id="3" name="Rectangle 2">
            <a:extLst>
              <a:ext uri="{FF2B5EF4-FFF2-40B4-BE49-F238E27FC236}">
                <a16:creationId xmlns:a16="http://schemas.microsoft.com/office/drawing/2014/main" id="{E4A89C9E-017D-9643-A8F6-39F37090DEEC}"/>
              </a:ext>
            </a:extLst>
          </p:cNvPr>
          <p:cNvSpPr/>
          <p:nvPr/>
        </p:nvSpPr>
        <p:spPr>
          <a:xfrm>
            <a:off x="658842" y="1356358"/>
            <a:ext cx="7837380" cy="3693319"/>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yn cael ei brofi – Cysur thermol – y ffactorau amgylcheddol.</a:t>
            </a:r>
          </a:p>
          <a:p>
            <a:r>
              <a:rPr lang="cy" sz="1800" b="0" i="0" strike="noStrike" cap="none" spc="0" baseline="0" dirty="0">
                <a:solidFill>
                  <a:srgbClr val="000000"/>
                </a:solidFill>
                <a:effectLst/>
                <a:latin typeface="Calibri"/>
                <a:ea typeface="Calibri"/>
                <a:cs typeface="Calibri"/>
              </a:rPr>
              <a:t>Amser i ateb: 9 MUNUD </a:t>
            </a:r>
          </a:p>
          <a:p>
            <a:r>
              <a:rPr lang="cy" sz="1800" b="0" i="0" strike="noStrike" cap="none" spc="0" baseline="0" dirty="0">
                <a:solidFill>
                  <a:srgbClr val="000000"/>
                </a:solidFill>
                <a:effectLst/>
                <a:latin typeface="Calibri"/>
                <a:ea typeface="Calibri"/>
                <a:cs typeface="Calibri"/>
              </a:rPr>
              <a:t>Sut mae cael marciau llawn: [Cwestiwn a gaiff ei Farcio yn seiliedig ar Fandiau]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Gwnewch yn siŵr eich bod yn cynllunio eich llun yn ofalus i wneud yn 		siŵr ei fod yn ffitio 	yn y gwagle a ddarperir a bod ganddo le i chi labelu’r 		llun.</a:t>
            </a:r>
          </a:p>
          <a:p>
            <a:r>
              <a:rPr lang="cy" sz="1800" b="0" i="0" strike="noStrike" cap="none" spc="0" baseline="0" dirty="0">
                <a:solidFill>
                  <a:srgbClr val="000000"/>
                </a:solidFill>
                <a:effectLst/>
                <a:latin typeface="Calibri"/>
                <a:ea typeface="Calibri"/>
                <a:cs typeface="Calibri"/>
              </a:rPr>
              <a:t>Cam 6	Mae chwe marc ar gael ar gyfer y rhan hon o'r cwestiwn a fydd yn 			cael ei farcio’n seiliedig ar fandiau.  Fodd bynnag, bydd angen i chi 			wneud chwe phwynt perthnasol yn eich ateb i fod yn gymwys am farc yn 		y band uchaf.</a:t>
            </a:r>
          </a:p>
          <a:p>
            <a:endParaRPr lang="en-US" dirty="0">
              <a:ea typeface="Cambria" panose="02040503050406030204" pitchFamily="18" charset="0"/>
              <a:cs typeface="Cambria" panose="02040503050406030204" pitchFamily="18" charset="0"/>
            </a:endParaRPr>
          </a:p>
        </p:txBody>
      </p:sp>
      <p:pic>
        <p:nvPicPr>
          <p:cNvPr id="2" name="Picture 3" descr="Text&#10;&#10;Description automatically generated">
            <a:extLst>
              <a:ext uri="{FF2B5EF4-FFF2-40B4-BE49-F238E27FC236}">
                <a16:creationId xmlns:a16="http://schemas.microsoft.com/office/drawing/2014/main" id="{82559F56-FD1F-4DDB-8D94-9202EC5D3604}"/>
              </a:ext>
            </a:extLst>
          </p:cNvPr>
          <p:cNvPicPr>
            <a:picLocks noChangeAspect="1"/>
          </p:cNvPicPr>
          <p:nvPr/>
        </p:nvPicPr>
        <p:blipFill>
          <a:blip r:embed="rId5"/>
          <a:stretch>
            <a:fillRect/>
          </a:stretch>
        </p:blipFill>
        <p:spPr>
          <a:xfrm>
            <a:off x="382210" y="5039994"/>
            <a:ext cx="8391675" cy="1096011"/>
          </a:xfrm>
          <a:prstGeom prst="rect">
            <a:avLst/>
          </a:prstGeom>
        </p:spPr>
      </p:pic>
      <p:pic>
        <p:nvPicPr>
          <p:cNvPr id="5" name="Audio 4">
            <a:hlinkClick r:id="" action="ppaction://media"/>
            <a:extLst>
              <a:ext uri="{FF2B5EF4-FFF2-40B4-BE49-F238E27FC236}">
                <a16:creationId xmlns:a16="http://schemas.microsoft.com/office/drawing/2014/main" id="{EBCDE6D8-28D5-C54B-8D1E-C44BBDF12F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00204046"/>
      </p:ext>
    </p:extLst>
  </p:cSld>
  <p:clrMapOvr>
    <a:masterClrMapping/>
  </p:clrMapOvr>
  <p:transition advTm="396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43554" y="3039068"/>
            <a:ext cx="8229600" cy="3312915"/>
          </a:xfrm>
        </p:spPr>
        <p:txBody>
          <a:bodyPr/>
          <a:lstStyle/>
          <a:p>
            <a:r>
              <a:rPr lang="cy" sz="2400" b="0" i="0" strike="noStrike" cap="none" spc="0" baseline="0" dirty="0">
                <a:solidFill>
                  <a:srgbClr val="000000"/>
                </a:solidFill>
                <a:effectLst/>
                <a:latin typeface="Arial"/>
                <a:ea typeface="Arial"/>
                <a:cs typeface="Arial"/>
              </a:rPr>
              <a:t>Nawr ein bod wedi edrych ar y geiriau allweddol yn y cwestiwn a'r sgiliau/gwybodaeth y mae angen i chi eu dangos, mae gennych naw munud i ysgrifennu eich ateb fel y byddech yn ei wneud yn yr arholiad.  </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Naw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3" descr="Text&#10;&#10;Description automatically generated">
            <a:extLst>
              <a:ext uri="{FF2B5EF4-FFF2-40B4-BE49-F238E27FC236}">
                <a16:creationId xmlns:a16="http://schemas.microsoft.com/office/drawing/2014/main" id="{AC8E808D-F39E-4B83-8665-0CCC7321CE6E}"/>
              </a:ext>
            </a:extLst>
          </p:cNvPr>
          <p:cNvPicPr>
            <a:picLocks noChangeAspect="1"/>
          </p:cNvPicPr>
          <p:nvPr/>
        </p:nvPicPr>
        <p:blipFill>
          <a:blip r:embed="rId6"/>
          <a:stretch>
            <a:fillRect/>
          </a:stretch>
        </p:blipFill>
        <p:spPr>
          <a:xfrm>
            <a:off x="382210" y="5039994"/>
            <a:ext cx="8391675" cy="1096011"/>
          </a:xfrm>
          <a:prstGeom prst="rect">
            <a:avLst/>
          </a:prstGeom>
        </p:spPr>
      </p:pic>
      <p:pic>
        <p:nvPicPr>
          <p:cNvPr id="4" name="Audio 3">
            <a:hlinkClick r:id="" action="ppaction://media"/>
            <a:extLst>
              <a:ext uri="{FF2B5EF4-FFF2-40B4-BE49-F238E27FC236}">
                <a16:creationId xmlns:a16="http://schemas.microsoft.com/office/drawing/2014/main" id="{1A826A97-782A-6044-ABEC-CFC9A25EA0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6452657"/>
      </p:ext>
    </p:extLst>
  </p:cSld>
  <p:clrMapOvr>
    <a:masterClrMapping/>
  </p:clrMapOvr>
  <p:transition advTm="32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EA802B-F3FF-1E48-837E-0D302004DD47}"/>
              </a:ext>
            </a:extLst>
          </p:cNvPr>
          <p:cNvSpPr txBox="1"/>
          <p:nvPr/>
        </p:nvSpPr>
        <p:spPr>
          <a:xfrm>
            <a:off x="1026543" y="27634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3a?</a:t>
            </a:r>
          </a:p>
        </p:txBody>
      </p:sp>
      <p:pic>
        <p:nvPicPr>
          <p:cNvPr id="2" name="Picture 2">
            <a:extLst>
              <a:ext uri="{FF2B5EF4-FFF2-40B4-BE49-F238E27FC236}">
                <a16:creationId xmlns:a16="http://schemas.microsoft.com/office/drawing/2014/main" id="{DFF55020-541A-40BE-8D58-BFEB44D3922A}"/>
              </a:ext>
            </a:extLst>
          </p:cNvPr>
          <p:cNvPicPr>
            <a:picLocks noChangeAspect="1"/>
          </p:cNvPicPr>
          <p:nvPr/>
        </p:nvPicPr>
        <p:blipFill>
          <a:blip r:embed="rId5"/>
          <a:stretch>
            <a:fillRect/>
          </a:stretch>
        </p:blipFill>
        <p:spPr>
          <a:xfrm>
            <a:off x="237066" y="1345882"/>
            <a:ext cx="4109961" cy="5315283"/>
          </a:xfrm>
          <a:prstGeom prst="rect">
            <a:avLst/>
          </a:prstGeom>
        </p:spPr>
      </p:pic>
      <p:pic>
        <p:nvPicPr>
          <p:cNvPr id="3" name="Picture 5" descr="Text&#10;&#10;Description automatically generated">
            <a:extLst>
              <a:ext uri="{FF2B5EF4-FFF2-40B4-BE49-F238E27FC236}">
                <a16:creationId xmlns:a16="http://schemas.microsoft.com/office/drawing/2014/main" id="{150C1073-0FAE-4772-B2CC-B90F3E59A705}"/>
              </a:ext>
            </a:extLst>
          </p:cNvPr>
          <p:cNvPicPr>
            <a:picLocks noChangeAspect="1"/>
          </p:cNvPicPr>
          <p:nvPr/>
        </p:nvPicPr>
        <p:blipFill>
          <a:blip r:embed="rId6"/>
          <a:stretch>
            <a:fillRect/>
          </a:stretch>
        </p:blipFill>
        <p:spPr>
          <a:xfrm>
            <a:off x="4567162" y="1347798"/>
            <a:ext cx="4122057" cy="1332119"/>
          </a:xfrm>
          <a:prstGeom prst="rect">
            <a:avLst/>
          </a:prstGeom>
        </p:spPr>
      </p:pic>
      <p:pic>
        <p:nvPicPr>
          <p:cNvPr id="6" name="Audio 5">
            <a:hlinkClick r:id="" action="ppaction://media"/>
            <a:extLst>
              <a:ext uri="{FF2B5EF4-FFF2-40B4-BE49-F238E27FC236}">
                <a16:creationId xmlns:a16="http://schemas.microsoft.com/office/drawing/2014/main" id="{EEBBD2CA-64E8-A044-95FA-08A81A8142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85032671"/>
      </p:ext>
    </p:extLst>
  </p:cSld>
  <p:clrMapOvr>
    <a:masterClrMapping/>
  </p:clrMapOvr>
  <p:transition advTm="237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EA802B-F3FF-1E48-837E-0D302004DD47}"/>
              </a:ext>
            </a:extLst>
          </p:cNvPr>
          <p:cNvSpPr txBox="1"/>
          <p:nvPr/>
        </p:nvSpPr>
        <p:spPr>
          <a:xfrm>
            <a:off x="1026543" y="27634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3a?</a:t>
            </a:r>
          </a:p>
        </p:txBody>
      </p:sp>
      <p:pic>
        <p:nvPicPr>
          <p:cNvPr id="2" name="Picture 4" descr="Table&#10;&#10;Description automatically generated">
            <a:extLst>
              <a:ext uri="{FF2B5EF4-FFF2-40B4-BE49-F238E27FC236}">
                <a16:creationId xmlns:a16="http://schemas.microsoft.com/office/drawing/2014/main" id="{59818C29-B338-45E5-9533-F0D3BB556EA8}"/>
              </a:ext>
            </a:extLst>
          </p:cNvPr>
          <p:cNvPicPr>
            <a:picLocks noChangeAspect="1"/>
          </p:cNvPicPr>
          <p:nvPr/>
        </p:nvPicPr>
        <p:blipFill>
          <a:blip r:embed="rId5"/>
          <a:stretch>
            <a:fillRect/>
          </a:stretch>
        </p:blipFill>
        <p:spPr>
          <a:xfrm>
            <a:off x="394306" y="1612053"/>
            <a:ext cx="8355389" cy="4686180"/>
          </a:xfrm>
          <a:prstGeom prst="rect">
            <a:avLst/>
          </a:prstGeom>
        </p:spPr>
      </p:pic>
      <p:pic>
        <p:nvPicPr>
          <p:cNvPr id="6" name="Audio 5">
            <a:hlinkClick r:id="" action="ppaction://media"/>
            <a:extLst>
              <a:ext uri="{FF2B5EF4-FFF2-40B4-BE49-F238E27FC236}">
                <a16:creationId xmlns:a16="http://schemas.microsoft.com/office/drawing/2014/main" id="{D1F6D4FF-D215-1143-A9CB-841049901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8202600"/>
      </p:ext>
    </p:extLst>
  </p:cSld>
  <p:clrMapOvr>
    <a:masterClrMapping/>
  </p:clrMapOvr>
  <p:transition advTm="18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3a?</a:t>
            </a:r>
          </a:p>
        </p:txBody>
      </p:sp>
      <p:graphicFrame>
        <p:nvGraphicFramePr>
          <p:cNvPr id="3" name="Table 2">
            <a:extLst>
              <a:ext uri="{FF2B5EF4-FFF2-40B4-BE49-F238E27FC236}">
                <a16:creationId xmlns:a16="http://schemas.microsoft.com/office/drawing/2014/main" id="{66FAC215-27D4-4D4E-A63E-4A13B80B2C52}"/>
              </a:ext>
            </a:extLst>
          </p:cNvPr>
          <p:cNvGraphicFramePr>
            <a:graphicFrameLocks noGrp="1"/>
          </p:cNvGraphicFramePr>
          <p:nvPr>
            <p:extLst>
              <p:ext uri="{D42A27DB-BD31-4B8C-83A1-F6EECF244321}">
                <p14:modId xmlns:p14="http://schemas.microsoft.com/office/powerpoint/2010/main" val="1834814539"/>
              </p:ext>
            </p:extLst>
          </p:nvPr>
        </p:nvGraphicFramePr>
        <p:xfrm>
          <a:off x="422031" y="1533380"/>
          <a:ext cx="8264769" cy="743712"/>
        </p:xfrm>
        <a:graphic>
          <a:graphicData uri="http://schemas.openxmlformats.org/drawingml/2006/table">
            <a:tbl>
              <a:tblPr>
                <a:tableStyleId>{5C22544A-7EE6-4342-B048-85BDC9FD1C3A}</a:tableStyleId>
              </a:tblPr>
              <a:tblGrid>
                <a:gridCol w="8264769">
                  <a:extLst>
                    <a:ext uri="{9D8B030D-6E8A-4147-A177-3AD203B41FA5}">
                      <a16:colId xmlns:a16="http://schemas.microsoft.com/office/drawing/2014/main" val="72090653"/>
                    </a:ext>
                  </a:extLst>
                </a:gridCol>
              </a:tblGrid>
              <a:tr h="636614">
                <a:tc>
                  <a:txBody>
                    <a:bodyPr/>
                    <a:lstStyle/>
                    <a:p>
                      <a:pPr algn="l">
                        <a:lnSpc>
                          <a:spcPct val="107000"/>
                        </a:lnSpc>
                        <a:spcAft>
                          <a:spcPts val="600"/>
                        </a:spcAft>
                      </a:pPr>
                      <a:r>
                        <a:rPr lang="cy" sz="1800" b="0" i="0" strike="noStrike" cap="none" spc="0" baseline="0">
                          <a:solidFill>
                            <a:srgbClr val="000000"/>
                          </a:solidFill>
                          <a:effectLst/>
                          <a:latin typeface="Calibri"/>
                          <a:ea typeface="Calibri"/>
                          <a:cs typeface="Calibri"/>
                        </a:rPr>
                        <a:t>O'r </a:t>
                      </a:r>
                      <a:r>
                        <a:rPr lang="cy" sz="1800" b="1" i="0" strike="noStrike" cap="none" spc="0" baseline="0">
                          <a:solidFill>
                            <a:srgbClr val="000000"/>
                          </a:solidFill>
                          <a:effectLst/>
                          <a:latin typeface="Calibri"/>
                          <a:ea typeface="Calibri"/>
                          <a:cs typeface="Calibri"/>
                        </a:rPr>
                        <a:t>Trefnydd Gwybodaeth </a:t>
                      </a:r>
                      <a:r>
                        <a:rPr lang="cy" sz="1800" b="0" i="0" strike="noStrike" cap="none" spc="0" baseline="0">
                          <a:solidFill>
                            <a:srgbClr val="000000"/>
                          </a:solidFill>
                          <a:effectLst/>
                          <a:latin typeface="Calibri"/>
                          <a:ea typeface="Calibri"/>
                          <a:cs typeface="Calibri"/>
                        </a:rPr>
                        <a:t>ar gyfer y pwnc hwn:</a:t>
                      </a:r>
                    </a:p>
                    <a:p>
                      <a:pPr algn="l">
                        <a:lnSpc>
                          <a:spcPct val="107000"/>
                        </a:lnSpc>
                        <a:spcAft>
                          <a:spcPts val="600"/>
                        </a:spcAft>
                      </a:pPr>
                      <a:endParaRPr lang="en-GB" sz="2400">
                        <a:effectLst/>
                        <a:latin typeface="Calibri" pitchFamily="34" charset="0"/>
                        <a:ea typeface="Calibri" panose="020F0502020204030204" pitchFamily="34"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546879350"/>
                  </a:ext>
                </a:extLst>
              </a:tr>
            </a:tbl>
          </a:graphicData>
        </a:graphic>
      </p:graphicFrame>
      <p:graphicFrame>
        <p:nvGraphicFramePr>
          <p:cNvPr id="2" name="Table 1">
            <a:extLst>
              <a:ext uri="{FF2B5EF4-FFF2-40B4-BE49-F238E27FC236}">
                <a16:creationId xmlns:a16="http://schemas.microsoft.com/office/drawing/2014/main" id="{C440079B-3732-4F18-8665-241FFB18F828}"/>
              </a:ext>
            </a:extLst>
          </p:cNvPr>
          <p:cNvGraphicFramePr>
            <a:graphicFrameLocks noGrp="1"/>
          </p:cNvGraphicFramePr>
          <p:nvPr>
            <p:extLst>
              <p:ext uri="{D42A27DB-BD31-4B8C-83A1-F6EECF244321}">
                <p14:modId xmlns:p14="http://schemas.microsoft.com/office/powerpoint/2010/main" val="3970293613"/>
              </p:ext>
            </p:extLst>
          </p:nvPr>
        </p:nvGraphicFramePr>
        <p:xfrm>
          <a:off x="-12680" y="1361427"/>
          <a:ext cx="9228108" cy="4996511"/>
        </p:xfrm>
        <a:graphic>
          <a:graphicData uri="http://schemas.openxmlformats.org/drawingml/2006/table">
            <a:tbl>
              <a:tblPr>
                <a:tableStyleId>{5C22544A-7EE6-4342-B048-85BDC9FD1C3A}</a:tableStyleId>
              </a:tblPr>
              <a:tblGrid>
                <a:gridCol w="9228108">
                  <a:extLst>
                    <a:ext uri="{9D8B030D-6E8A-4147-A177-3AD203B41FA5}">
                      <a16:colId xmlns:a16="http://schemas.microsoft.com/office/drawing/2014/main" val="2723133289"/>
                    </a:ext>
                  </a:extLst>
                </a:gridCol>
              </a:tblGrid>
              <a:tr h="4996511">
                <a:tc>
                  <a:txBody>
                    <a:bodyPr/>
                    <a:lstStyle/>
                    <a:p>
                      <a:pPr algn="ctr"/>
                      <a:r>
                        <a:rPr lang="cy" sz="2000" b="1" i="0" strike="noStrike" cap="none" spc="0" baseline="0" dirty="0">
                          <a:solidFill>
                            <a:srgbClr val="000000"/>
                          </a:solidFill>
                          <a:effectLst/>
                          <a:latin typeface="Calibri"/>
                          <a:ea typeface="Calibri"/>
                          <a:cs typeface="Calibri"/>
                        </a:rPr>
                        <a:t>Ffactorau amgylcheddol sy'n effeithio ar gysur thermol.</a:t>
                      </a:r>
                    </a:p>
                    <a:p>
                      <a:pPr algn="l"/>
                      <a:r>
                        <a:rPr lang="cy" sz="1800" b="1" i="0" strike="noStrike" cap="none" spc="0" baseline="0" dirty="0">
                          <a:solidFill>
                            <a:srgbClr val="000000"/>
                          </a:solidFill>
                          <a:effectLst/>
                          <a:latin typeface="Calibri"/>
                          <a:ea typeface="Calibri"/>
                          <a:cs typeface="Calibri"/>
                        </a:rPr>
                        <a:t>Tymheredd yr aer</a:t>
                      </a:r>
                      <a:r>
                        <a:rPr lang="cy" sz="1800" b="0" i="0" strike="noStrike" cap="none" spc="0" baseline="0" dirty="0">
                          <a:solidFill>
                            <a:srgbClr val="000000"/>
                          </a:solidFill>
                          <a:effectLst/>
                          <a:latin typeface="Calibri"/>
                          <a:ea typeface="Calibri"/>
                          <a:cs typeface="Calibri"/>
                        </a:rPr>
                        <a:t>. Yn y rhan fwyaf o amgylchiadau, bydd tymheredd ystafell tua 20</a:t>
                      </a:r>
                      <a:r>
                        <a:rPr lang="cy" sz="1800" b="0" i="0" strike="noStrike" cap="none" spc="0" baseline="30000" dirty="0">
                          <a:solidFill>
                            <a:srgbClr val="000000"/>
                          </a:solidFill>
                          <a:effectLst/>
                          <a:latin typeface="Calibri"/>
                          <a:ea typeface="Calibri"/>
                          <a:cs typeface="Calibri"/>
                        </a:rPr>
                        <a:t>0</a:t>
                      </a:r>
                      <a:r>
                        <a:rPr lang="cy" sz="1800" b="0" i="0" strike="noStrike" cap="none" spc="0" baseline="0" dirty="0">
                          <a:solidFill>
                            <a:srgbClr val="000000"/>
                          </a:solidFill>
                          <a:effectLst/>
                          <a:latin typeface="Calibri"/>
                          <a:ea typeface="Calibri"/>
                          <a:cs typeface="Calibri"/>
                        </a:rPr>
                        <a:t>C yn teimlo'n gyfforddus.</a:t>
                      </a:r>
                    </a:p>
                    <a:p>
                      <a:pPr algn="l" fontAlgn="base"/>
                      <a:r>
                        <a:rPr lang="cy" sz="1800" b="1" i="0" strike="noStrike" cap="none" spc="0" baseline="0" dirty="0">
                          <a:solidFill>
                            <a:srgbClr val="000000"/>
                          </a:solidFill>
                          <a:effectLst/>
                          <a:latin typeface="Calibri"/>
                          <a:ea typeface="Calibri"/>
                          <a:cs typeface="Calibri"/>
                        </a:rPr>
                        <a:t>Tymheredd pelydrol</a:t>
                      </a:r>
                      <a:r>
                        <a:rPr lang="cy" sz="1800" b="0" i="0" strike="noStrike" cap="none" spc="0" baseline="0" dirty="0">
                          <a:solidFill>
                            <a:srgbClr val="000000"/>
                          </a:solidFill>
                          <a:effectLst/>
                          <a:latin typeface="Calibri"/>
                          <a:ea typeface="Calibri"/>
                          <a:cs typeface="Calibri"/>
                        </a:rPr>
                        <a:t>. Gall gwres pelydrol fod yn bresennol os oes ffynonellau gwres mewn amgylchedd a bydd hyn yn cael mwy o ddylanwad na thymheredd yr aer ar sut mae rhywun yn colli neu'n ennill gwres i'r amgylchedd.</a:t>
                      </a:r>
                    </a:p>
                    <a:p>
                      <a:pPr algn="l" fontAlgn="base">
                        <a:lnSpc>
                          <a:spcPct val="107000"/>
                        </a:lnSpc>
                        <a:spcAft>
                          <a:spcPts val="800"/>
                        </a:spcAft>
                      </a:pPr>
                      <a:r>
                        <a:rPr lang="cy" sz="1800" b="1" i="0" strike="noStrike" cap="none" spc="0" baseline="0" dirty="0">
                          <a:solidFill>
                            <a:srgbClr val="000000"/>
                          </a:solidFill>
                          <a:effectLst/>
                          <a:latin typeface="Calibri"/>
                          <a:ea typeface="Calibri"/>
                          <a:cs typeface="Calibri"/>
                        </a:rPr>
                        <a:t>Cyflymder yr aer</a:t>
                      </a:r>
                      <a:r>
                        <a:rPr lang="cy" sz="1800" b="0" i="0" strike="noStrike" cap="none" spc="0" baseline="0" dirty="0">
                          <a:solidFill>
                            <a:srgbClr val="000000"/>
                          </a:solidFill>
                          <a:effectLst/>
                          <a:latin typeface="Calibri"/>
                          <a:ea typeface="Calibri"/>
                          <a:cs typeface="Calibri"/>
                        </a:rPr>
                        <a:t>. Gall aer llonydd mewn amgylcheddau dan do sy'n cael eu cynhesu'n artiffisial achosi i bobl deimlo'n 'glòs' ac arwain at fwy o arogl. Gall symud aer mewn amodau cynnes gynyddu faint o wres a gaiff ei golli drwy ddarfudiad ac felly cynhyrchu effaith oeri heb unrhyw newid yn nhymheredd yr aer. Gellir ystyried bod symud aer rhywfaint mewn amgylchedd oerach yn ddrafft ac yn amharu ar lefelau cysur canfyddedig.</a:t>
                      </a:r>
                    </a:p>
                    <a:p>
                      <a:pPr marL="0" marR="0" lvl="0" indent="0" algn="l" defTabSz="457200" rtl="0" eaLnBrk="1" fontAlgn="base" latinLnBrk="0" hangingPunct="1">
                        <a:lnSpc>
                          <a:spcPct val="107000"/>
                        </a:lnSpc>
                        <a:spcBef>
                          <a:spcPct val="0"/>
                        </a:spcBef>
                        <a:spcAft>
                          <a:spcPts val="800"/>
                        </a:spcAft>
                        <a:buClrTx/>
                        <a:buSzTx/>
                        <a:buFontTx/>
                        <a:buNone/>
                        <a:defRPr/>
                      </a:pPr>
                      <a:r>
                        <a:rPr lang="cy" sz="1800" b="1" i="0" strike="noStrike" cap="none" spc="0" baseline="0" dirty="0">
                          <a:solidFill>
                            <a:srgbClr val="000000"/>
                          </a:solidFill>
                          <a:effectLst/>
                          <a:latin typeface="Calibri"/>
                          <a:ea typeface="Calibri"/>
                          <a:cs typeface="Calibri"/>
                        </a:rPr>
                        <a:t>Lleithder cymharol</a:t>
                      </a:r>
                      <a:r>
                        <a:rPr lang="cy" sz="1800" b="0" i="0" strike="noStrike" cap="none" spc="0" baseline="0" dirty="0">
                          <a:solidFill>
                            <a:srgbClr val="000000"/>
                          </a:solidFill>
                          <a:effectLst/>
                          <a:latin typeface="Calibri"/>
                          <a:ea typeface="Calibri"/>
                          <a:cs typeface="Calibri"/>
                        </a:rPr>
                        <a:t> yw'r gymhareb rhwng lefel wirioneddol anwedd dŵr yn yr aer a'r lefel uchaf o anwedd dŵr y gall yr aer ei ddal ar dymheredd yr aer hwnnw. Nid yw lleithder cymharol rhwng 40% a 70% yn cael effaith fawr ar gysur thermol. Mae gan amgylcheddau lleithder uchel lawer o anwedd yn yr aer, sy'n atal yr oeri a achosir gan anweddiad chwys.</a:t>
                      </a:r>
                    </a:p>
                    <a:p>
                      <a:pPr algn="l" fontAlgn="base">
                        <a:lnSpc>
                          <a:spcPct val="107000"/>
                        </a:lnSpc>
                        <a:spcAft>
                          <a:spcPts val="800"/>
                        </a:spcAft>
                      </a:pPr>
                      <a:r>
                        <a:rPr lang="en-GB" sz="1800" dirty="0">
                          <a:effectLst/>
                        </a:rPr>
                        <a:t> </a:t>
                      </a:r>
                      <a:endParaRPr lang="en-GB" sz="1800" dirty="0">
                        <a:effectLst/>
                        <a:latin typeface="Calibri"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897514984"/>
                  </a:ext>
                </a:extLst>
              </a:tr>
            </a:tbl>
          </a:graphicData>
        </a:graphic>
      </p:graphicFrame>
      <p:pic>
        <p:nvPicPr>
          <p:cNvPr id="5" name="Audio 4">
            <a:hlinkClick r:id="" action="ppaction://media"/>
            <a:extLst>
              <a:ext uri="{FF2B5EF4-FFF2-40B4-BE49-F238E27FC236}">
                <a16:creationId xmlns:a16="http://schemas.microsoft.com/office/drawing/2014/main" id="{FB5D108D-99A1-BB4E-8155-7360168B2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74355769"/>
      </p:ext>
    </p:extLst>
  </p:cSld>
  <p:clrMapOvr>
    <a:masterClrMapping/>
  </p:clrMapOvr>
  <p:transition advTm="24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3b?</a:t>
            </a:r>
          </a:p>
        </p:txBody>
      </p:sp>
      <p:sp>
        <p:nvSpPr>
          <p:cNvPr id="3" name="Rectangle 2">
            <a:extLst>
              <a:ext uri="{FF2B5EF4-FFF2-40B4-BE49-F238E27FC236}">
                <a16:creationId xmlns:a16="http://schemas.microsoft.com/office/drawing/2014/main" id="{E4A89C9E-017D-9643-A8F6-39F37090DEEC}"/>
              </a:ext>
            </a:extLst>
          </p:cNvPr>
          <p:cNvSpPr/>
          <p:nvPr/>
        </p:nvSpPr>
        <p:spPr>
          <a:xfrm>
            <a:off x="658842" y="1299208"/>
            <a:ext cx="7837380" cy="3112070"/>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Rheoli gwres.</a:t>
            </a:r>
          </a:p>
          <a:p>
            <a:r>
              <a:rPr lang="cy" sz="1800" b="0" i="0" strike="noStrike" cap="none" spc="0" baseline="0" dirty="0">
                <a:solidFill>
                  <a:srgbClr val="000000"/>
                </a:solidFill>
                <a:effectLst/>
                <a:latin typeface="Calibri"/>
                <a:ea typeface="Calibri"/>
                <a:cs typeface="Calibri"/>
              </a:rPr>
              <a:t>Amser i ateb: 9 MUNUD </a:t>
            </a:r>
          </a:p>
          <a:p>
            <a:r>
              <a:rPr lang="cy" sz="1800" b="0" i="0" strike="noStrike" cap="none" spc="0" baseline="0" dirty="0">
                <a:solidFill>
                  <a:srgbClr val="000000"/>
                </a:solidFill>
                <a:effectLst/>
                <a:latin typeface="Calibri"/>
                <a:ea typeface="Calibri"/>
                <a:cs typeface="Calibri"/>
              </a:rPr>
              <a:t>Sut mae cael marciau llawn: [Cwestiwn Band Marcio]</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yr hyn rydych chi'n ei wybod am y ffactorau y dylid eu hystyried 		wrth reoli'r llif gwres mewn adeiladau.</a:t>
            </a:r>
          </a:p>
          <a:p>
            <a:r>
              <a:rPr lang="cy" sz="1800" b="0" i="0" strike="noStrike" cap="none" spc="0" baseline="0" dirty="0">
                <a:solidFill>
                  <a:srgbClr val="000000"/>
                </a:solidFill>
                <a:effectLst/>
                <a:latin typeface="Calibri"/>
                <a:ea typeface="Calibri"/>
                <a:cs typeface="Calibri"/>
              </a:rPr>
              <a:t>Cam 6	Mae chwe marc ar gael ar gyfer y rhan hon o'r cwestiwn felly 				mae angen i chi wneud chwe phwynt dilys am fesurau rheoli gwres  			y gellir eu cymryd mewn adeilad.</a:t>
            </a:r>
          </a:p>
          <a:p>
            <a:endParaRPr lang="en-US" dirty="0">
              <a:ea typeface="Cambria" panose="02040503050406030204" pitchFamily="18" charset="0"/>
              <a:cs typeface="Cambria" panose="02040503050406030204" pitchFamily="18" charset="0"/>
            </a:endParaRPr>
          </a:p>
        </p:txBody>
      </p:sp>
      <p:pic>
        <p:nvPicPr>
          <p:cNvPr id="2" name="Picture 3" descr="Text&#10;&#10;Description automatically generated">
            <a:extLst>
              <a:ext uri="{FF2B5EF4-FFF2-40B4-BE49-F238E27FC236}">
                <a16:creationId xmlns:a16="http://schemas.microsoft.com/office/drawing/2014/main" id="{8D178322-9E18-433E-A394-DEB1E4953885}"/>
              </a:ext>
            </a:extLst>
          </p:cNvPr>
          <p:cNvPicPr>
            <a:picLocks noChangeAspect="1"/>
          </p:cNvPicPr>
          <p:nvPr/>
        </p:nvPicPr>
        <p:blipFill>
          <a:blip r:embed="rId5"/>
          <a:stretch>
            <a:fillRect/>
          </a:stretch>
        </p:blipFill>
        <p:spPr>
          <a:xfrm>
            <a:off x="333829" y="4743268"/>
            <a:ext cx="8488438" cy="866987"/>
          </a:xfrm>
          <a:prstGeom prst="rect">
            <a:avLst/>
          </a:prstGeom>
        </p:spPr>
      </p:pic>
      <p:pic>
        <p:nvPicPr>
          <p:cNvPr id="4" name="Audio 3">
            <a:hlinkClick r:id="" action="ppaction://media"/>
            <a:extLst>
              <a:ext uri="{FF2B5EF4-FFF2-40B4-BE49-F238E27FC236}">
                <a16:creationId xmlns:a16="http://schemas.microsoft.com/office/drawing/2014/main" id="{A1F006A7-1F6A-4044-B731-DCE89CACED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20443011"/>
      </p:ext>
    </p:extLst>
  </p:cSld>
  <p:clrMapOvr>
    <a:masterClrMapping/>
  </p:clrMapOvr>
  <p:transition advTm="60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Am beth mae’r papur arholiad hwn:</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lnSpcReduction="10000"/>
          </a:bodyPr>
          <a:lstStyle/>
          <a:p>
            <a:pPr marL="571500" indent="-5715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Uned 3 yw’r papur hwn - Defnyddiau, technolegau a thechnegau.</a:t>
            </a:r>
          </a:p>
          <a:p>
            <a:pPr marL="571500" indent="-5715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Mae'n profi eich gwybodaeth a'ch dealltwriaeth am:</a:t>
            </a:r>
          </a:p>
          <a:p>
            <a:pPr marL="1314450" lvl="1" indent="-571500">
              <a:buFont typeface="Courier New" panose="02070309020205020404" pitchFamily="49" charset="0"/>
              <a:buChar char="o"/>
            </a:pPr>
            <a:r>
              <a:rPr lang="cy" sz="2800" b="0" i="0" strike="noStrike" cap="none" spc="0" baseline="0" dirty="0">
                <a:solidFill>
                  <a:srgbClr val="000000"/>
                </a:solidFill>
                <a:effectLst/>
                <a:latin typeface="Calibri"/>
                <a:ea typeface="Calibri"/>
                <a:cs typeface="Calibri"/>
              </a:rPr>
              <a:t>Priodweddau a diraddiad defnyddiau</a:t>
            </a:r>
          </a:p>
          <a:p>
            <a:pPr marL="1314450" lvl="1" indent="-571500">
              <a:buFont typeface="Courier New" panose="02070309020205020404" pitchFamily="49" charset="0"/>
              <a:buChar char="o"/>
            </a:pPr>
            <a:r>
              <a:rPr lang="cy" sz="2800" b="0" i="0" strike="noStrike" cap="none" spc="0" baseline="0" dirty="0">
                <a:solidFill>
                  <a:srgbClr val="000000"/>
                </a:solidFill>
                <a:effectLst/>
                <a:latin typeface="Calibri"/>
                <a:ea typeface="Calibri"/>
                <a:cs typeface="Calibri"/>
              </a:rPr>
              <a:t>Dadansoddi adeiladwaith a chysur adeiladu</a:t>
            </a:r>
          </a:p>
          <a:p>
            <a:pPr marL="1314450" lvl="1" indent="-571500">
              <a:buFont typeface="Courier New" panose="02070309020205020404" pitchFamily="49" charset="0"/>
              <a:buChar char="o"/>
            </a:pPr>
            <a:r>
              <a:rPr lang="cy" sz="2800" b="0" i="0" strike="noStrike" cap="none" spc="0" baseline="0" dirty="0">
                <a:solidFill>
                  <a:srgbClr val="000000"/>
                </a:solidFill>
                <a:effectLst/>
                <a:latin typeface="Calibri"/>
                <a:ea typeface="Calibri"/>
                <a:cs typeface="Calibri"/>
              </a:rPr>
              <a:t>Safonau ar gyfer mesuriadau</a:t>
            </a:r>
          </a:p>
          <a:p>
            <a:pPr marL="1314450" lvl="1" indent="-571500">
              <a:buFont typeface="Courier New" panose="02070309020205020404" pitchFamily="49" charset="0"/>
              <a:buChar char="o"/>
            </a:pPr>
            <a:r>
              <a:rPr lang="cy" sz="2800" b="0" i="0" strike="noStrike" cap="none" spc="0" baseline="0" dirty="0">
                <a:solidFill>
                  <a:srgbClr val="000000"/>
                </a:solidFill>
                <a:effectLst/>
                <a:latin typeface="Calibri"/>
                <a:ea typeface="Calibri"/>
                <a:cs typeface="Calibri"/>
              </a:rPr>
              <a:t>Ystyriaethau thermol, acwstig a goleuo</a:t>
            </a:r>
          </a:p>
          <a:p>
            <a:pPr marL="1314450" lvl="1" indent="-571500">
              <a:buFont typeface="Courier New" panose="02070309020205020404" pitchFamily="49" charset="0"/>
              <a:buChar char="o"/>
            </a:pPr>
            <a:r>
              <a:rPr lang="cy" sz="2800" b="0" i="0" strike="noStrike" cap="none" spc="0" baseline="0" dirty="0">
                <a:solidFill>
                  <a:srgbClr val="000000"/>
                </a:solidFill>
                <a:effectLst/>
                <a:latin typeface="Calibri"/>
                <a:ea typeface="Calibri"/>
                <a:cs typeface="Calibri"/>
              </a:rPr>
              <a:t>Systemau gwasanaethau adeiladu</a:t>
            </a:r>
          </a:p>
          <a:p>
            <a:pPr marL="571500" indent="-5715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Mae'r papur yn cynnwys 7 cwestiwn.</a:t>
            </a:r>
          </a:p>
          <a:p>
            <a:pPr marL="571500" indent="-571500">
              <a:buFont typeface="Arial" panose="020B0604020202020204" pitchFamily="34" charset="0"/>
              <a:buChar char="•"/>
            </a:pPr>
            <a:r>
              <a:rPr lang="cy" sz="2800" b="0" i="0" strike="noStrike" cap="none" spc="0" baseline="0" dirty="0">
                <a:solidFill>
                  <a:srgbClr val="000000"/>
                </a:solidFill>
                <a:effectLst/>
                <a:latin typeface="Calibri"/>
                <a:ea typeface="Calibri"/>
                <a:cs typeface="Calibri"/>
              </a:rPr>
              <a:t>Mae'r arholiad yn para 2 awr a 30 munud.</a:t>
            </a:r>
          </a:p>
          <a:p>
            <a:pPr marL="571500" indent="-571500">
              <a:buFont typeface="Arial" panose="020B0604020202020204" pitchFamily="34" charset="0"/>
              <a:buChar char="•"/>
            </a:pPr>
            <a:endParaRPr lang="en-GB" sz="3600" dirty="0">
              <a:latin typeface="+mn-lt"/>
              <a:ea typeface="Cambria" panose="02040503050406030204" pitchFamily="18" charset="0"/>
              <a:cs typeface="Cambria" panose="02040503050406030204" pitchFamily="18" charset="0"/>
            </a:endParaRP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C5BC5538-2283-414A-8809-C434E85C6E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xmlns:p14="http://schemas.microsoft.com/office/powerpoint/2010/main">
    <mc:Choice Requires="p14">
      <p:transition spd="slow" p14:dur="2000" advTm="43110"/>
    </mc:Choice>
    <mc:Fallback xmlns="">
      <p:transition spd="slow" advTm="4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cy" sz="2400" b="0" i="0" strike="noStrike" cap="none" spc="0" baseline="0" dirty="0">
                <a:solidFill>
                  <a:srgbClr val="000000"/>
                </a:solidFill>
                <a:effectLst/>
                <a:latin typeface="Arial"/>
                <a:ea typeface="Arial"/>
                <a:cs typeface="Arial"/>
              </a:rPr>
              <a:t>Nawr ein bod wedi edrych ar y geiriau allweddol yn y cwestiwn a'r sgiliau/gwybodaeth y mae angen i chi eu dangos, mae gennych naw munud i ddisgrifio'r ffactorau i'w hystyried wrth reoli'r llif gwres mewn adeilad.</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Naw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3" descr="Text&#10;&#10;Description automatically generated">
            <a:extLst>
              <a:ext uri="{FF2B5EF4-FFF2-40B4-BE49-F238E27FC236}">
                <a16:creationId xmlns:a16="http://schemas.microsoft.com/office/drawing/2014/main" id="{B649DCD4-B293-47C5-BBC5-C4F8EB4FCFF9}"/>
              </a:ext>
            </a:extLst>
          </p:cNvPr>
          <p:cNvPicPr>
            <a:picLocks noChangeAspect="1"/>
          </p:cNvPicPr>
          <p:nvPr/>
        </p:nvPicPr>
        <p:blipFill>
          <a:blip r:embed="rId6"/>
          <a:stretch>
            <a:fillRect/>
          </a:stretch>
        </p:blipFill>
        <p:spPr>
          <a:xfrm>
            <a:off x="454782" y="5335936"/>
            <a:ext cx="8246532" cy="866985"/>
          </a:xfrm>
          <a:prstGeom prst="rect">
            <a:avLst/>
          </a:prstGeom>
        </p:spPr>
      </p:pic>
      <p:pic>
        <p:nvPicPr>
          <p:cNvPr id="4" name="Audio 3">
            <a:hlinkClick r:id="" action="ppaction://media"/>
            <a:extLst>
              <a:ext uri="{FF2B5EF4-FFF2-40B4-BE49-F238E27FC236}">
                <a16:creationId xmlns:a16="http://schemas.microsoft.com/office/drawing/2014/main" id="{985FE9A4-7AD8-4745-80F9-4B10EBEDA9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04003839"/>
      </p:ext>
    </p:extLst>
  </p:cSld>
  <p:clrMapOvr>
    <a:masterClrMapping/>
  </p:clrMapOvr>
  <p:transition advTm="37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DBAA21-CABA-6C44-92FB-D00C5503E0D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3b(i)?</a:t>
            </a:r>
          </a:p>
        </p:txBody>
      </p:sp>
      <p:pic>
        <p:nvPicPr>
          <p:cNvPr id="2" name="Picture 2">
            <a:extLst>
              <a:ext uri="{FF2B5EF4-FFF2-40B4-BE49-F238E27FC236}">
                <a16:creationId xmlns:a16="http://schemas.microsoft.com/office/drawing/2014/main" id="{B1A133DA-E1FD-426B-8F7B-30FD9943B8E6}"/>
              </a:ext>
            </a:extLst>
          </p:cNvPr>
          <p:cNvPicPr>
            <a:picLocks noChangeAspect="1"/>
          </p:cNvPicPr>
          <p:nvPr/>
        </p:nvPicPr>
        <p:blipFill>
          <a:blip r:embed="rId5"/>
          <a:stretch>
            <a:fillRect/>
          </a:stretch>
        </p:blipFill>
        <p:spPr>
          <a:xfrm>
            <a:off x="176591" y="1417897"/>
            <a:ext cx="4642152" cy="3647253"/>
          </a:xfrm>
          <a:prstGeom prst="rect">
            <a:avLst/>
          </a:prstGeom>
        </p:spPr>
      </p:pic>
      <p:pic>
        <p:nvPicPr>
          <p:cNvPr id="3" name="Picture 6" descr="Text&#10;&#10;Description automatically generated">
            <a:extLst>
              <a:ext uri="{FF2B5EF4-FFF2-40B4-BE49-F238E27FC236}">
                <a16:creationId xmlns:a16="http://schemas.microsoft.com/office/drawing/2014/main" id="{6B4A96F2-CA3F-4D86-8D5A-6B02E6366466}"/>
              </a:ext>
            </a:extLst>
          </p:cNvPr>
          <p:cNvPicPr>
            <a:picLocks noChangeAspect="1"/>
          </p:cNvPicPr>
          <p:nvPr/>
        </p:nvPicPr>
        <p:blipFill>
          <a:blip r:embed="rId6"/>
          <a:stretch>
            <a:fillRect/>
          </a:stretch>
        </p:blipFill>
        <p:spPr>
          <a:xfrm>
            <a:off x="4639733" y="4744056"/>
            <a:ext cx="4170438" cy="1736269"/>
          </a:xfrm>
          <a:prstGeom prst="rect">
            <a:avLst/>
          </a:prstGeom>
        </p:spPr>
      </p:pic>
      <p:pic>
        <p:nvPicPr>
          <p:cNvPr id="6" name="Audio 5">
            <a:hlinkClick r:id="" action="ppaction://media"/>
            <a:extLst>
              <a:ext uri="{FF2B5EF4-FFF2-40B4-BE49-F238E27FC236}">
                <a16:creationId xmlns:a16="http://schemas.microsoft.com/office/drawing/2014/main" id="{23813968-C108-A641-BFB8-C75DE81FE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64180756"/>
      </p:ext>
    </p:extLst>
  </p:cSld>
  <p:clrMapOvr>
    <a:masterClrMapping/>
  </p:clrMapOvr>
  <p:transition advTm="23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503041-41C4-44D7-A87E-531C0ABF6293}"/>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3b(i)?</a:t>
            </a:r>
          </a:p>
        </p:txBody>
      </p:sp>
      <p:pic>
        <p:nvPicPr>
          <p:cNvPr id="2" name="Picture 3" descr="Table&#10;&#10;Description automatically generated">
            <a:extLst>
              <a:ext uri="{FF2B5EF4-FFF2-40B4-BE49-F238E27FC236}">
                <a16:creationId xmlns:a16="http://schemas.microsoft.com/office/drawing/2014/main" id="{CDE679D5-5989-43FB-B133-E4C661EC1387}"/>
              </a:ext>
            </a:extLst>
          </p:cNvPr>
          <p:cNvPicPr>
            <a:picLocks noChangeAspect="1"/>
          </p:cNvPicPr>
          <p:nvPr/>
        </p:nvPicPr>
        <p:blipFill>
          <a:blip r:embed="rId5"/>
          <a:stretch>
            <a:fillRect/>
          </a:stretch>
        </p:blipFill>
        <p:spPr>
          <a:xfrm>
            <a:off x="406402" y="1480043"/>
            <a:ext cx="8343294" cy="5095340"/>
          </a:xfrm>
          <a:prstGeom prst="rect">
            <a:avLst/>
          </a:prstGeom>
        </p:spPr>
      </p:pic>
      <p:pic>
        <p:nvPicPr>
          <p:cNvPr id="4" name="Audio 3">
            <a:hlinkClick r:id="" action="ppaction://media"/>
            <a:extLst>
              <a:ext uri="{FF2B5EF4-FFF2-40B4-BE49-F238E27FC236}">
                <a16:creationId xmlns:a16="http://schemas.microsoft.com/office/drawing/2014/main" id="{D354FCAC-F5EC-4D4B-ABEE-8B32729459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08630096"/>
      </p:ext>
    </p:extLst>
  </p:cSld>
  <p:clrMapOvr>
    <a:masterClrMapping/>
  </p:clrMapOvr>
  <p:transition advTm="20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3c?</a:t>
            </a:r>
          </a:p>
        </p:txBody>
      </p:sp>
      <p:sp>
        <p:nvSpPr>
          <p:cNvPr id="5" name="Rectangle 4">
            <a:extLst>
              <a:ext uri="{FF2B5EF4-FFF2-40B4-BE49-F238E27FC236}">
                <a16:creationId xmlns:a16="http://schemas.microsoft.com/office/drawing/2014/main" id="{0D5767C6-585F-8C49-8704-A891B5CD49F6}"/>
              </a:ext>
            </a:extLst>
          </p:cNvPr>
          <p:cNvSpPr/>
          <p:nvPr/>
        </p:nvSpPr>
        <p:spPr>
          <a:xfrm>
            <a:off x="658842" y="1676398"/>
            <a:ext cx="7837380" cy="3416320"/>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Effaith newidiadau yn y tymheredd ar ddefnyddwyr adeiladau.</a:t>
            </a:r>
          </a:p>
          <a:p>
            <a:r>
              <a:rPr lang="cy" sz="1800" b="0" i="0" strike="noStrike" cap="none" spc="0" baseline="0" dirty="0">
                <a:solidFill>
                  <a:srgbClr val="000000"/>
                </a:solidFill>
                <a:effectLst/>
                <a:latin typeface="Calibri"/>
                <a:ea typeface="Calibri"/>
                <a:cs typeface="Calibri"/>
              </a:rPr>
              <a:t>Amser i ateb: 9 MUNUD </a:t>
            </a:r>
          </a:p>
          <a:p>
            <a:r>
              <a:rPr lang="cy" sz="1800" b="0" i="0" strike="noStrike" cap="none" spc="0" baseline="0" dirty="0">
                <a:solidFill>
                  <a:srgbClr val="000000"/>
                </a:solidFill>
                <a:effectLst/>
                <a:latin typeface="Calibri"/>
                <a:ea typeface="Calibri"/>
                <a:cs typeface="Calibri"/>
              </a:rPr>
              <a:t>Sut mae cael marciau llawn: [Cwestiwn Band Marcio]</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yr hyn rydych chi'n ei wybod am effaith newidiadau yn y 			tymheredd ar 	ddefnyddwyr adeiladu gyda phwyslais ar adeiladau 			preswyl</a:t>
            </a:r>
          </a:p>
          <a:p>
            <a:r>
              <a:rPr lang="cy" sz="1800" b="0" i="0" strike="noStrike" cap="none" spc="0" baseline="0" dirty="0">
                <a:solidFill>
                  <a:srgbClr val="000000"/>
                </a:solidFill>
                <a:effectLst/>
                <a:latin typeface="Calibri"/>
                <a:ea typeface="Calibri"/>
                <a:cs typeface="Calibri"/>
              </a:rPr>
              <a:t>Cam 6	Mae chwe marc ar gael ar gyfer y rhan hon o'r cwestiwn felly 				mae angen i chi nodi effeithiau penodol a’u hegluro'n fanwl er mwyn 		ennill marciau uchel.</a:t>
            </a:r>
          </a:p>
        </p:txBody>
      </p:sp>
      <p:pic>
        <p:nvPicPr>
          <p:cNvPr id="2" name="Picture 2">
            <a:extLst>
              <a:ext uri="{FF2B5EF4-FFF2-40B4-BE49-F238E27FC236}">
                <a16:creationId xmlns:a16="http://schemas.microsoft.com/office/drawing/2014/main" id="{AC1FF064-43F2-4282-85EF-656B83660496}"/>
              </a:ext>
            </a:extLst>
          </p:cNvPr>
          <p:cNvPicPr>
            <a:picLocks noChangeAspect="1"/>
          </p:cNvPicPr>
          <p:nvPr/>
        </p:nvPicPr>
        <p:blipFill>
          <a:blip r:embed="rId5"/>
          <a:stretch>
            <a:fillRect/>
          </a:stretch>
        </p:blipFill>
        <p:spPr>
          <a:xfrm>
            <a:off x="624114" y="5506723"/>
            <a:ext cx="7907866" cy="803602"/>
          </a:xfrm>
          <a:prstGeom prst="rect">
            <a:avLst/>
          </a:prstGeom>
        </p:spPr>
      </p:pic>
      <p:pic>
        <p:nvPicPr>
          <p:cNvPr id="3" name="Audio 2">
            <a:hlinkClick r:id="" action="ppaction://media"/>
            <a:extLst>
              <a:ext uri="{FF2B5EF4-FFF2-40B4-BE49-F238E27FC236}">
                <a16:creationId xmlns:a16="http://schemas.microsoft.com/office/drawing/2014/main" id="{5751B6FA-2B75-A548-BD5D-CA55E7FCA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03076638"/>
      </p:ext>
    </p:extLst>
  </p:cSld>
  <p:clrMapOvr>
    <a:masterClrMapping/>
  </p:clrMapOvr>
  <p:transition advTm="537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cy" sz="2400" b="0" i="0" strike="noStrike" cap="none" spc="0" baseline="0" dirty="0">
                <a:solidFill>
                  <a:srgbClr val="000000"/>
                </a:solidFill>
                <a:effectLst/>
                <a:latin typeface="Arial"/>
                <a:ea typeface="Arial"/>
                <a:cs typeface="Arial"/>
              </a:rPr>
              <a:t>Nawr ein bod wedi edrych ar y geiriau allweddol yn y cwestiwn a'r sgiliau/gwybodaeth y mae angen i chi eu dangos, mae gennych naw munud i ddisgrifio'r ffactorau i'w hystyried wrth reoli'r llif gwres mewn adeilad.</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Naw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2" descr="Text&#10;&#10;Description automatically generated">
            <a:extLst>
              <a:ext uri="{FF2B5EF4-FFF2-40B4-BE49-F238E27FC236}">
                <a16:creationId xmlns:a16="http://schemas.microsoft.com/office/drawing/2014/main" id="{4FC5C8FC-B139-46D1-B50F-4A1A486490BD}"/>
              </a:ext>
            </a:extLst>
          </p:cNvPr>
          <p:cNvPicPr>
            <a:picLocks noChangeAspect="1"/>
          </p:cNvPicPr>
          <p:nvPr/>
        </p:nvPicPr>
        <p:blipFill>
          <a:blip r:embed="rId6"/>
          <a:stretch>
            <a:fillRect/>
          </a:stretch>
        </p:blipFill>
        <p:spPr>
          <a:xfrm>
            <a:off x="624114" y="5506723"/>
            <a:ext cx="7907866" cy="803602"/>
          </a:xfrm>
          <a:prstGeom prst="rect">
            <a:avLst/>
          </a:prstGeom>
        </p:spPr>
      </p:pic>
      <p:pic>
        <p:nvPicPr>
          <p:cNvPr id="7" name="Audio 6">
            <a:hlinkClick r:id="" action="ppaction://media"/>
            <a:extLst>
              <a:ext uri="{FF2B5EF4-FFF2-40B4-BE49-F238E27FC236}">
                <a16:creationId xmlns:a16="http://schemas.microsoft.com/office/drawing/2014/main" id="{D39281AA-220D-9E4A-82AA-7EE3A900FC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77612894"/>
      </p:ext>
    </p:extLst>
  </p:cSld>
  <p:clrMapOvr>
    <a:masterClrMapping/>
  </p:clrMapOvr>
  <p:transition advTm="35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FD7D91-B8BA-7749-B12F-7CC69F8145E2}"/>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3c?</a:t>
            </a:r>
          </a:p>
        </p:txBody>
      </p:sp>
      <p:pic>
        <p:nvPicPr>
          <p:cNvPr id="2" name="Picture 2" descr="Text&#10;&#10;Description automatically generated">
            <a:extLst>
              <a:ext uri="{FF2B5EF4-FFF2-40B4-BE49-F238E27FC236}">
                <a16:creationId xmlns:a16="http://schemas.microsoft.com/office/drawing/2014/main" id="{6F918E10-101E-42A1-BEE4-CFF8A07BFEAD}"/>
              </a:ext>
            </a:extLst>
          </p:cNvPr>
          <p:cNvPicPr>
            <a:picLocks noChangeAspect="1"/>
          </p:cNvPicPr>
          <p:nvPr/>
        </p:nvPicPr>
        <p:blipFill>
          <a:blip r:embed="rId5"/>
          <a:stretch>
            <a:fillRect/>
          </a:stretch>
        </p:blipFill>
        <p:spPr>
          <a:xfrm>
            <a:off x="551543" y="1430628"/>
            <a:ext cx="7907866" cy="803602"/>
          </a:xfrm>
          <a:prstGeom prst="rect">
            <a:avLst/>
          </a:prstGeom>
        </p:spPr>
      </p:pic>
      <p:pic>
        <p:nvPicPr>
          <p:cNvPr id="3" name="Picture 4">
            <a:extLst>
              <a:ext uri="{FF2B5EF4-FFF2-40B4-BE49-F238E27FC236}">
                <a16:creationId xmlns:a16="http://schemas.microsoft.com/office/drawing/2014/main" id="{D16445E8-1B72-40E9-A7CD-10ACCD5C6A8E}"/>
              </a:ext>
            </a:extLst>
          </p:cNvPr>
          <p:cNvPicPr>
            <a:picLocks noChangeAspect="1"/>
          </p:cNvPicPr>
          <p:nvPr/>
        </p:nvPicPr>
        <p:blipFill>
          <a:blip r:embed="rId6"/>
          <a:stretch>
            <a:fillRect/>
          </a:stretch>
        </p:blipFill>
        <p:spPr>
          <a:xfrm>
            <a:off x="188687" y="2426407"/>
            <a:ext cx="4194627" cy="3420326"/>
          </a:xfrm>
          <a:prstGeom prst="rect">
            <a:avLst/>
          </a:prstGeom>
        </p:spPr>
      </p:pic>
      <p:pic>
        <p:nvPicPr>
          <p:cNvPr id="5" name="Picture 7">
            <a:extLst>
              <a:ext uri="{FF2B5EF4-FFF2-40B4-BE49-F238E27FC236}">
                <a16:creationId xmlns:a16="http://schemas.microsoft.com/office/drawing/2014/main" id="{557D27A1-E961-4779-8DD4-18207DA015B4}"/>
              </a:ext>
            </a:extLst>
          </p:cNvPr>
          <p:cNvPicPr>
            <a:picLocks noChangeAspect="1"/>
          </p:cNvPicPr>
          <p:nvPr/>
        </p:nvPicPr>
        <p:blipFill>
          <a:blip r:embed="rId7"/>
          <a:stretch>
            <a:fillRect/>
          </a:stretch>
        </p:blipFill>
        <p:spPr>
          <a:xfrm>
            <a:off x="4567162" y="2427908"/>
            <a:ext cx="3880152" cy="4094658"/>
          </a:xfrm>
          <a:prstGeom prst="rect">
            <a:avLst/>
          </a:prstGeom>
        </p:spPr>
      </p:pic>
      <p:pic>
        <p:nvPicPr>
          <p:cNvPr id="7" name="Audio 6">
            <a:hlinkClick r:id="" action="ppaction://media"/>
            <a:extLst>
              <a:ext uri="{FF2B5EF4-FFF2-40B4-BE49-F238E27FC236}">
                <a16:creationId xmlns:a16="http://schemas.microsoft.com/office/drawing/2014/main" id="{832BD0BA-2904-A842-9136-F8902C12CA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3499220"/>
      </p:ext>
    </p:extLst>
  </p:cSld>
  <p:clrMapOvr>
    <a:masterClrMapping/>
  </p:clrMapOvr>
  <p:transition advTm="258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08D2AD-5E50-6647-BE0C-56C914EC2D1F}"/>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3c?</a:t>
            </a:r>
          </a:p>
        </p:txBody>
      </p:sp>
      <p:pic>
        <p:nvPicPr>
          <p:cNvPr id="2" name="Picture 2" descr="Text&#10;&#10;Description automatically generated">
            <a:extLst>
              <a:ext uri="{FF2B5EF4-FFF2-40B4-BE49-F238E27FC236}">
                <a16:creationId xmlns:a16="http://schemas.microsoft.com/office/drawing/2014/main" id="{EEC494F6-EEB5-4568-99C7-9D5FAC31E39C}"/>
              </a:ext>
            </a:extLst>
          </p:cNvPr>
          <p:cNvPicPr>
            <a:picLocks noChangeAspect="1"/>
          </p:cNvPicPr>
          <p:nvPr/>
        </p:nvPicPr>
        <p:blipFill>
          <a:blip r:embed="rId5"/>
          <a:stretch>
            <a:fillRect/>
          </a:stretch>
        </p:blipFill>
        <p:spPr>
          <a:xfrm>
            <a:off x="224973" y="1304236"/>
            <a:ext cx="8694055" cy="5350194"/>
          </a:xfrm>
          <a:prstGeom prst="rect">
            <a:avLst/>
          </a:prstGeom>
        </p:spPr>
      </p:pic>
      <p:pic>
        <p:nvPicPr>
          <p:cNvPr id="5" name="Audio 4">
            <a:hlinkClick r:id="" action="ppaction://media"/>
            <a:extLst>
              <a:ext uri="{FF2B5EF4-FFF2-40B4-BE49-F238E27FC236}">
                <a16:creationId xmlns:a16="http://schemas.microsoft.com/office/drawing/2014/main" id="{7B6722B6-ADBF-7A4A-A1C8-4BEA997E73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60574645"/>
      </p:ext>
    </p:extLst>
  </p:cSld>
  <p:clrMapOvr>
    <a:masterClrMapping/>
  </p:clrMapOvr>
  <p:transition advTm="17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4(a)?</a:t>
            </a:r>
          </a:p>
        </p:txBody>
      </p:sp>
      <p:sp>
        <p:nvSpPr>
          <p:cNvPr id="5" name="Rectangle 4">
            <a:extLst>
              <a:ext uri="{FF2B5EF4-FFF2-40B4-BE49-F238E27FC236}">
                <a16:creationId xmlns:a16="http://schemas.microsoft.com/office/drawing/2014/main" id="{0D5767C6-585F-8C49-8704-A891B5CD49F6}"/>
              </a:ext>
            </a:extLst>
          </p:cNvPr>
          <p:cNvSpPr/>
          <p:nvPr/>
        </p:nvSpPr>
        <p:spPr>
          <a:xfrm>
            <a:off x="658842" y="1436368"/>
            <a:ext cx="7837380" cy="4524315"/>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Dadansoddi adeiladwaith – llwythi byw a marw</a:t>
            </a:r>
          </a:p>
          <a:p>
            <a:r>
              <a:rPr lang="cy" sz="1800" b="0" i="0" strike="noStrike" cap="none" spc="0" baseline="0" dirty="0">
                <a:solidFill>
                  <a:srgbClr val="000000"/>
                </a:solidFill>
                <a:effectLst/>
                <a:latin typeface="Calibri"/>
                <a:ea typeface="Calibri"/>
                <a:cs typeface="Calibri"/>
              </a:rPr>
              <a:t>Amser i ateb: 9 MUNUD </a:t>
            </a:r>
          </a:p>
          <a:p>
            <a:r>
              <a:rPr lang="cy" sz="1800" b="0" i="0" strike="noStrike" cap="none" spc="0" baseline="0" dirty="0">
                <a:solidFill>
                  <a:srgbClr val="000000"/>
                </a:solidFill>
                <a:effectLst/>
                <a:latin typeface="Calibri"/>
                <a:ea typeface="Calibri"/>
                <a:cs typeface="Calibri"/>
              </a:rPr>
              <a:t>Sut mae cael marciau llawn: [Cwestiwn a gaiff ei Farcio yn seiliedig ar Fandiau]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yr hyn rydych yn ei wybod am ddadansoddi strwythurol ac yn 		arbennig, llwythi byw a marw a'r gwahaniaethau rhyngddynt.</a:t>
            </a:r>
          </a:p>
          <a:p>
            <a:r>
              <a:rPr lang="cy" sz="1800" b="0" i="0" strike="noStrike" cap="none" spc="0" baseline="0" dirty="0">
                <a:solidFill>
                  <a:srgbClr val="000000"/>
                </a:solidFill>
                <a:effectLst/>
                <a:latin typeface="Calibri"/>
                <a:ea typeface="Calibri"/>
                <a:cs typeface="Calibri"/>
              </a:rPr>
              <a:t>Step 6	Bydd y cwestiwn hwn yn cael ei farcio yn seiliedig ar fandiau.  Bydd y 		cynllun marcio’n cynnwys rhestr o bwyntiau y dylech eu gwneud ond 		dyfernir y marc terfynol 	gan ddefnyddio'r cynllun marcio yn seiliedig ar 		fandiau.</a:t>
            </a:r>
          </a:p>
          <a:p>
            <a:endParaRPr lang="en-US" dirty="0">
              <a:ea typeface="Cambria" panose="02040503050406030204" pitchFamily="18" charset="0"/>
              <a:cs typeface="Cambria" panose="02040503050406030204" pitchFamily="18" charset="0"/>
            </a:endParaRPr>
          </a:p>
          <a:p>
            <a:r>
              <a:rPr lang="cy" sz="1800" b="0" i="0" strike="noStrike" cap="none" spc="0" baseline="0" dirty="0">
                <a:solidFill>
                  <a:srgbClr val="000000"/>
                </a:solidFill>
                <a:effectLst/>
                <a:latin typeface="Calibri"/>
                <a:ea typeface="Calibri"/>
                <a:cs typeface="Calibri"/>
              </a:rPr>
              <a:t>AWGRYMIADAU DA Mae'r cwestiwn hwn yn canolbwyntio ar wahaniaethau rhwng y ddau fath o lwyth, ond bydd angen i chi ddiffinio’r ddau fath cyn i chi ddechrau eu cymharu.</a:t>
            </a:r>
          </a:p>
        </p:txBody>
      </p:sp>
      <p:pic>
        <p:nvPicPr>
          <p:cNvPr id="2" name="Picture 2" descr="Text&#10;&#10;Description automatically generated">
            <a:extLst>
              <a:ext uri="{FF2B5EF4-FFF2-40B4-BE49-F238E27FC236}">
                <a16:creationId xmlns:a16="http://schemas.microsoft.com/office/drawing/2014/main" id="{7CBA3FB0-7DC2-434E-9487-C5B9C38FD950}"/>
              </a:ext>
            </a:extLst>
          </p:cNvPr>
          <p:cNvPicPr>
            <a:picLocks noChangeAspect="1"/>
          </p:cNvPicPr>
          <p:nvPr/>
        </p:nvPicPr>
        <p:blipFill>
          <a:blip r:embed="rId5"/>
          <a:stretch>
            <a:fillRect/>
          </a:stretch>
        </p:blipFill>
        <p:spPr>
          <a:xfrm>
            <a:off x="1615924" y="5962369"/>
            <a:ext cx="6649961" cy="690595"/>
          </a:xfrm>
          <a:prstGeom prst="rect">
            <a:avLst/>
          </a:prstGeom>
        </p:spPr>
      </p:pic>
      <p:pic>
        <p:nvPicPr>
          <p:cNvPr id="6" name="Audio 5">
            <a:hlinkClick r:id="" action="ppaction://media"/>
            <a:extLst>
              <a:ext uri="{FF2B5EF4-FFF2-40B4-BE49-F238E27FC236}">
                <a16:creationId xmlns:a16="http://schemas.microsoft.com/office/drawing/2014/main" id="{0F65092C-36D4-204C-99EB-751347C58B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11826607"/>
      </p:ext>
    </p:extLst>
  </p:cSld>
  <p:clrMapOvr>
    <a:masterClrMapping/>
  </p:clrMapOvr>
  <p:transition advTm="617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cy" sz="2400" b="0" i="0" strike="noStrike" cap="none" spc="0" baseline="0" dirty="0">
                <a:solidFill>
                  <a:srgbClr val="000000"/>
                </a:solidFill>
                <a:effectLst/>
                <a:latin typeface="Arial"/>
                <a:ea typeface="Arial"/>
                <a:cs typeface="Arial"/>
              </a:rPr>
              <a:t>Nawr ein bod wedi edrych ar y geiriau allweddol yn y cwestiwn a'r sgiliau/gwybodaeth y mae angen i chi eu dangos, mae gennych naw munud i ddisgrifio’r gwahaniaeth rhwng llwythi byw a llwythi marw fel y byddech mewn arholiad.</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Naw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2" descr="Text&#10;&#10;Description automatically generated">
            <a:extLst>
              <a:ext uri="{FF2B5EF4-FFF2-40B4-BE49-F238E27FC236}">
                <a16:creationId xmlns:a16="http://schemas.microsoft.com/office/drawing/2014/main" id="{A2A47313-9586-4A5B-8F55-E50274BD0434}"/>
              </a:ext>
            </a:extLst>
          </p:cNvPr>
          <p:cNvPicPr>
            <a:picLocks noChangeAspect="1"/>
          </p:cNvPicPr>
          <p:nvPr/>
        </p:nvPicPr>
        <p:blipFill>
          <a:blip r:embed="rId6"/>
          <a:stretch>
            <a:fillRect/>
          </a:stretch>
        </p:blipFill>
        <p:spPr>
          <a:xfrm>
            <a:off x="551543" y="5551131"/>
            <a:ext cx="8053008" cy="835737"/>
          </a:xfrm>
          <a:prstGeom prst="rect">
            <a:avLst/>
          </a:prstGeom>
        </p:spPr>
      </p:pic>
      <p:pic>
        <p:nvPicPr>
          <p:cNvPr id="9" name="Audio 8">
            <a:hlinkClick r:id="" action="ppaction://media"/>
            <a:extLst>
              <a:ext uri="{FF2B5EF4-FFF2-40B4-BE49-F238E27FC236}">
                <a16:creationId xmlns:a16="http://schemas.microsoft.com/office/drawing/2014/main" id="{A6A0C189-C644-9E41-A838-D1637B603E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2077908"/>
      </p:ext>
    </p:extLst>
  </p:cSld>
  <p:clrMapOvr>
    <a:masterClrMapping/>
  </p:clrMapOvr>
  <p:transition advTm="35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A1523-266E-BB4F-8DF6-9228D811E88C}"/>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4(a)?</a:t>
            </a:r>
          </a:p>
        </p:txBody>
      </p:sp>
      <p:pic>
        <p:nvPicPr>
          <p:cNvPr id="2" name="Picture 2" descr="Text&#10;&#10;Description automatically generated">
            <a:extLst>
              <a:ext uri="{FF2B5EF4-FFF2-40B4-BE49-F238E27FC236}">
                <a16:creationId xmlns:a16="http://schemas.microsoft.com/office/drawing/2014/main" id="{75CDCA52-DD02-4810-B3D1-6ADE50325C00}"/>
              </a:ext>
            </a:extLst>
          </p:cNvPr>
          <p:cNvPicPr>
            <a:picLocks noChangeAspect="1"/>
          </p:cNvPicPr>
          <p:nvPr/>
        </p:nvPicPr>
        <p:blipFill>
          <a:blip r:embed="rId5"/>
          <a:stretch>
            <a:fillRect/>
          </a:stretch>
        </p:blipFill>
        <p:spPr>
          <a:xfrm>
            <a:off x="636210" y="1390370"/>
            <a:ext cx="7883675" cy="811547"/>
          </a:xfrm>
          <a:prstGeom prst="rect">
            <a:avLst/>
          </a:prstGeom>
        </p:spPr>
      </p:pic>
      <p:pic>
        <p:nvPicPr>
          <p:cNvPr id="3" name="Picture 4">
            <a:extLst>
              <a:ext uri="{FF2B5EF4-FFF2-40B4-BE49-F238E27FC236}">
                <a16:creationId xmlns:a16="http://schemas.microsoft.com/office/drawing/2014/main" id="{4098E5FD-A503-42C7-9A56-DDC2F1B17F46}"/>
              </a:ext>
            </a:extLst>
          </p:cNvPr>
          <p:cNvPicPr>
            <a:picLocks noChangeAspect="1"/>
          </p:cNvPicPr>
          <p:nvPr/>
        </p:nvPicPr>
        <p:blipFill>
          <a:blip r:embed="rId6"/>
          <a:stretch>
            <a:fillRect/>
          </a:stretch>
        </p:blipFill>
        <p:spPr>
          <a:xfrm>
            <a:off x="345924" y="2197243"/>
            <a:ext cx="3892247" cy="4386657"/>
          </a:xfrm>
          <a:prstGeom prst="rect">
            <a:avLst/>
          </a:prstGeom>
        </p:spPr>
      </p:pic>
      <p:pic>
        <p:nvPicPr>
          <p:cNvPr id="5" name="Picture 8" descr="Table&#10;&#10;Description automatically generated">
            <a:extLst>
              <a:ext uri="{FF2B5EF4-FFF2-40B4-BE49-F238E27FC236}">
                <a16:creationId xmlns:a16="http://schemas.microsoft.com/office/drawing/2014/main" id="{DD87DF1C-5BB3-43C6-B871-2B1077564E5D}"/>
              </a:ext>
            </a:extLst>
          </p:cNvPr>
          <p:cNvPicPr>
            <a:picLocks noChangeAspect="1"/>
          </p:cNvPicPr>
          <p:nvPr/>
        </p:nvPicPr>
        <p:blipFill>
          <a:blip r:embed="rId7"/>
          <a:stretch>
            <a:fillRect/>
          </a:stretch>
        </p:blipFill>
        <p:spPr>
          <a:xfrm>
            <a:off x="4313162" y="2937488"/>
            <a:ext cx="4787294" cy="2894071"/>
          </a:xfrm>
          <a:prstGeom prst="rect">
            <a:avLst/>
          </a:prstGeom>
        </p:spPr>
      </p:pic>
      <p:pic>
        <p:nvPicPr>
          <p:cNvPr id="7" name="Audio 6">
            <a:hlinkClick r:id="" action="ppaction://media"/>
            <a:extLst>
              <a:ext uri="{FF2B5EF4-FFF2-40B4-BE49-F238E27FC236}">
                <a16:creationId xmlns:a16="http://schemas.microsoft.com/office/drawing/2014/main" id="{E61107E0-6F34-7441-94E4-D5DA451B1A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91431476"/>
      </p:ext>
    </p:extLst>
  </p:cSld>
  <p:clrMapOvr>
    <a:masterClrMapping/>
  </p:clrMapOvr>
  <p:transition advTm="503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5"/>
            <a:ext cx="8701177" cy="740230"/>
          </a:xfrm>
        </p:spPr>
        <p:txBody>
          <a:bodyPr>
            <a:normAutofit/>
          </a:bodyPr>
          <a:lstStyle/>
          <a:p>
            <a:pPr marL="85725" indent="-23813">
              <a:buFont typeface="+mj-lt"/>
              <a:buAutoNum type="arabicPeriod"/>
            </a:pPr>
            <a:r>
              <a:rPr lang="cy" sz="3600" b="0" i="0" strike="noStrike" cap="none" spc="0" baseline="0" dirty="0">
                <a:solidFill>
                  <a:srgbClr val="000000"/>
                </a:solidFill>
                <a:effectLst/>
                <a:latin typeface="Calibri"/>
                <a:ea typeface="Calibri"/>
                <a:cs typeface="Calibri"/>
              </a:rPr>
              <a:t> Darllenwch glawr blaen y papur arholiad.</a:t>
            </a:r>
          </a:p>
          <a:p>
            <a:pPr marL="0" indent="0">
              <a:buNone/>
            </a:pPr>
            <a:endParaRPr lang="en-GB" sz="3600" dirty="0">
              <a:latin typeface="+mn-lt"/>
            </a:endParaRPr>
          </a:p>
        </p:txBody>
      </p:sp>
      <p:pic>
        <p:nvPicPr>
          <p:cNvPr id="2" name="Picture 2" descr="Graphical user interface, text, application, email&#10;&#10;Description automatically generated">
            <a:extLst>
              <a:ext uri="{FF2B5EF4-FFF2-40B4-BE49-F238E27FC236}">
                <a16:creationId xmlns:a16="http://schemas.microsoft.com/office/drawing/2014/main" id="{44C0E3C9-216B-445B-BC80-7A2DC237E700}"/>
              </a:ext>
            </a:extLst>
          </p:cNvPr>
          <p:cNvPicPr>
            <a:picLocks noChangeAspect="1"/>
          </p:cNvPicPr>
          <p:nvPr/>
        </p:nvPicPr>
        <p:blipFill>
          <a:blip r:embed="rId5"/>
          <a:stretch>
            <a:fillRect/>
          </a:stretch>
        </p:blipFill>
        <p:spPr>
          <a:xfrm>
            <a:off x="1773161" y="2168890"/>
            <a:ext cx="5597675" cy="4419173"/>
          </a:xfrm>
          <a:prstGeom prst="rect">
            <a:avLst/>
          </a:prstGeom>
        </p:spPr>
      </p:pic>
      <p:pic>
        <p:nvPicPr>
          <p:cNvPr id="3" name="Audio 2">
            <a:hlinkClick r:id="" action="ppaction://media"/>
            <a:extLst>
              <a:ext uri="{FF2B5EF4-FFF2-40B4-BE49-F238E27FC236}">
                <a16:creationId xmlns:a16="http://schemas.microsoft.com/office/drawing/2014/main" id="{88AAC265-2ADF-B34E-BF63-45B8E7BFBE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2550622"/>
      </p:ext>
    </p:extLst>
  </p:cSld>
  <p:clrMapOvr>
    <a:masterClrMapping/>
  </p:clrMapOvr>
  <p:transition advTm="952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0FACC1-D55C-6249-9294-E07E8687D3E2}"/>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4(b)?</a:t>
            </a:r>
          </a:p>
        </p:txBody>
      </p:sp>
      <p:sp>
        <p:nvSpPr>
          <p:cNvPr id="5" name="Rectangle 4">
            <a:extLst>
              <a:ext uri="{FF2B5EF4-FFF2-40B4-BE49-F238E27FC236}">
                <a16:creationId xmlns:a16="http://schemas.microsoft.com/office/drawing/2014/main" id="{0D5767C6-585F-8C49-8704-A891B5CD49F6}"/>
              </a:ext>
            </a:extLst>
          </p:cNvPr>
          <p:cNvSpPr/>
          <p:nvPr/>
        </p:nvSpPr>
        <p:spPr>
          <a:xfrm>
            <a:off x="657225" y="1305341"/>
            <a:ext cx="7837380" cy="2837475"/>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Dadansoddi strwythurol – gwaith cyfrifo</a:t>
            </a:r>
          </a:p>
          <a:p>
            <a:r>
              <a:rPr lang="cy" sz="1800" b="0" i="0" strike="noStrike" cap="none" spc="0" baseline="0" dirty="0">
                <a:solidFill>
                  <a:srgbClr val="000000"/>
                </a:solidFill>
                <a:effectLst/>
                <a:latin typeface="Calibri"/>
                <a:ea typeface="Calibri"/>
                <a:cs typeface="Calibri"/>
              </a:rPr>
              <a:t>Amser i ateb: 7.5 MUNUD </a:t>
            </a:r>
          </a:p>
          <a:p>
            <a:r>
              <a:rPr lang="cy" sz="1800" b="0" i="0" strike="noStrike" cap="none" spc="0" baseline="0" dirty="0">
                <a:solidFill>
                  <a:srgbClr val="000000"/>
                </a:solidFill>
                <a:effectLst/>
                <a:latin typeface="Calibri"/>
                <a:ea typeface="Calibri"/>
                <a:cs typeface="Calibri"/>
              </a:rPr>
              <a:t>Sut mae cael marciau llawn: [Cwestiwn a gaiff ei Farcio yn seiliedig ar Fandiau]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 fformiwlâu y bydd angen i chi eu defnyddio o'r rhestr ar 			ddechrau’r papur.</a:t>
            </a:r>
          </a:p>
          <a:p>
            <a:r>
              <a:rPr lang="cy" sz="1800" b="0" i="0" strike="noStrike" cap="none" spc="0" baseline="0" dirty="0">
                <a:solidFill>
                  <a:srgbClr val="000000"/>
                </a:solidFill>
                <a:effectLst/>
                <a:latin typeface="Calibri"/>
                <a:ea typeface="Calibri"/>
                <a:cs typeface="Calibri"/>
              </a:rPr>
              <a:t>Cam 6	Mae'r cwestiwn hwn yn gofyn i chi wneud gwaith cyfrifo. Bydd y 			marciau'n cael eu dyfarnu am ddefnyddio'r fformiwlâu cywir, am 			ddulliau cywir o gyfrifo ac am atebion cywir.</a:t>
            </a:r>
          </a:p>
        </p:txBody>
      </p:sp>
      <p:pic>
        <p:nvPicPr>
          <p:cNvPr id="2" name="Picture 5" descr="Text, application&#10;&#10;Description automatically generated">
            <a:extLst>
              <a:ext uri="{FF2B5EF4-FFF2-40B4-BE49-F238E27FC236}">
                <a16:creationId xmlns:a16="http://schemas.microsoft.com/office/drawing/2014/main" id="{23A58CEC-4789-40D0-B1BD-34D9E329613A}"/>
              </a:ext>
            </a:extLst>
          </p:cNvPr>
          <p:cNvPicPr>
            <a:picLocks noChangeAspect="1"/>
          </p:cNvPicPr>
          <p:nvPr/>
        </p:nvPicPr>
        <p:blipFill>
          <a:blip r:embed="rId5"/>
          <a:stretch>
            <a:fillRect/>
          </a:stretch>
        </p:blipFill>
        <p:spPr>
          <a:xfrm>
            <a:off x="1091811" y="4142816"/>
            <a:ext cx="7702247" cy="2293765"/>
          </a:xfrm>
          <a:prstGeom prst="rect">
            <a:avLst/>
          </a:prstGeom>
        </p:spPr>
      </p:pic>
      <p:pic>
        <p:nvPicPr>
          <p:cNvPr id="3" name="Audio 2">
            <a:hlinkClick r:id="" action="ppaction://media"/>
            <a:extLst>
              <a:ext uri="{FF2B5EF4-FFF2-40B4-BE49-F238E27FC236}">
                <a16:creationId xmlns:a16="http://schemas.microsoft.com/office/drawing/2014/main" id="{695B0437-34AB-AF4B-ADBD-379A532E9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07433416"/>
      </p:ext>
    </p:extLst>
  </p:cSld>
  <p:clrMapOvr>
    <a:masterClrMapping/>
  </p:clrMapOvr>
  <p:transition advTm="300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607325" y="2922623"/>
            <a:ext cx="8229600" cy="3312915"/>
          </a:xfrm>
        </p:spPr>
        <p:txBody>
          <a:bodyPr/>
          <a:lstStyle/>
          <a:p>
            <a:r>
              <a:rPr lang="cy" sz="2400" b="0" i="0" strike="noStrike" cap="none" spc="0" baseline="0" dirty="0">
                <a:solidFill>
                  <a:srgbClr val="000000"/>
                </a:solidFill>
                <a:effectLst/>
                <a:latin typeface="Arial"/>
                <a:ea typeface="Arial"/>
                <a:cs typeface="Arial"/>
              </a:rPr>
              <a:t>Nawr ein bod wedi edrych ar y geiriau allweddol yn y cwestiwn a'r sgiliau/gwybodaeth y mae angen i chi eu dangos, mae gennych naw munud i ddisgrifio’r gwahaniaeth rhwng llwythi byw a llwythi marw fel y byddech mewn arholiad.</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7465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Saith munud a hanner.</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5" descr="Text, application&#10;&#10;Description automatically generated">
            <a:extLst>
              <a:ext uri="{FF2B5EF4-FFF2-40B4-BE49-F238E27FC236}">
                <a16:creationId xmlns:a16="http://schemas.microsoft.com/office/drawing/2014/main" id="{A193181F-C259-48BD-9E58-8B5E25F48660}"/>
              </a:ext>
            </a:extLst>
          </p:cNvPr>
          <p:cNvPicPr>
            <a:picLocks noChangeAspect="1"/>
          </p:cNvPicPr>
          <p:nvPr/>
        </p:nvPicPr>
        <p:blipFill>
          <a:blip r:embed="rId6"/>
          <a:stretch>
            <a:fillRect/>
          </a:stretch>
        </p:blipFill>
        <p:spPr>
          <a:xfrm>
            <a:off x="1228876" y="4810021"/>
            <a:ext cx="6698343" cy="1991385"/>
          </a:xfrm>
          <a:prstGeom prst="rect">
            <a:avLst/>
          </a:prstGeom>
        </p:spPr>
      </p:pic>
      <p:pic>
        <p:nvPicPr>
          <p:cNvPr id="8" name="Audio 7">
            <a:hlinkClick r:id="" action="ppaction://media"/>
            <a:extLst>
              <a:ext uri="{FF2B5EF4-FFF2-40B4-BE49-F238E27FC236}">
                <a16:creationId xmlns:a16="http://schemas.microsoft.com/office/drawing/2014/main" id="{AC0258FF-1882-A043-9E80-E8C268765F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07295823"/>
      </p:ext>
    </p:extLst>
  </p:cSld>
  <p:clrMapOvr>
    <a:masterClrMapping/>
  </p:clrMapOvr>
  <p:transition advTm="42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8A1523-266E-BB4F-8DF6-9228D811E88C}"/>
              </a:ext>
            </a:extLst>
          </p:cNvPr>
          <p:cNvSpPr txBox="1"/>
          <p:nvPr/>
        </p:nvSpPr>
        <p:spPr>
          <a:xfrm>
            <a:off x="1255777" y="377037"/>
            <a:ext cx="7232616"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Arial"/>
                <a:ea typeface="Arial"/>
                <a:cs typeface="Arial"/>
              </a:rPr>
              <a:t>Sut ddylwn i ymdrin â Chwestiwn 4(b)?</a:t>
            </a:r>
          </a:p>
        </p:txBody>
      </p:sp>
      <p:pic>
        <p:nvPicPr>
          <p:cNvPr id="2" name="Picture 5" descr="Text, application&#10;&#10;Description automatically generated">
            <a:extLst>
              <a:ext uri="{FF2B5EF4-FFF2-40B4-BE49-F238E27FC236}">
                <a16:creationId xmlns:a16="http://schemas.microsoft.com/office/drawing/2014/main" id="{19A2A5CC-63AB-48E5-A08F-41784712738E}"/>
              </a:ext>
            </a:extLst>
          </p:cNvPr>
          <p:cNvPicPr>
            <a:picLocks noChangeAspect="1"/>
          </p:cNvPicPr>
          <p:nvPr/>
        </p:nvPicPr>
        <p:blipFill>
          <a:blip r:embed="rId5"/>
          <a:stretch>
            <a:fillRect/>
          </a:stretch>
        </p:blipFill>
        <p:spPr>
          <a:xfrm>
            <a:off x="1023258" y="1278213"/>
            <a:ext cx="7702247" cy="2293765"/>
          </a:xfrm>
          <a:prstGeom prst="rect">
            <a:avLst/>
          </a:prstGeom>
        </p:spPr>
      </p:pic>
      <p:pic>
        <p:nvPicPr>
          <p:cNvPr id="3" name="Picture 7" descr="Text&#10;&#10;Description automatically generated">
            <a:extLst>
              <a:ext uri="{FF2B5EF4-FFF2-40B4-BE49-F238E27FC236}">
                <a16:creationId xmlns:a16="http://schemas.microsoft.com/office/drawing/2014/main" id="{3FCB4497-7F03-4168-8804-2DE04EA4589C}"/>
              </a:ext>
            </a:extLst>
          </p:cNvPr>
          <p:cNvPicPr>
            <a:picLocks noChangeAspect="1"/>
          </p:cNvPicPr>
          <p:nvPr/>
        </p:nvPicPr>
        <p:blipFill>
          <a:blip r:embed="rId6"/>
          <a:stretch>
            <a:fillRect/>
          </a:stretch>
        </p:blipFill>
        <p:spPr>
          <a:xfrm>
            <a:off x="116114" y="3794276"/>
            <a:ext cx="4763104" cy="2970590"/>
          </a:xfrm>
          <a:prstGeom prst="rect">
            <a:avLst/>
          </a:prstGeom>
        </p:spPr>
      </p:pic>
      <p:pic>
        <p:nvPicPr>
          <p:cNvPr id="8" name="Picture 9" descr="Text&#10;&#10;Description automatically generated">
            <a:extLst>
              <a:ext uri="{FF2B5EF4-FFF2-40B4-BE49-F238E27FC236}">
                <a16:creationId xmlns:a16="http://schemas.microsoft.com/office/drawing/2014/main" id="{24B83953-A2B6-43F4-BEEC-F85AB4BA0D48}"/>
              </a:ext>
            </a:extLst>
          </p:cNvPr>
          <p:cNvPicPr>
            <a:picLocks noChangeAspect="1"/>
          </p:cNvPicPr>
          <p:nvPr/>
        </p:nvPicPr>
        <p:blipFill>
          <a:blip r:embed="rId7"/>
          <a:stretch>
            <a:fillRect/>
          </a:stretch>
        </p:blipFill>
        <p:spPr>
          <a:xfrm>
            <a:off x="4869543" y="3792803"/>
            <a:ext cx="4073676" cy="1510013"/>
          </a:xfrm>
          <a:prstGeom prst="rect">
            <a:avLst/>
          </a:prstGeom>
        </p:spPr>
      </p:pic>
      <p:pic>
        <p:nvPicPr>
          <p:cNvPr id="6" name="Audio 5">
            <a:hlinkClick r:id="" action="ppaction://media"/>
            <a:extLst>
              <a:ext uri="{FF2B5EF4-FFF2-40B4-BE49-F238E27FC236}">
                <a16:creationId xmlns:a16="http://schemas.microsoft.com/office/drawing/2014/main" id="{E8B9D804-B5EA-1A49-9B7E-319545E4BF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58248242"/>
      </p:ext>
    </p:extLst>
  </p:cSld>
  <p:clrMapOvr>
    <a:masterClrMapping/>
  </p:clrMapOvr>
  <p:transition advTm="124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C38CD1-9618-BE4D-9238-036F1524C9C7}"/>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5?</a:t>
            </a:r>
          </a:p>
        </p:txBody>
      </p:sp>
      <p:sp>
        <p:nvSpPr>
          <p:cNvPr id="5" name="Rectangle 4">
            <a:extLst>
              <a:ext uri="{FF2B5EF4-FFF2-40B4-BE49-F238E27FC236}">
                <a16:creationId xmlns:a16="http://schemas.microsoft.com/office/drawing/2014/main" id="{3D43FC46-0D56-4941-B768-4AEFD4EB3F08}"/>
              </a:ext>
            </a:extLst>
          </p:cNvPr>
          <p:cNvSpPr/>
          <p:nvPr/>
        </p:nvSpPr>
        <p:spPr>
          <a:xfrm>
            <a:off x="658842" y="1206593"/>
            <a:ext cx="7837380" cy="4801314"/>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Systemau gwasanaethau adeiladu – gwaith dylunio goddefol integredig.</a:t>
            </a:r>
          </a:p>
          <a:p>
            <a:r>
              <a:rPr lang="cy" sz="1800" b="0" i="0" strike="noStrike" cap="none" spc="0" baseline="0" dirty="0">
                <a:solidFill>
                  <a:srgbClr val="000000"/>
                </a:solidFill>
                <a:effectLst/>
                <a:latin typeface="Calibri"/>
                <a:ea typeface="Calibri"/>
                <a:cs typeface="Calibri"/>
              </a:rPr>
              <a:t>Amser i ateb: 21 MUNUD </a:t>
            </a:r>
          </a:p>
          <a:p>
            <a:r>
              <a:rPr lang="cy" sz="1800" b="0" i="0" strike="noStrike" cap="none" spc="0" baseline="0" dirty="0">
                <a:solidFill>
                  <a:srgbClr val="000000"/>
                </a:solidFill>
                <a:effectLst/>
                <a:latin typeface="Calibri"/>
                <a:ea typeface="Calibri"/>
                <a:cs typeface="Calibri"/>
              </a:rPr>
              <a:t>Sut mae cael marciau llawn: [mae'r cwestiwn hwn wedi'i farcio gyda bandiau]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yr hyn rydych chi'n ei wybod am waith dylunio goddefol 			integredig, yr hyn sy’n rhwystro defnydd eang o ddylunio tai goddefol a’r 		hyn sy’n ei ysgogi.</a:t>
            </a:r>
          </a:p>
          <a:p>
            <a:r>
              <a:rPr lang="cy" sz="1800" b="0" i="0" strike="noStrike" cap="none" spc="0" baseline="0" dirty="0">
                <a:solidFill>
                  <a:srgbClr val="000000"/>
                </a:solidFill>
                <a:effectLst/>
                <a:latin typeface="Calibri"/>
                <a:ea typeface="Calibri"/>
                <a:cs typeface="Calibri"/>
              </a:rPr>
              <a:t>Cam 6	 Mae hwn yn gwestiwn marc uwch felly bydd yn cael ei farcio yn seiliedig 		ar fandiau.  Bydd y cynllun marcio’n cynnwys rhestr o bwyntiau y dylech 		eu gwneud ond dyfernir y marc terfynol gan ddefnyddio'r cynllun marcio 		sy’n seiliedig ar fandiau.</a:t>
            </a:r>
          </a:p>
          <a:p>
            <a:endParaRPr lang="en-US" dirty="0">
              <a:ea typeface="Cambria" panose="02040503050406030204" pitchFamily="18" charset="0"/>
              <a:cs typeface="Cambria" panose="02040503050406030204" pitchFamily="18" charset="0"/>
            </a:endParaRPr>
          </a:p>
          <a:p>
            <a:r>
              <a:rPr lang="cy" sz="1800" b="0" i="0" strike="noStrike" cap="none" spc="0" baseline="0" dirty="0">
                <a:solidFill>
                  <a:srgbClr val="000000"/>
                </a:solidFill>
                <a:effectLst/>
                <a:latin typeface="Calibri"/>
                <a:ea typeface="Calibri"/>
                <a:cs typeface="Calibri"/>
              </a:rPr>
              <a:t>AWGRYMIADAU DA Mae'r cwestiwn hwn yn canolbwyntio ar ddylunio goddefol integredig, ond mae'r cwestiwn yn rhoi'r pwyslais ar dai yng Nghymru, felly mae angen i chi sicrhau eich bod yn ateb yng nghyd-destun y cwestiwn.</a:t>
            </a:r>
          </a:p>
        </p:txBody>
      </p:sp>
      <p:pic>
        <p:nvPicPr>
          <p:cNvPr id="2" name="Picture 2" descr="Text&#10;&#10;Description automatically generated">
            <a:extLst>
              <a:ext uri="{FF2B5EF4-FFF2-40B4-BE49-F238E27FC236}">
                <a16:creationId xmlns:a16="http://schemas.microsoft.com/office/drawing/2014/main" id="{707DA693-279B-4765-A8FE-6BE20C977C45}"/>
              </a:ext>
            </a:extLst>
          </p:cNvPr>
          <p:cNvPicPr>
            <a:picLocks noChangeAspect="1"/>
          </p:cNvPicPr>
          <p:nvPr/>
        </p:nvPicPr>
        <p:blipFill>
          <a:blip r:embed="rId5"/>
          <a:stretch>
            <a:fillRect/>
          </a:stretch>
        </p:blipFill>
        <p:spPr>
          <a:xfrm>
            <a:off x="1265162" y="6011899"/>
            <a:ext cx="6516914" cy="724583"/>
          </a:xfrm>
          <a:prstGeom prst="rect">
            <a:avLst/>
          </a:prstGeom>
        </p:spPr>
      </p:pic>
      <p:pic>
        <p:nvPicPr>
          <p:cNvPr id="8" name="Audio 7">
            <a:hlinkClick r:id="" action="ppaction://media"/>
            <a:extLst>
              <a:ext uri="{FF2B5EF4-FFF2-40B4-BE49-F238E27FC236}">
                <a16:creationId xmlns:a16="http://schemas.microsoft.com/office/drawing/2014/main" id="{7464B949-4C2C-8341-96D4-BAB280ED8E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21139422"/>
      </p:ext>
    </p:extLst>
  </p:cSld>
  <p:clrMapOvr>
    <a:masterClrMapping/>
  </p:clrMapOvr>
  <p:transition advTm="67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429000"/>
            <a:ext cx="8229600" cy="3312915"/>
          </a:xfrm>
        </p:spPr>
        <p:txBody>
          <a:bodyPr/>
          <a:lstStyle/>
          <a:p>
            <a:r>
              <a:rPr lang="cy" sz="2400" b="0" i="0" strike="noStrike" cap="none" spc="0" baseline="0" dirty="0">
                <a:solidFill>
                  <a:srgbClr val="000000"/>
                </a:solidFill>
                <a:effectLst/>
                <a:latin typeface="Arial"/>
                <a:ea typeface="Arial"/>
                <a:cs typeface="Arial"/>
              </a:rPr>
              <a:t>Nawr ein bod wedi edrych ar y geiriau allweddol yn y cwestiwn a'r sgiliau/gwybodaeth y mae angen i chi eu dangos, mae gennych un funud ar hugain i ddisgrifio a thrafod y defnydd o ddylunio tai goddefol yng Nghymru fel y byddech chi yn yr arholiad.</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Un funud ar hugain.</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2" descr="Text&#10;&#10;Description automatically generated">
            <a:extLst>
              <a:ext uri="{FF2B5EF4-FFF2-40B4-BE49-F238E27FC236}">
                <a16:creationId xmlns:a16="http://schemas.microsoft.com/office/drawing/2014/main" id="{99D95D6E-4564-47F3-B43B-91455B64D3CD}"/>
              </a:ext>
            </a:extLst>
          </p:cNvPr>
          <p:cNvPicPr>
            <a:picLocks noChangeAspect="1"/>
          </p:cNvPicPr>
          <p:nvPr/>
        </p:nvPicPr>
        <p:blipFill>
          <a:blip r:embed="rId6"/>
          <a:stretch>
            <a:fillRect/>
          </a:stretch>
        </p:blipFill>
        <p:spPr>
          <a:xfrm>
            <a:off x="793448" y="5552281"/>
            <a:ext cx="8307009" cy="918106"/>
          </a:xfrm>
          <a:prstGeom prst="rect">
            <a:avLst/>
          </a:prstGeom>
        </p:spPr>
      </p:pic>
      <p:pic>
        <p:nvPicPr>
          <p:cNvPr id="4" name="Audio 3">
            <a:hlinkClick r:id="" action="ppaction://media"/>
            <a:extLst>
              <a:ext uri="{FF2B5EF4-FFF2-40B4-BE49-F238E27FC236}">
                <a16:creationId xmlns:a16="http://schemas.microsoft.com/office/drawing/2014/main" id="{BCBD63F2-8F3B-5C48-BC7A-FAC7A2736F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58313429"/>
      </p:ext>
    </p:extLst>
  </p:cSld>
  <p:clrMapOvr>
    <a:masterClrMapping/>
  </p:clrMapOvr>
  <p:transition advTm="517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B7E4EF-F69D-6047-BDF4-B0A06EC14CBC}"/>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5?</a:t>
            </a:r>
          </a:p>
        </p:txBody>
      </p:sp>
      <p:pic>
        <p:nvPicPr>
          <p:cNvPr id="2" name="Picture 2" descr="Text&#10;&#10;Description automatically generated">
            <a:extLst>
              <a:ext uri="{FF2B5EF4-FFF2-40B4-BE49-F238E27FC236}">
                <a16:creationId xmlns:a16="http://schemas.microsoft.com/office/drawing/2014/main" id="{6F2FA149-FCAC-469D-B4DB-E447DDEB5257}"/>
              </a:ext>
            </a:extLst>
          </p:cNvPr>
          <p:cNvPicPr>
            <a:picLocks noChangeAspect="1"/>
          </p:cNvPicPr>
          <p:nvPr/>
        </p:nvPicPr>
        <p:blipFill>
          <a:blip r:embed="rId5"/>
          <a:stretch>
            <a:fillRect/>
          </a:stretch>
        </p:blipFill>
        <p:spPr>
          <a:xfrm>
            <a:off x="418496" y="1222186"/>
            <a:ext cx="8307009" cy="918106"/>
          </a:xfrm>
          <a:prstGeom prst="rect">
            <a:avLst/>
          </a:prstGeom>
        </p:spPr>
      </p:pic>
      <p:pic>
        <p:nvPicPr>
          <p:cNvPr id="4" name="Picture 5">
            <a:extLst>
              <a:ext uri="{FF2B5EF4-FFF2-40B4-BE49-F238E27FC236}">
                <a16:creationId xmlns:a16="http://schemas.microsoft.com/office/drawing/2014/main" id="{9320A2D5-78D4-4847-A52C-9BB7CAB31A64}"/>
              </a:ext>
            </a:extLst>
          </p:cNvPr>
          <p:cNvPicPr>
            <a:picLocks noChangeAspect="1"/>
          </p:cNvPicPr>
          <p:nvPr/>
        </p:nvPicPr>
        <p:blipFill>
          <a:blip r:embed="rId6"/>
          <a:stretch>
            <a:fillRect/>
          </a:stretch>
        </p:blipFill>
        <p:spPr>
          <a:xfrm>
            <a:off x="1724781" y="2139583"/>
            <a:ext cx="5694437" cy="4659215"/>
          </a:xfrm>
          <a:prstGeom prst="rect">
            <a:avLst/>
          </a:prstGeom>
        </p:spPr>
      </p:pic>
      <p:pic>
        <p:nvPicPr>
          <p:cNvPr id="3" name="Audio 2">
            <a:hlinkClick r:id="" action="ppaction://media"/>
            <a:extLst>
              <a:ext uri="{FF2B5EF4-FFF2-40B4-BE49-F238E27FC236}">
                <a16:creationId xmlns:a16="http://schemas.microsoft.com/office/drawing/2014/main" id="{3D51A655-547A-0D4D-98E3-E2F100DBC1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64348080"/>
      </p:ext>
    </p:extLst>
  </p:cSld>
  <p:clrMapOvr>
    <a:masterClrMapping/>
  </p:clrMapOvr>
  <p:transition advTm="43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B7E4EF-F69D-6047-BDF4-B0A06EC14CBC}"/>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5?</a:t>
            </a:r>
          </a:p>
        </p:txBody>
      </p:sp>
      <p:pic>
        <p:nvPicPr>
          <p:cNvPr id="3" name="Picture 4">
            <a:extLst>
              <a:ext uri="{FF2B5EF4-FFF2-40B4-BE49-F238E27FC236}">
                <a16:creationId xmlns:a16="http://schemas.microsoft.com/office/drawing/2014/main" id="{4550FE7B-1452-40DA-827E-0DC9730FD3D7}"/>
              </a:ext>
            </a:extLst>
          </p:cNvPr>
          <p:cNvPicPr>
            <a:picLocks noChangeAspect="1"/>
          </p:cNvPicPr>
          <p:nvPr/>
        </p:nvPicPr>
        <p:blipFill>
          <a:blip r:embed="rId5"/>
          <a:stretch>
            <a:fillRect/>
          </a:stretch>
        </p:blipFill>
        <p:spPr>
          <a:xfrm>
            <a:off x="4676019" y="3322590"/>
            <a:ext cx="4303486" cy="3430152"/>
          </a:xfrm>
          <a:prstGeom prst="rect">
            <a:avLst/>
          </a:prstGeom>
        </p:spPr>
      </p:pic>
      <p:pic>
        <p:nvPicPr>
          <p:cNvPr id="5" name="Picture 5" descr="Text&#10;&#10;Description automatically generated">
            <a:extLst>
              <a:ext uri="{FF2B5EF4-FFF2-40B4-BE49-F238E27FC236}">
                <a16:creationId xmlns:a16="http://schemas.microsoft.com/office/drawing/2014/main" id="{FA92667B-64FA-40C3-9216-19196CC44782}"/>
              </a:ext>
            </a:extLst>
          </p:cNvPr>
          <p:cNvPicPr>
            <a:picLocks noChangeAspect="1"/>
          </p:cNvPicPr>
          <p:nvPr/>
        </p:nvPicPr>
        <p:blipFill>
          <a:blip r:embed="rId6"/>
          <a:stretch>
            <a:fillRect/>
          </a:stretch>
        </p:blipFill>
        <p:spPr>
          <a:xfrm>
            <a:off x="164495" y="1342856"/>
            <a:ext cx="4533295" cy="2200764"/>
          </a:xfrm>
          <a:prstGeom prst="rect">
            <a:avLst/>
          </a:prstGeom>
        </p:spPr>
      </p:pic>
      <p:pic>
        <p:nvPicPr>
          <p:cNvPr id="2" name="Audio 1">
            <a:hlinkClick r:id="" action="ppaction://media"/>
            <a:extLst>
              <a:ext uri="{FF2B5EF4-FFF2-40B4-BE49-F238E27FC236}">
                <a16:creationId xmlns:a16="http://schemas.microsoft.com/office/drawing/2014/main" id="{498E099B-5019-144B-BA15-4A13BEE9D8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27374149"/>
      </p:ext>
    </p:extLst>
  </p:cSld>
  <p:clrMapOvr>
    <a:masterClrMapping/>
  </p:clrMapOvr>
  <p:transition advTm="60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6 (a)?</a:t>
            </a:r>
          </a:p>
        </p:txBody>
      </p:sp>
      <p:pic>
        <p:nvPicPr>
          <p:cNvPr id="2" name="Picture 2" descr="Text&#10;&#10;Description automatically generated">
            <a:extLst>
              <a:ext uri="{FF2B5EF4-FFF2-40B4-BE49-F238E27FC236}">
                <a16:creationId xmlns:a16="http://schemas.microsoft.com/office/drawing/2014/main" id="{E0BEB368-547B-461E-8AB6-E7BE37F414BD}"/>
              </a:ext>
            </a:extLst>
          </p:cNvPr>
          <p:cNvPicPr>
            <a:picLocks noChangeAspect="1"/>
          </p:cNvPicPr>
          <p:nvPr/>
        </p:nvPicPr>
        <p:blipFill>
          <a:blip r:embed="rId5"/>
          <a:stretch>
            <a:fillRect/>
          </a:stretch>
        </p:blipFill>
        <p:spPr>
          <a:xfrm>
            <a:off x="261260" y="2105099"/>
            <a:ext cx="8730341" cy="3675899"/>
          </a:xfrm>
          <a:prstGeom prst="rect">
            <a:avLst/>
          </a:prstGeom>
        </p:spPr>
      </p:pic>
      <p:pic>
        <p:nvPicPr>
          <p:cNvPr id="3" name="Audio 2">
            <a:hlinkClick r:id="" action="ppaction://media"/>
            <a:extLst>
              <a:ext uri="{FF2B5EF4-FFF2-40B4-BE49-F238E27FC236}">
                <a16:creationId xmlns:a16="http://schemas.microsoft.com/office/drawing/2014/main" id="{01768B3B-E788-DD46-A69D-DF2BE5BE88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00933514"/>
      </p:ext>
    </p:extLst>
  </p:cSld>
  <p:clrMapOvr>
    <a:masterClrMapping/>
  </p:clrMapOvr>
  <p:transition advTm="12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6 (a)?</a:t>
            </a:r>
          </a:p>
        </p:txBody>
      </p:sp>
      <p:sp>
        <p:nvSpPr>
          <p:cNvPr id="5" name="Rectangle 4">
            <a:extLst>
              <a:ext uri="{FF2B5EF4-FFF2-40B4-BE49-F238E27FC236}">
                <a16:creationId xmlns:a16="http://schemas.microsoft.com/office/drawing/2014/main" id="{117885F0-78EE-ED4F-B71D-E03D2DE8AEC3}"/>
              </a:ext>
            </a:extLst>
          </p:cNvPr>
          <p:cNvSpPr/>
          <p:nvPr/>
        </p:nvSpPr>
        <p:spPr>
          <a:xfrm>
            <a:off x="658842" y="1360559"/>
            <a:ext cx="7837380" cy="3693319"/>
          </a:xfrm>
          <a:prstGeom prst="rect">
            <a:avLst/>
          </a:prstGeom>
        </p:spPr>
        <p:txBody>
          <a:bodyPr wrap="square">
            <a:spAutoFit/>
          </a:bodyPr>
          <a:lstStyle/>
          <a:p>
            <a:r>
              <a:rPr lang="cy" sz="1800" b="0" i="0" strike="noStrike" cap="none" spc="0" baseline="0">
                <a:solidFill>
                  <a:srgbClr val="000000"/>
                </a:solidFill>
                <a:effectLst/>
                <a:latin typeface="Calibri"/>
                <a:ea typeface="Calibri"/>
                <a:cs typeface="Calibri"/>
              </a:rPr>
              <a:t>Cwestiwn: Cynnwys sy’n cael ei brofi – Dadansoddi adeiladwaith a chysur adeiladu – llygredd sŵn</a:t>
            </a:r>
          </a:p>
          <a:p>
            <a:r>
              <a:rPr lang="cy" sz="1800" b="0" i="0" strike="noStrike" cap="none" spc="0" baseline="0">
                <a:solidFill>
                  <a:srgbClr val="000000"/>
                </a:solidFill>
                <a:effectLst/>
                <a:latin typeface="Calibri"/>
                <a:ea typeface="Calibri"/>
                <a:cs typeface="Calibri"/>
              </a:rPr>
              <a:t>Amser i ateb: 12 MUNUD </a:t>
            </a:r>
          </a:p>
          <a:p>
            <a:r>
              <a:rPr lang="cy" sz="1800" b="0" i="0" strike="noStrike" cap="none" spc="0" baseline="0">
                <a:solidFill>
                  <a:srgbClr val="000000"/>
                </a:solidFill>
                <a:effectLst/>
                <a:latin typeface="Calibri"/>
                <a:ea typeface="Calibri"/>
                <a:cs typeface="Calibri"/>
              </a:rPr>
              <a:t>Sut mae cael marciau llawn: [mae'r cwestiwn hwn wedi'i farcio gyda bandiau]</a:t>
            </a:r>
          </a:p>
          <a:p>
            <a:r>
              <a:rPr lang="cy" sz="1800" b="0" i="0" strike="noStrike" cap="none" spc="0" baseline="0">
                <a:solidFill>
                  <a:srgbClr val="000000"/>
                </a:solidFill>
                <a:effectLst/>
                <a:latin typeface="Calibri"/>
                <a:ea typeface="Calibri"/>
                <a:cs typeface="Calibri"/>
              </a:rPr>
              <a:t>Dull:</a:t>
            </a:r>
          </a:p>
          <a:p>
            <a:r>
              <a:rPr lang="cy" sz="1800" b="0" i="0" strike="noStrike" cap="none" spc="0" baseline="0">
                <a:solidFill>
                  <a:srgbClr val="000000"/>
                </a:solidFill>
                <a:effectLst/>
                <a:latin typeface="Calibri"/>
                <a:ea typeface="Calibri"/>
                <a:cs typeface="Calibri"/>
              </a:rPr>
              <a:t>Cwblhewch gamau 1 – 4 fel yn y cwestiynau blaenorol.</a:t>
            </a:r>
          </a:p>
          <a:p>
            <a:r>
              <a:rPr lang="cy" sz="1800" b="0" i="0" strike="noStrike" cap="none" spc="0" baseline="0">
                <a:solidFill>
                  <a:srgbClr val="000000"/>
                </a:solidFill>
                <a:effectLst/>
                <a:latin typeface="Calibri"/>
                <a:ea typeface="Calibri"/>
                <a:cs typeface="Calibri"/>
              </a:rPr>
              <a:t>Cam 5	Nodwch yr hyn rydych chi'n ei wybod am leihau llygredd sŵn. Dylech 		ganolbwyntio ar y technegau adeiladu y gellir eu defnyddio i sicrhau 		bod yr adeilad sydd wedi'i adnewyddu mor wrthsain (</a:t>
            </a:r>
            <a:r>
              <a:rPr lang="cy" sz="1800" b="0" i="1" strike="noStrike" cap="none" spc="0" baseline="0">
                <a:solidFill>
                  <a:srgbClr val="000000"/>
                </a:solidFill>
                <a:effectLst/>
                <a:latin typeface="Calibri"/>
                <a:ea typeface="Calibri"/>
                <a:cs typeface="Calibri"/>
              </a:rPr>
              <a:t>soundproof</a:t>
            </a:r>
            <a:r>
              <a:rPr lang="cy" sz="1800" b="0" i="0" strike="noStrike" cap="none" spc="0" baseline="0">
                <a:solidFill>
                  <a:srgbClr val="000000"/>
                </a:solidFill>
                <a:effectLst/>
                <a:latin typeface="Calibri"/>
                <a:ea typeface="Calibri"/>
                <a:cs typeface="Calibri"/>
              </a:rPr>
              <a:t>) â phosibl.</a:t>
            </a:r>
          </a:p>
          <a:p>
            <a:endParaRPr lang="en-GB">
              <a:ea typeface="Cambria" panose="02040503050406030204" pitchFamily="18" charset="0"/>
              <a:cs typeface="Cambria" panose="02040503050406030204" pitchFamily="18" charset="0"/>
            </a:endParaRPr>
          </a:p>
          <a:p>
            <a:r>
              <a:rPr lang="cy" sz="1800" b="0" i="0" strike="noStrike" cap="none" spc="0" baseline="0">
                <a:solidFill>
                  <a:srgbClr val="000000"/>
                </a:solidFill>
                <a:effectLst/>
                <a:latin typeface="Calibri"/>
                <a:ea typeface="Calibri"/>
                <a:cs typeface="Calibri"/>
              </a:rPr>
              <a:t>Cam 6	 Mae hwn yn gwestiwn marc uwch felly bydd yn cael ei farcio gyda bandiau.  Bydd y cynllun marcio’n cynnwys rhestr o bwyntiau y dylech eu gwneud ond dyfernir y marc terfynol gan ddefnyddio'r cynllun marcio wedi'i fandio.</a:t>
            </a:r>
          </a:p>
        </p:txBody>
      </p:sp>
      <p:pic>
        <p:nvPicPr>
          <p:cNvPr id="2" name="Picture 2" descr="Text&#10;&#10;Description automatically generated">
            <a:extLst>
              <a:ext uri="{FF2B5EF4-FFF2-40B4-BE49-F238E27FC236}">
                <a16:creationId xmlns:a16="http://schemas.microsoft.com/office/drawing/2014/main" id="{C3457A4A-6598-40C6-ADA6-ADED13012EC7}"/>
              </a:ext>
            </a:extLst>
          </p:cNvPr>
          <p:cNvPicPr>
            <a:picLocks noChangeAspect="1"/>
          </p:cNvPicPr>
          <p:nvPr/>
        </p:nvPicPr>
        <p:blipFill>
          <a:blip r:embed="rId5"/>
          <a:stretch>
            <a:fillRect/>
          </a:stretch>
        </p:blipFill>
        <p:spPr>
          <a:xfrm>
            <a:off x="1398211" y="5300307"/>
            <a:ext cx="6347580" cy="1373671"/>
          </a:xfrm>
          <a:prstGeom prst="rect">
            <a:avLst/>
          </a:prstGeom>
        </p:spPr>
      </p:pic>
      <p:pic>
        <p:nvPicPr>
          <p:cNvPr id="6" name="Audio 5">
            <a:hlinkClick r:id="" action="ppaction://media"/>
            <a:extLst>
              <a:ext uri="{FF2B5EF4-FFF2-40B4-BE49-F238E27FC236}">
                <a16:creationId xmlns:a16="http://schemas.microsoft.com/office/drawing/2014/main" id="{5465A460-8A2E-EB4F-A522-70DF8E20C3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15530408"/>
      </p:ext>
    </p:extLst>
  </p:cSld>
  <p:clrMapOvr>
    <a:masterClrMapping/>
  </p:clrMapOvr>
  <p:transition advTm="510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Deuddeg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2941496"/>
            <a:ext cx="8229600" cy="3312915"/>
          </a:xfrm>
        </p:spPr>
        <p:txBody>
          <a:bodyPr/>
          <a:lstStyle/>
          <a:p>
            <a:endParaRPr lang="en-GB" dirty="0"/>
          </a:p>
          <a:p>
            <a:r>
              <a:rPr lang="cy" sz="2400" b="0" i="0" strike="noStrike" cap="none" spc="0" baseline="0" dirty="0">
                <a:solidFill>
                  <a:srgbClr val="000000"/>
                </a:solidFill>
                <a:effectLst/>
                <a:latin typeface="Arial"/>
                <a:ea typeface="Arial"/>
                <a:cs typeface="Arial"/>
              </a:rPr>
              <a:t>Nawr ein wedi edrych ar y geiriau allweddol yn y cwestiwn a'r sgiliau/gwybodaeth y mae angen i chi eu dangos, mae gennych 12 munud i ddisgrifio'r materion i'w hystyried wrth wrthseinio adeilad.</a:t>
            </a:r>
          </a:p>
        </p:txBody>
      </p:sp>
      <p:pic>
        <p:nvPicPr>
          <p:cNvPr id="2" name="Picture 2" descr="Text&#10;&#10;Description automatically generated">
            <a:extLst>
              <a:ext uri="{FF2B5EF4-FFF2-40B4-BE49-F238E27FC236}">
                <a16:creationId xmlns:a16="http://schemas.microsoft.com/office/drawing/2014/main" id="{6F546C11-DD73-45EE-8D54-F25AFE3327D2}"/>
              </a:ext>
            </a:extLst>
          </p:cNvPr>
          <p:cNvPicPr>
            <a:picLocks noChangeAspect="1"/>
          </p:cNvPicPr>
          <p:nvPr/>
        </p:nvPicPr>
        <p:blipFill>
          <a:blip r:embed="rId6"/>
          <a:stretch>
            <a:fillRect/>
          </a:stretch>
        </p:blipFill>
        <p:spPr>
          <a:xfrm>
            <a:off x="926497" y="4997927"/>
            <a:ext cx="7291008" cy="1567194"/>
          </a:xfrm>
          <a:prstGeom prst="rect">
            <a:avLst/>
          </a:prstGeom>
        </p:spPr>
      </p:pic>
      <p:pic>
        <p:nvPicPr>
          <p:cNvPr id="4" name="Audio 3">
            <a:hlinkClick r:id="" action="ppaction://media"/>
            <a:extLst>
              <a:ext uri="{FF2B5EF4-FFF2-40B4-BE49-F238E27FC236}">
                <a16:creationId xmlns:a16="http://schemas.microsoft.com/office/drawing/2014/main" id="{0B19CD04-9D6E-BE4A-915C-990CBD7976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9965786"/>
      </p:ext>
    </p:extLst>
  </p:cSld>
  <p:clrMapOvr>
    <a:masterClrMapping/>
  </p:clrMapOvr>
  <p:transition advTm="24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20764" y="1548644"/>
            <a:ext cx="8701177" cy="4556733"/>
          </a:xfrm>
        </p:spPr>
        <p:txBody>
          <a:bodyPr>
            <a:normAutofit/>
          </a:bodyPr>
          <a:lstStyle/>
          <a:p>
            <a:pPr marL="61912"/>
            <a:r>
              <a:rPr lang="cy" sz="2400" b="0" i="0" strike="noStrike" cap="none" spc="0" baseline="0" dirty="0">
                <a:solidFill>
                  <a:srgbClr val="000000"/>
                </a:solidFill>
                <a:effectLst/>
                <a:latin typeface="Calibri"/>
                <a:ea typeface="Calibri"/>
                <a:cs typeface="Calibri"/>
              </a:rPr>
              <a:t>Gofalwch eich bod yn gwybod beth mae'r geiriau gorchymyn a ddefnyddir yn y cwestiynau yn gofyn i chi ei wneud.</a:t>
            </a:r>
          </a:p>
          <a:p>
            <a:pPr marL="61912"/>
            <a:endParaRPr lang="en-GB" sz="500" dirty="0">
              <a:latin typeface="+mn-lt"/>
            </a:endParaRPr>
          </a:p>
          <a:p>
            <a:r>
              <a:rPr lang="cy" sz="1800" b="1" i="0" strike="noStrike" cap="none" spc="0" baseline="0" dirty="0">
                <a:solidFill>
                  <a:srgbClr val="000000"/>
                </a:solidFill>
                <a:effectLst/>
                <a:latin typeface="Calibri"/>
                <a:ea typeface="Calibri"/>
                <a:cs typeface="Calibri"/>
              </a:rPr>
              <a:t>Dywedwch / Rhowch / Nodwch </a:t>
            </a:r>
            <a:r>
              <a:rPr lang="cy" sz="1800" b="0" i="0" strike="noStrike" cap="none" spc="0" baseline="0" dirty="0">
                <a:solidFill>
                  <a:srgbClr val="000000"/>
                </a:solidFill>
                <a:effectLst/>
                <a:latin typeface="Calibri"/>
                <a:ea typeface="Calibri"/>
                <a:cs typeface="Calibri"/>
              </a:rPr>
              <a:t>– dylech ddarparu ffeithiau neu enghreifftiau cryno.  Nid oes unrhyw ofyniad i ysgrifennu'n fanwl ar gyfer y gair gorchymyn hwn.</a:t>
            </a:r>
          </a:p>
          <a:p>
            <a:r>
              <a:rPr lang="cy" sz="1800" b="0" i="0" strike="noStrike" cap="none" spc="0" baseline="0" dirty="0">
                <a:solidFill>
                  <a:srgbClr val="000000"/>
                </a:solidFill>
                <a:effectLst/>
                <a:latin typeface="Calibri"/>
                <a:ea typeface="Calibri"/>
                <a:cs typeface="Calibri"/>
              </a:rPr>
              <a:t>Mae Cwestiwn 1 yn enghraifft o’r math hwn o gwestiwn.</a:t>
            </a:r>
          </a:p>
          <a:p>
            <a:endParaRPr lang="en-GB" sz="700" dirty="0">
              <a:latin typeface="+mn-lt"/>
            </a:endParaRPr>
          </a:p>
          <a:p>
            <a:r>
              <a:rPr lang="cy" sz="1800" b="1" i="0" strike="noStrike" cap="none" spc="0" baseline="0" dirty="0">
                <a:solidFill>
                  <a:srgbClr val="000000"/>
                </a:solidFill>
                <a:effectLst/>
                <a:latin typeface="Calibri"/>
                <a:ea typeface="Calibri"/>
                <a:cs typeface="Calibri"/>
              </a:rPr>
              <a:t>Disgrifiwch </a:t>
            </a:r>
            <a:r>
              <a:rPr lang="cy" sz="1800" b="0" i="0" strike="noStrike" cap="none" spc="0" baseline="0" dirty="0">
                <a:solidFill>
                  <a:srgbClr val="000000"/>
                </a:solidFill>
                <a:effectLst/>
                <a:latin typeface="Calibri"/>
                <a:ea typeface="Calibri"/>
                <a:cs typeface="Calibri"/>
              </a:rPr>
              <a:t>– dylech roi nodweddion pwnc neu gyfres o ffeithiau cysylltiedig.  Dylai'r disgrifiad fod mor gyflawn â phosibl i ddangos prif nodweddion y pwnc y mae gofyn i chi ei ddisgrifio.</a:t>
            </a:r>
          </a:p>
          <a:p>
            <a:r>
              <a:rPr lang="cy" sz="1800" b="0" i="0" strike="noStrike" cap="none" spc="0" baseline="0" dirty="0">
                <a:solidFill>
                  <a:srgbClr val="000000"/>
                </a:solidFill>
                <a:effectLst/>
                <a:latin typeface="Calibri"/>
                <a:ea typeface="Calibri"/>
                <a:cs typeface="Calibri"/>
              </a:rPr>
              <a:t>Mae Cwestiwn 2 yn enghraifft o'r math hwn o gwestiwn. </a:t>
            </a:r>
          </a:p>
          <a:p>
            <a:endParaRPr lang="en-GB" sz="900" dirty="0">
              <a:latin typeface="+mn-lt"/>
            </a:endParaRPr>
          </a:p>
          <a:p>
            <a:r>
              <a:rPr lang="cy" sz="1800" b="1" i="0" strike="noStrike" cap="none" spc="0" baseline="0" dirty="0">
                <a:solidFill>
                  <a:srgbClr val="000000"/>
                </a:solidFill>
                <a:effectLst/>
                <a:latin typeface="Calibri"/>
                <a:ea typeface="Calibri"/>
                <a:cs typeface="Calibri"/>
              </a:rPr>
              <a:t>Amlinellwch</a:t>
            </a:r>
            <a:r>
              <a:rPr lang="cy" sz="1800" b="0" i="0" strike="noStrike" cap="none" spc="0" baseline="0" dirty="0">
                <a:solidFill>
                  <a:srgbClr val="000000"/>
                </a:solidFill>
                <a:effectLst/>
                <a:latin typeface="Calibri"/>
                <a:ea typeface="Calibri"/>
                <a:cs typeface="Calibri"/>
              </a:rPr>
              <a:t> - dylech roi disgrifiad o’r prif nodweddion, er enghraifft, theori neu gysyniad. </a:t>
            </a:r>
          </a:p>
          <a:p>
            <a:r>
              <a:rPr lang="cy" sz="1800" b="0" i="0" strike="noStrike" cap="none" spc="0" baseline="0" dirty="0">
                <a:solidFill>
                  <a:srgbClr val="000000"/>
                </a:solidFill>
                <a:effectLst/>
                <a:latin typeface="Calibri"/>
                <a:ea typeface="Calibri"/>
                <a:cs typeface="Calibri"/>
              </a:rPr>
              <a:t>Mae Cwestiwn 4a yn enghraifft o'r math hwn o gwestiwn. </a:t>
            </a:r>
          </a:p>
          <a:p>
            <a:endParaRPr lang="en-GB" sz="1800" dirty="0">
              <a:latin typeface="+mn-lt"/>
            </a:endParaRP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pic>
        <p:nvPicPr>
          <p:cNvPr id="2" name="Audio 1">
            <a:hlinkClick r:id="" action="ppaction://media"/>
            <a:extLst>
              <a:ext uri="{FF2B5EF4-FFF2-40B4-BE49-F238E27FC236}">
                <a16:creationId xmlns:a16="http://schemas.microsoft.com/office/drawing/2014/main" id="{C3715607-3C4E-C441-B359-E0662D1C2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4721284"/>
      </p:ext>
    </p:extLst>
  </p:cSld>
  <p:clrMapOvr>
    <a:masterClrMapping/>
  </p:clrMapOvr>
  <p:transition advTm="54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6 (a)?</a:t>
            </a:r>
          </a:p>
        </p:txBody>
      </p:sp>
      <p:pic>
        <p:nvPicPr>
          <p:cNvPr id="2" name="Picture 2" descr="Text&#10;&#10;Description automatically generated">
            <a:extLst>
              <a:ext uri="{FF2B5EF4-FFF2-40B4-BE49-F238E27FC236}">
                <a16:creationId xmlns:a16="http://schemas.microsoft.com/office/drawing/2014/main" id="{EBF63B2B-5347-45C0-A4F5-AC5744FAF0F1}"/>
              </a:ext>
            </a:extLst>
          </p:cNvPr>
          <p:cNvPicPr>
            <a:picLocks noChangeAspect="1"/>
          </p:cNvPicPr>
          <p:nvPr/>
        </p:nvPicPr>
        <p:blipFill>
          <a:blip r:embed="rId5"/>
          <a:stretch>
            <a:fillRect/>
          </a:stretch>
        </p:blipFill>
        <p:spPr>
          <a:xfrm>
            <a:off x="249162" y="1465891"/>
            <a:ext cx="4327676" cy="3648026"/>
          </a:xfrm>
          <a:prstGeom prst="rect">
            <a:avLst/>
          </a:prstGeom>
        </p:spPr>
      </p:pic>
      <p:pic>
        <p:nvPicPr>
          <p:cNvPr id="3" name="Picture 4" descr="Graphical user interface, text, application&#10;&#10;Description automatically generated">
            <a:extLst>
              <a:ext uri="{FF2B5EF4-FFF2-40B4-BE49-F238E27FC236}">
                <a16:creationId xmlns:a16="http://schemas.microsoft.com/office/drawing/2014/main" id="{AC874FCD-F80C-46FC-808D-A8FECEC306EE}"/>
              </a:ext>
            </a:extLst>
          </p:cNvPr>
          <p:cNvPicPr>
            <a:picLocks noChangeAspect="1"/>
          </p:cNvPicPr>
          <p:nvPr/>
        </p:nvPicPr>
        <p:blipFill>
          <a:blip r:embed="rId6"/>
          <a:stretch>
            <a:fillRect/>
          </a:stretch>
        </p:blipFill>
        <p:spPr>
          <a:xfrm>
            <a:off x="4567163" y="4524430"/>
            <a:ext cx="4327675" cy="2139235"/>
          </a:xfrm>
          <a:prstGeom prst="rect">
            <a:avLst/>
          </a:prstGeom>
        </p:spPr>
      </p:pic>
      <p:pic>
        <p:nvPicPr>
          <p:cNvPr id="5" name="Audio 4">
            <a:hlinkClick r:id="" action="ppaction://media"/>
            <a:extLst>
              <a:ext uri="{FF2B5EF4-FFF2-40B4-BE49-F238E27FC236}">
                <a16:creationId xmlns:a16="http://schemas.microsoft.com/office/drawing/2014/main" id="{598D9DB4-B7DC-A84E-AE1D-36B740DA12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63542409"/>
      </p:ext>
    </p:extLst>
  </p:cSld>
  <p:clrMapOvr>
    <a:masterClrMapping/>
  </p:clrMapOvr>
  <p:transition advTm="23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p:nvPr/>
        </p:nvSpPr>
        <p:spPr>
          <a:xfrm>
            <a:off x="1158241" y="377037"/>
            <a:ext cx="733015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dirty="0">
                <a:solidFill>
                  <a:srgbClr val="FFFFFF"/>
                </a:solidFill>
                <a:effectLst/>
                <a:latin typeface="Arial"/>
                <a:ea typeface="Arial"/>
                <a:cs typeface="Arial"/>
              </a:rPr>
              <a:t>Sut ddylwn i ymdrin â Chwestiwn 6 (a)?</a:t>
            </a:r>
          </a:p>
        </p:txBody>
      </p:sp>
      <p:pic>
        <p:nvPicPr>
          <p:cNvPr id="2" name="Picture 4" descr="Table&#10;&#10;Description automatically generated">
            <a:extLst>
              <a:ext uri="{FF2B5EF4-FFF2-40B4-BE49-F238E27FC236}">
                <a16:creationId xmlns:a16="http://schemas.microsoft.com/office/drawing/2014/main" id="{8E62E3ED-8B29-4E91-A3EF-26F8815FD23D}"/>
              </a:ext>
            </a:extLst>
          </p:cNvPr>
          <p:cNvPicPr>
            <a:picLocks noChangeAspect="1"/>
          </p:cNvPicPr>
          <p:nvPr/>
        </p:nvPicPr>
        <p:blipFill>
          <a:blip r:embed="rId5"/>
          <a:stretch>
            <a:fillRect/>
          </a:stretch>
        </p:blipFill>
        <p:spPr>
          <a:xfrm>
            <a:off x="1543352" y="1386451"/>
            <a:ext cx="6057295" cy="5330906"/>
          </a:xfrm>
          <a:prstGeom prst="rect">
            <a:avLst/>
          </a:prstGeom>
        </p:spPr>
      </p:pic>
      <p:pic>
        <p:nvPicPr>
          <p:cNvPr id="5" name="Audio 4">
            <a:hlinkClick r:id="" action="ppaction://media"/>
            <a:extLst>
              <a:ext uri="{FF2B5EF4-FFF2-40B4-BE49-F238E27FC236}">
                <a16:creationId xmlns:a16="http://schemas.microsoft.com/office/drawing/2014/main" id="{4CE2F3A2-76AC-DE4A-A840-2674B37BA2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43193618"/>
      </p:ext>
    </p:extLst>
  </p:cSld>
  <p:clrMapOvr>
    <a:masterClrMapping/>
  </p:clrMapOvr>
  <p:transition advTm="206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BFD2FA-8DFC-734D-BBE7-EC7C4C1FA9C6}"/>
              </a:ext>
            </a:extLst>
          </p:cNvPr>
          <p:cNvSpPr txBox="1"/>
          <p:nvPr/>
        </p:nvSpPr>
        <p:spPr>
          <a:xfrm>
            <a:off x="1397479" y="1484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Trefnydd gwybodaeth: </a:t>
            </a:r>
          </a:p>
          <a:p>
            <a:pPr algn="ctr"/>
            <a:endParaRPr lang="en-GB">
              <a:solidFill>
                <a:schemeClr val="bg1"/>
              </a:solidFill>
            </a:endParaRPr>
          </a:p>
        </p:txBody>
      </p:sp>
      <p:graphicFrame>
        <p:nvGraphicFramePr>
          <p:cNvPr id="2" name="Table 1">
            <a:extLst>
              <a:ext uri="{FF2B5EF4-FFF2-40B4-BE49-F238E27FC236}">
                <a16:creationId xmlns:a16="http://schemas.microsoft.com/office/drawing/2014/main" id="{2CF1B337-5772-4FCF-9A0A-0F7630A30A47}"/>
              </a:ext>
            </a:extLst>
          </p:cNvPr>
          <p:cNvGraphicFramePr>
            <a:graphicFrameLocks noGrp="1"/>
          </p:cNvGraphicFramePr>
          <p:nvPr>
            <p:extLst>
              <p:ext uri="{D42A27DB-BD31-4B8C-83A1-F6EECF244321}">
                <p14:modId xmlns:p14="http://schemas.microsoft.com/office/powerpoint/2010/main" val="3734522288"/>
              </p:ext>
            </p:extLst>
          </p:nvPr>
        </p:nvGraphicFramePr>
        <p:xfrm>
          <a:off x="107919" y="1277074"/>
          <a:ext cx="8735830" cy="5293111"/>
        </p:xfrm>
        <a:graphic>
          <a:graphicData uri="http://schemas.openxmlformats.org/drawingml/2006/table">
            <a:tbl>
              <a:tblPr>
                <a:tableStyleId>{5C22544A-7EE6-4342-B048-85BDC9FD1C3A}</a:tableStyleId>
              </a:tblPr>
              <a:tblGrid>
                <a:gridCol w="8735830">
                  <a:extLst>
                    <a:ext uri="{9D8B030D-6E8A-4147-A177-3AD203B41FA5}">
                      <a16:colId xmlns:a16="http://schemas.microsoft.com/office/drawing/2014/main" val="2223251812"/>
                    </a:ext>
                  </a:extLst>
                </a:gridCol>
              </a:tblGrid>
              <a:tr h="5293111">
                <a:tc>
                  <a:txBody>
                    <a:bodyPr/>
                    <a:lstStyle/>
                    <a:p>
                      <a:pPr marL="457200" indent="-457200" algn="ctr">
                        <a:lnSpc>
                          <a:spcPct val="107000"/>
                        </a:lnSpc>
                        <a:spcAft>
                          <a:spcPts val="800"/>
                        </a:spcAft>
                      </a:pPr>
                      <a:r>
                        <a:rPr lang="cy" sz="1600" b="0" i="0" strike="noStrike" cap="none" spc="0" baseline="0" dirty="0">
                          <a:solidFill>
                            <a:srgbClr val="000000"/>
                          </a:solidFill>
                          <a:effectLst/>
                          <a:latin typeface="Calibri"/>
                          <a:ea typeface="Calibri"/>
                          <a:cs typeface="Calibri"/>
                        </a:rPr>
                        <a:t>Niwsans sŵn</a:t>
                      </a:r>
                    </a:p>
                    <a:p>
                      <a:pPr algn="l">
                        <a:lnSpc>
                          <a:spcPct val="107000"/>
                        </a:lnSpc>
                        <a:spcAft>
                          <a:spcPts val="800"/>
                        </a:spcAft>
                      </a:pPr>
                      <a:r>
                        <a:rPr lang="cy" sz="1600" b="0" i="0" strike="noStrike" cap="none" spc="0" baseline="0" dirty="0">
                          <a:solidFill>
                            <a:srgbClr val="000000"/>
                          </a:solidFill>
                          <a:effectLst/>
                          <a:latin typeface="Calibri"/>
                          <a:ea typeface="Calibri"/>
                          <a:cs typeface="Calibri"/>
                        </a:rPr>
                        <a:t>Niwsans sŵn yw aflonyddwch sŵn a allai gael effaith negyddol ar iechyd neu ansawdd bywyd. Mae graddau'r aflonyddwch yn dibynnu ar briodweddau fel: cyfaint, amser parhad, ailadrodd, amlder (traw), lefelau sŵn cefndir 'normal' ac amser y dydd.</a:t>
                      </a:r>
                    </a:p>
                    <a:p>
                      <a:pPr algn="l">
                        <a:lnSpc>
                          <a:spcPct val="107000"/>
                        </a:lnSpc>
                        <a:spcAft>
                          <a:spcPts val="800"/>
                        </a:spcAft>
                      </a:pPr>
                      <a:r>
                        <a:rPr lang="cy" sz="1600" b="1" i="0" strike="noStrike" cap="none" spc="0" baseline="0" dirty="0">
                          <a:solidFill>
                            <a:srgbClr val="000000"/>
                          </a:solidFill>
                          <a:effectLst/>
                          <a:latin typeface="Calibri"/>
                          <a:ea typeface="Calibri"/>
                          <a:cs typeface="Calibri"/>
                        </a:rPr>
                        <a:t>Mae ffynonellau aflonyddwch posibl yn cynnwys:</a:t>
                      </a:r>
                    </a:p>
                    <a:p>
                      <a:pPr algn="l">
                        <a:lnSpc>
                          <a:spcPct val="107000"/>
                        </a:lnSpc>
                        <a:spcAft>
                          <a:spcPts val="800"/>
                        </a:spcAft>
                      </a:pPr>
                      <a:r>
                        <a:rPr lang="cy" sz="1600" b="0" i="0" strike="noStrike" cap="none" spc="0" baseline="0" dirty="0">
                          <a:solidFill>
                            <a:srgbClr val="000000"/>
                          </a:solidFill>
                          <a:effectLst/>
                          <a:latin typeface="Calibri"/>
                          <a:ea typeface="Calibri"/>
                          <a:cs typeface="Calibri"/>
                        </a:rPr>
                        <a:t>Sŵn amgylcheddol, gan gynnwys sŵn o gludiant.</a:t>
                      </a:r>
                    </a:p>
                    <a:p>
                      <a:pPr algn="l">
                        <a:lnSpc>
                          <a:spcPct val="107000"/>
                        </a:lnSpc>
                        <a:spcAft>
                          <a:spcPts val="800"/>
                        </a:spcAft>
                      </a:pPr>
                      <a:r>
                        <a:rPr lang="cy" sz="1600" b="0" i="0" strike="noStrike" cap="none" spc="0" baseline="0" dirty="0">
                          <a:solidFill>
                            <a:srgbClr val="000000"/>
                          </a:solidFill>
                          <a:effectLst/>
                          <a:latin typeface="Calibri"/>
                          <a:ea typeface="Calibri"/>
                          <a:cs typeface="Calibri"/>
                        </a:rPr>
                        <a:t>Sŵn cymydog, gan gynnwys sŵn o adeiladau cyfagos.</a:t>
                      </a:r>
                    </a:p>
                    <a:p>
                      <a:pPr algn="l">
                        <a:lnSpc>
                          <a:spcPct val="107000"/>
                        </a:lnSpc>
                        <a:spcAft>
                          <a:spcPts val="800"/>
                        </a:spcAft>
                      </a:pPr>
                      <a:r>
                        <a:rPr lang="cy" sz="1600" b="0" i="0" strike="noStrike" cap="none" spc="0" baseline="0" dirty="0">
                          <a:solidFill>
                            <a:srgbClr val="000000"/>
                          </a:solidFill>
                          <a:effectLst/>
                          <a:latin typeface="Calibri"/>
                          <a:ea typeface="Calibri"/>
                          <a:cs typeface="Calibri"/>
                        </a:rPr>
                        <a:t>Sŵn cymdogaeth, gan gynnwys sŵn sy'n deillio o ddiwydiant, adloniant a safleoedd adeiladu.</a:t>
                      </a:r>
                    </a:p>
                    <a:p>
                      <a:pPr algn="l">
                        <a:lnSpc>
                          <a:spcPct val="107000"/>
                        </a:lnSpc>
                        <a:spcAft>
                          <a:spcPts val="800"/>
                        </a:spcAft>
                      </a:pPr>
                      <a:r>
                        <a:rPr lang="cy" sz="1600" b="0" i="0" strike="noStrike" cap="none" spc="0" baseline="0" dirty="0">
                          <a:solidFill>
                            <a:srgbClr val="000000"/>
                          </a:solidFill>
                          <a:effectLst/>
                          <a:latin typeface="Calibri"/>
                          <a:ea typeface="Calibri"/>
                          <a:cs typeface="Calibri"/>
                        </a:rPr>
                        <a:t>Gall niwsans sŵn arwain at effeithiau economaidd megis lleihau gwerth eiddo a cholli cynhyrchiant, ac effeithiau cymdeithasol fel salwch neu absenoldeb.</a:t>
                      </a:r>
                    </a:p>
                    <a:p>
                      <a:pPr algn="l">
                        <a:lnSpc>
                          <a:spcPct val="107000"/>
                        </a:lnSpc>
                        <a:spcAft>
                          <a:spcPts val="800"/>
                        </a:spcAft>
                      </a:pPr>
                      <a:r>
                        <a:rPr lang="cy" sz="1100" b="0" i="0" strike="noStrike" cap="none" spc="0" baseline="0" dirty="0">
                          <a:solidFill>
                            <a:srgbClr val="000000"/>
                          </a:solidFill>
                          <a:effectLst/>
                          <a:latin typeface="Calibri"/>
                          <a:ea typeface="Calibri"/>
                          <a:cs typeface="Calibri"/>
                        </a:rPr>
                        <a:t> </a:t>
                      </a:r>
                      <a:r>
                        <a:rPr lang="cy" sz="1600" b="0" i="0" strike="noStrike" cap="none" spc="0" baseline="0" dirty="0">
                          <a:solidFill>
                            <a:srgbClr val="000000"/>
                          </a:solidFill>
                          <a:effectLst/>
                          <a:latin typeface="Calibri"/>
                          <a:ea typeface="Calibri"/>
                          <a:cs typeface="Calibri"/>
                        </a:rPr>
                        <a:t>Dylid ystyried proffil sŵn ardal wrth ddylunio adeiladau er mwyn lleihau effaith bosibl aflonyddwch sŵn, naill ai ar y datblygiad neu a achosir ganddo. Gall caniatâd cynllunio gynnwys amodau a fwriedir i leihau niwsans sŵn, ac efallai y bydd angen astudiaethau sŵn penodol ar brosiectau sy'n gofyn am asesiadau effaith amgylcheddol.</a:t>
                      </a:r>
                    </a:p>
                    <a:p>
                      <a:pPr algn="l">
                        <a:lnSpc>
                          <a:spcPct val="107000"/>
                        </a:lnSpc>
                        <a:spcAft>
                          <a:spcPts val="800"/>
                        </a:spcAft>
                      </a:pPr>
                      <a:r>
                        <a:rPr lang="cy" sz="1100" b="0" i="0" strike="noStrike" cap="none" spc="0" baseline="0" dirty="0">
                          <a:solidFill>
                            <a:srgbClr val="000000"/>
                          </a:solidFill>
                          <a:effectLst/>
                          <a:latin typeface="Calibri"/>
                          <a:ea typeface="Calibri"/>
                          <a:cs typeface="Calibri"/>
                        </a:rPr>
                        <a:t> </a:t>
                      </a:r>
                      <a:r>
                        <a:rPr lang="cy" sz="1600" b="0" i="0" strike="noStrike" cap="none" spc="0" baseline="0" dirty="0">
                          <a:solidFill>
                            <a:srgbClr val="000000"/>
                          </a:solidFill>
                          <a:effectLst/>
                          <a:latin typeface="Calibri"/>
                          <a:ea typeface="Calibri"/>
                          <a:cs typeface="Calibri"/>
                        </a:rPr>
                        <a:t>Gellir cynnal asesiadau sŵn adeiladu, a dylid monitro sŵn ar y safle ac os oes angen, dylid lleihau'r drwy gyfyngu ar oriau gwaith a newid arferion adeiladu. </a:t>
                      </a:r>
                    </a:p>
                    <a:p>
                      <a:pPr algn="l">
                        <a:lnSpc>
                          <a:spcPct val="107000"/>
                        </a:lnSpc>
                        <a:spcAft>
                          <a:spcPts val="800"/>
                        </a:spcAft>
                      </a:pPr>
                      <a:r>
                        <a:rPr lang="en-GB" sz="400" dirty="0">
                          <a:effectLst/>
                        </a:rPr>
                        <a:t> </a:t>
                      </a:r>
                      <a:endParaRPr lang="en-GB" sz="700" dirty="0">
                        <a:effectLst/>
                        <a:latin typeface="Calibri" pitchFamily="34" charset="0"/>
                        <a:ea typeface="Calibri" panose="020F0502020204030204" pitchFamily="34" charset="0"/>
                        <a:cs typeface="Times New Roman" panose="02020603050405020304" pitchFamily="18" charset="0"/>
                      </a:endParaRPr>
                    </a:p>
                  </a:txBody>
                  <a:tcPr marL="77751" marR="77751" marT="0" marB="0"/>
                </a:tc>
                <a:extLst>
                  <a:ext uri="{0D108BD9-81ED-4DB2-BD59-A6C34878D82A}">
                    <a16:rowId xmlns:a16="http://schemas.microsoft.com/office/drawing/2014/main" val="3153542342"/>
                  </a:ext>
                </a:extLst>
              </a:tr>
            </a:tbl>
          </a:graphicData>
        </a:graphic>
      </p:graphicFrame>
      <p:pic>
        <p:nvPicPr>
          <p:cNvPr id="3" name="Audio 2">
            <a:hlinkClick r:id="" action="ppaction://media"/>
            <a:extLst>
              <a:ext uri="{FF2B5EF4-FFF2-40B4-BE49-F238E27FC236}">
                <a16:creationId xmlns:a16="http://schemas.microsoft.com/office/drawing/2014/main" id="{15EB0394-F759-3645-91D9-A5E8C7DC1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44204806"/>
      </p:ext>
    </p:extLst>
  </p:cSld>
  <p:clrMapOvr>
    <a:masterClrMapping/>
  </p:clrMapOvr>
  <p:transition advTm="159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6b?</a:t>
            </a:r>
          </a:p>
        </p:txBody>
      </p:sp>
      <p:sp>
        <p:nvSpPr>
          <p:cNvPr id="5" name="Rectangle 4">
            <a:extLst>
              <a:ext uri="{FF2B5EF4-FFF2-40B4-BE49-F238E27FC236}">
                <a16:creationId xmlns:a16="http://schemas.microsoft.com/office/drawing/2014/main" id="{117885F0-78EE-ED4F-B71D-E03D2DE8AEC3}"/>
              </a:ext>
            </a:extLst>
          </p:cNvPr>
          <p:cNvSpPr/>
          <p:nvPr/>
        </p:nvSpPr>
        <p:spPr>
          <a:xfrm>
            <a:off x="658842" y="1356358"/>
            <a:ext cx="7837380" cy="3416320"/>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Goleuadau mewn adeiladau a goleuo asedau – goleuadau artiffisial</a:t>
            </a:r>
          </a:p>
          <a:p>
            <a:r>
              <a:rPr lang="cy" sz="1800" b="0" i="0" strike="noStrike" cap="none" spc="0" baseline="0" dirty="0">
                <a:solidFill>
                  <a:srgbClr val="000000"/>
                </a:solidFill>
                <a:effectLst/>
                <a:latin typeface="Calibri"/>
                <a:ea typeface="Calibri"/>
                <a:cs typeface="Calibri"/>
              </a:rPr>
              <a:t>Amser i ateb: 9 MUNUD </a:t>
            </a:r>
          </a:p>
          <a:p>
            <a:r>
              <a:rPr lang="cy" sz="1800" b="0" i="0" strike="noStrike" cap="none" spc="0" baseline="0" dirty="0">
                <a:solidFill>
                  <a:srgbClr val="000000"/>
                </a:solidFill>
                <a:effectLst/>
                <a:latin typeface="Calibri"/>
                <a:ea typeface="Calibri"/>
                <a:cs typeface="Calibri"/>
              </a:rPr>
              <a:t>Sut mae cael marciau llawn: [Cwestiwn a gaiff ei farcio yn seiliedig ar fandiau]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yr hyn rydych chi'n ei wybod am y gwahanol fathau o oleuadau 		artiffisial 	y gellir eu defnyddio i oleuo rhannau o adeilad.  Yn yr achos 		hwn dylech ganolbwyntio ar oleuo mannau cymunedol.</a:t>
            </a:r>
          </a:p>
          <a:p>
            <a:r>
              <a:rPr lang="cy" sz="1800" b="0" i="0" strike="noStrike" cap="none" spc="0" baseline="0" dirty="0">
                <a:solidFill>
                  <a:srgbClr val="000000"/>
                </a:solidFill>
                <a:effectLst/>
                <a:latin typeface="Calibri"/>
                <a:ea typeface="Calibri"/>
                <a:cs typeface="Calibri"/>
              </a:rPr>
              <a:t>Cam 6	Cwestiwn 6-marc yw hwn. Gan fod y cwestiwn yn gofyn am wahanol 			fathau o oleuo, dylech roi digon o enghreifftiau ac esboniadau i haeddu 		ennill chwe marc.</a:t>
            </a:r>
          </a:p>
        </p:txBody>
      </p:sp>
      <p:pic>
        <p:nvPicPr>
          <p:cNvPr id="2" name="Picture 2" descr="A picture containing text&#10;&#10;Description automatically generated">
            <a:extLst>
              <a:ext uri="{FF2B5EF4-FFF2-40B4-BE49-F238E27FC236}">
                <a16:creationId xmlns:a16="http://schemas.microsoft.com/office/drawing/2014/main" id="{CAA64AE0-299F-4793-ABD6-BBD5F770FAB1}"/>
              </a:ext>
            </a:extLst>
          </p:cNvPr>
          <p:cNvPicPr>
            <a:picLocks noChangeAspect="1"/>
          </p:cNvPicPr>
          <p:nvPr/>
        </p:nvPicPr>
        <p:blipFill>
          <a:blip r:embed="rId5"/>
          <a:stretch>
            <a:fillRect/>
          </a:stretch>
        </p:blipFill>
        <p:spPr>
          <a:xfrm>
            <a:off x="358019" y="5175552"/>
            <a:ext cx="8452152" cy="861181"/>
          </a:xfrm>
          <a:prstGeom prst="rect">
            <a:avLst/>
          </a:prstGeom>
        </p:spPr>
      </p:pic>
      <p:pic>
        <p:nvPicPr>
          <p:cNvPr id="6" name="Audio 5">
            <a:hlinkClick r:id="" action="ppaction://media"/>
            <a:extLst>
              <a:ext uri="{FF2B5EF4-FFF2-40B4-BE49-F238E27FC236}">
                <a16:creationId xmlns:a16="http://schemas.microsoft.com/office/drawing/2014/main" id="{D3667556-BC2F-FB47-8F09-C38420C9E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129513"/>
      </p:ext>
    </p:extLst>
  </p:cSld>
  <p:clrMapOvr>
    <a:masterClrMapping/>
  </p:clrMapOvr>
  <p:transition advTm="49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3175290"/>
            <a:ext cx="8229600" cy="3566625"/>
          </a:xfrm>
        </p:spPr>
        <p:txBody>
          <a:bodyPr/>
          <a:lstStyle/>
          <a:p>
            <a:r>
              <a:rPr lang="cy" sz="2400" b="0" i="0" strike="noStrike" cap="none" spc="0" baseline="0">
                <a:solidFill>
                  <a:srgbClr val="000000"/>
                </a:solidFill>
                <a:effectLst/>
                <a:latin typeface="Arial"/>
                <a:ea typeface="Arial"/>
                <a:cs typeface="Arial"/>
              </a:rPr>
              <a:t>Nawr ein bod wedi edrych ar y geiriau allweddol yn y cwestiwn a'r sgiliau/gwybodaeth y mae angen i chi eu dangos, mae gennych naw munud i ddisgrifio gwahanol fathau o oleuadau artiffisial, fel y byddech chi yn yr arholiad.</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naw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54183"/>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2" descr="A picture containing text&#10;&#10;Description automatically generated">
            <a:extLst>
              <a:ext uri="{FF2B5EF4-FFF2-40B4-BE49-F238E27FC236}">
                <a16:creationId xmlns:a16="http://schemas.microsoft.com/office/drawing/2014/main" id="{921D1898-C220-452A-922A-816882AEBB71}"/>
              </a:ext>
            </a:extLst>
          </p:cNvPr>
          <p:cNvPicPr>
            <a:picLocks noChangeAspect="1"/>
          </p:cNvPicPr>
          <p:nvPr/>
        </p:nvPicPr>
        <p:blipFill>
          <a:blip r:embed="rId6"/>
          <a:stretch>
            <a:fillRect/>
          </a:stretch>
        </p:blipFill>
        <p:spPr>
          <a:xfrm>
            <a:off x="345924" y="5393266"/>
            <a:ext cx="8452152" cy="861181"/>
          </a:xfrm>
          <a:prstGeom prst="rect">
            <a:avLst/>
          </a:prstGeom>
        </p:spPr>
      </p:pic>
      <p:pic>
        <p:nvPicPr>
          <p:cNvPr id="7" name="Audio 6">
            <a:hlinkClick r:id="" action="ppaction://media"/>
            <a:extLst>
              <a:ext uri="{FF2B5EF4-FFF2-40B4-BE49-F238E27FC236}">
                <a16:creationId xmlns:a16="http://schemas.microsoft.com/office/drawing/2014/main" id="{41C91BC5-F94D-1F43-8F4F-59C004EA4C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0398785"/>
      </p:ext>
    </p:extLst>
  </p:cSld>
  <p:clrMapOvr>
    <a:masterClrMapping/>
  </p:clrMapOvr>
  <p:transition advTm="34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6b?</a:t>
            </a:r>
          </a:p>
        </p:txBody>
      </p:sp>
      <p:pic>
        <p:nvPicPr>
          <p:cNvPr id="3" name="Picture 2" descr="A picture containing text&#10;&#10;Description automatically generated">
            <a:extLst>
              <a:ext uri="{FF2B5EF4-FFF2-40B4-BE49-F238E27FC236}">
                <a16:creationId xmlns:a16="http://schemas.microsoft.com/office/drawing/2014/main" id="{7CAD8919-602C-47E1-95EA-7611A37B7125}"/>
              </a:ext>
            </a:extLst>
          </p:cNvPr>
          <p:cNvPicPr>
            <a:picLocks noChangeAspect="1"/>
          </p:cNvPicPr>
          <p:nvPr/>
        </p:nvPicPr>
        <p:blipFill>
          <a:blip r:embed="rId5"/>
          <a:stretch>
            <a:fillRect/>
          </a:stretch>
        </p:blipFill>
        <p:spPr>
          <a:xfrm>
            <a:off x="345924" y="1486504"/>
            <a:ext cx="8452152" cy="861181"/>
          </a:xfrm>
          <a:prstGeom prst="rect">
            <a:avLst/>
          </a:prstGeom>
        </p:spPr>
      </p:pic>
      <p:pic>
        <p:nvPicPr>
          <p:cNvPr id="6" name="Picture 9" descr="Text&#10;&#10;Description automatically generated">
            <a:extLst>
              <a:ext uri="{FF2B5EF4-FFF2-40B4-BE49-F238E27FC236}">
                <a16:creationId xmlns:a16="http://schemas.microsoft.com/office/drawing/2014/main" id="{DFC03489-BAE4-46EE-96AE-FD572FB34CE1}"/>
              </a:ext>
            </a:extLst>
          </p:cNvPr>
          <p:cNvPicPr>
            <a:picLocks noChangeAspect="1"/>
          </p:cNvPicPr>
          <p:nvPr/>
        </p:nvPicPr>
        <p:blipFill>
          <a:blip r:embed="rId6"/>
          <a:stretch>
            <a:fillRect/>
          </a:stretch>
        </p:blipFill>
        <p:spPr>
          <a:xfrm>
            <a:off x="1906210" y="2463878"/>
            <a:ext cx="5343676" cy="4143672"/>
          </a:xfrm>
          <a:prstGeom prst="rect">
            <a:avLst/>
          </a:prstGeom>
        </p:spPr>
      </p:pic>
      <p:pic>
        <p:nvPicPr>
          <p:cNvPr id="2" name="Audio 1">
            <a:hlinkClick r:id="" action="ppaction://media"/>
            <a:extLst>
              <a:ext uri="{FF2B5EF4-FFF2-40B4-BE49-F238E27FC236}">
                <a16:creationId xmlns:a16="http://schemas.microsoft.com/office/drawing/2014/main" id="{72AFB785-ABAF-7F47-ABDD-6A595CBDFC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52900133"/>
      </p:ext>
    </p:extLst>
  </p:cSld>
  <p:clrMapOvr>
    <a:masterClrMapping/>
  </p:clrMapOvr>
  <p:transition advTm="21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6b?</a:t>
            </a:r>
          </a:p>
        </p:txBody>
      </p:sp>
      <p:pic>
        <p:nvPicPr>
          <p:cNvPr id="2" name="Picture 4" descr="Table&#10;&#10;Description automatically generated">
            <a:extLst>
              <a:ext uri="{FF2B5EF4-FFF2-40B4-BE49-F238E27FC236}">
                <a16:creationId xmlns:a16="http://schemas.microsoft.com/office/drawing/2014/main" id="{6F22084F-CE4D-47AB-ADCA-9150EB316CF0}"/>
              </a:ext>
            </a:extLst>
          </p:cNvPr>
          <p:cNvPicPr>
            <a:picLocks noChangeAspect="1"/>
          </p:cNvPicPr>
          <p:nvPr/>
        </p:nvPicPr>
        <p:blipFill>
          <a:blip r:embed="rId5"/>
          <a:stretch>
            <a:fillRect/>
          </a:stretch>
        </p:blipFill>
        <p:spPr>
          <a:xfrm>
            <a:off x="1240973" y="2453457"/>
            <a:ext cx="6964437" cy="428546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1BB911F-841A-4A2F-A96A-BBB32A3481F0}"/>
              </a:ext>
            </a:extLst>
          </p:cNvPr>
          <p:cNvPicPr>
            <a:picLocks noChangeAspect="1"/>
          </p:cNvPicPr>
          <p:nvPr/>
        </p:nvPicPr>
        <p:blipFill>
          <a:blip r:embed="rId6"/>
          <a:stretch>
            <a:fillRect/>
          </a:stretch>
        </p:blipFill>
        <p:spPr>
          <a:xfrm>
            <a:off x="345924" y="1486504"/>
            <a:ext cx="8452152" cy="861181"/>
          </a:xfrm>
          <a:prstGeom prst="rect">
            <a:avLst/>
          </a:prstGeom>
        </p:spPr>
      </p:pic>
      <p:pic>
        <p:nvPicPr>
          <p:cNvPr id="6" name="Audio 5">
            <a:hlinkClick r:id="" action="ppaction://media"/>
            <a:extLst>
              <a:ext uri="{FF2B5EF4-FFF2-40B4-BE49-F238E27FC236}">
                <a16:creationId xmlns:a16="http://schemas.microsoft.com/office/drawing/2014/main" id="{AB24F817-24DB-6547-8FB7-CE38CF780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64219678"/>
      </p:ext>
    </p:extLst>
  </p:cSld>
  <p:clrMapOvr>
    <a:masterClrMapping/>
  </p:clrMapOvr>
  <p:transition advTm="22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CAAB0A-466A-9A42-8DF9-7F2097131A0B}"/>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7?</a:t>
            </a:r>
          </a:p>
        </p:txBody>
      </p:sp>
      <p:sp>
        <p:nvSpPr>
          <p:cNvPr id="7" name="Rectangle 6">
            <a:extLst>
              <a:ext uri="{FF2B5EF4-FFF2-40B4-BE49-F238E27FC236}">
                <a16:creationId xmlns:a16="http://schemas.microsoft.com/office/drawing/2014/main" id="{9FC58E74-D95D-4044-BBB3-AEB615D2B1E6}"/>
              </a:ext>
            </a:extLst>
          </p:cNvPr>
          <p:cNvSpPr/>
          <p:nvPr/>
        </p:nvSpPr>
        <p:spPr>
          <a:xfrm>
            <a:off x="820998" y="1309759"/>
            <a:ext cx="7837380" cy="3386664"/>
          </a:xfrm>
          <a:prstGeom prst="rect">
            <a:avLst/>
          </a:prstGeom>
        </p:spPr>
        <p:txBody>
          <a:bodyPr wrap="square">
            <a:spAutoFit/>
          </a:bodyPr>
          <a:lstStyle/>
          <a:p>
            <a:r>
              <a:rPr lang="cy" sz="1800" b="0" i="0" strike="noStrike" cap="none" spc="0" baseline="0" dirty="0">
                <a:solidFill>
                  <a:srgbClr val="000000"/>
                </a:solidFill>
                <a:effectLst/>
                <a:latin typeface="Calibri"/>
                <a:ea typeface="Calibri"/>
                <a:cs typeface="Calibri"/>
              </a:rPr>
              <a:t>Cwestiwn: Cynnwys sy’n cael ei brofi – diraddiad defnyddiau.</a:t>
            </a:r>
          </a:p>
          <a:p>
            <a:r>
              <a:rPr lang="cy" sz="1800" b="0" i="0" strike="noStrike" cap="none" spc="0" baseline="0" dirty="0">
                <a:solidFill>
                  <a:srgbClr val="000000"/>
                </a:solidFill>
                <a:effectLst/>
                <a:latin typeface="Calibri"/>
                <a:ea typeface="Calibri"/>
                <a:cs typeface="Calibri"/>
              </a:rPr>
              <a:t>Amser i ateb: 30 MUNUD </a:t>
            </a:r>
          </a:p>
          <a:p>
            <a:r>
              <a:rPr lang="cy" sz="1800" b="0" i="0" strike="noStrike" cap="none" spc="0" baseline="0" dirty="0">
                <a:solidFill>
                  <a:srgbClr val="000000"/>
                </a:solidFill>
                <a:effectLst/>
                <a:latin typeface="Calibri"/>
                <a:ea typeface="Calibri"/>
                <a:cs typeface="Calibri"/>
              </a:rPr>
              <a:t>Sut mae cael marciau llawn: [mae'r cwestiwn hwn wedi'i farcio gyda bandiau]</a:t>
            </a:r>
          </a:p>
          <a:p>
            <a:r>
              <a:rPr lang="cy" sz="1800" b="0" i="0" strike="noStrike" cap="none" spc="0" baseline="0" dirty="0">
                <a:solidFill>
                  <a:srgbClr val="000000"/>
                </a:solidFill>
                <a:effectLst/>
                <a:latin typeface="Calibri"/>
                <a:ea typeface="Calibri"/>
                <a:cs typeface="Calibri"/>
              </a:rPr>
              <a:t>Dull:</a:t>
            </a:r>
          </a:p>
          <a:p>
            <a:r>
              <a:rPr lang="cy" sz="1800" b="0" i="0" strike="noStrike" cap="none" spc="0" baseline="0" dirty="0">
                <a:solidFill>
                  <a:srgbClr val="000000"/>
                </a:solidFill>
                <a:effectLst/>
                <a:latin typeface="Calibri"/>
                <a:ea typeface="Calibri"/>
                <a:cs typeface="Calibri"/>
              </a:rPr>
              <a:t>Cwblhewch gamau 1 – 4 fel yn y cwestiynau blaenorol.</a:t>
            </a:r>
          </a:p>
          <a:p>
            <a:r>
              <a:rPr lang="cy" sz="1800" b="0" i="0" strike="noStrike" cap="none" spc="0" baseline="0" dirty="0">
                <a:solidFill>
                  <a:srgbClr val="000000"/>
                </a:solidFill>
                <a:effectLst/>
                <a:latin typeface="Calibri"/>
                <a:ea typeface="Calibri"/>
                <a:cs typeface="Calibri"/>
              </a:rPr>
              <a:t>Cam 5	Nodwch yr hyn rydych chi'n ei wybod am ddirywiad amrywiaeth o 			ddefnyddiau gan gynnwys dur, pren a brics.  Bydd angen i chi ddisgrifio 		mesurau 	y gellid eu cymryd i ddatrys problemau sy'n gysylltiedig â’r 			dirywiad hwn.</a:t>
            </a:r>
          </a:p>
          <a:p>
            <a:r>
              <a:rPr lang="cy" sz="1800" b="0" i="0" strike="noStrike" cap="none" spc="0" baseline="0" dirty="0">
                <a:solidFill>
                  <a:srgbClr val="000000"/>
                </a:solidFill>
                <a:effectLst/>
                <a:latin typeface="Calibri"/>
                <a:ea typeface="Calibri"/>
                <a:cs typeface="Calibri"/>
              </a:rPr>
              <a:t>Cam 6	Cwestiwn 20-marc yw hwn. Mae'r cwestiwn yn gofyn am ddisgrifiad, 		felly mae angen i chi ystyried y ffyrdd y mae defnyddiau'n diraddio a’r 		mesurau 	y gellir eu cymryd i atal neu leihau diraddiad.</a:t>
            </a:r>
          </a:p>
        </p:txBody>
      </p:sp>
      <p:pic>
        <p:nvPicPr>
          <p:cNvPr id="2" name="Picture 2">
            <a:extLst>
              <a:ext uri="{FF2B5EF4-FFF2-40B4-BE49-F238E27FC236}">
                <a16:creationId xmlns:a16="http://schemas.microsoft.com/office/drawing/2014/main" id="{370A24C3-4DCF-4AD9-9971-2BE25E1FA6D9}"/>
              </a:ext>
            </a:extLst>
          </p:cNvPr>
          <p:cNvPicPr>
            <a:picLocks noChangeAspect="1"/>
          </p:cNvPicPr>
          <p:nvPr/>
        </p:nvPicPr>
        <p:blipFill>
          <a:blip r:embed="rId5"/>
          <a:stretch>
            <a:fillRect/>
          </a:stretch>
        </p:blipFill>
        <p:spPr>
          <a:xfrm>
            <a:off x="672496" y="4805391"/>
            <a:ext cx="7799009" cy="1613600"/>
          </a:xfrm>
          <a:prstGeom prst="rect">
            <a:avLst/>
          </a:prstGeom>
        </p:spPr>
      </p:pic>
      <p:pic>
        <p:nvPicPr>
          <p:cNvPr id="5" name="Audio 4">
            <a:hlinkClick r:id="" action="ppaction://media"/>
            <a:extLst>
              <a:ext uri="{FF2B5EF4-FFF2-40B4-BE49-F238E27FC236}">
                <a16:creationId xmlns:a16="http://schemas.microsoft.com/office/drawing/2014/main" id="{C1125604-1EB8-7441-A14D-71899D9C9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17800528"/>
      </p:ext>
    </p:extLst>
  </p:cSld>
  <p:clrMapOvr>
    <a:masterClrMapping/>
  </p:clrMapOvr>
  <p:transition advTm="430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48125" y="3237050"/>
            <a:ext cx="8229600" cy="3566625"/>
          </a:xfrm>
        </p:spPr>
        <p:txBody>
          <a:bodyPr/>
          <a:lstStyle/>
          <a:p>
            <a:r>
              <a:rPr lang="cy" sz="2200" b="0" i="0" strike="noStrike" cap="none" spc="0" baseline="0" dirty="0">
                <a:solidFill>
                  <a:srgbClr val="000000"/>
                </a:solidFill>
                <a:effectLst/>
                <a:latin typeface="Arial"/>
                <a:ea typeface="Arial"/>
                <a:cs typeface="Arial"/>
              </a:rPr>
              <a:t>Nawr rydym wedi edrych ar y geiriau allweddol yn y cwestiwn a'r sgiliau/gwybodaeth y mae angen i chi eu dangos, mae gennych dri deg munud i ddisgrifio diraddiad defnyddiau a mesurau y gellir eu cymryd i atal neu leihau'r broses</a:t>
            </a:r>
            <a:r>
              <a:rPr lang="cy" sz="2400" b="0" i="0" strike="noStrike" cap="none" spc="0" baseline="0" dirty="0">
                <a:solidFill>
                  <a:srgbClr val="000000"/>
                </a:solidFill>
                <a:effectLst/>
                <a:latin typeface="Arial"/>
                <a:ea typeface="Arial"/>
                <a:cs typeface="Arial"/>
              </a:rPr>
              <a:t>.</a:t>
            </a:r>
          </a:p>
        </p:txBody>
      </p:sp>
      <p:sp>
        <p:nvSpPr>
          <p:cNvPr id="6" name="Title 1">
            <a:extLst>
              <a:ext uri="{FF2B5EF4-FFF2-40B4-BE49-F238E27FC236}">
                <a16:creationId xmlns:a16="http://schemas.microsoft.com/office/drawing/2014/main" id="{B560F71D-A0AD-4FC3-BDC6-A5A6419C0DB0}"/>
              </a:ext>
            </a:extLst>
          </p:cNvPr>
          <p:cNvSpPr txBox="1"/>
          <p:nvPr/>
        </p:nvSpPr>
        <p:spPr>
          <a:xfrm>
            <a:off x="1397479" y="18009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Calibri"/>
                <a:ea typeface="Calibri"/>
                <a:cs typeface="Calibri"/>
              </a:rPr>
              <a:t>Ateb y cwestiwn – </a:t>
            </a:r>
          </a:p>
          <a:p>
            <a:pPr algn="ctr"/>
            <a:r>
              <a:rPr lang="cy" sz="3200" b="0" i="0" strike="noStrike" cap="none" spc="0" baseline="0">
                <a:solidFill>
                  <a:srgbClr val="FFFFFF"/>
                </a:solidFill>
                <a:effectLst/>
                <a:latin typeface="Calibri"/>
                <a:ea typeface="Calibri"/>
                <a:cs typeface="Calibri"/>
              </a:rPr>
              <a:t>Ymarfer wedi'i amseru – 30 munud.</a:t>
            </a:r>
          </a:p>
        </p:txBody>
      </p:sp>
      <p:pic>
        <p:nvPicPr>
          <p:cNvPr id="5" name="Add-in 4" title="Slice Timer">
            <a:extLst>
              <a:ext uri="{FF2B5EF4-FFF2-40B4-BE49-F238E27FC236}">
                <a16:creationId xmlns:a16="http://schemas.microsoft.com/office/drawing/2014/main" id="{7DCF6773-B865-48C2-8D8C-6821277AF749}"/>
              </a:ext>
            </a:extLst>
          </p:cNvPr>
          <p:cNvPicPr>
            <a:picLocks noGrp="1" noRot="1" noChangeAspect="1" noMove="1" noResize="1" noEditPoints="1" noAdjustHandles="1" noChangeArrowheads="1" noChangeShapeType="1"/>
          </p:cNvPicPr>
          <p:nvPr/>
        </p:nvPicPr>
        <p:blipFill>
          <a:blip r:embed="rId5"/>
          <a:stretch>
            <a:fillRect/>
          </a:stretch>
        </p:blipFill>
        <p:spPr>
          <a:xfrm>
            <a:off x="6800849" y="1300537"/>
            <a:ext cx="2343151" cy="1928397"/>
          </a:xfrm>
          <a:prstGeom prst="rect">
            <a:avLst/>
          </a:prstGeom>
        </p:spPr>
      </p:pic>
      <p:sp>
        <p:nvSpPr>
          <p:cNvPr id="10" name="TextBox 9">
            <a:extLst>
              <a:ext uri="{FF2B5EF4-FFF2-40B4-BE49-F238E27FC236}">
                <a16:creationId xmlns:a16="http://schemas.microsoft.com/office/drawing/2014/main" id="{B5EAFCF5-CF52-477A-96C4-8485206D1B49}"/>
              </a:ext>
            </a:extLst>
          </p:cNvPr>
          <p:cNvSpPr txBox="1"/>
          <p:nvPr/>
        </p:nvSpPr>
        <p:spPr>
          <a:xfrm>
            <a:off x="5102678" y="1972349"/>
            <a:ext cx="1699869" cy="823783"/>
          </a:xfrm>
          <a:prstGeom prst="rect">
            <a:avLst/>
          </a:prstGeom>
          <a:solidFill>
            <a:srgbClr val="00B0F0"/>
          </a:solidFill>
        </p:spPr>
        <p:txBody>
          <a:bodyPr wrap="square" rtlCol="0">
            <a:spAutoFit/>
          </a:bodyPr>
          <a:lstStyle/>
          <a:p>
            <a:r>
              <a:rPr lang="cy" sz="1600" b="1" i="0" strike="noStrike" cap="none" spc="0" baseline="0">
                <a:solidFill>
                  <a:srgbClr val="FFFFFF"/>
                </a:solidFill>
                <a:effectLst/>
                <a:latin typeface="Calibri"/>
                <a:ea typeface="Calibri"/>
                <a:cs typeface="Calibri"/>
              </a:rPr>
              <a:t>Cliciwch ar yr amserydd i ddechrau.</a:t>
            </a:r>
          </a:p>
        </p:txBody>
      </p:sp>
      <p:pic>
        <p:nvPicPr>
          <p:cNvPr id="2" name="Picture 2">
            <a:extLst>
              <a:ext uri="{FF2B5EF4-FFF2-40B4-BE49-F238E27FC236}">
                <a16:creationId xmlns:a16="http://schemas.microsoft.com/office/drawing/2014/main" id="{EEA503BF-6F03-4E01-935D-990C671C081C}"/>
              </a:ext>
            </a:extLst>
          </p:cNvPr>
          <p:cNvPicPr>
            <a:picLocks noChangeAspect="1"/>
          </p:cNvPicPr>
          <p:nvPr/>
        </p:nvPicPr>
        <p:blipFill>
          <a:blip r:embed="rId6"/>
          <a:stretch>
            <a:fillRect/>
          </a:stretch>
        </p:blipFill>
        <p:spPr>
          <a:xfrm>
            <a:off x="672496" y="4805391"/>
            <a:ext cx="7799009" cy="1613600"/>
          </a:xfrm>
          <a:prstGeom prst="rect">
            <a:avLst/>
          </a:prstGeom>
        </p:spPr>
      </p:pic>
      <p:pic>
        <p:nvPicPr>
          <p:cNvPr id="4" name="Audio 3">
            <a:hlinkClick r:id="" action="ppaction://media"/>
            <a:extLst>
              <a:ext uri="{FF2B5EF4-FFF2-40B4-BE49-F238E27FC236}">
                <a16:creationId xmlns:a16="http://schemas.microsoft.com/office/drawing/2014/main" id="{4D2CF013-5B8D-E242-898E-09268A5316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29853250"/>
      </p:ext>
    </p:extLst>
  </p:cSld>
  <p:clrMapOvr>
    <a:masterClrMapping/>
  </p:clrMapOvr>
  <p:transition advTm="29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E9C4EB-447E-5746-A88F-7CFA610050C3}"/>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7?</a:t>
            </a:r>
          </a:p>
        </p:txBody>
      </p:sp>
      <p:pic>
        <p:nvPicPr>
          <p:cNvPr id="2" name="Picture 2" descr="Text, letter&#10;&#10;Description automatically generated">
            <a:extLst>
              <a:ext uri="{FF2B5EF4-FFF2-40B4-BE49-F238E27FC236}">
                <a16:creationId xmlns:a16="http://schemas.microsoft.com/office/drawing/2014/main" id="{CE28A6DD-FBC8-4AF0-ACEA-115A72F05284}"/>
              </a:ext>
            </a:extLst>
          </p:cNvPr>
          <p:cNvPicPr>
            <a:picLocks noChangeAspect="1"/>
          </p:cNvPicPr>
          <p:nvPr/>
        </p:nvPicPr>
        <p:blipFill>
          <a:blip r:embed="rId5"/>
          <a:stretch>
            <a:fillRect/>
          </a:stretch>
        </p:blipFill>
        <p:spPr>
          <a:xfrm>
            <a:off x="116115" y="1412582"/>
            <a:ext cx="4388152" cy="3307121"/>
          </a:xfrm>
          <a:prstGeom prst="rect">
            <a:avLst/>
          </a:prstGeom>
        </p:spPr>
      </p:pic>
      <p:pic>
        <p:nvPicPr>
          <p:cNvPr id="3" name="Picture 5" descr="Text&#10;&#10;Description automatically generated">
            <a:extLst>
              <a:ext uri="{FF2B5EF4-FFF2-40B4-BE49-F238E27FC236}">
                <a16:creationId xmlns:a16="http://schemas.microsoft.com/office/drawing/2014/main" id="{DED0B000-889D-47CB-9D11-FD55987A8C37}"/>
              </a:ext>
            </a:extLst>
          </p:cNvPr>
          <p:cNvPicPr>
            <a:picLocks noChangeAspect="1"/>
          </p:cNvPicPr>
          <p:nvPr/>
        </p:nvPicPr>
        <p:blipFill>
          <a:blip r:embed="rId6"/>
          <a:stretch>
            <a:fillRect/>
          </a:stretch>
        </p:blipFill>
        <p:spPr>
          <a:xfrm>
            <a:off x="4494590" y="3371012"/>
            <a:ext cx="4448628" cy="3369594"/>
          </a:xfrm>
          <a:prstGeom prst="rect">
            <a:avLst/>
          </a:prstGeom>
        </p:spPr>
      </p:pic>
      <p:pic>
        <p:nvPicPr>
          <p:cNvPr id="6" name="Audio 5">
            <a:hlinkClick r:id="" action="ppaction://media"/>
            <a:extLst>
              <a:ext uri="{FF2B5EF4-FFF2-40B4-BE49-F238E27FC236}">
                <a16:creationId xmlns:a16="http://schemas.microsoft.com/office/drawing/2014/main" id="{6A6C6A93-A1EB-C34E-A038-A620E864B2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45410196"/>
      </p:ext>
    </p:extLst>
  </p:cSld>
  <p:clrMapOvr>
    <a:masterClrMapping/>
  </p:clrMapOvr>
  <p:transition advTm="39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4556733"/>
          </a:xfrm>
        </p:spPr>
        <p:txBody>
          <a:bodyPr>
            <a:normAutofit/>
          </a:bodyPr>
          <a:lstStyle/>
          <a:p>
            <a:pPr marL="61912"/>
            <a:r>
              <a:rPr lang="cy" sz="2400" b="0" i="0" strike="noStrike" cap="none" spc="0" baseline="0" dirty="0">
                <a:solidFill>
                  <a:srgbClr val="000000"/>
                </a:solidFill>
                <a:effectLst/>
                <a:latin typeface="Calibri"/>
                <a:ea typeface="Calibri"/>
                <a:cs typeface="Calibri"/>
              </a:rPr>
              <a:t>Gofalwch eich bod yn gwybod beth mae'r geiriau gorchymyn a ddefnyddir yn y cwestiynau yn gofyn i chi ei wneud.</a:t>
            </a:r>
          </a:p>
          <a:p>
            <a:pPr marL="61912"/>
            <a:endParaRPr lang="en-GB" sz="500" dirty="0">
              <a:latin typeface="+mn-lt"/>
            </a:endParaRPr>
          </a:p>
          <a:p>
            <a:r>
              <a:rPr lang="cy" sz="1800" b="1" i="0" strike="noStrike" cap="none" spc="0" baseline="0" dirty="0">
                <a:solidFill>
                  <a:srgbClr val="000000"/>
                </a:solidFill>
                <a:effectLst/>
                <a:latin typeface="Calibri"/>
                <a:ea typeface="Calibri"/>
                <a:cs typeface="Calibri"/>
              </a:rPr>
              <a:t>Esboniwch</a:t>
            </a:r>
            <a:r>
              <a:rPr lang="cy" sz="1800" b="0" i="0" strike="noStrike" cap="none" spc="0" baseline="0" dirty="0">
                <a:solidFill>
                  <a:srgbClr val="000000"/>
                </a:solidFill>
                <a:effectLst/>
                <a:latin typeface="Calibri"/>
                <a:ea typeface="Calibri"/>
                <a:cs typeface="Calibri"/>
              </a:rPr>
              <a:t> – os gofynnir i chi esbonio pwnc, dylech gynnwys diffiniad clir o'r hyn y gofynnwyd i chi ei esbonio mewn digon o fanylion fel bod unrhyw achos neu effaith yn cael ei gyfleu'n glir yn eich ateb.  Yn fyr, mae'r gair gorchymyn hwn yn gofyn am esboniad gyda rhesymu gwybodus.</a:t>
            </a:r>
          </a:p>
          <a:p>
            <a:r>
              <a:rPr lang="cy" sz="1800" b="0" i="0" strike="noStrike" cap="none" spc="0" baseline="0" dirty="0">
                <a:solidFill>
                  <a:srgbClr val="000000"/>
                </a:solidFill>
                <a:effectLst/>
                <a:latin typeface="Calibri"/>
                <a:ea typeface="Calibri"/>
                <a:cs typeface="Calibri"/>
              </a:rPr>
              <a:t>Mae Cwestiwn 3 yn enghraifft o'r math hwn o gwestiwn. </a:t>
            </a:r>
          </a:p>
          <a:p>
            <a:endParaRPr lang="en-GB" sz="1800" dirty="0">
              <a:latin typeface="+mn-lt"/>
            </a:endParaRPr>
          </a:p>
          <a:p>
            <a:r>
              <a:rPr lang="cy" sz="1800" b="1" i="0" strike="noStrike" cap="none" spc="0" baseline="0" dirty="0">
                <a:solidFill>
                  <a:srgbClr val="000000"/>
                </a:solidFill>
                <a:effectLst/>
                <a:latin typeface="Calibri"/>
                <a:ea typeface="Calibri"/>
                <a:cs typeface="Calibri"/>
              </a:rPr>
              <a:t>Gwerthuswch</a:t>
            </a:r>
            <a:r>
              <a:rPr lang="cy" sz="1800" b="0" i="0" strike="noStrike" cap="none" spc="0" baseline="0" dirty="0">
                <a:solidFill>
                  <a:srgbClr val="000000"/>
                </a:solidFill>
                <a:effectLst/>
                <a:latin typeface="Calibri"/>
                <a:ea typeface="Calibri"/>
                <a:cs typeface="Calibri"/>
              </a:rPr>
              <a:t> – os gofynnir i chi werthuso rhywbeth yna dylech lunio barn ar sail pwyso a mesur pwyntiau o blaid ac yn erbyn yr hyn y gofynnwyd i chi ei werthuso.    Dylech roi dyfarniad ynghylch i ba raddau rydych chi'n cytuno â datganiad, gan gyflwyno tystiolaeth ac enghreifftiau.</a:t>
            </a:r>
          </a:p>
          <a:p>
            <a:endParaRPr lang="en-GB" dirty="0"/>
          </a:p>
          <a:p>
            <a:endParaRPr lang="en-GB" dirty="0"/>
          </a:p>
          <a:p>
            <a:endParaRPr lang="en-GB" dirty="0"/>
          </a:p>
          <a:p>
            <a:pPr marL="61912"/>
            <a:endParaRPr lang="en-GB" dirty="0">
              <a:latin typeface="+mn-lt"/>
            </a:endParaRPr>
          </a:p>
        </p:txBody>
      </p:sp>
      <p:pic>
        <p:nvPicPr>
          <p:cNvPr id="2" name="Audio 1">
            <a:hlinkClick r:id="" action="ppaction://media"/>
            <a:extLst>
              <a:ext uri="{FF2B5EF4-FFF2-40B4-BE49-F238E27FC236}">
                <a16:creationId xmlns:a16="http://schemas.microsoft.com/office/drawing/2014/main" id="{389B402A-86C0-6A45-A8E2-0FE25A89C7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0948403"/>
      </p:ext>
    </p:extLst>
  </p:cSld>
  <p:clrMapOvr>
    <a:masterClrMapping/>
  </p:clrMapOvr>
  <p:transition advTm="400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E9C4EB-447E-5746-A88F-7CFA610050C3}"/>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7?</a:t>
            </a:r>
          </a:p>
        </p:txBody>
      </p:sp>
      <p:pic>
        <p:nvPicPr>
          <p:cNvPr id="2" name="Picture 4" descr="Text&#10;&#10;Description automatically generated">
            <a:extLst>
              <a:ext uri="{FF2B5EF4-FFF2-40B4-BE49-F238E27FC236}">
                <a16:creationId xmlns:a16="http://schemas.microsoft.com/office/drawing/2014/main" id="{C9CFA097-939E-4AE3-AF97-65261AEDDA1A}"/>
              </a:ext>
            </a:extLst>
          </p:cNvPr>
          <p:cNvPicPr>
            <a:picLocks noChangeAspect="1"/>
          </p:cNvPicPr>
          <p:nvPr/>
        </p:nvPicPr>
        <p:blipFill>
          <a:blip r:embed="rId5"/>
          <a:stretch>
            <a:fillRect/>
          </a:stretch>
        </p:blipFill>
        <p:spPr>
          <a:xfrm>
            <a:off x="2087639" y="1461493"/>
            <a:ext cx="4980818" cy="5205015"/>
          </a:xfrm>
          <a:prstGeom prst="rect">
            <a:avLst/>
          </a:prstGeom>
        </p:spPr>
      </p:pic>
      <p:pic>
        <p:nvPicPr>
          <p:cNvPr id="3" name="Audio 2">
            <a:hlinkClick r:id="" action="ppaction://media"/>
            <a:extLst>
              <a:ext uri="{FF2B5EF4-FFF2-40B4-BE49-F238E27FC236}">
                <a16:creationId xmlns:a16="http://schemas.microsoft.com/office/drawing/2014/main" id="{94FECCF1-D012-2642-B5EB-207FF25D6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12623195"/>
      </p:ext>
    </p:extLst>
  </p:cSld>
  <p:clrMapOvr>
    <a:masterClrMapping/>
  </p:clrMapOvr>
  <p:transition advTm="18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CB8E9-88A9-4949-AD17-8ADDBE778216}"/>
              </a:ext>
            </a:extLst>
          </p:cNvPr>
          <p:cNvSpPr txBox="1"/>
          <p:nvPr/>
        </p:nvSpPr>
        <p:spPr>
          <a:xfrm>
            <a:off x="1397479" y="377037"/>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200" b="0" i="0" strike="noStrike" cap="none" spc="0" baseline="0">
                <a:solidFill>
                  <a:srgbClr val="FFFFFF"/>
                </a:solidFill>
                <a:effectLst/>
                <a:latin typeface="Arial"/>
                <a:ea typeface="Arial"/>
                <a:cs typeface="Arial"/>
              </a:rPr>
              <a:t>Sut ddylwn i ymdrin â Chwestiwn 7?</a:t>
            </a:r>
          </a:p>
        </p:txBody>
      </p:sp>
      <p:pic>
        <p:nvPicPr>
          <p:cNvPr id="2" name="Picture 2">
            <a:extLst>
              <a:ext uri="{FF2B5EF4-FFF2-40B4-BE49-F238E27FC236}">
                <a16:creationId xmlns:a16="http://schemas.microsoft.com/office/drawing/2014/main" id="{E86DBE0A-F74D-46BD-9C93-71E0F841FE55}"/>
              </a:ext>
            </a:extLst>
          </p:cNvPr>
          <p:cNvPicPr>
            <a:picLocks noChangeAspect="1"/>
          </p:cNvPicPr>
          <p:nvPr/>
        </p:nvPicPr>
        <p:blipFill>
          <a:blip r:embed="rId5"/>
          <a:stretch>
            <a:fillRect/>
          </a:stretch>
        </p:blipFill>
        <p:spPr>
          <a:xfrm>
            <a:off x="1216781" y="1418135"/>
            <a:ext cx="7448247" cy="5182872"/>
          </a:xfrm>
          <a:prstGeom prst="rect">
            <a:avLst/>
          </a:prstGeom>
        </p:spPr>
      </p:pic>
      <p:pic>
        <p:nvPicPr>
          <p:cNvPr id="3" name="Audio 2">
            <a:hlinkClick r:id="" action="ppaction://media"/>
            <a:extLst>
              <a:ext uri="{FF2B5EF4-FFF2-40B4-BE49-F238E27FC236}">
                <a16:creationId xmlns:a16="http://schemas.microsoft.com/office/drawing/2014/main" id="{983E8853-FC01-CE44-B1E2-098FB3B44D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59899986"/>
      </p:ext>
    </p:extLst>
  </p:cSld>
  <p:clrMapOvr>
    <a:masterClrMapping/>
  </p:clrMapOvr>
  <p:transition advTm="9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a:blip r:embed="rId4"/>
          <a:srcRect b="12420"/>
          <a:stretch>
            <a:fillRect/>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76060" cy="677333"/>
          </a:xfrm>
          <a:prstGeom prst="rect">
            <a:avLst/>
          </a:prstGeom>
          <a:noFill/>
        </p:spPr>
        <p:txBody>
          <a:bodyPr wrap="square" rtlCol="0">
            <a:spAutoFit/>
          </a:bodyPr>
          <a:lstStyle/>
          <a:p>
            <a:pPr>
              <a:lnSpc>
                <a:spcPct val="80000"/>
              </a:lnSpc>
            </a:pPr>
            <a:r>
              <a:rPr lang="cy" sz="4800" b="0" i="0" strike="noStrike" cap="none" spc="-30" baseline="0">
                <a:solidFill>
                  <a:srgbClr val="FFFFFF"/>
                </a:solidFill>
                <a:effectLst/>
                <a:latin typeface="Calibri"/>
                <a:ea typeface="Calibri"/>
                <a:cs typeface="Calibri"/>
              </a:rPr>
              <a:t>Unrhyw gwestiynau?</a:t>
            </a:r>
          </a:p>
        </p:txBody>
      </p:sp>
      <p:sp>
        <p:nvSpPr>
          <p:cNvPr id="9" name="TextBox 8">
            <a:extLst>
              <a:ext uri="{FF2B5EF4-FFF2-40B4-BE49-F238E27FC236}">
                <a16:creationId xmlns:a16="http://schemas.microsoft.com/office/drawing/2014/main" id="{8DD783CA-D017-479B-AC62-A6550977FE53}"/>
              </a:ext>
            </a:extLst>
          </p:cNvPr>
          <p:cNvSpPr txBox="1"/>
          <p:nvPr/>
        </p:nvSpPr>
        <p:spPr>
          <a:xfrm>
            <a:off x="268287" y="1279012"/>
            <a:ext cx="7854696" cy="2246769"/>
          </a:xfrm>
          <a:prstGeom prst="rect">
            <a:avLst/>
          </a:prstGeom>
          <a:noFill/>
        </p:spPr>
        <p:txBody>
          <a:bodyPr wrap="square" lIns="91440" tIns="45720" rIns="91440" bIns="45720" rtlCol="0" anchor="t">
            <a:spAutoFit/>
          </a:bodyPr>
          <a:lstStyle/>
          <a:p>
            <a:r>
              <a:rPr lang="cy" sz="2800" b="0" i="0" strike="noStrike" cap="none" spc="0" baseline="0" dirty="0">
                <a:solidFill>
                  <a:srgbClr val="FFFFFF"/>
                </a:solidFill>
                <a:effectLst/>
                <a:latin typeface="Calibri"/>
                <a:ea typeface="Calibri"/>
                <a:cs typeface="Calibri"/>
              </a:rPr>
              <a:t>Oes gennych chi unrhyw gwestiynau pellach am yr arholiad hwn?</a:t>
            </a:r>
          </a:p>
          <a:p>
            <a:endParaRPr lang="cy" sz="2800" dirty="0">
              <a:solidFill>
                <a:srgbClr val="FFFFFF"/>
              </a:solidFill>
              <a:latin typeface="Calibri"/>
              <a:ea typeface="Calibri"/>
              <a:cs typeface="Calibri"/>
            </a:endParaRPr>
          </a:p>
          <a:p>
            <a:r>
              <a:rPr lang="cy" sz="2800" b="0" i="0" strike="noStrike" cap="none" spc="0" baseline="0" dirty="0">
                <a:solidFill>
                  <a:srgbClr val="FFFFFF"/>
                </a:solidFill>
                <a:effectLst/>
                <a:latin typeface="Calibri"/>
                <a:ea typeface="Calibri"/>
                <a:cs typeface="Calibri"/>
              </a:rPr>
              <a:t>Os felly, ysgrifennwch nhw ar nodyn post-it a'i osod ar flaen eich papur i'w roi i'ch athro/ athrawes.</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40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4556733"/>
          </a:xfrm>
        </p:spPr>
        <p:txBody>
          <a:bodyPr>
            <a:normAutofit/>
          </a:bodyPr>
          <a:lstStyle/>
          <a:p>
            <a:pPr marL="61912"/>
            <a:r>
              <a:rPr lang="cy" sz="2400" b="0" i="0" strike="noStrike" cap="none" spc="0" baseline="0" dirty="0">
                <a:solidFill>
                  <a:srgbClr val="000000"/>
                </a:solidFill>
                <a:effectLst/>
                <a:latin typeface="Calibri"/>
                <a:ea typeface="Calibri"/>
                <a:cs typeface="Calibri"/>
              </a:rPr>
              <a:t>Gwnewch yn siŵr eich bod yn gwybod pa fformiwlâu sydd wedi'u cynnwys ar y papur arholiad:</a:t>
            </a:r>
          </a:p>
          <a:p>
            <a:pPr marL="61912"/>
            <a:endParaRPr lang="en-GB" sz="500" dirty="0">
              <a:latin typeface="+mn-lt"/>
            </a:endParaRPr>
          </a:p>
          <a:p>
            <a:endParaRPr lang="en-GB" sz="1800" dirty="0"/>
          </a:p>
          <a:p>
            <a:endParaRPr lang="en-GB" sz="1800" dirty="0">
              <a:latin typeface="+mn-lt"/>
            </a:endParaRP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pic>
        <p:nvPicPr>
          <p:cNvPr id="2" name="Picture 2">
            <a:extLst>
              <a:ext uri="{FF2B5EF4-FFF2-40B4-BE49-F238E27FC236}">
                <a16:creationId xmlns:a16="http://schemas.microsoft.com/office/drawing/2014/main" id="{D023F02A-F546-4286-9CBA-42C69243F1E6}"/>
              </a:ext>
            </a:extLst>
          </p:cNvPr>
          <p:cNvPicPr>
            <a:picLocks noChangeAspect="1"/>
          </p:cNvPicPr>
          <p:nvPr/>
        </p:nvPicPr>
        <p:blipFill>
          <a:blip r:embed="rId5"/>
          <a:stretch>
            <a:fillRect/>
          </a:stretch>
        </p:blipFill>
        <p:spPr>
          <a:xfrm>
            <a:off x="526409" y="2578759"/>
            <a:ext cx="8080695" cy="3525086"/>
          </a:xfrm>
          <a:prstGeom prst="rect">
            <a:avLst/>
          </a:prstGeom>
        </p:spPr>
      </p:pic>
      <p:pic>
        <p:nvPicPr>
          <p:cNvPr id="4" name="Audio 3">
            <a:hlinkClick r:id="" action="ppaction://media"/>
            <a:extLst>
              <a:ext uri="{FF2B5EF4-FFF2-40B4-BE49-F238E27FC236}">
                <a16:creationId xmlns:a16="http://schemas.microsoft.com/office/drawing/2014/main" id="{B36EF9B9-D295-EE4F-91EC-DDDFB49F5C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41493462"/>
      </p:ext>
    </p:extLst>
  </p:cSld>
  <p:clrMapOvr>
    <a:masterClrMapping/>
  </p:clrMapOvr>
  <p:transition advTm="464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4556733"/>
          </a:xfrm>
        </p:spPr>
        <p:txBody>
          <a:bodyPr>
            <a:normAutofit/>
          </a:bodyPr>
          <a:lstStyle/>
          <a:p>
            <a:pPr marL="61912"/>
            <a:r>
              <a:rPr lang="cy" sz="2400" b="0" i="0" strike="noStrike" cap="none" spc="0" baseline="0" dirty="0">
                <a:solidFill>
                  <a:srgbClr val="000000"/>
                </a:solidFill>
                <a:effectLst/>
                <a:latin typeface="Calibri"/>
                <a:ea typeface="Calibri"/>
                <a:cs typeface="Calibri"/>
              </a:rPr>
              <a:t>Gwnewch yn siŵr eich bod yn gwybod pa fformiwlâu sydd wedi'u cynnwys ar y papur arholiad:</a:t>
            </a:r>
          </a:p>
          <a:p>
            <a:endParaRPr lang="en-GB" sz="1800" dirty="0"/>
          </a:p>
          <a:p>
            <a:endParaRPr lang="en-GB" sz="1800" dirty="0"/>
          </a:p>
          <a:p>
            <a:endParaRPr lang="en-GB" sz="1800" dirty="0">
              <a:latin typeface="+mn-lt"/>
            </a:endParaRP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pic>
        <p:nvPicPr>
          <p:cNvPr id="2" name="Picture 3" descr="Text&#10;&#10;Description automatically generated">
            <a:extLst>
              <a:ext uri="{FF2B5EF4-FFF2-40B4-BE49-F238E27FC236}">
                <a16:creationId xmlns:a16="http://schemas.microsoft.com/office/drawing/2014/main" id="{DE72D29A-58F6-4E44-A602-2EF2D7A4A275}"/>
              </a:ext>
            </a:extLst>
          </p:cNvPr>
          <p:cNvPicPr>
            <a:picLocks noChangeAspect="1"/>
          </p:cNvPicPr>
          <p:nvPr/>
        </p:nvPicPr>
        <p:blipFill>
          <a:blip r:embed="rId5"/>
          <a:stretch>
            <a:fillRect/>
          </a:stretch>
        </p:blipFill>
        <p:spPr>
          <a:xfrm>
            <a:off x="442520" y="2750341"/>
            <a:ext cx="8258961" cy="3339215"/>
          </a:xfrm>
          <a:prstGeom prst="rect">
            <a:avLst/>
          </a:prstGeom>
        </p:spPr>
      </p:pic>
      <p:pic>
        <p:nvPicPr>
          <p:cNvPr id="4" name="Audio 3">
            <a:hlinkClick r:id="" action="ppaction://media"/>
            <a:extLst>
              <a:ext uri="{FF2B5EF4-FFF2-40B4-BE49-F238E27FC236}">
                <a16:creationId xmlns:a16="http://schemas.microsoft.com/office/drawing/2014/main" id="{22A46D6B-212A-D647-943E-EA10CAF64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3847343"/>
      </p:ext>
    </p:extLst>
  </p:cSld>
  <p:clrMapOvr>
    <a:masterClrMapping/>
  </p:clrMapOvr>
  <p:transition advTm="267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 sz="3600" b="0" i="0" strike="noStrike" cap="none" spc="0" baseline="0">
                <a:solidFill>
                  <a:srgbClr val="FFFFFF"/>
                </a:solidFill>
                <a:effectLst/>
                <a:latin typeface="Calibri"/>
                <a:ea typeface="Calibri"/>
                <a:cs typeface="Calibri"/>
              </a:rPr>
              <a:t>Beth ddylwn i ei wneud gyntaf?</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1675818"/>
          </a:xfrm>
        </p:spPr>
        <p:txBody>
          <a:bodyPr>
            <a:normAutofit/>
          </a:bodyPr>
          <a:lstStyle/>
          <a:p>
            <a:r>
              <a:rPr lang="cy" sz="2800" b="0" i="0" strike="noStrike" cap="none" spc="0" baseline="0" dirty="0">
                <a:solidFill>
                  <a:srgbClr val="000000"/>
                </a:solidFill>
                <a:effectLst/>
                <a:latin typeface="Calibri"/>
                <a:ea typeface="Calibri"/>
                <a:cs typeface="Calibri"/>
              </a:rPr>
              <a:t>Gofalwch bod eich enw a'ch rhif ymgeisydd ar eich llyfryn ateb.</a:t>
            </a:r>
          </a:p>
          <a:p>
            <a:r>
              <a:rPr lang="cy" sz="2800" b="0" i="0" strike="noStrike" cap="none" spc="0" baseline="0" dirty="0">
                <a:solidFill>
                  <a:srgbClr val="000000"/>
                </a:solidFill>
                <a:effectLst/>
                <a:latin typeface="Calibri"/>
                <a:ea typeface="Calibri"/>
                <a:cs typeface="Calibri"/>
              </a:rPr>
              <a:t>Cwestiwn 1.</a:t>
            </a:r>
          </a:p>
          <a:p>
            <a:pPr marL="0" indent="0">
              <a:buNone/>
            </a:pPr>
            <a:endParaRPr lang="en-GB" sz="2000" dirty="0">
              <a:latin typeface="+mn-lt"/>
            </a:endParaRPr>
          </a:p>
          <a:p>
            <a:pPr marL="0" indent="0">
              <a:buNone/>
            </a:pPr>
            <a:endParaRPr lang="en-GB" dirty="0"/>
          </a:p>
          <a:p>
            <a:pPr marL="0" indent="0">
              <a:buNone/>
            </a:pPr>
            <a:endParaRPr lang="en-GB" sz="2000" dirty="0">
              <a:latin typeface="+mn-lt"/>
            </a:endParaRPr>
          </a:p>
        </p:txBody>
      </p:sp>
      <p:sp>
        <p:nvSpPr>
          <p:cNvPr id="3" name="TextBox 2">
            <a:extLst>
              <a:ext uri="{FF2B5EF4-FFF2-40B4-BE49-F238E27FC236}">
                <a16:creationId xmlns:a16="http://schemas.microsoft.com/office/drawing/2014/main" id="{D28C13B7-67EC-C249-811C-7843E5145059}"/>
              </a:ext>
            </a:extLst>
          </p:cNvPr>
          <p:cNvSpPr txBox="1"/>
          <p:nvPr/>
        </p:nvSpPr>
        <p:spPr>
          <a:xfrm>
            <a:off x="356799" y="3428999"/>
            <a:ext cx="8415808" cy="1189909"/>
          </a:xfrm>
          <a:prstGeom prst="rect">
            <a:avLst/>
          </a:prstGeom>
          <a:noFill/>
          <a:ln w="34925">
            <a:solidFill>
              <a:schemeClr val="accent5"/>
            </a:solidFill>
          </a:ln>
        </p:spPr>
        <p:txBody>
          <a:bodyPr wrap="square" rtlCol="0">
            <a:spAutoFit/>
          </a:bodyPr>
          <a:lstStyle/>
          <a:p>
            <a:pPr marL="0" indent="0">
              <a:buNone/>
            </a:pPr>
            <a:r>
              <a:rPr lang="cy" sz="2400" b="0" i="0" strike="noStrike" cap="none" spc="0" baseline="0" dirty="0">
                <a:solidFill>
                  <a:srgbClr val="000000"/>
                </a:solidFill>
                <a:effectLst/>
                <a:latin typeface="Calibri"/>
                <a:ea typeface="Calibri"/>
                <a:cs typeface="Calibri"/>
              </a:rPr>
              <a:t>Gair gorchymyn a ddefnyddir yng nghwestiwn 1:</a:t>
            </a:r>
          </a:p>
          <a:p>
            <a:r>
              <a:rPr lang="cy" sz="2400" b="1" i="0" strike="noStrike" cap="none" spc="0" baseline="0" dirty="0">
                <a:solidFill>
                  <a:srgbClr val="000000"/>
                </a:solidFill>
                <a:effectLst/>
                <a:latin typeface="Calibri"/>
                <a:ea typeface="Calibri"/>
                <a:cs typeface="Calibri"/>
              </a:rPr>
              <a:t>Amlinellwch</a:t>
            </a:r>
            <a:r>
              <a:rPr lang="cy" sz="2400" b="0" i="0" strike="noStrike" cap="none" spc="0" baseline="0" dirty="0">
                <a:solidFill>
                  <a:srgbClr val="000000"/>
                </a:solidFill>
                <a:effectLst/>
                <a:latin typeface="Calibri"/>
                <a:ea typeface="Calibri"/>
                <a:cs typeface="Calibri"/>
              </a:rPr>
              <a:t> - dylech roi disgrifiad o brif nodweddion y tair priodwedd sy’n cael eu henwi yn y cwestiwn.</a:t>
            </a:r>
          </a:p>
        </p:txBody>
      </p:sp>
      <p:pic>
        <p:nvPicPr>
          <p:cNvPr id="2" name="Picture 3" descr="A picture containing logo&#10;&#10;Description automatically generated">
            <a:extLst>
              <a:ext uri="{FF2B5EF4-FFF2-40B4-BE49-F238E27FC236}">
                <a16:creationId xmlns:a16="http://schemas.microsoft.com/office/drawing/2014/main" id="{56374D3C-D820-457B-82B9-79DD5C804FBC}"/>
              </a:ext>
            </a:extLst>
          </p:cNvPr>
          <p:cNvPicPr>
            <a:picLocks noChangeAspect="1"/>
          </p:cNvPicPr>
          <p:nvPr/>
        </p:nvPicPr>
        <p:blipFill>
          <a:blip r:embed="rId5"/>
          <a:stretch>
            <a:fillRect/>
          </a:stretch>
        </p:blipFill>
        <p:spPr>
          <a:xfrm>
            <a:off x="358019" y="5201430"/>
            <a:ext cx="8440057" cy="1027138"/>
          </a:xfrm>
          <a:prstGeom prst="rect">
            <a:avLst/>
          </a:prstGeom>
        </p:spPr>
      </p:pic>
      <p:pic>
        <p:nvPicPr>
          <p:cNvPr id="4" name="Audio 3">
            <a:hlinkClick r:id="" action="ppaction://media"/>
            <a:extLst>
              <a:ext uri="{FF2B5EF4-FFF2-40B4-BE49-F238E27FC236}">
                <a16:creationId xmlns:a16="http://schemas.microsoft.com/office/drawing/2014/main" id="{60D1227D-14E5-5040-8580-87D7CF8092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99065751"/>
      </p:ext>
    </p:extLst>
  </p:cSld>
  <p:clrMapOvr>
    <a:masterClrMapping/>
  </p:clrMapOvr>
  <p:transition advTm="292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2.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051abfb25284fa7588d92b3eb6a3c4e">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2205e380b960644e3dac9fc76bbf9f3c"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UserInfo>
        <DisplayName>Blount, Melanie</DisplayName>
        <AccountId>149</AccountId>
        <AccountType/>
      </UserInfo>
      <UserInfo>
        <DisplayName>Perry, Allan</DisplayName>
        <AccountId>94</AccountId>
        <AccountType/>
      </UserInfo>
      <UserInfo>
        <DisplayName>O'Regan, Andrew</DisplayName>
        <AccountId>35</AccountId>
        <AccountType/>
      </UserInfo>
    </SharedWithUsers>
    <QA xmlns="101960c9-2583-49a4-9434-4c0cad7b266a" xsi:nil="true"/>
  </documentManagement>
</p:properties>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DE76D4C2-C193-4CB4-9A77-4859CBE47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E5532-076C-4333-94CD-BB9A7BAC216D}">
  <ds:schemaRef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01960c9-2583-49a4-9434-4c0cad7b26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28972</TotalTime>
  <Words>9421</Words>
  <Application>Microsoft Office PowerPoint</Application>
  <PresentationFormat>On-screen Show (4:3)</PresentationFormat>
  <Paragraphs>708</Paragraphs>
  <Slides>62</Slides>
  <Notes>62</Notes>
  <HiddenSlides>0</HiddenSlides>
  <MMClips>61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Bliss-Light</vt:lpstr>
      <vt:lpstr>Arial</vt:lpstr>
      <vt:lpstr>Calibri</vt:lpstr>
      <vt:lpstr>Courier New</vt:lpstr>
      <vt:lpstr>Gotham Rounded Book</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WJEC</dc:creator>
  <cp:keywords/>
  <dc:description/>
  <cp:lastModifiedBy>Nia Jones</cp:lastModifiedBy>
  <cp:revision>314</cp:revision>
  <dcterms:created xsi:type="dcterms:W3CDTF">2017-04-04T10:58:38Z</dcterms:created>
  <dcterms:modified xsi:type="dcterms:W3CDTF">2021-12-14T08:35:48Z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0x0101005E8D75E50D38D1449095CDF5BED87B3E</vt:lpwstr>
  </property>
  <property fmtid="{D5CDD505-2E9C-101B-9397-08002B2CF9AE}" pid="4" name="Order">
    <vt:r8>21600</vt:r8>
  </property>
  <property fmtid="{D5CDD505-2E9C-101B-9397-08002B2CF9AE}" pid="5" name="TemplateUrl">
    <vt:lpwstr/>
  </property>
  <property fmtid="{D5CDD505-2E9C-101B-9397-08002B2CF9AE}" pid="6" name="xd_ProgID">
    <vt:lpwstr/>
  </property>
  <property fmtid="{D5CDD505-2E9C-101B-9397-08002B2CF9AE}" pid="7" name="xd_Signature">
    <vt:bool>false</vt:bool>
  </property>
</Properties>
</file>