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webextensions/webextension1.xml" ContentType="application/vnd.ms-office.webextension+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webextensions/webextension2.xml" ContentType="application/vnd.ms-office.webextension+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webextensions/webextension3.xml" ContentType="application/vnd.ms-office.webextension+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webextensions/webextension4.xml" ContentType="application/vnd.ms-office.webextension+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webextensions/webextension5.xml" ContentType="application/vnd.ms-office.webextension+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webextensions/webextension6.xml" ContentType="application/vnd.ms-office.webextension+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webextensions/webextension7.xml" ContentType="application/vnd.ms-office.webextension+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webextensions/webextension8.xml" ContentType="application/vnd.ms-office.webextension+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webextensions/webextension9.xml" ContentType="application/vnd.ms-office.webextension+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6"/>
  </p:notesMasterIdLst>
  <p:sldIdLst>
    <p:sldId id="265" r:id="rId5"/>
    <p:sldId id="271" r:id="rId6"/>
    <p:sldId id="439" r:id="rId7"/>
    <p:sldId id="440" r:id="rId8"/>
    <p:sldId id="483" r:id="rId9"/>
    <p:sldId id="484" r:id="rId10"/>
    <p:sldId id="442" r:id="rId11"/>
    <p:sldId id="443" r:id="rId12"/>
    <p:sldId id="444" r:id="rId13"/>
    <p:sldId id="441" r:id="rId14"/>
    <p:sldId id="448" r:id="rId15"/>
    <p:sldId id="449" r:id="rId16"/>
    <p:sldId id="450" r:id="rId17"/>
    <p:sldId id="452" r:id="rId18"/>
    <p:sldId id="476" r:id="rId19"/>
    <p:sldId id="451" r:id="rId20"/>
    <p:sldId id="453" r:id="rId21"/>
    <p:sldId id="454" r:id="rId22"/>
    <p:sldId id="477" r:id="rId23"/>
    <p:sldId id="455" r:id="rId24"/>
    <p:sldId id="458" r:id="rId25"/>
    <p:sldId id="459" r:id="rId26"/>
    <p:sldId id="460" r:id="rId27"/>
    <p:sldId id="503" r:id="rId28"/>
    <p:sldId id="464" r:id="rId29"/>
    <p:sldId id="508" r:id="rId30"/>
    <p:sldId id="463" r:id="rId31"/>
    <p:sldId id="465" r:id="rId32"/>
    <p:sldId id="466" r:id="rId33"/>
    <p:sldId id="475" r:id="rId34"/>
    <p:sldId id="504" r:id="rId35"/>
    <p:sldId id="467" r:id="rId36"/>
    <p:sldId id="478" r:id="rId37"/>
    <p:sldId id="491" r:id="rId38"/>
    <p:sldId id="479" r:id="rId39"/>
    <p:sldId id="492" r:id="rId40"/>
    <p:sldId id="468" r:id="rId41"/>
    <p:sldId id="499" r:id="rId42"/>
    <p:sldId id="469" r:id="rId43"/>
    <p:sldId id="470" r:id="rId44"/>
    <p:sldId id="500" r:id="rId45"/>
    <p:sldId id="471" r:id="rId46"/>
    <p:sldId id="509" r:id="rId47"/>
    <p:sldId id="480" r:id="rId48"/>
    <p:sldId id="505" r:id="rId49"/>
    <p:sldId id="481" r:id="rId50"/>
    <p:sldId id="472" r:id="rId51"/>
    <p:sldId id="506" r:id="rId52"/>
    <p:sldId id="473" r:id="rId53"/>
    <p:sldId id="482" r:id="rId54"/>
    <p:sldId id="495" r:id="rId55"/>
    <p:sldId id="496" r:id="rId56"/>
    <p:sldId id="485" r:id="rId57"/>
    <p:sldId id="486" r:id="rId58"/>
    <p:sldId id="501" r:id="rId59"/>
    <p:sldId id="487" r:id="rId60"/>
    <p:sldId id="488" r:id="rId61"/>
    <p:sldId id="502" r:id="rId62"/>
    <p:sldId id="489" r:id="rId63"/>
    <p:sldId id="490" r:id="rId64"/>
    <p:sldId id="42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1A849-6D16-4CD7-AA5E-E26EB0156060}" v="4" dt="2021-07-02T14:59:44.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p:restoredTop sz="92959" autoAdjust="0"/>
  </p:normalViewPr>
  <p:slideViewPr>
    <p:cSldViewPr snapToGrid="0">
      <p:cViewPr varScale="1">
        <p:scale>
          <a:sx n="67" d="100"/>
          <a:sy n="67" d="100"/>
        </p:scale>
        <p:origin x="732"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95" d="100"/>
          <a:sy n="195" d="100"/>
        </p:scale>
        <p:origin x="3480" y="-2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CF653-5FF0-49EF-9A97-96E4EFD3ECD3}" type="datetimeFigureOut">
              <a:rPr lang="en-GB" smtClean="0"/>
              <a:t>02/07/2021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3D75C-A3F6-4A76-B5C9-2B52834D812C}" type="slidenum">
              <a:rPr lang="en-GB" smtClean="0"/>
              <a:t>‹#›</a:t>
            </a:fld>
            <a:endParaRPr lang="en-GB"/>
          </a:p>
        </p:txBody>
      </p:sp>
    </p:spTree>
    <p:extLst>
      <p:ext uri="{BB962C8B-B14F-4D97-AF65-F5344CB8AC3E}">
        <p14:creationId xmlns:p14="http://schemas.microsoft.com/office/powerpoint/2010/main" val="2213798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y-GB"/>
              <a:t>Canllaw ar gyfer Arholiad </a:t>
            </a:r>
          </a:p>
          <a:p>
            <a:r>
              <a:rPr lang="cy-GB" b="1"/>
              <a:t>TAG Yr Amgylchedd Adeiledig</a:t>
            </a:r>
          </a:p>
          <a:p>
            <a:r>
              <a:rPr lang="cy-GB" b="1"/>
              <a:t>Uned 1</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BF64F25-C7F6-4E11-8B8C-CCA7BD6D9214}"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Cam 4 - meddyliwch ar yr hyn rydych chi'n ei wybod am y cynnwys sydd wedi'i gynnwys yn y cwestiwn.  </a:t>
            </a:r>
          </a:p>
          <a:p>
            <a:endParaRPr lang="cy-GB"/>
          </a:p>
          <a:p>
            <a:r>
              <a:rPr lang="cy-GB"/>
              <a:t>Cam 5 - nodwch y ddwy fantais ac anfantais rydych chi am eu defnyddio a meddyliwch sut y byddwch chi'n geirio'ch ymateb.</a:t>
            </a:r>
          </a:p>
          <a:p>
            <a:endParaRPr lang="cy-GB"/>
          </a:p>
          <a:p>
            <a:r>
              <a:rPr lang="cy-GB"/>
              <a:t>Cam 6 - gwnewch yn siŵr eich bod chi'n gwneud pedwar pwynt ar wahân, bydd pob un o'r manteision a'r anfanteision yn ennill un marc ond dim mwy nag un marc.</a:t>
            </a:r>
          </a:p>
          <a:p>
            <a:endParaRPr lang="cy-GB"/>
          </a:p>
          <a:p>
            <a:r>
              <a:rPr lang="cy-GB"/>
              <a:t>Mae'r cynllun marcio yn nodi cyfres o fanteision, a byddai pob un ohonynt yn ennill un marc.  Pe byddech chi'n defnyddio mantais nad yw wedi'i rhestru ond sy'n gywir byddech chi'n dal i ennill y marc.</a:t>
            </a:r>
          </a:p>
          <a:p>
            <a:endParaRPr lang="cy-GB"/>
          </a:p>
          <a:p>
            <a:r>
              <a:rPr lang="cy-GB"/>
              <a:t>Treuliwch ychydig o amser yn darllen trwy'r manteision i ddeall y ffordd y mae'r manteision wedi'u geirio.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94243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Darllenwch trwy'r cynllun marcio am yr anfanteision. A oes unrhyw beth arall yr hoffech ei ychwanegu?</a:t>
            </a:r>
          </a:p>
          <a:p>
            <a:endParaRPr lang="cy-GB"/>
          </a:p>
          <a:p>
            <a:r>
              <a:rPr lang="cy-GB"/>
              <a:t>Er y gallai rhai o'r anfanteision fod yn groes i'r manteision, byddai'n hanfodol eich bod yn defnyddio dwy anfantais nid yr hyn sy’n groes i’ch manteision.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36075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Cwestiwn 2a - y cynnwys sy'n cael ei brofi yw cam adeiladu cylch bywyd adeilad.</a:t>
            </a:r>
          </a:p>
          <a:p>
            <a:endParaRPr lang="cy-GB"/>
          </a:p>
          <a:p>
            <a:r>
              <a:rPr lang="cy-GB"/>
              <a:t>Mae'r cwestiwn werth pedwar marc sy'n golygu bod gennych 6 munud i ateb y cwestiwn hwn.</a:t>
            </a:r>
          </a:p>
          <a:p>
            <a:endParaRPr lang="cy-GB"/>
          </a:p>
          <a:p>
            <a:r>
              <a:rPr lang="cy-GB"/>
              <a:t>Ar gyfer pob cwestiwn dylech weithio trwy'r chwe cham:</a:t>
            </a:r>
          </a:p>
          <a:p>
            <a:pPr marL="181240" indent="-181240">
              <a:buFont typeface="Arial" panose="020B0604020202020204" pitchFamily="34" charset="0"/>
              <a:buChar char="•"/>
            </a:pPr>
            <a:r>
              <a:rPr lang="cy-GB"/>
              <a:t>Nodwch y gair gorchymyn ar gyfer y cwestiwn hwn - disgrifiwch yn yr achos hwn</a:t>
            </a:r>
          </a:p>
          <a:p>
            <a:pPr marL="181240" indent="-181240">
              <a:buFont typeface="Arial" panose="020B0604020202020204" pitchFamily="34" charset="0"/>
              <a:buChar char="•"/>
            </a:pPr>
            <a:r>
              <a:rPr lang="cy-GB"/>
              <a:t>Nodwch y geiriau allweddol yn y cwestiwn - y gweithgareddau sy'n digwydd yn ystod cam adeiladu cylch bywyd adeilad.  Mae hefyd yn bwysig bod dau weithgaredd yn cael eu nodi.  Bydd y disgrifiad o bob gweithgaredd yn werth 2 farc os yw'n cwmpasu'r cynnwys perthnasol.</a:t>
            </a:r>
          </a:p>
          <a:p>
            <a:pPr marL="181240" indent="-181240">
              <a:buFont typeface="Arial" panose="020B0604020202020204" pitchFamily="34" charset="0"/>
              <a:buChar char="•"/>
            </a:pPr>
            <a:r>
              <a:rPr lang="cy-GB"/>
              <a:t>Mae angen i chi nodi cynnwys perthnasol y cwestiwn, cam adeiladu cylch bywyd yr adeilad.</a:t>
            </a:r>
          </a:p>
          <a:p>
            <a:pPr marL="181240" indent="-181240">
              <a:buFont typeface="Arial" panose="020B0604020202020204" pitchFamily="34" charset="0"/>
              <a:buChar char="•"/>
            </a:pPr>
            <a:r>
              <a:rPr lang="cy-GB"/>
              <a:t>Lluniwch eich ymatebion ar gyfer y ddau weithgaredd, gan sicrhau eich bod yn cynnwys digon o fanylion i ennill y marciau uchaf sydd ar gael</a:t>
            </a:r>
          </a:p>
          <a:p>
            <a:pPr marL="181240" indent="-181240">
              <a:buFont typeface="Arial" panose="020B0604020202020204" pitchFamily="34" charset="0"/>
              <a:buChar char="•"/>
            </a:pPr>
            <a:r>
              <a:rPr lang="cy-GB"/>
              <a:t>Gofalwch eich bod chi'n nodi dau weithgaredd ar wahân ac yn ysgrifennu'n ddigon manwl a bydd pob disgrifiad yn werth dau farc.</a:t>
            </a:r>
          </a:p>
          <a:p>
            <a:pPr marL="181240" indent="-181240">
              <a:buFont typeface="Arial" panose="020B0604020202020204" pitchFamily="34" charset="0"/>
              <a:buChar char="•"/>
            </a:pPr>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829716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Mae'n bwysig deall gofynion y gair gorchymyn i sicrhau eich bod yn ffurfio'ch disgrifiad yn gywir ac yn ddigon manwl i ennill y marciau.</a:t>
            </a:r>
          </a:p>
          <a:p>
            <a:endParaRPr lang="cy-GB"/>
          </a:p>
          <a:p>
            <a:r>
              <a:rPr lang="cy-GB"/>
              <a:t>Mae'r gair gorchymyn Disgrifiwch yn golygu y dylech roi cyfres o ffeithiau cysylltiedig sy'n ymdrin â nodweddion pwnc y cwestiwn.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7584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Mae'r cynllun marcio yn ymdrin â chyfres o weithgareddau a fyddai'n ennill marciau.  Byddai unrhyw ddau o'r rhain yn dyfarnu marciau llawn i ymgeisydd.  Byddai ateb mwy cryno yn ennill 1 marc am weithgaredd.</a:t>
            </a:r>
          </a:p>
          <a:p>
            <a:endParaRPr lang="cy-GB"/>
          </a:p>
          <a:p>
            <a:r>
              <a:rPr lang="cy-GB"/>
              <a:t>Er enghraifft, gan edrych ar y trydydd pwynt bwled, byddai ateb fel “mae cydrannau'r adeilad yn cael eu cynhyrchu oddi ar y safle”,  yn ennill 1 marc yn hytrach na'r ateb llawn a ddangosir ar y sleid sy'n parhau gyda “gan y contractwr neu fusnes arall, a'i gyflwyno mewn da bryd i alluogi'r gwaith adeiladu i symud ymlaen yn effeithlon”.</a:t>
            </a:r>
          </a:p>
          <a:p>
            <a:endParaRPr lang="cy-GB"/>
          </a:p>
          <a:p>
            <a:r>
              <a:rPr lang="cy-GB"/>
              <a:t>Darllenwch yr atebion a cheisiwch nodi'r pwyntiau sydd wedi ennill y marciau ym mhob un.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847407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 yna Drefnwyr Gwybodaeth ar gael ar wefan CBAC sy'n ymdrin â chynnwys Uned 1.  Mae hwn yn ddyfyniad gan y Trefnydd Gwybodaeth am gylch bywyd adeilad, sy'n ymdrin â chyfnod adeiladu'r cylch bywyd.</a:t>
            </a:r>
          </a:p>
          <a:p>
            <a:endParaRPr lang="cy-GB"/>
          </a:p>
          <a:p>
            <a:r>
              <a:rPr lang="cy-GB"/>
              <a:t>Darllenwch trwy'r trefnydd gwybodaeth - a fyddai'r wybodaeth yn eich helpu i ateb cwestiynau ar y pwnc hwn?</a:t>
            </a:r>
          </a:p>
          <a:p>
            <a:r>
              <a:rPr lang="cy-GB"/>
              <a:t>Darllenwch trwy'r trefnydd gwybodaeth - a fyddai'r wybodaeth hon wedi eich helpu i ateb y cwestiwn?</a:t>
            </a:r>
          </a:p>
          <a:p>
            <a:endParaRPr lang="cy-GB"/>
          </a:p>
          <a:p>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748182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Calibri" panose="020F0502020204030204" pitchFamily="34" charset="0"/>
              </a:rPr>
              <a:t>Y cynnwys sy’n cael ei brofi yn y cwestiwn hwn yw cam dymchwel neu ail-bwrpasu adeilad.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pedwar marc ar gael yma, sy’n golygu bod gennych chi chwe munud i ateb y cwestiwn.</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Ar gyfer pob cwestiwn dylech weithio drwy'r chwe cham:</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Nodi’r gair gorchymyn ar gyfer y cwestiwn hwn – yn yr achos hwn disgrifiwch</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Nodi'r geiriau allweddol yn y cwestiwn – cam dymchwel/adnewyddu cylch bywyd adeilad.  </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Mae hefyd yn bwysig bod dau weithgaredd yn cael eu nodi.  </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Bydd disgrifio pob gweithgaredd yn werth 2 farc os yw'n cwmpasu'r cynnwys perthnasol.</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Mae angen i chi nodi cynnwys perthnasol y cwestiwn, cam dymchwel/adnewyddu yng nghylch bywyd yr adeilad.</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Lluniwch eich ymatebion ar gyfer y ddau weithgaredd, gan sicrhau eich bod yn cynnwys digon o fanylion i ennill y marciau uchaf sydd ar gael</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Efallai y bydd yn haws i chi ddefnyddio pwyntiau bwled i sicrhau eich bod wedi gwneud y nifer cywir o ymatebion – dau ddarn o wybodaeth ar gyfer pob gweithgaredd.</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Fodd bynnag, mae'n bwysig iawn eich bod yn ysgrifennu mewn brawddegau llawn hyd yn oed wrth ddefnyddio pwyntiau bwled – ni fydd marciau’n cael eu rhoi ar gyfer atebion un neu ddau air!</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140672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Calibri" panose="020F0502020204030204" pitchFamily="34" charset="0"/>
              </a:rPr>
              <a:t>Mae'r cwestiwn hwn yn gofyn am ddisgrifiad o ddau weithgaredd o gam dymchwel ac ail-bwrpasu yng nghylch bywyd adeilad.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Calibri" panose="020F0502020204030204" pitchFamily="34" charset="0"/>
              </a:rPr>
              <a:t>Y gair gorchymyn yw disgrifiwch felly mae arnom angen cyfres o ffeithiau cysylltiedig sy'n cwmpasu nodweddion y broses o ddymchwel neu ail-bwrpasu.  Mae'n bwysig eich bod yn nodi dau weithgaredd gwahanol yn glir.</a:t>
            </a:r>
            <a:endParaRPr lang="cy-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490362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dau ddarn o'r cynllun marcio ar y sleid hon.  Mae'r darn cyntaf yn dangos sut y gallai ymgeisydd ennill un marc am bob gweithgaredd.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Er enghraifft, ar gyfer un marc "mae deunyddiau'n cael eu hailddefnyddio neu eu hailgylchu".  Fodd bynnag, ar gyfer dau farc, yr ateb yw "mae deunyddiau o'r strwythur presennol yn cael eu hadennill, eu hailddefnyddio a'u hailgylchu fel y bo'n briodol i gadw rhai o nodweddion/cymeriad gwreiddiol yr adeilad.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Darllenwch drwy bob pâr o atebion i nodi sut y gellir cael gafael ar yr ail farc.</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94451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Dyma ddarn gan y Trefnydd Gwybodaeth ar gylch bywyd adeilad, sy'n cwmpasu cam dymchwel ac adnewyddu'r cylch bywyd.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Darllenwch drwy'r trefnydd gwybodaeth – a fyddai'r wybodaeth hon wedi eich helpu i ateb y cwestiwn?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675697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 angen i chi sicrhau bod gennych yr holl ddeunyddiau angenrheidiol i weithio trwy'r canllaw hwn.</a:t>
            </a:r>
          </a:p>
          <a:p>
            <a:endParaRPr lang="cy-GB"/>
          </a:p>
          <a:p>
            <a:r>
              <a:rPr lang="cy-GB"/>
              <a:t>Mae hyn yn cynnwys copi o'r papur arholiad sydd â bylchau i chi ysgrifennu'ch atebion.</a:t>
            </a:r>
          </a:p>
          <a:p>
            <a:endParaRPr lang="cy-GB"/>
          </a:p>
          <a:p>
            <a:r>
              <a:rPr lang="cy-GB"/>
              <a:t>Papur llinellau ar gyfer gwaith bras</a:t>
            </a:r>
          </a:p>
          <a:p>
            <a:endParaRPr lang="cy-GB"/>
          </a:p>
          <a:p>
            <a:r>
              <a:rPr lang="cy-GB"/>
              <a:t>Pen du, pensil a phren mesur</a:t>
            </a:r>
          </a:p>
          <a:p>
            <a:endParaRPr lang="cy-GB"/>
          </a:p>
          <a:p>
            <a:r>
              <a:rPr lang="cy-GB"/>
              <a:t>Amlygwr</a:t>
            </a:r>
          </a:p>
          <a:p>
            <a:endParaRPr lang="cy-GB"/>
          </a:p>
          <a:p>
            <a:r>
              <a:rPr lang="cy-GB"/>
              <a:t>Nodiadau post-it i gofnodi unrhyw faterion rydych chi am eu codi gyda'ch athro yn nes ymlaen.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82094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cwestiwn hwn yn canolbwyntio ar bwnc mathau o strwythur, ac yn arbennig ffrâm bortal.</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pedwar marc ar gael ar gyfer y cwestiwn hwn sy'n golygu y dylech dreulio hyd at chwe munud yn ei ateb.</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 Math gwahanol o gwestiwn yw hon.  Y gair gorchymyn yw brasluniwch.  Mae hyn yn golygu bod yn rhaid i chi gynhyrchu diagram o ffrâm bortal ar gyfer rhan a o'r cwestiwn hwn.  I ddangos eich dealltwriaeth o'r pwnc gofynnwyd i chi labelu tair nodwedd o’r ffrâm bortal.</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Rhaid i'ch llun ffitio i mewn i'r gwagle sydd gennych ar y papur arholiad.  Gwnewch yn siŵr eich bod yn gadael digon o le i allu labelu'r diagram yn glir.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pedwar marc ar gyfer y rhan hon o'r cwestiwn - mae'n deg tybio y bydd un marc yn cael ei roi ar gyfer y llun ac un marc ar gyfer pob label cywir.</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20374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Nawr, cewch gyfle i geisio ateb cwestiwn yn yr amser a ganiateir yn yr arholiad.  Mae 80 marc ar gael yn y papur ac mae gennych 2 awr i wneud y papur.  Mae hyn yn golygu 1½ munud ar gyfer pob marc.</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Atebwch y cwestiwn hwn yn eich copi o'r papur cwestiynau.</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Gwnewch yn siŵr bod eich llun yn glir a bod y labeli wrth ymyl y nodwedd sy'n cael ei disgrifio.</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Pan fyddwch yn barod i ateb y cwestiwn, cliciwch ar yr amserydd a fydd yn cyfrif i lawr y chwe munud.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982200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un marc ar gyfer y braslun.  Mae'r cynllun marcio yn dweud nad oes marc ansawdd ar gyfer y llun ond mae'n rhaid iddo fod yn glir a rhaid iddo ddangos y nodweddion y mae'n rhaid eu labelu.</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Edrychwch yn ofalus ar y llun i sicrhau eich bod yn deall sut y dyfarnwyd y marciau.</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887946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cwestiwn hwn hefyd yn canolbwyntio ar ddefnyddio fframiau portal.</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gennych chwe munud i ateb y cwestiwn hwn.</a:t>
            </a: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Yn y rhan hon o'r cwestiwn y gair gorchymyn yw 'esboniwch'.</a:t>
            </a: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I'ch atgoffa:</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b="1">
                <a:effectLst/>
                <a:latin typeface="Calibri" panose="020F0502020204030204" pitchFamily="34" charset="0"/>
                <a:ea typeface="Calibri" panose="020F0502020204030204" pitchFamily="34" charset="0"/>
                <a:cs typeface="Times New Roman" panose="02020603050405020304" pitchFamily="18" charset="0"/>
              </a:rPr>
              <a:t>Esboniwch</a:t>
            </a:r>
            <a:r>
              <a:rPr lang="cy-GB" sz="1800">
                <a:effectLst/>
                <a:latin typeface="Calibri" panose="020F0502020204030204" pitchFamily="34" charset="0"/>
                <a:ea typeface="Calibri" panose="020F0502020204030204" pitchFamily="34" charset="0"/>
                <a:cs typeface="Times New Roman" panose="02020603050405020304" pitchFamily="18" charset="0"/>
              </a:rPr>
              <a:t> – os gofynnir i chi esbonio pwnc, dylech gynnwys diffiniad clir o'r hyn y gofynnwyd i chi ei esbonio mewn digon o fanylion fel bod unrhyw achos neu effaith yn cael ei gyfleu'n glir yn eich ateb.  Yn fyr, mae'r gair gorchymyn hwn yn gofyn am esboniad gyda rhesymu gwybodus.</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Pan fyddwch yn ystyried yr hyn rydych yn ei wybod am ddefnyddio fframiau portal. Meddyliwch sut y gallwch gysylltu'r wybodaeth hon ag adeiladau diwydiannol.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Rhaid i'ch ymateb ddefnyddio cyd-destun y cwestiwn er mwyn ennill marciau.  Mae hyn yn golygu bod yn rhaid i chi ffurfio eich ymateb yn ofalus i gymhwyso eich gwybodaeth i'r cyd-destun.</a:t>
            </a:r>
          </a:p>
          <a:p>
            <a:pPr defTabSz="966612">
              <a:defRPr/>
            </a:pPr>
            <a:endParaRPr lang="en-GB" sz="1300"/>
          </a:p>
          <a:p>
            <a:pPr defTabSz="966612">
              <a:defRPr/>
            </a:pPr>
            <a:endParaRPr lang="en-GB" sz="1300"/>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767076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Amser i chi wneud ychydig o waith.  Edrychwch yn ôl ar y chwe cham ar gyfer y cwestiwn hwn a chynllunio eich ymateb.</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gennych chwe munud i ateb y cwestiwn hwn.  I ddechrau'r amserydd cliciwch ar '6.00’.</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Unwaith y bydd yr amser wedi dod i ben neu y byddwch wedi gorffen eich ymateb gallwch symud i'r sleid nesaf i weld y cynllun marcio a marcio eich gwaith.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Cofiwch fod yr arholwr yn disgwyl bod angen tua chwe munud arnoch chi i ysgrifennu'n ddigon manwl i ennill marciau llawn.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299997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Defnyddiwch y darn hwn o'r cynllun marcio i nodi eich ymateb.  Yn amlwg, ni fyddwch wedi ysgrifennu'n union beth sydd yma ond mae angen i chi nodi'r pwyntiau a wnaed yn y cynllun marcio a'u cymharu â'ch ymateb i nodi'r pwyntiau marcio.</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Sut allech chi wella eich ateb i ennill marciau llawn?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03007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trefnydd gwybodaeth y pwnc hwn yn ymdrin â'r wybodaeth y byddai angen i chi ei defnyddio i ddangos eich gwybodaeth a'ch dealltwriaeth o'r pwnc.</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A yw'r wybodaeth hon yn ddefnyddiol i chi?</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65637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cwestiwn hwn yn ymwneud ag adeiladu waliau ceudod.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 gennych chwe munud i ateb y cwestiwn hwn.</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Rydym wedi edrych ar ystod o gwestiynau hyd yn hyn.  Rwy'n cymryd yn ganiataol eich bod yn gallu cofio sut i gyflawni camau 1 – 4 ar gyfer y cwestiwn hwn.  Os na allwch gofio camau 1 – 4 ailedrychwch ar un o'r sleidiau blaenorol i'ch atgoffa.</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rhan hon o'r cwestiwn yn ystyried math gwahanol o adeiladu – adeiladu waliau ceudod.  Bydd angen i chi gysylltu eich atebion â chyd-destun adeilad preswyl.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040127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Bydd y cynllun marcio ar gyfer y cwestiwn hwn yn ddefnyddiol iawn i'ch helpu i ddeall sut mae cwestiynau'n cael eu marcio a sut y gallwch wella eich ymatebion i gael mwy o farciau ar gyfer cwestiynau.</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Ar y sleid hon mae gennym yr esiampl ar gyfer ymateb 1 marc ac ymateb 2 farc.  Fel y gwelwch, mae'r ymatebion un marc yn fyr ond yn gywir.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Er enghraifft, mae'r ymateb 1 marc yn nodi bod "waliau ceudod yn darparu inswleiddiad da i'r tŷ“.</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ymateb dau farc yn ehangu ar yr un trywydd ond mae'n nodi "mae waliau ceudod yn darparu insiwleiddio thermol da, nodwedd bwysig i dŷ gan y gall helpu i leihau biliau gwresogi/defnydd ynni a gwneud y tŷ yn fwy cyfforddus.“</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ymatebion dau farc yn dangos sut y gellir ymestyn yr ymatebion byr i gyflawni mwy o farciau.</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Treuliwch ychydig amser yn darllen drwy'r ymatebion ac yn nodi'r cynnwys ychwanegol a fyddai'n codi'r ymateb i hanner marciau.</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61612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sleid hon yn dangos y cynnwys y byddai ei angen i ennill 3 a 4 marc.</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Treuliwch ychydig amser yn darllen drwy'r ymatebion hyn. Beth yw'r gwahaniaethau rhwng yr ateb tri marc a’r ateb pedwar marc.</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Mae'n bwysig deall dyfnder y wybodaeth a'r ddealltwriaeth y dylech eu dangos ar y lefel hon o gymhwyster.</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8217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 Uned UG 1 yn arholiad ysgrifenedig 2 awr.  Mae’n cyfrannu 50% at y cymhwyster UG a 20% at y cymhwyster Safon Uwch.</a:t>
            </a:r>
          </a:p>
          <a:p>
            <a:endParaRPr lang="cy-GB"/>
          </a:p>
          <a:p>
            <a:r>
              <a:rPr lang="cy-GB"/>
              <a:t>Mae'r papur yn cynnwys 9 cwestiwn ac mae’r marciau yn cael eu dyfarnu allan o 80 marc.</a:t>
            </a:r>
          </a:p>
          <a:p>
            <a:endParaRPr lang="cy-GB"/>
          </a:p>
          <a:p>
            <a:r>
              <a:rPr lang="cy-GB"/>
              <a:t>Mae'r arholiad yn profi eich gwybodaeth a'ch dealltwriaeth o: adeiladau a strwythurau; gyrfaoedd, rolau a sefydliadau; dylunio ac adeiladu adeiladau; newid defnydd a gwaith y tu allan.</a:t>
            </a:r>
          </a:p>
          <a:p>
            <a:endParaRPr lang="cy-GB"/>
          </a:p>
          <a:p>
            <a:endParaRPr lang="cy-GB"/>
          </a:p>
          <a:p>
            <a:endParaRPr lang="cy-GB"/>
          </a:p>
          <a:p>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2964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cwestiwn hwn ar y pwnc o newid defnydd yn cynnwys adnewyddu adeilad.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Cwestiwn chwe marc yw hwn felly mae gennych naw munud i ateb y cwestiwn hwn.</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Nod cwestiwn 4a yw profi eich gwybodaeth a'ch dealltwriaeth o adran Newid Defnydd y fanyleb, yn enwedig adnewyddu adeiladau.</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Gweithiwch drwy gamau 1 – 4 ar gyfer y cwestiwn hwn i sicrhau eich bod ar y trywydd iawn i ffurfio eich ateb.</a:t>
            </a:r>
          </a:p>
          <a:p>
            <a:pPr>
              <a:lnSpc>
                <a:spcPct val="107000"/>
              </a:lnSpc>
              <a:spcAft>
                <a:spcPts val="800"/>
              </a:spcAft>
            </a:pPr>
            <a:r>
              <a:rPr lang="cy-GB" sz="1800">
                <a:effectLst/>
                <a:latin typeface="Calibri" panose="020F0502020204030204" pitchFamily="34" charset="0"/>
                <a:ea typeface="Calibri" panose="020F0502020204030204" pitchFamily="34" charset="0"/>
                <a:cs typeface="Calibri" panose="020F0502020204030204" pitchFamily="34" charset="0"/>
              </a:rPr>
              <a:t>Y gair gorchymyn yma yw 'amlinellwch', i'ch atgoffa:</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b="1">
                <a:effectLst/>
                <a:latin typeface="Calibri" panose="020F0502020204030204" pitchFamily="34" charset="0"/>
                <a:ea typeface="Calibri" panose="020F0502020204030204" pitchFamily="34" charset="0"/>
                <a:cs typeface="Times New Roman" panose="02020603050405020304" pitchFamily="18" charset="0"/>
              </a:rPr>
              <a:t>Amlinellwch</a:t>
            </a:r>
            <a:r>
              <a:rPr lang="cy-GB" sz="1800">
                <a:effectLst/>
                <a:latin typeface="Calibri" panose="020F0502020204030204" pitchFamily="34" charset="0"/>
                <a:ea typeface="Calibri" panose="020F0502020204030204" pitchFamily="34" charset="0"/>
                <a:cs typeface="Times New Roman" panose="02020603050405020304" pitchFamily="18" charset="0"/>
              </a:rPr>
              <a:t> - dylech roi disgrifiad o’r prif nodweddion, er enghraifft, theori, cysyniad, neu yn yr achos hwn, proses.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Yn yr achos hwn mae'r adeilad yn llai na 50 mlwydd oed.  Mae hwn yn ffocws pwysig i'r cwestiwn a rhaid i chi sicrhau bod eich ateb yn berthnasol i oedran yr adeilad.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933447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 hwn yn gwestiwn marc uwch, chwe marc  mewn gwirionedd.  Mae hyn yn golygu y byddai gennych hyd at 9 munud i ateb y cwestiwn hwn.  Mae hyn yn dangos y bydd angen i chi gynnwys llawer o fanylion.  </a:t>
            </a:r>
          </a:p>
          <a:p>
            <a:endParaRPr lang="cy-GB"/>
          </a:p>
          <a:p>
            <a:r>
              <a:rPr lang="cy-GB"/>
              <a:t>Treuliwch ychydig o amser yn ystyried sut y byddwch chi'n ateb y cwestiwn hwn - efallai yr hoffech chi ateb yn fras trwy restru pwyntiau bwled cyn i chi ddechrau ateb y cwestiwn yn eich copi o'r papur arholiad.</a:t>
            </a:r>
          </a:p>
          <a:p>
            <a:endParaRPr lang="cy-GB"/>
          </a:p>
          <a:p>
            <a:r>
              <a:rPr lang="cy-GB"/>
              <a:t>Cliciwch yr amserydd (9.00) pan fyddwch chi'n barod i ysgrifennu'ch ateb.</a:t>
            </a:r>
          </a:p>
          <a:p>
            <a:endParaRPr lang="cy-GB"/>
          </a:p>
          <a:p>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975954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Y math hwn o gwestiwn â marc uwch yw'r hyn a elwir yn gwestiwn gyda band marciau.  Mae hynny'n golygu, er y bydd y cynllun marciau yn cynnwys cyfres o bwyntiau (cynnwys dangosol) y dylid eu cynnwys mewn ymateb da, dyfernir y marciau trwy ddefnyddio disgrifiad o berfformiad ymgeisydd gan ystyried nifer y pwyntiau o'r ateb dangosol sy’n cael eu cynnwys yn y cynllun marcio.</a:t>
            </a:r>
          </a:p>
          <a:p>
            <a:endParaRPr lang="cy-GB"/>
          </a:p>
          <a:p>
            <a:r>
              <a:rPr lang="cy-GB"/>
              <a:t>Darllenwch y pwyntiau a wnaed yn yr ateb dangosol a chymharwch eich ateb yn erbyn y rhestr.  </a:t>
            </a:r>
          </a:p>
          <a:p>
            <a:endParaRPr lang="cy-GB"/>
          </a:p>
          <a:p>
            <a:r>
              <a:rPr lang="cy-GB"/>
              <a:t>Yna darllenwch ddisgrifyddion y band marciau i weld ble rydych chi'n meddwl y byddai'ch ateb yn cael ei roi.</a:t>
            </a:r>
          </a:p>
          <a:p>
            <a:endParaRPr lang="cy-GB"/>
          </a:p>
          <a:p>
            <a:r>
              <a:rPr lang="cy-GB"/>
              <a:t>Sut allech chi wella'ch ateb i'r math hwn o gwestiwn?</a:t>
            </a:r>
          </a:p>
          <a:p>
            <a:endParaRPr lang="cy-GB"/>
          </a:p>
          <a:p>
            <a:endParaRPr lang="cy-GB"/>
          </a:p>
          <a:p>
            <a:endParaRPr lang="cy-GB"/>
          </a:p>
          <a:p>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41313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Mae'r cwestiwn hwn yn profi eich gwybodaeth a'ch dealltwriaeth o ailwampio adeiladau o wahanol oedrannau.</a:t>
            </a:r>
          </a:p>
          <a:p>
            <a:endParaRPr lang="cy-GB"/>
          </a:p>
          <a:p>
            <a:r>
              <a:rPr lang="cy-GB"/>
              <a:t>Mae ail ran y cwestiwn yn canolbwyntio ar ailwampio adeilad hŷn - cyn 1919.  Dylai'r ymateb adlewyrchu dulliau adeiladu traddodiadol i nodi materion a fyddai'n berthnasol i ddymchwel neu ailwampio'r adeilad.</a:t>
            </a:r>
          </a:p>
          <a:p>
            <a:endParaRPr lang="cy-GB"/>
          </a:p>
          <a:p>
            <a:r>
              <a:rPr lang="cy-GB"/>
              <a:t>Gweithiwch trwy'r camau 1 i 4.  Mae'r gair gorchymyn yr un peth â 4a - eglurwch.</a:t>
            </a:r>
          </a:p>
          <a:p>
            <a:endParaRPr lang="cy-GB"/>
          </a:p>
          <a:p>
            <a:r>
              <a:rPr lang="cy-GB"/>
              <a:t>Bydd y rhan hon o'r cwestiwn hefyd wedi'i marcio â band.  </a:t>
            </a:r>
          </a:p>
          <a:p>
            <a:endParaRPr lang="cy-GB"/>
          </a:p>
          <a:p>
            <a:r>
              <a:rPr lang="cy-GB"/>
              <a:t>Mae angen i chi ystyried y materion sy'n ymwneud ag adeiladau hŷn fel y ffaith y gallai'r adeilad fod wedi ei restru ac felly y byddai'n dod o dan reolau sy'n berthnasol i'r math hwn o adeilad.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17188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Byddwn yn edrych ar ffurfio ymateb i'r cwestiwn.  </a:t>
            </a:r>
          </a:p>
          <a:p>
            <a:endParaRPr lang="cy-GB"/>
          </a:p>
          <a:p>
            <a:r>
              <a:rPr lang="cy-GB"/>
              <a:t>Mae angen i'r ymateb ddechrau gyda datganiad yn cyflwyno'r cyd-destun.  Ond mae'n bwysig iawn peidio ag ailadrodd y cwestiwn a ofynnwyd. Yna mae angen i ni ganolbwyntio ar y geiriau allweddol pwysicaf o'r cwestiwn.  Yn yr achos hwn oed yr adeilad neu fel arall ni fyddai llawer o wahaniaeth rhwng y rhan hon o'r cwestiwn a rhan a.</a:t>
            </a:r>
          </a:p>
          <a:p>
            <a:endParaRPr lang="cy-GB"/>
          </a:p>
          <a:p>
            <a:r>
              <a:rPr lang="cy-GB"/>
              <a:t>Y pwynt nesaf i ymdrin ag ef yw'r gwahaniaethau mewn adeiladu adeilad cyn 1919 o'i gymharu ag adeilad mwy newydd.  Y peth cyntaf i ganolbwyntio arno yw'r deunyddiau a ddefnyddir ar gyfer yr adeilad gan y byddai ailwampio yn golygu cyfateb y deunyddiau mor agos â phosibl.</a:t>
            </a:r>
          </a:p>
          <a:p>
            <a:endParaRPr lang="cy-GB"/>
          </a:p>
          <a:p>
            <a:r>
              <a:rPr lang="cy-GB"/>
              <a:t>Pwynt arall i'w godi yw'r ffaith y bydd adeilad cyn 1919 wedi'i adeiladu i ddimensiynau imperial yn hytrach na dimensiynau metrig felly byddai'n rhaid i eitemau fel drysau a ffenestri newydd gael eu gwneud yn arbennig.</a:t>
            </a:r>
          </a:p>
          <a:p>
            <a:endParaRPr lang="cy-GB"/>
          </a:p>
          <a:p>
            <a:r>
              <a:rPr lang="cy-GB"/>
              <a:t>Mae angen i chi gynnwys unrhyw ddeddfwriaeth ychwanegol y mae'n rhaid ei hystyried fel Caniatâd Adeilad Rhestredig ac unrhyw ganiatâd ar gyfer Newid Defnydd a allai fod yn ofynnol.</a:t>
            </a:r>
          </a:p>
          <a:p>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195718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Mae'r cynllun marcio yn cynnwys rhestr o gynnwys dangosol y gellir ei gynnwys yn yr ymateb terfynol.  Ond rhoddir y marc yn unol â'r band marciau sy'n adlewyrchu'r angen i ddangos gwybodaeth a dealltwriaeth o'r materion dan sylw ac i ddangos gafael hyderus ar gysyniadau perthnasol sy'n gysylltiedig ag ailwampio adeiladau traddodiadol.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10540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solidFill>
                  <a:schemeClr val="tx2"/>
                </a:solidFill>
              </a:rPr>
              <a:t>Mae'r cynllun marcio yn gwobrwyo'r gallu i gydnabod y problemau a ddaeth i'r amlwg mewn perthynas ag oedran yr adeilad megis: trosi mesurau imperial i rai metrig i ganiatáu prynu deunyddiau newydd; y goblygiadau cyfreithiol fel Cydsyniad Adeilad Rhestredig a newid defnydd; yr angen i gyfateb deunyddiau i warchod cymeriad yr adeilad.  </a:t>
            </a:r>
          </a:p>
          <a:p>
            <a:endParaRPr lang="cy-GB">
              <a:solidFill>
                <a:schemeClr val="tx2"/>
              </a:solidFill>
            </a:endParaRPr>
          </a:p>
          <a:p>
            <a:r>
              <a:rPr lang="cy-GB">
                <a:solidFill>
                  <a:schemeClr val="tx2"/>
                </a:solidFill>
              </a:rPr>
              <a:t>Er mwyn ennill marciau llawn, rhaid i'r ymateb ddangos gwybodaeth a dealltwriaeth drylwyr o'r problemau posibl i'w hystyried wrth ailwampio adeilad o'r oed hwn a gafael hyderus ar gysyniadau perthnasol sy'n gysylltiedig ag ailwampio adeiladau traddodiadol.</a:t>
            </a:r>
          </a:p>
          <a:p>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7376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Mae'r cwestiwn hwn yn profi eich gwybodaeth am rolau proffesiynol a thechnegol yn yr amgylchedd adeiledig - yn arbennig rôl y syrfëwr meintiau.</a:t>
            </a:r>
          </a:p>
          <a:p>
            <a:endParaRPr lang="cy-GB"/>
          </a:p>
          <a:p>
            <a:r>
              <a:rPr lang="cy-GB"/>
              <a:t>Mae'r cwestiwn werth chwe marc sy'n golygu y byddai gennych naw munud i’w ateb.</a:t>
            </a:r>
          </a:p>
          <a:p>
            <a:endParaRPr lang="cy-GB"/>
          </a:p>
          <a:p>
            <a:r>
              <a:rPr lang="cy-GB"/>
              <a:t>Gwnewch gamau 1 - 4 yn ôl yr arfer.  </a:t>
            </a:r>
          </a:p>
          <a:p>
            <a:endParaRPr lang="cy-GB"/>
          </a:p>
          <a:p>
            <a:r>
              <a:rPr lang="cy-GB"/>
              <a:t>Y gair gorchymyn ar gyfer y cwestiwn yw Disgrifiwch felly bydd angen i chi gyflwyno cyfres o ffeithiau cysylltiedig sy'n ymdrin yn llawn â nodweddion rôl syrfëwr meintiau wrth weithio i gleient ac wrth weithio gyda chontractwr.</a:t>
            </a:r>
          </a:p>
          <a:p>
            <a:endParaRPr lang="cy-GB"/>
          </a:p>
          <a:p>
            <a:r>
              <a:rPr lang="cy-GB"/>
              <a:t>Mae'n bwysig eich bod yn egluro'r gwahaniaethau rhwng y ddwy rôl a'r gwaith a fyddai'n cael ei wneud ym mhob rôl.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176798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Calibri" panose="020F0502020204030204" pitchFamily="34" charset="0"/>
              </a:rPr>
              <a:t>Mae'r cwestiwn hwn yn defnyddio'r gair gorchymyn disgrifiwch felly bydd yn rhaid i chi ddarparu cyfres o ffeithiau sy'n cwmpasu prif nodweddion rôl syrfëwr meintiau.</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Fodd bynnag, defnyddir gair gorchymyn arall ymhellach yn y cwestiwn – amlinellwch.  Gofynnir i chi amlinellu'r gwahaniaeth rhwng rôl syrfëwr meintiau wrth weithio i'r cleient neu'r contractwr.  Bydd angen i chi nodi prif nodweddion pob rôl.</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Nodwch y prif bwyntiau y byddwch am eu gwneud yn eich ateb cyn i chi glicio ar yr amserydd a dechrau ysgrifennu eich ymateb yn y papur arholiad.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4051262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cynllun marcio yn darparu'r cynnwys dangosol ar gyfer ymateb o ansawdd da.  Fodd bynnag, mae'r cwestiwn wedi'i farcio â'r band uchaf yn gofyn am wybodaeth a dealltwriaeth drylwyr o rôl syrfëwr meintiau – rhan gyntaf y cynllun marcio.</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Ystyried y gwahaniaeth rhwng yr ymatebion ar gyfer y rôl wrth weithio i gleient a gweithio i gontractwr.  A yw eich ateb yn adlewyrchu'r gwahaniaethau hyn?</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band uchaf hefyd yn mynnu bod yr ymgeisydd yn arddangos gafael hyderus ar sut mae'r rôl yn wahanol pan gyflogir y syrfëwr meintiau gan y cleient a phan gyflogir y syrfëwr meintiau gan y contractwr.</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62455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Y peth cyntaf y bydd angen i chi ei wneud yw darllen clawr blaen y papur i wneud yn siwr eich bod chi'n gwybod yn union beth sydd angen i chi ei wneud i ateb y papur.</a:t>
            </a:r>
          </a:p>
          <a:p>
            <a:endParaRPr lang="cy-GB"/>
          </a:p>
          <a:p>
            <a:r>
              <a:rPr lang="cy-GB"/>
              <a:t>Yn y papur hwn mae'n rhaid i chi ateb pob cwestiwn, nid oes unrhyw gwestiynau dewisol.</a:t>
            </a:r>
          </a:p>
          <a:p>
            <a:endParaRPr lang="cy-GB"/>
          </a:p>
          <a:p>
            <a:r>
              <a:rPr lang="cy-GB"/>
              <a:t>Mae'n bwysig iawn eich bod chi'n nodi'ch enw, rhif canolfan a rhif ymgeisydd ar du blaen y papur.  Rhaid i'r rhain fod yn gywir fel y gellir cofnodi'ch marciau yn gywir.</a:t>
            </a:r>
          </a:p>
          <a:p>
            <a:endParaRPr lang="cy-GB"/>
          </a:p>
          <a:p>
            <a:r>
              <a:rPr lang="cy-GB"/>
              <a:t>Mae gan y papur fylchau a llinellau ar ôl pob cwestiwn y mae'n rhaid i chi eu defnyddio i gyflwyno'ch ateb.</a:t>
            </a:r>
          </a:p>
          <a:p>
            <a:endParaRPr lang="cy-GB"/>
          </a:p>
          <a:p>
            <a:r>
              <a:rPr lang="cy-GB"/>
              <a:t>Rhaid i chi ddefnyddio pen gydag inc du neu beiro ddu - mae hyn oherwydd y bydd eich papur yn cael ei sganio cyn y gall yr arholwr ei farcio.  Beiro ddu sy’n cynhyrchu'r sganiau cliriaf.</a:t>
            </a:r>
          </a:p>
          <a:p>
            <a:endParaRPr lang="cy-GB"/>
          </a:p>
          <a:p>
            <a:r>
              <a:rPr lang="cy-GB"/>
              <a:t>Mae'r papur yn cael ei farcio allan o 80 marc.  Mae gan bob cwestiwn neu ran o gwestiwn farc ar ddiwedd y cwestiwn.   Dylech ddefnyddio'r marc i roi canllaw i chi ynghylch pa mor hir y gallwch ei dreulio ar bob ateb a faint o fanylion y dylech eu cynnwys yn eich ateb.  Mae'r papur wedi'i amseru am ddwy awr - mae hynny'n golygu y dylech chi dreulio tua 1 munud 30 eiliad ar bob marc.</a:t>
            </a:r>
          </a:p>
          <a:p>
            <a:endParaRPr lang="cy-GB"/>
          </a:p>
          <a:p>
            <a:r>
              <a:rPr lang="cy-GB"/>
              <a:t>Mae'n bwysig eich bod chi'n ysgrifennu mor glir â phosib.  Gofalwch eich bod chi'n ysgrifennu mewn brawddegau llawn, clir.</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06443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cwestiwn hwn yn profi eich dealltwriaeth o natur y dasg o greu agoriadau mewn waliau allanol a'r gwaith/deunyddiau y bydd eu hangen ar gyfer y gwaith.</a:t>
            </a: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Cyflawnwch gamau 1 – 4 fel arfer.</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 cynnwys sy’n cael ei brofi yw ‘dylunio agoriadau mewn waliau - yn yr achos hwn wal geudod allanol.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 gair gorchymyn yw disgrifiwch - felly bydd yn rhaid i chi ddarparu cyfres o ffeithiau sy'n cwmpasu prif nodweddion wal geudod, yn gyntaf, ac wedyn y broses sy’n ofynnol i greu agoriad diogel yn y wal sy'n cael ei gefnogi'n dda.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Cofiwch, os caiff agoriad ei greu, bydd angen gosod lintel i gefnogi'r wal uwchben yr agoriad.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4023251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 gair gorchymyn yma yw disgrifiwch felly rydym angen cyfres o ffeithiau cysylltiedig a fydd yn cwmpasu'r holl brosesau sy'n ofynnol wrth ddylunio'r agoriad yn y wal geudod.  Dylai hyn gynnwys yr holl gamau i'w cymryd a'r deunyddiau ychwanegol y bydd eu hangen.</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Pan fyddwch yn barod i ysgrifennu eich ateb cliciwch ar yr amserydd i wirio y gallwch gynhyrchu ateb digon manwl yn yr amser penodol.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7937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cynllun marcio ar y chwith yn rhoi cynnwys dangosol ymateb o ansawdd da i'r cwestiwn hwn.  Cymharwch eich ymateb i'r cynnwys dangosol, faint o'r cynnwys wnaethoch chi ei gynnwys yn eich ateb?</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Unwaith y byddwch wedi ystyried y cynnwys dangosol, darllenwch drwy'r bandiau marcio a phenderfynwch ym mha fand marcio fyddai eich ateb.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Sut allech chi wella eich ymateb?  Treuliwch ychydig amser yn gweithio ar eich ymateb i fynd ag ef i'r band marc uchaf.</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497889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Dyma ychydig o wybodaeth ychwanegol am greu agoriadau mewn waliau ceudod allanol a'r prosesau sydd eu hangen i sicrhau bod y gwaith yn strwythurol gadarn ac yn gallu gwrthsefyll y tywydd.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Darllenwch drwy'r wybodaeth hon yn ofalus ac ystyriwch beth y gallech ei ddefnyddio ohono i wella eich ymateb i gwestiwn 6.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68233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 cynnwys sy'n cael ei brofi yn y cwestiwn hwn yw'r mater o gontractio ac is-gontractio.  Yn benodol, bydd angen i chi ystyried y gwahaniaethau rhwng contractau dylunio ac adeiladu a chontractau arddull mwy traddodiadol.</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Dyma gwestiwn arall sy'n defnyddio'r gair gorchymyn 'disgrifiwch'.  Bydd angen i chi gynhyrchu cyfres o ffeithiau cysylltiedig sy'n cwmpasu un fantais ac un anfantais o ddefnyddio contractau dylunio ac adeiladu.  Bydd angen i chi ddisgrifio'r fantais a'r anfantais o gymharu â defnyddio math mwy traddodiadol o gontract.</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Gan fod hwn yn gwestiwn pedwar marc, nid yw wedi'i farcio yn ôl band a bydd dau farc ar gael ar gyfer mantais estynedig a dau farc ar gael ar gyfer anfantais estynedig.  Mae'n bwysig iawn sicrhau nad yw'r anfanteision yn groes i'r manteision rydych chi wedi’u nodi.</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48705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 gair gorchymyn yma yw disgrifiwch felly rydym angen cyfres o ffeithiau cysylltiedig a fydd yn cwmpasu manteision ac anfanteision defnyddio contract dylunio ac adeiladu o'i gymharu â chontract arddull traddodiadol.</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Pan fyddwch yn barod i ysgrifennu eich ateb cliciwch ar yr amserydd i wirio y gallwch gynhyrchu ateb digon manwl yn yr amser penodol.</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4033743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Nid cwestiwn wedi'i farcio yn ôl band yw hwn felly bydd yn rhaid i chi gymharu eich ateb yn erbyn y disgrifyddion marciau ar gyfer un marc am ddisgrifiad sylfaenol a dau farc am ddisgrifiad mwy datblygedig o'r fantais a'r anfantais.</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Darllenwch drwy'r cynllun marcio yn ofalus ac ystyriwch y wybodaeth ychwanegol sydd ei hangen i gymryd disgrifiad o fantais o ymateb un marc i ymateb dau farc.  Yr un peth ar gyfer y disgrifiadau anfantais.</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Sut y gallwch chi newid eich ateb i ennill marciau llawn.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75821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cwestiwn hwn yn canolbwyntio ar y cyfreithiau sy'n llywodraethu caethwasiaeth fodern a materion a godwyd gan y defnydd anghyfreithlon o gaethweision modern yn y diwydiant adeiladu.</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Mae'n gwestiwn chwe marc felly gallwch ganiatáu 9 munud o amser arholiad i gynllunio ac ysgrifennu eich ateb.</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Calibri" panose="020F0502020204030204" pitchFamily="34" charset="0"/>
              </a:rPr>
              <a:t>Y gair gorchymyn yma yw disgrifiwch felly bydd angen i chi gyflwyno set wybodus o ffeithiau sy'n gysylltiedig ag effaith Deddf Caethwasiaeth Fodern 2015.  Cofiwch fod yr effaith nid yn unig ar y busnes ond ar ei holl gyflenwyr gan gynnwys isgontractwyr.</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Bydd y cwestiwn hwn yn cael ei farcio gyda bandiau.</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089439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Calibri" panose="020F0502020204030204" pitchFamily="34" charset="0"/>
              </a:rPr>
              <a:t>Y gair gorchymyn yma yw disgrifiwch felly rydym angen cyfres o ffeithiau cysylltiedig a fydd yn cwmpasu holl oblygiadau'r Ddeddf Caethwasiaeth Fodern ar y diwydiant adeiladu er mwyn sicrhau nad oes unrhyw gaethweision modern yn cael eu hecsbloetio gan y prif gontractwyr neu'r isgontractwyr.</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Pan fyddwch yn barod i ysgrifennu eich ateb cliciwch ar yr amserydd i wirio y gallwch gynhyrchu ateb digon manwl yn yr amser penodol.</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523194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blwch ar y chwith yn dangos cynnwys dangosol ar gyfer ateb cyflawn i'r cwestiwn hwn.  Faint o'r pwyntiau a wnaethoch chi yn eich ateb?</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Mae'n bosibl cyflawni marc uchel yn y cwestiwn hwn os nad oeddech wedi ymdrin â'r holl bwyntiau yn y cynnwys dangosol ar yr amod eich bod wedi dangos gwybodaeth a dealltwriaeth drylwyr o ofynion Deddf Caethwasiaeth Fodern 2015 a sut mae'r Ddeddf yn effeithio ar sefydliadau a chadwyni cyflenwi.</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67533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Defnyddir pob cwestiwn mewn gair gorchymyn i ddweud wrthych beth i'w wneud. Mae'r gair yn nodi dyfnder yr ateb sy'n ofynnol a hefyd nifer y marciau a nodir ar ddiwedd y cwestiwn.</a:t>
            </a:r>
          </a:p>
          <a:p>
            <a:endParaRPr lang="cy-GB"/>
          </a:p>
          <a:p>
            <a:r>
              <a:rPr lang="cy-GB"/>
              <a:t>Mae Datganwch / Rhowch / Nodwch yn nodi bod angen ateb byr heb unrhyw ofyniad i ysgrifennu'n fanwl.  Mae'r cwestiwn cyntaf ar y papur yn enghraifft o hyn - byddwn yn trafod hyn pan fyddwn yn adolygu'r cwestiwn.</a:t>
            </a:r>
          </a:p>
          <a:p>
            <a:endParaRPr lang="cy-GB"/>
          </a:p>
          <a:p>
            <a:r>
              <a:rPr lang="cy-GB"/>
              <a:t>Mae Disgrifiwch yn nodi bod angen ymateb mwy manwl.  Dylech ystyried prif nodweddion pwnc.  Dylai'r disgrifiad fod mor gyflawn â phosibl.  Mae'r ail gwestiwn ar y papur yn enghraifft o hyn.</a:t>
            </a:r>
          </a:p>
          <a:p>
            <a:endParaRPr lang="cy-GB"/>
          </a:p>
          <a:p>
            <a:r>
              <a:rPr lang="cy-GB"/>
              <a:t>Defnyddir Amlinellwch ar y papur, yng Nghwestiwn 4a.  Mae hwn yn gwestiwn chwe marc lle mae'n rhaid i chi roi disgrifiad o brif nodweddion theori neu gysyniad.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00560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 ffocws ar gyfer y cwestiwn hwn yw cynllunio ac adeiladu is-strwythurau, yn arbennig, ymchwilio i isbridd.  Bydd angen i chi ddisgrifio ystod o ddulliau y gellir eu defnyddio i gynnal yr ymchwiliad.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Cofiwch mai’r gair gorchymyn yw disgrifiwch felly ar gyfer pob dull ymchwilio mae angen i chi gyflwyno cyfres o ffeithiau cysylltiedig perthnasol.</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Bydd angen i chi nodi'r dulliau ymchwilio sydd wedi'u cynnwys yn y fanyleb ar gyfer y pwnc hwn.  Maen nhw’n cynnwys:</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Tyllau prawf</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Drilio tyllau turio</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Samplu</a:t>
            </a:r>
          </a:p>
          <a:p>
            <a:pPr marL="342900" lvl="0" indent="-342900">
              <a:lnSpc>
                <a:spcPct val="107000"/>
              </a:lnSpc>
              <a:spcAft>
                <a:spcPts val="800"/>
              </a:spcAft>
              <a:buFont typeface="Arial" panose="020B0604020202020204" pitchFamily="34" charset="0"/>
              <a:buChar char="•"/>
              <a:tabLst>
                <a:tab pos="457200" algn="l"/>
              </a:tabLst>
            </a:pPr>
            <a:r>
              <a:rPr lang="cy-GB" sz="1800">
                <a:effectLst/>
                <a:latin typeface="Calibri" panose="020F0502020204030204" pitchFamily="34" charset="0"/>
                <a:ea typeface="Calibri" panose="020F0502020204030204" pitchFamily="34" charset="0"/>
                <a:cs typeface="Times New Roman" panose="02020603050405020304" pitchFamily="18" charset="0"/>
              </a:rPr>
              <a:t>Profi.</a:t>
            </a:r>
          </a:p>
          <a:p>
            <a:pPr marL="342900" lvl="0" indent="-342900">
              <a:lnSpc>
                <a:spcPct val="107000"/>
              </a:lnSpc>
              <a:spcAft>
                <a:spcPts val="800"/>
              </a:spcAft>
              <a:buFont typeface="Arial" panose="020B0604020202020204" pitchFamily="34" charset="0"/>
              <a:buChar char="•"/>
              <a:tabLst>
                <a:tab pos="457200" algn="l"/>
              </a:tabLs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Cofiwch ganolbwyntio ar y technegau a ddefnyddir i gynnal yr ymchwiliadau yn hytrach nag unrhyw ganlyniadau o'r ymchwiliadau.</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62517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 cam cyntaf yw gosod y cefndir ar gyfer yr ymateb heb ailadrodd geiriad y cwestiwn.  Rhestrir y dulliau ymchwilio yn y frawddeg ragarweiniol.  Yna dylech gymryd pob dull a'i ddisgrifio'n fanylach tra'n amlygu'r gwahaniaethau rhwng y dulliau.</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Treuliwch ychydig amser yn darllen drwy'r ateb enghreifftiol a'r sylwadau.  Sut fyddech chi wedi taclo'r cwestiwn hwn?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30400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Darllenwch drwy'r sylw i weld sut mae'r cynllun marcio yn cael ei gymhwyso i'r ateb enghreifftiol.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cynllun marcio yn gwobrwyo'r gallu i ddisgrifio'r technegau sydd ar gael ar gyfer ymchwilio i gyflwr isbridd.  Er mwyn cael marciau uchel, dylai'r ateb gynnwys cloddio pyllau prawf ynghyd â disgrifiad o'r wybodaeth y gellir ei chasglu; drilio tyllau turio ar gyfer ymchwiliadau dyfnach; samplu ar y safle a phrofi ar y safle.</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Dylai eich ateb ddangos gwybodaeth a dealltwriaeth drylwyr o'r technegau sydd ar gael i ymchwilio i isbridd a dealltwriaeth hyderus o'r defnydd o dechnegau profi pridd.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A fyddech yn gallu cynhyrchu ymateb marc uchel i'r cwestiwn hwn?  Sut fyddech chi'n newid yr ateb enghreifftiol i ennill marciau llawn?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4168729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cynnwys dangosol yn cynnwys tyllau prawf, drilio tyllau turio, samplu yn y fan a’r lle (ar y safle) a phrofion yn y fan a’r lle.</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Darllenwch drwy'r cynnwys dangosol a'r bandiau marciau i weld sut y dyfernir y marciau a sut i ysgrifennu ymateb da ar y pwnc hwn.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314702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cwestiwn hwn yn canolbwyntio ar y rhan o'r fanyleb sy'n ymdrin â chynllunio ac adeiladu is-strwythurau, yn enwedig dulliau o wella isbridd.</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Y gair gorchymyn ar gyfer y cwestiwn hwn yw esboniwch – mae hyn yn golygu y bydd yn rhaid i chi ystyried beth mae'r broses o wella isbridd yn ei olygu gyda disgrifiadau clir o'r hyn y mae pob dull yn ei olygu.  </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Rhaid i chi roi esboniad gyda rhesymu gwybodus am y dulliau y gellir eu defnyddio i wella isbridd.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5426319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Mae'r marc a'r dyraniad amser ar gyfer y cwestiwn hwn yn rhoi arweiniad i chi ar hyd a dyfnder yr ymateb sydd ei angen.  Y gair gorchymyn yw 'esboniwch' unwaith eto, felly bydd angen i chi ddarparu ymateb manwl ynghyd â thrafodaeth resymegol o'r wybodaeth.</a:t>
            </a:r>
          </a:p>
          <a:p>
            <a:pPr>
              <a:lnSpc>
                <a:spcPct val="107000"/>
              </a:lnSpc>
              <a:spcAft>
                <a:spcPts val="800"/>
              </a:spcAft>
            </a:pPr>
            <a:endParaRPr lang="cy-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Pan fyddwch yn barod i ysgrifennu eich ateb cliciwch ar yr amserydd i wirio y gallwch gynhyrchu ateb digon manwl yn yr amser penodol.</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2906503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Cymharwch</a:t>
            </a:r>
            <a:r>
              <a:rPr lang="en-GB"/>
              <a:t> </a:t>
            </a:r>
            <a:r>
              <a:rPr lang="en-GB" err="1"/>
              <a:t>eich</a:t>
            </a:r>
            <a:r>
              <a:rPr lang="en-GB"/>
              <a:t> </a:t>
            </a:r>
            <a:r>
              <a:rPr lang="en-GB" err="1"/>
              <a:t>ymateb</a:t>
            </a:r>
            <a:r>
              <a:rPr lang="en-GB"/>
              <a:t> </a:t>
            </a:r>
            <a:r>
              <a:rPr lang="en-GB" err="1"/>
              <a:t>â'r</a:t>
            </a:r>
            <a:r>
              <a:rPr lang="en-GB"/>
              <a:t> </a:t>
            </a:r>
            <a:r>
              <a:rPr lang="en-GB" err="1"/>
              <a:t>pwyntiau</a:t>
            </a:r>
            <a:r>
              <a:rPr lang="en-GB"/>
              <a:t> </a:t>
            </a:r>
            <a:r>
              <a:rPr lang="en-GB" err="1"/>
              <a:t>marcio</a:t>
            </a:r>
            <a:r>
              <a:rPr lang="en-GB"/>
              <a:t> </a:t>
            </a:r>
            <a:r>
              <a:rPr lang="en-GB" err="1"/>
              <a:t>sydd</a:t>
            </a:r>
            <a:r>
              <a:rPr lang="en-GB"/>
              <a:t> </a:t>
            </a:r>
            <a:r>
              <a:rPr lang="en-GB" err="1"/>
              <a:t>wedi'u</a:t>
            </a:r>
            <a:r>
              <a:rPr lang="en-GB"/>
              <a:t> </a:t>
            </a:r>
            <a:r>
              <a:rPr lang="en-GB" err="1"/>
              <a:t>cynnwys</a:t>
            </a:r>
            <a:r>
              <a:rPr lang="en-GB"/>
              <a:t> </a:t>
            </a:r>
            <a:r>
              <a:rPr lang="en-GB" err="1"/>
              <a:t>yng</a:t>
            </a:r>
            <a:r>
              <a:rPr lang="en-GB"/>
              <a:t> </a:t>
            </a:r>
            <a:r>
              <a:rPr lang="en-GB" err="1"/>
              <a:t>chynnwys</a:t>
            </a:r>
            <a:r>
              <a:rPr lang="en-GB"/>
              <a:t> </a:t>
            </a:r>
            <a:r>
              <a:rPr lang="en-GB" err="1"/>
              <a:t>dangosol</a:t>
            </a:r>
            <a:r>
              <a:rPr lang="en-GB"/>
              <a:t> y </a:t>
            </a:r>
            <a:r>
              <a:rPr lang="en-GB" err="1"/>
              <a:t>cynllun</a:t>
            </a:r>
            <a:r>
              <a:rPr lang="en-GB"/>
              <a:t> </a:t>
            </a:r>
            <a:r>
              <a:rPr lang="en-GB" err="1"/>
              <a:t>marcio</a:t>
            </a:r>
            <a:r>
              <a:rPr lang="en-GB"/>
              <a:t>.  </a:t>
            </a:r>
            <a:r>
              <a:rPr lang="en-GB" err="1"/>
              <a:t>Ydych</a:t>
            </a:r>
            <a:r>
              <a:rPr lang="en-GB"/>
              <a:t> chi </a:t>
            </a:r>
            <a:r>
              <a:rPr lang="en-GB" err="1"/>
              <a:t>wedi</a:t>
            </a:r>
            <a:r>
              <a:rPr lang="en-GB"/>
              <a:t> </a:t>
            </a:r>
            <a:r>
              <a:rPr lang="en-GB" err="1"/>
              <a:t>ymdrin</a:t>
            </a:r>
            <a:r>
              <a:rPr lang="en-GB"/>
              <a:t> </a:t>
            </a:r>
            <a:r>
              <a:rPr lang="en-GB" err="1"/>
              <a:t>â'r</a:t>
            </a:r>
            <a:r>
              <a:rPr lang="en-GB"/>
              <a:t> </a:t>
            </a:r>
            <a:r>
              <a:rPr lang="en-GB" err="1"/>
              <a:t>holl</a:t>
            </a:r>
            <a:r>
              <a:rPr lang="en-GB"/>
              <a:t> </a:t>
            </a:r>
            <a:r>
              <a:rPr lang="en-GB" err="1"/>
              <a:t>gynnwys</a:t>
            </a:r>
            <a:r>
              <a:rPr lang="en-GB"/>
              <a:t>?  Sut </a:t>
            </a:r>
            <a:r>
              <a:rPr lang="en-GB" err="1"/>
              <a:t>allech</a:t>
            </a:r>
            <a:r>
              <a:rPr lang="en-GB"/>
              <a:t> chi </a:t>
            </a:r>
            <a:r>
              <a:rPr lang="en-GB" err="1"/>
              <a:t>wella</a:t>
            </a:r>
            <a:r>
              <a:rPr lang="en-GB"/>
              <a:t> </a:t>
            </a:r>
            <a:r>
              <a:rPr lang="en-GB" err="1"/>
              <a:t>eich</a:t>
            </a:r>
            <a:r>
              <a:rPr lang="en-GB"/>
              <a:t> </a:t>
            </a:r>
            <a:r>
              <a:rPr lang="en-GB" err="1"/>
              <a:t>ymateb</a:t>
            </a:r>
            <a:r>
              <a:rPr lang="en-GB"/>
              <a:t>?  </a:t>
            </a:r>
            <a:r>
              <a:rPr lang="en-GB" err="1"/>
              <a:t>Yna</a:t>
            </a:r>
            <a:r>
              <a:rPr lang="en-GB"/>
              <a:t> </a:t>
            </a:r>
            <a:r>
              <a:rPr lang="en-GB" err="1"/>
              <a:t>darllenwch</a:t>
            </a:r>
            <a:r>
              <a:rPr lang="en-GB"/>
              <a:t> </a:t>
            </a:r>
            <a:r>
              <a:rPr lang="en-GB" err="1"/>
              <a:t>drwy'r</a:t>
            </a:r>
            <a:r>
              <a:rPr lang="en-GB"/>
              <a:t> </a:t>
            </a:r>
            <a:r>
              <a:rPr lang="en-GB" err="1"/>
              <a:t>bandiau</a:t>
            </a:r>
            <a:r>
              <a:rPr lang="en-GB"/>
              <a:t> </a:t>
            </a:r>
            <a:r>
              <a:rPr lang="en-GB" err="1"/>
              <a:t>marcio</a:t>
            </a:r>
            <a:r>
              <a:rPr lang="en-GB"/>
              <a:t> </a:t>
            </a:r>
            <a:r>
              <a:rPr lang="en-GB" err="1"/>
              <a:t>i</a:t>
            </a:r>
            <a:r>
              <a:rPr lang="en-GB"/>
              <a:t> weld pa un </a:t>
            </a:r>
            <a:r>
              <a:rPr lang="en-GB" err="1"/>
              <a:t>sydd</a:t>
            </a:r>
            <a:r>
              <a:rPr lang="en-GB"/>
              <a:t> </a:t>
            </a:r>
            <a:r>
              <a:rPr lang="en-GB" err="1"/>
              <a:t>fwyaf</a:t>
            </a:r>
            <a:r>
              <a:rPr lang="en-GB"/>
              <a:t> </a:t>
            </a:r>
            <a:r>
              <a:rPr lang="en-GB" err="1"/>
              <a:t>perthnasol</a:t>
            </a:r>
            <a:r>
              <a:rPr lang="en-GB"/>
              <a:t> </a:t>
            </a:r>
            <a:r>
              <a:rPr lang="en-GB" err="1"/>
              <a:t>i'ch</a:t>
            </a:r>
            <a:r>
              <a:rPr lang="en-GB"/>
              <a:t> </a:t>
            </a:r>
            <a:r>
              <a:rPr lang="en-GB" err="1"/>
              <a:t>ateb</a:t>
            </a:r>
            <a:r>
              <a:rPr lang="en-GB"/>
              <a:t>.</a:t>
            </a:r>
          </a:p>
          <a:p>
            <a:endParaRPr lang="en-GB"/>
          </a:p>
          <a:p>
            <a:r>
              <a:rPr lang="en-GB"/>
              <a:t>Sut </a:t>
            </a:r>
            <a:r>
              <a:rPr lang="en-GB" err="1"/>
              <a:t>allech</a:t>
            </a:r>
            <a:r>
              <a:rPr lang="en-GB"/>
              <a:t> chi </a:t>
            </a:r>
            <a:r>
              <a:rPr lang="en-GB" err="1"/>
              <a:t>wella</a:t>
            </a:r>
            <a:r>
              <a:rPr lang="en-GB"/>
              <a:t> </a:t>
            </a:r>
            <a:r>
              <a:rPr lang="en-GB" err="1"/>
              <a:t>eich</a:t>
            </a:r>
            <a:r>
              <a:rPr lang="en-GB"/>
              <a:t> </a:t>
            </a:r>
            <a:r>
              <a:rPr lang="en-GB" err="1"/>
              <a:t>ymateb</a:t>
            </a:r>
            <a:r>
              <a:rPr lang="en-GB"/>
              <a:t>?  </a:t>
            </a:r>
            <a:r>
              <a:rPr lang="en-GB" err="1"/>
              <a:t>Ewch</a:t>
            </a:r>
            <a:r>
              <a:rPr lang="en-GB"/>
              <a:t> </a:t>
            </a:r>
            <a:r>
              <a:rPr lang="en-GB" err="1"/>
              <a:t>yn</a:t>
            </a:r>
            <a:r>
              <a:rPr lang="en-GB"/>
              <a:t> </a:t>
            </a:r>
            <a:r>
              <a:rPr lang="en-GB" err="1"/>
              <a:t>ôl</a:t>
            </a:r>
            <a:r>
              <a:rPr lang="en-GB"/>
              <a:t> at </a:t>
            </a:r>
            <a:r>
              <a:rPr lang="en-GB" err="1"/>
              <a:t>eich</a:t>
            </a:r>
            <a:r>
              <a:rPr lang="en-GB"/>
              <a:t> </a:t>
            </a:r>
            <a:r>
              <a:rPr lang="en-GB" err="1"/>
              <a:t>ymateb</a:t>
            </a:r>
            <a:r>
              <a:rPr lang="en-GB"/>
              <a:t> </a:t>
            </a:r>
            <a:r>
              <a:rPr lang="en-GB" err="1"/>
              <a:t>ysgrifenedig</a:t>
            </a:r>
            <a:r>
              <a:rPr lang="en-GB"/>
              <a:t> </a:t>
            </a:r>
            <a:r>
              <a:rPr lang="en-GB" err="1"/>
              <a:t>a'i</a:t>
            </a:r>
            <a:r>
              <a:rPr lang="en-GB"/>
              <a:t> </a:t>
            </a:r>
            <a:r>
              <a:rPr lang="en-GB" err="1"/>
              <a:t>wella</a:t>
            </a:r>
            <a:r>
              <a:rPr lang="en-GB"/>
              <a:t> er </a:t>
            </a:r>
            <a:r>
              <a:rPr lang="en-GB" err="1"/>
              <a:t>mwyn</a:t>
            </a:r>
            <a:r>
              <a:rPr lang="en-GB"/>
              <a:t> </a:t>
            </a:r>
            <a:r>
              <a:rPr lang="en-GB" err="1"/>
              <a:t>ennill</a:t>
            </a:r>
            <a:r>
              <a:rPr lang="en-GB"/>
              <a:t> </a:t>
            </a:r>
            <a:r>
              <a:rPr lang="en-GB" err="1"/>
              <a:t>cymaint</a:t>
            </a:r>
            <a:r>
              <a:rPr lang="en-GB"/>
              <a:t> o </a:t>
            </a:r>
            <a:r>
              <a:rPr lang="en-GB" err="1"/>
              <a:t>farciau</a:t>
            </a:r>
            <a:r>
              <a:rPr lang="en-GB"/>
              <a:t> â </a:t>
            </a:r>
            <a:r>
              <a:rPr lang="en-GB" err="1"/>
              <a:t>phosibl</a:t>
            </a:r>
            <a:r>
              <a:rPr lang="en-GB"/>
              <a:t>.</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565820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Mae'r</a:t>
            </a:r>
            <a:r>
              <a:rPr lang="en-GB"/>
              <a:t> </a:t>
            </a:r>
            <a:r>
              <a:rPr lang="en-GB" err="1"/>
              <a:t>cwestiwn</a:t>
            </a:r>
            <a:r>
              <a:rPr lang="en-GB"/>
              <a:t> </a:t>
            </a:r>
            <a:r>
              <a:rPr lang="en-GB" err="1"/>
              <a:t>hwn</a:t>
            </a:r>
            <a:r>
              <a:rPr lang="en-GB"/>
              <a:t> </a:t>
            </a:r>
            <a:r>
              <a:rPr lang="en-GB" err="1"/>
              <a:t>yn</a:t>
            </a:r>
            <a:r>
              <a:rPr lang="en-GB"/>
              <a:t> </a:t>
            </a:r>
            <a:r>
              <a:rPr lang="en-GB" err="1"/>
              <a:t>canolbwyntio</a:t>
            </a:r>
            <a:r>
              <a:rPr lang="en-GB"/>
              <a:t> </a:t>
            </a:r>
            <a:r>
              <a:rPr lang="en-GB" err="1"/>
              <a:t>ar</a:t>
            </a:r>
            <a:r>
              <a:rPr lang="en-GB"/>
              <a:t> </a:t>
            </a:r>
            <a:r>
              <a:rPr lang="en-GB" err="1"/>
              <a:t>waith</a:t>
            </a:r>
            <a:r>
              <a:rPr lang="en-GB"/>
              <a:t> </a:t>
            </a:r>
            <a:r>
              <a:rPr lang="en-GB" err="1"/>
              <a:t>allanol</a:t>
            </a:r>
            <a:r>
              <a:rPr lang="en-GB"/>
              <a:t>, </a:t>
            </a:r>
            <a:r>
              <a:rPr lang="en-GB" err="1"/>
              <a:t>yn</a:t>
            </a:r>
            <a:r>
              <a:rPr lang="en-GB"/>
              <a:t> </a:t>
            </a:r>
            <a:r>
              <a:rPr lang="en-GB" err="1"/>
              <a:t>benodol</a:t>
            </a:r>
            <a:r>
              <a:rPr lang="en-GB"/>
              <a:t>, </a:t>
            </a:r>
            <a:r>
              <a:rPr lang="en-GB" err="1"/>
              <a:t>systemau</a:t>
            </a:r>
            <a:r>
              <a:rPr lang="en-GB"/>
              <a:t> </a:t>
            </a:r>
            <a:r>
              <a:rPr lang="en-GB" err="1"/>
              <a:t>draenio</a:t>
            </a:r>
            <a:r>
              <a:rPr lang="en-GB"/>
              <a:t> </a:t>
            </a:r>
            <a:r>
              <a:rPr lang="en-GB" err="1"/>
              <a:t>trefol</a:t>
            </a:r>
            <a:r>
              <a:rPr lang="en-GB"/>
              <a:t> </a:t>
            </a:r>
            <a:r>
              <a:rPr lang="en-GB" err="1"/>
              <a:t>cynaliadwy</a:t>
            </a:r>
            <a:r>
              <a:rPr lang="en-GB"/>
              <a:t>.  </a:t>
            </a:r>
          </a:p>
          <a:p>
            <a:endParaRPr lang="en-GB"/>
          </a:p>
          <a:p>
            <a:r>
              <a:rPr lang="en-GB" err="1"/>
              <a:t>Mae'r</a:t>
            </a:r>
            <a:r>
              <a:rPr lang="en-GB"/>
              <a:t> gair </a:t>
            </a:r>
            <a:r>
              <a:rPr lang="en-GB" err="1"/>
              <a:t>gorchymyn</a:t>
            </a:r>
            <a:r>
              <a:rPr lang="en-GB"/>
              <a:t> </a:t>
            </a:r>
            <a:r>
              <a:rPr lang="en-GB" err="1"/>
              <a:t>yn</a:t>
            </a:r>
            <a:r>
              <a:rPr lang="en-GB"/>
              <a:t> un </a:t>
            </a:r>
            <a:r>
              <a:rPr lang="en-GB" err="1"/>
              <a:t>trefn</a:t>
            </a:r>
            <a:r>
              <a:rPr lang="en-GB"/>
              <a:t> </a:t>
            </a:r>
            <a:r>
              <a:rPr lang="en-GB" err="1"/>
              <a:t>uwch</a:t>
            </a:r>
            <a:r>
              <a:rPr lang="en-GB"/>
              <a:t>, </a:t>
            </a:r>
            <a:r>
              <a:rPr lang="en-GB" err="1"/>
              <a:t>gwerthuso</a:t>
            </a:r>
            <a:r>
              <a:rPr lang="en-GB"/>
              <a:t>.  </a:t>
            </a:r>
            <a:r>
              <a:rPr lang="en-GB" err="1"/>
              <a:t>Mae'r</a:t>
            </a:r>
            <a:r>
              <a:rPr lang="en-GB"/>
              <a:t> gair </a:t>
            </a:r>
            <a:r>
              <a:rPr lang="en-GB" err="1"/>
              <a:t>gorchymyn</a:t>
            </a:r>
            <a:r>
              <a:rPr lang="en-GB"/>
              <a:t> </a:t>
            </a:r>
            <a:r>
              <a:rPr lang="en-GB" err="1"/>
              <a:t>gwerthuso</a:t>
            </a:r>
            <a:r>
              <a:rPr lang="en-GB"/>
              <a:t> </a:t>
            </a:r>
            <a:r>
              <a:rPr lang="en-GB" err="1"/>
              <a:t>yn</a:t>
            </a:r>
            <a:r>
              <a:rPr lang="en-GB"/>
              <a:t> </a:t>
            </a:r>
            <a:r>
              <a:rPr lang="en-GB" err="1"/>
              <a:t>gofyn</a:t>
            </a:r>
            <a:r>
              <a:rPr lang="en-GB"/>
              <a:t> </a:t>
            </a:r>
            <a:r>
              <a:rPr lang="en-GB" err="1"/>
              <a:t>i</a:t>
            </a:r>
            <a:r>
              <a:rPr lang="en-GB"/>
              <a:t> </a:t>
            </a:r>
            <a:r>
              <a:rPr lang="en-GB" err="1"/>
              <a:t>ni</a:t>
            </a:r>
            <a:r>
              <a:rPr lang="en-GB"/>
              <a:t> </a:t>
            </a:r>
            <a:r>
              <a:rPr lang="en-GB" err="1"/>
              <a:t>ddarparu</a:t>
            </a:r>
            <a:r>
              <a:rPr lang="en-GB"/>
              <a:t> </a:t>
            </a:r>
            <a:r>
              <a:rPr lang="en-GB" err="1"/>
              <a:t>dadl</a:t>
            </a:r>
            <a:r>
              <a:rPr lang="en-GB"/>
              <a:t> </a:t>
            </a:r>
            <a:r>
              <a:rPr lang="en-GB" err="1"/>
              <a:t>resymegol</a:t>
            </a:r>
            <a:r>
              <a:rPr lang="en-GB"/>
              <a:t>.  </a:t>
            </a:r>
            <a:r>
              <a:rPr lang="en-GB" err="1"/>
              <a:t>Yn</a:t>
            </a:r>
            <a:r>
              <a:rPr lang="en-GB"/>
              <a:t> </a:t>
            </a:r>
            <a:r>
              <a:rPr lang="en-GB" err="1"/>
              <a:t>debyg</a:t>
            </a:r>
            <a:r>
              <a:rPr lang="en-GB"/>
              <a:t> </a:t>
            </a:r>
            <a:r>
              <a:rPr lang="en-GB" err="1"/>
              <a:t>iawn</a:t>
            </a:r>
            <a:r>
              <a:rPr lang="en-GB"/>
              <a:t> </a:t>
            </a:r>
            <a:r>
              <a:rPr lang="en-GB" err="1"/>
              <a:t>i</a:t>
            </a:r>
            <a:r>
              <a:rPr lang="en-GB"/>
              <a:t> ‘</a:t>
            </a:r>
            <a:r>
              <a:rPr lang="en-GB" err="1"/>
              <a:t>trafod</a:t>
            </a:r>
            <a:r>
              <a:rPr lang="en-GB"/>
              <a:t>' </a:t>
            </a:r>
            <a:r>
              <a:rPr lang="en-GB" err="1"/>
              <a:t>disgwylir</a:t>
            </a:r>
            <a:r>
              <a:rPr lang="en-GB"/>
              <a:t> </a:t>
            </a:r>
            <a:r>
              <a:rPr lang="en-GB" err="1"/>
              <a:t>i</a:t>
            </a:r>
            <a:r>
              <a:rPr lang="en-GB"/>
              <a:t> chi </a:t>
            </a:r>
            <a:r>
              <a:rPr lang="en-GB" err="1"/>
              <a:t>roi'r</a:t>
            </a:r>
            <a:r>
              <a:rPr lang="en-GB"/>
              <a:t> </a:t>
            </a:r>
            <a:r>
              <a:rPr lang="en-GB" err="1"/>
              <a:t>ddau</a:t>
            </a:r>
            <a:r>
              <a:rPr lang="en-GB"/>
              <a:t> </a:t>
            </a:r>
            <a:r>
              <a:rPr lang="en-GB" err="1"/>
              <a:t>safbwynt</a:t>
            </a:r>
            <a:r>
              <a:rPr lang="en-GB"/>
              <a:t>, </a:t>
            </a:r>
            <a:r>
              <a:rPr lang="en-GB" err="1"/>
              <a:t>manteision</a:t>
            </a:r>
            <a:r>
              <a:rPr lang="en-GB"/>
              <a:t> ac </a:t>
            </a:r>
            <a:r>
              <a:rPr lang="en-GB" err="1"/>
              <a:t>anfanteision</a:t>
            </a:r>
            <a:r>
              <a:rPr lang="en-GB"/>
              <a:t> </a:t>
            </a:r>
            <a:r>
              <a:rPr lang="en-GB" err="1"/>
              <a:t>systemau</a:t>
            </a:r>
            <a:r>
              <a:rPr lang="en-GB"/>
              <a:t> </a:t>
            </a:r>
            <a:r>
              <a:rPr lang="en-GB" err="1"/>
              <a:t>draenio</a:t>
            </a:r>
            <a:r>
              <a:rPr lang="en-GB"/>
              <a:t> </a:t>
            </a:r>
            <a:r>
              <a:rPr lang="en-GB" err="1"/>
              <a:t>trefol</a:t>
            </a:r>
            <a:r>
              <a:rPr lang="en-GB"/>
              <a:t> </a:t>
            </a:r>
            <a:r>
              <a:rPr lang="en-GB" err="1"/>
              <a:t>cynaliadwy</a:t>
            </a:r>
            <a:r>
              <a:rPr lang="en-GB"/>
              <a:t>.  </a:t>
            </a:r>
          </a:p>
          <a:p>
            <a:endParaRPr lang="en-GB"/>
          </a:p>
          <a:p>
            <a:r>
              <a:rPr lang="en-GB"/>
              <a:t>Mae </a:t>
            </a:r>
            <a:r>
              <a:rPr lang="en-GB" err="1"/>
              <a:t>hwn</a:t>
            </a:r>
            <a:r>
              <a:rPr lang="en-GB"/>
              <a:t> </a:t>
            </a:r>
            <a:r>
              <a:rPr lang="en-GB" err="1"/>
              <a:t>yn</a:t>
            </a:r>
            <a:r>
              <a:rPr lang="en-GB"/>
              <a:t> </a:t>
            </a:r>
            <a:r>
              <a:rPr lang="en-GB" err="1"/>
              <a:t>gwestiwn</a:t>
            </a:r>
            <a:r>
              <a:rPr lang="en-GB"/>
              <a:t> marc </a:t>
            </a:r>
            <a:r>
              <a:rPr lang="en-GB" err="1"/>
              <a:t>uwch</a:t>
            </a:r>
            <a:r>
              <a:rPr lang="en-GB"/>
              <a:t> felly </a:t>
            </a:r>
            <a:r>
              <a:rPr lang="en-GB" err="1"/>
              <a:t>mae</a:t>
            </a:r>
            <a:r>
              <a:rPr lang="en-GB"/>
              <a:t> </a:t>
            </a:r>
            <a:r>
              <a:rPr lang="en-GB" err="1"/>
              <a:t>wedi'i</a:t>
            </a:r>
            <a:r>
              <a:rPr lang="en-GB"/>
              <a:t> </a:t>
            </a:r>
            <a:r>
              <a:rPr lang="en-GB" err="1"/>
              <a:t>farcio</a:t>
            </a:r>
            <a:r>
              <a:rPr lang="en-GB"/>
              <a:t> </a:t>
            </a:r>
            <a:r>
              <a:rPr lang="en-GB" err="1"/>
              <a:t>drwy</a:t>
            </a:r>
            <a:r>
              <a:rPr lang="en-GB"/>
              <a:t> </a:t>
            </a:r>
            <a:r>
              <a:rPr lang="en-GB" err="1"/>
              <a:t>ddefnyddio</a:t>
            </a:r>
            <a:r>
              <a:rPr lang="en-GB"/>
              <a:t> </a:t>
            </a:r>
            <a:r>
              <a:rPr lang="en-GB" err="1"/>
              <a:t>bandiau</a:t>
            </a:r>
            <a:r>
              <a:rPr lang="en-GB"/>
              <a:t>.</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7306579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Mae'r</a:t>
            </a:r>
            <a:r>
              <a:rPr lang="en-GB"/>
              <a:t> </a:t>
            </a:r>
            <a:r>
              <a:rPr lang="en-GB" err="1"/>
              <a:t>cwestiwn</a:t>
            </a:r>
            <a:r>
              <a:rPr lang="en-GB"/>
              <a:t> </a:t>
            </a:r>
            <a:r>
              <a:rPr lang="en-GB" err="1"/>
              <a:t>yn</a:t>
            </a:r>
            <a:r>
              <a:rPr lang="en-GB"/>
              <a:t> </a:t>
            </a:r>
            <a:r>
              <a:rPr lang="en-GB" err="1"/>
              <a:t>gwestiwn</a:t>
            </a:r>
            <a:r>
              <a:rPr lang="en-GB"/>
              <a:t> marc </a:t>
            </a:r>
            <a:r>
              <a:rPr lang="en-GB" err="1"/>
              <a:t>uchel</a:t>
            </a:r>
            <a:r>
              <a:rPr lang="en-GB"/>
              <a:t> ac felly </a:t>
            </a:r>
            <a:r>
              <a:rPr lang="en-GB" err="1"/>
              <a:t>mae</a:t>
            </a:r>
            <a:r>
              <a:rPr lang="en-GB"/>
              <a:t> </a:t>
            </a:r>
            <a:r>
              <a:rPr lang="en-GB" err="1"/>
              <a:t>gennych</a:t>
            </a:r>
            <a:r>
              <a:rPr lang="en-GB"/>
              <a:t> 12 </a:t>
            </a:r>
            <a:r>
              <a:rPr lang="en-GB" err="1"/>
              <a:t>munud</a:t>
            </a:r>
            <a:r>
              <a:rPr lang="en-GB"/>
              <a:t> </a:t>
            </a:r>
            <a:r>
              <a:rPr lang="en-GB" err="1"/>
              <a:t>i</a:t>
            </a:r>
            <a:r>
              <a:rPr lang="en-GB"/>
              <a:t> </a:t>
            </a:r>
            <a:r>
              <a:rPr lang="en-GB" err="1"/>
              <a:t>ffurfio</a:t>
            </a:r>
            <a:r>
              <a:rPr lang="en-GB"/>
              <a:t> </a:t>
            </a:r>
            <a:r>
              <a:rPr lang="en-GB" err="1"/>
              <a:t>eich</a:t>
            </a:r>
            <a:r>
              <a:rPr lang="en-GB"/>
              <a:t> </a:t>
            </a:r>
            <a:r>
              <a:rPr lang="en-GB" err="1"/>
              <a:t>ymateb</a:t>
            </a:r>
            <a:r>
              <a:rPr lang="en-GB"/>
              <a:t>.  </a:t>
            </a:r>
          </a:p>
          <a:p>
            <a:endParaRPr lang="en-GB"/>
          </a:p>
          <a:p>
            <a:r>
              <a:rPr lang="en-GB" err="1"/>
              <a:t>Gwerthuso</a:t>
            </a:r>
            <a:r>
              <a:rPr lang="en-GB"/>
              <a:t> </a:t>
            </a:r>
            <a:r>
              <a:rPr lang="en-GB" err="1"/>
              <a:t>yw’r</a:t>
            </a:r>
            <a:r>
              <a:rPr lang="en-GB"/>
              <a:t> gair </a:t>
            </a:r>
            <a:r>
              <a:rPr lang="en-GB" err="1"/>
              <a:t>gorchymyn</a:t>
            </a:r>
            <a:r>
              <a:rPr lang="en-GB"/>
              <a:t> </a:t>
            </a:r>
            <a:r>
              <a:rPr lang="en-GB" err="1"/>
              <a:t>sy'n</a:t>
            </a:r>
            <a:r>
              <a:rPr lang="en-GB"/>
              <a:t> air </a:t>
            </a:r>
            <a:r>
              <a:rPr lang="en-GB" err="1"/>
              <a:t>gorchymyn</a:t>
            </a:r>
            <a:r>
              <a:rPr lang="en-GB"/>
              <a:t> </a:t>
            </a:r>
            <a:r>
              <a:rPr lang="en-GB" err="1"/>
              <a:t>trefn</a:t>
            </a:r>
            <a:r>
              <a:rPr lang="en-GB"/>
              <a:t> </a:t>
            </a:r>
            <a:r>
              <a:rPr lang="en-GB" err="1"/>
              <a:t>uwch</a:t>
            </a:r>
            <a:r>
              <a:rPr lang="en-GB"/>
              <a:t> </a:t>
            </a:r>
            <a:r>
              <a:rPr lang="en-GB" err="1"/>
              <a:t>sy'n</a:t>
            </a:r>
            <a:r>
              <a:rPr lang="en-GB"/>
              <a:t> </a:t>
            </a:r>
            <a:r>
              <a:rPr lang="en-GB" err="1"/>
              <a:t>gofyn</a:t>
            </a:r>
            <a:r>
              <a:rPr lang="en-GB"/>
              <a:t> am </a:t>
            </a:r>
            <a:r>
              <a:rPr lang="en-GB" err="1"/>
              <a:t>ddadl</a:t>
            </a:r>
            <a:r>
              <a:rPr lang="en-GB"/>
              <a:t> </a:t>
            </a:r>
            <a:r>
              <a:rPr lang="en-GB" err="1"/>
              <a:t>resymegol</a:t>
            </a:r>
            <a:r>
              <a:rPr lang="en-GB"/>
              <a:t> am </a:t>
            </a:r>
            <a:r>
              <a:rPr lang="en-GB" err="1"/>
              <a:t>fanteision</a:t>
            </a:r>
            <a:r>
              <a:rPr lang="en-GB"/>
              <a:t> ac </a:t>
            </a:r>
            <a:r>
              <a:rPr lang="en-GB" err="1"/>
              <a:t>anfanteision</a:t>
            </a:r>
            <a:r>
              <a:rPr lang="en-GB"/>
              <a:t> </a:t>
            </a:r>
            <a:r>
              <a:rPr lang="en-GB" err="1"/>
              <a:t>defnyddio</a:t>
            </a:r>
            <a:r>
              <a:rPr lang="en-GB"/>
              <a:t> </a:t>
            </a:r>
            <a:r>
              <a:rPr lang="en-GB" err="1"/>
              <a:t>systemau</a:t>
            </a:r>
            <a:r>
              <a:rPr lang="en-GB"/>
              <a:t> </a:t>
            </a:r>
            <a:r>
              <a:rPr lang="en-GB" err="1"/>
              <a:t>draenio</a:t>
            </a:r>
            <a:r>
              <a:rPr lang="en-GB"/>
              <a:t> </a:t>
            </a:r>
            <a:r>
              <a:rPr lang="en-GB" err="1"/>
              <a:t>trefol</a:t>
            </a:r>
            <a:r>
              <a:rPr lang="en-GB"/>
              <a:t> </a:t>
            </a:r>
            <a:r>
              <a:rPr lang="en-GB" err="1"/>
              <a:t>cynaliadwy</a:t>
            </a:r>
            <a:r>
              <a:rPr lang="en-GB"/>
              <a:t>.</a:t>
            </a:r>
          </a:p>
          <a:p>
            <a:endParaRPr lang="en-GB"/>
          </a:p>
          <a:p>
            <a:r>
              <a:rPr lang="en-GB"/>
              <a:t>Pan </a:t>
            </a:r>
            <a:r>
              <a:rPr lang="en-GB" err="1"/>
              <a:t>fyddwch</a:t>
            </a:r>
            <a:r>
              <a:rPr lang="en-GB"/>
              <a:t> </a:t>
            </a:r>
            <a:r>
              <a:rPr lang="en-GB" err="1"/>
              <a:t>wedi</a:t>
            </a:r>
            <a:r>
              <a:rPr lang="en-GB"/>
              <a:t> </a:t>
            </a:r>
            <a:r>
              <a:rPr lang="en-GB" err="1"/>
              <a:t>ffurfio</a:t>
            </a:r>
            <a:r>
              <a:rPr lang="en-GB"/>
              <a:t> </a:t>
            </a:r>
            <a:r>
              <a:rPr lang="en-GB" err="1"/>
              <a:t>eich</a:t>
            </a:r>
            <a:r>
              <a:rPr lang="en-GB"/>
              <a:t> </a:t>
            </a:r>
            <a:r>
              <a:rPr lang="en-GB" err="1"/>
              <a:t>ymateb</a:t>
            </a:r>
            <a:r>
              <a:rPr lang="en-GB"/>
              <a:t> ac </a:t>
            </a:r>
            <a:r>
              <a:rPr lang="en-GB" err="1"/>
              <a:t>yn</a:t>
            </a:r>
            <a:r>
              <a:rPr lang="en-GB"/>
              <a:t> </a:t>
            </a:r>
            <a:r>
              <a:rPr lang="en-GB" err="1"/>
              <a:t>barod</a:t>
            </a:r>
            <a:r>
              <a:rPr lang="en-GB"/>
              <a:t> </a:t>
            </a:r>
            <a:r>
              <a:rPr lang="en-GB" err="1"/>
              <a:t>i</a:t>
            </a:r>
            <a:r>
              <a:rPr lang="en-GB"/>
              <a:t> </a:t>
            </a:r>
            <a:r>
              <a:rPr lang="en-GB" err="1"/>
              <a:t>ddechrau</a:t>
            </a:r>
            <a:r>
              <a:rPr lang="en-GB"/>
              <a:t> </a:t>
            </a:r>
            <a:r>
              <a:rPr lang="en-GB" err="1"/>
              <a:t>ysgrifennu</a:t>
            </a:r>
            <a:r>
              <a:rPr lang="en-GB"/>
              <a:t>, </a:t>
            </a:r>
            <a:r>
              <a:rPr lang="en-GB" err="1"/>
              <a:t>cliciwch</a:t>
            </a:r>
            <a:r>
              <a:rPr lang="en-GB"/>
              <a:t> </a:t>
            </a:r>
            <a:r>
              <a:rPr lang="en-GB" err="1"/>
              <a:t>ar</a:t>
            </a:r>
            <a:r>
              <a:rPr lang="en-GB"/>
              <a:t> </a:t>
            </a:r>
            <a:r>
              <a:rPr lang="en-GB" err="1"/>
              <a:t>yr</a:t>
            </a:r>
            <a:r>
              <a:rPr lang="en-GB"/>
              <a:t> </a:t>
            </a:r>
            <a:r>
              <a:rPr lang="en-GB" err="1"/>
              <a:t>amserydd</a:t>
            </a:r>
            <a:r>
              <a:rPr lang="en-GB"/>
              <a:t>.</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792782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Mae'r</a:t>
            </a:r>
            <a:r>
              <a:rPr lang="en-GB"/>
              <a:t> </a:t>
            </a:r>
            <a:r>
              <a:rPr lang="en-GB" err="1"/>
              <a:t>cynllun</a:t>
            </a:r>
            <a:r>
              <a:rPr lang="en-GB"/>
              <a:t> </a:t>
            </a:r>
            <a:r>
              <a:rPr lang="en-GB" err="1"/>
              <a:t>marcio</a:t>
            </a:r>
            <a:r>
              <a:rPr lang="en-GB"/>
              <a:t> </a:t>
            </a:r>
            <a:r>
              <a:rPr lang="en-GB" err="1"/>
              <a:t>yn</a:t>
            </a:r>
            <a:r>
              <a:rPr lang="en-GB"/>
              <a:t> </a:t>
            </a:r>
            <a:r>
              <a:rPr lang="en-GB" err="1"/>
              <a:t>rhestru'r</a:t>
            </a:r>
            <a:r>
              <a:rPr lang="en-GB"/>
              <a:t> </a:t>
            </a:r>
            <a:r>
              <a:rPr lang="en-GB" err="1"/>
              <a:t>systemau</a:t>
            </a:r>
            <a:r>
              <a:rPr lang="en-GB"/>
              <a:t> </a:t>
            </a:r>
            <a:r>
              <a:rPr lang="en-GB" err="1"/>
              <a:t>draenio</a:t>
            </a:r>
            <a:r>
              <a:rPr lang="en-GB"/>
              <a:t> </a:t>
            </a:r>
            <a:r>
              <a:rPr lang="en-GB" err="1"/>
              <a:t>trefol</a:t>
            </a:r>
            <a:r>
              <a:rPr lang="en-GB"/>
              <a:t> </a:t>
            </a:r>
            <a:r>
              <a:rPr lang="en-GB" err="1"/>
              <a:t>cynaliadwy</a:t>
            </a:r>
            <a:r>
              <a:rPr lang="en-GB"/>
              <a:t> ac </a:t>
            </a:r>
            <a:r>
              <a:rPr lang="en-GB" err="1"/>
              <a:t>yna'n</a:t>
            </a:r>
            <a:r>
              <a:rPr lang="en-GB"/>
              <a:t> </a:t>
            </a:r>
            <a:r>
              <a:rPr lang="en-GB" err="1"/>
              <a:t>mynd</a:t>
            </a:r>
            <a:r>
              <a:rPr lang="en-GB"/>
              <a:t> </a:t>
            </a:r>
            <a:r>
              <a:rPr lang="en-GB" err="1"/>
              <a:t>ymlaen</a:t>
            </a:r>
            <a:r>
              <a:rPr lang="en-GB"/>
              <a:t> </a:t>
            </a:r>
            <a:r>
              <a:rPr lang="en-GB" err="1"/>
              <a:t>i</a:t>
            </a:r>
            <a:r>
              <a:rPr lang="en-GB"/>
              <a:t> </a:t>
            </a:r>
            <a:r>
              <a:rPr lang="en-GB" err="1"/>
              <a:t>ymhelaethu</a:t>
            </a:r>
            <a:r>
              <a:rPr lang="en-GB"/>
              <a:t> </a:t>
            </a:r>
            <a:r>
              <a:rPr lang="en-GB" err="1"/>
              <a:t>ar</a:t>
            </a:r>
            <a:r>
              <a:rPr lang="en-GB"/>
              <a:t> bob dull.</a:t>
            </a:r>
          </a:p>
          <a:p>
            <a:endParaRPr lang="en-GB"/>
          </a:p>
          <a:p>
            <a:r>
              <a:rPr lang="en-GB" err="1"/>
              <a:t>Rhestrir</a:t>
            </a:r>
            <a:r>
              <a:rPr lang="en-GB"/>
              <a:t> y </a:t>
            </a:r>
            <a:r>
              <a:rPr lang="en-GB" err="1"/>
              <a:t>manteision</a:t>
            </a:r>
            <a:r>
              <a:rPr lang="en-GB"/>
              <a:t> </a:t>
            </a:r>
            <a:r>
              <a:rPr lang="en-GB" err="1"/>
              <a:t>yn</a:t>
            </a:r>
            <a:r>
              <a:rPr lang="en-GB"/>
              <a:t> y </a:t>
            </a:r>
            <a:r>
              <a:rPr lang="en-GB" err="1"/>
              <a:t>cynnwys</a:t>
            </a:r>
            <a:r>
              <a:rPr lang="en-GB"/>
              <a:t> </a:t>
            </a:r>
            <a:r>
              <a:rPr lang="en-GB" err="1"/>
              <a:t>dangosol</a:t>
            </a:r>
            <a:r>
              <a:rPr lang="en-GB"/>
              <a:t> – </a:t>
            </a:r>
            <a:r>
              <a:rPr lang="en-GB" err="1"/>
              <a:t>darllenwch</a:t>
            </a:r>
            <a:r>
              <a:rPr lang="en-GB"/>
              <a:t> </a:t>
            </a:r>
            <a:r>
              <a:rPr lang="en-GB" err="1"/>
              <a:t>hyn</a:t>
            </a:r>
            <a:r>
              <a:rPr lang="en-GB"/>
              <a:t> </a:t>
            </a:r>
            <a:r>
              <a:rPr lang="en-GB" err="1"/>
              <a:t>yn</a:t>
            </a:r>
            <a:r>
              <a:rPr lang="en-GB"/>
              <a:t> </a:t>
            </a:r>
            <a:r>
              <a:rPr lang="en-GB" err="1"/>
              <a:t>ofalus</a:t>
            </a:r>
            <a:r>
              <a:rPr lang="en-GB"/>
              <a:t> </a:t>
            </a:r>
            <a:r>
              <a:rPr lang="en-GB" err="1"/>
              <a:t>i</a:t>
            </a:r>
            <a:r>
              <a:rPr lang="en-GB"/>
              <a:t> </a:t>
            </a:r>
            <a:r>
              <a:rPr lang="en-GB" err="1"/>
              <a:t>sicrhau</a:t>
            </a:r>
            <a:r>
              <a:rPr lang="en-GB"/>
              <a:t> </a:t>
            </a:r>
            <a:r>
              <a:rPr lang="en-GB" err="1"/>
              <a:t>eich</a:t>
            </a:r>
            <a:r>
              <a:rPr lang="en-GB"/>
              <a:t> bod </a:t>
            </a:r>
            <a:r>
              <a:rPr lang="en-GB" err="1"/>
              <a:t>yn</a:t>
            </a:r>
            <a:r>
              <a:rPr lang="en-GB"/>
              <a:t> </a:t>
            </a:r>
            <a:r>
              <a:rPr lang="en-GB" err="1"/>
              <a:t>gwybod</a:t>
            </a:r>
            <a:r>
              <a:rPr lang="en-GB"/>
              <a:t> </a:t>
            </a:r>
            <a:r>
              <a:rPr lang="en-GB" err="1"/>
              <a:t>beth</a:t>
            </a:r>
            <a:r>
              <a:rPr lang="en-GB"/>
              <a:t> y </a:t>
            </a:r>
            <a:r>
              <a:rPr lang="en-GB" err="1"/>
              <a:t>dylid</a:t>
            </a:r>
            <a:r>
              <a:rPr lang="en-GB"/>
              <a:t> </a:t>
            </a:r>
            <a:r>
              <a:rPr lang="en-GB" err="1"/>
              <a:t>ei</a:t>
            </a:r>
            <a:r>
              <a:rPr lang="en-GB"/>
              <a:t> </a:t>
            </a:r>
            <a:r>
              <a:rPr lang="en-GB" err="1"/>
              <a:t>gynnwys</a:t>
            </a:r>
            <a:r>
              <a:rPr lang="en-GB"/>
              <a:t> </a:t>
            </a:r>
            <a:r>
              <a:rPr lang="en-GB" err="1"/>
              <a:t>mewn</a:t>
            </a:r>
            <a:r>
              <a:rPr lang="en-GB"/>
              <a:t> </a:t>
            </a:r>
            <a:r>
              <a:rPr lang="en-GB" err="1"/>
              <a:t>ateb</a:t>
            </a:r>
            <a:r>
              <a:rPr lang="en-GB"/>
              <a:t> </a:t>
            </a:r>
            <a:r>
              <a:rPr lang="en-GB" err="1"/>
              <a:t>ar</a:t>
            </a:r>
            <a:r>
              <a:rPr lang="en-GB"/>
              <a:t> y </a:t>
            </a:r>
            <a:r>
              <a:rPr lang="en-GB" err="1"/>
              <a:t>pwnc</a:t>
            </a:r>
            <a:r>
              <a:rPr lang="en-GB"/>
              <a:t> </a:t>
            </a:r>
            <a:r>
              <a:rPr lang="en-GB" err="1"/>
              <a:t>hwn</a:t>
            </a:r>
            <a:r>
              <a:rPr lang="en-GB"/>
              <a:t>.</a:t>
            </a:r>
          </a:p>
          <a:p>
            <a:endParaRPr lang="en-GB"/>
          </a:p>
          <a:p>
            <a:r>
              <a:rPr lang="en-GB" err="1"/>
              <a:t>Cymharwch</a:t>
            </a:r>
            <a:r>
              <a:rPr lang="en-GB"/>
              <a:t> </a:t>
            </a:r>
            <a:r>
              <a:rPr lang="en-GB" err="1"/>
              <a:t>eich</a:t>
            </a:r>
            <a:r>
              <a:rPr lang="en-GB"/>
              <a:t> </a:t>
            </a:r>
            <a:r>
              <a:rPr lang="en-GB" err="1"/>
              <a:t>ateb</a:t>
            </a:r>
            <a:r>
              <a:rPr lang="en-GB"/>
              <a:t> </a:t>
            </a:r>
            <a:r>
              <a:rPr lang="en-GB" err="1"/>
              <a:t>â'r</a:t>
            </a:r>
            <a:r>
              <a:rPr lang="en-GB"/>
              <a:t> </a:t>
            </a:r>
            <a:r>
              <a:rPr lang="en-GB" err="1"/>
              <a:t>cwestiwn</a:t>
            </a:r>
            <a:r>
              <a:rPr lang="en-GB"/>
              <a:t> </a:t>
            </a:r>
            <a:r>
              <a:rPr lang="en-GB" err="1"/>
              <a:t>â'r</a:t>
            </a:r>
            <a:r>
              <a:rPr lang="en-GB"/>
              <a:t> </a:t>
            </a:r>
            <a:r>
              <a:rPr lang="en-GB" err="1"/>
              <a:t>cynnwys</a:t>
            </a:r>
            <a:r>
              <a:rPr lang="en-GB"/>
              <a:t> </a:t>
            </a:r>
            <a:r>
              <a:rPr lang="en-GB" err="1"/>
              <a:t>dangosol</a:t>
            </a:r>
            <a:r>
              <a:rPr lang="en-GB"/>
              <a:t> er </a:t>
            </a:r>
            <a:r>
              <a:rPr lang="en-GB" err="1"/>
              <a:t>budd</a:t>
            </a:r>
            <a:r>
              <a:rPr lang="en-GB"/>
              <a:t> </a:t>
            </a:r>
            <a:r>
              <a:rPr lang="en-GB" err="1"/>
              <a:t>SuDS</a:t>
            </a:r>
            <a:r>
              <a:rPr lang="en-GB"/>
              <a:t>.  Faint </a:t>
            </a:r>
            <a:r>
              <a:rPr lang="en-GB" err="1"/>
              <a:t>o'r</a:t>
            </a:r>
            <a:r>
              <a:rPr lang="en-GB"/>
              <a:t> </a:t>
            </a:r>
            <a:r>
              <a:rPr lang="en-GB" err="1"/>
              <a:t>cynnwys</a:t>
            </a:r>
            <a:r>
              <a:rPr lang="en-GB"/>
              <a:t> </a:t>
            </a:r>
            <a:r>
              <a:rPr lang="en-GB" err="1"/>
              <a:t>wnaethoch</a:t>
            </a:r>
            <a:r>
              <a:rPr lang="en-GB"/>
              <a:t> chi </a:t>
            </a:r>
            <a:r>
              <a:rPr lang="en-GB" err="1"/>
              <a:t>ei</a:t>
            </a:r>
            <a:r>
              <a:rPr lang="en-GB"/>
              <a:t> </a:t>
            </a:r>
            <a:r>
              <a:rPr lang="en-GB" err="1"/>
              <a:t>ymdrin</a:t>
            </a:r>
            <a:r>
              <a:rPr lang="en-GB"/>
              <a:t> ag </a:t>
            </a:r>
            <a:r>
              <a:rPr lang="en-GB" err="1"/>
              <a:t>ef</a:t>
            </a:r>
            <a:r>
              <a:rPr lang="en-GB"/>
              <a:t>?  Sut </a:t>
            </a:r>
            <a:r>
              <a:rPr lang="en-GB" err="1"/>
              <a:t>allwch</a:t>
            </a:r>
            <a:r>
              <a:rPr lang="en-GB"/>
              <a:t> chi </a:t>
            </a:r>
            <a:r>
              <a:rPr lang="en-GB" err="1"/>
              <a:t>wella</a:t>
            </a:r>
            <a:r>
              <a:rPr lang="en-GB"/>
              <a:t> </a:t>
            </a:r>
            <a:r>
              <a:rPr lang="en-GB" err="1"/>
              <a:t>eich</a:t>
            </a:r>
            <a:r>
              <a:rPr lang="en-GB"/>
              <a:t> </a:t>
            </a:r>
            <a:r>
              <a:rPr lang="en-GB" err="1"/>
              <a:t>ymateb</a:t>
            </a:r>
            <a:r>
              <a:rPr lang="en-GB"/>
              <a:t>?</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311913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Mae'r gair gorchymyn Esboniwch yn gofyn am fwy o fanylion na Disgrifiwch.  Mae angen i chi gynnwys diffiniad clir o'r hyn y gofynnwyd i chi ei egluro.  Rhaid i hyn fod yn ddigon manwl fel y gellir cyfleu unrhyw achos ac effaith yn glir yn eich ymateb i'r cwestiwn.</a:t>
            </a:r>
          </a:p>
          <a:p>
            <a:endParaRPr lang="cy-GB"/>
          </a:p>
          <a:p>
            <a:r>
              <a:rPr lang="cy-GB"/>
              <a:t>Gwerthuswch yw'r gair gorchymyn sydd ar ben y rhestr i'w ddefnyddio yn y papur hwn.  Mewn cwestiwn gwerthuso bydd angen i chi lunio barn ar y pwnc y gofynnwyd i chi ei werthuso.  Rhaid i chi bwyso a mesur pwyntiau o blaid ac yn erbyn y pwnc a rhoi casgliad o'ch gwerthusiad.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130445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Mae'r</a:t>
            </a:r>
            <a:r>
              <a:rPr lang="en-GB"/>
              <a:t> </a:t>
            </a:r>
            <a:r>
              <a:rPr lang="en-GB" err="1"/>
              <a:t>cynllun</a:t>
            </a:r>
            <a:r>
              <a:rPr lang="en-GB"/>
              <a:t> </a:t>
            </a:r>
            <a:r>
              <a:rPr lang="en-GB" err="1"/>
              <a:t>marcio</a:t>
            </a:r>
            <a:r>
              <a:rPr lang="en-GB"/>
              <a:t> </a:t>
            </a:r>
            <a:r>
              <a:rPr lang="en-GB" err="1"/>
              <a:t>yn</a:t>
            </a:r>
            <a:r>
              <a:rPr lang="en-GB"/>
              <a:t> </a:t>
            </a:r>
            <a:r>
              <a:rPr lang="en-GB" err="1"/>
              <a:t>mynd</a:t>
            </a:r>
            <a:r>
              <a:rPr lang="en-GB"/>
              <a:t> </a:t>
            </a:r>
            <a:r>
              <a:rPr lang="en-GB" err="1"/>
              <a:t>ymlaen</a:t>
            </a:r>
            <a:r>
              <a:rPr lang="en-GB"/>
              <a:t> </a:t>
            </a:r>
            <a:r>
              <a:rPr lang="en-GB" err="1"/>
              <a:t>i</a:t>
            </a:r>
            <a:r>
              <a:rPr lang="en-GB"/>
              <a:t> </a:t>
            </a:r>
            <a:r>
              <a:rPr lang="en-GB" err="1"/>
              <a:t>ymdrin</a:t>
            </a:r>
            <a:r>
              <a:rPr lang="en-GB"/>
              <a:t> ag </a:t>
            </a:r>
            <a:r>
              <a:rPr lang="en-GB" err="1"/>
              <a:t>anfanteision</a:t>
            </a:r>
            <a:r>
              <a:rPr lang="en-GB"/>
              <a:t> </a:t>
            </a:r>
            <a:r>
              <a:rPr lang="en-GB" err="1"/>
              <a:t>defnyddio</a:t>
            </a:r>
            <a:r>
              <a:rPr lang="en-GB"/>
              <a:t> </a:t>
            </a:r>
            <a:r>
              <a:rPr lang="en-GB" err="1"/>
              <a:t>SuDS</a:t>
            </a:r>
            <a:r>
              <a:rPr lang="en-GB"/>
              <a:t>.  </a:t>
            </a:r>
            <a:r>
              <a:rPr lang="en-GB" err="1"/>
              <a:t>Unwaith</a:t>
            </a:r>
            <a:r>
              <a:rPr lang="en-GB"/>
              <a:t> </a:t>
            </a:r>
            <a:r>
              <a:rPr lang="en-GB" err="1"/>
              <a:t>eto</a:t>
            </a:r>
            <a:r>
              <a:rPr lang="en-GB"/>
              <a:t>, </a:t>
            </a:r>
            <a:r>
              <a:rPr lang="en-GB" err="1"/>
              <a:t>cymharwch</a:t>
            </a:r>
            <a:r>
              <a:rPr lang="en-GB"/>
              <a:t> </a:t>
            </a:r>
            <a:r>
              <a:rPr lang="en-GB" err="1"/>
              <a:t>eich</a:t>
            </a:r>
            <a:r>
              <a:rPr lang="en-GB"/>
              <a:t> </a:t>
            </a:r>
            <a:r>
              <a:rPr lang="en-GB" err="1"/>
              <a:t>ymateb</a:t>
            </a:r>
            <a:r>
              <a:rPr lang="en-GB"/>
              <a:t> </a:t>
            </a:r>
            <a:r>
              <a:rPr lang="en-GB" err="1"/>
              <a:t>â’r</a:t>
            </a:r>
            <a:r>
              <a:rPr lang="en-GB"/>
              <a:t> </a:t>
            </a:r>
            <a:r>
              <a:rPr lang="en-GB" err="1"/>
              <a:t>cynnwys</a:t>
            </a:r>
            <a:r>
              <a:rPr lang="en-GB"/>
              <a:t> </a:t>
            </a:r>
            <a:r>
              <a:rPr lang="en-GB" err="1"/>
              <a:t>dangosol</a:t>
            </a:r>
            <a:r>
              <a:rPr lang="en-GB"/>
              <a:t>.  A </a:t>
            </a:r>
            <a:r>
              <a:rPr lang="en-GB" err="1"/>
              <a:t>ydych</a:t>
            </a:r>
            <a:r>
              <a:rPr lang="en-GB"/>
              <a:t> </a:t>
            </a:r>
            <a:r>
              <a:rPr lang="en-GB" err="1"/>
              <a:t>wedi</a:t>
            </a:r>
            <a:r>
              <a:rPr lang="en-GB"/>
              <a:t> </a:t>
            </a:r>
            <a:r>
              <a:rPr lang="en-GB" err="1"/>
              <a:t>ymdrin</a:t>
            </a:r>
            <a:r>
              <a:rPr lang="en-GB"/>
              <a:t> </a:t>
            </a:r>
            <a:r>
              <a:rPr lang="en-GB" err="1"/>
              <a:t>â'r</a:t>
            </a:r>
            <a:r>
              <a:rPr lang="en-GB"/>
              <a:t> </a:t>
            </a:r>
            <a:r>
              <a:rPr lang="en-GB" err="1"/>
              <a:t>holl</a:t>
            </a:r>
            <a:r>
              <a:rPr lang="en-GB"/>
              <a:t> </a:t>
            </a:r>
            <a:r>
              <a:rPr lang="en-GB" err="1"/>
              <a:t>bwyntiau</a:t>
            </a:r>
            <a:r>
              <a:rPr lang="en-GB"/>
              <a:t>?  Sut </a:t>
            </a:r>
            <a:r>
              <a:rPr lang="en-GB" err="1"/>
              <a:t>allech</a:t>
            </a:r>
            <a:r>
              <a:rPr lang="en-GB"/>
              <a:t> chi </a:t>
            </a:r>
            <a:r>
              <a:rPr lang="en-GB" err="1"/>
              <a:t>wella</a:t>
            </a:r>
            <a:r>
              <a:rPr lang="en-GB"/>
              <a:t> </a:t>
            </a:r>
            <a:r>
              <a:rPr lang="en-GB" err="1"/>
              <a:t>eich</a:t>
            </a:r>
            <a:r>
              <a:rPr lang="en-GB"/>
              <a:t> </a:t>
            </a:r>
            <a:r>
              <a:rPr lang="en-GB" err="1"/>
              <a:t>ymateb</a:t>
            </a:r>
            <a:r>
              <a:rPr lang="en-GB"/>
              <a:t>?</a:t>
            </a:r>
          </a:p>
          <a:p>
            <a:endParaRPr lang="en-GB"/>
          </a:p>
          <a:p>
            <a:r>
              <a:rPr lang="en-GB" err="1"/>
              <a:t>Darllenwch</a:t>
            </a:r>
            <a:r>
              <a:rPr lang="en-GB"/>
              <a:t> </a:t>
            </a:r>
            <a:r>
              <a:rPr lang="en-GB" err="1"/>
              <a:t>drwy'r</a:t>
            </a:r>
            <a:r>
              <a:rPr lang="en-GB"/>
              <a:t> </a:t>
            </a:r>
            <a:r>
              <a:rPr lang="en-GB" err="1"/>
              <a:t>bandiau</a:t>
            </a:r>
            <a:r>
              <a:rPr lang="en-GB"/>
              <a:t> </a:t>
            </a:r>
            <a:r>
              <a:rPr lang="en-GB" err="1"/>
              <a:t>marcio</a:t>
            </a:r>
            <a:r>
              <a:rPr lang="en-GB"/>
              <a:t> a </a:t>
            </a:r>
            <a:r>
              <a:rPr lang="en-GB" err="1"/>
              <a:t>phenderfynwch</a:t>
            </a:r>
            <a:r>
              <a:rPr lang="en-GB"/>
              <a:t> pa un </a:t>
            </a:r>
            <a:r>
              <a:rPr lang="en-GB" err="1"/>
              <a:t>sydd</a:t>
            </a:r>
            <a:r>
              <a:rPr lang="en-GB"/>
              <a:t> </a:t>
            </a:r>
            <a:r>
              <a:rPr lang="en-GB" err="1"/>
              <a:t>fwyaf</a:t>
            </a:r>
            <a:r>
              <a:rPr lang="en-GB"/>
              <a:t> </a:t>
            </a:r>
            <a:r>
              <a:rPr lang="en-GB" err="1"/>
              <a:t>priodol</a:t>
            </a:r>
            <a:r>
              <a:rPr lang="en-GB"/>
              <a:t> </a:t>
            </a:r>
            <a:r>
              <a:rPr lang="en-GB" err="1"/>
              <a:t>ar</a:t>
            </a:r>
            <a:r>
              <a:rPr lang="en-GB"/>
              <a:t> </a:t>
            </a:r>
            <a:r>
              <a:rPr lang="en-GB" err="1"/>
              <a:t>gyfer</a:t>
            </a:r>
            <a:r>
              <a:rPr lang="en-GB"/>
              <a:t> </a:t>
            </a:r>
            <a:r>
              <a:rPr lang="en-GB" err="1"/>
              <a:t>eich</a:t>
            </a:r>
            <a:r>
              <a:rPr lang="en-GB"/>
              <a:t> </a:t>
            </a:r>
            <a:r>
              <a:rPr lang="en-GB" err="1"/>
              <a:t>ymateb</a:t>
            </a:r>
            <a:r>
              <a:rPr lang="en-GB"/>
              <a:t>.  </a:t>
            </a:r>
            <a:r>
              <a:rPr lang="en-GB" err="1"/>
              <a:t>Os</a:t>
            </a:r>
            <a:r>
              <a:rPr lang="en-GB"/>
              <a:t> </a:t>
            </a:r>
            <a:r>
              <a:rPr lang="en-GB" err="1"/>
              <a:t>byddwch</a:t>
            </a:r>
            <a:r>
              <a:rPr lang="en-GB"/>
              <a:t> </a:t>
            </a:r>
            <a:r>
              <a:rPr lang="en-GB" err="1"/>
              <a:t>yn</a:t>
            </a:r>
            <a:r>
              <a:rPr lang="en-GB"/>
              <a:t> </a:t>
            </a:r>
            <a:r>
              <a:rPr lang="en-GB" err="1"/>
              <a:t>gwneud</a:t>
            </a:r>
            <a:r>
              <a:rPr lang="en-GB"/>
              <a:t> </a:t>
            </a:r>
            <a:r>
              <a:rPr lang="en-GB" err="1"/>
              <a:t>gwelliannau</a:t>
            </a:r>
            <a:r>
              <a:rPr lang="en-GB"/>
              <a:t> </a:t>
            </a:r>
            <a:r>
              <a:rPr lang="en-GB" err="1"/>
              <a:t>i'r</a:t>
            </a:r>
            <a:r>
              <a:rPr lang="en-GB"/>
              <a:t> </a:t>
            </a:r>
            <a:r>
              <a:rPr lang="en-GB" err="1"/>
              <a:t>manteision</a:t>
            </a:r>
            <a:r>
              <a:rPr lang="en-GB"/>
              <a:t> </a:t>
            </a:r>
            <a:r>
              <a:rPr lang="en-GB" err="1"/>
              <a:t>a'r</a:t>
            </a:r>
            <a:r>
              <a:rPr lang="en-GB"/>
              <a:t> </a:t>
            </a:r>
            <a:r>
              <a:rPr lang="en-GB" err="1"/>
              <a:t>anfanteision</a:t>
            </a:r>
            <a:r>
              <a:rPr lang="en-GB"/>
              <a:t> pa fand </a:t>
            </a:r>
            <a:r>
              <a:rPr lang="en-GB" err="1"/>
              <a:t>marcio</a:t>
            </a:r>
            <a:r>
              <a:rPr lang="en-GB"/>
              <a:t> </a:t>
            </a:r>
            <a:r>
              <a:rPr lang="en-GB" err="1"/>
              <a:t>sy’n</a:t>
            </a:r>
            <a:r>
              <a:rPr lang="en-GB"/>
              <a:t> </a:t>
            </a:r>
            <a:r>
              <a:rPr lang="en-GB" err="1"/>
              <a:t>berthnasol</a:t>
            </a:r>
            <a:r>
              <a:rPr lang="en-GB"/>
              <a:t> </a:t>
            </a:r>
            <a:r>
              <a:rPr lang="en-GB" err="1"/>
              <a:t>i'ch</a:t>
            </a:r>
            <a:r>
              <a:rPr lang="en-GB"/>
              <a:t> </a:t>
            </a:r>
            <a:r>
              <a:rPr lang="en-GB" err="1"/>
              <a:t>ymateb</a:t>
            </a:r>
            <a:r>
              <a:rPr lang="en-GB"/>
              <a:t> </a:t>
            </a:r>
            <a:r>
              <a:rPr lang="en-GB" err="1"/>
              <a:t>gwell</a:t>
            </a:r>
            <a:r>
              <a:rPr lang="en-GB"/>
              <a:t>?</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229132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97695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Beth ddylech chi ei wneud gyntaf?  Gadewch i ni ystyried Cwestiwn 1.</a:t>
            </a:r>
          </a:p>
          <a:p>
            <a:endParaRPr lang="cy-GB"/>
          </a:p>
          <a:p>
            <a:r>
              <a:rPr lang="cy-GB"/>
              <a:t>Y gair gorchymyn yw Rhowch. Gofynnir i chi nodi </a:t>
            </a:r>
            <a:r>
              <a:rPr lang="cy-GB" b="1"/>
              <a:t>dwy</a:t>
            </a:r>
            <a:r>
              <a:rPr lang="cy-GB"/>
              <a:t> </a:t>
            </a:r>
            <a:r>
              <a:rPr lang="cy-GB" b="0"/>
              <a:t>fantais a</a:t>
            </a:r>
            <a:r>
              <a:rPr lang="cy-GB"/>
              <a:t> </a:t>
            </a:r>
            <a:r>
              <a:rPr lang="cy-GB" b="1"/>
              <a:t>dwy</a:t>
            </a:r>
            <a:r>
              <a:rPr lang="cy-GB"/>
              <a:t> </a:t>
            </a:r>
            <a:r>
              <a:rPr lang="cy-GB" b="0"/>
              <a:t>anfantais o ddefnyddio pren wedi'i beiriannu.</a:t>
            </a:r>
          </a:p>
          <a:p>
            <a:endParaRPr lang="cy-GB" b="0"/>
          </a:p>
          <a:p>
            <a:r>
              <a:rPr lang="cy-GB" b="0"/>
              <a:t>Mae'r cwestiwn wedi'i farcio allan o 4.  Mae hyn yn golygu bod angen pedair ffaith fer ond cywir i ennill marciau llawn am y cwestiwn.</a:t>
            </a:r>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59531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Y cynnwys sy'n cael ei brofi yw technegau parod - yn enwedig pren wedi'i beiriannu.</a:t>
            </a:r>
          </a:p>
          <a:p>
            <a:endParaRPr lang="cy-GB"/>
          </a:p>
          <a:p>
            <a:r>
              <a:rPr lang="cy-GB"/>
              <a:t>Mae'n gwestiwn pedwar marc sy'n golygu bod gennych chwe munud i ateb y cwestiwn.</a:t>
            </a:r>
          </a:p>
          <a:p>
            <a:endParaRPr lang="cy-GB"/>
          </a:p>
          <a:p>
            <a:r>
              <a:rPr lang="cy-GB"/>
              <a:t>I gael marciau llawn rhaid i chi roi dwy fantais gywir a dwy anfantais gywir o ddefnyddio pren wedi'i beiriannu.</a:t>
            </a:r>
          </a:p>
          <a:p>
            <a:endParaRPr lang="cy-GB"/>
          </a:p>
          <a:p>
            <a:r>
              <a:rPr lang="cy-GB"/>
              <a:t>Cam 1 - rhaid i chi ddarllen y cwestiwn yn ofalus.  Mae'n bwysig nodi'r gair gorchymyn i roi arweiniad i chi ar y ffordd y bydd angen i chi lunio'ch ateb.</a:t>
            </a:r>
          </a:p>
          <a:p>
            <a:endParaRPr lang="cy-GB"/>
          </a:p>
          <a:p>
            <a:r>
              <a:rPr lang="cy-GB"/>
              <a:t>Cam 2 - Beth yw'r geiriau allweddol yn y cwestiwn - mae'n syniad da amlygu'r geiriau allweddol i sicrhau eich bod chi'n ateb y cwestiwn yn gywir.</a:t>
            </a:r>
          </a:p>
          <a:p>
            <a:endParaRPr lang="cy-GB"/>
          </a:p>
          <a:p>
            <a:r>
              <a:rPr lang="cy-GB"/>
              <a:t>Cam 3 - Gofalwch eich bod chi'n gwybod pa wybodaeth y mae disgwyl i chi ei dangos yn eich ateb - yn yr achos hwn rydych chi'n edrych ar y technegau parod a ddefnyddir i greu cydrannau wedi’u peiriannu.</a:t>
            </a:r>
          </a:p>
          <a:p>
            <a:endParaRPr lang="cy-GB"/>
          </a:p>
          <a:p>
            <a:r>
              <a:rPr lang="cy-GB"/>
              <a:t>Cam 4 - mae'n ofynnol i chi nodi manteision ac anfanteision defnyddio amserydd peirianyddol i roi ffurf strwythurol mewn cratiau.  Mewn cwestiynau sy'n gofyn am fanteision ac anfanteision rhaid i chi fod yn ofalus i beidio â defnyddio anfanteision sy’n groes i'w gilydd.</a:t>
            </a:r>
          </a:p>
          <a:p>
            <a:endParaRPr lang="cy-GB"/>
          </a:p>
          <a:p>
            <a:r>
              <a:rPr lang="cy-GB"/>
              <a:t>Cam 5 - nodwch y ddwy fantais a'r ddwy anfantais rydych chi am eu defnyddio a lluniwch eich ateb cyn i chi ei ysgrifennu yn y papur arholiad.</a:t>
            </a:r>
          </a:p>
          <a:p>
            <a:endParaRPr lang="cy-GB"/>
          </a:p>
          <a:p>
            <a:r>
              <a:rPr lang="cy-GB"/>
              <a:t>Cam 6 - er bod eich ateb yn debygol o fod yn gryno, rhaid iddo fod yn ddigon i ennill y marc.</a:t>
            </a:r>
          </a:p>
          <a:p>
            <a:endParaRPr lang="cy-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957448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a:t>Yn dilyn ein proses chwe cham y peth cyntaf i'w wneud yw nodi ac amlygu'r gair gorchymyn - 'Rhowch'.</a:t>
            </a:r>
          </a:p>
          <a:p>
            <a:endParaRPr lang="cy-GB"/>
          </a:p>
          <a:p>
            <a:r>
              <a:rPr lang="cy-GB"/>
              <a:t>Yng ngham 2 nodwch y geiriau allweddol yn y cwestiwn, y ffaith bod angen i chi ysgrifennu am fanteision ac anfanteision defnyddio pren wedi'i beiriannu.  Yr ail ffaith i'w nodi yw bod yn rhaid i chi nodi dwy fantais a dwy anfantais.</a:t>
            </a:r>
          </a:p>
          <a:p>
            <a:endParaRPr lang="cy-GB"/>
          </a:p>
          <a:p>
            <a:r>
              <a:rPr lang="cy-GB"/>
              <a:t>Cam 3 - gwnewch yn siŵr eich bod chi'n gwybod pa ran o'r fanyleb sy'n cael ei harholi.  ‘Strwythurau adeiladau domestig a masnachol gyda dim ond ychydig o loriau’ sy’n cael ei arholi yma  Dylai'r ateb sicrhau bod y manteision a'r anfanteision yn gysylltiedig â'r rhan hon o'r fanyleb.</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3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cy-GB" sz="13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211365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7233600" y="3048000"/>
            <a:ext cx="4348800" cy="2805414"/>
          </a:xfrm>
          <a:prstGeom prst="rect">
            <a:avLst/>
          </a:prstGeom>
        </p:spPr>
      </p:pic>
      <p:sp>
        <p:nvSpPr>
          <p:cNvPr id="7" name="Text Placeholder 17"/>
          <p:cNvSpPr>
            <a:spLocks noGrp="1"/>
          </p:cNvSpPr>
          <p:nvPr>
            <p:ph type="body" sz="quarter" idx="15" hasCustomPrompt="1"/>
          </p:nvPr>
        </p:nvSpPr>
        <p:spPr>
          <a:xfrm>
            <a:off x="649817" y="3094340"/>
            <a:ext cx="6491816"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err="1">
                <a:solidFill>
                  <a:srgbClr val="5A5A59"/>
                </a:solidFill>
                <a:latin typeface="Bliss-Light"/>
                <a:cs typeface="Bliss-Light"/>
              </a:rPr>
              <a:t>Invellab</a:t>
            </a:r>
            <a:r>
              <a:rPr lang="en-GB" baseline="30000">
                <a:solidFill>
                  <a:srgbClr val="5A5A59"/>
                </a:solidFill>
                <a:latin typeface="Bliss-Light"/>
                <a:cs typeface="Bliss-Light"/>
              </a:rPr>
              <a:t> id </a:t>
            </a:r>
            <a:r>
              <a:rPr lang="en-GB" baseline="30000" err="1">
                <a:solidFill>
                  <a:srgbClr val="5A5A59"/>
                </a:solidFill>
                <a:latin typeface="Bliss-Light"/>
                <a:cs typeface="Bliss-Light"/>
              </a:rPr>
              <a:t>quiberumqui</a:t>
            </a:r>
            <a:r>
              <a:rPr lang="en-GB" baseline="30000">
                <a:solidFill>
                  <a:srgbClr val="5A5A59"/>
                </a:solidFill>
                <a:latin typeface="Bliss-Light"/>
                <a:cs typeface="Bliss-Light"/>
              </a:rPr>
              <a:t> non </a:t>
            </a:r>
            <a:r>
              <a:rPr lang="en-GB" baseline="30000" err="1">
                <a:solidFill>
                  <a:srgbClr val="5A5A59"/>
                </a:solidFill>
                <a:latin typeface="Bliss-Light"/>
                <a:cs typeface="Bliss-Light"/>
              </a:rPr>
              <a:t>rerovit</a:t>
            </a:r>
            <a:r>
              <a:rPr lang="en-GB" baseline="30000">
                <a:solidFill>
                  <a:srgbClr val="5A5A59"/>
                </a:solidFill>
                <a:latin typeface="Bliss-Light"/>
                <a:cs typeface="Bliss-Light"/>
              </a:rPr>
              <a:t> era </a:t>
            </a:r>
            <a:r>
              <a:rPr lang="en-GB" baseline="30000" err="1">
                <a:solidFill>
                  <a:srgbClr val="5A5A59"/>
                </a:solidFill>
                <a:latin typeface="Bliss-Light"/>
                <a:cs typeface="Bliss-Light"/>
              </a:rPr>
              <a:t>consequunt</a:t>
            </a:r>
            <a:r>
              <a:rPr lang="en-GB" baseline="30000">
                <a:solidFill>
                  <a:srgbClr val="5A5A59"/>
                </a:solidFill>
                <a:latin typeface="Bliss-Light"/>
                <a:cs typeface="Bliss-Light"/>
              </a:rPr>
              <a:t> </a:t>
            </a:r>
            <a:r>
              <a:rPr lang="en-GB" baseline="30000" err="1">
                <a:solidFill>
                  <a:srgbClr val="5A5A59"/>
                </a:solidFill>
                <a:latin typeface="Bliss-Light"/>
                <a:cs typeface="Bliss-Light"/>
              </a:rPr>
              <a:t>accabor</a:t>
            </a:r>
            <a:r>
              <a:rPr lang="en-GB" baseline="30000">
                <a:solidFill>
                  <a:srgbClr val="5A5A59"/>
                </a:solidFill>
                <a:latin typeface="Bliss-Light"/>
                <a:cs typeface="Bliss-Light"/>
              </a:rPr>
              <a:t> </a:t>
            </a:r>
            <a:r>
              <a:rPr lang="en-GB" baseline="30000" err="1">
                <a:solidFill>
                  <a:srgbClr val="5A5A59"/>
                </a:solidFill>
                <a:latin typeface="Bliss-Light"/>
                <a:cs typeface="Bliss-Light"/>
              </a:rPr>
              <a:t>epelicabo</a:t>
            </a:r>
            <a:r>
              <a:rPr lang="en-GB" baseline="30000">
                <a:solidFill>
                  <a:srgbClr val="5A5A59"/>
                </a:solidFill>
                <a:latin typeface="Bliss-Light"/>
                <a:cs typeface="Bliss-Light"/>
              </a:rPr>
              <a:t>. Nam, id ex </a:t>
            </a:r>
            <a:r>
              <a:rPr lang="en-GB" baseline="30000" err="1">
                <a:solidFill>
                  <a:srgbClr val="5A5A59"/>
                </a:solidFill>
                <a:latin typeface="Bliss-Light"/>
                <a:cs typeface="Bliss-Light"/>
              </a:rPr>
              <a:t>enis</a:t>
            </a:r>
            <a:r>
              <a:rPr lang="en-GB" baseline="30000">
                <a:solidFill>
                  <a:srgbClr val="5A5A59"/>
                </a:solidFill>
                <a:latin typeface="Bliss-Light"/>
                <a:cs typeface="Bliss-Light"/>
              </a:rPr>
              <a:t> </a:t>
            </a:r>
            <a:r>
              <a:rPr lang="en-GB" baseline="30000" err="1">
                <a:solidFill>
                  <a:srgbClr val="5A5A59"/>
                </a:solidFill>
                <a:latin typeface="Bliss-Light"/>
                <a:cs typeface="Bliss-Light"/>
              </a:rPr>
              <a:t>alis</a:t>
            </a:r>
            <a:r>
              <a:rPr lang="en-GB" baseline="30000">
                <a:solidFill>
                  <a:srgbClr val="5A5A59"/>
                </a:solidFill>
                <a:latin typeface="Bliss-Light"/>
                <a:cs typeface="Bliss-Light"/>
              </a:rPr>
              <a:t> </a:t>
            </a:r>
            <a:r>
              <a:rPr lang="en-GB" baseline="30000" err="1">
                <a:solidFill>
                  <a:srgbClr val="5A5A59"/>
                </a:solidFill>
                <a:latin typeface="Bliss-Light"/>
                <a:cs typeface="Bliss-Light"/>
              </a:rPr>
              <a:t>es</a:t>
            </a:r>
            <a:r>
              <a:rPr lang="en-GB" baseline="30000">
                <a:solidFill>
                  <a:srgbClr val="5A5A59"/>
                </a:solidFill>
                <a:latin typeface="Bliss-Light"/>
                <a:cs typeface="Bliss-Light"/>
              </a:rPr>
              <a:t> </a:t>
            </a:r>
            <a:r>
              <a:rPr lang="en-GB" baseline="30000" err="1">
                <a:solidFill>
                  <a:srgbClr val="5A5A59"/>
                </a:solidFill>
                <a:latin typeface="Bliss-Light"/>
                <a:cs typeface="Bliss-Light"/>
              </a:rPr>
              <a:t>doluptas</a:t>
            </a:r>
            <a:r>
              <a:rPr lang="en-GB" baseline="30000">
                <a:solidFill>
                  <a:srgbClr val="5A5A59"/>
                </a:solidFill>
                <a:latin typeface="Bliss-Light"/>
                <a:cs typeface="Bliss-Light"/>
              </a:rPr>
              <a:t> </a:t>
            </a:r>
            <a:r>
              <a:rPr lang="en-GB" baseline="30000" err="1">
                <a:solidFill>
                  <a:srgbClr val="5A5A59"/>
                </a:solidFill>
                <a:latin typeface="Bliss-Light"/>
                <a:cs typeface="Bliss-Light"/>
              </a:rPr>
              <a:t>sunt</a:t>
            </a:r>
            <a:r>
              <a:rPr lang="en-GB" baseline="30000">
                <a:solidFill>
                  <a:srgbClr val="5A5A59"/>
                </a:solidFill>
                <a:latin typeface="Bliss-Light"/>
                <a:cs typeface="Bliss-Light"/>
              </a:rPr>
              <a:t> pa non </a:t>
            </a:r>
            <a:r>
              <a:rPr lang="en-GB" baseline="30000" err="1">
                <a:solidFill>
                  <a:srgbClr val="5A5A59"/>
                </a:solidFill>
                <a:latin typeface="Bliss-Light"/>
                <a:cs typeface="Bliss-Light"/>
              </a:rPr>
              <a:t>plaudam</a:t>
            </a:r>
            <a:r>
              <a:rPr lang="en-GB" baseline="30000">
                <a:solidFill>
                  <a:srgbClr val="5A5A59"/>
                </a:solidFill>
                <a:latin typeface="Bliss-Light"/>
                <a:cs typeface="Bliss-Light"/>
              </a:rPr>
              <a:t> </a:t>
            </a:r>
            <a:r>
              <a:rPr lang="en-GB" baseline="30000" err="1">
                <a:solidFill>
                  <a:srgbClr val="5A5A59"/>
                </a:solidFill>
                <a:latin typeface="Bliss-Light"/>
                <a:cs typeface="Bliss-Light"/>
              </a:rPr>
              <a:t>rateseque</a:t>
            </a:r>
            <a:r>
              <a:rPr lang="en-GB" baseline="30000">
                <a:solidFill>
                  <a:srgbClr val="5A5A59"/>
                </a:solidFill>
                <a:latin typeface="Bliss-Light"/>
                <a:cs typeface="Bliss-Light"/>
              </a:rPr>
              <a:t> </a:t>
            </a:r>
            <a:r>
              <a:rPr lang="en-GB" baseline="30000" err="1">
                <a:solidFill>
                  <a:srgbClr val="5A5A59"/>
                </a:solidFill>
                <a:latin typeface="Bliss-Light"/>
                <a:cs typeface="Bliss-Light"/>
              </a:rPr>
              <a:t>oditibusae</a:t>
            </a:r>
            <a:r>
              <a:rPr lang="en-GB" baseline="30000">
                <a:solidFill>
                  <a:srgbClr val="5A5A59"/>
                </a:solidFill>
                <a:latin typeface="Bliss-Light"/>
                <a:cs typeface="Bliss-Light"/>
              </a:rPr>
              <a:t> is </a:t>
            </a:r>
            <a:r>
              <a:rPr lang="en-GB" baseline="30000" err="1">
                <a:solidFill>
                  <a:srgbClr val="5A5A59"/>
                </a:solidFill>
                <a:latin typeface="Bliss-Light"/>
                <a:cs typeface="Bliss-Light"/>
              </a:rPr>
              <a:t>ut</a:t>
            </a:r>
            <a:r>
              <a:rPr lang="en-GB" baseline="30000">
                <a:solidFill>
                  <a:srgbClr val="5A5A59"/>
                </a:solidFill>
                <a:latin typeface="Bliss-Light"/>
                <a:cs typeface="Bliss-Light"/>
              </a:rPr>
              <a:t> </a:t>
            </a:r>
            <a:r>
              <a:rPr lang="en-GB" baseline="30000" err="1">
                <a:solidFill>
                  <a:srgbClr val="5A5A59"/>
                </a:solidFill>
                <a:latin typeface="Bliss-Light"/>
                <a:cs typeface="Bliss-Light"/>
              </a:rPr>
              <a:t>eturem</a:t>
            </a:r>
            <a:r>
              <a:rPr lang="en-GB" baseline="30000">
                <a:solidFill>
                  <a:srgbClr val="5A5A59"/>
                </a:solidFill>
                <a:latin typeface="Bliss-Light"/>
                <a:cs typeface="Bliss-Light"/>
              </a:rPr>
              <a:t> </a:t>
            </a:r>
            <a:r>
              <a:rPr lang="en-GB" baseline="30000" err="1">
                <a:solidFill>
                  <a:srgbClr val="5A5A59"/>
                </a:solidFill>
                <a:latin typeface="Bliss-Light"/>
                <a:cs typeface="Bliss-Light"/>
              </a:rPr>
              <a:t>ea</a:t>
            </a:r>
            <a:r>
              <a:rPr lang="en-GB" baseline="30000">
                <a:solidFill>
                  <a:srgbClr val="5A5A59"/>
                </a:solidFill>
                <a:latin typeface="Bliss-Light"/>
                <a:cs typeface="Bliss-Light"/>
              </a:rPr>
              <a:t> dent </a:t>
            </a:r>
            <a:r>
              <a:rPr lang="en-GB" baseline="30000" err="1">
                <a:solidFill>
                  <a:srgbClr val="5A5A59"/>
                </a:solidFill>
                <a:latin typeface="Bliss-Light"/>
                <a:cs typeface="Bliss-Light"/>
              </a:rPr>
              <a:t>est</a:t>
            </a:r>
            <a:r>
              <a:rPr lang="en-GB" baseline="30000">
                <a:solidFill>
                  <a:srgbClr val="5A5A59"/>
                </a:solidFill>
                <a:latin typeface="Bliss-Light"/>
                <a:cs typeface="Bliss-Light"/>
              </a:rPr>
              <a:t> </a:t>
            </a:r>
            <a:r>
              <a:rPr lang="en-GB" baseline="30000" err="1">
                <a:solidFill>
                  <a:srgbClr val="5A5A59"/>
                </a:solidFill>
                <a:latin typeface="Bliss-Light"/>
                <a:cs typeface="Bliss-Light"/>
              </a:rPr>
              <a:t>esed</a:t>
            </a:r>
            <a:r>
              <a:rPr lang="en-GB" baseline="30000">
                <a:solidFill>
                  <a:srgbClr val="5A5A59"/>
                </a:solidFill>
                <a:latin typeface="Bliss-Light"/>
                <a:cs typeface="Bliss-Light"/>
              </a:rPr>
              <a:t> </a:t>
            </a:r>
            <a:r>
              <a:rPr lang="en-GB" baseline="30000" err="1">
                <a:solidFill>
                  <a:srgbClr val="5A5A59"/>
                </a:solidFill>
                <a:latin typeface="Bliss-Light"/>
                <a:cs typeface="Bliss-Light"/>
              </a:rPr>
              <a:t>modis</a:t>
            </a:r>
            <a:r>
              <a:rPr lang="en-GB" baseline="30000">
                <a:solidFill>
                  <a:srgbClr val="5A5A59"/>
                </a:solidFill>
                <a:latin typeface="Bliss-Light"/>
                <a:cs typeface="Bliss-Light"/>
              </a:rPr>
              <a:t> quam, quam, id </a:t>
            </a:r>
            <a:r>
              <a:rPr lang="en-GB" baseline="30000" err="1">
                <a:solidFill>
                  <a:srgbClr val="5A5A59"/>
                </a:solidFill>
                <a:latin typeface="Bliss-Light"/>
                <a:cs typeface="Bliss-Light"/>
              </a:rPr>
              <a:t>modit</a:t>
            </a:r>
            <a:r>
              <a:rPr lang="en-GB" baseline="30000">
                <a:solidFill>
                  <a:srgbClr val="5A5A59"/>
                </a:solidFill>
                <a:latin typeface="Bliss-Light"/>
                <a:cs typeface="Bliss-Light"/>
              </a:rPr>
              <a:t> mi, </a:t>
            </a:r>
            <a:r>
              <a:rPr lang="en-GB" baseline="30000" err="1">
                <a:solidFill>
                  <a:srgbClr val="5A5A59"/>
                </a:solidFill>
                <a:latin typeface="Bliss-Light"/>
                <a:cs typeface="Bliss-Light"/>
              </a:rPr>
              <a:t>omnit</a:t>
            </a:r>
            <a:r>
              <a:rPr lang="en-GB" baseline="30000">
                <a:solidFill>
                  <a:srgbClr val="5A5A59"/>
                </a:solidFill>
                <a:latin typeface="Bliss-Light"/>
                <a:cs typeface="Bliss-Light"/>
              </a:rPr>
              <a:t> </a:t>
            </a:r>
            <a:r>
              <a:rPr lang="en-GB" baseline="30000" err="1">
                <a:solidFill>
                  <a:srgbClr val="5A5A59"/>
                </a:solidFill>
                <a:latin typeface="Bliss-Light"/>
                <a:cs typeface="Bliss-Light"/>
              </a:rPr>
              <a:t>accusci</a:t>
            </a:r>
            <a:r>
              <a:rPr lang="en-GB" baseline="30000">
                <a:solidFill>
                  <a:srgbClr val="5A5A59"/>
                </a:solidFill>
                <a:latin typeface="Bliss-Light"/>
                <a:cs typeface="Bliss-Light"/>
              </a:rPr>
              <a:t> </a:t>
            </a:r>
            <a:r>
              <a:rPr lang="en-GB" baseline="30000" err="1">
                <a:solidFill>
                  <a:srgbClr val="5A5A59"/>
                </a:solidFill>
                <a:latin typeface="Bliss-Light"/>
                <a:cs typeface="Bliss-Light"/>
              </a:rPr>
              <a:t>magnatur</a:t>
            </a:r>
            <a:r>
              <a:rPr lang="en-GB" baseline="30000">
                <a:solidFill>
                  <a:srgbClr val="5A5A59"/>
                </a:solidFill>
                <a:latin typeface="Bliss-Light"/>
                <a:cs typeface="Bliss-Light"/>
              </a:rPr>
              <a:t>, </a:t>
            </a:r>
            <a:r>
              <a:rPr lang="en-GB" baseline="30000" err="1">
                <a:solidFill>
                  <a:srgbClr val="5A5A59"/>
                </a:solidFill>
                <a:latin typeface="Bliss-Light"/>
                <a:cs typeface="Bliss-Light"/>
              </a:rPr>
              <a:t>solum</a:t>
            </a:r>
            <a:r>
              <a:rPr lang="en-GB" baseline="30000">
                <a:solidFill>
                  <a:srgbClr val="5A5A59"/>
                </a:solidFill>
                <a:latin typeface="Bliss-Light"/>
                <a:cs typeface="Bliss-Light"/>
              </a:rPr>
              <a:t> </a:t>
            </a:r>
            <a:r>
              <a:rPr lang="en-GB" baseline="30000" err="1">
                <a:solidFill>
                  <a:srgbClr val="5A5A59"/>
                </a:solidFill>
                <a:latin typeface="Bliss-Light"/>
                <a:cs typeface="Bliss-Light"/>
              </a:rPr>
              <a:t>int</a:t>
            </a:r>
            <a:r>
              <a:rPr lang="en-GB" baseline="30000">
                <a:solidFill>
                  <a:srgbClr val="5A5A59"/>
                </a:solidFill>
                <a:latin typeface="Bliss-Light"/>
                <a:cs typeface="Bliss-Light"/>
              </a:rPr>
              <a:t> </a:t>
            </a:r>
            <a:r>
              <a:rPr lang="en-GB" baseline="30000" err="1">
                <a:solidFill>
                  <a:srgbClr val="5A5A59"/>
                </a:solidFill>
                <a:latin typeface="Bliss-Light"/>
                <a:cs typeface="Bliss-Light"/>
              </a:rPr>
              <a:t>ullandi</a:t>
            </a:r>
            <a:r>
              <a:rPr lang="en-GB" baseline="30000">
                <a:solidFill>
                  <a:srgbClr val="5A5A59"/>
                </a:solidFill>
                <a:latin typeface="Bliss-Light"/>
                <a:cs typeface="Bliss-Light"/>
              </a:rPr>
              <a:t> </a:t>
            </a:r>
            <a:r>
              <a:rPr lang="en-GB" baseline="30000" err="1">
                <a:solidFill>
                  <a:srgbClr val="5A5A59"/>
                </a:solidFill>
                <a:latin typeface="Bliss-Light"/>
                <a:cs typeface="Bliss-Light"/>
              </a:rPr>
              <a:t>oreium</a:t>
            </a:r>
            <a:r>
              <a:rPr lang="en-GB" baseline="30000">
                <a:solidFill>
                  <a:srgbClr val="5A5A59"/>
                </a:solidFill>
                <a:latin typeface="Bliss-Light"/>
                <a:cs typeface="Bliss-Light"/>
              </a:rPr>
              <a:t> </a:t>
            </a:r>
            <a:r>
              <a:rPr lang="en-GB" baseline="30000" err="1">
                <a:solidFill>
                  <a:srgbClr val="5A5A59"/>
                </a:solidFill>
                <a:latin typeface="Bliss-Light"/>
                <a:cs typeface="Bliss-Light"/>
              </a:rPr>
              <a:t>eos</a:t>
            </a:r>
            <a:r>
              <a:rPr lang="en-GB" baseline="30000">
                <a:solidFill>
                  <a:srgbClr val="5A5A59"/>
                </a:solidFill>
                <a:latin typeface="Bliss-Light"/>
                <a:cs typeface="Bliss-Light"/>
              </a:rPr>
              <a:t> </a:t>
            </a:r>
            <a:r>
              <a:rPr lang="en-GB" baseline="30000" err="1">
                <a:solidFill>
                  <a:srgbClr val="5A5A59"/>
                </a:solidFill>
                <a:latin typeface="Bliss-Light"/>
                <a:cs typeface="Bliss-Light"/>
              </a:rPr>
              <a:t>aut</a:t>
            </a:r>
            <a:r>
              <a:rPr lang="en-GB" baseline="30000">
                <a:solidFill>
                  <a:srgbClr val="5A5A59"/>
                </a:solidFill>
                <a:latin typeface="Bliss-Light"/>
                <a:cs typeface="Bliss-Light"/>
              </a:rPr>
              <a:t> </a:t>
            </a:r>
            <a:r>
              <a:rPr lang="en-GB" baseline="30000" err="1">
                <a:solidFill>
                  <a:srgbClr val="5A5A59"/>
                </a:solidFill>
                <a:latin typeface="Bliss-Light"/>
                <a:cs typeface="Bliss-Light"/>
              </a:rPr>
              <a:t>que</a:t>
            </a:r>
            <a:r>
              <a:rPr lang="en-GB" baseline="30000">
                <a:solidFill>
                  <a:srgbClr val="5A5A59"/>
                </a:solidFill>
                <a:latin typeface="Bliss-Light"/>
                <a:cs typeface="Bliss-Light"/>
              </a:rPr>
              <a:t> </a:t>
            </a:r>
            <a:r>
              <a:rPr lang="en-GB" baseline="30000" err="1">
                <a:solidFill>
                  <a:srgbClr val="5A5A59"/>
                </a:solidFill>
                <a:latin typeface="Bliss-Light"/>
                <a:cs typeface="Bliss-Light"/>
              </a:rPr>
              <a:t>veligenim</a:t>
            </a:r>
            <a:r>
              <a:rPr lang="en-GB" baseline="30000">
                <a:solidFill>
                  <a:srgbClr val="5A5A59"/>
                </a:solidFill>
                <a:latin typeface="Bliss-Light"/>
                <a:cs typeface="Bliss-Light"/>
              </a:rPr>
              <a:t> </a:t>
            </a:r>
            <a:r>
              <a:rPr lang="en-GB" baseline="30000" err="1">
                <a:solidFill>
                  <a:srgbClr val="5A5A59"/>
                </a:solidFill>
                <a:latin typeface="Bliss-Light"/>
                <a:cs typeface="Bliss-Light"/>
              </a:rPr>
              <a:t>si</a:t>
            </a:r>
            <a:r>
              <a:rPr lang="en-GB" baseline="30000">
                <a:solidFill>
                  <a:srgbClr val="5A5A59"/>
                </a:solidFill>
                <a:latin typeface="Bliss-Light"/>
                <a:cs typeface="Bliss-Light"/>
              </a:rPr>
              <a:t> </a:t>
            </a:r>
            <a:r>
              <a:rPr lang="en-GB" baseline="30000" err="1">
                <a:solidFill>
                  <a:srgbClr val="5A5A59"/>
                </a:solidFill>
                <a:latin typeface="Bliss-Light"/>
                <a:cs typeface="Bliss-Light"/>
              </a:rPr>
              <a:t>ut</a:t>
            </a:r>
            <a:r>
              <a:rPr lang="en-GB" baseline="30000">
                <a:solidFill>
                  <a:srgbClr val="5A5A59"/>
                </a:solidFill>
                <a:latin typeface="Bliss-Light"/>
                <a:cs typeface="Bliss-Light"/>
              </a:rPr>
              <a:t> </a:t>
            </a:r>
            <a:r>
              <a:rPr lang="en-GB" baseline="30000" err="1">
                <a:solidFill>
                  <a:srgbClr val="5A5A59"/>
                </a:solidFill>
                <a:latin typeface="Bliss-Light"/>
                <a:cs typeface="Bliss-Light"/>
              </a:rPr>
              <a:t>reperatio</a:t>
            </a:r>
            <a:r>
              <a:rPr lang="en-GB" baseline="30000">
                <a:solidFill>
                  <a:srgbClr val="5A5A59"/>
                </a:solidFill>
                <a:latin typeface="Bliss-Light"/>
                <a:cs typeface="Bliss-Light"/>
              </a:rPr>
              <a:t> </a:t>
            </a:r>
            <a:r>
              <a:rPr lang="en-GB" baseline="30000" err="1">
                <a:solidFill>
                  <a:srgbClr val="5A5A59"/>
                </a:solidFill>
                <a:latin typeface="Bliss-Light"/>
                <a:cs typeface="Bliss-Light"/>
              </a:rPr>
              <a:t>doluptatem</a:t>
            </a:r>
            <a:r>
              <a:rPr lang="en-GB" baseline="30000">
                <a:solidFill>
                  <a:srgbClr val="5A5A59"/>
                </a:solidFill>
                <a:latin typeface="Bliss-Light"/>
                <a:cs typeface="Bliss-Light"/>
              </a:rPr>
              <a:t> </a:t>
            </a:r>
            <a:r>
              <a:rPr lang="en-GB" baseline="30000" err="1">
                <a:solidFill>
                  <a:srgbClr val="5A5A59"/>
                </a:solidFill>
                <a:latin typeface="Bliss-Light"/>
                <a:cs typeface="Bliss-Light"/>
              </a:rPr>
              <a:t>voluptam</a:t>
            </a:r>
            <a:r>
              <a:rPr lang="en-GB" baseline="30000">
                <a:solidFill>
                  <a:srgbClr val="5A5A59"/>
                </a:solidFill>
                <a:latin typeface="Bliss-Light"/>
                <a:cs typeface="Bliss-Light"/>
              </a:rPr>
              <a:t> </a:t>
            </a:r>
            <a:r>
              <a:rPr lang="en-GB" baseline="30000" err="1">
                <a:solidFill>
                  <a:srgbClr val="5A5A59"/>
                </a:solidFill>
                <a:latin typeface="Bliss-Light"/>
                <a:cs typeface="Bliss-Light"/>
              </a:rPr>
              <a:t>est</a:t>
            </a:r>
            <a:r>
              <a:rPr lang="en-GB" baseline="30000">
                <a:solidFill>
                  <a:srgbClr val="5A5A59"/>
                </a:solidFill>
                <a:latin typeface="Bliss-Light"/>
                <a:cs typeface="Bliss-Light"/>
              </a:rPr>
              <a:t>, </a:t>
            </a:r>
            <a:r>
              <a:rPr lang="en-GB" baseline="30000" err="1">
                <a:solidFill>
                  <a:srgbClr val="5A5A59"/>
                </a:solidFill>
                <a:latin typeface="Bliss-Light"/>
                <a:cs typeface="Bliss-Light"/>
              </a:rPr>
              <a:t>comnim</a:t>
            </a:r>
            <a:r>
              <a:rPr lang="en-GB" baseline="30000">
                <a:solidFill>
                  <a:srgbClr val="5A5A59"/>
                </a:solidFill>
                <a:latin typeface="Bliss-Light"/>
                <a:cs typeface="Bliss-Light"/>
              </a:rPr>
              <a:t> </a:t>
            </a:r>
            <a:r>
              <a:rPr lang="en-GB" baseline="30000" err="1">
                <a:solidFill>
                  <a:srgbClr val="5A5A59"/>
                </a:solidFill>
                <a:latin typeface="Bliss-Light"/>
                <a:cs typeface="Bliss-Light"/>
              </a:rPr>
              <a:t>fugitat</a:t>
            </a:r>
            <a:r>
              <a:rPr lang="en-GB" baseline="30000">
                <a:solidFill>
                  <a:srgbClr val="5A5A59"/>
                </a:solidFill>
                <a:latin typeface="Bliss-Light"/>
                <a:cs typeface="Bliss-Light"/>
              </a:rPr>
              <a:t> </a:t>
            </a:r>
            <a:r>
              <a:rPr lang="en-GB" baseline="30000" err="1">
                <a:solidFill>
                  <a:srgbClr val="5A5A59"/>
                </a:solidFill>
                <a:latin typeface="Bliss-Light"/>
                <a:cs typeface="Bliss-Light"/>
              </a:rPr>
              <a:t>iorecup</a:t>
            </a:r>
            <a:r>
              <a:rPr lang="en-GB" baseline="30000">
                <a:solidFill>
                  <a:srgbClr val="5A5A59"/>
                </a:solidFill>
                <a:latin typeface="Bliss-Light"/>
                <a:cs typeface="Bliss-Light"/>
              </a:rPr>
              <a:t> </a:t>
            </a:r>
            <a:r>
              <a:rPr lang="en-GB" baseline="30000" err="1">
                <a:solidFill>
                  <a:srgbClr val="5A5A59"/>
                </a:solidFill>
                <a:latin typeface="Bliss-Light"/>
                <a:cs typeface="Bliss-Light"/>
              </a:rPr>
              <a:t>tincti</a:t>
            </a:r>
            <a:r>
              <a:rPr lang="en-GB" baseline="30000">
                <a:solidFill>
                  <a:srgbClr val="5A5A59"/>
                </a:solidFill>
                <a:latin typeface="Bliss-Light"/>
                <a:cs typeface="Bliss-Light"/>
              </a:rPr>
              <a:t>. </a:t>
            </a:r>
          </a:p>
          <a:p>
            <a:pPr lvl="0"/>
            <a:endParaRPr lang="en-GB"/>
          </a:p>
        </p:txBody>
      </p:sp>
      <p:sp>
        <p:nvSpPr>
          <p:cNvPr id="10" name="Text Placeholder 15"/>
          <p:cNvSpPr>
            <a:spLocks noGrp="1"/>
          </p:cNvSpPr>
          <p:nvPr>
            <p:ph type="body" sz="quarter" idx="16" hasCustomPrompt="1"/>
          </p:nvPr>
        </p:nvSpPr>
        <p:spPr>
          <a:xfrm>
            <a:off x="649818" y="1567656"/>
            <a:ext cx="11224684"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extLst>
      <p:ext uri="{BB962C8B-B14F-4D97-AF65-F5344CB8AC3E}">
        <p14:creationId xmlns:p14="http://schemas.microsoft.com/office/powerpoint/2010/main" val="283999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2894121"/>
            <a:ext cx="109728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a:p>
        </p:txBody>
      </p:sp>
      <p:sp>
        <p:nvSpPr>
          <p:cNvPr id="5" name="Text Placeholder 15"/>
          <p:cNvSpPr>
            <a:spLocks noGrp="1"/>
          </p:cNvSpPr>
          <p:nvPr>
            <p:ph type="body" sz="quarter" idx="16" hasCustomPrompt="1"/>
          </p:nvPr>
        </p:nvSpPr>
        <p:spPr>
          <a:xfrm>
            <a:off x="649818" y="1567656"/>
            <a:ext cx="11224684"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extLst>
      <p:ext uri="{BB962C8B-B14F-4D97-AF65-F5344CB8AC3E}">
        <p14:creationId xmlns:p14="http://schemas.microsoft.com/office/powerpoint/2010/main" val="330282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649818" y="1567656"/>
            <a:ext cx="11224684"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
        <p:nvSpPr>
          <p:cNvPr id="7" name="Text Placeholder 6"/>
          <p:cNvSpPr>
            <a:spLocks noGrp="1"/>
          </p:cNvSpPr>
          <p:nvPr>
            <p:ph type="body" sz="quarter" idx="17"/>
          </p:nvPr>
        </p:nvSpPr>
        <p:spPr>
          <a:xfrm>
            <a:off x="649818" y="3098801"/>
            <a:ext cx="5158316"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6187018" y="3098801"/>
            <a:ext cx="5158316"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853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649818" y="1567656"/>
            <a:ext cx="11224684"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
        <p:nvSpPr>
          <p:cNvPr id="3" name="Text Placeholder 2"/>
          <p:cNvSpPr>
            <a:spLocks noGrp="1"/>
          </p:cNvSpPr>
          <p:nvPr>
            <p:ph idx="1"/>
          </p:nvPr>
        </p:nvSpPr>
        <p:spPr>
          <a:xfrm>
            <a:off x="609600" y="2984501"/>
            <a:ext cx="109728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662936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3575078731"/>
              </p:ext>
            </p:extLst>
          </p:nvPr>
        </p:nvGraphicFramePr>
        <p:xfrm>
          <a:off x="739648" y="3238500"/>
          <a:ext cx="8759952" cy="2935326"/>
        </p:xfrm>
        <a:graphic>
          <a:graphicData uri="http://schemas.openxmlformats.org/drawingml/2006/table">
            <a:tbl>
              <a:tblPr firstRow="1" bandRow="1"/>
              <a:tblGrid>
                <a:gridCol w="4379976">
                  <a:extLst>
                    <a:ext uri="{9D8B030D-6E8A-4147-A177-3AD203B41FA5}">
                      <a16:colId xmlns:a16="http://schemas.microsoft.com/office/drawing/2014/main" val="20000"/>
                    </a:ext>
                  </a:extLst>
                </a:gridCol>
                <a:gridCol w="4379976">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Bliss-Light"/>
                          <a:ea typeface="Times New Roman"/>
                          <a:cs typeface="Arial"/>
                        </a:rPr>
                        <a:t>Pennawd</a:t>
                      </a:r>
                      <a:r>
                        <a:rPr lang="en-GB" sz="1600" b="1" kern="1200" baseline="0">
                          <a:solidFill>
                            <a:srgbClr val="FFFFFF"/>
                          </a:solidFill>
                          <a:effectLst/>
                          <a:latin typeface="Bliss-Light"/>
                          <a:ea typeface="Times New Roman"/>
                          <a:cs typeface="Arial"/>
                        </a:rPr>
                        <a:t> </a:t>
                      </a:r>
                      <a:r>
                        <a:rPr lang="en-GB" sz="1600" b="1" kern="1200" baseline="0" err="1">
                          <a:solidFill>
                            <a:srgbClr val="FFFFFF"/>
                          </a:solidFill>
                          <a:effectLst/>
                          <a:latin typeface="Bliss-Light"/>
                          <a:ea typeface="Times New Roman"/>
                          <a:cs typeface="Arial"/>
                        </a:rPr>
                        <a:t>ar</a:t>
                      </a:r>
                      <a:r>
                        <a:rPr lang="en-GB" sz="1600" b="1" kern="1200" baseline="0">
                          <a:solidFill>
                            <a:srgbClr val="FFFFFF"/>
                          </a:solidFill>
                          <a:effectLst/>
                          <a:latin typeface="Bliss-Light"/>
                          <a:ea typeface="Times New Roman"/>
                          <a:cs typeface="Arial"/>
                        </a:rPr>
                        <a:t> </a:t>
                      </a:r>
                      <a:r>
                        <a:rPr lang="en-GB" sz="1600" b="1" kern="1200" baseline="0" err="1">
                          <a:solidFill>
                            <a:srgbClr val="FFFFFF"/>
                          </a:solidFill>
                          <a:effectLst/>
                          <a:latin typeface="Bliss-Light"/>
                          <a:ea typeface="Times New Roman"/>
                          <a:cs typeface="Arial"/>
                        </a:rPr>
                        <a:t>gyfer</a:t>
                      </a:r>
                      <a:r>
                        <a:rPr lang="en-GB" sz="1600" b="1" kern="1200" baseline="0">
                          <a:solidFill>
                            <a:srgbClr val="FFFFFF"/>
                          </a:solidFill>
                          <a:effectLst/>
                          <a:latin typeface="Bliss-Light"/>
                          <a:ea typeface="Times New Roman"/>
                          <a:cs typeface="Arial"/>
                        </a:rPr>
                        <a:t> </a:t>
                      </a:r>
                      <a:r>
                        <a:rPr lang="en-GB" sz="1600" b="1" kern="1200" baseline="0" err="1">
                          <a:solidFill>
                            <a:srgbClr val="FFFFFF"/>
                          </a:solidFill>
                          <a:effectLst/>
                          <a:latin typeface="Bliss-Light"/>
                          <a:ea typeface="Times New Roman"/>
                          <a:cs typeface="Arial"/>
                        </a:rPr>
                        <a:t>tabl</a:t>
                      </a:r>
                      <a:r>
                        <a:rPr lang="en-GB" sz="1600" b="1" kern="1200" baseline="0">
                          <a:solidFill>
                            <a:srgbClr val="FFFFFF"/>
                          </a:solidFill>
                          <a:effectLst/>
                          <a:latin typeface="Bliss-Light"/>
                          <a:ea typeface="Times New Roman"/>
                          <a:cs typeface="Arial"/>
                        </a:rPr>
                        <a:t> | </a:t>
                      </a:r>
                      <a:r>
                        <a:rPr lang="en-GB" sz="1600" b="1" kern="1200">
                          <a:solidFill>
                            <a:srgbClr val="FFFFFF"/>
                          </a:solidFill>
                          <a:effectLst/>
                          <a:latin typeface="Bliss-Light"/>
                          <a:ea typeface="Times New Roman"/>
                          <a:cs typeface="Arial"/>
                        </a:rPr>
                        <a:t>Table heading </a:t>
                      </a:r>
                      <a:endParaRPr lang="en-GB" sz="1100">
                        <a:effectLst/>
                        <a:latin typeface="Calibri"/>
                        <a:ea typeface="Calibri"/>
                        <a:cs typeface="Times New Roman"/>
                      </a:endParaRPr>
                    </a:p>
                  </a:txBody>
                  <a:tcPr marL="121920" marR="1219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Bliss-Light"/>
                          <a:ea typeface="Times New Roman"/>
                          <a:cs typeface="Arial"/>
                        </a:rPr>
                        <a:t>Testun</a:t>
                      </a:r>
                      <a:endParaRPr lang="en-GB" sz="1100">
                        <a:solidFill>
                          <a:schemeClr val="tx1"/>
                        </a:solidFill>
                        <a:effectLst/>
                        <a:latin typeface="+mn-lt"/>
                        <a:ea typeface="Calibri"/>
                        <a:cs typeface="Times New Roman"/>
                      </a:endParaRPr>
                    </a:p>
                    <a:p>
                      <a:pPr>
                        <a:lnSpc>
                          <a:spcPct val="115000"/>
                        </a:lnSpc>
                        <a:spcAft>
                          <a:spcPts val="0"/>
                        </a:spcAft>
                      </a:pPr>
                      <a:endParaRPr lang="en-GB" sz="1100">
                        <a:solidFill>
                          <a:schemeClr val="tx1"/>
                        </a:solidFill>
                        <a:effectLst/>
                        <a:latin typeface="Calibri"/>
                        <a:ea typeface="Calibri"/>
                        <a:cs typeface="Times New Roman"/>
                      </a:endParaRPr>
                    </a:p>
                  </a:txBody>
                  <a:tcPr marL="121920" marR="1219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Bliss-Light"/>
                          <a:ea typeface="Calibri"/>
                          <a:cs typeface="Arial"/>
                        </a:rPr>
                        <a:t>This</a:t>
                      </a:r>
                      <a:r>
                        <a:rPr lang="en-US" sz="1400" kern="1200" baseline="0">
                          <a:solidFill>
                            <a:schemeClr val="tx1"/>
                          </a:solidFill>
                          <a:effectLst/>
                          <a:latin typeface="Bliss-Light"/>
                          <a:ea typeface="Calibri"/>
                          <a:cs typeface="Arial"/>
                        </a:rPr>
                        <a:t> is an example of how a primary table should look</a:t>
                      </a:r>
                      <a:endParaRPr lang="en-GB" sz="1100">
                        <a:solidFill>
                          <a:schemeClr val="tx1"/>
                        </a:solidFill>
                        <a:effectLst/>
                        <a:latin typeface="Calibri"/>
                        <a:ea typeface="Calibri"/>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Bliss-Light"/>
                          <a:ea typeface="Times New Roman"/>
                          <a:cs typeface="Arial"/>
                        </a:rPr>
                        <a:t>Testun</a:t>
                      </a:r>
                      <a:endParaRPr lang="en-GB" sz="1100">
                        <a:solidFill>
                          <a:schemeClr val="tx1"/>
                        </a:solidFill>
                        <a:effectLst/>
                        <a:latin typeface="+mn-lt"/>
                        <a:ea typeface="Calibri"/>
                        <a:cs typeface="Times New Roman"/>
                      </a:endParaRPr>
                    </a:p>
                    <a:p>
                      <a:pPr>
                        <a:lnSpc>
                          <a:spcPct val="115000"/>
                        </a:lnSpc>
                        <a:spcAft>
                          <a:spcPts val="0"/>
                        </a:spcAft>
                      </a:pPr>
                      <a:endParaRPr lang="en-GB" sz="1100">
                        <a:solidFill>
                          <a:schemeClr val="tx1"/>
                        </a:solidFill>
                        <a:effectLst/>
                        <a:latin typeface="Calibri"/>
                        <a:ea typeface="Calibri"/>
                        <a:cs typeface="Times New Roman"/>
                      </a:endParaRPr>
                    </a:p>
                  </a:txBody>
                  <a:tcPr marL="121920" marR="1219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Bliss-Light"/>
                          <a:ea typeface="Times New Roman"/>
                          <a:cs typeface="Arial"/>
                        </a:rPr>
                        <a:t>Text</a:t>
                      </a:r>
                      <a:endParaRPr lang="en-GB" sz="1100">
                        <a:solidFill>
                          <a:schemeClr val="tx1"/>
                        </a:solidFill>
                        <a:effectLst/>
                        <a:latin typeface="+mn-lt"/>
                        <a:ea typeface="Calibri"/>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Bliss-Light"/>
                          <a:ea typeface="Times New Roman"/>
                          <a:cs typeface="Arial"/>
                        </a:rPr>
                        <a:t>Testun</a:t>
                      </a:r>
                      <a:endParaRPr lang="en-GB" sz="1100">
                        <a:solidFill>
                          <a:schemeClr val="tx1"/>
                        </a:solidFill>
                        <a:effectLst/>
                        <a:latin typeface="+mn-lt"/>
                        <a:ea typeface="Calibri"/>
                        <a:cs typeface="Times New Roman"/>
                      </a:endParaRPr>
                    </a:p>
                    <a:p>
                      <a:pPr>
                        <a:lnSpc>
                          <a:spcPct val="115000"/>
                        </a:lnSpc>
                        <a:spcAft>
                          <a:spcPts val="0"/>
                        </a:spcAft>
                      </a:pPr>
                      <a:endParaRPr lang="en-GB" sz="1100">
                        <a:solidFill>
                          <a:schemeClr val="tx1"/>
                        </a:solidFill>
                        <a:effectLst/>
                        <a:latin typeface="Calibri"/>
                        <a:ea typeface="Calibri"/>
                        <a:cs typeface="Times New Roman"/>
                      </a:endParaRPr>
                    </a:p>
                  </a:txBody>
                  <a:tcPr marL="121920" marR="1219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Bliss-Light"/>
                          <a:ea typeface="Times New Roman"/>
                          <a:cs typeface="Arial"/>
                        </a:rPr>
                        <a:t>Text</a:t>
                      </a:r>
                      <a:endParaRPr lang="en-GB" sz="1100">
                        <a:solidFill>
                          <a:schemeClr val="tx1"/>
                        </a:solidFill>
                        <a:effectLst/>
                        <a:latin typeface="+mn-lt"/>
                        <a:ea typeface="Calibri"/>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Bliss-Light"/>
                          <a:ea typeface="Times New Roman"/>
                          <a:cs typeface="Arial"/>
                        </a:rPr>
                        <a:t>Testun</a:t>
                      </a:r>
                      <a:endParaRPr lang="en-GB" sz="1100">
                        <a:solidFill>
                          <a:schemeClr val="tx1"/>
                        </a:solidFill>
                        <a:effectLst/>
                        <a:latin typeface="+mn-lt"/>
                        <a:ea typeface="Calibri"/>
                        <a:cs typeface="Times New Roman"/>
                      </a:endParaRPr>
                    </a:p>
                    <a:p>
                      <a:pPr>
                        <a:lnSpc>
                          <a:spcPct val="115000"/>
                        </a:lnSpc>
                        <a:spcAft>
                          <a:spcPts val="0"/>
                        </a:spcAft>
                      </a:pPr>
                      <a:endParaRPr lang="en-GB" sz="1100">
                        <a:solidFill>
                          <a:schemeClr val="tx1"/>
                        </a:solidFill>
                        <a:effectLst/>
                        <a:latin typeface="Calibri"/>
                        <a:ea typeface="Calibri"/>
                        <a:cs typeface="Times New Roman"/>
                      </a:endParaRPr>
                    </a:p>
                  </a:txBody>
                  <a:tcPr marL="121920" marR="1219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Bliss-Light"/>
                          <a:ea typeface="Times New Roman"/>
                          <a:cs typeface="Arial"/>
                        </a:rPr>
                        <a:t>Text</a:t>
                      </a:r>
                      <a:endParaRPr lang="en-GB" sz="1100">
                        <a:solidFill>
                          <a:schemeClr val="tx1"/>
                        </a:solidFill>
                        <a:effectLst/>
                        <a:latin typeface="+mn-lt"/>
                        <a:ea typeface="Calibri"/>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649818" y="1567656"/>
            <a:ext cx="11224684"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extLst>
      <p:ext uri="{BB962C8B-B14F-4D97-AF65-F5344CB8AC3E}">
        <p14:creationId xmlns:p14="http://schemas.microsoft.com/office/powerpoint/2010/main" val="2070550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20939B21-3098-4B97-BDC4-7DCDB44F921F}" type="datetimeFigureOut">
              <a:rPr lang="en-GB"/>
              <a:pPr/>
              <a:t>02/07/2021</a:t>
            </a:fld>
            <a:endParaRPr lang="en-GB"/>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781051" y="585788"/>
            <a:ext cx="11055843"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extLst>
      <p:ext uri="{BB962C8B-B14F-4D97-AF65-F5344CB8AC3E}">
        <p14:creationId xmlns:p14="http://schemas.microsoft.com/office/powerpoint/2010/main" val="204331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4" y="1912"/>
            <a:ext cx="12202975"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604112" y="1425576"/>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609600" y="2984501"/>
            <a:ext cx="109728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665540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microsoft.com/office/2011/relationships/webextension" Target="../webextensions/webextension1.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microsoft.com/office/2011/relationships/webextension" Target="../webextensions/webextension2.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31.m4a"/><Relationship Id="rId1" Type="http://schemas.microsoft.com/office/2007/relationships/media" Target="../media/media31.m4a"/><Relationship Id="rId6" Type="http://schemas.microsoft.com/office/2011/relationships/webextension" Target="../webextensions/webextension3.xml"/><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5.png"/><Relationship Id="rId5" Type="http://schemas.microsoft.com/office/2011/relationships/webextension" Target="../webextensions/webextension4.xm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5.png"/><Relationship Id="rId5" Type="http://schemas.microsoft.com/office/2011/relationships/webextension" Target="../webextensions/webextension5.xm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5.png"/><Relationship Id="rId5" Type="http://schemas.microsoft.com/office/2011/relationships/webextension" Target="../webextensions/webextension6.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5.png"/><Relationship Id="rId5" Type="http://schemas.microsoft.com/office/2011/relationships/webextension" Target="../webextensions/webextension7.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9.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5.png"/><Relationship Id="rId5" Type="http://schemas.microsoft.com/office/2011/relationships/webextension" Target="../webextensions/webextension8.xml"/><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5.png"/><Relationship Id="rId5" Type="http://schemas.microsoft.com/office/2011/relationships/webextension" Target="../webextensions/webextension9.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30" y="5949678"/>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a:spLocks/>
          </p:cNvSpPr>
          <p:nvPr/>
        </p:nvSpPr>
        <p:spPr>
          <a:xfrm>
            <a:off x="341486" y="333881"/>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4400" dirty="0">
                <a:solidFill>
                  <a:prstClr val="white"/>
                </a:solidFill>
              </a:rPr>
              <a:t>Arweiniad </a:t>
            </a:r>
            <a:r>
              <a:rPr lang="cy-GB" sz="4400">
                <a:solidFill>
                  <a:prstClr val="white"/>
                </a:solidFill>
              </a:rPr>
              <a:t>i’r Arholiad</a:t>
            </a:r>
          </a:p>
          <a:p>
            <a:endParaRPr lang="cy-GB" sz="4400" dirty="0">
              <a:solidFill>
                <a:prstClr val="white"/>
              </a:solidFill>
            </a:endParaRPr>
          </a:p>
          <a:p>
            <a:r>
              <a:rPr lang="cy-GB" sz="4400" dirty="0">
                <a:solidFill>
                  <a:prstClr val="white"/>
                </a:solidFill>
                <a:latin typeface="Calibri"/>
              </a:rPr>
              <a:t>TAG Yr Amgylchedd Adeiledig</a:t>
            </a:r>
          </a:p>
          <a:p>
            <a:r>
              <a:rPr lang="cy-GB" sz="4400" dirty="0">
                <a:solidFill>
                  <a:prstClr val="white"/>
                </a:solidFill>
                <a:latin typeface="Calibri"/>
              </a:rPr>
              <a:t>Uned 1</a:t>
            </a:r>
          </a:p>
        </p:txBody>
      </p:sp>
      <p:pic>
        <p:nvPicPr>
          <p:cNvPr id="3" name="Audio 2">
            <a:hlinkClick r:id="" action="ppaction://media"/>
            <a:extLst>
              <a:ext uri="{FF2B5EF4-FFF2-40B4-BE49-F238E27FC236}">
                <a16:creationId xmlns:a16="http://schemas.microsoft.com/office/drawing/2014/main" id="{50464234-287F-4D43-A36D-0EB8757E14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39293872"/>
      </p:ext>
    </p:extLst>
  </p:cSld>
  <p:clrMapOvr>
    <a:masterClrMapping/>
  </p:clrMapOvr>
  <mc:AlternateContent xmlns:mc="http://schemas.openxmlformats.org/markup-compatibility/2006" xmlns:p14="http://schemas.microsoft.com/office/powerpoint/2010/main">
    <mc:Choice Requires="p14">
      <p:transition spd="slow" p14:dur="2000" advTm="9923"/>
    </mc:Choice>
    <mc:Fallback xmlns="">
      <p:transition spd="slow" advTm="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latin typeface="Calibri"/>
              </a:rPr>
              <a:t>Camau 4 - 6</a:t>
            </a:r>
          </a:p>
        </p:txBody>
      </p:sp>
      <p:sp>
        <p:nvSpPr>
          <p:cNvPr id="5" name="Rectangle 4">
            <a:extLst>
              <a:ext uri="{FF2B5EF4-FFF2-40B4-BE49-F238E27FC236}">
                <a16:creationId xmlns:a16="http://schemas.microsoft.com/office/drawing/2014/main" id="{4BE18992-9E66-9A42-A52A-55C5704BCF4B}"/>
              </a:ext>
            </a:extLst>
          </p:cNvPr>
          <p:cNvSpPr/>
          <p:nvPr/>
        </p:nvSpPr>
        <p:spPr>
          <a:xfrm>
            <a:off x="2190750" y="1424622"/>
            <a:ext cx="7821642" cy="1477328"/>
          </a:xfrm>
          <a:prstGeom prst="rect">
            <a:avLst/>
          </a:prstGeom>
        </p:spPr>
        <p:txBody>
          <a:bodyPr wrap="square">
            <a:spAutoFit/>
          </a:bodyPr>
          <a:lstStyle/>
          <a:p>
            <a:pPr defTabSz="457200" fontAlgn="base">
              <a:spcBef>
                <a:spcPct val="0"/>
              </a:spcBef>
              <a:spcAft>
                <a:spcPct val="0"/>
              </a:spcAft>
            </a:pPr>
            <a:r>
              <a:rPr lang="cy-GB">
                <a:solidFill>
                  <a:prstClr val="black"/>
                </a:solidFill>
                <a:latin typeface="Calibri" pitchFamily="34" charset="0"/>
                <a:ea typeface="ＭＳ Ｐゴシック" pitchFamily="1" charset="-128"/>
              </a:rPr>
              <a:t>Cam 4 Ystyriwch yr hyn rydych chi'n ei wybod am y cynnwys</a:t>
            </a:r>
          </a:p>
          <a:p>
            <a:pPr defTabSz="457200" fontAlgn="base">
              <a:spcBef>
                <a:spcPct val="0"/>
              </a:spcBef>
              <a:spcAft>
                <a:spcPct val="0"/>
              </a:spcAft>
            </a:pPr>
            <a:r>
              <a:rPr lang="cy-GB">
                <a:solidFill>
                  <a:prstClr val="black"/>
                </a:solidFill>
                <a:latin typeface="Calibri" pitchFamily="34" charset="0"/>
                <a:ea typeface="ＭＳ Ｐゴシック" pitchFamily="1" charset="-128"/>
              </a:rPr>
              <a:t>Cam 5 Nodwch y ddwy fantais rydych chi am eu defnyddio a'r ddwy anfantais i'w defnyddio.</a:t>
            </a:r>
          </a:p>
          <a:p>
            <a:pPr defTabSz="457200" fontAlgn="base">
              <a:spcBef>
                <a:spcPct val="0"/>
              </a:spcBef>
              <a:spcAft>
                <a:spcPct val="0"/>
              </a:spcAft>
            </a:pPr>
            <a:r>
              <a:rPr lang="cy-GB">
                <a:solidFill>
                  <a:prstClr val="black"/>
                </a:solidFill>
                <a:latin typeface="Calibri" pitchFamily="34" charset="0"/>
                <a:ea typeface="ＭＳ Ｐゴシック" pitchFamily="1" charset="-128"/>
              </a:rPr>
              <a:t>Cam 6 Cofiwch fod un marc yn cael ei ddyfarnu am bob pwynt ar wahân a wnewch yn y math hwn o gwestiwn</a:t>
            </a:r>
          </a:p>
        </p:txBody>
      </p:sp>
      <p:pic>
        <p:nvPicPr>
          <p:cNvPr id="2" name="Picture 1">
            <a:extLst>
              <a:ext uri="{FF2B5EF4-FFF2-40B4-BE49-F238E27FC236}">
                <a16:creationId xmlns:a16="http://schemas.microsoft.com/office/drawing/2014/main" id="{797B43D5-E3C8-479C-833F-6253280AECB4}"/>
              </a:ext>
            </a:extLst>
          </p:cNvPr>
          <p:cNvPicPr>
            <a:picLocks noChangeAspect="1"/>
          </p:cNvPicPr>
          <p:nvPr/>
        </p:nvPicPr>
        <p:blipFill>
          <a:blip r:embed="rId5"/>
          <a:stretch>
            <a:fillRect/>
          </a:stretch>
        </p:blipFill>
        <p:spPr>
          <a:xfrm>
            <a:off x="2469823" y="3243607"/>
            <a:ext cx="6900420" cy="3048000"/>
          </a:xfrm>
          <a:prstGeom prst="rect">
            <a:avLst/>
          </a:prstGeom>
        </p:spPr>
      </p:pic>
      <p:pic>
        <p:nvPicPr>
          <p:cNvPr id="3" name="Audio 2">
            <a:hlinkClick r:id="" action="ppaction://media"/>
            <a:extLst>
              <a:ext uri="{FF2B5EF4-FFF2-40B4-BE49-F238E27FC236}">
                <a16:creationId xmlns:a16="http://schemas.microsoft.com/office/drawing/2014/main" id="{75D2E140-0515-B740-8D74-7E3C9F8415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25507652"/>
      </p:ext>
    </p:extLst>
  </p:cSld>
  <p:clrMapOvr>
    <a:masterClrMapping/>
  </p:clrMapOvr>
  <mc:AlternateContent xmlns:mc="http://schemas.openxmlformats.org/markup-compatibility/2006" xmlns:p14="http://schemas.microsoft.com/office/powerpoint/2010/main">
    <mc:Choice Requires="p14">
      <p:transition spd="slow" p14:dur="2000" advTm="52119"/>
    </mc:Choice>
    <mc:Fallback xmlns="">
      <p:transition spd="slow" advTm="5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latin typeface="Calibri"/>
              </a:rPr>
              <a:t>Camau 4 - 6</a:t>
            </a:r>
          </a:p>
        </p:txBody>
      </p:sp>
      <p:sp>
        <p:nvSpPr>
          <p:cNvPr id="5" name="Rectangle 4">
            <a:extLst>
              <a:ext uri="{FF2B5EF4-FFF2-40B4-BE49-F238E27FC236}">
                <a16:creationId xmlns:a16="http://schemas.microsoft.com/office/drawing/2014/main" id="{4BE18992-9E66-9A42-A52A-55C5704BCF4B}"/>
              </a:ext>
            </a:extLst>
          </p:cNvPr>
          <p:cNvSpPr/>
          <p:nvPr/>
        </p:nvSpPr>
        <p:spPr>
          <a:xfrm>
            <a:off x="2190750" y="1424622"/>
            <a:ext cx="7821642" cy="1477328"/>
          </a:xfrm>
          <a:prstGeom prst="rect">
            <a:avLst/>
          </a:prstGeom>
        </p:spPr>
        <p:txBody>
          <a:bodyPr wrap="square">
            <a:spAutoFit/>
          </a:bodyPr>
          <a:lstStyle/>
          <a:p>
            <a:pPr defTabSz="457200" fontAlgn="base">
              <a:spcBef>
                <a:spcPct val="0"/>
              </a:spcBef>
              <a:spcAft>
                <a:spcPct val="0"/>
              </a:spcAft>
            </a:pPr>
            <a:r>
              <a:rPr lang="cy-GB">
                <a:solidFill>
                  <a:prstClr val="black"/>
                </a:solidFill>
                <a:latin typeface="Calibri" pitchFamily="34" charset="0"/>
                <a:ea typeface="ＭＳ Ｐゴシック" pitchFamily="1" charset="-128"/>
              </a:rPr>
              <a:t>Cam 4 Ystyriwch yr hyn rydych chi'n ei wybod am y cynnwys</a:t>
            </a:r>
          </a:p>
          <a:p>
            <a:pPr defTabSz="457200" fontAlgn="base">
              <a:spcBef>
                <a:spcPct val="0"/>
              </a:spcBef>
              <a:spcAft>
                <a:spcPct val="0"/>
              </a:spcAft>
            </a:pPr>
            <a:r>
              <a:rPr lang="cy-GB">
                <a:solidFill>
                  <a:prstClr val="black"/>
                </a:solidFill>
                <a:latin typeface="Calibri" pitchFamily="34" charset="0"/>
                <a:ea typeface="ＭＳ Ｐゴシック" pitchFamily="1" charset="-128"/>
              </a:rPr>
              <a:t>Cam 5 Nodwch y ddwy fantais rydych chi am eu defnyddio a'r ddwy anfantais i'w defnyddio.</a:t>
            </a:r>
          </a:p>
          <a:p>
            <a:pPr defTabSz="457200" fontAlgn="base">
              <a:spcBef>
                <a:spcPct val="0"/>
              </a:spcBef>
              <a:spcAft>
                <a:spcPct val="0"/>
              </a:spcAft>
            </a:pPr>
            <a:r>
              <a:rPr lang="cy-GB">
                <a:solidFill>
                  <a:prstClr val="black"/>
                </a:solidFill>
                <a:latin typeface="Calibri" pitchFamily="34" charset="0"/>
                <a:ea typeface="ＭＳ Ｐゴシック" pitchFamily="1" charset="-128"/>
              </a:rPr>
              <a:t>Cam 6 Cofiwch fod un marc yn cael ei ddyfarnu am bob pwynt ar wahân a wnewch yn y math hwn o gwestiwn</a:t>
            </a:r>
          </a:p>
        </p:txBody>
      </p:sp>
      <p:pic>
        <p:nvPicPr>
          <p:cNvPr id="3" name="Picture 2">
            <a:extLst>
              <a:ext uri="{FF2B5EF4-FFF2-40B4-BE49-F238E27FC236}">
                <a16:creationId xmlns:a16="http://schemas.microsoft.com/office/drawing/2014/main" id="{E6CC19CD-B9CF-4D2D-B232-28848BA74992}"/>
              </a:ext>
            </a:extLst>
          </p:cNvPr>
          <p:cNvPicPr>
            <a:picLocks noChangeAspect="1"/>
          </p:cNvPicPr>
          <p:nvPr/>
        </p:nvPicPr>
        <p:blipFill>
          <a:blip r:embed="rId5"/>
          <a:stretch>
            <a:fillRect/>
          </a:stretch>
        </p:blipFill>
        <p:spPr>
          <a:xfrm>
            <a:off x="2582945" y="3243705"/>
            <a:ext cx="7022968" cy="3028950"/>
          </a:xfrm>
          <a:prstGeom prst="rect">
            <a:avLst/>
          </a:prstGeom>
        </p:spPr>
      </p:pic>
      <p:pic>
        <p:nvPicPr>
          <p:cNvPr id="2" name="Audio 1">
            <a:hlinkClick r:id="" action="ppaction://media"/>
            <a:extLst>
              <a:ext uri="{FF2B5EF4-FFF2-40B4-BE49-F238E27FC236}">
                <a16:creationId xmlns:a16="http://schemas.microsoft.com/office/drawing/2014/main" id="{DE27F895-D1D8-0E4C-97A5-A4FB71B9EA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9106063"/>
      </p:ext>
    </p:extLst>
  </p:cSld>
  <p:clrMapOvr>
    <a:masterClrMapping/>
  </p:clrMapOvr>
  <mc:AlternateContent xmlns:mc="http://schemas.openxmlformats.org/markup-compatibility/2006" xmlns:p14="http://schemas.microsoft.com/office/powerpoint/2010/main">
    <mc:Choice Requires="p14">
      <p:transition spd="slow" p14:dur="2000" advTm="23516"/>
    </mc:Choice>
    <mc:Fallback xmlns="">
      <p:transition spd="slow" advTm="2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rPr>
              <a:t>Sut ddylwn i ymdrin â Chwestiwn 2a?</a:t>
            </a:r>
          </a:p>
        </p:txBody>
      </p:sp>
      <p:sp>
        <p:nvSpPr>
          <p:cNvPr id="3" name="Rectangle 2">
            <a:extLst>
              <a:ext uri="{FF2B5EF4-FFF2-40B4-BE49-F238E27FC236}">
                <a16:creationId xmlns:a16="http://schemas.microsoft.com/office/drawing/2014/main" id="{E4A89C9E-017D-9643-A8F6-39F37090DEEC}"/>
              </a:ext>
            </a:extLst>
          </p:cNvPr>
          <p:cNvSpPr/>
          <p:nvPr/>
        </p:nvSpPr>
        <p:spPr>
          <a:xfrm>
            <a:off x="2181225" y="1305341"/>
            <a:ext cx="7829550" cy="4247317"/>
          </a:xfrm>
          <a:prstGeom prst="rect">
            <a:avLst/>
          </a:prstGeom>
        </p:spPr>
        <p:txBody>
          <a:bodyPr wrap="square">
            <a:spAutoFit/>
          </a:bodyPr>
          <a:lstStyle/>
          <a:p>
            <a:pPr defTabSz="457200" fontAlgn="base">
              <a:spcBef>
                <a:spcPct val="0"/>
              </a:spcBef>
              <a:spcAft>
                <a:spcPct val="0"/>
              </a:spcAft>
            </a:pPr>
            <a:r>
              <a:rPr lang="cy-GB" dirty="0">
                <a:solidFill>
                  <a:prstClr val="black"/>
                </a:solidFill>
                <a:latin typeface="Calibri" pitchFamily="34" charset="0"/>
                <a:ea typeface="ＭＳ Ｐゴシック" pitchFamily="1" charset="-128"/>
              </a:rPr>
              <a:t>Cwestiwn 2a: Cynnwys sy'n cael ei brofi - cylch bywyd adeilad - cam adeiladu</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Amser i ateb: 6 MUNUD </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Sut mae cael marciau llawn: [Dau farc am bob disgrifiad manwl]</a:t>
            </a:r>
            <a:endParaRPr lang="cy-GB" sz="900"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Dull:</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1 Darllenwch y cwestiwn ac amlygwch eiriau gorchymyn </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2 Nodwch ac amlygwch y geiriau allweddol yn y cwestiwn</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3 Byddwch yn glir am y wybodaeth sy'n cael ei phrofi</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4 Ystyriwch yr hyn rydych chi'n ei wybod am y cynnwys</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5 Nodwch </a:t>
            </a:r>
            <a:r>
              <a:rPr lang="cy-GB" b="1" dirty="0">
                <a:solidFill>
                  <a:prstClr val="black"/>
                </a:solidFill>
                <a:latin typeface="Calibri" pitchFamily="34" charset="0"/>
                <a:ea typeface="ＭＳ Ｐゴシック" pitchFamily="1" charset="-128"/>
              </a:rPr>
              <a:t>ddau</a:t>
            </a:r>
            <a:r>
              <a:rPr lang="cy-GB" dirty="0">
                <a:solidFill>
                  <a:prstClr val="black"/>
                </a:solidFill>
                <a:latin typeface="Calibri" pitchFamily="34" charset="0"/>
                <a:ea typeface="ＭＳ Ｐゴシック" pitchFamily="1" charset="-128"/>
              </a:rPr>
              <a:t> weithgaredd sy'n digwydd yn ystod y cam adeiladu.</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6 Mae pedwar marc ar gael ar gyfer y rhan hon o'r cwestiwn, felly mae'n rhaid i chi wneud dau bwynt dilys am bob gweithgaredd i ennill marciau llawn.</a:t>
            </a:r>
          </a:p>
          <a:p>
            <a:pPr defTabSz="457200" fontAlgn="base">
              <a:spcBef>
                <a:spcPct val="0"/>
              </a:spcBef>
              <a:spcAft>
                <a:spcPct val="0"/>
              </a:spcAft>
            </a:pPr>
            <a:endParaRPr lang="cy-GB"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cy-GB" b="1" dirty="0">
                <a:solidFill>
                  <a:prstClr val="black"/>
                </a:solidFill>
                <a:latin typeface="Calibri" pitchFamily="34" charset="0"/>
                <a:ea typeface="ＭＳ Ｐゴシック" pitchFamily="1" charset="-128"/>
              </a:rPr>
              <a:t>PRIF AWGRYMIADAU </a:t>
            </a:r>
            <a:r>
              <a:rPr lang="cy-GB" dirty="0">
                <a:solidFill>
                  <a:prstClr val="black"/>
                </a:solidFill>
                <a:latin typeface="Calibri" pitchFamily="34" charset="0"/>
                <a:ea typeface="ＭＳ Ｐゴシック" pitchFamily="1" charset="-128"/>
              </a:rPr>
              <a:t>- Er mwyn sicrhau eich bod yn gwneud dau bwynt dilys, fe allech chi roi pwyntiau bwled wrthynt OND rhaid i chi ysgrifennu brawddegau cyflawn ar gyfer pob pwynt bwled.</a:t>
            </a:r>
          </a:p>
        </p:txBody>
      </p:sp>
      <p:pic>
        <p:nvPicPr>
          <p:cNvPr id="2" name="Picture 1">
            <a:extLst>
              <a:ext uri="{FF2B5EF4-FFF2-40B4-BE49-F238E27FC236}">
                <a16:creationId xmlns:a16="http://schemas.microsoft.com/office/drawing/2014/main" id="{AFF65415-05DD-4ED6-AFBF-A381C0DF7098}"/>
              </a:ext>
            </a:extLst>
          </p:cNvPr>
          <p:cNvPicPr>
            <a:picLocks noChangeAspect="1"/>
          </p:cNvPicPr>
          <p:nvPr/>
        </p:nvPicPr>
        <p:blipFill>
          <a:blip r:embed="rId5"/>
          <a:stretch>
            <a:fillRect/>
          </a:stretch>
        </p:blipFill>
        <p:spPr>
          <a:xfrm>
            <a:off x="1743075" y="5723838"/>
            <a:ext cx="8705850" cy="1028700"/>
          </a:xfrm>
          <a:prstGeom prst="rect">
            <a:avLst/>
          </a:prstGeom>
        </p:spPr>
      </p:pic>
      <p:pic>
        <p:nvPicPr>
          <p:cNvPr id="4" name="Audio 3">
            <a:hlinkClick r:id="" action="ppaction://media"/>
            <a:extLst>
              <a:ext uri="{FF2B5EF4-FFF2-40B4-BE49-F238E27FC236}">
                <a16:creationId xmlns:a16="http://schemas.microsoft.com/office/drawing/2014/main" id="{04BC1858-E426-1A4C-A8D2-DE7F6BE0A1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18164004"/>
      </p:ext>
    </p:extLst>
  </p:cSld>
  <p:clrMapOvr>
    <a:masterClrMapping/>
  </p:clrMapOvr>
  <mc:AlternateContent xmlns:mc="http://schemas.openxmlformats.org/markup-compatibility/2006" xmlns:p14="http://schemas.microsoft.com/office/powerpoint/2010/main">
    <mc:Choice Requires="p14">
      <p:transition spd="slow" p14:dur="2000" advTm="74468"/>
    </mc:Choice>
    <mc:Fallback xmlns="">
      <p:transition spd="slow" advTm="7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rPr>
              <a:t>Sut ddylwn i ymdrin â Chwestiwn 2a?</a:t>
            </a:r>
          </a:p>
        </p:txBody>
      </p:sp>
      <p:sp>
        <p:nvSpPr>
          <p:cNvPr id="2" name="TextBox 1">
            <a:extLst>
              <a:ext uri="{FF2B5EF4-FFF2-40B4-BE49-F238E27FC236}">
                <a16:creationId xmlns:a16="http://schemas.microsoft.com/office/drawing/2014/main" id="{5182A2DB-BFE2-1349-8716-52E94D3E5188}"/>
              </a:ext>
            </a:extLst>
          </p:cNvPr>
          <p:cNvSpPr txBox="1"/>
          <p:nvPr/>
        </p:nvSpPr>
        <p:spPr>
          <a:xfrm>
            <a:off x="1779595" y="2408166"/>
            <a:ext cx="8470421" cy="954107"/>
          </a:xfrm>
          <a:prstGeom prst="rect">
            <a:avLst/>
          </a:prstGeom>
          <a:noFill/>
        </p:spPr>
        <p:txBody>
          <a:bodyPr wrap="square" rtlCol="0">
            <a:spAutoFit/>
          </a:bodyPr>
          <a:lstStyle/>
          <a:p>
            <a:pPr defTabSz="457200" fontAlgn="base">
              <a:spcBef>
                <a:spcPct val="0"/>
              </a:spcBef>
              <a:spcAft>
                <a:spcPct val="0"/>
              </a:spcAft>
            </a:pPr>
            <a:r>
              <a:rPr lang="cy-GB" sz="2800">
                <a:solidFill>
                  <a:prstClr val="black"/>
                </a:solidFill>
                <a:latin typeface="Calibri" pitchFamily="34" charset="0"/>
                <a:ea typeface="ＭＳ Ｐゴシック" pitchFamily="1" charset="-128"/>
              </a:rPr>
              <a:t>2a. </a:t>
            </a:r>
            <a:r>
              <a:rPr lang="cy-GB" sz="2800">
                <a:solidFill>
                  <a:prstClr val="black"/>
                </a:solidFill>
                <a:highlight>
                  <a:srgbClr val="00FF00"/>
                </a:highlight>
                <a:latin typeface="Calibri" pitchFamily="34" charset="0"/>
                <a:ea typeface="ＭＳ Ｐゴシック" pitchFamily="1" charset="-128"/>
              </a:rPr>
              <a:t>Disgrifiwch</a:t>
            </a:r>
            <a:r>
              <a:rPr lang="cy-GB">
                <a:solidFill>
                  <a:prstClr val="black"/>
                </a:solidFill>
                <a:latin typeface="Calibri" pitchFamily="34" charset="0"/>
                <a:ea typeface="ＭＳ Ｐゴシック" pitchFamily="1" charset="-128"/>
              </a:rPr>
              <a:t> </a:t>
            </a:r>
            <a:r>
              <a:rPr lang="cy-GB" sz="2800" b="1">
                <a:solidFill>
                  <a:prstClr val="black"/>
                </a:solidFill>
                <a:highlight>
                  <a:srgbClr val="FFFF00"/>
                </a:highlight>
                <a:latin typeface="Calibri" pitchFamily="34" charset="0"/>
                <a:ea typeface="ＭＳ Ｐゴシック" pitchFamily="1" charset="-128"/>
              </a:rPr>
              <a:t>ddau</a:t>
            </a:r>
            <a:r>
              <a:rPr lang="cy-GB">
                <a:solidFill>
                  <a:prstClr val="black"/>
                </a:solidFill>
                <a:latin typeface="Calibri" pitchFamily="34" charset="0"/>
                <a:ea typeface="ＭＳ Ｐゴシック" pitchFamily="1" charset="-128"/>
              </a:rPr>
              <a:t> </a:t>
            </a:r>
            <a:r>
              <a:rPr lang="cy-GB" sz="2800">
                <a:solidFill>
                  <a:prstClr val="black"/>
                </a:solidFill>
                <a:latin typeface="Calibri" pitchFamily="34" charset="0"/>
                <a:ea typeface="ＭＳ Ｐゴシック" pitchFamily="1" charset="-128"/>
              </a:rPr>
              <a:t>weithgaredd sy'n digwydd yn ystod y </a:t>
            </a:r>
            <a:r>
              <a:rPr lang="cy-GB" sz="2800">
                <a:solidFill>
                  <a:prstClr val="black"/>
                </a:solidFill>
                <a:highlight>
                  <a:srgbClr val="FFFF00"/>
                </a:highlight>
                <a:latin typeface="Calibri" pitchFamily="34" charset="0"/>
                <a:ea typeface="ＭＳ Ｐゴシック" pitchFamily="1" charset="-128"/>
              </a:rPr>
              <a:t>cyfnod adeiladu</a:t>
            </a:r>
            <a:r>
              <a:rPr lang="cy-GB" sz="2800">
                <a:solidFill>
                  <a:prstClr val="black"/>
                </a:solidFill>
                <a:latin typeface="Calibri" pitchFamily="34" charset="0"/>
                <a:ea typeface="ＭＳ Ｐゴシック" pitchFamily="1" charset="-128"/>
              </a:rPr>
              <a:t> oes adeilad									 [4]</a:t>
            </a:r>
          </a:p>
        </p:txBody>
      </p:sp>
      <p:sp>
        <p:nvSpPr>
          <p:cNvPr id="4" name="Rounded Rectangular Callout 3">
            <a:extLst>
              <a:ext uri="{FF2B5EF4-FFF2-40B4-BE49-F238E27FC236}">
                <a16:creationId xmlns:a16="http://schemas.microsoft.com/office/drawing/2014/main" id="{B321D719-DB52-8B42-9E79-2B8DDE644A4A}"/>
              </a:ext>
            </a:extLst>
          </p:cNvPr>
          <p:cNvSpPr/>
          <p:nvPr/>
        </p:nvSpPr>
        <p:spPr>
          <a:xfrm>
            <a:off x="4113108" y="1302977"/>
            <a:ext cx="1982893" cy="1200329"/>
          </a:xfrm>
          <a:prstGeom prst="wedgeRoundRectCallout">
            <a:avLst>
              <a:gd name="adj1" fmla="val -67526"/>
              <a:gd name="adj2" fmla="val 61073"/>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defTabSz="457200" fontAlgn="base">
              <a:spcBef>
                <a:spcPct val="0"/>
              </a:spcBef>
              <a:spcAft>
                <a:spcPct val="0"/>
              </a:spcAft>
            </a:pPr>
            <a:r>
              <a:rPr lang="cy-GB" sz="1600">
                <a:solidFill>
                  <a:srgbClr val="0070C0"/>
                </a:solidFill>
                <a:latin typeface="Calibri" pitchFamily="34" charset="0"/>
              </a:rPr>
              <a:t>Sylwch y gofynnir i chi ddisgrifio dau weithgaredd gwahanol</a:t>
            </a:r>
          </a:p>
        </p:txBody>
      </p:sp>
      <p:sp>
        <p:nvSpPr>
          <p:cNvPr id="5" name="TextBox 4">
            <a:extLst>
              <a:ext uri="{FF2B5EF4-FFF2-40B4-BE49-F238E27FC236}">
                <a16:creationId xmlns:a16="http://schemas.microsoft.com/office/drawing/2014/main" id="{C8EB41C9-2C12-A443-B9CF-07DF0C93F17D}"/>
              </a:ext>
            </a:extLst>
          </p:cNvPr>
          <p:cNvSpPr txBox="1"/>
          <p:nvPr/>
        </p:nvSpPr>
        <p:spPr>
          <a:xfrm>
            <a:off x="2017218" y="5276279"/>
            <a:ext cx="7995174" cy="1200329"/>
          </a:xfrm>
          <a:prstGeom prst="rect">
            <a:avLst/>
          </a:prstGeom>
          <a:noFill/>
          <a:ln w="34925">
            <a:solidFill>
              <a:srgbClr val="00B0F0"/>
            </a:solidFill>
          </a:ln>
        </p:spPr>
        <p:txBody>
          <a:bodyPr wrap="square" rtlCol="0">
            <a:spAutoFit/>
          </a:bodyPr>
          <a:lstStyle/>
          <a:p>
            <a:pPr defTabSz="457200" fontAlgn="base">
              <a:spcBef>
                <a:spcPct val="0"/>
              </a:spcBef>
              <a:spcAft>
                <a:spcPct val="0"/>
              </a:spcAft>
            </a:pPr>
            <a:r>
              <a:rPr lang="cy-GB">
                <a:solidFill>
                  <a:prstClr val="black"/>
                </a:solidFill>
                <a:latin typeface="Calibri" pitchFamily="34" charset="0"/>
                <a:ea typeface="ＭＳ Ｐゴシック" pitchFamily="1" charset="-128"/>
              </a:rPr>
              <a:t>Disgrifiwch - dylech ddarparu nodweddion pwnc neu gyfres o ffeithiau cysylltiedig.  Dylai'r disgrifiad fod mor gyflawn â phosibl i ddangos prif nodweddion y pwnc y gofynnwyd i chi ei ddisgrifio.</a:t>
            </a:r>
          </a:p>
          <a:p>
            <a:pPr defTabSz="457200" fontAlgn="base">
              <a:spcBef>
                <a:spcPct val="0"/>
              </a:spcBef>
              <a:spcAft>
                <a:spcPct val="0"/>
              </a:spcAft>
            </a:pPr>
            <a:endParaRPr lang="cy-GB">
              <a:solidFill>
                <a:prstClr val="black"/>
              </a:solidFill>
              <a:latin typeface="Calibri" pitchFamily="34" charset="0"/>
              <a:ea typeface="ＭＳ Ｐゴシック" pitchFamily="1" charset="-128"/>
            </a:endParaRPr>
          </a:p>
        </p:txBody>
      </p:sp>
      <p:sp>
        <p:nvSpPr>
          <p:cNvPr id="6" name="Rounded Rectangular Callout 5">
            <a:extLst>
              <a:ext uri="{FF2B5EF4-FFF2-40B4-BE49-F238E27FC236}">
                <a16:creationId xmlns:a16="http://schemas.microsoft.com/office/drawing/2014/main" id="{789E6222-BBD1-304A-B561-D342E12A94B1}"/>
              </a:ext>
            </a:extLst>
          </p:cNvPr>
          <p:cNvSpPr/>
          <p:nvPr/>
        </p:nvSpPr>
        <p:spPr>
          <a:xfrm>
            <a:off x="3625515" y="3500389"/>
            <a:ext cx="1828800" cy="1360761"/>
          </a:xfrm>
          <a:prstGeom prst="wedgeRoundRectCallout">
            <a:avLst>
              <a:gd name="adj1" fmla="val -64908"/>
              <a:gd name="adj2" fmla="val -66788"/>
              <a:gd name="adj3" fmla="val 16667"/>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cy-GB" sz="1600">
                <a:solidFill>
                  <a:srgbClr val="0070C0"/>
                </a:solidFill>
                <a:latin typeface="Calibri" pitchFamily="34" charset="0"/>
              </a:rPr>
              <a:t>Mae'r cwestiwn yn cyfeirio at y cyfnod adeiladu</a:t>
            </a:r>
          </a:p>
        </p:txBody>
      </p:sp>
      <p:sp>
        <p:nvSpPr>
          <p:cNvPr id="9" name="Speech Bubble: Rectangle with Corners Rounded 331">
            <a:extLst>
              <a:ext uri="{FF2B5EF4-FFF2-40B4-BE49-F238E27FC236}">
                <a16:creationId xmlns:a16="http://schemas.microsoft.com/office/drawing/2014/main" id="{3923EBCA-21F4-9A46-8FBE-F3D21487362A}"/>
              </a:ext>
            </a:extLst>
          </p:cNvPr>
          <p:cNvSpPr>
            <a:spLocks noChangeArrowheads="1"/>
          </p:cNvSpPr>
          <p:nvPr/>
        </p:nvSpPr>
        <p:spPr bwMode="auto">
          <a:xfrm>
            <a:off x="8486289" y="3397624"/>
            <a:ext cx="1526103" cy="1600112"/>
          </a:xfrm>
          <a:prstGeom prst="wedgeRoundRectCallout">
            <a:avLst>
              <a:gd name="adj1" fmla="val 30220"/>
              <a:gd name="adj2" fmla="val -60375"/>
              <a:gd name="adj3" fmla="val 16667"/>
            </a:avLst>
          </a:prstGeom>
          <a:noFill/>
          <a:ln w="12700">
            <a:solidFill>
              <a:srgbClr val="2F528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cy-GB" altLang="en-US" sz="1600">
                <a:solidFill>
                  <a:srgbClr val="0070C0"/>
                </a:solidFill>
                <a:latin typeface="Calibri" pitchFamily="34" charset="0"/>
                <a:ea typeface="ＭＳ Ｐゴシック" pitchFamily="1" charset="-128"/>
              </a:rPr>
              <a:t>Sylwch ar y marciau sydd ar gael a dyrannwch yr amser yn unol â hynny</a:t>
            </a:r>
            <a:endParaRPr lang="cy-GB" altLang="en-US" sz="1600">
              <a:solidFill>
                <a:prstClr val="black"/>
              </a:solidFill>
              <a:latin typeface="Arial" panose="020B0604020202020204" pitchFamily="34" charset="0"/>
              <a:ea typeface="ＭＳ Ｐゴシック" pitchFamily="1" charset="-128"/>
            </a:endParaRPr>
          </a:p>
        </p:txBody>
      </p:sp>
      <p:pic>
        <p:nvPicPr>
          <p:cNvPr id="7" name="Audio 6">
            <a:hlinkClick r:id="" action="ppaction://media"/>
            <a:extLst>
              <a:ext uri="{FF2B5EF4-FFF2-40B4-BE49-F238E27FC236}">
                <a16:creationId xmlns:a16="http://schemas.microsoft.com/office/drawing/2014/main" id="{52FAB28A-C641-AA47-ADB5-18DE0C8FB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43148506"/>
      </p:ext>
    </p:extLst>
  </p:cSld>
  <p:clrMapOvr>
    <a:masterClrMapping/>
  </p:clrMapOvr>
  <mc:AlternateContent xmlns:mc="http://schemas.openxmlformats.org/markup-compatibility/2006" xmlns:p14="http://schemas.microsoft.com/office/powerpoint/2010/main">
    <mc:Choice Requires="p14">
      <p:transition spd="slow" p14:dur="2000" advTm="20628"/>
    </mc:Choice>
    <mc:Fallback xmlns="">
      <p:transition spd="slow" advTm="2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rPr>
              <a:t>Sut ddylwn i ymdrin â Chwestiwn 2a?</a:t>
            </a:r>
          </a:p>
        </p:txBody>
      </p:sp>
      <p:pic>
        <p:nvPicPr>
          <p:cNvPr id="5" name="Picture 4">
            <a:extLst>
              <a:ext uri="{FF2B5EF4-FFF2-40B4-BE49-F238E27FC236}">
                <a16:creationId xmlns:a16="http://schemas.microsoft.com/office/drawing/2014/main" id="{7A76F318-E194-455A-A664-362397F9D628}"/>
              </a:ext>
            </a:extLst>
          </p:cNvPr>
          <p:cNvPicPr>
            <a:picLocks noChangeAspect="1"/>
          </p:cNvPicPr>
          <p:nvPr/>
        </p:nvPicPr>
        <p:blipFill>
          <a:blip r:embed="rId5"/>
          <a:stretch>
            <a:fillRect/>
          </a:stretch>
        </p:blipFill>
        <p:spPr>
          <a:xfrm>
            <a:off x="1648806" y="1293240"/>
            <a:ext cx="8705850" cy="1028700"/>
          </a:xfrm>
          <a:prstGeom prst="rect">
            <a:avLst/>
          </a:prstGeom>
        </p:spPr>
      </p:pic>
      <p:pic>
        <p:nvPicPr>
          <p:cNvPr id="3" name="Picture 2">
            <a:extLst>
              <a:ext uri="{FF2B5EF4-FFF2-40B4-BE49-F238E27FC236}">
                <a16:creationId xmlns:a16="http://schemas.microsoft.com/office/drawing/2014/main" id="{FD1BF66B-A264-43ED-BCDB-4E0F221E196F}"/>
              </a:ext>
            </a:extLst>
          </p:cNvPr>
          <p:cNvPicPr>
            <a:picLocks noChangeAspect="1"/>
          </p:cNvPicPr>
          <p:nvPr/>
        </p:nvPicPr>
        <p:blipFill>
          <a:blip r:embed="rId6"/>
          <a:stretch>
            <a:fillRect/>
          </a:stretch>
        </p:blipFill>
        <p:spPr>
          <a:xfrm>
            <a:off x="3434744" y="2153920"/>
            <a:ext cx="5133975" cy="4704080"/>
          </a:xfrm>
          <a:prstGeom prst="rect">
            <a:avLst/>
          </a:prstGeom>
        </p:spPr>
      </p:pic>
      <p:pic>
        <p:nvPicPr>
          <p:cNvPr id="2" name="Audio 1">
            <a:hlinkClick r:id="" action="ppaction://media"/>
            <a:extLst>
              <a:ext uri="{FF2B5EF4-FFF2-40B4-BE49-F238E27FC236}">
                <a16:creationId xmlns:a16="http://schemas.microsoft.com/office/drawing/2014/main" id="{68C24402-44B0-ED49-9CCE-9B0177C868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3906546"/>
      </p:ext>
    </p:extLst>
  </p:cSld>
  <p:clrMapOvr>
    <a:masterClrMapping/>
  </p:clrMapOvr>
  <mc:AlternateContent xmlns:mc="http://schemas.openxmlformats.org/markup-compatibility/2006" xmlns:p14="http://schemas.microsoft.com/office/powerpoint/2010/main">
    <mc:Choice Requires="p14">
      <p:transition spd="slow" p14:dur="2000" advTm="48844"/>
    </mc:Choice>
    <mc:Fallback xmlns="">
      <p:transition spd="slow" advTm="4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rPr>
              <a:t>Sut ddylwn i ymdrin â Chwestiwn 2a?</a:t>
            </a:r>
          </a:p>
        </p:txBody>
      </p:sp>
      <p:graphicFrame>
        <p:nvGraphicFramePr>
          <p:cNvPr id="3" name="Table 2">
            <a:extLst>
              <a:ext uri="{FF2B5EF4-FFF2-40B4-BE49-F238E27FC236}">
                <a16:creationId xmlns:a16="http://schemas.microsoft.com/office/drawing/2014/main" id="{66FAC215-27D4-4D4E-A63E-4A13B80B2C52}"/>
              </a:ext>
            </a:extLst>
          </p:cNvPr>
          <p:cNvGraphicFramePr>
            <a:graphicFrameLocks noGrp="1"/>
          </p:cNvGraphicFramePr>
          <p:nvPr/>
        </p:nvGraphicFramePr>
        <p:xfrm>
          <a:off x="1946032" y="1533381"/>
          <a:ext cx="8264769" cy="3966147"/>
        </p:xfrm>
        <a:graphic>
          <a:graphicData uri="http://schemas.openxmlformats.org/drawingml/2006/table">
            <a:tbl>
              <a:tblPr>
                <a:tableStyleId>{5C22544A-7EE6-4342-B048-85BDC9FD1C3A}</a:tableStyleId>
              </a:tblPr>
              <a:tblGrid>
                <a:gridCol w="8264769">
                  <a:extLst>
                    <a:ext uri="{9D8B030D-6E8A-4147-A177-3AD203B41FA5}">
                      <a16:colId xmlns:a16="http://schemas.microsoft.com/office/drawing/2014/main" val="72090653"/>
                    </a:ext>
                  </a:extLst>
                </a:gridCol>
              </a:tblGrid>
              <a:tr h="3374306">
                <a:tc>
                  <a:txBody>
                    <a:bodyPr/>
                    <a:lstStyle/>
                    <a:p>
                      <a:pPr algn="l">
                        <a:lnSpc>
                          <a:spcPct val="107000"/>
                        </a:lnSpc>
                        <a:spcAft>
                          <a:spcPts val="600"/>
                        </a:spcAft>
                      </a:pPr>
                      <a:r>
                        <a:rPr lang="en-GB" sz="1800">
                          <a:effectLst/>
                        </a:rPr>
                        <a:t>Gan y </a:t>
                      </a:r>
                      <a:r>
                        <a:rPr lang="en-GB" sz="1800" b="1">
                          <a:effectLst/>
                        </a:rPr>
                        <a:t>Trefnydd Gwybodaeth ar</a:t>
                      </a:r>
                      <a:r>
                        <a:rPr lang="en-GB" sz="1800">
                          <a:effectLst/>
                        </a:rPr>
                        <a:t> gyfer y pwnc hwn:</a:t>
                      </a:r>
                    </a:p>
                    <a:p>
                      <a:pPr algn="l">
                        <a:lnSpc>
                          <a:spcPct val="107000"/>
                        </a:lnSpc>
                        <a:spcAft>
                          <a:spcPts val="600"/>
                        </a:spcAft>
                      </a:pPr>
                      <a:r>
                        <a:rPr lang="en-GB" sz="1800">
                          <a:effectLst/>
                        </a:rPr>
                        <a:t>Bydd cam adeiladu'r cylch bywyd yn dechrau gyda phenodi prif gontractwr ac yn gorffen gyda throsglwyddo'r adeilad gorffenedig i'r Cleient.</a:t>
                      </a:r>
                      <a:endParaRPr lang="cy-GB" sz="2400">
                        <a:effectLst/>
                      </a:endParaRPr>
                    </a:p>
                    <a:p>
                      <a:pPr algn="l">
                        <a:lnSpc>
                          <a:spcPct val="107000"/>
                        </a:lnSpc>
                        <a:spcAft>
                          <a:spcPts val="600"/>
                        </a:spcAft>
                      </a:pPr>
                      <a:r>
                        <a:rPr lang="en-GB" sz="1800">
                          <a:effectLst/>
                        </a:rPr>
                        <a:t>Yn ystod y cam adeiladu bydd y prif gontractwr yn gyfrifol am raglennu a rheoli'r gwaith ar y safle, gan gynnwys:</a:t>
                      </a:r>
                      <a:endParaRPr lang="cy-GB" sz="2400">
                        <a:effectLst/>
                      </a:endParaRPr>
                    </a:p>
                    <a:p>
                      <a:pPr marL="342900" lvl="0" indent="-342900" algn="l">
                        <a:lnSpc>
                          <a:spcPct val="107000"/>
                        </a:lnSpc>
                        <a:spcAft>
                          <a:spcPts val="600"/>
                        </a:spcAft>
                        <a:buFont typeface="Symbol" pitchFamily="2" charset="2"/>
                        <a:buChar char=""/>
                      </a:pPr>
                      <a:r>
                        <a:rPr lang="en-GB" sz="1800">
                          <a:effectLst/>
                        </a:rPr>
                        <a:t>Trefnu i gyflenwi deunyddiau i'r safle a chysylltu ag unrhyw gyflenwyr arbenigol a enwebir ar ran y Cleient.</a:t>
                      </a:r>
                      <a:endParaRPr lang="cy-GB" sz="2400">
                        <a:effectLst/>
                      </a:endParaRPr>
                    </a:p>
                    <a:p>
                      <a:pPr marL="342900" lvl="0" indent="-342900" algn="l">
                        <a:lnSpc>
                          <a:spcPct val="107000"/>
                        </a:lnSpc>
                        <a:spcAft>
                          <a:spcPts val="600"/>
                        </a:spcAft>
                        <a:buFont typeface="Symbol" pitchFamily="2" charset="2"/>
                        <a:buChar char=""/>
                      </a:pPr>
                      <a:r>
                        <a:rPr lang="en-GB" sz="1800">
                          <a:effectLst/>
                        </a:rPr>
                        <a:t>Gwneud y gwaith adeiladu yn ddiogel, gan gynnwys cydosod unrhyw rannau parod.</a:t>
                      </a:r>
                      <a:endParaRPr lang="cy-GB" sz="2400">
                        <a:effectLst/>
                      </a:endParaRPr>
                    </a:p>
                    <a:p>
                      <a:pPr marL="342900" lvl="0" indent="-342900" algn="l">
                        <a:lnSpc>
                          <a:spcPct val="107000"/>
                        </a:lnSpc>
                        <a:spcAft>
                          <a:spcPts val="600"/>
                        </a:spcAft>
                        <a:buFont typeface="Symbol" pitchFamily="2" charset="2"/>
                        <a:buChar char=""/>
                      </a:pPr>
                      <a:r>
                        <a:rPr lang="en-GB" sz="1800">
                          <a:effectLst/>
                        </a:rPr>
                        <a:t>Trefnu bod gwaith yn cael ei wneud gan isgontractwyr a chysylltu ag unrhyw isgontractwyr arbenigol a enwebir ar ran y Cleient.</a:t>
                      </a:r>
                      <a:endParaRPr lang="cy-GB" sz="2400">
                        <a:effectLst/>
                      </a:endParaRPr>
                    </a:p>
                    <a:p>
                      <a:pPr marL="342900" lvl="0" indent="-342900" algn="l">
                        <a:lnSpc>
                          <a:spcPct val="107000"/>
                        </a:lnSpc>
                        <a:spcAft>
                          <a:spcPts val="600"/>
                        </a:spcAft>
                        <a:buFont typeface="Symbol" pitchFamily="2" charset="2"/>
                        <a:buChar char=""/>
                      </a:pPr>
                      <a:r>
                        <a:rPr lang="en-GB" sz="1800">
                          <a:effectLst/>
                        </a:rPr>
                        <a:t>Trefnu i osod a chomisiynu gwasanaethau.</a:t>
                      </a:r>
                      <a:endParaRPr lang="cy-GB"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546879350"/>
                  </a:ext>
                </a:extLst>
              </a:tr>
            </a:tbl>
          </a:graphicData>
        </a:graphic>
      </p:graphicFrame>
      <p:sp>
        <p:nvSpPr>
          <p:cNvPr id="5" name="Rectangle 1">
            <a:extLst>
              <a:ext uri="{FF2B5EF4-FFF2-40B4-BE49-F238E27FC236}">
                <a16:creationId xmlns:a16="http://schemas.microsoft.com/office/drawing/2014/main" id="{2ED9D727-7873-7845-A71D-6681398236C0}"/>
              </a:ext>
            </a:extLst>
          </p:cNvPr>
          <p:cNvSpPr>
            <a:spLocks noChangeArrowheads="1"/>
          </p:cNvSpPr>
          <p:nvPr/>
        </p:nvSpPr>
        <p:spPr bwMode="auto">
          <a:xfrm>
            <a:off x="1833490" y="5491570"/>
            <a:ext cx="78396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cy-GB" altLang="en-US">
                <a:solidFill>
                  <a:prstClr val="black"/>
                </a:solidFill>
                <a:latin typeface="Calibri"/>
                <a:ea typeface="ＭＳ Ｐゴシック" pitchFamily="1" charset="-128"/>
              </a:rPr>
              <a:t>Bydd y prif gontractwr hefyd yn gyfrifol am wneud iawn am unrhyw ddiffygion sy'n codi ar ôl trosglwyddo, am 'gyfnod atebolrwydd am ddiffygion' y cytunwyd arno. </a:t>
            </a:r>
          </a:p>
        </p:txBody>
      </p:sp>
      <p:pic>
        <p:nvPicPr>
          <p:cNvPr id="2" name="Audio 1">
            <a:hlinkClick r:id="" action="ppaction://media"/>
            <a:extLst>
              <a:ext uri="{FF2B5EF4-FFF2-40B4-BE49-F238E27FC236}">
                <a16:creationId xmlns:a16="http://schemas.microsoft.com/office/drawing/2014/main" id="{B8A1ACA1-B84D-CF4F-814E-AA677E169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47728127"/>
      </p:ext>
    </p:extLst>
  </p:cSld>
  <p:clrMapOvr>
    <a:masterClrMapping/>
  </p:clrMapOvr>
  <mc:AlternateContent xmlns:mc="http://schemas.openxmlformats.org/markup-compatibility/2006" xmlns:p14="http://schemas.microsoft.com/office/powerpoint/2010/main">
    <mc:Choice Requires="p14">
      <p:transition spd="slow" p14:dur="2000" advTm="33465"/>
    </mc:Choice>
    <mc:Fallback xmlns="">
      <p:transition spd="slow" advTm="3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834360" y="2879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2b?</a:t>
            </a:r>
          </a:p>
        </p:txBody>
      </p:sp>
      <p:sp>
        <p:nvSpPr>
          <p:cNvPr id="3" name="Rectangle 2">
            <a:extLst>
              <a:ext uri="{FF2B5EF4-FFF2-40B4-BE49-F238E27FC236}">
                <a16:creationId xmlns:a16="http://schemas.microsoft.com/office/drawing/2014/main" id="{E4A89C9E-017D-9643-A8F6-39F37090DEEC}"/>
              </a:ext>
            </a:extLst>
          </p:cNvPr>
          <p:cNvSpPr/>
          <p:nvPr/>
        </p:nvSpPr>
        <p:spPr>
          <a:xfrm>
            <a:off x="762000" y="1310802"/>
            <a:ext cx="10871200" cy="3970318"/>
          </a:xfrm>
          <a:prstGeom prst="rect">
            <a:avLst/>
          </a:prstGeom>
        </p:spPr>
        <p:txBody>
          <a:bodyPr wrap="square">
            <a:spAutoFit/>
          </a:bodyPr>
          <a:lstStyle/>
          <a:p>
            <a:r>
              <a:rPr lang="cy-GB" sz="1800" kern="1200" dirty="0">
                <a:solidFill>
                  <a:srgbClr val="000000"/>
                </a:solidFill>
                <a:latin typeface="Calibri" panose="020F0502020204030204" pitchFamily="34" charset="0"/>
              </a:rPr>
              <a:t>Cwestiwn 2b: Cynnwys sy’n cael ei brofi – cylch bywyd adeilad – cam dymchwel/ail-bwrpasu</a:t>
            </a:r>
            <a:endParaRPr lang="en-GB" sz="1800" kern="1200" dirty="0">
              <a:solidFill>
                <a:srgbClr val="000000"/>
              </a:solidFill>
              <a:latin typeface="Calibri" panose="020F0502020204030204" pitchFamily="34" charset="0"/>
            </a:endParaRPr>
          </a:p>
          <a:p>
            <a:r>
              <a:rPr lang="da-DK" sz="1800" kern="1200" dirty="0">
                <a:solidFill>
                  <a:srgbClr val="000000"/>
                </a:solidFill>
                <a:latin typeface="Calibri" panose="020F0502020204030204" pitchFamily="34" charset="0"/>
              </a:rPr>
              <a:t>Amser i ateb: 6 MUNUD </a:t>
            </a:r>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Sut mae cael marciau llawn: [2 farc i bob disgrifiad manwl]</a:t>
            </a:r>
            <a:endParaRPr lang="en-GB" sz="1800" kern="1200" dirty="0">
              <a:solidFill>
                <a:srgbClr val="000000"/>
              </a:solidFill>
              <a:latin typeface="Calibri" panose="020F0502020204030204" pitchFamily="34" charset="0"/>
            </a:endParaRPr>
          </a:p>
          <a:p>
            <a:r>
              <a:rPr lang="en-US" sz="1800" kern="1200" dirty="0">
                <a:solidFill>
                  <a:srgbClr val="000000"/>
                </a:solidFill>
                <a:latin typeface="Calibri" panose="020F0502020204030204" pitchFamily="34" charset="0"/>
              </a:rPr>
              <a:t>Dull:</a:t>
            </a:r>
          </a:p>
          <a:p>
            <a:r>
              <a:rPr lang="en-US" sz="1800" kern="1200" dirty="0">
                <a:solidFill>
                  <a:srgbClr val="000000"/>
                </a:solidFill>
                <a:latin typeface="Calibri" panose="020F0502020204030204" pitchFamily="34" charset="0"/>
              </a:rPr>
              <a:t>Cam 1	</a:t>
            </a:r>
            <a:r>
              <a:rPr lang="cy-GB" sz="1800" kern="1200" dirty="0">
                <a:solidFill>
                  <a:srgbClr val="000000"/>
                </a:solidFill>
                <a:latin typeface="Calibri" panose="020F0502020204030204" pitchFamily="34" charset="0"/>
              </a:rPr>
              <a:t>Darllenwch y cwestiwn a nodwch y geiriau gorchymyn </a:t>
            </a:r>
            <a:endParaRPr lang="en-US" sz="1800" kern="1200" dirty="0">
              <a:solidFill>
                <a:srgbClr val="000000"/>
              </a:solidFill>
              <a:latin typeface="Calibri" panose="020F0502020204030204" pitchFamily="34" charset="0"/>
            </a:endParaRPr>
          </a:p>
          <a:p>
            <a:r>
              <a:rPr lang="en-US" sz="1800" kern="1200" dirty="0">
                <a:solidFill>
                  <a:srgbClr val="000000"/>
                </a:solidFill>
                <a:latin typeface="Calibri" panose="020F0502020204030204" pitchFamily="34" charset="0"/>
              </a:rPr>
              <a:t>Cam 2 	</a:t>
            </a:r>
            <a:r>
              <a:rPr lang="cy-GB" sz="1800" kern="1200" dirty="0">
                <a:solidFill>
                  <a:srgbClr val="000000"/>
                </a:solidFill>
                <a:latin typeface="Calibri" panose="020F0502020204030204" pitchFamily="34" charset="0"/>
              </a:rPr>
              <a:t>Nodwch ac amlygwch y geiriau allweddol yn y cwestiwn</a:t>
            </a:r>
          </a:p>
          <a:p>
            <a:r>
              <a:rPr lang="en-US" sz="1800" kern="1200" dirty="0">
                <a:solidFill>
                  <a:srgbClr val="000000"/>
                </a:solidFill>
                <a:latin typeface="Calibri" panose="020F0502020204030204" pitchFamily="34" charset="0"/>
              </a:rPr>
              <a:t>Cam 3	</a:t>
            </a:r>
            <a:r>
              <a:rPr lang="cy-GB" sz="1800" kern="1200" dirty="0">
                <a:solidFill>
                  <a:srgbClr val="000000"/>
                </a:solidFill>
                <a:latin typeface="Calibri" panose="020F0502020204030204" pitchFamily="34" charset="0"/>
              </a:rPr>
              <a:t>Byddwch yn glir ynglŷn â'r wybodaeth sy'n cael ei phrofi</a:t>
            </a:r>
          </a:p>
          <a:p>
            <a:r>
              <a:rPr lang="en-US" sz="1800" kern="1200" dirty="0">
                <a:solidFill>
                  <a:srgbClr val="000000"/>
                </a:solidFill>
                <a:latin typeface="Calibri" panose="020F0502020204030204" pitchFamily="34" charset="0"/>
              </a:rPr>
              <a:t>Cam 4	</a:t>
            </a:r>
            <a:r>
              <a:rPr lang="cy-GB" sz="1800" kern="1200" dirty="0">
                <a:solidFill>
                  <a:srgbClr val="000000"/>
                </a:solidFill>
                <a:latin typeface="Calibri" panose="020F0502020204030204" pitchFamily="34" charset="0"/>
              </a:rPr>
              <a:t>Ystyriwch beth rydych chi'n ei wybod am y cynnwys</a:t>
            </a:r>
          </a:p>
          <a:p>
            <a:r>
              <a:rPr lang="en-US" sz="1800" kern="1200" dirty="0">
                <a:solidFill>
                  <a:srgbClr val="000000"/>
                </a:solidFill>
                <a:latin typeface="Calibri" panose="020F0502020204030204" pitchFamily="34" charset="0"/>
              </a:rPr>
              <a:t>Cam 5	</a:t>
            </a:r>
            <a:r>
              <a:rPr lang="cy-GB" sz="1800" kern="1200" dirty="0">
                <a:solidFill>
                  <a:srgbClr val="000000"/>
                </a:solidFill>
                <a:latin typeface="Calibri" panose="020F0502020204030204" pitchFamily="34" charset="0"/>
              </a:rPr>
              <a:t>Nodwch </a:t>
            </a:r>
            <a:r>
              <a:rPr lang="cy-GB" sz="1800" b="1" kern="1200" dirty="0">
                <a:solidFill>
                  <a:srgbClr val="000000"/>
                </a:solidFill>
                <a:latin typeface="Calibri" panose="020F0502020204030204" pitchFamily="34" charset="0"/>
              </a:rPr>
              <a:t>ddau</a:t>
            </a:r>
            <a:r>
              <a:rPr lang="cy-GB" sz="1800" b="0" kern="1200" dirty="0">
                <a:solidFill>
                  <a:srgbClr val="000000"/>
                </a:solidFill>
                <a:latin typeface="Calibri" panose="020F0502020204030204" pitchFamily="34" charset="0"/>
              </a:rPr>
              <a:t> weithgaredd sy'n digwydd yn ystod y cam dymchwel.</a:t>
            </a:r>
          </a:p>
          <a:p>
            <a:r>
              <a:rPr lang="en-US" sz="1800" b="0" kern="1200" dirty="0">
                <a:solidFill>
                  <a:srgbClr val="000000"/>
                </a:solidFill>
                <a:latin typeface="Calibri" panose="020F0502020204030204" pitchFamily="34" charset="0"/>
              </a:rPr>
              <a:t>Cam 6	</a:t>
            </a:r>
            <a:r>
              <a:rPr lang="cy-GB" sz="1800" b="0" kern="1200" dirty="0">
                <a:solidFill>
                  <a:srgbClr val="000000"/>
                </a:solidFill>
                <a:latin typeface="Calibri" panose="020F0502020204030204" pitchFamily="34" charset="0"/>
              </a:rPr>
              <a:t>Mae pedwar marc ar gael ar gyfer y rhan hon o'r cwestiwn, felly mae'n rhaid i chi wneud dau bwynt dilys am bob gweithgaredd i ennill marciau llawn.</a:t>
            </a:r>
          </a:p>
          <a:p>
            <a:endParaRPr lang="en-US" sz="1800" b="0" kern="1200" dirty="0">
              <a:solidFill>
                <a:srgbClr val="000000"/>
              </a:solidFill>
              <a:latin typeface="Calibri" panose="020F0502020204030204" pitchFamily="34" charset="0"/>
            </a:endParaRPr>
          </a:p>
          <a:p>
            <a:r>
              <a:rPr lang="cy-GB" sz="1800" b="1" kern="1200" dirty="0">
                <a:solidFill>
                  <a:srgbClr val="000000"/>
                </a:solidFill>
                <a:latin typeface="Calibri" panose="020F0502020204030204" pitchFamily="34" charset="0"/>
              </a:rPr>
              <a:t>AWGRYMIADAU</a:t>
            </a:r>
            <a:r>
              <a:rPr lang="cy-GB" sz="1800" b="0" kern="1200" dirty="0">
                <a:solidFill>
                  <a:srgbClr val="000000"/>
                </a:solidFill>
                <a:latin typeface="Calibri" panose="020F0502020204030204" pitchFamily="34" charset="0"/>
              </a:rPr>
              <a:t> - I wneud yn siŵr eich bod yn gwneud dau bwynt dilys gallech eu rhoi mewn pwyntiau bwled OND rhaid i chi ysgrifennu mewn brawddegau cyflawn ar gyfer pob pwynt bwled.</a:t>
            </a:r>
            <a:endParaRPr lang="en-GB" sz="1800" b="0" kern="1200" dirty="0">
              <a:solidFill>
                <a:srgbClr val="000000"/>
              </a:solidFill>
              <a:latin typeface="Calibri" panose="020F0502020204030204" pitchFamily="34" charset="0"/>
            </a:endParaRPr>
          </a:p>
        </p:txBody>
      </p:sp>
      <p:pic>
        <p:nvPicPr>
          <p:cNvPr id="2" name="Picture 1">
            <a:extLst>
              <a:ext uri="{FF2B5EF4-FFF2-40B4-BE49-F238E27FC236}">
                <a16:creationId xmlns:a16="http://schemas.microsoft.com/office/drawing/2014/main" id="{C54A8355-6B2A-4746-A680-2B22E6BA459B}"/>
              </a:ext>
            </a:extLst>
          </p:cNvPr>
          <p:cNvPicPr>
            <a:picLocks noChangeAspect="1"/>
          </p:cNvPicPr>
          <p:nvPr/>
        </p:nvPicPr>
        <p:blipFill>
          <a:blip r:embed="rId5"/>
          <a:stretch>
            <a:fillRect/>
          </a:stretch>
        </p:blipFill>
        <p:spPr>
          <a:xfrm>
            <a:off x="499427" y="5698490"/>
            <a:ext cx="8124825" cy="1047750"/>
          </a:xfrm>
          <a:prstGeom prst="rect">
            <a:avLst/>
          </a:prstGeom>
        </p:spPr>
      </p:pic>
      <p:pic>
        <p:nvPicPr>
          <p:cNvPr id="6" name="Audio 5">
            <a:hlinkClick r:id="" action="ppaction://media"/>
            <a:extLst>
              <a:ext uri="{FF2B5EF4-FFF2-40B4-BE49-F238E27FC236}">
                <a16:creationId xmlns:a16="http://schemas.microsoft.com/office/drawing/2014/main" id="{87C12AE8-48ED-F041-BF33-614ACF7284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9140462"/>
      </p:ext>
    </p:extLst>
  </p:cSld>
  <p:clrMapOvr>
    <a:masterClrMapping/>
  </p:clrMapOvr>
  <mc:AlternateContent xmlns:mc="http://schemas.openxmlformats.org/markup-compatibility/2006" xmlns:p14="http://schemas.microsoft.com/office/powerpoint/2010/main">
    <mc:Choice Requires="p14">
      <p:transition spd="slow" p14:dur="2000" advTm="82484"/>
    </mc:Choice>
    <mc:Fallback xmlns="">
      <p:transition spd="slow" advTm="82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2b?</a:t>
            </a:r>
          </a:p>
        </p:txBody>
      </p:sp>
      <p:sp>
        <p:nvSpPr>
          <p:cNvPr id="2" name="TextBox 1">
            <a:extLst>
              <a:ext uri="{FF2B5EF4-FFF2-40B4-BE49-F238E27FC236}">
                <a16:creationId xmlns:a16="http://schemas.microsoft.com/office/drawing/2014/main" id="{5182A2DB-BFE2-1349-8716-52E94D3E5188}"/>
              </a:ext>
            </a:extLst>
          </p:cNvPr>
          <p:cNvSpPr txBox="1"/>
          <p:nvPr/>
        </p:nvSpPr>
        <p:spPr>
          <a:xfrm>
            <a:off x="1779595" y="2408166"/>
            <a:ext cx="8470421" cy="1231106"/>
          </a:xfrm>
          <a:prstGeom prst="rect">
            <a:avLst/>
          </a:prstGeom>
          <a:noFill/>
        </p:spPr>
        <p:txBody>
          <a:bodyPr wrap="square" rtlCol="0">
            <a:spAutoFit/>
          </a:bodyPr>
          <a:lstStyle/>
          <a:p>
            <a:pPr defTabSz="457200" fontAlgn="base">
              <a:spcBef>
                <a:spcPct val="0"/>
              </a:spcBef>
              <a:spcAft>
                <a:spcPct val="0"/>
              </a:spcAft>
            </a:pPr>
            <a:r>
              <a:rPr lang="en-US" sz="2800">
                <a:solidFill>
                  <a:prstClr val="black"/>
                </a:solidFill>
                <a:latin typeface="Calibri" pitchFamily="34" charset="0"/>
                <a:ea typeface="ＭＳ Ｐゴシック" pitchFamily="1" charset="-128"/>
              </a:rPr>
              <a:t>2b. </a:t>
            </a:r>
            <a:r>
              <a:rPr lang="cy-GB" sz="1800">
                <a:effectLst/>
                <a:latin typeface="Calibri" panose="020F0502020204030204" pitchFamily="34" charset="0"/>
                <a:ea typeface="Calibri" panose="020F0502020204030204" pitchFamily="34" charset="0"/>
                <a:cs typeface="Times New Roman" panose="02020603050405020304" pitchFamily="18" charset="0"/>
              </a:rPr>
              <a:t>Disgrifiwch </a:t>
            </a:r>
            <a:r>
              <a:rPr lang="cy-GB"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ddau</a:t>
            </a:r>
            <a:r>
              <a:rPr lang="cy-GB" sz="1800">
                <a:effectLst/>
                <a:latin typeface="Calibri" panose="020F0502020204030204" pitchFamily="34" charset="0"/>
                <a:ea typeface="Calibri" panose="020F0502020204030204" pitchFamily="34" charset="0"/>
                <a:cs typeface="Times New Roman" panose="02020603050405020304" pitchFamily="18" charset="0"/>
              </a:rPr>
              <a:t> weithgaredd sy'n digwydd yn ystod cyfnod </a:t>
            </a:r>
            <a:r>
              <a:rPr lang="cy-GB"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dymchwel/ailbwrpasu </a:t>
            </a:r>
            <a:r>
              <a:rPr lang="cy-GB">
                <a:latin typeface="Calibri" panose="020F0502020204030204" pitchFamily="34" charset="0"/>
                <a:ea typeface="Calibri" panose="020F0502020204030204" pitchFamily="34" charset="0"/>
                <a:cs typeface="Times New Roman" panose="02020603050405020304" pitchFamily="18" charset="0"/>
              </a:rPr>
              <a:t>yng nghylchred oes</a:t>
            </a:r>
            <a:r>
              <a:rPr lang="cy-GB" sz="1800">
                <a:effectLst/>
                <a:latin typeface="Calibri" panose="020F0502020204030204" pitchFamily="34" charset="0"/>
                <a:ea typeface="Calibri" panose="020F0502020204030204" pitchFamily="34" charset="0"/>
                <a:cs typeface="Times New Roman" panose="02020603050405020304" pitchFamily="18" charset="0"/>
              </a:rPr>
              <a:t> adeilad												   [4]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defTabSz="457200" fontAlgn="base">
              <a:spcBef>
                <a:spcPct val="0"/>
              </a:spcBef>
              <a:spcAft>
                <a:spcPct val="0"/>
              </a:spcAft>
            </a:pPr>
            <a:r>
              <a:rPr lang="en-US" sz="2800">
                <a:solidFill>
                  <a:prstClr val="black"/>
                </a:solidFill>
                <a:latin typeface="Calibri" pitchFamily="34" charset="0"/>
                <a:ea typeface="ＭＳ Ｐゴシック" pitchFamily="1" charset="-128"/>
              </a:rPr>
              <a:t>												</a:t>
            </a:r>
          </a:p>
        </p:txBody>
      </p:sp>
      <p:sp>
        <p:nvSpPr>
          <p:cNvPr id="4" name="Rounded Rectangular Callout 3">
            <a:extLst>
              <a:ext uri="{FF2B5EF4-FFF2-40B4-BE49-F238E27FC236}">
                <a16:creationId xmlns:a16="http://schemas.microsoft.com/office/drawing/2014/main" id="{B321D719-DB52-8B42-9E79-2B8DDE644A4A}"/>
              </a:ext>
            </a:extLst>
          </p:cNvPr>
          <p:cNvSpPr/>
          <p:nvPr/>
        </p:nvSpPr>
        <p:spPr>
          <a:xfrm>
            <a:off x="4113107" y="1275952"/>
            <a:ext cx="1982893" cy="1200329"/>
          </a:xfrm>
          <a:prstGeom prst="wedgeRoundRectCallout">
            <a:avLst>
              <a:gd name="adj1" fmla="val -67526"/>
              <a:gd name="adj2" fmla="val 61073"/>
              <a:gd name="adj3" fmla="val 16667"/>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457200" fontAlgn="base">
              <a:spcBef>
                <a:spcPct val="0"/>
              </a:spcBef>
              <a:spcAft>
                <a:spcPct val="0"/>
              </a:spcAft>
            </a:pPr>
            <a:r>
              <a:rPr lang="en-US" sz="1600" err="1">
                <a:solidFill>
                  <a:srgbClr val="0070C0"/>
                </a:solidFill>
                <a:latin typeface="Calibri" pitchFamily="34" charset="0"/>
                <a:cs typeface="Times New Roman" panose="02020603050405020304" pitchFamily="18" charset="0"/>
              </a:rPr>
              <a:t>Sylwch</a:t>
            </a:r>
            <a:r>
              <a:rPr lang="en-US" sz="1600">
                <a:solidFill>
                  <a:srgbClr val="0070C0"/>
                </a:solidFill>
                <a:latin typeface="Calibri" pitchFamily="34" charset="0"/>
                <a:cs typeface="Times New Roman" panose="02020603050405020304" pitchFamily="18" charset="0"/>
              </a:rPr>
              <a:t> y </a:t>
            </a:r>
            <a:r>
              <a:rPr lang="en-US" sz="1600" err="1">
                <a:solidFill>
                  <a:srgbClr val="0070C0"/>
                </a:solidFill>
                <a:latin typeface="Calibri" pitchFamily="34" charset="0"/>
                <a:cs typeface="Times New Roman" panose="02020603050405020304" pitchFamily="18" charset="0"/>
              </a:rPr>
              <a:t>gofynnir</a:t>
            </a:r>
            <a:r>
              <a:rPr lang="en-US" sz="1600">
                <a:solidFill>
                  <a:srgbClr val="0070C0"/>
                </a:solidFill>
                <a:latin typeface="Calibri" pitchFamily="34" charset="0"/>
                <a:cs typeface="Times New Roman" panose="02020603050405020304" pitchFamily="18" charset="0"/>
              </a:rPr>
              <a:t> </a:t>
            </a:r>
            <a:r>
              <a:rPr lang="en-US" sz="1600" err="1">
                <a:solidFill>
                  <a:srgbClr val="0070C0"/>
                </a:solidFill>
                <a:latin typeface="Calibri" pitchFamily="34" charset="0"/>
                <a:cs typeface="Times New Roman" panose="02020603050405020304" pitchFamily="18" charset="0"/>
              </a:rPr>
              <a:t>i</a:t>
            </a:r>
            <a:r>
              <a:rPr lang="en-US" sz="1600">
                <a:solidFill>
                  <a:srgbClr val="0070C0"/>
                </a:solidFill>
                <a:latin typeface="Calibri" pitchFamily="34" charset="0"/>
                <a:cs typeface="Times New Roman" panose="02020603050405020304" pitchFamily="18" charset="0"/>
              </a:rPr>
              <a:t> chi </a:t>
            </a:r>
            <a:r>
              <a:rPr lang="en-US" sz="1600" err="1">
                <a:solidFill>
                  <a:srgbClr val="0070C0"/>
                </a:solidFill>
                <a:latin typeface="Calibri" pitchFamily="34" charset="0"/>
                <a:cs typeface="Times New Roman" panose="02020603050405020304" pitchFamily="18" charset="0"/>
              </a:rPr>
              <a:t>ddisgrifio</a:t>
            </a:r>
            <a:r>
              <a:rPr lang="en-US" sz="1600">
                <a:solidFill>
                  <a:srgbClr val="0070C0"/>
                </a:solidFill>
                <a:latin typeface="Calibri" pitchFamily="34" charset="0"/>
                <a:cs typeface="Times New Roman" panose="02020603050405020304" pitchFamily="18" charset="0"/>
              </a:rPr>
              <a:t> </a:t>
            </a:r>
            <a:r>
              <a:rPr lang="en-US" sz="1600" err="1">
                <a:solidFill>
                  <a:srgbClr val="0070C0"/>
                </a:solidFill>
                <a:latin typeface="Calibri" pitchFamily="34" charset="0"/>
                <a:cs typeface="Times New Roman" panose="02020603050405020304" pitchFamily="18" charset="0"/>
              </a:rPr>
              <a:t>dau</a:t>
            </a:r>
            <a:r>
              <a:rPr lang="en-US" sz="1600">
                <a:solidFill>
                  <a:srgbClr val="0070C0"/>
                </a:solidFill>
                <a:latin typeface="Calibri" pitchFamily="34" charset="0"/>
                <a:cs typeface="Times New Roman" panose="02020603050405020304" pitchFamily="18" charset="0"/>
              </a:rPr>
              <a:t> </a:t>
            </a:r>
            <a:r>
              <a:rPr lang="en-US" sz="1600" err="1">
                <a:solidFill>
                  <a:srgbClr val="0070C0"/>
                </a:solidFill>
                <a:latin typeface="Calibri" pitchFamily="34" charset="0"/>
                <a:cs typeface="Times New Roman" panose="02020603050405020304" pitchFamily="18" charset="0"/>
              </a:rPr>
              <a:t>weithgaredd</a:t>
            </a:r>
            <a:r>
              <a:rPr lang="en-US" sz="1600">
                <a:solidFill>
                  <a:srgbClr val="0070C0"/>
                </a:solidFill>
                <a:latin typeface="Calibri" pitchFamily="34" charset="0"/>
                <a:cs typeface="Times New Roman" panose="02020603050405020304" pitchFamily="18" charset="0"/>
              </a:rPr>
              <a:t> </a:t>
            </a:r>
            <a:r>
              <a:rPr lang="en-US" sz="1600" err="1">
                <a:solidFill>
                  <a:srgbClr val="0070C0"/>
                </a:solidFill>
                <a:latin typeface="Calibri" pitchFamily="34" charset="0"/>
                <a:cs typeface="Times New Roman" panose="02020603050405020304" pitchFamily="18" charset="0"/>
              </a:rPr>
              <a:t>gwahanol</a:t>
            </a:r>
            <a:endParaRPr lang="en-US" sz="1600">
              <a:solidFill>
                <a:srgbClr val="0070C0"/>
              </a:solidFill>
              <a:latin typeface="Calibri"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8EB41C9-2C12-A443-B9CF-07DF0C93F17D}"/>
              </a:ext>
            </a:extLst>
          </p:cNvPr>
          <p:cNvSpPr txBox="1"/>
          <p:nvPr/>
        </p:nvSpPr>
        <p:spPr>
          <a:xfrm>
            <a:off x="2017218" y="5134877"/>
            <a:ext cx="7995174" cy="1361014"/>
          </a:xfrm>
          <a:prstGeom prst="rect">
            <a:avLst/>
          </a:prstGeom>
          <a:noFill/>
          <a:ln w="34925">
            <a:solidFill>
              <a:srgbClr val="00B0F0"/>
            </a:solidFill>
          </a:ln>
        </p:spPr>
        <p:txBody>
          <a:bodyPr wrap="square" rtlCol="0">
            <a:spAutoFit/>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Disgrifiwch – dylech ddarparu nodweddion pwnc neu gyfres o ffeithiau cysylltiedig.  Dylai'r disgrifiad fod mor gyflawn â phosibl i ddangos prif nodweddion y pwnc y gofynnir i chi ei ddisgrifio.</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defTabSz="457200" fontAlgn="base">
              <a:spcBef>
                <a:spcPct val="0"/>
              </a:spcBef>
              <a:spcAft>
                <a:spcPct val="0"/>
              </a:spcAft>
            </a:pPr>
            <a:endParaRPr lang="en-US">
              <a:solidFill>
                <a:prstClr val="black"/>
              </a:solidFill>
              <a:latin typeface="Calibri" pitchFamily="34" charset="0"/>
              <a:ea typeface="ＭＳ Ｐゴシック" pitchFamily="1" charset="-128"/>
            </a:endParaRPr>
          </a:p>
        </p:txBody>
      </p:sp>
      <p:sp>
        <p:nvSpPr>
          <p:cNvPr id="6" name="Rounded Rectangular Callout 5">
            <a:extLst>
              <a:ext uri="{FF2B5EF4-FFF2-40B4-BE49-F238E27FC236}">
                <a16:creationId xmlns:a16="http://schemas.microsoft.com/office/drawing/2014/main" id="{789E6222-BBD1-304A-B561-D342E12A94B1}"/>
              </a:ext>
            </a:extLst>
          </p:cNvPr>
          <p:cNvSpPr/>
          <p:nvPr/>
        </p:nvSpPr>
        <p:spPr>
          <a:xfrm>
            <a:off x="4860757" y="3291505"/>
            <a:ext cx="2470486" cy="1360761"/>
          </a:xfrm>
          <a:prstGeom prst="wedgeRoundRectCallout">
            <a:avLst>
              <a:gd name="adj1" fmla="val 75512"/>
              <a:gd name="adj2" fmla="val -79258"/>
              <a:gd name="adj3" fmla="val 16667"/>
            </a:avLst>
          </a:prstGeom>
          <a:solidFill>
            <a:schemeClr val="accent1">
              <a:lumMod val="20000"/>
              <a:lumOff val="80000"/>
            </a:schemeClr>
          </a:solid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r>
              <a:rPr lang="cy-GB" sz="1800" kern="1200">
                <a:solidFill>
                  <a:srgbClr val="558ED5"/>
                </a:solidFill>
                <a:latin typeface="Calibri" panose="020F0502020204030204" pitchFamily="34" charset="0"/>
              </a:rPr>
              <a:t>Mae'r cwestiwn yn cyfeirio at y cyfnod dymchwel/ail-bwrpasu</a:t>
            </a:r>
            <a:endParaRPr lang="en-GB" sz="1800" kern="1200">
              <a:solidFill>
                <a:srgbClr val="558ED5"/>
              </a:solidFill>
              <a:latin typeface="Calibri" panose="020F0502020204030204" pitchFamily="34" charset="0"/>
            </a:endParaRPr>
          </a:p>
        </p:txBody>
      </p:sp>
      <p:sp>
        <p:nvSpPr>
          <p:cNvPr id="9" name="Speech Bubble: Rectangle with Corners Rounded 331">
            <a:extLst>
              <a:ext uri="{FF2B5EF4-FFF2-40B4-BE49-F238E27FC236}">
                <a16:creationId xmlns:a16="http://schemas.microsoft.com/office/drawing/2014/main" id="{3923EBCA-21F4-9A46-8FBE-F3D21487362A}"/>
              </a:ext>
            </a:extLst>
          </p:cNvPr>
          <p:cNvSpPr>
            <a:spLocks noChangeArrowheads="1"/>
          </p:cNvSpPr>
          <p:nvPr/>
        </p:nvSpPr>
        <p:spPr bwMode="auto">
          <a:xfrm>
            <a:off x="9486964" y="3510828"/>
            <a:ext cx="2004310" cy="1330247"/>
          </a:xfrm>
          <a:prstGeom prst="wedgeRoundRectCallout">
            <a:avLst>
              <a:gd name="adj1" fmla="val -24441"/>
              <a:gd name="adj2" fmla="val -74846"/>
              <a:gd name="adj3" fmla="val 16667"/>
            </a:avLst>
          </a:prstGeom>
          <a:solidFill>
            <a:schemeClr val="accent1">
              <a:lumMod val="20000"/>
              <a:lumOff val="80000"/>
            </a:schemeClr>
          </a:solidFill>
          <a:ln w="12700">
            <a:solidFill>
              <a:srgbClr val="2F528F"/>
            </a:solidFill>
            <a:miter lim="800000"/>
            <a:headEnd/>
            <a:tailEnd/>
          </a:ln>
        </p:spPr>
        <p:txBody>
          <a:bodyPr vert="horz" wrap="square" lIns="91440" tIns="45720" rIns="91440" bIns="45720" numCol="1" anchor="ctr" anchorCtr="0" compatLnSpc="1">
            <a:prstTxWarp prst="textNoShape">
              <a:avLst/>
            </a:prstTxWarp>
          </a:bodyPr>
          <a:lstStyle/>
          <a:p>
            <a:r>
              <a:rPr lang="cy-GB" sz="1600">
                <a:solidFill>
                  <a:schemeClr val="tx2">
                    <a:lumMod val="60000"/>
                    <a:lumOff val="40000"/>
                  </a:schemeClr>
                </a:solidFill>
              </a:rPr>
              <a:t>Nodwch y marciau sydd ar gael a neilltuwch amser yn unol â hynny</a:t>
            </a:r>
            <a:endParaRPr lang="en-GB" sz="1600">
              <a:solidFill>
                <a:schemeClr val="tx2">
                  <a:lumMod val="60000"/>
                  <a:lumOff val="40000"/>
                </a:schemeClr>
              </a:solidFill>
            </a:endParaRPr>
          </a:p>
        </p:txBody>
      </p:sp>
      <p:pic>
        <p:nvPicPr>
          <p:cNvPr id="3" name="Audio 2">
            <a:hlinkClick r:id="" action="ppaction://media"/>
            <a:extLst>
              <a:ext uri="{FF2B5EF4-FFF2-40B4-BE49-F238E27FC236}">
                <a16:creationId xmlns:a16="http://schemas.microsoft.com/office/drawing/2014/main" id="{71C9CFBC-2A18-5040-9E3C-A2B6A7B66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61358376"/>
      </p:ext>
    </p:extLst>
  </p:cSld>
  <p:clrMapOvr>
    <a:masterClrMapping/>
  </p:clrMapOvr>
  <mc:AlternateContent xmlns:mc="http://schemas.openxmlformats.org/markup-compatibility/2006" xmlns:p14="http://schemas.microsoft.com/office/powerpoint/2010/main">
    <mc:Choice Requires="p14">
      <p:transition spd="slow" p14:dur="2000" advTm="29194"/>
    </mc:Choice>
    <mc:Fallback xmlns="">
      <p:transition spd="slow" advTm="2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48984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Y </a:t>
            </a:r>
            <a:r>
              <a:rPr lang="en-GB" err="1">
                <a:solidFill>
                  <a:prstClr val="white"/>
                </a:solidFill>
              </a:rPr>
              <a:t>gwahaniaeth</a:t>
            </a:r>
            <a:r>
              <a:rPr lang="en-GB">
                <a:solidFill>
                  <a:prstClr val="white"/>
                </a:solidFill>
              </a:rPr>
              <a:t> </a:t>
            </a:r>
            <a:r>
              <a:rPr lang="en-GB" err="1">
                <a:solidFill>
                  <a:prstClr val="white"/>
                </a:solidFill>
              </a:rPr>
              <a:t>rhwng</a:t>
            </a:r>
            <a:r>
              <a:rPr lang="en-GB">
                <a:solidFill>
                  <a:prstClr val="white"/>
                </a:solidFill>
              </a:rPr>
              <a:t> </a:t>
            </a:r>
            <a:r>
              <a:rPr lang="en-GB" err="1">
                <a:solidFill>
                  <a:prstClr val="white"/>
                </a:solidFill>
              </a:rPr>
              <a:t>atebion</a:t>
            </a:r>
            <a:r>
              <a:rPr lang="en-GB">
                <a:solidFill>
                  <a:prstClr val="white"/>
                </a:solidFill>
              </a:rPr>
              <a:t> 1 marc ac </a:t>
            </a:r>
            <a:r>
              <a:rPr lang="en-GB" err="1">
                <a:solidFill>
                  <a:prstClr val="white"/>
                </a:solidFill>
              </a:rPr>
              <a:t>atebion</a:t>
            </a:r>
            <a:r>
              <a:rPr lang="en-GB">
                <a:solidFill>
                  <a:prstClr val="white"/>
                </a:solidFill>
              </a:rPr>
              <a:t> 2 </a:t>
            </a:r>
            <a:r>
              <a:rPr lang="en-GB" err="1">
                <a:solidFill>
                  <a:prstClr val="white"/>
                </a:solidFill>
              </a:rPr>
              <a:t>farc</a:t>
            </a:r>
            <a:endParaRPr lang="en-GB">
              <a:solidFill>
                <a:prstClr val="white"/>
              </a:solidFill>
            </a:endParaRPr>
          </a:p>
        </p:txBody>
      </p:sp>
      <p:pic>
        <p:nvPicPr>
          <p:cNvPr id="2" name="Picture 1">
            <a:extLst>
              <a:ext uri="{FF2B5EF4-FFF2-40B4-BE49-F238E27FC236}">
                <a16:creationId xmlns:a16="http://schemas.microsoft.com/office/drawing/2014/main" id="{65BCE498-5939-4F78-9CBB-944DF30432EE}"/>
              </a:ext>
            </a:extLst>
          </p:cNvPr>
          <p:cNvPicPr>
            <a:picLocks noChangeAspect="1"/>
          </p:cNvPicPr>
          <p:nvPr/>
        </p:nvPicPr>
        <p:blipFill>
          <a:blip r:embed="rId5"/>
          <a:stretch>
            <a:fillRect/>
          </a:stretch>
        </p:blipFill>
        <p:spPr>
          <a:xfrm>
            <a:off x="2814320" y="1394147"/>
            <a:ext cx="6289040" cy="5412422"/>
          </a:xfrm>
          <a:prstGeom prst="rect">
            <a:avLst/>
          </a:prstGeom>
        </p:spPr>
      </p:pic>
      <p:pic>
        <p:nvPicPr>
          <p:cNvPr id="4" name="Audio 3">
            <a:hlinkClick r:id="" action="ppaction://media"/>
            <a:extLst>
              <a:ext uri="{FF2B5EF4-FFF2-40B4-BE49-F238E27FC236}">
                <a16:creationId xmlns:a16="http://schemas.microsoft.com/office/drawing/2014/main" id="{CB4A477C-7028-464E-9293-D6B5B1C06F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0623113"/>
      </p:ext>
    </p:extLst>
  </p:cSld>
  <p:clrMapOvr>
    <a:masterClrMapping/>
  </p:clrMapOvr>
  <mc:AlternateContent xmlns:mc="http://schemas.openxmlformats.org/markup-compatibility/2006" xmlns:p14="http://schemas.microsoft.com/office/powerpoint/2010/main">
    <mc:Choice Requires="p14">
      <p:transition spd="slow" p14:dur="2000" advTm="42033"/>
    </mc:Choice>
    <mc:Fallback xmlns="">
      <p:transition spd="slow" advTm="42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7B1386-7D04-4E42-9765-869BA798A88B}"/>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err="1">
                <a:solidFill>
                  <a:prstClr val="white"/>
                </a:solidFill>
              </a:rPr>
              <a:t>Trefnu</a:t>
            </a:r>
            <a:r>
              <a:rPr lang="en-GB">
                <a:solidFill>
                  <a:prstClr val="white"/>
                </a:solidFill>
              </a:rPr>
              <a:t> </a:t>
            </a:r>
            <a:r>
              <a:rPr lang="en-GB" err="1">
                <a:solidFill>
                  <a:prstClr val="white"/>
                </a:solidFill>
              </a:rPr>
              <a:t>Gwybodaeth</a:t>
            </a:r>
            <a:r>
              <a:rPr lang="en-GB">
                <a:solidFill>
                  <a:prstClr val="white"/>
                </a:solidFill>
              </a:rPr>
              <a:t> – </a:t>
            </a:r>
            <a:r>
              <a:rPr lang="en-GB" err="1">
                <a:solidFill>
                  <a:prstClr val="white"/>
                </a:solidFill>
              </a:rPr>
              <a:t>Cylch</a:t>
            </a:r>
            <a:r>
              <a:rPr lang="en-GB">
                <a:solidFill>
                  <a:prstClr val="white"/>
                </a:solidFill>
              </a:rPr>
              <a:t> </a:t>
            </a:r>
            <a:r>
              <a:rPr lang="en-GB" err="1">
                <a:solidFill>
                  <a:prstClr val="white"/>
                </a:solidFill>
              </a:rPr>
              <a:t>Bywyd</a:t>
            </a:r>
            <a:r>
              <a:rPr lang="en-GB">
                <a:solidFill>
                  <a:prstClr val="white"/>
                </a:solidFill>
              </a:rPr>
              <a:t> </a:t>
            </a:r>
            <a:r>
              <a:rPr lang="en-GB" err="1">
                <a:solidFill>
                  <a:prstClr val="white"/>
                </a:solidFill>
              </a:rPr>
              <a:t>Adeilad</a:t>
            </a:r>
            <a:endParaRPr lang="en-GB">
              <a:solidFill>
                <a:prstClr val="white"/>
              </a:solidFill>
            </a:endParaRPr>
          </a:p>
        </p:txBody>
      </p:sp>
      <p:graphicFrame>
        <p:nvGraphicFramePr>
          <p:cNvPr id="2" name="Table 1">
            <a:extLst>
              <a:ext uri="{FF2B5EF4-FFF2-40B4-BE49-F238E27FC236}">
                <a16:creationId xmlns:a16="http://schemas.microsoft.com/office/drawing/2014/main" id="{4189B886-E9AA-E94A-8A20-6CBB296C6C91}"/>
              </a:ext>
            </a:extLst>
          </p:cNvPr>
          <p:cNvGraphicFramePr>
            <a:graphicFrameLocks noGrp="1"/>
          </p:cNvGraphicFramePr>
          <p:nvPr>
            <p:extLst>
              <p:ext uri="{D42A27DB-BD31-4B8C-83A1-F6EECF244321}">
                <p14:modId xmlns:p14="http://schemas.microsoft.com/office/powerpoint/2010/main" val="4108045577"/>
              </p:ext>
            </p:extLst>
          </p:nvPr>
        </p:nvGraphicFramePr>
        <p:xfrm>
          <a:off x="1882726" y="1345389"/>
          <a:ext cx="8229600" cy="5181600"/>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3131128896"/>
                    </a:ext>
                  </a:extLst>
                </a:gridCol>
              </a:tblGrid>
              <a:tr h="5181600">
                <a:tc>
                  <a:txBody>
                    <a:bodyPr/>
                    <a:lstStyle/>
                    <a:p>
                      <a:r>
                        <a:rPr lang="cy-GB" sz="1800" kern="1200" dirty="0">
                          <a:solidFill>
                            <a:schemeClr val="dk1"/>
                          </a:solidFill>
                          <a:latin typeface="+mn-lt"/>
                          <a:ea typeface="+mn-ea"/>
                          <a:cs typeface="+mn-cs"/>
                        </a:rPr>
                        <a:t>Mae adeiladau gwag yn dueddol o ddioddef fandaliaeth a dirywiad naturiol ac yn aml maent wedi cael eu dymchwel, gan y credir bod hyn yn fwy proffidiol nag atgyweirio.</a:t>
                      </a:r>
                      <a:endParaRPr lang="en-GB" sz="1800" kern="1200" dirty="0">
                        <a:solidFill>
                          <a:schemeClr val="dk1"/>
                        </a:solidFill>
                        <a:latin typeface="+mn-lt"/>
                        <a:ea typeface="+mn-ea"/>
                        <a:cs typeface="+mn-cs"/>
                      </a:endParaRPr>
                    </a:p>
                    <a:p>
                      <a:endParaRPr lang="en-GB" sz="1800" kern="1200" dirty="0">
                        <a:solidFill>
                          <a:schemeClr val="dk1"/>
                        </a:solidFill>
                        <a:latin typeface="+mn-lt"/>
                        <a:ea typeface="+mn-ea"/>
                        <a:cs typeface="+mn-cs"/>
                      </a:endParaRPr>
                    </a:p>
                    <a:p>
                      <a:r>
                        <a:rPr lang="en-GB" sz="1800" kern="1200" dirty="0" err="1">
                          <a:solidFill>
                            <a:schemeClr val="dk1"/>
                          </a:solidFill>
                          <a:latin typeface="+mn-lt"/>
                          <a:ea typeface="+mn-ea"/>
                          <a:cs typeface="+mn-cs"/>
                        </a:rPr>
                        <a:t>Fel</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dewis</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arall</a:t>
                      </a:r>
                      <a:r>
                        <a:rPr lang="en-GB" sz="1800" kern="1200" dirty="0">
                          <a:solidFill>
                            <a:schemeClr val="dk1"/>
                          </a:solidFill>
                          <a:latin typeface="+mn-lt"/>
                          <a:ea typeface="+mn-ea"/>
                          <a:cs typeface="+mn-cs"/>
                        </a:rPr>
                        <a:t>, gall ail-</a:t>
                      </a:r>
                      <a:r>
                        <a:rPr lang="en-GB" sz="1800" kern="1200" dirty="0" err="1">
                          <a:solidFill>
                            <a:schemeClr val="dk1"/>
                          </a:solidFill>
                          <a:latin typeface="+mn-lt"/>
                          <a:ea typeface="+mn-ea"/>
                          <a:cs typeface="+mn-cs"/>
                        </a:rPr>
                        <a:t>bwrpasu</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adeiladau</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nad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ydynt</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mewn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defnydd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chwarae</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rhan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bwysig</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yn</a:t>
                      </a:r>
                      <a:r>
                        <a:rPr lang="en-GB" sz="1800" kern="1200" dirty="0">
                          <a:solidFill>
                            <a:schemeClr val="dk1"/>
                          </a:solidFill>
                          <a:latin typeface="+mn-lt"/>
                          <a:ea typeface="+mn-ea"/>
                          <a:cs typeface="+mn-cs"/>
                        </a:rPr>
                        <a:t> y </a:t>
                      </a:r>
                      <a:r>
                        <a:rPr lang="en-GB" sz="1800" kern="1200" dirty="0" err="1">
                          <a:solidFill>
                            <a:schemeClr val="dk1"/>
                          </a:solidFill>
                          <a:latin typeface="+mn-lt"/>
                          <a:ea typeface="+mn-ea"/>
                          <a:cs typeface="+mn-cs"/>
                        </a:rPr>
                        <a:t>gwaith</a:t>
                      </a:r>
                      <a:r>
                        <a:rPr lang="en-GB" sz="1800" kern="1200" dirty="0">
                          <a:solidFill>
                            <a:schemeClr val="dk1"/>
                          </a:solidFill>
                          <a:latin typeface="+mn-lt"/>
                          <a:ea typeface="+mn-ea"/>
                          <a:cs typeface="+mn-cs"/>
                        </a:rPr>
                        <a:t> o </a:t>
                      </a:r>
                      <a:r>
                        <a:rPr lang="en-GB" sz="1800" kern="1200" dirty="0" err="1">
                          <a:solidFill>
                            <a:schemeClr val="dk1"/>
                          </a:solidFill>
                          <a:latin typeface="+mn-lt"/>
                          <a:ea typeface="+mn-ea"/>
                          <a:cs typeface="+mn-cs"/>
                        </a:rPr>
                        <a:t>adfywio'r</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amgylchedd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adeiledig</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gan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roi</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defnydd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ar</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eiddo</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gwag</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eto</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i</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ddiwallu</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anghenion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sy'n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newid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Bydd</a:t>
                      </a:r>
                      <a:r>
                        <a:rPr lang="en-GB" sz="1800" kern="1200" dirty="0">
                          <a:solidFill>
                            <a:schemeClr val="dk1"/>
                          </a:solidFill>
                          <a:latin typeface="+mn-lt"/>
                          <a:ea typeface="+mn-ea"/>
                          <a:cs typeface="+mn-cs"/>
                        </a:rPr>
                        <a:t> ail-</a:t>
                      </a:r>
                      <a:r>
                        <a:rPr lang="en-GB" sz="1800" kern="1200" dirty="0" err="1">
                          <a:solidFill>
                            <a:schemeClr val="dk1"/>
                          </a:solidFill>
                          <a:latin typeface="+mn-lt"/>
                          <a:ea typeface="+mn-ea"/>
                          <a:cs typeface="+mn-cs"/>
                        </a:rPr>
                        <a:t>bwrpasu</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yn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ymestyn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cylch</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bywyd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adeilad</a:t>
                      </a:r>
                      <a:r>
                        <a:rPr lang="en-GB" sz="1800" kern="1200" dirty="0">
                          <a:solidFill>
                            <a:schemeClr val="dk1"/>
                          </a:solidFill>
                          <a:latin typeface="+mn-lt"/>
                          <a:ea typeface="+mn-ea"/>
                          <a:cs typeface="+mn-cs"/>
                        </a:rPr>
                        <a:t> ac </a:t>
                      </a:r>
                      <a:r>
                        <a:rPr lang="en-GB" sz="1800" kern="1200" dirty="0" err="1">
                          <a:solidFill>
                            <a:schemeClr val="dk1"/>
                          </a:solidFill>
                          <a:latin typeface="+mn-lt"/>
                          <a:ea typeface="+mn-ea"/>
                          <a:cs typeface="+mn-cs"/>
                        </a:rPr>
                        <a:t>mae'n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ffordd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gynaliadwy</a:t>
                      </a:r>
                      <a:r>
                        <a:rPr lang="en-GB" sz="1800" kern="1200" dirty="0">
                          <a:solidFill>
                            <a:schemeClr val="dk1"/>
                          </a:solidFill>
                          <a:latin typeface="+mn-lt"/>
                          <a:ea typeface="+mn-ea"/>
                          <a:cs typeface="+mn-cs"/>
                        </a:rPr>
                        <a:t> o </a:t>
                      </a:r>
                      <a:r>
                        <a:rPr lang="en-GB" sz="1800" kern="1200" dirty="0" err="1">
                          <a:solidFill>
                            <a:schemeClr val="dk1"/>
                          </a:solidFill>
                          <a:latin typeface="+mn-lt"/>
                          <a:ea typeface="+mn-ea"/>
                          <a:cs typeface="+mn-cs"/>
                        </a:rPr>
                        <a:t>adeiladu</a:t>
                      </a:r>
                      <a:r>
                        <a:rPr lang="en-GB" sz="1800" kern="1200" dirty="0">
                          <a:solidFill>
                            <a:schemeClr val="dk1"/>
                          </a:solidFill>
                          <a:latin typeface="+mn-lt"/>
                          <a:ea typeface="+mn-ea"/>
                          <a:cs typeface="+mn-cs"/>
                        </a:rPr>
                        <a:t>.</a:t>
                      </a:r>
                    </a:p>
                    <a:p>
                      <a:r>
                        <a:rPr lang="en-GB" sz="1800" kern="1200" dirty="0" err="1">
                          <a:solidFill>
                            <a:schemeClr val="dk1"/>
                          </a:solidFill>
                          <a:latin typeface="+mn-lt"/>
                          <a:ea typeface="+mn-ea"/>
                          <a:cs typeface="+mn-cs"/>
                        </a:rPr>
                        <a:t>Gellir</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disgrifio</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ailbwrpasu</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fel</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addasu</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adeilad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i</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weddu</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amodau</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newydd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fel</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newid</a:t>
                      </a:r>
                      <a:r>
                        <a:rPr lang="en-GB" sz="1800" kern="1200" dirty="0">
                          <a:solidFill>
                            <a:schemeClr val="dk1"/>
                          </a:solidFill>
                          <a:latin typeface="+mn-lt"/>
                          <a:ea typeface="+mn-ea"/>
                          <a:cs typeface="+mn-cs"/>
                        </a:rPr>
                        <a:t> o ran </a:t>
                      </a:r>
                      <a:r>
                        <a:rPr lang="en-GB" sz="1800" kern="1200" dirty="0" err="1">
                          <a:solidFill>
                            <a:schemeClr val="dk1"/>
                          </a:solidFill>
                          <a:latin typeface="+mn-lt"/>
                          <a:ea typeface="+mn-ea"/>
                          <a:cs typeface="+mn-cs"/>
                        </a:rPr>
                        <a:t>defnydd</a:t>
                      </a:r>
                      <a:r>
                        <a:rPr lang="en-GB" sz="1800" kern="1200" dirty="0">
                          <a:solidFill>
                            <a:schemeClr val="dk1"/>
                          </a:solidFill>
                          <a:latin typeface="+mn-lt"/>
                          <a:ea typeface="+mn-ea"/>
                          <a:cs typeface="+mn-cs"/>
                        </a:rPr>
                        <a:t> neu faint neu </a:t>
                      </a:r>
                      <a:r>
                        <a:rPr lang="en-GB" sz="1800" kern="1200" dirty="0" err="1">
                          <a:solidFill>
                            <a:schemeClr val="dk1"/>
                          </a:solidFill>
                          <a:latin typeface="+mn-lt"/>
                          <a:ea typeface="+mn-ea"/>
                          <a:cs typeface="+mn-cs"/>
                        </a:rPr>
                        <a:t>ofynion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perfformiad</a:t>
                      </a:r>
                      <a:r>
                        <a:rPr lang="en-GB" sz="1800" kern="1200" dirty="0">
                          <a:solidFill>
                            <a:schemeClr val="dk1"/>
                          </a:solidFill>
                          <a:latin typeface="+mn-lt"/>
                          <a:ea typeface="+mn-ea"/>
                          <a:cs typeface="+mn-cs"/>
                        </a:rPr>
                        <a:t>, a gall </a:t>
                      </a:r>
                      <a:r>
                        <a:rPr lang="en-GB" sz="1800" kern="1200" dirty="0" err="1">
                          <a:solidFill>
                            <a:schemeClr val="dk1"/>
                          </a:solidFill>
                          <a:latin typeface="+mn-lt"/>
                          <a:ea typeface="+mn-ea"/>
                          <a:cs typeface="+mn-cs"/>
                        </a:rPr>
                        <a:t>gynnwys</a:t>
                      </a:r>
                      <a:endParaRPr lang="en-GB" sz="1800" kern="1200" dirty="0">
                        <a:solidFill>
                          <a:schemeClr val="dk1"/>
                        </a:solidFill>
                        <a:latin typeface="+mn-lt"/>
                        <a:ea typeface="+mn-ea"/>
                        <a:cs typeface="+mn-cs"/>
                      </a:endParaRPr>
                    </a:p>
                    <a:p>
                      <a:r>
                        <a:rPr lang="en-GB" sz="1800" kern="1200" dirty="0" err="1">
                          <a:solidFill>
                            <a:schemeClr val="dk1"/>
                          </a:solidFill>
                          <a:latin typeface="+mn-lt"/>
                          <a:ea typeface="+mn-ea"/>
                          <a:cs typeface="+mn-cs"/>
                        </a:rPr>
                        <a:t>Trosi</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newid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mewn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swyddogaeth</a:t>
                      </a:r>
                      <a:r>
                        <a:rPr lang="en-GB" sz="1800" kern="1200" dirty="0">
                          <a:solidFill>
                            <a:schemeClr val="dk1"/>
                          </a:solidFill>
                          <a:latin typeface="+mn-lt"/>
                          <a:ea typeface="+mn-ea"/>
                          <a:cs typeface="+mn-cs"/>
                        </a:rPr>
                        <a:t> neu </a:t>
                      </a:r>
                      <a:r>
                        <a:rPr lang="en-GB" sz="1800" kern="1200" dirty="0" err="1">
                          <a:solidFill>
                            <a:schemeClr val="dk1"/>
                          </a:solidFill>
                          <a:latin typeface="+mn-lt"/>
                          <a:ea typeface="+mn-ea"/>
                          <a:cs typeface="+mn-cs"/>
                        </a:rPr>
                        <a:t>ddefnydd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fel</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trosi</a:t>
                      </a:r>
                      <a:r>
                        <a:rPr lang="en-GB" sz="1800" kern="1200" dirty="0">
                          <a:solidFill>
                            <a:schemeClr val="dk1"/>
                          </a:solidFill>
                          <a:latin typeface="+mn-lt"/>
                          <a:ea typeface="+mn-ea"/>
                          <a:cs typeface="+mn-cs"/>
                        </a:rPr>
                        <a:t> bloc </a:t>
                      </a:r>
                      <a:r>
                        <a:rPr lang="en-GB" sz="1800" kern="1200" dirty="0" err="1">
                          <a:solidFill>
                            <a:schemeClr val="dk1"/>
                          </a:solidFill>
                          <a:latin typeface="+mn-lt"/>
                          <a:ea typeface="+mn-ea"/>
                          <a:cs typeface="+mn-cs"/>
                        </a:rPr>
                        <a:t>swyddfa</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i</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ddefnydd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preswyl</a:t>
                      </a:r>
                      <a:r>
                        <a:rPr lang="en-GB" sz="1800" kern="1200" dirty="0">
                          <a:solidFill>
                            <a:schemeClr val="dk1"/>
                          </a:solidFill>
                          <a:latin typeface="+mn-lt"/>
                          <a:ea typeface="+mn-ea"/>
                          <a:cs typeface="+mn-cs"/>
                        </a:rPr>
                        <a:t>.</a:t>
                      </a:r>
                    </a:p>
                    <a:p>
                      <a:r>
                        <a:rPr lang="en-GB" sz="1800" kern="1200" dirty="0" err="1">
                          <a:solidFill>
                            <a:schemeClr val="dk1"/>
                          </a:solidFill>
                          <a:latin typeface="+mn-lt"/>
                          <a:ea typeface="+mn-ea"/>
                          <a:cs typeface="+mn-cs"/>
                        </a:rPr>
                        <a:t>Estyniad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cynnydd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mewn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maint</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sy'n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gallu</a:t>
                      </a:r>
                      <a:r>
                        <a:rPr lang="en-GB" sz="1800" kern="1200" dirty="0">
                          <a:solidFill>
                            <a:schemeClr val="dk1"/>
                          </a:solidFill>
                          <a:latin typeface="+mn-lt"/>
                          <a:ea typeface="+mn-ea"/>
                          <a:cs typeface="+mn-cs"/>
                        </a:rPr>
                        <a:t> bod </a:t>
                      </a:r>
                      <a:r>
                        <a:rPr lang="en-GB" sz="1800" kern="1200" dirty="0" err="1">
                          <a:solidFill>
                            <a:schemeClr val="dk1"/>
                          </a:solidFill>
                          <a:latin typeface="+mn-lt"/>
                          <a:ea typeface="+mn-ea"/>
                          <a:cs typeface="+mn-cs"/>
                        </a:rPr>
                        <a:t>yn</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ehangiad</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llorweddol</a:t>
                      </a:r>
                      <a:r>
                        <a:rPr lang="en-GB" sz="1800" kern="1200" dirty="0">
                          <a:solidFill>
                            <a:schemeClr val="dk1"/>
                          </a:solidFill>
                          <a:latin typeface="+mn-lt"/>
                          <a:ea typeface="+mn-ea"/>
                          <a:cs typeface="+mn-cs"/>
                        </a:rPr>
                        <a:t> neu </a:t>
                      </a:r>
                      <a:r>
                        <a:rPr lang="en-GB" sz="1800" kern="1200" dirty="0" err="1">
                          <a:solidFill>
                            <a:schemeClr val="dk1"/>
                          </a:solidFill>
                          <a:latin typeface="+mn-lt"/>
                          <a:ea typeface="+mn-ea"/>
                          <a:cs typeface="+mn-cs"/>
                        </a:rPr>
                        <a:t>fertigol</a:t>
                      </a:r>
                      <a:r>
                        <a:rPr lang="en-GB" sz="1800" kern="1200" dirty="0">
                          <a:solidFill>
                            <a:schemeClr val="dk1"/>
                          </a:solidFill>
                          <a:latin typeface="+mn-lt"/>
                          <a:ea typeface="+mn-ea"/>
                          <a:cs typeface="+mn-cs"/>
                        </a:rPr>
                        <a:t>.</a:t>
                      </a:r>
                    </a:p>
                    <a:p>
                      <a:r>
                        <a:rPr lang="cy-GB" sz="1800" kern="1200" dirty="0">
                          <a:solidFill>
                            <a:schemeClr val="dk1"/>
                          </a:solidFill>
                          <a:latin typeface="+mn-lt"/>
                          <a:ea typeface="+mn-ea"/>
                          <a:cs typeface="+mn-cs"/>
                        </a:rPr>
                        <a:t>Adnewyddu: gwaith sy'n gysylltiedig â newid mewn perfformiad.</a:t>
                      </a:r>
                      <a:endParaRPr lang="en-GB" sz="1800" kern="1200" dirty="0">
                        <a:solidFill>
                          <a:schemeClr val="dk1"/>
                        </a:solidFill>
                        <a:latin typeface="+mn-lt"/>
                        <a:ea typeface="+mn-ea"/>
                        <a:cs typeface="+mn-cs"/>
                      </a:endParaRPr>
                    </a:p>
                    <a:p>
                      <a:endParaRPr lang="en-GB" sz="1800" kern="1200" dirty="0">
                        <a:solidFill>
                          <a:schemeClr val="dk1"/>
                        </a:solidFill>
                        <a:latin typeface="+mn-lt"/>
                        <a:ea typeface="+mn-ea"/>
                        <a:cs typeface="+mn-cs"/>
                      </a:endParaRPr>
                    </a:p>
                    <a:p>
                      <a:r>
                        <a:rPr lang="cy-GB" sz="1800" kern="1200" dirty="0">
                          <a:solidFill>
                            <a:schemeClr val="dk1"/>
                          </a:solidFill>
                          <a:latin typeface="+mn-lt"/>
                          <a:ea typeface="+mn-ea"/>
                          <a:cs typeface="+mn-cs"/>
                        </a:rPr>
                        <a:t>Yn y DU mae tua 40% o'r holl waith adeiladu yn gysylltiedig ag adnewyddu a chynnal a chadw adeiladau sy'n bodoli eisoes.</a:t>
                      </a:r>
                      <a:endParaRPr lang="en-GB" sz="1800" kern="1200" dirty="0">
                        <a:solidFill>
                          <a:schemeClr val="dk1"/>
                        </a:solidFill>
                        <a:latin typeface="+mn-lt"/>
                        <a:ea typeface="+mn-ea"/>
                        <a:cs typeface="+mn-cs"/>
                      </a:endParaRPr>
                    </a:p>
                  </a:txBody>
                  <a:tcPr marL="114300" marR="114300" marT="0" marB="0">
                    <a:noFill/>
                  </a:tcPr>
                </a:tc>
                <a:extLst>
                  <a:ext uri="{0D108BD9-81ED-4DB2-BD59-A6C34878D82A}">
                    <a16:rowId xmlns:a16="http://schemas.microsoft.com/office/drawing/2014/main" val="2564283178"/>
                  </a:ext>
                </a:extLst>
              </a:tr>
            </a:tbl>
          </a:graphicData>
        </a:graphic>
      </p:graphicFrame>
      <p:pic>
        <p:nvPicPr>
          <p:cNvPr id="3" name="Audio 2">
            <a:hlinkClick r:id="" action="ppaction://media"/>
            <a:extLst>
              <a:ext uri="{FF2B5EF4-FFF2-40B4-BE49-F238E27FC236}">
                <a16:creationId xmlns:a16="http://schemas.microsoft.com/office/drawing/2014/main" id="{7D9980B0-EF49-1D4E-8117-E405E8018B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1226094"/>
      </p:ext>
    </p:extLst>
  </p:cSld>
  <p:clrMapOvr>
    <a:masterClrMapping/>
  </p:clrMapOvr>
  <mc:AlternateContent xmlns:mc="http://schemas.openxmlformats.org/markup-compatibility/2006" xmlns:p14="http://schemas.microsoft.com/office/powerpoint/2010/main">
    <mc:Choice Requires="p14">
      <p:transition spd="slow" p14:dur="2000" advTm="17502"/>
    </mc:Choice>
    <mc:Fallback xmlns="">
      <p:transition spd="slow" advTm="1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806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a:solidFill>
                  <a:prstClr val="white"/>
                </a:solidFill>
                <a:latin typeface="Calibri"/>
              </a:rPr>
              <a:t>Beth ddylai fod o'ch blaen: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52667" y="1548645"/>
            <a:ext cx="8039819" cy="5001680"/>
          </a:xfrm>
        </p:spPr>
        <p:txBody>
          <a:bodyPr>
            <a:normAutofit/>
          </a:bodyPr>
          <a:lstStyle/>
          <a:p>
            <a:pPr marL="571500" indent="-571500">
              <a:buFont typeface="Arial" panose="020B0604020202020204" pitchFamily="34" charset="0"/>
              <a:buChar char="•"/>
            </a:pPr>
            <a:r>
              <a:rPr lang="cy-GB" sz="3600">
                <a:latin typeface="+mn-lt"/>
              </a:rPr>
              <a:t>Copi o'r papur arholiad</a:t>
            </a:r>
          </a:p>
          <a:p>
            <a:pPr marL="571500" indent="-571500">
              <a:buFont typeface="Arial" panose="020B0604020202020204" pitchFamily="34" charset="0"/>
              <a:buChar char="•"/>
            </a:pPr>
            <a:r>
              <a:rPr lang="cy-GB" sz="3600">
                <a:latin typeface="+mn-lt"/>
              </a:rPr>
              <a:t>Papur gyda llinellau</a:t>
            </a:r>
          </a:p>
          <a:p>
            <a:pPr marL="571500" indent="-571500">
              <a:buFont typeface="Arial" panose="020B0604020202020204" pitchFamily="34" charset="0"/>
              <a:buChar char="•"/>
            </a:pPr>
            <a:r>
              <a:rPr lang="cy-GB" sz="3600">
                <a:latin typeface="+mn-lt"/>
              </a:rPr>
              <a:t>Pen, pensil, pren mesur</a:t>
            </a:r>
          </a:p>
          <a:p>
            <a:pPr marL="571500" indent="-571500">
              <a:buFont typeface="Arial" panose="020B0604020202020204" pitchFamily="34" charset="0"/>
              <a:buChar char="•"/>
            </a:pPr>
            <a:r>
              <a:rPr lang="cy-GB" sz="3600">
                <a:latin typeface="+mn-lt"/>
              </a:rPr>
              <a:t>Amlygwr</a:t>
            </a:r>
          </a:p>
          <a:p>
            <a:pPr marL="571500" indent="-571500">
              <a:buFont typeface="Arial" panose="020B0604020202020204" pitchFamily="34" charset="0"/>
              <a:buChar char="•"/>
            </a:pPr>
            <a:r>
              <a:rPr lang="cy-GB" sz="3600">
                <a:latin typeface="+mn-lt"/>
              </a:rPr>
              <a:t>Nodiadau post-it</a:t>
            </a:r>
          </a:p>
        </p:txBody>
      </p:sp>
      <p:pic>
        <p:nvPicPr>
          <p:cNvPr id="2" name="Audio 1">
            <a:hlinkClick r:id="" action="ppaction://media"/>
            <a:extLst>
              <a:ext uri="{FF2B5EF4-FFF2-40B4-BE49-F238E27FC236}">
                <a16:creationId xmlns:a16="http://schemas.microsoft.com/office/drawing/2014/main" id="{163BAA83-3271-E04A-847F-D973518AE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14860020"/>
      </p:ext>
    </p:extLst>
  </p:cSld>
  <p:clrMapOvr>
    <a:masterClrMapping/>
  </p:clrMapOvr>
  <mc:AlternateContent xmlns:mc="http://schemas.openxmlformats.org/markup-compatibility/2006" xmlns:p14="http://schemas.microsoft.com/office/powerpoint/2010/main">
    <mc:Choice Requires="p14">
      <p:transition spd="slow" p14:dur="2000" advTm="30215"/>
    </mc:Choice>
    <mc:Fallback xmlns="">
      <p:transition spd="slow" advTm="3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3a?</a:t>
            </a:r>
          </a:p>
        </p:txBody>
      </p:sp>
      <p:sp>
        <p:nvSpPr>
          <p:cNvPr id="3" name="Rectangle 2">
            <a:extLst>
              <a:ext uri="{FF2B5EF4-FFF2-40B4-BE49-F238E27FC236}">
                <a16:creationId xmlns:a16="http://schemas.microsoft.com/office/drawing/2014/main" id="{E4A89C9E-017D-9643-A8F6-39F37090DEEC}"/>
              </a:ext>
            </a:extLst>
          </p:cNvPr>
          <p:cNvSpPr/>
          <p:nvPr/>
        </p:nvSpPr>
        <p:spPr>
          <a:xfrm>
            <a:off x="1894788" y="1254324"/>
            <a:ext cx="10152667" cy="4247317"/>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brofi</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Mathau</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strwythur</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ffrâm</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bortal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Amser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6 MUNUD </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gaiff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gyda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Bandiau</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Dull:</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1	</a:t>
            </a:r>
            <a:r>
              <a:rPr lang="en-US" dirty="0" err="1">
                <a:solidFill>
                  <a:prstClr val="black"/>
                </a:solidFill>
                <a:latin typeface="Calibri" pitchFamily="34" charset="0"/>
                <a:ea typeface="Cambria" panose="02040503050406030204" pitchFamily="18" charset="0"/>
                <a:cs typeface="Cambria" panose="02040503050406030204" pitchFamily="18" charset="0"/>
              </a:rPr>
              <a:t>Darllenwch</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nodwch</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geiriau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gorchymyn</a:t>
            </a:r>
            <a:r>
              <a:rPr lang="en-US" dirty="0">
                <a:solidFill>
                  <a:prstClr val="black"/>
                </a:solidFill>
                <a:latin typeface="Calibri" pitchFamily="34" charset="0"/>
                <a:ea typeface="Cambria" panose="02040503050406030204" pitchFamily="18" charset="0"/>
                <a:cs typeface="Cambria" panose="02040503050406030204" pitchFamily="18" charset="0"/>
              </a:rPr>
              <a:t> </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2 	</a:t>
            </a:r>
            <a:r>
              <a:rPr lang="en-US" dirty="0" err="1">
                <a:solidFill>
                  <a:prstClr val="black"/>
                </a:solidFill>
                <a:latin typeface="Calibri" pitchFamily="34" charset="0"/>
                <a:ea typeface="Cambria" panose="02040503050406030204" pitchFamily="18" charset="0"/>
                <a:cs typeface="Cambria" panose="02040503050406030204" pitchFamily="18" charset="0"/>
              </a:rPr>
              <a:t>Nodwch</a:t>
            </a:r>
            <a:r>
              <a:rPr lang="en-US" dirty="0">
                <a:solidFill>
                  <a:prstClr val="black"/>
                </a:solidFill>
                <a:latin typeface="Calibri" pitchFamily="34" charset="0"/>
                <a:ea typeface="Cambria" panose="02040503050406030204" pitchFamily="18" charset="0"/>
                <a:cs typeface="Cambria" panose="02040503050406030204" pitchFamily="18" charset="0"/>
              </a:rPr>
              <a:t> ac </a:t>
            </a:r>
            <a:r>
              <a:rPr lang="en-US" dirty="0" err="1">
                <a:solidFill>
                  <a:prstClr val="black"/>
                </a:solidFill>
                <a:latin typeface="Calibri" pitchFamily="34" charset="0"/>
                <a:ea typeface="Cambria" panose="02040503050406030204" pitchFamily="18" charset="0"/>
                <a:cs typeface="Cambria" panose="02040503050406030204" pitchFamily="18" charset="0"/>
              </a:rPr>
              <a:t>amlygwch</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geiriau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allweddol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endParaRPr lang="en-US"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3	</a:t>
            </a:r>
            <a:r>
              <a:rPr lang="cy-GB" sz="1800" dirty="0">
                <a:effectLst/>
                <a:latin typeface="Calibri" panose="020F0502020204030204" pitchFamily="34" charset="0"/>
                <a:ea typeface="Calibri" panose="020F0502020204030204" pitchFamily="34" charset="0"/>
                <a:cs typeface="Times New Roman" panose="02020603050405020304" pitchFamily="18" charset="0"/>
              </a:rPr>
              <a:t>Byddwch yn glir ynglŷn â'r wybodaeth sy'n cael ei phrofi</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4	</a:t>
            </a:r>
            <a:r>
              <a:rPr lang="en-US" dirty="0" err="1">
                <a:solidFill>
                  <a:prstClr val="black"/>
                </a:solidFill>
                <a:latin typeface="Calibri" pitchFamily="34" charset="0"/>
                <a:ea typeface="Cambria" panose="02040503050406030204" pitchFamily="18" charset="0"/>
                <a:cs typeface="Cambria" panose="02040503050406030204" pitchFamily="18" charset="0"/>
              </a:rPr>
              <a:t>Ystyriwch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rydych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chi'n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y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endParaRPr lang="en-US"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5	</a:t>
            </a:r>
            <a:r>
              <a:rPr lang="en-US" dirty="0" err="1">
                <a:solidFill>
                  <a:prstClr val="black"/>
                </a:solidFill>
                <a:latin typeface="Calibri" pitchFamily="34" charset="0"/>
                <a:ea typeface="Cambria" panose="02040503050406030204" pitchFamily="18" charset="0"/>
                <a:cs typeface="Cambria" panose="02040503050406030204" pitchFamily="18" charset="0"/>
              </a:rPr>
              <a:t>Gwnewch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siŵr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eich</a:t>
            </a:r>
            <a:r>
              <a:rPr lang="en-US" dirty="0">
                <a:solidFill>
                  <a:prstClr val="black"/>
                </a:solidFill>
                <a:latin typeface="Calibri" pitchFamily="34" charset="0"/>
                <a:ea typeface="Cambria" panose="02040503050406030204" pitchFamily="18" charset="0"/>
                <a:cs typeface="Cambria" panose="02040503050406030204" pitchFamily="18" charset="0"/>
              </a:rPr>
              <a:t> bod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cynllunio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ofalus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wneud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siŵr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fod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ffitio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gwagle</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ddarperir</a:t>
            </a:r>
            <a:r>
              <a:rPr lang="en-US" dirty="0">
                <a:solidFill>
                  <a:prstClr val="black"/>
                </a:solidFill>
                <a:latin typeface="Calibri" pitchFamily="34" charset="0"/>
                <a:ea typeface="Cambria" panose="02040503050406030204" pitchFamily="18" charset="0"/>
                <a:cs typeface="Cambria" panose="02040503050406030204" pitchFamily="18" charset="0"/>
              </a:rPr>
              <a:t> a bod </a:t>
            </a:r>
            <a:r>
              <a:rPr lang="en-US" dirty="0" err="1">
                <a:solidFill>
                  <a:prstClr val="black"/>
                </a:solidFill>
                <a:latin typeface="Calibri" pitchFamily="34" charset="0"/>
                <a:ea typeface="Cambria" panose="02040503050406030204" pitchFamily="18" charset="0"/>
                <a:cs typeface="Cambria" panose="02040503050406030204" pitchFamily="18" charset="0"/>
              </a:rPr>
              <a:t>gennych</a:t>
            </a:r>
            <a:r>
              <a:rPr lang="en-US" dirty="0">
                <a:solidFill>
                  <a:prstClr val="black"/>
                </a:solidFill>
                <a:latin typeface="Calibri" pitchFamily="34" charset="0"/>
                <a:ea typeface="Cambria" panose="02040503050406030204" pitchFamily="18" charset="0"/>
                <a:cs typeface="Cambria" panose="02040503050406030204" pitchFamily="18" charset="0"/>
              </a:rPr>
              <a:t> le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labelu'r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llun</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6	Mae </a:t>
            </a:r>
            <a:r>
              <a:rPr lang="en-US" dirty="0" err="1">
                <a:solidFill>
                  <a:prstClr val="black"/>
                </a:solidFill>
                <a:latin typeface="Calibri" pitchFamily="34" charset="0"/>
                <a:ea typeface="Cambria" panose="02040503050406030204" pitchFamily="18" charset="0"/>
                <a:cs typeface="Cambria" panose="02040503050406030204" pitchFamily="18" charset="0"/>
              </a:rPr>
              <a:t>pedwar</a:t>
            </a:r>
            <a:r>
              <a:rPr lang="en-US" dirty="0">
                <a:solidFill>
                  <a:prstClr val="black"/>
                </a:solidFill>
                <a:latin typeface="Calibri" pitchFamily="34" charset="0"/>
                <a:ea typeface="Cambria" panose="02040503050406030204" pitchFamily="18" charset="0"/>
                <a:cs typeface="Cambria" panose="02040503050406030204" pitchFamily="18" charset="0"/>
              </a:rPr>
              <a:t> marc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gyfer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rhan</a:t>
            </a:r>
            <a:r>
              <a:rPr lang="en-US" dirty="0">
                <a:solidFill>
                  <a:prstClr val="black"/>
                </a:solidFill>
                <a:latin typeface="Calibri" pitchFamily="34" charset="0"/>
                <a:ea typeface="Cambria" panose="02040503050406030204" pitchFamily="18" charset="0"/>
                <a:cs typeface="Cambria" panose="02040503050406030204" pitchFamily="18" charset="0"/>
              </a:rPr>
              <a:t> hon </a:t>
            </a:r>
            <a:r>
              <a:rPr lang="en-US" dirty="0" err="1">
                <a:solidFill>
                  <a:prstClr val="black"/>
                </a:solidFill>
                <a:latin typeface="Calibri" pitchFamily="34" charset="0"/>
                <a:ea typeface="Cambria" panose="02040503050406030204" pitchFamily="18" charset="0"/>
                <a:cs typeface="Cambria" panose="02040503050406030204" pitchFamily="18" charset="0"/>
              </a:rPr>
              <a:t>o'r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felly </a:t>
            </a:r>
            <a:r>
              <a:rPr lang="en-US" dirty="0" err="1">
                <a:solidFill>
                  <a:prstClr val="black"/>
                </a:solidFill>
                <a:latin typeface="Calibri" pitchFamily="34" charset="0"/>
                <a:ea typeface="Cambria" panose="02040503050406030204" pitchFamily="18" charset="0"/>
                <a:cs typeface="Cambria" panose="02040503050406030204" pitchFamily="18" charset="0"/>
              </a:rPr>
              <a:t>gellir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tybio</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byddwch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un marc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gyfer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llun</a:t>
            </a:r>
            <a:r>
              <a:rPr lang="en-US" dirty="0">
                <a:solidFill>
                  <a:prstClr val="black"/>
                </a:solidFill>
                <a:latin typeface="Calibri" pitchFamily="34" charset="0"/>
                <a:ea typeface="Cambria" panose="02040503050406030204" pitchFamily="18" charset="0"/>
                <a:cs typeface="Cambria" panose="02040503050406030204" pitchFamily="18" charset="0"/>
              </a:rPr>
              <a:t> ac un marc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gyfer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pob</a:t>
            </a:r>
            <a:r>
              <a:rPr lang="en-US" dirty="0">
                <a:solidFill>
                  <a:prstClr val="black"/>
                </a:solidFill>
                <a:latin typeface="Calibri" pitchFamily="34" charset="0"/>
                <a:ea typeface="Cambria" panose="02040503050406030204" pitchFamily="18" charset="0"/>
                <a:cs typeface="Cambria" panose="02040503050406030204" pitchFamily="18" charset="0"/>
              </a:rPr>
              <a:t> label</a:t>
            </a:r>
          </a:p>
          <a:p>
            <a:pPr defTabSz="457200" fontAlgn="base">
              <a:spcBef>
                <a:spcPct val="0"/>
              </a:spcBef>
              <a:spcAft>
                <a:spcPct val="0"/>
              </a:spcAft>
            </a:pPr>
            <a:endParaRPr lang="en-US" dirty="0">
              <a:solidFill>
                <a:prstClr val="black"/>
              </a:solidFill>
              <a:latin typeface="Calibri" pitchFamily="34" charset="0"/>
              <a:ea typeface="Cambria" panose="02040503050406030204" pitchFamily="18" charset="0"/>
              <a:cs typeface="Cambria" panose="02040503050406030204" pitchFamily="18" charset="0"/>
            </a:endParaRPr>
          </a:p>
          <a:p>
            <a:pPr>
              <a:lnSpc>
                <a:spcPct val="107000"/>
              </a:lnSpc>
              <a:spcAft>
                <a:spcPts val="800"/>
              </a:spcAft>
            </a:pPr>
            <a:r>
              <a:rPr lang="cy-GB" sz="1800" b="1" dirty="0">
                <a:effectLst/>
                <a:latin typeface="Calibri" panose="020F0502020204030204" pitchFamily="34" charset="0"/>
                <a:ea typeface="Calibri" panose="020F0502020204030204" pitchFamily="34" charset="0"/>
                <a:cs typeface="Times New Roman" panose="02020603050405020304" pitchFamily="18" charset="0"/>
              </a:rPr>
              <a:t>AWGRYMIADAU</a:t>
            </a:r>
            <a:r>
              <a:rPr lang="cy-GB" sz="1800" dirty="0">
                <a:effectLst/>
                <a:latin typeface="Calibri" panose="020F0502020204030204" pitchFamily="34" charset="0"/>
                <a:ea typeface="Calibri" panose="020F0502020204030204" pitchFamily="34" charset="0"/>
                <a:cs typeface="Times New Roman" panose="02020603050405020304" pitchFamily="18" charset="0"/>
              </a:rPr>
              <a:t> Gwnewch yn siŵr bod eich lluniad yn glir, a bod y labeli wrth ymyl 			nodwedd yr elfen gywir ar ffrâm y </a:t>
            </a:r>
            <a:r>
              <a:rPr lang="cy-GB" sz="1800" dirty="0" err="1">
                <a:effectLst/>
                <a:latin typeface="Calibri" panose="020F0502020204030204" pitchFamily="34" charset="0"/>
                <a:ea typeface="Calibri" panose="020F0502020204030204" pitchFamily="34" charset="0"/>
                <a:cs typeface="Times New Roman" panose="02020603050405020304" pitchFamily="18" charset="0"/>
              </a:rPr>
              <a:t>portal</a:t>
            </a:r>
            <a:r>
              <a:rPr lang="cy-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77E6110-4F17-4C6A-A534-EC412B6E7B23}"/>
              </a:ext>
            </a:extLst>
          </p:cNvPr>
          <p:cNvPicPr>
            <a:picLocks noChangeAspect="1"/>
          </p:cNvPicPr>
          <p:nvPr/>
        </p:nvPicPr>
        <p:blipFill>
          <a:blip r:embed="rId5"/>
          <a:stretch>
            <a:fillRect/>
          </a:stretch>
        </p:blipFill>
        <p:spPr>
          <a:xfrm>
            <a:off x="2047875" y="5657850"/>
            <a:ext cx="8096250" cy="1200150"/>
          </a:xfrm>
          <a:prstGeom prst="rect">
            <a:avLst/>
          </a:prstGeom>
        </p:spPr>
      </p:pic>
      <p:pic>
        <p:nvPicPr>
          <p:cNvPr id="7" name="Audio 6">
            <a:hlinkClick r:id="" action="ppaction://media"/>
            <a:extLst>
              <a:ext uri="{FF2B5EF4-FFF2-40B4-BE49-F238E27FC236}">
                <a16:creationId xmlns:a16="http://schemas.microsoft.com/office/drawing/2014/main" id="{391F34B0-E6E0-6A4A-84B2-B746A38E9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00204046"/>
      </p:ext>
    </p:extLst>
  </p:cSld>
  <p:clrMapOvr>
    <a:masterClrMapping/>
  </p:clrMapOvr>
  <mc:AlternateContent xmlns:mc="http://schemas.openxmlformats.org/markup-compatibility/2006" xmlns:p14="http://schemas.microsoft.com/office/powerpoint/2010/main">
    <mc:Choice Requires="p14">
      <p:transition spd="slow" p14:dur="2000" advTm="62007"/>
    </mc:Choice>
    <mc:Fallback xmlns="">
      <p:transition spd="slow" advTm="6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81200" y="3429001"/>
            <a:ext cx="8229600" cy="3312915"/>
          </a:xfrm>
        </p:spPr>
        <p:txBody>
          <a:bodyPr/>
          <a:lstStyle/>
          <a:p>
            <a:r>
              <a:rPr lang="en-GB" err="1"/>
              <a:t>Nawr</a:t>
            </a:r>
            <a:r>
              <a:rPr lang="en-GB"/>
              <a:t> </a:t>
            </a:r>
            <a:r>
              <a:rPr lang="en-GB" err="1"/>
              <a:t>ein</a:t>
            </a:r>
            <a:r>
              <a:rPr lang="en-GB"/>
              <a:t> bod </a:t>
            </a:r>
            <a:r>
              <a:rPr lang="en-GB" err="1"/>
              <a:t>wedi</a:t>
            </a:r>
            <a:r>
              <a:rPr lang="en-GB"/>
              <a:t> </a:t>
            </a:r>
            <a:r>
              <a:rPr lang="en-GB" err="1"/>
              <a:t>edrych</a:t>
            </a:r>
            <a:r>
              <a:rPr lang="en-GB"/>
              <a:t> </a:t>
            </a:r>
            <a:r>
              <a:rPr lang="en-GB" err="1"/>
              <a:t>ar</a:t>
            </a:r>
            <a:r>
              <a:rPr lang="en-GB"/>
              <a:t> y </a:t>
            </a:r>
            <a:r>
              <a:rPr lang="en-GB" err="1"/>
              <a:t>geiriau</a:t>
            </a:r>
            <a:r>
              <a:rPr lang="en-GB"/>
              <a:t> </a:t>
            </a:r>
            <a:r>
              <a:rPr lang="en-GB" err="1"/>
              <a:t>allweddol</a:t>
            </a:r>
            <a:r>
              <a:rPr lang="en-GB"/>
              <a:t> </a:t>
            </a:r>
            <a:r>
              <a:rPr lang="en-GB" err="1"/>
              <a:t>yn</a:t>
            </a:r>
            <a:r>
              <a:rPr lang="en-GB"/>
              <a:t> y </a:t>
            </a:r>
            <a:r>
              <a:rPr lang="en-GB" err="1"/>
              <a:t>cwestiwn</a:t>
            </a:r>
            <a:r>
              <a:rPr lang="en-GB"/>
              <a:t> </a:t>
            </a:r>
            <a:r>
              <a:rPr lang="en-GB" err="1"/>
              <a:t>a'r</a:t>
            </a:r>
            <a:r>
              <a:rPr lang="en-GB"/>
              <a:t> </a:t>
            </a:r>
            <a:r>
              <a:rPr lang="en-GB" err="1"/>
              <a:t>sgiliau</a:t>
            </a:r>
            <a:r>
              <a:rPr lang="en-GB"/>
              <a:t>/</a:t>
            </a:r>
            <a:r>
              <a:rPr lang="en-GB" err="1"/>
              <a:t>gwybodaeth</a:t>
            </a:r>
            <a:r>
              <a:rPr lang="en-GB"/>
              <a:t> y </a:t>
            </a:r>
            <a:r>
              <a:rPr lang="en-GB" err="1"/>
              <a:t>mae</a:t>
            </a:r>
            <a:r>
              <a:rPr lang="en-GB"/>
              <a:t> </a:t>
            </a:r>
            <a:r>
              <a:rPr lang="en-GB" err="1"/>
              <a:t>angen</a:t>
            </a:r>
            <a:r>
              <a:rPr lang="en-GB"/>
              <a:t> </a:t>
            </a:r>
            <a:r>
              <a:rPr lang="en-GB" err="1"/>
              <a:t>i</a:t>
            </a:r>
            <a:r>
              <a:rPr lang="en-GB"/>
              <a:t> chi </a:t>
            </a:r>
            <a:r>
              <a:rPr lang="en-GB" err="1"/>
              <a:t>eu</a:t>
            </a:r>
            <a:r>
              <a:rPr lang="en-GB"/>
              <a:t> </a:t>
            </a:r>
            <a:r>
              <a:rPr lang="en-GB" err="1"/>
              <a:t>dangos</a:t>
            </a:r>
            <a:r>
              <a:rPr lang="en-GB"/>
              <a:t>, </a:t>
            </a:r>
            <a:r>
              <a:rPr lang="en-GB" err="1"/>
              <a:t>mae</a:t>
            </a:r>
            <a:r>
              <a:rPr lang="en-GB"/>
              <a:t> </a:t>
            </a:r>
            <a:r>
              <a:rPr lang="en-GB" err="1"/>
              <a:t>gennych</a:t>
            </a:r>
            <a:r>
              <a:rPr lang="en-GB"/>
              <a:t> </a:t>
            </a:r>
            <a:r>
              <a:rPr lang="en-GB" err="1"/>
              <a:t>chwe</a:t>
            </a:r>
            <a:r>
              <a:rPr lang="en-GB"/>
              <a:t> </a:t>
            </a:r>
            <a:r>
              <a:rPr lang="en-GB" err="1"/>
              <a:t>munud</a:t>
            </a:r>
            <a:r>
              <a:rPr lang="en-GB"/>
              <a:t> </a:t>
            </a:r>
            <a:r>
              <a:rPr lang="en-GB" err="1"/>
              <a:t>i</a:t>
            </a:r>
            <a:r>
              <a:rPr lang="en-GB"/>
              <a:t> </a:t>
            </a:r>
            <a:r>
              <a:rPr lang="en-GB" err="1"/>
              <a:t>dynnu</a:t>
            </a:r>
            <a:r>
              <a:rPr lang="en-GB"/>
              <a:t> </a:t>
            </a:r>
            <a:r>
              <a:rPr lang="en-GB" err="1"/>
              <a:t>llun</a:t>
            </a:r>
            <a:r>
              <a:rPr lang="en-GB"/>
              <a:t> a </a:t>
            </a:r>
            <a:r>
              <a:rPr lang="en-GB" err="1"/>
              <a:t>labelu</a:t>
            </a:r>
            <a:r>
              <a:rPr lang="en-GB"/>
              <a:t> </a:t>
            </a:r>
            <a:r>
              <a:rPr lang="en-GB" err="1"/>
              <a:t>eich</a:t>
            </a:r>
            <a:r>
              <a:rPr lang="en-GB"/>
              <a:t> </a:t>
            </a:r>
            <a:r>
              <a:rPr lang="en-GB" err="1"/>
              <a:t>ateb</a:t>
            </a:r>
            <a:r>
              <a:rPr lang="en-GB"/>
              <a:t> </a:t>
            </a:r>
            <a:r>
              <a:rPr lang="en-GB" err="1"/>
              <a:t>fel</a:t>
            </a:r>
            <a:r>
              <a:rPr lang="en-GB"/>
              <a:t> y </a:t>
            </a:r>
            <a:r>
              <a:rPr lang="en-GB" err="1"/>
              <a:t>byddech</a:t>
            </a:r>
            <a:r>
              <a:rPr lang="en-GB"/>
              <a:t> </a:t>
            </a:r>
            <a:r>
              <a:rPr lang="en-GB" err="1"/>
              <a:t>yn</a:t>
            </a:r>
            <a:r>
              <a:rPr lang="en-GB"/>
              <a:t> </a:t>
            </a:r>
            <a:r>
              <a:rPr lang="en-GB" err="1"/>
              <a:t>yr</a:t>
            </a:r>
            <a:r>
              <a:rPr lang="en-GB"/>
              <a:t> </a:t>
            </a:r>
            <a:r>
              <a:rPr lang="en-GB" err="1"/>
              <a:t>arholiad</a:t>
            </a:r>
            <a:r>
              <a:rPr lang="en-GB"/>
              <a:t>. </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 </a:t>
            </a:r>
          </a:p>
          <a:p>
            <a:pPr algn="ctr"/>
            <a:r>
              <a:rPr lang="en-US" err="1">
                <a:solidFill>
                  <a:prstClr val="white"/>
                </a:solidFill>
                <a:latin typeface="Calibri"/>
              </a:rPr>
              <a:t>Ymarfer</a:t>
            </a:r>
            <a:r>
              <a:rPr lang="en-US">
                <a:solidFill>
                  <a:prstClr val="white"/>
                </a:solidFill>
                <a:latin typeface="Calibri"/>
              </a:rPr>
              <a:t> </a:t>
            </a:r>
            <a:r>
              <a:rPr lang="en-US" err="1">
                <a:solidFill>
                  <a:prstClr val="white"/>
                </a:solidFill>
                <a:latin typeface="Calibri"/>
              </a:rPr>
              <a:t>wedi’i</a:t>
            </a:r>
            <a:r>
              <a:rPr lang="en-US">
                <a:solidFill>
                  <a:prstClr val="white"/>
                </a:solidFill>
                <a:latin typeface="Calibri"/>
              </a:rPr>
              <a:t> </a:t>
            </a:r>
            <a:r>
              <a:rPr lang="en-US" err="1">
                <a:solidFill>
                  <a:prstClr val="white"/>
                </a:solidFill>
                <a:latin typeface="Calibri"/>
              </a:rPr>
              <a:t>amseru</a:t>
            </a:r>
            <a:r>
              <a:rPr lang="en-US">
                <a:solidFill>
                  <a:prstClr val="white"/>
                </a:solidFill>
                <a:latin typeface="Calibri"/>
              </a:rPr>
              <a:t>– </a:t>
            </a:r>
            <a:r>
              <a:rPr lang="en-US" err="1">
                <a:solidFill>
                  <a:prstClr val="white"/>
                </a:solidFill>
                <a:latin typeface="Calibri"/>
              </a:rPr>
              <a:t>Chwe</a:t>
            </a:r>
            <a:r>
              <a:rPr lang="en-US">
                <a:solidFill>
                  <a:prstClr val="white"/>
                </a:solidFill>
                <a:latin typeface="Calibri"/>
              </a:rPr>
              <a:t> </a:t>
            </a:r>
            <a:r>
              <a:rPr lang="en-US" err="1">
                <a:solidFill>
                  <a:prstClr val="white"/>
                </a:solidFill>
                <a:latin typeface="Calibri"/>
              </a:rPr>
              <a:t>munud</a:t>
            </a:r>
            <a:r>
              <a:rPr lang="en-US">
                <a:solidFill>
                  <a:prstClr val="white"/>
                </a:solidFill>
                <a:latin typeface="Calibri"/>
              </a:rPr>
              <a: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extLst>
                  <p:ext uri="{D42A27DB-BD31-4B8C-83A1-F6EECF244321}">
                    <p14:modId xmlns:p14="http://schemas.microsoft.com/office/powerpoint/2010/main" val="1203849779"/>
                  </p:ext>
                </p:extLst>
              </p:nvPr>
            </p:nvGraphicFramePr>
            <p:xfrm>
              <a:off x="8324850" y="1330036"/>
              <a:ext cx="2343151" cy="1952545"/>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8324850" y="1330036"/>
                <a:ext cx="2343151" cy="1952545"/>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6626679" y="1972350"/>
            <a:ext cx="1698171" cy="830997"/>
          </a:xfrm>
          <a:prstGeom prst="rect">
            <a:avLst/>
          </a:prstGeom>
          <a:solidFill>
            <a:srgbClr val="00B0F0"/>
          </a:solidFill>
        </p:spPr>
        <p:txBody>
          <a:bodyPr wrap="square" rtlCol="0">
            <a:spAutoFit/>
          </a:bodyPr>
          <a:lstStyle/>
          <a:p>
            <a:pPr defTabSz="457200" fontAlgn="base">
              <a:spcBef>
                <a:spcPct val="0"/>
              </a:spcBef>
              <a:spcAft>
                <a:spcPct val="0"/>
              </a:spcAft>
            </a:pPr>
            <a:r>
              <a:rPr lang="en-GB" sz="1600" b="1" err="1">
                <a:solidFill>
                  <a:prstClr val="white"/>
                </a:solidFill>
                <a:latin typeface="Calibri" pitchFamily="34" charset="0"/>
                <a:ea typeface="ＭＳ Ｐゴシック" pitchFamily="1" charset="-128"/>
              </a:rPr>
              <a:t>Cliciwch</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yr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amserydd</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i</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ddechrau</a:t>
            </a:r>
            <a:endParaRPr lang="en-GB" sz="1600" b="1">
              <a:solidFill>
                <a:prstClr val="white"/>
              </a:solidFill>
              <a:latin typeface="Calibri" pitchFamily="34" charset="0"/>
              <a:ea typeface="ＭＳ Ｐゴシック" pitchFamily="1" charset="-128"/>
            </a:endParaRPr>
          </a:p>
        </p:txBody>
      </p:sp>
      <p:pic>
        <p:nvPicPr>
          <p:cNvPr id="4" name="Picture 3">
            <a:extLst>
              <a:ext uri="{FF2B5EF4-FFF2-40B4-BE49-F238E27FC236}">
                <a16:creationId xmlns:a16="http://schemas.microsoft.com/office/drawing/2014/main" id="{0719FB09-016A-47CF-BF2F-F8F09EBEBC29}"/>
              </a:ext>
            </a:extLst>
          </p:cNvPr>
          <p:cNvPicPr>
            <a:picLocks noChangeAspect="1"/>
          </p:cNvPicPr>
          <p:nvPr/>
        </p:nvPicPr>
        <p:blipFill>
          <a:blip r:embed="rId6"/>
          <a:stretch>
            <a:fillRect/>
          </a:stretch>
        </p:blipFill>
        <p:spPr>
          <a:xfrm>
            <a:off x="2047875" y="5251672"/>
            <a:ext cx="8096250" cy="1200150"/>
          </a:xfrm>
          <a:prstGeom prst="rect">
            <a:avLst/>
          </a:prstGeom>
        </p:spPr>
      </p:pic>
      <p:pic>
        <p:nvPicPr>
          <p:cNvPr id="9" name="Audio 8">
            <a:hlinkClick r:id="" action="ppaction://media"/>
            <a:extLst>
              <a:ext uri="{FF2B5EF4-FFF2-40B4-BE49-F238E27FC236}">
                <a16:creationId xmlns:a16="http://schemas.microsoft.com/office/drawing/2014/main" id="{B30F4BFC-08BB-9D45-9D07-E90B245773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66452657"/>
      </p:ext>
    </p:extLst>
  </p:cSld>
  <p:clrMapOvr>
    <a:masterClrMapping/>
  </p:clrMapOvr>
  <mc:AlternateContent xmlns:mc="http://schemas.openxmlformats.org/markup-compatibility/2006" xmlns:p14="http://schemas.microsoft.com/office/powerpoint/2010/main">
    <mc:Choice Requires="p14">
      <p:transition spd="slow" p14:dur="2000" advTm="37517"/>
    </mc:Choice>
    <mc:Fallback xmlns="">
      <p:transition spd="slow" advTm="3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EA802B-F3FF-1E48-837E-0D302004DD47}"/>
              </a:ext>
            </a:extLst>
          </p:cNvPr>
          <p:cNvSpPr txBox="1">
            <a:spLocks/>
          </p:cNvSpPr>
          <p:nvPr/>
        </p:nvSpPr>
        <p:spPr>
          <a:xfrm>
            <a:off x="2550544" y="27634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3a?</a:t>
            </a:r>
          </a:p>
        </p:txBody>
      </p:sp>
      <p:pic>
        <p:nvPicPr>
          <p:cNvPr id="3" name="Picture 2">
            <a:extLst>
              <a:ext uri="{FF2B5EF4-FFF2-40B4-BE49-F238E27FC236}">
                <a16:creationId xmlns:a16="http://schemas.microsoft.com/office/drawing/2014/main" id="{95FF1B0B-DAD7-47CD-B5B0-32C5122C1819}"/>
              </a:ext>
            </a:extLst>
          </p:cNvPr>
          <p:cNvPicPr>
            <a:picLocks noChangeAspect="1"/>
          </p:cNvPicPr>
          <p:nvPr/>
        </p:nvPicPr>
        <p:blipFill>
          <a:blip r:embed="rId5"/>
          <a:stretch>
            <a:fillRect/>
          </a:stretch>
        </p:blipFill>
        <p:spPr>
          <a:xfrm>
            <a:off x="2703830" y="1725622"/>
            <a:ext cx="7679690" cy="4543425"/>
          </a:xfrm>
          <a:prstGeom prst="rect">
            <a:avLst/>
          </a:prstGeom>
        </p:spPr>
      </p:pic>
      <p:pic>
        <p:nvPicPr>
          <p:cNvPr id="2" name="Audio 1">
            <a:hlinkClick r:id="" action="ppaction://media"/>
            <a:extLst>
              <a:ext uri="{FF2B5EF4-FFF2-40B4-BE49-F238E27FC236}">
                <a16:creationId xmlns:a16="http://schemas.microsoft.com/office/drawing/2014/main" id="{98FB6E0D-7870-B94C-80D8-F1E1B568B7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85032671"/>
      </p:ext>
    </p:extLst>
  </p:cSld>
  <p:clrMapOvr>
    <a:masterClrMapping/>
  </p:clrMapOvr>
  <mc:AlternateContent xmlns:mc="http://schemas.openxmlformats.org/markup-compatibility/2006" xmlns:p14="http://schemas.microsoft.com/office/powerpoint/2010/main">
    <mc:Choice Requires="p14">
      <p:transition spd="slow" p14:dur="2000" advTm="23286"/>
    </mc:Choice>
    <mc:Fallback xmlns="">
      <p:transition spd="slow" advTm="2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3b(</a:t>
            </a:r>
            <a:r>
              <a:rPr lang="en-GB" err="1">
                <a:solidFill>
                  <a:prstClr val="white"/>
                </a:solidFill>
              </a:rPr>
              <a:t>i</a:t>
            </a:r>
            <a:r>
              <a:rPr lang="en-GB">
                <a:solidFill>
                  <a:prstClr val="white"/>
                </a:solidFill>
              </a:rPr>
              <a:t>)?</a:t>
            </a:r>
          </a:p>
        </p:txBody>
      </p:sp>
      <p:sp>
        <p:nvSpPr>
          <p:cNvPr id="3" name="Rectangle 2">
            <a:extLst>
              <a:ext uri="{FF2B5EF4-FFF2-40B4-BE49-F238E27FC236}">
                <a16:creationId xmlns:a16="http://schemas.microsoft.com/office/drawing/2014/main" id="{E4A89C9E-017D-9643-A8F6-39F37090DEEC}"/>
              </a:ext>
            </a:extLst>
          </p:cNvPr>
          <p:cNvSpPr/>
          <p:nvPr/>
        </p:nvSpPr>
        <p:spPr>
          <a:xfrm>
            <a:off x="2182842" y="1299209"/>
            <a:ext cx="7829550" cy="4524315"/>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brofi</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Mathau</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strwythur</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ffrâm</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bortal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Amser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6 MUNUD </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esboniad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manwl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ennill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Dull:</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Cam 1	Darllenwch y cwestiwn a nodwch y geiriau gorchymyn </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Cam 2 	Nodwch ac amlygwch y geiriau allweddol yn y cwestiwn</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Cam 3	Byddwch yn glir ynglŷn â'r wybodaeth sy'n cael ei phrofi</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Cam 4	Ystyriwch beth rydych chi'n ei wybod am y cynnwys</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Cam 5	Nodwch beth rydych chi'n ei wybod am fframiau </a:t>
            </a:r>
            <a:r>
              <a:rPr lang="cy-GB" dirty="0" err="1">
                <a:solidFill>
                  <a:prstClr val="black"/>
                </a:solidFill>
                <a:latin typeface="Calibri" pitchFamily="34" charset="0"/>
                <a:ea typeface="Cambria" panose="02040503050406030204" pitchFamily="18" charset="0"/>
                <a:cs typeface="Cambria" panose="02040503050406030204" pitchFamily="18" charset="0"/>
              </a:rPr>
              <a:t>portal</a:t>
            </a:r>
            <a:r>
              <a:rPr lang="cy-GB" dirty="0">
                <a:solidFill>
                  <a:prstClr val="black"/>
                </a:solidFill>
                <a:latin typeface="Calibri" pitchFamily="34" charset="0"/>
                <a:ea typeface="Cambria" panose="02040503050406030204" pitchFamily="18" charset="0"/>
                <a:cs typeface="Cambria" panose="02040503050406030204" pitchFamily="18" charset="0"/>
              </a:rPr>
              <a:t> a'r hyn rydych chi'n gwybod am adeiladau diwydiannol.</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Cam 6	Mae pedwar marc ar gael ar gyfer y rhan hon o'r cwestiwn felly mae angen i chi nodi naill ai dau bwynt y gallwch ehangu arnynt neu bedwar pwynt ar wahân y dyfernir marciau iddynt.</a:t>
            </a:r>
          </a:p>
          <a:p>
            <a:pPr defTabSz="457200" fontAlgn="base">
              <a:spcBef>
                <a:spcPct val="0"/>
              </a:spcBef>
              <a:spcAft>
                <a:spcPct val="0"/>
              </a:spcAft>
            </a:pPr>
            <a:r>
              <a:rPr lang="cy-GB" b="1" dirty="0">
                <a:solidFill>
                  <a:prstClr val="black"/>
                </a:solidFill>
                <a:latin typeface="Calibri" pitchFamily="34" charset="0"/>
                <a:ea typeface="Cambria" panose="02040503050406030204" pitchFamily="18" charset="0"/>
                <a:cs typeface="Cambria" panose="02040503050406030204" pitchFamily="18" charset="0"/>
              </a:rPr>
              <a:t>AWGRYMIADAU</a:t>
            </a:r>
            <a:r>
              <a:rPr lang="cy-GB" dirty="0">
                <a:solidFill>
                  <a:prstClr val="black"/>
                </a:solidFill>
                <a:latin typeface="Calibri" pitchFamily="34" charset="0"/>
                <a:ea typeface="Cambria" panose="02040503050406030204" pitchFamily="18" charset="0"/>
                <a:cs typeface="Cambria" panose="02040503050406030204" pitchFamily="18" charset="0"/>
              </a:rPr>
              <a:t> Gofynnir y cwestiwn hwn yng nghyd-destun adeiladau diwydiannol, felly mae'n bwysig eich bod yn cysylltu'r ateb â'r cyd-destun penodol.</a:t>
            </a:r>
          </a:p>
        </p:txBody>
      </p:sp>
      <p:pic>
        <p:nvPicPr>
          <p:cNvPr id="2" name="Picture 1">
            <a:extLst>
              <a:ext uri="{FF2B5EF4-FFF2-40B4-BE49-F238E27FC236}">
                <a16:creationId xmlns:a16="http://schemas.microsoft.com/office/drawing/2014/main" id="{16A7ED1F-1345-470C-884A-392D8A05A83C}"/>
              </a:ext>
            </a:extLst>
          </p:cNvPr>
          <p:cNvPicPr>
            <a:picLocks noChangeAspect="1"/>
          </p:cNvPicPr>
          <p:nvPr/>
        </p:nvPicPr>
        <p:blipFill>
          <a:blip r:embed="rId5"/>
          <a:stretch>
            <a:fillRect/>
          </a:stretch>
        </p:blipFill>
        <p:spPr>
          <a:xfrm>
            <a:off x="2162175" y="5823524"/>
            <a:ext cx="7867650" cy="800100"/>
          </a:xfrm>
          <a:prstGeom prst="rect">
            <a:avLst/>
          </a:prstGeom>
        </p:spPr>
      </p:pic>
      <p:pic>
        <p:nvPicPr>
          <p:cNvPr id="5" name="Audio 4">
            <a:hlinkClick r:id="" action="ppaction://media"/>
            <a:extLst>
              <a:ext uri="{FF2B5EF4-FFF2-40B4-BE49-F238E27FC236}">
                <a16:creationId xmlns:a16="http://schemas.microsoft.com/office/drawing/2014/main" id="{ADEB2CBD-3F67-D741-B73A-6D6D43373C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20443011"/>
      </p:ext>
    </p:extLst>
  </p:cSld>
  <p:clrMapOvr>
    <a:masterClrMapping/>
  </p:clrMapOvr>
  <mc:AlternateContent xmlns:mc="http://schemas.openxmlformats.org/markup-compatibility/2006" xmlns:p14="http://schemas.microsoft.com/office/powerpoint/2010/main">
    <mc:Choice Requires="p14">
      <p:transition spd="slow" p14:dur="2000" advTm="66148"/>
    </mc:Choice>
    <mc:Fallback xmlns="">
      <p:transition spd="slow" advTm="6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81200" y="3429001"/>
            <a:ext cx="8229600" cy="3312915"/>
          </a:xfrm>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Nawr ein bod wedi edrych ar y geiriau allweddol yn y cwestiwn a'r sgiliau/gwybodaeth y mae angen i chi eu dangos, mae gennych chwe munud i egluro pam mae defnyddio ffrâm bortal yn addas ar gyfer adeiladau diwydiannol, fel y byddech yn yr arholiad.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a:t>
            </a:r>
          </a:p>
          <a:p>
            <a:pPr algn="ctr"/>
            <a:r>
              <a:rPr lang="en-US" err="1">
                <a:solidFill>
                  <a:prstClr val="white"/>
                </a:solidFill>
                <a:latin typeface="Calibri"/>
              </a:rPr>
              <a:t>Ymarfer</a:t>
            </a:r>
            <a:r>
              <a:rPr lang="en-US">
                <a:solidFill>
                  <a:prstClr val="white"/>
                </a:solidFill>
                <a:latin typeface="Calibri"/>
              </a:rPr>
              <a:t> </a:t>
            </a:r>
            <a:r>
              <a:rPr lang="en-US" err="1">
                <a:solidFill>
                  <a:prstClr val="white"/>
                </a:solidFill>
                <a:latin typeface="Calibri"/>
              </a:rPr>
              <a:t>wedi’i</a:t>
            </a:r>
            <a:r>
              <a:rPr lang="en-US">
                <a:solidFill>
                  <a:prstClr val="white"/>
                </a:solidFill>
                <a:latin typeface="Calibri"/>
              </a:rPr>
              <a:t> </a:t>
            </a:r>
            <a:r>
              <a:rPr lang="en-US" err="1">
                <a:solidFill>
                  <a:prstClr val="white"/>
                </a:solidFill>
                <a:latin typeface="Calibri"/>
              </a:rPr>
              <a:t>amseru</a:t>
            </a:r>
            <a:r>
              <a:rPr lang="en-US">
                <a:solidFill>
                  <a:prstClr val="white"/>
                </a:solidFill>
                <a:latin typeface="Calibri"/>
              </a:rPr>
              <a:t>– </a:t>
            </a:r>
            <a:r>
              <a:rPr lang="en-US" err="1">
                <a:solidFill>
                  <a:prstClr val="white"/>
                </a:solidFill>
                <a:latin typeface="Calibri"/>
              </a:rPr>
              <a:t>Chwe</a:t>
            </a:r>
            <a:r>
              <a:rPr lang="en-US">
                <a:solidFill>
                  <a:prstClr val="white"/>
                </a:solidFill>
                <a:latin typeface="Calibri"/>
              </a:rPr>
              <a:t> </a:t>
            </a:r>
            <a:r>
              <a:rPr lang="en-US" err="1">
                <a:solidFill>
                  <a:prstClr val="white"/>
                </a:solidFill>
                <a:latin typeface="Calibri"/>
              </a:rPr>
              <a:t>munud</a:t>
            </a:r>
            <a:r>
              <a:rPr lang="en-US">
                <a:solidFill>
                  <a:prstClr val="white"/>
                </a:solidFill>
                <a:latin typeface="Calibri"/>
              </a:rPr>
              <a: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extLst>
                  <p:ext uri="{D42A27DB-BD31-4B8C-83A1-F6EECF244321}">
                    <p14:modId xmlns:p14="http://schemas.microsoft.com/office/powerpoint/2010/main" val="3309404995"/>
                  </p:ext>
                </p:extLst>
              </p:nvPr>
            </p:nvGraphicFramePr>
            <p:xfrm>
              <a:off x="8333509" y="1309256"/>
              <a:ext cx="2334492" cy="1973326"/>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8333509" y="1309256"/>
                <a:ext cx="2334492" cy="1973326"/>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6626679" y="1972350"/>
            <a:ext cx="1698171" cy="830997"/>
          </a:xfrm>
          <a:prstGeom prst="rect">
            <a:avLst/>
          </a:prstGeom>
          <a:solidFill>
            <a:srgbClr val="00B0F0"/>
          </a:solidFill>
        </p:spPr>
        <p:txBody>
          <a:bodyPr wrap="square" rtlCol="0">
            <a:spAutoFit/>
          </a:bodyPr>
          <a:lstStyle/>
          <a:p>
            <a:pPr defTabSz="457200" fontAlgn="base">
              <a:spcBef>
                <a:spcPct val="0"/>
              </a:spcBef>
              <a:spcAft>
                <a:spcPct val="0"/>
              </a:spcAft>
            </a:pPr>
            <a:r>
              <a:rPr lang="en-GB" sz="1600" b="1" err="1">
                <a:solidFill>
                  <a:prstClr val="white"/>
                </a:solidFill>
                <a:latin typeface="Calibri" pitchFamily="34" charset="0"/>
                <a:ea typeface="ＭＳ Ｐゴシック" pitchFamily="1" charset="-128"/>
              </a:rPr>
              <a:t>Cliciwch</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yr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amserydd</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i</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ddechrau</a:t>
            </a:r>
            <a:r>
              <a:rPr lang="en-GB" sz="1600" b="1">
                <a:solidFill>
                  <a:prstClr val="white"/>
                </a:solidFill>
                <a:latin typeface="Calibri" pitchFamily="34" charset="0"/>
                <a:ea typeface="ＭＳ Ｐゴシック" pitchFamily="1" charset="-128"/>
              </a:rPr>
              <a:t>.</a:t>
            </a:r>
          </a:p>
        </p:txBody>
      </p:sp>
      <p:pic>
        <p:nvPicPr>
          <p:cNvPr id="2" name="Picture 1">
            <a:extLst>
              <a:ext uri="{FF2B5EF4-FFF2-40B4-BE49-F238E27FC236}">
                <a16:creationId xmlns:a16="http://schemas.microsoft.com/office/drawing/2014/main" id="{D3770297-08F3-4E47-9567-326A79B2C3F4}"/>
              </a:ext>
            </a:extLst>
          </p:cNvPr>
          <p:cNvPicPr>
            <a:picLocks noChangeAspect="1"/>
          </p:cNvPicPr>
          <p:nvPr/>
        </p:nvPicPr>
        <p:blipFill>
          <a:blip r:embed="rId7"/>
          <a:stretch>
            <a:fillRect/>
          </a:stretch>
        </p:blipFill>
        <p:spPr>
          <a:xfrm>
            <a:off x="2533111" y="5103766"/>
            <a:ext cx="7867650" cy="800100"/>
          </a:xfrm>
          <a:prstGeom prst="rect">
            <a:avLst/>
          </a:prstGeom>
        </p:spPr>
      </p:pic>
      <p:pic>
        <p:nvPicPr>
          <p:cNvPr id="4" name="Audio 3">
            <a:hlinkClick r:id="" action="ppaction://media"/>
            <a:extLst>
              <a:ext uri="{FF2B5EF4-FFF2-40B4-BE49-F238E27FC236}">
                <a16:creationId xmlns:a16="http://schemas.microsoft.com/office/drawing/2014/main" id="{45EC470B-452C-4B4B-B9C7-85F9F23FB3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04003839"/>
      </p:ext>
    </p:extLst>
  </p:cSld>
  <p:clrMapOvr>
    <a:masterClrMapping/>
  </p:clrMapOvr>
  <mc:AlternateContent xmlns:mc="http://schemas.openxmlformats.org/markup-compatibility/2006" xmlns:p14="http://schemas.microsoft.com/office/powerpoint/2010/main">
    <mc:Choice Requires="p14">
      <p:transition spd="slow" p14:dur="2000" advTm="38987"/>
    </mc:Choice>
    <mc:Fallback xmlns="">
      <p:transition spd="slow" advTm="38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DBAA21-CABA-6C44-92FB-D00C5503E0D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3b(</a:t>
            </a:r>
            <a:r>
              <a:rPr lang="en-GB" err="1">
                <a:solidFill>
                  <a:prstClr val="white"/>
                </a:solidFill>
              </a:rPr>
              <a:t>i</a:t>
            </a:r>
            <a:r>
              <a:rPr lang="en-GB">
                <a:solidFill>
                  <a:prstClr val="white"/>
                </a:solidFill>
              </a:rPr>
              <a:t>)?</a:t>
            </a:r>
          </a:p>
        </p:txBody>
      </p:sp>
      <p:pic>
        <p:nvPicPr>
          <p:cNvPr id="3" name="Picture 2">
            <a:extLst>
              <a:ext uri="{FF2B5EF4-FFF2-40B4-BE49-F238E27FC236}">
                <a16:creationId xmlns:a16="http://schemas.microsoft.com/office/drawing/2014/main" id="{5B4D071F-CDEA-4885-A22A-ADA3781C6B47}"/>
              </a:ext>
            </a:extLst>
          </p:cNvPr>
          <p:cNvPicPr>
            <a:picLocks noChangeAspect="1"/>
          </p:cNvPicPr>
          <p:nvPr/>
        </p:nvPicPr>
        <p:blipFill>
          <a:blip r:embed="rId5"/>
          <a:stretch>
            <a:fillRect/>
          </a:stretch>
        </p:blipFill>
        <p:spPr>
          <a:xfrm>
            <a:off x="1965325" y="1464310"/>
            <a:ext cx="8261350" cy="5088116"/>
          </a:xfrm>
          <a:prstGeom prst="rect">
            <a:avLst/>
          </a:prstGeom>
        </p:spPr>
      </p:pic>
      <p:pic>
        <p:nvPicPr>
          <p:cNvPr id="5" name="Audio 4">
            <a:hlinkClick r:id="" action="ppaction://media"/>
            <a:extLst>
              <a:ext uri="{FF2B5EF4-FFF2-40B4-BE49-F238E27FC236}">
                <a16:creationId xmlns:a16="http://schemas.microsoft.com/office/drawing/2014/main" id="{23733AC2-EAE3-B54B-8DED-B68F34CB49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4180756"/>
      </p:ext>
    </p:extLst>
  </p:cSld>
  <p:clrMapOvr>
    <a:masterClrMapping/>
  </p:clrMapOvr>
  <mc:AlternateContent xmlns:mc="http://schemas.openxmlformats.org/markup-compatibility/2006" xmlns:p14="http://schemas.microsoft.com/office/powerpoint/2010/main">
    <mc:Choice Requires="p14">
      <p:transition spd="slow" p14:dur="2000" advTm="25293"/>
    </mc:Choice>
    <mc:Fallback xmlns="">
      <p:transition spd="slow" advTm="2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E18AC8F-0C2C-4CAC-9DD5-D926ED5B59BD}"/>
              </a:ext>
            </a:extLst>
          </p:cNvPr>
          <p:cNvGraphicFramePr>
            <a:graphicFrameLocks noGrp="1"/>
          </p:cNvGraphicFramePr>
          <p:nvPr>
            <p:extLst>
              <p:ext uri="{D42A27DB-BD31-4B8C-83A1-F6EECF244321}">
                <p14:modId xmlns:p14="http://schemas.microsoft.com/office/powerpoint/2010/main" val="3603620282"/>
              </p:ext>
            </p:extLst>
          </p:nvPr>
        </p:nvGraphicFramePr>
        <p:xfrm>
          <a:off x="523240" y="1522510"/>
          <a:ext cx="11145520" cy="5970540"/>
        </p:xfrm>
        <a:graphic>
          <a:graphicData uri="http://schemas.openxmlformats.org/drawingml/2006/table">
            <a:tbl>
              <a:tblPr>
                <a:tableStyleId>{5C22544A-7EE6-4342-B048-85BDC9FD1C3A}</a:tableStyleId>
              </a:tblPr>
              <a:tblGrid>
                <a:gridCol w="11145520">
                  <a:extLst>
                    <a:ext uri="{9D8B030D-6E8A-4147-A177-3AD203B41FA5}">
                      <a16:colId xmlns:a16="http://schemas.microsoft.com/office/drawing/2014/main" val="1324951441"/>
                    </a:ext>
                  </a:extLst>
                </a:gridCol>
              </a:tblGrid>
              <a:tr h="5970540">
                <a:tc>
                  <a:txBody>
                    <a:bodyPr/>
                    <a:lstStyle/>
                    <a:p>
                      <a:pPr algn="l">
                        <a:lnSpc>
                          <a:spcPct val="107000"/>
                        </a:lnSpc>
                        <a:spcBef>
                          <a:spcPts val="600"/>
                        </a:spcBef>
                        <a:spcAft>
                          <a:spcPts val="600"/>
                        </a:spcAft>
                      </a:pPr>
                      <a:r>
                        <a:rPr lang="en-GB" sz="2000" dirty="0" err="1">
                          <a:effectLst/>
                        </a:rPr>
                        <a:t>Fel</a:t>
                      </a:r>
                      <a:r>
                        <a:rPr lang="en-GB" sz="2000" dirty="0">
                          <a:effectLst/>
                        </a:rPr>
                        <a:t> </a:t>
                      </a:r>
                      <a:r>
                        <a:rPr lang="en-GB" sz="2000" dirty="0" err="1">
                          <a:effectLst/>
                        </a:rPr>
                        <a:t>arfer</a:t>
                      </a:r>
                      <a:r>
                        <a:rPr lang="en-GB" sz="2000" dirty="0">
                          <a:effectLst/>
                        </a:rPr>
                        <a:t>, </a:t>
                      </a:r>
                      <a:r>
                        <a:rPr lang="en-GB" sz="2000" dirty="0" err="1">
                          <a:effectLst/>
                        </a:rPr>
                        <a:t>ffrâm</a:t>
                      </a:r>
                      <a:r>
                        <a:rPr lang="en-GB" sz="2000" dirty="0">
                          <a:effectLst/>
                        </a:rPr>
                        <a:t> un </a:t>
                      </a:r>
                      <a:r>
                        <a:rPr lang="en-GB" sz="2000" dirty="0" err="1">
                          <a:effectLst/>
                        </a:rPr>
                        <a:t>llawr</a:t>
                      </a:r>
                      <a:r>
                        <a:rPr lang="en-GB" sz="2000" dirty="0">
                          <a:effectLst/>
                        </a:rPr>
                        <a:t>, </a:t>
                      </a:r>
                      <a:r>
                        <a:rPr lang="en-GB" sz="2000" dirty="0" err="1">
                          <a:effectLst/>
                        </a:rPr>
                        <a:t>rhychwant</a:t>
                      </a:r>
                      <a:r>
                        <a:rPr lang="en-GB" sz="2000" dirty="0">
                          <a:effectLst/>
                        </a:rPr>
                        <a:t> </a:t>
                      </a:r>
                      <a:r>
                        <a:rPr lang="en-GB" sz="2000" dirty="0" err="1">
                          <a:effectLst/>
                        </a:rPr>
                        <a:t>clir</a:t>
                      </a:r>
                      <a:r>
                        <a:rPr lang="en-GB" sz="2000" dirty="0">
                          <a:effectLst/>
                        </a:rPr>
                        <a:t> </a:t>
                      </a:r>
                      <a:r>
                        <a:rPr lang="en-GB" sz="2000" dirty="0" err="1">
                          <a:effectLst/>
                        </a:rPr>
                        <a:t>gyda</a:t>
                      </a:r>
                      <a:r>
                        <a:rPr lang="en-GB" sz="2000" dirty="0">
                          <a:effectLst/>
                        </a:rPr>
                        <a:t> </a:t>
                      </a:r>
                      <a:r>
                        <a:rPr lang="en-GB" sz="2000" dirty="0" err="1">
                          <a:effectLst/>
                        </a:rPr>
                        <a:t>cheibrau</a:t>
                      </a:r>
                      <a:r>
                        <a:rPr lang="en-GB" sz="2000" dirty="0">
                          <a:effectLst/>
                        </a:rPr>
                        <a:t> </a:t>
                      </a:r>
                      <a:r>
                        <a:rPr lang="en-GB" sz="2000" dirty="0" err="1">
                          <a:effectLst/>
                        </a:rPr>
                        <a:t>dwbl</a:t>
                      </a:r>
                      <a:r>
                        <a:rPr lang="en-GB" sz="2000" dirty="0">
                          <a:effectLst/>
                        </a:rPr>
                        <a:t>, bas, </a:t>
                      </a:r>
                      <a:r>
                        <a:rPr lang="en-GB" sz="2000" dirty="0" err="1">
                          <a:effectLst/>
                        </a:rPr>
                        <a:t>ar</a:t>
                      </a:r>
                      <a:r>
                        <a:rPr lang="en-GB" sz="2000" dirty="0">
                          <a:effectLst/>
                        </a:rPr>
                        <a:t> </a:t>
                      </a:r>
                      <a:r>
                        <a:rPr lang="en-GB" sz="2000" dirty="0" err="1">
                          <a:effectLst/>
                        </a:rPr>
                        <a:t>oleddf</a:t>
                      </a:r>
                      <a:r>
                        <a:rPr lang="en-GB" sz="2000" dirty="0">
                          <a:effectLst/>
                        </a:rPr>
                        <a:t> </a:t>
                      </a:r>
                      <a:r>
                        <a:rPr lang="en-GB" sz="2000" dirty="0" err="1">
                          <a:effectLst/>
                        </a:rPr>
                        <a:t>wedi'u</a:t>
                      </a:r>
                      <a:r>
                        <a:rPr lang="en-GB" sz="2000" dirty="0">
                          <a:effectLst/>
                        </a:rPr>
                        <a:t> </a:t>
                      </a:r>
                      <a:r>
                        <a:rPr lang="en-GB" sz="2000" dirty="0" err="1">
                          <a:effectLst/>
                        </a:rPr>
                        <a:t>cefnogi</a:t>
                      </a:r>
                      <a:r>
                        <a:rPr lang="en-GB" sz="2000" dirty="0">
                          <a:effectLst/>
                        </a:rPr>
                        <a:t> </a:t>
                      </a:r>
                      <a:r>
                        <a:rPr lang="en-GB" sz="2000" dirty="0" err="1">
                          <a:effectLst/>
                        </a:rPr>
                        <a:t>gan</a:t>
                      </a:r>
                      <a:r>
                        <a:rPr lang="en-GB" sz="2000" dirty="0">
                          <a:effectLst/>
                        </a:rPr>
                        <a:t> </a:t>
                      </a:r>
                      <a:r>
                        <a:rPr lang="en-GB" sz="2000" dirty="0" err="1">
                          <a:effectLst/>
                        </a:rPr>
                        <a:t>golofnau</a:t>
                      </a:r>
                      <a:r>
                        <a:rPr lang="en-GB" sz="2000" dirty="0">
                          <a:effectLst/>
                        </a:rPr>
                        <a:t>, </a:t>
                      </a:r>
                      <a:r>
                        <a:rPr lang="en-GB" sz="2000" dirty="0" err="1">
                          <a:effectLst/>
                        </a:rPr>
                        <a:t>ar</a:t>
                      </a:r>
                      <a:r>
                        <a:rPr lang="en-GB" sz="2000" dirty="0">
                          <a:effectLst/>
                        </a:rPr>
                        <a:t> </a:t>
                      </a:r>
                      <a:r>
                        <a:rPr lang="en-GB" sz="2000" dirty="0" err="1">
                          <a:effectLst/>
                        </a:rPr>
                        <a:t>blatiau</a:t>
                      </a:r>
                      <a:r>
                        <a:rPr lang="en-GB" sz="2000" dirty="0">
                          <a:effectLst/>
                        </a:rPr>
                        <a:t> </a:t>
                      </a:r>
                      <a:r>
                        <a:rPr lang="en-GB" sz="2000" dirty="0" err="1">
                          <a:effectLst/>
                        </a:rPr>
                        <a:t>gwaelod</a:t>
                      </a:r>
                      <a:r>
                        <a:rPr lang="en-GB" sz="2000" dirty="0">
                          <a:effectLst/>
                        </a:rPr>
                        <a:t> </a:t>
                      </a:r>
                      <a:r>
                        <a:rPr lang="en-GB" sz="2000" dirty="0" err="1">
                          <a:effectLst/>
                        </a:rPr>
                        <a:t>ar</a:t>
                      </a:r>
                      <a:r>
                        <a:rPr lang="en-GB" sz="2000" dirty="0">
                          <a:effectLst/>
                        </a:rPr>
                        <a:t> </a:t>
                      </a:r>
                      <a:r>
                        <a:rPr lang="en-GB" sz="2000" dirty="0" err="1">
                          <a:effectLst/>
                        </a:rPr>
                        <a:t>sylfeini</a:t>
                      </a:r>
                      <a:r>
                        <a:rPr lang="en-GB" sz="2000" dirty="0">
                          <a:effectLst/>
                        </a:rPr>
                        <a:t>.</a:t>
                      </a:r>
                    </a:p>
                    <a:p>
                      <a:pPr algn="l">
                        <a:lnSpc>
                          <a:spcPct val="107000"/>
                        </a:lnSpc>
                        <a:spcBef>
                          <a:spcPts val="600"/>
                        </a:spcBef>
                        <a:spcAft>
                          <a:spcPts val="600"/>
                        </a:spcAft>
                      </a:pPr>
                      <a:r>
                        <a:rPr lang="en-GB" sz="2000" dirty="0" err="1">
                          <a:effectLst/>
                        </a:rPr>
                        <a:t>Defnyddir</a:t>
                      </a:r>
                      <a:r>
                        <a:rPr lang="en-GB" sz="2000" dirty="0">
                          <a:effectLst/>
                        </a:rPr>
                        <a:t> </a:t>
                      </a:r>
                      <a:r>
                        <a:rPr lang="en-GB" sz="2000" dirty="0" err="1">
                          <a:effectLst/>
                        </a:rPr>
                        <a:t>hanshys</a:t>
                      </a:r>
                      <a:r>
                        <a:rPr lang="en-GB" sz="2000" dirty="0">
                          <a:effectLst/>
                        </a:rPr>
                        <a:t> neu </a:t>
                      </a:r>
                      <a:r>
                        <a:rPr lang="en-GB" sz="2000" dirty="0" err="1">
                          <a:effectLst/>
                        </a:rPr>
                        <a:t>fracedi</a:t>
                      </a:r>
                      <a:r>
                        <a:rPr lang="en-GB" sz="2000" dirty="0">
                          <a:effectLst/>
                        </a:rPr>
                        <a:t> </a:t>
                      </a:r>
                      <a:r>
                        <a:rPr lang="en-GB" sz="2000" dirty="0" err="1">
                          <a:effectLst/>
                        </a:rPr>
                        <a:t>yn</a:t>
                      </a:r>
                      <a:r>
                        <a:rPr lang="en-GB" sz="2000" dirty="0">
                          <a:effectLst/>
                        </a:rPr>
                        <a:t> </a:t>
                      </a:r>
                      <a:r>
                        <a:rPr lang="en-GB" sz="2000" dirty="0" err="1">
                          <a:effectLst/>
                        </a:rPr>
                        <a:t>yr</a:t>
                      </a:r>
                      <a:r>
                        <a:rPr lang="en-GB" sz="2000" dirty="0">
                          <a:effectLst/>
                        </a:rPr>
                        <a:t> </a:t>
                      </a:r>
                      <a:r>
                        <a:rPr lang="en-GB" sz="2000" dirty="0" err="1">
                          <a:effectLst/>
                        </a:rPr>
                        <a:t>uniadau</a:t>
                      </a:r>
                      <a:r>
                        <a:rPr lang="en-GB" sz="2000" dirty="0">
                          <a:effectLst/>
                        </a:rPr>
                        <a:t> </a:t>
                      </a:r>
                      <a:r>
                        <a:rPr lang="en-GB" sz="2000" dirty="0" err="1">
                          <a:effectLst/>
                        </a:rPr>
                        <a:t>rhwng</a:t>
                      </a:r>
                      <a:r>
                        <a:rPr lang="en-GB" sz="2000" dirty="0">
                          <a:effectLst/>
                        </a:rPr>
                        <a:t> y </a:t>
                      </a:r>
                      <a:r>
                        <a:rPr lang="en-GB" sz="2000" dirty="0" err="1">
                          <a:effectLst/>
                        </a:rPr>
                        <a:t>ceibrau</a:t>
                      </a:r>
                      <a:r>
                        <a:rPr lang="en-GB" sz="2000" dirty="0">
                          <a:effectLst/>
                        </a:rPr>
                        <a:t> </a:t>
                      </a:r>
                      <a:r>
                        <a:rPr lang="en-GB" sz="2000" dirty="0" err="1">
                          <a:effectLst/>
                        </a:rPr>
                        <a:t>a'r</a:t>
                      </a:r>
                      <a:r>
                        <a:rPr lang="en-GB" sz="2000" dirty="0">
                          <a:effectLst/>
                        </a:rPr>
                        <a:t> </a:t>
                      </a:r>
                      <a:r>
                        <a:rPr lang="en-GB" sz="2000" dirty="0" err="1">
                          <a:effectLst/>
                        </a:rPr>
                        <a:t>colofnau</a:t>
                      </a:r>
                      <a:r>
                        <a:rPr lang="en-GB" sz="2000" dirty="0">
                          <a:effectLst/>
                        </a:rPr>
                        <a:t> </a:t>
                      </a:r>
                      <a:r>
                        <a:rPr lang="en-GB" sz="2000" dirty="0" err="1">
                          <a:effectLst/>
                        </a:rPr>
                        <a:t>i'w</a:t>
                      </a:r>
                      <a:r>
                        <a:rPr lang="en-GB" sz="2000" dirty="0">
                          <a:effectLst/>
                        </a:rPr>
                        <a:t> </a:t>
                      </a:r>
                      <a:r>
                        <a:rPr lang="en-GB" sz="2000" dirty="0" err="1">
                          <a:effectLst/>
                        </a:rPr>
                        <a:t>gwneud</a:t>
                      </a:r>
                      <a:r>
                        <a:rPr lang="en-GB" sz="2000" dirty="0">
                          <a:effectLst/>
                        </a:rPr>
                        <a:t> </a:t>
                      </a:r>
                      <a:r>
                        <a:rPr lang="en-GB" sz="2000" dirty="0" err="1">
                          <a:effectLst/>
                        </a:rPr>
                        <a:t>yn</a:t>
                      </a:r>
                      <a:r>
                        <a:rPr lang="en-GB" sz="2000" dirty="0">
                          <a:effectLst/>
                        </a:rPr>
                        <a:t> '</a:t>
                      </a:r>
                      <a:r>
                        <a:rPr lang="en-GB" sz="2000" dirty="0" err="1">
                          <a:effectLst/>
                        </a:rPr>
                        <a:t>anhyblyg</a:t>
                      </a:r>
                      <a:r>
                        <a:rPr lang="en-GB" sz="2000" dirty="0">
                          <a:effectLst/>
                        </a:rPr>
                        <a:t>', </a:t>
                      </a:r>
                      <a:r>
                        <a:rPr lang="en-GB" sz="2000" dirty="0" err="1">
                          <a:effectLst/>
                        </a:rPr>
                        <a:t>gan</a:t>
                      </a:r>
                      <a:r>
                        <a:rPr lang="en-GB" sz="2000" dirty="0">
                          <a:effectLst/>
                        </a:rPr>
                        <a:t> </a:t>
                      </a:r>
                      <a:r>
                        <a:rPr lang="en-GB" sz="2000" dirty="0" err="1">
                          <a:effectLst/>
                        </a:rPr>
                        <a:t>arwain</a:t>
                      </a:r>
                      <a:r>
                        <a:rPr lang="en-GB" sz="2000" dirty="0">
                          <a:effectLst/>
                        </a:rPr>
                        <a:t> at </a:t>
                      </a:r>
                      <a:r>
                        <a:rPr lang="en-GB" sz="2000" dirty="0" err="1">
                          <a:effectLst/>
                        </a:rPr>
                        <a:t>drosglwyddo'r</a:t>
                      </a:r>
                      <a:r>
                        <a:rPr lang="en-GB" sz="2000" dirty="0">
                          <a:effectLst/>
                        </a:rPr>
                        <a:t> foment </a:t>
                      </a:r>
                      <a:r>
                        <a:rPr lang="en-GB" sz="2000" dirty="0" err="1">
                          <a:effectLst/>
                        </a:rPr>
                        <a:t>blygu</a:t>
                      </a:r>
                      <a:r>
                        <a:rPr lang="en-GB" sz="2000" dirty="0">
                          <a:effectLst/>
                        </a:rPr>
                        <a:t> </a:t>
                      </a:r>
                      <a:r>
                        <a:rPr lang="en-GB" sz="2000" dirty="0" err="1">
                          <a:effectLst/>
                        </a:rPr>
                        <a:t>yn</a:t>
                      </a:r>
                      <a:r>
                        <a:rPr lang="en-GB" sz="2000" dirty="0">
                          <a:effectLst/>
                        </a:rPr>
                        <a:t> y </a:t>
                      </a:r>
                      <a:r>
                        <a:rPr lang="en-GB" sz="2000" dirty="0" err="1">
                          <a:effectLst/>
                        </a:rPr>
                        <a:t>ceibrau</a:t>
                      </a:r>
                      <a:r>
                        <a:rPr lang="en-GB" sz="2000" dirty="0">
                          <a:effectLst/>
                        </a:rPr>
                        <a:t> </a:t>
                      </a:r>
                      <a:r>
                        <a:rPr lang="en-GB" sz="2000" dirty="0" err="1">
                          <a:effectLst/>
                        </a:rPr>
                        <a:t>i'r</a:t>
                      </a:r>
                      <a:r>
                        <a:rPr lang="en-GB" sz="2000" dirty="0">
                          <a:effectLst/>
                        </a:rPr>
                        <a:t> </a:t>
                      </a:r>
                      <a:r>
                        <a:rPr lang="en-GB" sz="2000" dirty="0" err="1">
                          <a:effectLst/>
                        </a:rPr>
                        <a:t>colofnau</a:t>
                      </a:r>
                      <a:r>
                        <a:rPr lang="en-GB" sz="2000" dirty="0">
                          <a:effectLst/>
                        </a:rPr>
                        <a:t>, a </a:t>
                      </a:r>
                      <a:r>
                        <a:rPr lang="en-GB" sz="2000" dirty="0" err="1">
                          <a:effectLst/>
                        </a:rPr>
                        <a:t>chaniatáu</a:t>
                      </a:r>
                      <a:r>
                        <a:rPr lang="en-GB" sz="2000" dirty="0">
                          <a:effectLst/>
                        </a:rPr>
                        <a:t> </a:t>
                      </a:r>
                      <a:r>
                        <a:rPr lang="en-GB" sz="2000" dirty="0" err="1">
                          <a:effectLst/>
                        </a:rPr>
                        <a:t>i'r</a:t>
                      </a:r>
                      <a:r>
                        <a:rPr lang="en-GB" sz="2000" dirty="0">
                          <a:effectLst/>
                        </a:rPr>
                        <a:t> </a:t>
                      </a:r>
                      <a:r>
                        <a:rPr lang="en-GB" sz="2000" dirty="0" err="1">
                          <a:effectLst/>
                        </a:rPr>
                        <a:t>ceibrau</a:t>
                      </a:r>
                      <a:r>
                        <a:rPr lang="en-GB" sz="2000" dirty="0">
                          <a:effectLst/>
                        </a:rPr>
                        <a:t> </a:t>
                      </a:r>
                      <a:r>
                        <a:rPr lang="en-GB" sz="2000" dirty="0" err="1">
                          <a:effectLst/>
                        </a:rPr>
                        <a:t>gael</a:t>
                      </a:r>
                      <a:r>
                        <a:rPr lang="en-GB" sz="2000" dirty="0">
                          <a:effectLst/>
                        </a:rPr>
                        <a:t> </a:t>
                      </a:r>
                      <a:r>
                        <a:rPr lang="en-GB" sz="2000" dirty="0" err="1">
                          <a:effectLst/>
                        </a:rPr>
                        <a:t>eu</a:t>
                      </a:r>
                      <a:r>
                        <a:rPr lang="en-GB" sz="2000" dirty="0">
                          <a:effectLst/>
                        </a:rPr>
                        <a:t> </a:t>
                      </a:r>
                      <a:r>
                        <a:rPr lang="en-GB" sz="2000" dirty="0" err="1">
                          <a:effectLst/>
                        </a:rPr>
                        <a:t>lleihau</a:t>
                      </a:r>
                      <a:r>
                        <a:rPr lang="en-GB" sz="2000" dirty="0">
                          <a:effectLst/>
                        </a:rPr>
                        <a:t> o ran </a:t>
                      </a:r>
                      <a:r>
                        <a:rPr lang="en-GB" sz="2000" dirty="0" err="1">
                          <a:effectLst/>
                        </a:rPr>
                        <a:t>maint</a:t>
                      </a:r>
                      <a:r>
                        <a:rPr lang="en-GB" sz="2000" dirty="0">
                          <a:effectLst/>
                        </a:rPr>
                        <a:t> </a:t>
                      </a:r>
                      <a:r>
                        <a:rPr lang="en-GB" sz="2000" dirty="0" err="1">
                          <a:effectLst/>
                        </a:rPr>
                        <a:t>o'u</a:t>
                      </a:r>
                      <a:r>
                        <a:rPr lang="en-GB" sz="2000" dirty="0">
                          <a:effectLst/>
                        </a:rPr>
                        <a:t> </a:t>
                      </a:r>
                      <a:r>
                        <a:rPr lang="en-GB" sz="2000" dirty="0" err="1">
                          <a:effectLst/>
                        </a:rPr>
                        <a:t>cymharu</a:t>
                      </a:r>
                      <a:r>
                        <a:rPr lang="en-GB" sz="2000" dirty="0">
                          <a:effectLst/>
                        </a:rPr>
                        <a:t> </a:t>
                      </a:r>
                      <a:r>
                        <a:rPr lang="en-GB" sz="2000" dirty="0" err="1">
                          <a:effectLst/>
                        </a:rPr>
                        <a:t>â'r</a:t>
                      </a:r>
                      <a:r>
                        <a:rPr lang="en-GB" sz="2000" dirty="0">
                          <a:effectLst/>
                        </a:rPr>
                        <a:t> </a:t>
                      </a:r>
                      <a:r>
                        <a:rPr lang="en-GB" sz="2000" dirty="0" err="1">
                          <a:effectLst/>
                        </a:rPr>
                        <a:t>rhychwant</a:t>
                      </a:r>
                      <a:r>
                        <a:rPr lang="en-GB" sz="2000" dirty="0">
                          <a:effectLst/>
                        </a:rPr>
                        <a:t> </a:t>
                      </a:r>
                      <a:r>
                        <a:rPr lang="en-GB" sz="2000" dirty="0" err="1">
                          <a:effectLst/>
                        </a:rPr>
                        <a:t>clir</a:t>
                      </a:r>
                      <a:r>
                        <a:rPr lang="en-GB" sz="2000" dirty="0">
                          <a:effectLst/>
                        </a:rPr>
                        <a:t>. </a:t>
                      </a:r>
                      <a:r>
                        <a:rPr lang="en-GB" sz="2000" dirty="0" err="1">
                          <a:effectLst/>
                        </a:rPr>
                        <a:t>Defnyddir</a:t>
                      </a:r>
                      <a:r>
                        <a:rPr lang="en-GB" sz="2000" dirty="0">
                          <a:effectLst/>
                        </a:rPr>
                        <a:t> </a:t>
                      </a:r>
                      <a:r>
                        <a:rPr lang="en-GB" sz="2000" dirty="0" err="1">
                          <a:effectLst/>
                        </a:rPr>
                        <a:t>bracedi</a:t>
                      </a:r>
                      <a:r>
                        <a:rPr lang="en-GB" sz="2000" dirty="0">
                          <a:effectLst/>
                        </a:rPr>
                        <a:t> </a:t>
                      </a:r>
                      <a:r>
                        <a:rPr lang="en-GB" sz="2000" dirty="0" err="1">
                          <a:effectLst/>
                        </a:rPr>
                        <a:t>tebyg</a:t>
                      </a:r>
                      <a:r>
                        <a:rPr lang="en-GB" sz="2000" dirty="0">
                          <a:effectLst/>
                        </a:rPr>
                        <a:t> </a:t>
                      </a:r>
                      <a:r>
                        <a:rPr lang="en-GB" sz="2000" dirty="0" err="1">
                          <a:effectLst/>
                        </a:rPr>
                        <a:t>ar</a:t>
                      </a:r>
                      <a:r>
                        <a:rPr lang="en-GB" sz="2000" dirty="0">
                          <a:effectLst/>
                        </a:rPr>
                        <a:t> </a:t>
                      </a:r>
                      <a:r>
                        <a:rPr lang="en-GB" sz="2000" dirty="0" err="1">
                          <a:effectLst/>
                        </a:rPr>
                        <a:t>lefel</a:t>
                      </a:r>
                      <a:r>
                        <a:rPr lang="en-GB" sz="2000" dirty="0">
                          <a:effectLst/>
                        </a:rPr>
                        <a:t> crib </a:t>
                      </a:r>
                      <a:r>
                        <a:rPr lang="en-GB" sz="2000" dirty="0" err="1">
                          <a:effectLst/>
                        </a:rPr>
                        <a:t>i</a:t>
                      </a:r>
                      <a:r>
                        <a:rPr lang="en-GB" sz="2000" dirty="0">
                          <a:effectLst/>
                        </a:rPr>
                        <a:t> </a:t>
                      </a:r>
                      <a:r>
                        <a:rPr lang="en-GB" sz="2000" dirty="0" err="1">
                          <a:effectLst/>
                        </a:rPr>
                        <a:t>ffurfio</a:t>
                      </a:r>
                      <a:r>
                        <a:rPr lang="en-GB" sz="2000" dirty="0">
                          <a:effectLst/>
                        </a:rPr>
                        <a:t> </a:t>
                      </a:r>
                      <a:r>
                        <a:rPr lang="en-GB" sz="2000" dirty="0" err="1">
                          <a:effectLst/>
                        </a:rPr>
                        <a:t>uniad</a:t>
                      </a:r>
                      <a:r>
                        <a:rPr lang="en-GB" sz="2000" dirty="0">
                          <a:effectLst/>
                        </a:rPr>
                        <a:t> </a:t>
                      </a:r>
                      <a:r>
                        <a:rPr lang="en-GB" sz="2000" dirty="0" err="1">
                          <a:effectLst/>
                        </a:rPr>
                        <a:t>rhwng</a:t>
                      </a:r>
                      <a:r>
                        <a:rPr lang="en-GB" sz="2000" dirty="0">
                          <a:effectLst/>
                        </a:rPr>
                        <a:t> y </a:t>
                      </a:r>
                      <a:r>
                        <a:rPr lang="en-GB" sz="2000" dirty="0" err="1">
                          <a:effectLst/>
                        </a:rPr>
                        <a:t>ceibrau</a:t>
                      </a:r>
                      <a:r>
                        <a:rPr lang="en-GB" sz="2000" dirty="0">
                          <a:effectLst/>
                        </a:rPr>
                        <a:t> </a:t>
                      </a:r>
                      <a:r>
                        <a:rPr lang="en-GB" sz="2000" dirty="0" err="1">
                          <a:effectLst/>
                        </a:rPr>
                        <a:t>wedi’u</a:t>
                      </a:r>
                      <a:r>
                        <a:rPr lang="en-GB" sz="2000" dirty="0">
                          <a:effectLst/>
                        </a:rPr>
                        <a:t> </a:t>
                      </a:r>
                      <a:r>
                        <a:rPr lang="en-GB" sz="2000" dirty="0" err="1">
                          <a:effectLst/>
                        </a:rPr>
                        <a:t>paru</a:t>
                      </a:r>
                      <a:r>
                        <a:rPr lang="en-GB" sz="2000" dirty="0">
                          <a:effectLst/>
                        </a:rPr>
                        <a:t>.</a:t>
                      </a:r>
                    </a:p>
                    <a:p>
                      <a:pPr algn="l">
                        <a:lnSpc>
                          <a:spcPct val="107000"/>
                        </a:lnSpc>
                        <a:spcBef>
                          <a:spcPts val="600"/>
                        </a:spcBef>
                        <a:spcAft>
                          <a:spcPts val="600"/>
                        </a:spcAft>
                      </a:pPr>
                      <a:r>
                        <a:rPr lang="en-GB" sz="2000" dirty="0" err="1">
                          <a:effectLst/>
                        </a:rPr>
                        <a:t>Fel</a:t>
                      </a:r>
                      <a:r>
                        <a:rPr lang="en-GB" sz="2000" dirty="0">
                          <a:effectLst/>
                        </a:rPr>
                        <a:t> </a:t>
                      </a:r>
                      <a:r>
                        <a:rPr lang="en-GB" sz="2000" dirty="0" err="1">
                          <a:effectLst/>
                        </a:rPr>
                        <a:t>arfer</a:t>
                      </a:r>
                      <a:r>
                        <a:rPr lang="en-GB" sz="2000" dirty="0">
                          <a:effectLst/>
                        </a:rPr>
                        <a:t>, </a:t>
                      </a:r>
                      <a:r>
                        <a:rPr lang="en-GB" sz="2000" dirty="0" err="1">
                          <a:effectLst/>
                        </a:rPr>
                        <a:t>caiff</a:t>
                      </a:r>
                      <a:r>
                        <a:rPr lang="en-GB" sz="2000" dirty="0">
                          <a:effectLst/>
                        </a:rPr>
                        <a:t> </a:t>
                      </a:r>
                      <a:r>
                        <a:rPr lang="en-GB" sz="2000" dirty="0" err="1">
                          <a:effectLst/>
                        </a:rPr>
                        <a:t>fframiau</a:t>
                      </a:r>
                      <a:r>
                        <a:rPr lang="en-GB" sz="2000" dirty="0">
                          <a:effectLst/>
                        </a:rPr>
                        <a:t> portal </a:t>
                      </a:r>
                      <a:r>
                        <a:rPr lang="en-GB" sz="2000" dirty="0" err="1">
                          <a:effectLst/>
                        </a:rPr>
                        <a:t>eu</a:t>
                      </a:r>
                      <a:r>
                        <a:rPr lang="en-GB" sz="2000" dirty="0">
                          <a:effectLst/>
                        </a:rPr>
                        <a:t> </a:t>
                      </a:r>
                      <a:r>
                        <a:rPr lang="en-GB" sz="2000" dirty="0" err="1">
                          <a:effectLst/>
                        </a:rPr>
                        <a:t>creu</a:t>
                      </a:r>
                      <a:r>
                        <a:rPr lang="en-GB" sz="2000" dirty="0">
                          <a:effectLst/>
                        </a:rPr>
                        <a:t> o </a:t>
                      </a:r>
                      <a:r>
                        <a:rPr lang="en-GB" sz="2000" dirty="0" err="1">
                          <a:effectLst/>
                        </a:rPr>
                        <a:t>ddur</a:t>
                      </a:r>
                      <a:r>
                        <a:rPr lang="en-GB" sz="2000" dirty="0">
                          <a:effectLst/>
                        </a:rPr>
                        <a:t> </a:t>
                      </a:r>
                      <a:r>
                        <a:rPr lang="en-GB" sz="2000" dirty="0" err="1">
                          <a:effectLst/>
                        </a:rPr>
                        <a:t>strwythurol</a:t>
                      </a:r>
                      <a:r>
                        <a:rPr lang="en-GB" sz="2000" dirty="0">
                          <a:effectLst/>
                        </a:rPr>
                        <a:t>, </a:t>
                      </a:r>
                      <a:r>
                        <a:rPr lang="en-GB" sz="2000" dirty="0" err="1">
                          <a:effectLst/>
                        </a:rPr>
                        <a:t>er</a:t>
                      </a:r>
                      <a:r>
                        <a:rPr lang="en-GB" sz="2000" dirty="0">
                          <a:effectLst/>
                        </a:rPr>
                        <a:t> bod </a:t>
                      </a:r>
                      <a:r>
                        <a:rPr lang="en-GB" sz="2000" dirty="0" err="1">
                          <a:effectLst/>
                        </a:rPr>
                        <a:t>concrit</a:t>
                      </a:r>
                      <a:r>
                        <a:rPr lang="en-GB" sz="2000" dirty="0">
                          <a:effectLst/>
                        </a:rPr>
                        <a:t> </a:t>
                      </a:r>
                      <a:r>
                        <a:rPr lang="en-GB" sz="2000" dirty="0" err="1">
                          <a:effectLst/>
                        </a:rPr>
                        <a:t>wedi'i</a:t>
                      </a:r>
                      <a:r>
                        <a:rPr lang="en-GB" sz="2000" dirty="0">
                          <a:effectLst/>
                        </a:rPr>
                        <a:t> </a:t>
                      </a:r>
                      <a:r>
                        <a:rPr lang="en-GB" sz="2000" dirty="0" err="1">
                          <a:effectLst/>
                        </a:rPr>
                        <a:t>atgyfnerthu</a:t>
                      </a:r>
                      <a:r>
                        <a:rPr lang="en-GB" sz="2000" dirty="0">
                          <a:effectLst/>
                        </a:rPr>
                        <a:t> a </a:t>
                      </a:r>
                      <a:r>
                        <a:rPr lang="en-GB" sz="2000" dirty="0" err="1">
                          <a:effectLst/>
                        </a:rPr>
                        <a:t>phren</a:t>
                      </a:r>
                      <a:r>
                        <a:rPr lang="en-GB" sz="2000" dirty="0">
                          <a:effectLst/>
                        </a:rPr>
                        <a:t> </a:t>
                      </a:r>
                      <a:r>
                        <a:rPr lang="en-GB" sz="2000" dirty="0" err="1">
                          <a:effectLst/>
                        </a:rPr>
                        <a:t>wedi'i</a:t>
                      </a:r>
                      <a:r>
                        <a:rPr lang="en-GB" sz="2000" dirty="0">
                          <a:effectLst/>
                        </a:rPr>
                        <a:t> </a:t>
                      </a:r>
                      <a:r>
                        <a:rPr lang="en-GB" sz="2000" dirty="0" err="1">
                          <a:effectLst/>
                        </a:rPr>
                        <a:t>lamineiddio</a:t>
                      </a:r>
                      <a:r>
                        <a:rPr lang="en-GB" sz="2000" dirty="0">
                          <a:effectLst/>
                        </a:rPr>
                        <a:t> </a:t>
                      </a:r>
                      <a:r>
                        <a:rPr lang="en-GB" sz="2000" dirty="0" err="1">
                          <a:effectLst/>
                        </a:rPr>
                        <a:t>hefyd</a:t>
                      </a:r>
                      <a:r>
                        <a:rPr lang="en-GB" sz="2000" dirty="0">
                          <a:effectLst/>
                        </a:rPr>
                        <a:t> </a:t>
                      </a:r>
                      <a:r>
                        <a:rPr lang="en-GB" sz="2000" dirty="0" err="1">
                          <a:effectLst/>
                        </a:rPr>
                        <a:t>yn</a:t>
                      </a:r>
                      <a:r>
                        <a:rPr lang="en-GB" sz="2000" dirty="0">
                          <a:effectLst/>
                        </a:rPr>
                        <a:t> </a:t>
                      </a:r>
                      <a:r>
                        <a:rPr lang="en-GB" sz="2000" dirty="0" err="1">
                          <a:effectLst/>
                        </a:rPr>
                        <a:t>cael</a:t>
                      </a:r>
                      <a:r>
                        <a:rPr lang="en-GB" sz="2000" dirty="0">
                          <a:effectLst/>
                        </a:rPr>
                        <a:t> </a:t>
                      </a:r>
                      <a:r>
                        <a:rPr lang="en-GB" sz="2000" dirty="0" err="1">
                          <a:effectLst/>
                        </a:rPr>
                        <a:t>eu</a:t>
                      </a:r>
                      <a:r>
                        <a:rPr lang="en-GB" sz="2000" dirty="0">
                          <a:effectLst/>
                        </a:rPr>
                        <a:t> </a:t>
                      </a:r>
                      <a:r>
                        <a:rPr lang="en-GB" sz="2000" dirty="0" err="1">
                          <a:effectLst/>
                        </a:rPr>
                        <a:t>defnyddio</a:t>
                      </a:r>
                      <a:r>
                        <a:rPr lang="en-GB" sz="2000" dirty="0">
                          <a:effectLst/>
                        </a:rPr>
                        <a:t>. </a:t>
                      </a:r>
                      <a:r>
                        <a:rPr lang="en-GB" sz="2000" dirty="0" err="1">
                          <a:effectLst/>
                        </a:rPr>
                        <a:t>Maent</a:t>
                      </a:r>
                      <a:r>
                        <a:rPr lang="en-GB" sz="2000" dirty="0">
                          <a:effectLst/>
                        </a:rPr>
                        <a:t> </a:t>
                      </a:r>
                      <a:r>
                        <a:rPr lang="en-GB" sz="2000" dirty="0" err="1">
                          <a:effectLst/>
                        </a:rPr>
                        <a:t>yn</a:t>
                      </a:r>
                      <a:r>
                        <a:rPr lang="en-GB" sz="2000" dirty="0">
                          <a:effectLst/>
                        </a:rPr>
                        <a:t> </a:t>
                      </a:r>
                      <a:r>
                        <a:rPr lang="en-GB" sz="2000" dirty="0" err="1">
                          <a:effectLst/>
                        </a:rPr>
                        <a:t>strwythurau</a:t>
                      </a:r>
                      <a:r>
                        <a:rPr lang="en-GB" sz="2000" dirty="0">
                          <a:effectLst/>
                        </a:rPr>
                        <a:t> </a:t>
                      </a:r>
                      <a:r>
                        <a:rPr lang="en-GB" sz="2000" dirty="0" err="1">
                          <a:effectLst/>
                        </a:rPr>
                        <a:t>ysgafn</a:t>
                      </a:r>
                      <a:r>
                        <a:rPr lang="en-GB" sz="2000" dirty="0">
                          <a:effectLst/>
                        </a:rPr>
                        <a:t> y </a:t>
                      </a:r>
                      <a:r>
                        <a:rPr lang="en-GB" sz="2000" dirty="0" err="1">
                          <a:effectLst/>
                        </a:rPr>
                        <a:t>gellir</a:t>
                      </a:r>
                      <a:r>
                        <a:rPr lang="en-GB" sz="2000" dirty="0">
                          <a:effectLst/>
                        </a:rPr>
                        <a:t> </a:t>
                      </a:r>
                      <a:r>
                        <a:rPr lang="en-GB" sz="2000" dirty="0" err="1">
                          <a:effectLst/>
                        </a:rPr>
                        <a:t>eu</a:t>
                      </a:r>
                      <a:r>
                        <a:rPr lang="en-GB" sz="2000" dirty="0">
                          <a:effectLst/>
                        </a:rPr>
                        <a:t> </a:t>
                      </a:r>
                      <a:r>
                        <a:rPr lang="en-GB" sz="2000" dirty="0" err="1">
                          <a:effectLst/>
                        </a:rPr>
                        <a:t>cynhyrchu</a:t>
                      </a:r>
                      <a:r>
                        <a:rPr lang="en-GB" sz="2000" dirty="0">
                          <a:effectLst/>
                        </a:rPr>
                        <a:t> </a:t>
                      </a:r>
                      <a:r>
                        <a:rPr lang="en-GB" sz="2000" dirty="0" err="1">
                          <a:effectLst/>
                        </a:rPr>
                        <a:t>oddi</a:t>
                      </a:r>
                      <a:r>
                        <a:rPr lang="en-GB" sz="2000" dirty="0">
                          <a:effectLst/>
                        </a:rPr>
                        <a:t> </a:t>
                      </a:r>
                      <a:r>
                        <a:rPr lang="en-GB" sz="2000" dirty="0" err="1">
                          <a:effectLst/>
                        </a:rPr>
                        <a:t>ar</a:t>
                      </a:r>
                      <a:r>
                        <a:rPr lang="en-GB" sz="2000" dirty="0">
                          <a:effectLst/>
                        </a:rPr>
                        <a:t> y </a:t>
                      </a:r>
                      <a:r>
                        <a:rPr lang="en-GB" sz="2000" dirty="0" err="1">
                          <a:effectLst/>
                        </a:rPr>
                        <a:t>safle</a:t>
                      </a:r>
                      <a:r>
                        <a:rPr lang="en-GB" sz="2000" dirty="0">
                          <a:effectLst/>
                        </a:rPr>
                        <a:t> </a:t>
                      </a:r>
                      <a:r>
                        <a:rPr lang="en-GB" sz="2000" dirty="0" err="1">
                          <a:effectLst/>
                        </a:rPr>
                        <a:t>a'u</a:t>
                      </a:r>
                      <a:r>
                        <a:rPr lang="en-GB" sz="2000" dirty="0">
                          <a:effectLst/>
                        </a:rPr>
                        <a:t> </a:t>
                      </a:r>
                      <a:r>
                        <a:rPr lang="en-GB" sz="2000" dirty="0" err="1">
                          <a:effectLst/>
                        </a:rPr>
                        <a:t>codi</a:t>
                      </a:r>
                      <a:r>
                        <a:rPr lang="en-GB" sz="2000" dirty="0">
                          <a:effectLst/>
                        </a:rPr>
                        <a:t> </a:t>
                      </a:r>
                      <a:r>
                        <a:rPr lang="en-GB" sz="2000" dirty="0" err="1">
                          <a:effectLst/>
                        </a:rPr>
                        <a:t>ar</a:t>
                      </a:r>
                      <a:r>
                        <a:rPr lang="en-GB" sz="2000" dirty="0">
                          <a:effectLst/>
                        </a:rPr>
                        <a:t> y </a:t>
                      </a:r>
                      <a:r>
                        <a:rPr lang="en-GB" sz="2000" dirty="0" err="1">
                          <a:effectLst/>
                        </a:rPr>
                        <a:t>safle</a:t>
                      </a:r>
                      <a:r>
                        <a:rPr lang="en-GB" sz="2000" dirty="0">
                          <a:effectLst/>
                        </a:rPr>
                        <a:t> </a:t>
                      </a:r>
                      <a:r>
                        <a:rPr lang="en-GB" sz="2000" dirty="0" err="1">
                          <a:effectLst/>
                        </a:rPr>
                        <a:t>gyda</a:t>
                      </a:r>
                      <a:r>
                        <a:rPr lang="en-GB" sz="2000" dirty="0">
                          <a:effectLst/>
                        </a:rPr>
                        <a:t> </a:t>
                      </a:r>
                      <a:r>
                        <a:rPr lang="en-GB" sz="2000" dirty="0" err="1">
                          <a:effectLst/>
                        </a:rPr>
                        <a:t>cholofnau</a:t>
                      </a:r>
                      <a:r>
                        <a:rPr lang="en-GB" sz="2000" dirty="0">
                          <a:effectLst/>
                        </a:rPr>
                        <a:t> </a:t>
                      </a:r>
                      <a:r>
                        <a:rPr lang="en-GB" sz="2000" dirty="0" err="1">
                          <a:effectLst/>
                        </a:rPr>
                        <a:t>wedi'u</a:t>
                      </a:r>
                      <a:r>
                        <a:rPr lang="en-GB" sz="2000" dirty="0">
                          <a:effectLst/>
                        </a:rPr>
                        <a:t> </a:t>
                      </a:r>
                      <a:r>
                        <a:rPr lang="en-GB" sz="2000" dirty="0" err="1">
                          <a:effectLst/>
                        </a:rPr>
                        <a:t>bolltio</a:t>
                      </a:r>
                      <a:r>
                        <a:rPr lang="en-GB" sz="2000" dirty="0">
                          <a:effectLst/>
                        </a:rPr>
                        <a:t> </a:t>
                      </a:r>
                      <a:r>
                        <a:rPr lang="en-GB" sz="2000" dirty="0" err="1">
                          <a:effectLst/>
                        </a:rPr>
                        <a:t>i</a:t>
                      </a:r>
                      <a:r>
                        <a:rPr lang="en-GB" sz="2000" dirty="0">
                          <a:effectLst/>
                        </a:rPr>
                        <a:t> is-</a:t>
                      </a:r>
                      <a:r>
                        <a:rPr lang="en-GB" sz="2000" dirty="0" err="1">
                          <a:effectLst/>
                        </a:rPr>
                        <a:t>strwythur</a:t>
                      </a:r>
                      <a:r>
                        <a:rPr lang="en-GB" sz="2000" dirty="0">
                          <a:effectLst/>
                        </a:rPr>
                        <a:t>.</a:t>
                      </a:r>
                    </a:p>
                    <a:p>
                      <a:pPr algn="l">
                        <a:lnSpc>
                          <a:spcPct val="107000"/>
                        </a:lnSpc>
                        <a:spcBef>
                          <a:spcPts val="600"/>
                        </a:spcBef>
                        <a:spcAft>
                          <a:spcPts val="600"/>
                        </a:spcAft>
                      </a:pPr>
                      <a:r>
                        <a:rPr lang="en-GB" sz="2000" dirty="0" err="1">
                          <a:effectLst/>
                        </a:rPr>
                        <a:t>Gellir</a:t>
                      </a:r>
                      <a:r>
                        <a:rPr lang="en-GB" sz="2000" dirty="0">
                          <a:effectLst/>
                        </a:rPr>
                        <a:t> </a:t>
                      </a:r>
                      <a:r>
                        <a:rPr lang="en-GB" sz="2000" dirty="0" err="1">
                          <a:effectLst/>
                        </a:rPr>
                        <a:t>ffurfio</a:t>
                      </a:r>
                      <a:r>
                        <a:rPr lang="en-GB" sz="2000" dirty="0">
                          <a:effectLst/>
                        </a:rPr>
                        <a:t> </a:t>
                      </a:r>
                      <a:r>
                        <a:rPr lang="en-GB" sz="2000" dirty="0" err="1">
                          <a:effectLst/>
                        </a:rPr>
                        <a:t>adeilad</a:t>
                      </a:r>
                      <a:r>
                        <a:rPr lang="en-GB" sz="2000" dirty="0">
                          <a:effectLst/>
                        </a:rPr>
                        <a:t> </a:t>
                      </a:r>
                      <a:r>
                        <a:rPr lang="en-GB" sz="2000" dirty="0" err="1">
                          <a:effectLst/>
                        </a:rPr>
                        <a:t>gan</a:t>
                      </a:r>
                      <a:r>
                        <a:rPr lang="en-GB" sz="2000" dirty="0">
                          <a:effectLst/>
                        </a:rPr>
                        <a:t> </a:t>
                      </a:r>
                      <a:r>
                        <a:rPr lang="en-GB" sz="2000" dirty="0" err="1">
                          <a:effectLst/>
                        </a:rPr>
                        <a:t>ddefnyddio</a:t>
                      </a:r>
                      <a:r>
                        <a:rPr lang="en-GB" sz="2000" dirty="0">
                          <a:effectLst/>
                        </a:rPr>
                        <a:t> </a:t>
                      </a:r>
                      <a:r>
                        <a:rPr lang="en-GB" sz="2000" dirty="0" err="1">
                          <a:effectLst/>
                        </a:rPr>
                        <a:t>cyfres</a:t>
                      </a:r>
                      <a:r>
                        <a:rPr lang="en-GB" sz="2000" dirty="0">
                          <a:effectLst/>
                        </a:rPr>
                        <a:t> o </a:t>
                      </a:r>
                      <a:r>
                        <a:rPr lang="en-GB" sz="2000" dirty="0" err="1">
                          <a:effectLst/>
                        </a:rPr>
                        <a:t>fframiau</a:t>
                      </a:r>
                      <a:r>
                        <a:rPr lang="en-GB" sz="2000" dirty="0">
                          <a:effectLst/>
                        </a:rPr>
                        <a:t> portal </a:t>
                      </a:r>
                      <a:r>
                        <a:rPr lang="en-GB" sz="2000" dirty="0" err="1">
                          <a:effectLst/>
                        </a:rPr>
                        <a:t>cyfochrog</a:t>
                      </a:r>
                      <a:r>
                        <a:rPr lang="en-GB" sz="2000" dirty="0">
                          <a:effectLst/>
                        </a:rPr>
                        <a:t>, 6m </a:t>
                      </a:r>
                      <a:r>
                        <a:rPr lang="en-GB" sz="2000" dirty="0" err="1">
                          <a:effectLst/>
                        </a:rPr>
                        <a:t>ar</a:t>
                      </a:r>
                      <a:r>
                        <a:rPr lang="en-GB" sz="2000" dirty="0">
                          <a:effectLst/>
                        </a:rPr>
                        <a:t> </a:t>
                      </a:r>
                      <a:r>
                        <a:rPr lang="en-GB" sz="2000" dirty="0" err="1">
                          <a:effectLst/>
                        </a:rPr>
                        <a:t>wahân</a:t>
                      </a:r>
                      <a:r>
                        <a:rPr lang="en-GB" sz="2000" dirty="0">
                          <a:effectLst/>
                        </a:rPr>
                        <a:t> </a:t>
                      </a:r>
                      <a:r>
                        <a:rPr lang="en-GB" sz="2000" dirty="0" err="1">
                          <a:effectLst/>
                        </a:rPr>
                        <a:t>fel</a:t>
                      </a:r>
                      <a:r>
                        <a:rPr lang="en-GB" sz="2000" dirty="0">
                          <a:effectLst/>
                        </a:rPr>
                        <a:t> </a:t>
                      </a:r>
                      <a:r>
                        <a:rPr lang="en-GB" sz="2000" dirty="0" err="1">
                          <a:effectLst/>
                        </a:rPr>
                        <a:t>arfer</a:t>
                      </a:r>
                      <a:r>
                        <a:rPr lang="en-GB" sz="2000" dirty="0">
                          <a:effectLst/>
                        </a:rPr>
                        <a:t>, </a:t>
                      </a:r>
                      <a:r>
                        <a:rPr lang="en-GB" sz="2000" dirty="0" err="1">
                          <a:effectLst/>
                        </a:rPr>
                        <a:t>sy'n</a:t>
                      </a:r>
                      <a:r>
                        <a:rPr lang="en-GB" sz="2000" dirty="0">
                          <a:effectLst/>
                        </a:rPr>
                        <a:t> </a:t>
                      </a:r>
                      <a:r>
                        <a:rPr lang="en-GB" sz="2000" dirty="0" err="1">
                          <a:effectLst/>
                        </a:rPr>
                        <a:t>gysylltiedig</a:t>
                      </a:r>
                      <a:r>
                        <a:rPr lang="en-GB" sz="2000" dirty="0">
                          <a:effectLst/>
                        </a:rPr>
                        <a:t> â </a:t>
                      </a:r>
                      <a:r>
                        <a:rPr lang="en-GB" sz="2000" dirty="0" err="1">
                          <a:effectLst/>
                        </a:rPr>
                        <a:t>thrawstiau</a:t>
                      </a:r>
                      <a:r>
                        <a:rPr lang="en-GB" sz="2000" dirty="0">
                          <a:effectLst/>
                        </a:rPr>
                        <a:t> </a:t>
                      </a:r>
                      <a:r>
                        <a:rPr lang="en-GB" sz="2000" dirty="0" err="1">
                          <a:effectLst/>
                        </a:rPr>
                        <a:t>bondo</a:t>
                      </a:r>
                      <a:r>
                        <a:rPr lang="en-GB" sz="2000" dirty="0">
                          <a:effectLst/>
                        </a:rPr>
                        <a:t> </a:t>
                      </a:r>
                      <a:r>
                        <a:rPr lang="en-GB" sz="2000" dirty="0" err="1">
                          <a:effectLst/>
                        </a:rPr>
                        <a:t>strwythurol</a:t>
                      </a:r>
                      <a:r>
                        <a:rPr lang="en-GB" sz="2000" dirty="0">
                          <a:effectLst/>
                        </a:rPr>
                        <a:t>.  Mae </a:t>
                      </a:r>
                      <a:r>
                        <a:rPr lang="en-GB" sz="2000" dirty="0" err="1">
                          <a:effectLst/>
                        </a:rPr>
                        <a:t>angen</a:t>
                      </a:r>
                      <a:r>
                        <a:rPr lang="en-GB" sz="2000" dirty="0">
                          <a:effectLst/>
                        </a:rPr>
                        <a:t> </a:t>
                      </a:r>
                      <a:r>
                        <a:rPr lang="en-GB" sz="2000" dirty="0" err="1">
                          <a:effectLst/>
                        </a:rPr>
                        <a:t>tynhad</a:t>
                      </a:r>
                      <a:r>
                        <a:rPr lang="en-GB" sz="2000" dirty="0">
                          <a:effectLst/>
                        </a:rPr>
                        <a:t> </a:t>
                      </a:r>
                      <a:r>
                        <a:rPr lang="en-GB" sz="2000" dirty="0" err="1">
                          <a:effectLst/>
                        </a:rPr>
                        <a:t>mewn</a:t>
                      </a:r>
                      <a:r>
                        <a:rPr lang="en-GB" sz="2000" dirty="0">
                          <a:effectLst/>
                        </a:rPr>
                        <a:t> o </a:t>
                      </a:r>
                      <a:r>
                        <a:rPr lang="en-GB" sz="2000" dirty="0" err="1">
                          <a:effectLst/>
                        </a:rPr>
                        <a:t>leiaf</a:t>
                      </a:r>
                      <a:r>
                        <a:rPr lang="en-GB" sz="2000" dirty="0">
                          <a:effectLst/>
                        </a:rPr>
                        <a:t> un bae </a:t>
                      </a:r>
                      <a:r>
                        <a:rPr lang="en-GB" sz="2000" dirty="0" err="1">
                          <a:effectLst/>
                        </a:rPr>
                        <a:t>ochr</a:t>
                      </a:r>
                      <a:r>
                        <a:rPr lang="en-GB" sz="2000" dirty="0">
                          <a:effectLst/>
                        </a:rPr>
                        <a:t> </a:t>
                      </a:r>
                      <a:r>
                        <a:rPr lang="en-GB" sz="2000" dirty="0" err="1">
                          <a:effectLst/>
                        </a:rPr>
                        <a:t>fesul</a:t>
                      </a:r>
                      <a:r>
                        <a:rPr lang="en-GB" sz="2000" dirty="0">
                          <a:effectLst/>
                        </a:rPr>
                        <a:t> </a:t>
                      </a:r>
                      <a:r>
                        <a:rPr lang="en-GB" sz="2000" dirty="0" err="1">
                          <a:effectLst/>
                        </a:rPr>
                        <a:t>gweddlun</a:t>
                      </a:r>
                      <a:r>
                        <a:rPr lang="en-GB" sz="2000" dirty="0">
                          <a:effectLst/>
                        </a:rPr>
                        <a:t> </a:t>
                      </a:r>
                      <a:r>
                        <a:rPr lang="en-GB" sz="2000" dirty="0" err="1">
                          <a:effectLst/>
                        </a:rPr>
                        <a:t>er</a:t>
                      </a:r>
                      <a:r>
                        <a:rPr lang="en-GB" sz="2000" dirty="0">
                          <a:effectLst/>
                        </a:rPr>
                        <a:t> </a:t>
                      </a:r>
                      <a:r>
                        <a:rPr lang="en-GB" sz="2000" dirty="0" err="1">
                          <a:effectLst/>
                        </a:rPr>
                        <a:t>mwyn</a:t>
                      </a:r>
                      <a:r>
                        <a:rPr lang="en-GB" sz="2000" dirty="0">
                          <a:effectLst/>
                        </a:rPr>
                        <a:t> </a:t>
                      </a:r>
                      <a:r>
                        <a:rPr lang="en-GB" sz="2000" dirty="0" err="1">
                          <a:effectLst/>
                        </a:rPr>
                        <a:t>rhoi</a:t>
                      </a:r>
                      <a:r>
                        <a:rPr lang="en-GB" sz="2000" dirty="0">
                          <a:effectLst/>
                        </a:rPr>
                        <a:t> </a:t>
                      </a:r>
                      <a:r>
                        <a:rPr lang="en-GB" sz="2000" dirty="0" err="1">
                          <a:effectLst/>
                        </a:rPr>
                        <a:t>sefydlogrwydd</a:t>
                      </a:r>
                      <a:r>
                        <a:rPr lang="en-GB" sz="2000" dirty="0">
                          <a:effectLst/>
                        </a:rPr>
                        <a:t> </a:t>
                      </a:r>
                      <a:r>
                        <a:rPr lang="en-GB" sz="2000" dirty="0" err="1">
                          <a:effectLst/>
                        </a:rPr>
                        <a:t>ochrol</a:t>
                      </a:r>
                      <a:r>
                        <a:rPr lang="en-GB" sz="2000" dirty="0">
                          <a:effectLst/>
                        </a:rPr>
                        <a:t> </a:t>
                      </a:r>
                      <a:r>
                        <a:rPr lang="en-GB" sz="2000" dirty="0" err="1">
                          <a:effectLst/>
                        </a:rPr>
                        <a:t>i'r</a:t>
                      </a:r>
                      <a:r>
                        <a:rPr lang="en-GB" sz="2000" dirty="0">
                          <a:effectLst/>
                        </a:rPr>
                        <a:t> </a:t>
                      </a:r>
                      <a:r>
                        <a:rPr lang="en-GB" sz="2000" dirty="0" err="1">
                          <a:effectLst/>
                        </a:rPr>
                        <a:t>rhes</a:t>
                      </a:r>
                      <a:r>
                        <a:rPr lang="en-GB" sz="2000" dirty="0">
                          <a:effectLst/>
                        </a:rPr>
                        <a:t> o </a:t>
                      </a:r>
                      <a:r>
                        <a:rPr lang="en-GB" sz="2000" dirty="0" err="1">
                          <a:effectLst/>
                        </a:rPr>
                        <a:t>fframiau</a:t>
                      </a:r>
                      <a:r>
                        <a:rPr lang="en-GB" sz="2000" dirty="0">
                          <a:effectLst/>
                        </a:rPr>
                        <a:t> </a:t>
                      </a:r>
                      <a:r>
                        <a:rPr lang="en-GB" sz="2000" dirty="0" err="1">
                          <a:effectLst/>
                        </a:rPr>
                        <a:t>cyfochrog</a:t>
                      </a:r>
                      <a:r>
                        <a:rPr lang="en-GB" sz="2000" dirty="0">
                          <a:effectLst/>
                        </a:rPr>
                        <a:t>,</a:t>
                      </a:r>
                    </a:p>
                    <a:p>
                      <a:pPr algn="l">
                        <a:lnSpc>
                          <a:spcPct val="107000"/>
                        </a:lnSpc>
                        <a:spcBef>
                          <a:spcPts val="600"/>
                        </a:spcBef>
                        <a:spcAft>
                          <a:spcPts val="600"/>
                        </a:spcAft>
                        <a:tabLst>
                          <a:tab pos="615950" algn="l"/>
                        </a:tabLs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2358235631"/>
                  </a:ext>
                </a:extLst>
              </a:tr>
            </a:tbl>
          </a:graphicData>
        </a:graphic>
      </p:graphicFrame>
      <p:sp>
        <p:nvSpPr>
          <p:cNvPr id="8" name="Title 1">
            <a:extLst>
              <a:ext uri="{FF2B5EF4-FFF2-40B4-BE49-F238E27FC236}">
                <a16:creationId xmlns:a16="http://schemas.microsoft.com/office/drawing/2014/main" id="{99503041-41C4-44D7-A87E-531C0ABF6293}"/>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err="1">
                <a:solidFill>
                  <a:prstClr val="white"/>
                </a:solidFill>
              </a:rPr>
              <a:t>Trefnu</a:t>
            </a:r>
            <a:r>
              <a:rPr lang="en-GB">
                <a:solidFill>
                  <a:prstClr val="white"/>
                </a:solidFill>
              </a:rPr>
              <a:t> </a:t>
            </a:r>
            <a:r>
              <a:rPr lang="en-GB" err="1">
                <a:solidFill>
                  <a:prstClr val="white"/>
                </a:solidFill>
              </a:rPr>
              <a:t>Gwybodaeth</a:t>
            </a:r>
            <a:r>
              <a:rPr lang="en-GB">
                <a:solidFill>
                  <a:prstClr val="white"/>
                </a:solidFill>
              </a:rPr>
              <a:t>– </a:t>
            </a:r>
            <a:r>
              <a:rPr lang="en-GB" err="1">
                <a:solidFill>
                  <a:prstClr val="white"/>
                </a:solidFill>
              </a:rPr>
              <a:t>Ffrâm</a:t>
            </a:r>
            <a:r>
              <a:rPr lang="en-GB">
                <a:solidFill>
                  <a:prstClr val="white"/>
                </a:solidFill>
              </a:rPr>
              <a:t> </a:t>
            </a:r>
            <a:r>
              <a:rPr lang="en-GB" err="1">
                <a:solidFill>
                  <a:prstClr val="white"/>
                </a:solidFill>
              </a:rPr>
              <a:t>Bortal</a:t>
            </a:r>
            <a:endParaRPr lang="en-GB">
              <a:solidFill>
                <a:prstClr val="white"/>
              </a:solidFill>
            </a:endParaRPr>
          </a:p>
        </p:txBody>
      </p:sp>
      <p:pic>
        <p:nvPicPr>
          <p:cNvPr id="2" name="Audio 1">
            <a:hlinkClick r:id="" action="ppaction://media"/>
            <a:extLst>
              <a:ext uri="{FF2B5EF4-FFF2-40B4-BE49-F238E27FC236}">
                <a16:creationId xmlns:a16="http://schemas.microsoft.com/office/drawing/2014/main" id="{186F5E0A-E1D4-E34E-B5EE-44C6960EA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08630096"/>
      </p:ext>
    </p:extLst>
  </p:cSld>
  <p:clrMapOvr>
    <a:masterClrMapping/>
  </p:clrMapOvr>
  <mc:AlternateContent xmlns:mc="http://schemas.openxmlformats.org/markup-compatibility/2006" xmlns:p14="http://schemas.microsoft.com/office/powerpoint/2010/main">
    <mc:Choice Requires="p14">
      <p:transition spd="slow" p14:dur="2000" advTm="16448"/>
    </mc:Choice>
    <mc:Fallback xmlns="">
      <p:transition spd="slow" advTm="1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3b(ii)?</a:t>
            </a:r>
          </a:p>
        </p:txBody>
      </p:sp>
      <p:sp>
        <p:nvSpPr>
          <p:cNvPr id="5" name="Rectangle 4">
            <a:extLst>
              <a:ext uri="{FF2B5EF4-FFF2-40B4-BE49-F238E27FC236}">
                <a16:creationId xmlns:a16="http://schemas.microsoft.com/office/drawing/2014/main" id="{0D5767C6-585F-8C49-8704-A891B5CD49F6}"/>
              </a:ext>
            </a:extLst>
          </p:cNvPr>
          <p:cNvSpPr/>
          <p:nvPr/>
        </p:nvSpPr>
        <p:spPr>
          <a:xfrm>
            <a:off x="2182842" y="1676398"/>
            <a:ext cx="7829550" cy="3970318"/>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brofi</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Mathau</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strwythur</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adeiladu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waliau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ceudod</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Amser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6 MUNUD </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esboniad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manwl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ennill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Dull:</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Cwblhewch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gamau</a:t>
            </a:r>
            <a:r>
              <a:rPr lang="en-US" dirty="0">
                <a:solidFill>
                  <a:prstClr val="black"/>
                </a:solidFill>
                <a:latin typeface="Calibri" pitchFamily="34" charset="0"/>
                <a:ea typeface="Cambria" panose="02040503050406030204" pitchFamily="18" charset="0"/>
                <a:cs typeface="Cambria" panose="02040503050406030204" pitchFamily="18" charset="0"/>
              </a:rPr>
              <a:t> 1 – 4 </a:t>
            </a:r>
            <a:r>
              <a:rPr lang="en-US" dirty="0" err="1">
                <a:solidFill>
                  <a:prstClr val="black"/>
                </a:solidFill>
                <a:latin typeface="Calibri" pitchFamily="34" charset="0"/>
                <a:ea typeface="Cambria" panose="02040503050406030204" pitchFamily="18" charset="0"/>
                <a:cs typeface="Cambria" panose="02040503050406030204" pitchFamily="18" charset="0"/>
              </a:rPr>
              <a:t>fel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cwestiynau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blaenorol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5	</a:t>
            </a:r>
            <a:r>
              <a:rPr lang="en-US" dirty="0" err="1">
                <a:solidFill>
                  <a:prstClr val="black"/>
                </a:solidFill>
                <a:latin typeface="Calibri" pitchFamily="34" charset="0"/>
                <a:ea typeface="Cambria" panose="02040503050406030204" pitchFamily="18" charset="0"/>
                <a:cs typeface="Cambria" panose="02040503050406030204" pitchFamily="18" charset="0"/>
              </a:rPr>
              <a:t>Nodwch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rydych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chi'n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adeiladu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waliau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ceudod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rydych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chi'n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adeiladau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preswyl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Ystyriwch</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rhesymau</a:t>
            </a:r>
            <a:r>
              <a:rPr lang="en-US" dirty="0">
                <a:solidFill>
                  <a:prstClr val="black"/>
                </a:solidFill>
                <a:latin typeface="Calibri" pitchFamily="34" charset="0"/>
                <a:ea typeface="Cambria" panose="02040503050406030204" pitchFamily="18" charset="0"/>
                <a:cs typeface="Cambria" panose="02040503050406030204" pitchFamily="18" charset="0"/>
              </a:rPr>
              <a:t> pam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waliau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ceudod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arbennig</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bwysig</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mewn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adeiladu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preswyl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6	Mae </a:t>
            </a:r>
            <a:r>
              <a:rPr lang="en-US" dirty="0" err="1">
                <a:solidFill>
                  <a:prstClr val="black"/>
                </a:solidFill>
                <a:latin typeface="Calibri" pitchFamily="34" charset="0"/>
                <a:ea typeface="Cambria" panose="02040503050406030204" pitchFamily="18" charset="0"/>
                <a:cs typeface="Cambria" panose="02040503050406030204" pitchFamily="18" charset="0"/>
              </a:rPr>
              <a:t>pedwar</a:t>
            </a:r>
            <a:r>
              <a:rPr lang="en-US" dirty="0">
                <a:solidFill>
                  <a:prstClr val="black"/>
                </a:solidFill>
                <a:latin typeface="Calibri" pitchFamily="34" charset="0"/>
                <a:ea typeface="Cambria" panose="02040503050406030204" pitchFamily="18" charset="0"/>
                <a:cs typeface="Cambria" panose="02040503050406030204" pitchFamily="18" charset="0"/>
              </a:rPr>
              <a:t> marc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gyfer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rhan</a:t>
            </a:r>
            <a:r>
              <a:rPr lang="en-US" dirty="0">
                <a:solidFill>
                  <a:prstClr val="black"/>
                </a:solidFill>
                <a:latin typeface="Calibri" pitchFamily="34" charset="0"/>
                <a:ea typeface="Cambria" panose="02040503050406030204" pitchFamily="18" charset="0"/>
                <a:cs typeface="Cambria" panose="02040503050406030204" pitchFamily="18" charset="0"/>
              </a:rPr>
              <a:t> hon </a:t>
            </a:r>
            <a:r>
              <a:rPr lang="en-US" dirty="0" err="1">
                <a:solidFill>
                  <a:prstClr val="black"/>
                </a:solidFill>
                <a:latin typeface="Calibri" pitchFamily="34" charset="0"/>
                <a:ea typeface="Cambria" panose="02040503050406030204" pitchFamily="18" charset="0"/>
                <a:cs typeface="Cambria" panose="02040503050406030204" pitchFamily="18" charset="0"/>
              </a:rPr>
              <a:t>o'r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felly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angen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chi </a:t>
            </a:r>
            <a:r>
              <a:rPr lang="en-US" dirty="0" err="1">
                <a:solidFill>
                  <a:prstClr val="black"/>
                </a:solidFill>
                <a:latin typeface="Calibri" pitchFamily="34" charset="0"/>
                <a:ea typeface="Cambria" panose="02040503050406030204" pitchFamily="18" charset="0"/>
                <a:cs typeface="Cambria" panose="02040503050406030204" pitchFamily="18" charset="0"/>
              </a:rPr>
              <a:t>nodi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naill</a:t>
            </a:r>
            <a:r>
              <a:rPr lang="en-US" dirty="0">
                <a:solidFill>
                  <a:prstClr val="black"/>
                </a:solidFill>
                <a:latin typeface="Calibri" pitchFamily="34" charset="0"/>
                <a:ea typeface="Cambria" panose="02040503050406030204" pitchFamily="18" charset="0"/>
                <a:cs typeface="Cambria" panose="02040503050406030204" pitchFamily="18" charset="0"/>
              </a:rPr>
              <a:t> ai </a:t>
            </a:r>
            <a:r>
              <a:rPr lang="en-US" dirty="0" err="1">
                <a:solidFill>
                  <a:prstClr val="black"/>
                </a:solidFill>
                <a:latin typeface="Calibri" pitchFamily="34" charset="0"/>
                <a:ea typeface="Cambria" panose="02040503050406030204" pitchFamily="18" charset="0"/>
                <a:cs typeface="Cambria" panose="02040503050406030204" pitchFamily="18" charset="0"/>
              </a:rPr>
              <a:t>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bwynt</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gallwch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ehangu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arnynt</a:t>
            </a:r>
            <a:r>
              <a:rPr lang="en-US" dirty="0">
                <a:solidFill>
                  <a:prstClr val="black"/>
                </a:solidFill>
                <a:latin typeface="Calibri" pitchFamily="34" charset="0"/>
                <a:ea typeface="Cambria" panose="02040503050406030204" pitchFamily="18" charset="0"/>
                <a:cs typeface="Cambria" panose="02040503050406030204" pitchFamily="18" charset="0"/>
              </a:rPr>
              <a:t> neu </a:t>
            </a:r>
            <a:r>
              <a:rPr lang="en-US" dirty="0" err="1">
                <a:solidFill>
                  <a:prstClr val="black"/>
                </a:solidFill>
                <a:latin typeface="Calibri" pitchFamily="34" charset="0"/>
                <a:ea typeface="Cambria" panose="02040503050406030204" pitchFamily="18" charset="0"/>
                <a:cs typeface="Cambria" panose="02040503050406030204" pitchFamily="18" charset="0"/>
              </a:rPr>
              <a:t>bedwar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pwynt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wahân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dyfernir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iddynt</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b="1" dirty="0">
                <a:solidFill>
                  <a:prstClr val="black"/>
                </a:solidFill>
                <a:latin typeface="Calibri" pitchFamily="34" charset="0"/>
                <a:ea typeface="Cambria" panose="02040503050406030204" pitchFamily="18" charset="0"/>
                <a:cs typeface="Cambria" panose="02040503050406030204" pitchFamily="18" charset="0"/>
              </a:rPr>
              <a:t>AWGRYMIADAU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Gofynnir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yng</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nghyd-destun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adeiladau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preswyl</a:t>
            </a:r>
            <a:r>
              <a:rPr lang="en-US" dirty="0">
                <a:solidFill>
                  <a:prstClr val="black"/>
                </a:solidFill>
                <a:latin typeface="Calibri" pitchFamily="34" charset="0"/>
                <a:ea typeface="Cambria" panose="02040503050406030204" pitchFamily="18" charset="0"/>
                <a:cs typeface="Cambria" panose="02040503050406030204" pitchFamily="18" charset="0"/>
              </a:rPr>
              <a:t>, felly </a:t>
            </a:r>
            <a:r>
              <a:rPr lang="en-US" dirty="0" err="1">
                <a:solidFill>
                  <a:prstClr val="black"/>
                </a:solidFill>
                <a:latin typeface="Calibri" pitchFamily="34" charset="0"/>
                <a:ea typeface="Cambria" panose="02040503050406030204" pitchFamily="18" charset="0"/>
                <a:cs typeface="Cambria" panose="02040503050406030204" pitchFamily="18" charset="0"/>
              </a:rPr>
              <a:t>mae'n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bwysig</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eich</a:t>
            </a:r>
            <a:r>
              <a:rPr lang="en-US" dirty="0">
                <a:solidFill>
                  <a:prstClr val="black"/>
                </a:solidFill>
                <a:latin typeface="Calibri" pitchFamily="34" charset="0"/>
                <a:ea typeface="Cambria" panose="02040503050406030204" pitchFamily="18" charset="0"/>
                <a:cs typeface="Cambria" panose="02040503050406030204" pitchFamily="18" charset="0"/>
              </a:rPr>
              <a:t> bod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cysylltu'r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â'r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cyd-destun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penodol</a:t>
            </a:r>
            <a:r>
              <a:rPr lang="en-US" dirty="0">
                <a:solidFill>
                  <a:prstClr val="black"/>
                </a:solidFill>
                <a:latin typeface="Calibri" pitchFamily="34" charset="0"/>
                <a:ea typeface="Cambria" panose="02040503050406030204" pitchFamily="18" charset="0"/>
                <a:cs typeface="Cambria" panose="02040503050406030204" pitchFamily="18" charset="0"/>
              </a:rPr>
              <a:t>.</a:t>
            </a:r>
          </a:p>
        </p:txBody>
      </p:sp>
      <p:pic>
        <p:nvPicPr>
          <p:cNvPr id="2" name="Picture 1">
            <a:extLst>
              <a:ext uri="{FF2B5EF4-FFF2-40B4-BE49-F238E27FC236}">
                <a16:creationId xmlns:a16="http://schemas.microsoft.com/office/drawing/2014/main" id="{C938B723-4C77-481F-9AAE-7545BE8AB8C0}"/>
              </a:ext>
            </a:extLst>
          </p:cNvPr>
          <p:cNvPicPr>
            <a:picLocks noChangeAspect="1"/>
          </p:cNvPicPr>
          <p:nvPr/>
        </p:nvPicPr>
        <p:blipFill>
          <a:blip r:embed="rId5"/>
          <a:stretch>
            <a:fillRect/>
          </a:stretch>
        </p:blipFill>
        <p:spPr>
          <a:xfrm>
            <a:off x="2628361" y="5980718"/>
            <a:ext cx="7677150" cy="571500"/>
          </a:xfrm>
          <a:prstGeom prst="rect">
            <a:avLst/>
          </a:prstGeom>
        </p:spPr>
      </p:pic>
      <p:pic>
        <p:nvPicPr>
          <p:cNvPr id="7" name="Audio 6">
            <a:hlinkClick r:id="" action="ppaction://media"/>
            <a:extLst>
              <a:ext uri="{FF2B5EF4-FFF2-40B4-BE49-F238E27FC236}">
                <a16:creationId xmlns:a16="http://schemas.microsoft.com/office/drawing/2014/main" id="{4342A78F-F55E-CD4E-A6FD-4D786ABC62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03076638"/>
      </p:ext>
    </p:extLst>
  </p:cSld>
  <p:clrMapOvr>
    <a:masterClrMapping/>
  </p:clrMapOvr>
  <mc:AlternateContent xmlns:mc="http://schemas.openxmlformats.org/markup-compatibility/2006" xmlns:p14="http://schemas.microsoft.com/office/powerpoint/2010/main">
    <mc:Choice Requires="p14">
      <p:transition spd="slow" p14:dur="2000" advTm="41825"/>
    </mc:Choice>
    <mc:Fallback xmlns="">
      <p:transition spd="slow" advTm="4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FD7D91-B8BA-7749-B12F-7CC69F8145E2}"/>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3b(ii)?</a:t>
            </a:r>
          </a:p>
        </p:txBody>
      </p:sp>
      <p:pic>
        <p:nvPicPr>
          <p:cNvPr id="3" name="Picture 2">
            <a:extLst>
              <a:ext uri="{FF2B5EF4-FFF2-40B4-BE49-F238E27FC236}">
                <a16:creationId xmlns:a16="http://schemas.microsoft.com/office/drawing/2014/main" id="{020D065C-F9F1-4D92-B4FB-339F2D3BFDCA}"/>
              </a:ext>
            </a:extLst>
          </p:cNvPr>
          <p:cNvPicPr>
            <a:picLocks noChangeAspect="1"/>
          </p:cNvPicPr>
          <p:nvPr/>
        </p:nvPicPr>
        <p:blipFill>
          <a:blip r:embed="rId5"/>
          <a:stretch>
            <a:fillRect/>
          </a:stretch>
        </p:blipFill>
        <p:spPr>
          <a:xfrm>
            <a:off x="2257425" y="1576656"/>
            <a:ext cx="7677150" cy="571500"/>
          </a:xfrm>
          <a:prstGeom prst="rect">
            <a:avLst/>
          </a:prstGeom>
        </p:spPr>
      </p:pic>
      <p:pic>
        <p:nvPicPr>
          <p:cNvPr id="8" name="Picture 7">
            <a:extLst>
              <a:ext uri="{FF2B5EF4-FFF2-40B4-BE49-F238E27FC236}">
                <a16:creationId xmlns:a16="http://schemas.microsoft.com/office/drawing/2014/main" id="{86187A8A-01B6-4EB1-82CD-2B387F588CB6}"/>
              </a:ext>
            </a:extLst>
          </p:cNvPr>
          <p:cNvPicPr>
            <a:picLocks noChangeAspect="1"/>
          </p:cNvPicPr>
          <p:nvPr/>
        </p:nvPicPr>
        <p:blipFill>
          <a:blip r:embed="rId6"/>
          <a:stretch>
            <a:fillRect/>
          </a:stretch>
        </p:blipFill>
        <p:spPr>
          <a:xfrm>
            <a:off x="3181350" y="2421890"/>
            <a:ext cx="5829300" cy="3924300"/>
          </a:xfrm>
          <a:prstGeom prst="rect">
            <a:avLst/>
          </a:prstGeom>
        </p:spPr>
      </p:pic>
      <p:pic>
        <p:nvPicPr>
          <p:cNvPr id="2" name="Audio 1">
            <a:hlinkClick r:id="" action="ppaction://media"/>
            <a:extLst>
              <a:ext uri="{FF2B5EF4-FFF2-40B4-BE49-F238E27FC236}">
                <a16:creationId xmlns:a16="http://schemas.microsoft.com/office/drawing/2014/main" id="{25CB2443-A201-9E41-9D45-7513FD53EA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83499220"/>
      </p:ext>
    </p:extLst>
  </p:cSld>
  <p:clrMapOvr>
    <a:masterClrMapping/>
  </p:clrMapOvr>
  <mc:AlternateContent xmlns:mc="http://schemas.openxmlformats.org/markup-compatibility/2006" xmlns:p14="http://schemas.microsoft.com/office/powerpoint/2010/main">
    <mc:Choice Requires="p14">
      <p:transition spd="slow" p14:dur="2000" advTm="76942"/>
    </mc:Choice>
    <mc:Fallback xmlns="">
      <p:transition spd="slow" advTm="7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08D2AD-5E50-6647-BE0C-56C914EC2D1F}"/>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3b(ii)?</a:t>
            </a:r>
          </a:p>
        </p:txBody>
      </p:sp>
      <p:pic>
        <p:nvPicPr>
          <p:cNvPr id="3" name="Picture 2">
            <a:extLst>
              <a:ext uri="{FF2B5EF4-FFF2-40B4-BE49-F238E27FC236}">
                <a16:creationId xmlns:a16="http://schemas.microsoft.com/office/drawing/2014/main" id="{1A61278D-FDB6-4E89-A72A-422002CE18BA}"/>
              </a:ext>
            </a:extLst>
          </p:cNvPr>
          <p:cNvPicPr>
            <a:picLocks noChangeAspect="1"/>
          </p:cNvPicPr>
          <p:nvPr/>
        </p:nvPicPr>
        <p:blipFill>
          <a:blip r:embed="rId5"/>
          <a:stretch>
            <a:fillRect/>
          </a:stretch>
        </p:blipFill>
        <p:spPr>
          <a:xfrm>
            <a:off x="2509520" y="1310640"/>
            <a:ext cx="7426960" cy="5547360"/>
          </a:xfrm>
          <a:prstGeom prst="rect">
            <a:avLst/>
          </a:prstGeom>
        </p:spPr>
      </p:pic>
      <p:pic>
        <p:nvPicPr>
          <p:cNvPr id="2" name="Audio 1">
            <a:hlinkClick r:id="" action="ppaction://media"/>
            <a:extLst>
              <a:ext uri="{FF2B5EF4-FFF2-40B4-BE49-F238E27FC236}">
                <a16:creationId xmlns:a16="http://schemas.microsoft.com/office/drawing/2014/main" id="{1CA5867D-CAF5-1A47-BDC6-9E0C0CD008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0574645"/>
      </p:ext>
    </p:extLst>
  </p:cSld>
  <p:clrMapOvr>
    <a:masterClrMapping/>
  </p:clrMapOvr>
  <mc:AlternateContent xmlns:mc="http://schemas.openxmlformats.org/markup-compatibility/2006" xmlns:p14="http://schemas.microsoft.com/office/powerpoint/2010/main">
    <mc:Choice Requires="p14">
      <p:transition spd="slow" p14:dur="2000" advTm="27413"/>
    </mc:Choice>
    <mc:Fallback xmlns="">
      <p:transition spd="slow" advTm="2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09978" y="407113"/>
            <a:ext cx="764372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a:solidFill>
                  <a:prstClr val="white"/>
                </a:solidFill>
                <a:latin typeface="Calibri"/>
              </a:rPr>
              <a:t>Am beth mae’r papur arholiad hwn: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11282" y="1441183"/>
            <a:ext cx="8039819" cy="5001680"/>
          </a:xfrm>
        </p:spPr>
        <p:txBody>
          <a:bodyPr>
            <a:normAutofit lnSpcReduction="10000"/>
          </a:bodyPr>
          <a:lstStyle/>
          <a:p>
            <a:pPr marL="571500" indent="-571500">
              <a:buFont typeface="Arial" panose="020B0604020202020204" pitchFamily="34" charset="0"/>
              <a:buChar char="•"/>
            </a:pPr>
            <a:r>
              <a:rPr lang="cy-GB" sz="2800">
                <a:latin typeface="+mn-lt"/>
              </a:rPr>
              <a:t>Uned UG 1 - Ein hamgylchedd adeiledig, yw’r papur hwn</a:t>
            </a:r>
          </a:p>
          <a:p>
            <a:pPr marL="571500" indent="-571500">
              <a:buFont typeface="Arial" panose="020B0604020202020204" pitchFamily="34" charset="0"/>
              <a:buChar char="•"/>
            </a:pPr>
            <a:r>
              <a:rPr lang="cy-GB" sz="2800">
                <a:latin typeface="+mn-lt"/>
              </a:rPr>
              <a:t>Mae’n profi eich gwybodaeth a’ch dealltwriaeth am:</a:t>
            </a:r>
          </a:p>
          <a:p>
            <a:pPr marL="1314450" lvl="1" indent="-571500">
              <a:buFont typeface="Courier New" panose="02070309020205020404" pitchFamily="49" charset="0"/>
              <a:buChar char="o"/>
            </a:pPr>
            <a:r>
              <a:rPr lang="cy-GB">
                <a:latin typeface="+mn-lt"/>
              </a:rPr>
              <a:t>Adeiladau a strwythurau</a:t>
            </a:r>
          </a:p>
          <a:p>
            <a:pPr marL="1314450" lvl="1" indent="-571500">
              <a:buFont typeface="Courier New" panose="02070309020205020404" pitchFamily="49" charset="0"/>
              <a:buChar char="o"/>
            </a:pPr>
            <a:r>
              <a:rPr lang="cy-GB">
                <a:latin typeface="+mn-lt"/>
              </a:rPr>
              <a:t>Gyrfaoedd, rolau a sefydliadau </a:t>
            </a:r>
          </a:p>
          <a:p>
            <a:pPr marL="1314450" lvl="1" indent="-571500">
              <a:buFont typeface="Courier New" panose="02070309020205020404" pitchFamily="49" charset="0"/>
              <a:buChar char="o"/>
            </a:pPr>
            <a:r>
              <a:rPr lang="cy-GB">
                <a:latin typeface="+mn-lt"/>
              </a:rPr>
              <a:t>Dylunio ac adeiladu adeiladau</a:t>
            </a:r>
          </a:p>
          <a:p>
            <a:pPr marL="1314450" lvl="1" indent="-571500">
              <a:buFont typeface="Courier New" panose="02070309020205020404" pitchFamily="49" charset="0"/>
              <a:buChar char="o"/>
            </a:pPr>
            <a:r>
              <a:rPr lang="cy-GB">
                <a:latin typeface="+mn-lt"/>
              </a:rPr>
              <a:t>Newid defnydd</a:t>
            </a:r>
          </a:p>
          <a:p>
            <a:pPr marL="1314450" lvl="1" indent="-571500">
              <a:buFont typeface="Courier New" panose="02070309020205020404" pitchFamily="49" charset="0"/>
              <a:buChar char="o"/>
            </a:pPr>
            <a:r>
              <a:rPr lang="cy-GB">
                <a:latin typeface="+mn-lt"/>
              </a:rPr>
              <a:t>Gwaith y tu allan.</a:t>
            </a:r>
          </a:p>
          <a:p>
            <a:pPr marL="571500" indent="-571500">
              <a:buFont typeface="Arial" panose="020B0604020202020204" pitchFamily="34" charset="0"/>
              <a:buChar char="•"/>
            </a:pPr>
            <a:r>
              <a:rPr lang="cy-GB" sz="2800">
                <a:latin typeface="+mn-lt"/>
              </a:rPr>
              <a:t>Mae'r papur yn cynnwys 9 cwestiwn.</a:t>
            </a:r>
          </a:p>
          <a:p>
            <a:pPr marL="571500" indent="-571500">
              <a:buFont typeface="Arial" panose="020B0604020202020204" pitchFamily="34" charset="0"/>
              <a:buChar char="•"/>
            </a:pPr>
            <a:r>
              <a:rPr lang="cy-GB" sz="2800">
                <a:latin typeface="+mn-lt"/>
              </a:rPr>
              <a:t>Mae'r arholiad yn para 2 awr.</a:t>
            </a:r>
          </a:p>
          <a:p>
            <a:pPr marL="571500" indent="-571500">
              <a:buFont typeface="Arial" panose="020B0604020202020204" pitchFamily="34" charset="0"/>
              <a:buChar char="•"/>
            </a:pPr>
            <a:endParaRPr lang="cy-GB" sz="3600">
              <a:latin typeface="+mn-lt"/>
              <a:ea typeface="Cambria" panose="02040503050406030204" pitchFamily="18" charset="0"/>
              <a:cs typeface="Cambria" panose="02040503050406030204" pitchFamily="18" charset="0"/>
            </a:endParaRPr>
          </a:p>
          <a:p>
            <a:endParaRPr lang="cy-GB" sz="3600">
              <a:latin typeface="+mn-lt"/>
            </a:endParaRPr>
          </a:p>
        </p:txBody>
      </p:sp>
      <p:pic>
        <p:nvPicPr>
          <p:cNvPr id="2" name="Audio 1">
            <a:hlinkClick r:id="" action="ppaction://media"/>
            <a:extLst>
              <a:ext uri="{FF2B5EF4-FFF2-40B4-BE49-F238E27FC236}">
                <a16:creationId xmlns:a16="http://schemas.microsoft.com/office/drawing/2014/main" id="{349E5412-C090-644B-8375-BFDEAF7AC35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754960243"/>
      </p:ext>
    </p:extLst>
  </p:cSld>
  <p:clrMapOvr>
    <a:masterClrMapping/>
  </p:clrMapOvr>
  <mc:AlternateContent xmlns:mc="http://schemas.openxmlformats.org/markup-compatibility/2006" xmlns:p14="http://schemas.microsoft.com/office/powerpoint/2010/main">
    <mc:Choice Requires="p14">
      <p:transition spd="slow" p14:dur="2000" advTm="55879"/>
    </mc:Choice>
    <mc:Fallback xmlns="">
      <p:transition spd="slow" advTm="5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2000"/>
                                        <p:tgtEl>
                                          <p:spTgt spid="9">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2000"/>
                                        <p:tgtEl>
                                          <p:spTgt spid="9">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2000"/>
                                        <p:tgtEl>
                                          <p:spTgt spid="9">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2000"/>
                                        <p:tgtEl>
                                          <p:spTgt spid="9">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2000"/>
                                        <p:tgtEl>
                                          <p:spTgt spid="9">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2000"/>
                                        <p:tgtEl>
                                          <p:spTgt spid="9">
                                            <p:txEl>
                                              <p:pRg st="7" end="7"/>
                                            </p:txEl>
                                          </p:spTgt>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9">
                                            <p:txEl>
                                              <p:pRg st="8" end="8"/>
                                            </p:txEl>
                                          </p:spTgt>
                                        </p:tgtEl>
                                        <p:attrNameLst>
                                          <p:attrName>style.visibility</p:attrName>
                                        </p:attrNameLst>
                                      </p:cBhvr>
                                      <p:to>
                                        <p:strVal val="visible"/>
                                      </p:to>
                                    </p:set>
                                    <p:animEffect transition="in" filter="fade">
                                      <p:cBhvr>
                                        <p:cTn id="38" dur="2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4(a)?</a:t>
            </a:r>
          </a:p>
        </p:txBody>
      </p:sp>
      <p:sp>
        <p:nvSpPr>
          <p:cNvPr id="5" name="Rectangle 4">
            <a:extLst>
              <a:ext uri="{FF2B5EF4-FFF2-40B4-BE49-F238E27FC236}">
                <a16:creationId xmlns:a16="http://schemas.microsoft.com/office/drawing/2014/main" id="{0D5767C6-585F-8C49-8704-A891B5CD49F6}"/>
              </a:ext>
            </a:extLst>
          </p:cNvPr>
          <p:cNvSpPr/>
          <p:nvPr/>
        </p:nvSpPr>
        <p:spPr>
          <a:xfrm>
            <a:off x="2182842" y="1436369"/>
            <a:ext cx="9355566" cy="3970318"/>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brofi</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Newid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defnydd</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adnewyddu</a:t>
            </a:r>
            <a:endParaRPr lang="en-US"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Amser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9 MUNUD </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gaiff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gyda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Bandiau</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Dull:</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Cwblhewch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gamau</a:t>
            </a:r>
            <a:r>
              <a:rPr lang="en-US" dirty="0">
                <a:solidFill>
                  <a:prstClr val="black"/>
                </a:solidFill>
                <a:latin typeface="Calibri" pitchFamily="34" charset="0"/>
                <a:ea typeface="Cambria" panose="02040503050406030204" pitchFamily="18" charset="0"/>
                <a:cs typeface="Cambria" panose="02040503050406030204" pitchFamily="18" charset="0"/>
              </a:rPr>
              <a:t> 1 – 4 </a:t>
            </a:r>
            <a:r>
              <a:rPr lang="en-US" dirty="0" err="1">
                <a:solidFill>
                  <a:prstClr val="black"/>
                </a:solidFill>
                <a:latin typeface="Calibri" pitchFamily="34" charset="0"/>
                <a:ea typeface="Cambria" panose="02040503050406030204" pitchFamily="18" charset="0"/>
                <a:cs typeface="Cambria" panose="02040503050406030204" pitchFamily="18" charset="0"/>
              </a:rPr>
              <a:t>fel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cwestiynau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blaenorol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5	</a:t>
            </a:r>
            <a:r>
              <a:rPr lang="en-US" dirty="0" err="1">
                <a:solidFill>
                  <a:prstClr val="black"/>
                </a:solidFill>
                <a:latin typeface="Calibri" pitchFamily="34" charset="0"/>
                <a:ea typeface="Cambria" panose="02040503050406030204" pitchFamily="18" charset="0"/>
                <a:cs typeface="Cambria" panose="02040503050406030204" pitchFamily="18" charset="0"/>
              </a:rPr>
              <a:t>Nodwch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rydych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chi'n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y mater y </a:t>
            </a:r>
            <a:r>
              <a:rPr lang="en-US" dirty="0" err="1">
                <a:solidFill>
                  <a:prstClr val="black"/>
                </a:solidFill>
                <a:latin typeface="Calibri" pitchFamily="34" charset="0"/>
                <a:ea typeface="Cambria" panose="02040503050406030204" pitchFamily="18" charset="0"/>
                <a:cs typeface="Cambria" panose="02040503050406030204" pitchFamily="18" charset="0"/>
              </a:rPr>
              <a:t>byddai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datblygwr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eiddo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gorfod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ystyried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wrth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adnewyddu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adeilad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cymharol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newydd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wedi'i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adeiladu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ystod</a:t>
            </a:r>
            <a:r>
              <a:rPr lang="en-US" dirty="0">
                <a:solidFill>
                  <a:prstClr val="black"/>
                </a:solidFill>
                <a:latin typeface="Calibri" pitchFamily="34" charset="0"/>
                <a:ea typeface="Cambria" panose="02040503050406030204" pitchFamily="18" charset="0"/>
                <a:cs typeface="Cambria" panose="02040503050406030204" pitchFamily="18" charset="0"/>
              </a:rPr>
              <a:t> y 50 </a:t>
            </a:r>
            <a:r>
              <a:rPr lang="en-US" dirty="0" err="1">
                <a:solidFill>
                  <a:prstClr val="black"/>
                </a:solidFill>
                <a:latin typeface="Calibri" pitchFamily="34" charset="0"/>
                <a:ea typeface="Cambria" panose="02040503050406030204" pitchFamily="18" charset="0"/>
                <a:cs typeface="Cambria" panose="02040503050406030204" pitchFamily="18" charset="0"/>
              </a:rPr>
              <a:t>mlynedd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diwethaf</a:t>
            </a:r>
            <a:r>
              <a:rPr lang="en-US" dirty="0">
                <a:solidFill>
                  <a:prstClr val="black"/>
                </a:solidFill>
                <a:latin typeface="Calibri" pitchFamily="34" charset="0"/>
                <a:ea typeface="Cambria" panose="02040503050406030204" pitchFamily="18" charset="0"/>
                <a:cs typeface="Cambria" panose="02040503050406030204" pitchFamily="18" charset="0"/>
              </a:rPr>
              <a:t>.  Beth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berthnasol</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oedran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adeilad</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6	Mae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gwestiwn</a:t>
            </a:r>
            <a:r>
              <a:rPr lang="en-US" dirty="0">
                <a:solidFill>
                  <a:prstClr val="black"/>
                </a:solidFill>
                <a:latin typeface="Calibri" pitchFamily="34" charset="0"/>
                <a:ea typeface="Cambria" panose="02040503050406030204" pitchFamily="18" charset="0"/>
                <a:cs typeface="Cambria" panose="02040503050406030204" pitchFamily="18" charset="0"/>
              </a:rPr>
              <a:t> marc </a:t>
            </a:r>
            <a:r>
              <a:rPr lang="en-US" dirty="0" err="1">
                <a:solidFill>
                  <a:prstClr val="black"/>
                </a:solidFill>
                <a:latin typeface="Calibri" pitchFamily="34" charset="0"/>
                <a:ea typeface="Cambria" panose="02040503050406030204" pitchFamily="18" charset="0"/>
                <a:cs typeface="Cambria" panose="02040503050406030204" pitchFamily="18" charset="0"/>
              </a:rPr>
              <a:t>uwch</a:t>
            </a:r>
            <a:r>
              <a:rPr lang="en-US" dirty="0">
                <a:solidFill>
                  <a:prstClr val="black"/>
                </a:solidFill>
                <a:latin typeface="Calibri" pitchFamily="34" charset="0"/>
                <a:ea typeface="Cambria" panose="02040503050406030204" pitchFamily="18" charset="0"/>
                <a:cs typeface="Cambria" panose="02040503050406030204" pitchFamily="18" charset="0"/>
              </a:rPr>
              <a:t> felly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gyda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bandiau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cynllun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marcio’n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rhestr</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bwyntiau</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dylech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gwneud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ond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dyfernir</a:t>
            </a:r>
            <a:r>
              <a:rPr lang="en-US" dirty="0">
                <a:solidFill>
                  <a:prstClr val="black"/>
                </a:solidFill>
                <a:latin typeface="Calibri" pitchFamily="34" charset="0"/>
                <a:ea typeface="Cambria" panose="02040503050406030204" pitchFamily="18" charset="0"/>
                <a:cs typeface="Cambria" panose="02040503050406030204" pitchFamily="18" charset="0"/>
              </a:rPr>
              <a:t> y marc </a:t>
            </a:r>
            <a:r>
              <a:rPr lang="en-US" dirty="0" err="1">
                <a:solidFill>
                  <a:prstClr val="black"/>
                </a:solidFill>
                <a:latin typeface="Calibri" pitchFamily="34" charset="0"/>
                <a:ea typeface="Cambria" panose="02040503050406030204" pitchFamily="18" charset="0"/>
                <a:cs typeface="Cambria" panose="02040503050406030204" pitchFamily="18" charset="0"/>
              </a:rPr>
              <a:t>terfynol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ddefnyddio'r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wedi'i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fandio</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endParaRPr lang="en-US"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b="1" dirty="0">
                <a:solidFill>
                  <a:prstClr val="black"/>
                </a:solidFill>
                <a:latin typeface="Calibri" pitchFamily="34" charset="0"/>
                <a:ea typeface="Cambria" panose="02040503050406030204" pitchFamily="18" charset="0"/>
                <a:cs typeface="Cambria" panose="02040503050406030204" pitchFamily="18" charset="0"/>
              </a:rPr>
              <a:t>AWGRYMIADAU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canolbwyntio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oedran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adeilad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i'w</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adnewyddu</a:t>
            </a:r>
            <a:r>
              <a:rPr lang="en-US" dirty="0">
                <a:solidFill>
                  <a:prstClr val="black"/>
                </a:solidFill>
                <a:latin typeface="Calibri" pitchFamily="34" charset="0"/>
                <a:ea typeface="Cambria" panose="02040503050406030204" pitchFamily="18" charset="0"/>
                <a:cs typeface="Cambria" panose="02040503050406030204" pitchFamily="18" charset="0"/>
              </a:rPr>
              <a:t>.  Mae </a:t>
            </a:r>
            <a:r>
              <a:rPr lang="en-US" dirty="0" err="1">
                <a:solidFill>
                  <a:prstClr val="black"/>
                </a:solidFill>
                <a:latin typeface="Calibri" pitchFamily="34" charset="0"/>
                <a:ea typeface="Cambria" panose="02040503050406030204" pitchFamily="18" charset="0"/>
                <a:cs typeface="Cambria" panose="02040503050406030204" pitchFamily="18" charset="0"/>
              </a:rPr>
              <a:t>angen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ichi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ddefnyddio’r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hyn</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wyddoch</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adeiladau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oedran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hwnnw</a:t>
            </a:r>
            <a:r>
              <a:rPr lang="en-US" dirty="0">
                <a:solidFill>
                  <a:prstClr val="black"/>
                </a:solidFill>
                <a:latin typeface="Calibri" pitchFamily="34" charset="0"/>
                <a:ea typeface="Cambria" panose="02040503050406030204" pitchFamily="18" charset="0"/>
                <a:cs typeface="Cambria" panose="02040503050406030204" pitchFamily="18" charset="0"/>
              </a:rPr>
              <a:t>.</a:t>
            </a:r>
          </a:p>
        </p:txBody>
      </p:sp>
      <p:pic>
        <p:nvPicPr>
          <p:cNvPr id="6" name="Picture 5">
            <a:extLst>
              <a:ext uri="{FF2B5EF4-FFF2-40B4-BE49-F238E27FC236}">
                <a16:creationId xmlns:a16="http://schemas.microsoft.com/office/drawing/2014/main" id="{D0AB69E1-A48D-4BFF-99A3-22739472983B}"/>
              </a:ext>
            </a:extLst>
          </p:cNvPr>
          <p:cNvPicPr>
            <a:picLocks noChangeAspect="1"/>
          </p:cNvPicPr>
          <p:nvPr/>
        </p:nvPicPr>
        <p:blipFill>
          <a:blip r:embed="rId5"/>
          <a:stretch>
            <a:fillRect/>
          </a:stretch>
        </p:blipFill>
        <p:spPr>
          <a:xfrm>
            <a:off x="2182842" y="5680863"/>
            <a:ext cx="8153400" cy="800100"/>
          </a:xfrm>
          <a:prstGeom prst="rect">
            <a:avLst/>
          </a:prstGeom>
        </p:spPr>
      </p:pic>
      <p:pic>
        <p:nvPicPr>
          <p:cNvPr id="2" name="Audio 1">
            <a:hlinkClick r:id="" action="ppaction://media"/>
            <a:extLst>
              <a:ext uri="{FF2B5EF4-FFF2-40B4-BE49-F238E27FC236}">
                <a16:creationId xmlns:a16="http://schemas.microsoft.com/office/drawing/2014/main" id="{EE158BE4-29E5-2C4B-8F81-A08A57BCBF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1826607"/>
      </p:ext>
    </p:extLst>
  </p:cSld>
  <p:clrMapOvr>
    <a:masterClrMapping/>
  </p:clrMapOvr>
  <mc:AlternateContent xmlns:mc="http://schemas.openxmlformats.org/markup-compatibility/2006" xmlns:p14="http://schemas.microsoft.com/office/powerpoint/2010/main">
    <mc:Choice Requires="p14">
      <p:transition spd="slow" p14:dur="2000" advTm="63012"/>
    </mc:Choice>
    <mc:Fallback xmlns="">
      <p:transition spd="slow" advTm="63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81200" y="2985941"/>
            <a:ext cx="8229600" cy="3312915"/>
          </a:xfrm>
        </p:spPr>
        <p:txBody>
          <a:bodyPr/>
          <a:lstStyle/>
          <a:p>
            <a:r>
              <a:rPr lang="cy-GB"/>
              <a:t>Nawr rydym wedi edrych ar y geiriau allweddol yn y cwestiwn a'r sgiliau / gwybodaeth y mae angen i chi eu dangos, mae gennych naw munud i ddisgrifio'r materion y mae'n rhaid eu hystyried wrth ailwampio adeilad sy'n llai na 50 oed, fel y byddech chi yn yr arholiad.</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latin typeface="Calibri"/>
              </a:rPr>
              <a:t>Ateb y cwestiwn - </a:t>
            </a:r>
          </a:p>
          <a:p>
            <a:pPr algn="ctr"/>
            <a:r>
              <a:rPr lang="cy-GB">
                <a:solidFill>
                  <a:prstClr val="white"/>
                </a:solidFill>
                <a:latin typeface="Calibri"/>
              </a:rPr>
              <a:t>Ymarfer wedi'i amseru - Naw munud.</a:t>
            </a:r>
          </a:p>
        </p:txBody>
      </p:sp>
      <p:sp>
        <p:nvSpPr>
          <p:cNvPr id="10" name="TextBox 9">
            <a:extLst>
              <a:ext uri="{FF2B5EF4-FFF2-40B4-BE49-F238E27FC236}">
                <a16:creationId xmlns:a16="http://schemas.microsoft.com/office/drawing/2014/main" id="{B5EAFCF5-CF52-477A-96C4-8485206D1B49}"/>
              </a:ext>
            </a:extLst>
          </p:cNvPr>
          <p:cNvSpPr txBox="1"/>
          <p:nvPr/>
        </p:nvSpPr>
        <p:spPr>
          <a:xfrm>
            <a:off x="6626678" y="1972350"/>
            <a:ext cx="2530022" cy="584775"/>
          </a:xfrm>
          <a:prstGeom prst="rect">
            <a:avLst/>
          </a:prstGeom>
          <a:solidFill>
            <a:srgbClr val="00B0F0"/>
          </a:solidFill>
        </p:spPr>
        <p:txBody>
          <a:bodyPr wrap="square" rtlCol="0">
            <a:spAutoFit/>
          </a:bodyPr>
          <a:lstStyle/>
          <a:p>
            <a:pPr defTabSz="457200" fontAlgn="base">
              <a:spcBef>
                <a:spcPct val="0"/>
              </a:spcBef>
              <a:spcAft>
                <a:spcPct val="0"/>
              </a:spcAft>
            </a:pPr>
            <a:r>
              <a:rPr lang="cy-GB" sz="1600" b="1" dirty="0">
                <a:solidFill>
                  <a:prstClr val="white"/>
                </a:solidFill>
                <a:latin typeface="Calibri" pitchFamily="34" charset="0"/>
                <a:ea typeface="ＭＳ Ｐゴシック" pitchFamily="1" charset="-128"/>
              </a:rPr>
              <a:t>Cliciwch ar yr amserydd i ddechrau.</a:t>
            </a:r>
          </a:p>
        </p:txBody>
      </p:sp>
      <p:pic>
        <p:nvPicPr>
          <p:cNvPr id="2" name="Picture 1">
            <a:extLst>
              <a:ext uri="{FF2B5EF4-FFF2-40B4-BE49-F238E27FC236}">
                <a16:creationId xmlns:a16="http://schemas.microsoft.com/office/drawing/2014/main" id="{F73DDEF3-DBB6-4F55-B14B-2FA2D822DC83}"/>
              </a:ext>
            </a:extLst>
          </p:cNvPr>
          <p:cNvPicPr>
            <a:picLocks noChangeAspect="1"/>
          </p:cNvPicPr>
          <p:nvPr/>
        </p:nvPicPr>
        <p:blipFill>
          <a:blip r:embed="rId5"/>
          <a:stretch>
            <a:fillRect/>
          </a:stretch>
        </p:blipFill>
        <p:spPr>
          <a:xfrm>
            <a:off x="1858993" y="5574188"/>
            <a:ext cx="8153400" cy="800100"/>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title="Slice Timer">
                <a:extLst>
                  <a:ext uri="{FF2B5EF4-FFF2-40B4-BE49-F238E27FC236}">
                    <a16:creationId xmlns:a16="http://schemas.microsoft.com/office/drawing/2014/main" id="{2DE8E98A-D664-4718-8532-4D243CFB0D66}"/>
                  </a:ext>
                </a:extLst>
              </p:cNvPr>
              <p:cNvGraphicFramePr>
                <a:graphicFrameLocks noGrp="1"/>
              </p:cNvGraphicFramePr>
              <p:nvPr>
                <p:extLst>
                  <p:ext uri="{D42A27DB-BD31-4B8C-83A1-F6EECF244321}">
                    <p14:modId xmlns:p14="http://schemas.microsoft.com/office/powerpoint/2010/main" val="1801381522"/>
                  </p:ext>
                </p:extLst>
              </p:nvPr>
            </p:nvGraphicFramePr>
            <p:xfrm>
              <a:off x="8946573" y="1267692"/>
              <a:ext cx="2334492" cy="1961244"/>
            </p:xfrm>
            <a:graphic>
              <a:graphicData uri="http://schemas.microsoft.com/office/webextensions/webextension/2010/11">
                <we:webextensionref xmlns:we="http://schemas.microsoft.com/office/webextensions/webextension/2010/11" xmlns:r="http://schemas.openxmlformats.org/officeDocument/2006/relationships" r:id="rId6"/>
              </a:graphicData>
            </a:graphic>
          </p:graphicFrame>
        </mc:Choice>
        <mc:Fallback xmlns="">
          <p:pic>
            <p:nvPicPr>
              <p:cNvPr id="7" name="Add-in 6" title="Slice Timer">
                <a:extLst>
                  <a:ext uri="{FF2B5EF4-FFF2-40B4-BE49-F238E27FC236}">
                    <a16:creationId xmlns:a16="http://schemas.microsoft.com/office/drawing/2014/main" id="{2DE8E98A-D664-4718-8532-4D243CFB0D66}"/>
                  </a:ext>
                </a:extLst>
              </p:cNvPr>
              <p:cNvPicPr>
                <a:picLocks noGrp="1" noRot="1" noChangeAspect="1" noMove="1" noResize="1" noEditPoints="1" noAdjustHandles="1" noChangeArrowheads="1" noChangeShapeType="1"/>
              </p:cNvPicPr>
              <p:nvPr/>
            </p:nvPicPr>
            <p:blipFill>
              <a:blip r:embed="rId7"/>
              <a:stretch>
                <a:fillRect/>
              </a:stretch>
            </p:blipFill>
            <p:spPr>
              <a:xfrm>
                <a:off x="8946573" y="1267692"/>
                <a:ext cx="2334492" cy="1961244"/>
              </a:xfrm>
              <a:prstGeom prst="rect">
                <a:avLst/>
              </a:prstGeom>
            </p:spPr>
          </p:pic>
        </mc:Fallback>
      </mc:AlternateContent>
      <p:pic>
        <p:nvPicPr>
          <p:cNvPr id="4" name="Audio 3">
            <a:hlinkClick r:id="" action="ppaction://media"/>
            <a:extLst>
              <a:ext uri="{FF2B5EF4-FFF2-40B4-BE49-F238E27FC236}">
                <a16:creationId xmlns:a16="http://schemas.microsoft.com/office/drawing/2014/main" id="{F017383A-F833-1E47-BBB4-AC2AC996B6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02077908"/>
      </p:ext>
    </p:extLst>
  </p:cSld>
  <p:clrMapOvr>
    <a:masterClrMapping/>
  </p:clrMapOvr>
  <mc:AlternateContent xmlns:mc="http://schemas.openxmlformats.org/markup-compatibility/2006" xmlns:p14="http://schemas.microsoft.com/office/powerpoint/2010/main">
    <mc:Choice Requires="p14">
      <p:transition spd="slow" p14:dur="2000" advTm="37502"/>
    </mc:Choice>
    <mc:Fallback xmlns="">
      <p:transition spd="slow" advTm="3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8A1523-266E-BB4F-8DF6-9228D811E88C}"/>
              </a:ext>
            </a:extLst>
          </p:cNvPr>
          <p:cNvSpPr txBox="1">
            <a:spLocks/>
          </p:cNvSpPr>
          <p:nvPr/>
        </p:nvSpPr>
        <p:spPr>
          <a:xfrm>
            <a:off x="2921480" y="377037"/>
            <a:ext cx="747347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rPr>
              <a:t>Sut ddylwn i ymdrin â Chwestiwn 4(a)?</a:t>
            </a:r>
          </a:p>
        </p:txBody>
      </p:sp>
      <p:pic>
        <p:nvPicPr>
          <p:cNvPr id="3" name="Picture 2">
            <a:extLst>
              <a:ext uri="{FF2B5EF4-FFF2-40B4-BE49-F238E27FC236}">
                <a16:creationId xmlns:a16="http://schemas.microsoft.com/office/drawing/2014/main" id="{35941E01-47C3-4764-B7EC-1AB375E6C17D}"/>
              </a:ext>
            </a:extLst>
          </p:cNvPr>
          <p:cNvPicPr>
            <a:picLocks noChangeAspect="1"/>
          </p:cNvPicPr>
          <p:nvPr/>
        </p:nvPicPr>
        <p:blipFill>
          <a:blip r:embed="rId5"/>
          <a:stretch>
            <a:fillRect/>
          </a:stretch>
        </p:blipFill>
        <p:spPr>
          <a:xfrm>
            <a:off x="1158240" y="1291840"/>
            <a:ext cx="9550400" cy="800100"/>
          </a:xfrm>
          <a:prstGeom prst="rect">
            <a:avLst/>
          </a:prstGeom>
        </p:spPr>
      </p:pic>
      <p:pic>
        <p:nvPicPr>
          <p:cNvPr id="6" name="Picture 5">
            <a:extLst>
              <a:ext uri="{FF2B5EF4-FFF2-40B4-BE49-F238E27FC236}">
                <a16:creationId xmlns:a16="http://schemas.microsoft.com/office/drawing/2014/main" id="{203927E9-55C3-46E1-953C-496C68C399CB}"/>
              </a:ext>
            </a:extLst>
          </p:cNvPr>
          <p:cNvPicPr>
            <a:picLocks noChangeAspect="1"/>
          </p:cNvPicPr>
          <p:nvPr/>
        </p:nvPicPr>
        <p:blipFill>
          <a:blip r:embed="rId6"/>
          <a:stretch>
            <a:fillRect/>
          </a:stretch>
        </p:blipFill>
        <p:spPr>
          <a:xfrm>
            <a:off x="0" y="2206157"/>
            <a:ext cx="5314950" cy="4651843"/>
          </a:xfrm>
          <a:prstGeom prst="rect">
            <a:avLst/>
          </a:prstGeom>
        </p:spPr>
      </p:pic>
      <p:pic>
        <p:nvPicPr>
          <p:cNvPr id="8" name="Picture 7">
            <a:extLst>
              <a:ext uri="{FF2B5EF4-FFF2-40B4-BE49-F238E27FC236}">
                <a16:creationId xmlns:a16="http://schemas.microsoft.com/office/drawing/2014/main" id="{2F6A4BA1-4451-4724-9539-5E14E87C1B1C}"/>
              </a:ext>
            </a:extLst>
          </p:cNvPr>
          <p:cNvPicPr>
            <a:picLocks noChangeAspect="1"/>
          </p:cNvPicPr>
          <p:nvPr/>
        </p:nvPicPr>
        <p:blipFill>
          <a:blip r:embed="rId7"/>
          <a:stretch>
            <a:fillRect/>
          </a:stretch>
        </p:blipFill>
        <p:spPr>
          <a:xfrm>
            <a:off x="5314950" y="2306320"/>
            <a:ext cx="6681564" cy="4084320"/>
          </a:xfrm>
          <a:prstGeom prst="rect">
            <a:avLst/>
          </a:prstGeom>
        </p:spPr>
      </p:pic>
      <p:pic>
        <p:nvPicPr>
          <p:cNvPr id="5" name="Audio 4">
            <a:hlinkClick r:id="" action="ppaction://media"/>
            <a:extLst>
              <a:ext uri="{FF2B5EF4-FFF2-40B4-BE49-F238E27FC236}">
                <a16:creationId xmlns:a16="http://schemas.microsoft.com/office/drawing/2014/main" id="{6C699318-AE29-5E4A-AF17-7680D38D32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91431476"/>
      </p:ext>
    </p:extLst>
  </p:cSld>
  <p:clrMapOvr>
    <a:masterClrMapping/>
  </p:clrMapOvr>
  <mc:AlternateContent xmlns:mc="http://schemas.openxmlformats.org/markup-compatibility/2006" xmlns:p14="http://schemas.microsoft.com/office/powerpoint/2010/main">
    <mc:Choice Requires="p14">
      <p:transition spd="slow" p14:dur="2000" advTm="55110"/>
    </mc:Choice>
    <mc:Fallback xmlns="">
      <p:transition spd="slow" advTm="5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rPr>
              <a:t>Sut ddylwn i ymdrin â Chwestiwn 4(b)?</a:t>
            </a:r>
          </a:p>
        </p:txBody>
      </p:sp>
      <p:sp>
        <p:nvSpPr>
          <p:cNvPr id="5" name="Rectangle 4">
            <a:extLst>
              <a:ext uri="{FF2B5EF4-FFF2-40B4-BE49-F238E27FC236}">
                <a16:creationId xmlns:a16="http://schemas.microsoft.com/office/drawing/2014/main" id="{0D5767C6-585F-8C49-8704-A891B5CD49F6}"/>
              </a:ext>
            </a:extLst>
          </p:cNvPr>
          <p:cNvSpPr/>
          <p:nvPr/>
        </p:nvSpPr>
        <p:spPr>
          <a:xfrm>
            <a:off x="1329180" y="1305341"/>
            <a:ext cx="9568206" cy="3693319"/>
          </a:xfrm>
          <a:prstGeom prst="rect">
            <a:avLst/>
          </a:prstGeom>
        </p:spPr>
        <p:txBody>
          <a:bodyPr wrap="square">
            <a:spAutoFit/>
          </a:bodyPr>
          <a:lstStyle/>
          <a:p>
            <a:pPr defTabSz="457200" fontAlgn="base">
              <a:spcBef>
                <a:spcPct val="0"/>
              </a:spcBef>
              <a:spcAft>
                <a:spcPct val="0"/>
              </a:spcAft>
            </a:pPr>
            <a:r>
              <a:rPr lang="cy-GB" dirty="0">
                <a:solidFill>
                  <a:prstClr val="black"/>
                </a:solidFill>
                <a:latin typeface="Calibri" pitchFamily="34" charset="0"/>
                <a:ea typeface="ＭＳ Ｐゴシック" pitchFamily="1" charset="-128"/>
              </a:rPr>
              <a:t>Cwestiwn: Cynnwys sy'n cael ei brofi - Newid defnydd - ailwampio adeilad cyn 1919.</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Amser i ateb: 9 MUNUD </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Sut mae cael marciau llawn: [Cwestiwn gyda band marciau</a:t>
            </a:r>
            <a:endParaRPr lang="cy-GB" sz="900"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Dull:</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Cyflawnwch gamau 1 - 4 fel mewn cwestiynau blaenorol.</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5 Nodwch yr hyn rydych chi'n ei wybod am y mater y byddai'n rhaid i'r datblygwr eiddo ei ystyried wrth ailwampio adeilad hŷn gan gynnwys materion fel caniatâd Adeilad Rhestredig.</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6 Mae hwn yn gwestiwn marc uwch felly bydd yn cael ei farcio gyda band marciau.  Bydd y cynllun marcio yn cynnwys rhestr o bwyntiau y dylech eu gwneud ond bydd y marc terfynol yn cael ei ddyfarnu gan ddefnyddio'r cynllun marcio gyda band marciau.</a:t>
            </a:r>
          </a:p>
          <a:p>
            <a:pPr defTabSz="457200" fontAlgn="base">
              <a:spcBef>
                <a:spcPct val="0"/>
              </a:spcBef>
              <a:spcAft>
                <a:spcPct val="0"/>
              </a:spcAft>
            </a:pPr>
            <a:endParaRPr lang="cy-GB"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cy-GB" b="1" dirty="0">
                <a:solidFill>
                  <a:prstClr val="black"/>
                </a:solidFill>
                <a:latin typeface="Calibri" pitchFamily="34" charset="0"/>
                <a:ea typeface="ＭＳ Ｐゴシック" pitchFamily="1" charset="-128"/>
              </a:rPr>
              <a:t>PRIF AWGRYMIADAU </a:t>
            </a:r>
            <a:r>
              <a:rPr lang="cy-GB" dirty="0">
                <a:solidFill>
                  <a:prstClr val="black"/>
                </a:solidFill>
                <a:latin typeface="Calibri" pitchFamily="34" charset="0"/>
                <a:ea typeface="ＭＳ Ｐゴシック" pitchFamily="1" charset="-128"/>
              </a:rPr>
              <a:t>Mae'r cwestiwn hwn yn canolbwyntio ar oedran yr adeilad sydd i'w ailwampio.  Mae angen i chi gymhwyso'r hyn rydych chi'n ei wybod am adeiladau o'r oed hwnnw.</a:t>
            </a:r>
          </a:p>
        </p:txBody>
      </p:sp>
      <p:pic>
        <p:nvPicPr>
          <p:cNvPr id="2" name="Picture 1">
            <a:extLst>
              <a:ext uri="{FF2B5EF4-FFF2-40B4-BE49-F238E27FC236}">
                <a16:creationId xmlns:a16="http://schemas.microsoft.com/office/drawing/2014/main" id="{C1598712-EF74-4EA6-9F68-AAE1385B0108}"/>
              </a:ext>
            </a:extLst>
          </p:cNvPr>
          <p:cNvPicPr>
            <a:picLocks noChangeAspect="1"/>
          </p:cNvPicPr>
          <p:nvPr/>
        </p:nvPicPr>
        <p:blipFill>
          <a:blip r:embed="rId5"/>
          <a:stretch>
            <a:fillRect/>
          </a:stretch>
        </p:blipFill>
        <p:spPr>
          <a:xfrm>
            <a:off x="2153436" y="5552659"/>
            <a:ext cx="7734300" cy="647700"/>
          </a:xfrm>
          <a:prstGeom prst="rect">
            <a:avLst/>
          </a:prstGeom>
        </p:spPr>
      </p:pic>
      <p:pic>
        <p:nvPicPr>
          <p:cNvPr id="3" name="Audio 2">
            <a:hlinkClick r:id="" action="ppaction://media"/>
            <a:extLst>
              <a:ext uri="{FF2B5EF4-FFF2-40B4-BE49-F238E27FC236}">
                <a16:creationId xmlns:a16="http://schemas.microsoft.com/office/drawing/2014/main" id="{A3439686-2358-C148-9530-F4DFE3788B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7433416"/>
      </p:ext>
    </p:extLst>
  </p:cSld>
  <p:clrMapOvr>
    <a:masterClrMapping/>
  </p:clrMapOvr>
  <mc:AlternateContent xmlns:mc="http://schemas.openxmlformats.org/markup-compatibility/2006" xmlns:p14="http://schemas.microsoft.com/office/powerpoint/2010/main">
    <mc:Choice Requires="p14">
      <p:transition spd="slow" p14:dur="2000" advTm="62726"/>
    </mc:Choice>
    <mc:Fallback xmlns="">
      <p:transition spd="slow" advTm="6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828041" y="1620696"/>
            <a:ext cx="6231118" cy="4969290"/>
          </a:xfrm>
        </p:spPr>
        <p:txBody>
          <a:bodyPr>
            <a:normAutofit/>
          </a:bodyPr>
          <a:lstStyle/>
          <a:p>
            <a:r>
              <a:rPr lang="cy-GB" sz="1800"/>
              <a:t>Bydd eiddo cyn 1919 o ddyluniad traddodiadol a bydd wedi'i adeiladu gan ddefnyddio deunyddiau traddodiadol.  Mae'r deunyddiau hyn yn debygol o gynnwys gwaith cerrig, waliau brics solet, sylfeini brics grisiog, y tu allan wedi'i rendro a’r thu mewn wedi'i blastro.  Bydd angen defnyddio deunyddiau tebyg ar gyfer unrhyw ailwampio a fydd yn golygu paru deunyddiau tebyg am debyg gymaint â phosibl.</a:t>
            </a:r>
          </a:p>
          <a:p>
            <a:r>
              <a:rPr lang="cy-GB" sz="1800"/>
              <a:t>Bydd yr eiddo wedi'i adeiladu gan ddefnyddio dimensiynau imperial, megis maint drysau, a bydd angen trosi'r rhain i ddimensiynau metrig.</a:t>
            </a:r>
          </a:p>
          <a:p>
            <a:r>
              <a:rPr lang="cy-GB" sz="1800"/>
              <a:t>Gallai'r eiddo fod yn adeilad rhestredig ac os felly byddai angen i'r datblygwr gael Caniatâd Adeilad Rhestredig i gyflawni'r gwaith.</a:t>
            </a:r>
          </a:p>
          <a:p>
            <a:r>
              <a:rPr lang="cy-GB" sz="1800"/>
              <a:t>Efallai y bydd cyfyngiadau cynllunio sy'n effeithio ar ailwampio'r adeilad, yn enwedig os bydd defnydd yr adeilad yn newid.</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latin typeface="Calibri"/>
              </a:rPr>
              <a:t>Ateb y cwestiwn - modelu</a:t>
            </a:r>
          </a:p>
        </p:txBody>
      </p:sp>
      <p:sp>
        <p:nvSpPr>
          <p:cNvPr id="2" name="Speech Bubble: Rectangle with Corners Rounded 1">
            <a:extLst>
              <a:ext uri="{FF2B5EF4-FFF2-40B4-BE49-F238E27FC236}">
                <a16:creationId xmlns:a16="http://schemas.microsoft.com/office/drawing/2014/main" id="{349C3193-D308-4F22-AE23-C850C0F40E75}"/>
              </a:ext>
            </a:extLst>
          </p:cNvPr>
          <p:cNvSpPr/>
          <p:nvPr/>
        </p:nvSpPr>
        <p:spPr>
          <a:xfrm>
            <a:off x="430491" y="1620696"/>
            <a:ext cx="2301766" cy="2289153"/>
          </a:xfrm>
          <a:prstGeom prst="wedgeRoundRectCallout">
            <a:avLst>
              <a:gd name="adj1" fmla="val 63133"/>
              <a:gd name="adj2" fmla="val -41561"/>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cy-GB" sz="1400">
                <a:solidFill>
                  <a:srgbClr val="1F497D"/>
                </a:solidFill>
                <a:latin typeface="Calibri"/>
              </a:rPr>
              <a:t>Rydw i'n mynd i ddechrau gyda ffocws clir ar y cwestiwn heb ailadrodd geiriad y cwestiwn.  Y ffocws pwysicaf yw oedran yr adeilad a beth mae hynny'n ei olygu o ran deunyddiau a dulliau adeiladu. </a:t>
            </a:r>
          </a:p>
          <a:p>
            <a:pPr algn="ctr" defTabSz="457200" fontAlgn="base">
              <a:spcBef>
                <a:spcPct val="0"/>
              </a:spcBef>
              <a:spcAft>
                <a:spcPct val="0"/>
              </a:spcAft>
            </a:pPr>
            <a:endParaRPr lang="cy-GB" sz="1400">
              <a:solidFill>
                <a:srgbClr val="1F497D"/>
              </a:solidFill>
              <a:latin typeface="Calibri"/>
            </a:endParaRPr>
          </a:p>
        </p:txBody>
      </p:sp>
      <p:sp>
        <p:nvSpPr>
          <p:cNvPr id="5" name="Speech Bubble: Rectangle with Corners Rounded 4">
            <a:extLst>
              <a:ext uri="{FF2B5EF4-FFF2-40B4-BE49-F238E27FC236}">
                <a16:creationId xmlns:a16="http://schemas.microsoft.com/office/drawing/2014/main" id="{4F7285EC-7A37-4962-8F88-72008A70233E}"/>
              </a:ext>
            </a:extLst>
          </p:cNvPr>
          <p:cNvSpPr/>
          <p:nvPr/>
        </p:nvSpPr>
        <p:spPr>
          <a:xfrm>
            <a:off x="581840" y="4300834"/>
            <a:ext cx="1999067" cy="2289153"/>
          </a:xfrm>
          <a:prstGeom prst="wedgeRoundRectCallout">
            <a:avLst>
              <a:gd name="adj1" fmla="val 63710"/>
              <a:gd name="adj2" fmla="val -22348"/>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cy-GB" sz="1400">
                <a:solidFill>
                  <a:srgbClr val="1F497D"/>
                </a:solidFill>
                <a:latin typeface="Calibri"/>
              </a:rPr>
              <a:t>Mae angen i mi ddangos fy mod yn deall y gofynion cyfreithiol sy'n gysylltiedig â gwneud gwaith ar adeiladau hŷn a'r materion a godir wrth newid defnydd yr adeilad hwnnw</a:t>
            </a:r>
          </a:p>
        </p:txBody>
      </p:sp>
      <p:sp>
        <p:nvSpPr>
          <p:cNvPr id="7" name="Speech Bubble: Rectangle with Corners Rounded 6">
            <a:extLst>
              <a:ext uri="{FF2B5EF4-FFF2-40B4-BE49-F238E27FC236}">
                <a16:creationId xmlns:a16="http://schemas.microsoft.com/office/drawing/2014/main" id="{D4CFEAF8-3F9B-4E64-A199-FBF16A662528}"/>
              </a:ext>
            </a:extLst>
          </p:cNvPr>
          <p:cNvSpPr/>
          <p:nvPr/>
        </p:nvSpPr>
        <p:spPr>
          <a:xfrm>
            <a:off x="9762442" y="4300833"/>
            <a:ext cx="1999067" cy="2289153"/>
          </a:xfrm>
          <a:prstGeom prst="wedgeRoundRectCallout">
            <a:avLst>
              <a:gd name="adj1" fmla="val -109506"/>
              <a:gd name="adj2" fmla="val -52546"/>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cy-GB" sz="1400">
                <a:solidFill>
                  <a:srgbClr val="1F497D"/>
                </a:solidFill>
                <a:latin typeface="Calibri"/>
              </a:rPr>
              <a:t>Mae'n rhaid i mi ddangos i'r arholwr fy mod i'n defnyddio gwybodaeth ac fy mod yn ymwybodol o'r gwahaniaethau rhwng adeiladau modern ac adeiladau cyn 1919.</a:t>
            </a:r>
          </a:p>
        </p:txBody>
      </p:sp>
      <p:sp>
        <p:nvSpPr>
          <p:cNvPr id="8" name="Speech Bubble: Rectangle with Corners Rounded 7">
            <a:extLst>
              <a:ext uri="{FF2B5EF4-FFF2-40B4-BE49-F238E27FC236}">
                <a16:creationId xmlns:a16="http://schemas.microsoft.com/office/drawing/2014/main" id="{E7A421FC-CE30-47CD-9503-89C17CDCCE48}"/>
              </a:ext>
            </a:extLst>
          </p:cNvPr>
          <p:cNvSpPr/>
          <p:nvPr/>
        </p:nvSpPr>
        <p:spPr>
          <a:xfrm>
            <a:off x="9762442" y="1620696"/>
            <a:ext cx="1999067" cy="2289153"/>
          </a:xfrm>
          <a:prstGeom prst="wedgeRoundRectCallout">
            <a:avLst>
              <a:gd name="adj1" fmla="val -87854"/>
              <a:gd name="adj2" fmla="val -12758"/>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cy-GB" sz="1400">
                <a:solidFill>
                  <a:srgbClr val="1F497D"/>
                </a:solidFill>
                <a:latin typeface="Calibri"/>
              </a:rPr>
              <a:t>Er mwyn dechrau cael credyd ar unwaith, mae angen i mi sicrhau fy mod yn gwneud pwynt sy'n berthnasol i'r cwestiwn yn fy mrawddeg gyntaf.</a:t>
            </a:r>
          </a:p>
        </p:txBody>
      </p:sp>
      <p:pic>
        <p:nvPicPr>
          <p:cNvPr id="4" name="Audio 3">
            <a:hlinkClick r:id="" action="ppaction://media"/>
            <a:extLst>
              <a:ext uri="{FF2B5EF4-FFF2-40B4-BE49-F238E27FC236}">
                <a16:creationId xmlns:a16="http://schemas.microsoft.com/office/drawing/2014/main" id="{2A977050-94BF-1243-82E2-58E2715C2D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273541529"/>
      </p:ext>
    </p:extLst>
  </p:cSld>
  <p:clrMapOvr>
    <a:masterClrMapping/>
  </p:clrMapOvr>
  <mc:AlternateContent xmlns:mc="http://schemas.openxmlformats.org/markup-compatibility/2006" xmlns:p14="http://schemas.microsoft.com/office/powerpoint/2010/main">
    <mc:Choice Requires="p14">
      <p:transition spd="slow" p14:dur="2000" advTm="84004"/>
    </mc:Choice>
    <mc:Fallback xmlns="">
      <p:transition spd="slow" advTm="8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8A1523-266E-BB4F-8DF6-9228D811E88C}"/>
              </a:ext>
            </a:extLst>
          </p:cNvPr>
          <p:cNvSpPr txBox="1">
            <a:spLocks/>
          </p:cNvSpPr>
          <p:nvPr/>
        </p:nvSpPr>
        <p:spPr>
          <a:xfrm>
            <a:off x="2188154" y="360697"/>
            <a:ext cx="825871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rPr>
              <a:t>Sut ddylwn i ymdrin â Chwestiwn 4(b)?</a:t>
            </a:r>
          </a:p>
        </p:txBody>
      </p:sp>
      <p:pic>
        <p:nvPicPr>
          <p:cNvPr id="2" name="Picture 1">
            <a:extLst>
              <a:ext uri="{FF2B5EF4-FFF2-40B4-BE49-F238E27FC236}">
                <a16:creationId xmlns:a16="http://schemas.microsoft.com/office/drawing/2014/main" id="{F7005863-9418-435D-A8DA-4E2B288006E0}"/>
              </a:ext>
            </a:extLst>
          </p:cNvPr>
          <p:cNvPicPr>
            <a:picLocks noChangeAspect="1"/>
          </p:cNvPicPr>
          <p:nvPr/>
        </p:nvPicPr>
        <p:blipFill>
          <a:blip r:embed="rId5"/>
          <a:stretch>
            <a:fillRect/>
          </a:stretch>
        </p:blipFill>
        <p:spPr>
          <a:xfrm>
            <a:off x="1562200" y="1327484"/>
            <a:ext cx="8679080" cy="647700"/>
          </a:xfrm>
          <a:prstGeom prst="rect">
            <a:avLst/>
          </a:prstGeom>
        </p:spPr>
      </p:pic>
      <p:pic>
        <p:nvPicPr>
          <p:cNvPr id="5" name="Picture 4">
            <a:extLst>
              <a:ext uri="{FF2B5EF4-FFF2-40B4-BE49-F238E27FC236}">
                <a16:creationId xmlns:a16="http://schemas.microsoft.com/office/drawing/2014/main" id="{09518317-AE5D-41D2-AE97-D9E980B2CC86}"/>
              </a:ext>
            </a:extLst>
          </p:cNvPr>
          <p:cNvPicPr>
            <a:picLocks noChangeAspect="1"/>
          </p:cNvPicPr>
          <p:nvPr/>
        </p:nvPicPr>
        <p:blipFill>
          <a:blip r:embed="rId6"/>
          <a:stretch>
            <a:fillRect/>
          </a:stretch>
        </p:blipFill>
        <p:spPr>
          <a:xfrm>
            <a:off x="136842" y="2141386"/>
            <a:ext cx="5172075" cy="4716614"/>
          </a:xfrm>
          <a:prstGeom prst="rect">
            <a:avLst/>
          </a:prstGeom>
        </p:spPr>
      </p:pic>
      <p:pic>
        <p:nvPicPr>
          <p:cNvPr id="7" name="Picture 6">
            <a:extLst>
              <a:ext uri="{FF2B5EF4-FFF2-40B4-BE49-F238E27FC236}">
                <a16:creationId xmlns:a16="http://schemas.microsoft.com/office/drawing/2014/main" id="{335D54ED-0144-4650-A852-962A4F250714}"/>
              </a:ext>
            </a:extLst>
          </p:cNvPr>
          <p:cNvPicPr>
            <a:picLocks noChangeAspect="1"/>
          </p:cNvPicPr>
          <p:nvPr/>
        </p:nvPicPr>
        <p:blipFill>
          <a:blip r:embed="rId7"/>
          <a:stretch>
            <a:fillRect/>
          </a:stretch>
        </p:blipFill>
        <p:spPr>
          <a:xfrm>
            <a:off x="5419886" y="2298700"/>
            <a:ext cx="6553992" cy="3896059"/>
          </a:xfrm>
          <a:prstGeom prst="rect">
            <a:avLst/>
          </a:prstGeom>
        </p:spPr>
      </p:pic>
      <p:pic>
        <p:nvPicPr>
          <p:cNvPr id="3" name="Audio 2">
            <a:hlinkClick r:id="" action="ppaction://media"/>
            <a:extLst>
              <a:ext uri="{FF2B5EF4-FFF2-40B4-BE49-F238E27FC236}">
                <a16:creationId xmlns:a16="http://schemas.microsoft.com/office/drawing/2014/main" id="{E2BED4BD-E8BF-A74E-9AE7-A5C04FCAE9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58248242"/>
      </p:ext>
    </p:extLst>
  </p:cSld>
  <p:clrMapOvr>
    <a:masterClrMapping/>
  </p:clrMapOvr>
  <mc:AlternateContent xmlns:mc="http://schemas.openxmlformats.org/markup-compatibility/2006" xmlns:p14="http://schemas.microsoft.com/office/powerpoint/2010/main">
    <mc:Choice Requires="p14">
      <p:transition spd="slow" p14:dur="2000" advTm="25137"/>
    </mc:Choice>
    <mc:Fallback xmlns="">
      <p:transition spd="slow" advTm="2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2895601" y="169432"/>
            <a:ext cx="80645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a:solidFill>
                  <a:prstClr val="white"/>
                </a:solidFill>
                <a:latin typeface="Calibri"/>
              </a:rPr>
              <a:t>Cam 6: Ateb y cwestiwn - beth sy'n cael marciau?</a:t>
            </a:r>
          </a:p>
        </p:txBody>
      </p:sp>
      <p:sp>
        <p:nvSpPr>
          <p:cNvPr id="4" name="Content Placeholder 2">
            <a:extLst>
              <a:ext uri="{FF2B5EF4-FFF2-40B4-BE49-F238E27FC236}">
                <a16:creationId xmlns:a16="http://schemas.microsoft.com/office/drawing/2014/main" id="{540900DE-7F59-4646-80E7-832448E976C6}"/>
              </a:ext>
            </a:extLst>
          </p:cNvPr>
          <p:cNvSpPr txBox="1">
            <a:spLocks/>
          </p:cNvSpPr>
          <p:nvPr/>
        </p:nvSpPr>
        <p:spPr>
          <a:xfrm>
            <a:off x="295373" y="2249691"/>
            <a:ext cx="11601254" cy="2793649"/>
          </a:xfrm>
          <a:prstGeom prst="rect">
            <a:avLst/>
          </a:prstGeom>
        </p:spPr>
        <p:txBody>
          <a:bodyPr vert="horz" lIns="91440" tIns="45720" rIns="91440" bIns="45720" rtlCol="0">
            <a:normAutofit fontScale="77500" lnSpcReduction="20000"/>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a:solidFill>
                  <a:prstClr val="black"/>
                </a:solidFill>
              </a:rPr>
              <a:t>Bydd eiddo cyn 1919 o ddyluniad traddodiadol a bydd wedi'i adeiladu gan ddefnyddio deunyddiau traddodiadol.  Mae'r deunyddiau hyn yn debygol o gynnwys gwaith cerrig, waliau brics solet, sylfeini brics grisiog, y tu allan wedi'i rendro a’r thu mewn wedi'i blastro.  Bydd angen defnyddio deunyddiau tebyg ar gyfer unrhyw ailwampio a fydd yn golygu paru deunyddiau tebyg am debyg gymaint â phosibl.</a:t>
            </a:r>
          </a:p>
          <a:p>
            <a:r>
              <a:rPr lang="cy-GB">
                <a:solidFill>
                  <a:prstClr val="black"/>
                </a:solidFill>
              </a:rPr>
              <a:t>Bydd yr eiddo wedi'i adeiladu gan ddefnyddio dimensiynau imperial, megis maint drysau, a bydd angen trosi'r rhain i ddimensiynau metrig.</a:t>
            </a:r>
          </a:p>
          <a:p>
            <a:r>
              <a:rPr lang="cy-GB">
                <a:solidFill>
                  <a:prstClr val="black"/>
                </a:solidFill>
              </a:rPr>
              <a:t>Gallai'r eiddo fod yn adeilad rhestredig ac os felly byddai angen i'r datblygwr gael Caniatâd Adeilad Rhestredig i gyflawni'r gwaith.</a:t>
            </a:r>
          </a:p>
          <a:p>
            <a:r>
              <a:rPr lang="cy-GB">
                <a:solidFill>
                  <a:prstClr val="black"/>
                </a:solidFill>
              </a:rPr>
              <a:t>Efallai y bydd cyfyngiadau cynllunio sy'n effeithio ar ailwampio'r adeilad, yn enwedig os bydd defnydd yr adeilad yn newid.</a:t>
            </a:r>
          </a:p>
        </p:txBody>
      </p:sp>
      <p:sp>
        <p:nvSpPr>
          <p:cNvPr id="5" name="Speech Bubble: Rectangle with Corners Rounded 4">
            <a:extLst>
              <a:ext uri="{FF2B5EF4-FFF2-40B4-BE49-F238E27FC236}">
                <a16:creationId xmlns:a16="http://schemas.microsoft.com/office/drawing/2014/main" id="{A51BF202-3D91-4DA9-B8F4-75AAC37D7575}"/>
              </a:ext>
            </a:extLst>
          </p:cNvPr>
          <p:cNvSpPr/>
          <p:nvPr/>
        </p:nvSpPr>
        <p:spPr>
          <a:xfrm>
            <a:off x="141402" y="5043340"/>
            <a:ext cx="11755225" cy="1634571"/>
          </a:xfrm>
          <a:prstGeom prst="wedgeRoundRectCallout">
            <a:avLst>
              <a:gd name="adj1" fmla="val -27107"/>
              <a:gd name="adj2" fmla="val -66905"/>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defTabSz="457200" fontAlgn="base">
              <a:spcBef>
                <a:spcPct val="0"/>
              </a:spcBef>
              <a:spcAft>
                <a:spcPct val="0"/>
              </a:spcAft>
            </a:pPr>
            <a:r>
              <a:rPr lang="cy-GB">
                <a:solidFill>
                  <a:srgbClr val="1F497D"/>
                </a:solidFill>
                <a:latin typeface="Calibri"/>
              </a:rPr>
              <a:t>Mae'r cynllun marcio yn gwobrwyo'r gallu i gydnabod y problemau a ddaeth i'r amlwg mewn perthynas ag oedran yr adeilad megis: trosi mesurau imperial i rai metrig i ganiatáu prynu deunyddiau newydd; y goblygiadau cyfreithiol fel Cydsyniad Adeilad Rhestredig a newid defnydd; yr angen i gyfateb deunyddiau i warchod cymeriad yr adeilad.  </a:t>
            </a:r>
          </a:p>
          <a:p>
            <a:pPr defTabSz="457200" fontAlgn="base">
              <a:spcBef>
                <a:spcPct val="0"/>
              </a:spcBef>
              <a:spcAft>
                <a:spcPct val="0"/>
              </a:spcAft>
            </a:pPr>
            <a:r>
              <a:rPr lang="cy-GB">
                <a:solidFill>
                  <a:srgbClr val="1F497D"/>
                </a:solidFill>
                <a:latin typeface="Calibri"/>
              </a:rPr>
              <a:t>Er mwyn ennill marciau llawn, rhaid i'r ymateb ddangos gwybodaeth a dealltwriaeth drylwyr o'r problemau posibl i'w hystyried wrth ailwampio adeilad o'r oed hwn a gafael hyderus ar gysyniadau perthnasol sy'n gysylltiedig ag ailwampio adeiladau traddodiadol.</a:t>
            </a:r>
          </a:p>
        </p:txBody>
      </p:sp>
      <p:pic>
        <p:nvPicPr>
          <p:cNvPr id="2" name="Picture 1">
            <a:extLst>
              <a:ext uri="{FF2B5EF4-FFF2-40B4-BE49-F238E27FC236}">
                <a16:creationId xmlns:a16="http://schemas.microsoft.com/office/drawing/2014/main" id="{1ECA36CA-F88B-44EF-8B4C-DD22BB73AD30}"/>
              </a:ext>
            </a:extLst>
          </p:cNvPr>
          <p:cNvPicPr>
            <a:picLocks noChangeAspect="1"/>
          </p:cNvPicPr>
          <p:nvPr/>
        </p:nvPicPr>
        <p:blipFill>
          <a:blip r:embed="rId5"/>
          <a:stretch>
            <a:fillRect/>
          </a:stretch>
        </p:blipFill>
        <p:spPr>
          <a:xfrm>
            <a:off x="2228850" y="1463453"/>
            <a:ext cx="7734300" cy="647700"/>
          </a:xfrm>
          <a:prstGeom prst="rect">
            <a:avLst/>
          </a:prstGeom>
        </p:spPr>
      </p:pic>
      <p:pic>
        <p:nvPicPr>
          <p:cNvPr id="3" name="Audio 2">
            <a:hlinkClick r:id="" action="ppaction://media"/>
            <a:extLst>
              <a:ext uri="{FF2B5EF4-FFF2-40B4-BE49-F238E27FC236}">
                <a16:creationId xmlns:a16="http://schemas.microsoft.com/office/drawing/2014/main" id="{4BC749C1-F8AB-344E-9FD4-E21BE40671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5793326"/>
      </p:ext>
    </p:extLst>
  </p:cSld>
  <p:clrMapOvr>
    <a:masterClrMapping/>
  </p:clrMapOvr>
  <mc:AlternateContent xmlns:mc="http://schemas.openxmlformats.org/markup-compatibility/2006" xmlns:p14="http://schemas.microsoft.com/office/powerpoint/2010/main">
    <mc:Choice Requires="p14">
      <p:transition spd="slow" p14:dur="2000" advTm="50656"/>
    </mc:Choice>
    <mc:Fallback xmlns="">
      <p:transition spd="slow" advTm="5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2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C38CD1-9618-BE4D-9238-036F1524C9C7}"/>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a:solidFill>
                  <a:prstClr val="white"/>
                </a:solidFill>
              </a:rPr>
              <a:t>Sut ddylwn i ymdrin â Chwestiwn 5?</a:t>
            </a:r>
          </a:p>
        </p:txBody>
      </p:sp>
      <p:sp>
        <p:nvSpPr>
          <p:cNvPr id="5" name="Rectangle 4">
            <a:extLst>
              <a:ext uri="{FF2B5EF4-FFF2-40B4-BE49-F238E27FC236}">
                <a16:creationId xmlns:a16="http://schemas.microsoft.com/office/drawing/2014/main" id="{3D43FC46-0D56-4941-B768-4AEFD4EB3F08}"/>
              </a:ext>
            </a:extLst>
          </p:cNvPr>
          <p:cNvSpPr/>
          <p:nvPr/>
        </p:nvSpPr>
        <p:spPr>
          <a:xfrm>
            <a:off x="744717" y="1367788"/>
            <a:ext cx="11057641" cy="3693319"/>
          </a:xfrm>
          <a:prstGeom prst="rect">
            <a:avLst/>
          </a:prstGeom>
        </p:spPr>
        <p:txBody>
          <a:bodyPr wrap="square">
            <a:spAutoFit/>
          </a:bodyPr>
          <a:lstStyle/>
          <a:p>
            <a:pPr defTabSz="457200" fontAlgn="base">
              <a:spcBef>
                <a:spcPct val="0"/>
              </a:spcBef>
              <a:spcAft>
                <a:spcPct val="0"/>
              </a:spcAft>
            </a:pPr>
            <a:r>
              <a:rPr lang="cy-GB" dirty="0">
                <a:solidFill>
                  <a:prstClr val="black"/>
                </a:solidFill>
                <a:latin typeface="Calibri" pitchFamily="34" charset="0"/>
                <a:ea typeface="ＭＳ Ｐゴシック" pitchFamily="1" charset="-128"/>
              </a:rPr>
              <a:t>Cwestiwn: Cynnwys sy'n cael ei brofi - Rolau proffesiynol a thechnegol yn yr amgylchedd adeiledig - syrfëwr meintiau</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Amser i ateb: 9 MUNUD </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Sut mae cael marciau llawn: [mae'r cwestiwn hwn yn cael ei farcio gyda band marciau]</a:t>
            </a:r>
            <a:endParaRPr lang="cy-GB" sz="900"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Dull:</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Cyflawnwch gamau 1 - 4 fel mewn cwestiynau blaenorol.</a:t>
            </a: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5 Nodwch yr hyn rydych chi'n ei wybod am rôl y syrfëwr meintiau a'r gwahaniaethau wrth iddo gael ei gyflogi ar ran y cleient neu'r contractwr.</a:t>
            </a:r>
            <a:endParaRPr lang="cy-GB"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cy-GB" dirty="0">
                <a:solidFill>
                  <a:prstClr val="black"/>
                </a:solidFill>
                <a:latin typeface="Calibri" pitchFamily="34" charset="0"/>
                <a:ea typeface="ＭＳ Ｐゴシック" pitchFamily="1" charset="-128"/>
              </a:rPr>
              <a:t>Cam 6 Mae hwn yn gwestiwn marc uwch felly bydd yn cael ei farcio gyda band marciau.  Bydd y cynllun marcio yn cynnwys rhestr o bwyntiau y dylech eu gwneud ond bydd y marc terfynol yn cael ei ddyfarnu gan ddefnyddio'r cynllun marcio gyda band marciau.</a:t>
            </a:r>
          </a:p>
          <a:p>
            <a:pPr defTabSz="457200" fontAlgn="base">
              <a:spcBef>
                <a:spcPct val="0"/>
              </a:spcBef>
              <a:spcAft>
                <a:spcPct val="0"/>
              </a:spcAft>
            </a:pPr>
            <a:endParaRPr lang="cy-GB"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cy-GB" b="1" dirty="0">
                <a:solidFill>
                  <a:prstClr val="black"/>
                </a:solidFill>
                <a:latin typeface="Calibri" pitchFamily="34" charset="0"/>
                <a:ea typeface="ＭＳ Ｐゴシック" pitchFamily="1" charset="-128"/>
              </a:rPr>
              <a:t>PRIF AWGRYMIADAU </a:t>
            </a:r>
            <a:r>
              <a:rPr lang="cy-GB" dirty="0">
                <a:solidFill>
                  <a:prstClr val="black"/>
                </a:solidFill>
                <a:latin typeface="Calibri" pitchFamily="34" charset="0"/>
                <a:ea typeface="ＭＳ Ｐゴシック" pitchFamily="1" charset="-128"/>
              </a:rPr>
              <a:t>Mae'r cwestiwn hwn yn canolbwyntio ar rôl syrfëwr meintiau.  Mae angen i chi ystyried y tasgau a gyflawnir wrth weithio gyda chleientiaid a chontractwyr a sut mae'r rhain yn wahanol.</a:t>
            </a:r>
          </a:p>
        </p:txBody>
      </p:sp>
      <p:pic>
        <p:nvPicPr>
          <p:cNvPr id="2" name="Picture 1">
            <a:extLst>
              <a:ext uri="{FF2B5EF4-FFF2-40B4-BE49-F238E27FC236}">
                <a16:creationId xmlns:a16="http://schemas.microsoft.com/office/drawing/2014/main" id="{F1E50E19-5A0F-45C2-8D37-D9627ACC682D}"/>
              </a:ext>
            </a:extLst>
          </p:cNvPr>
          <p:cNvPicPr>
            <a:picLocks noChangeAspect="1"/>
          </p:cNvPicPr>
          <p:nvPr/>
        </p:nvPicPr>
        <p:blipFill>
          <a:blip r:embed="rId5"/>
          <a:stretch>
            <a:fillRect/>
          </a:stretch>
        </p:blipFill>
        <p:spPr>
          <a:xfrm>
            <a:off x="1966912" y="5490212"/>
            <a:ext cx="8258175" cy="723900"/>
          </a:xfrm>
          <a:prstGeom prst="rect">
            <a:avLst/>
          </a:prstGeom>
        </p:spPr>
      </p:pic>
      <p:pic>
        <p:nvPicPr>
          <p:cNvPr id="3" name="Audio 2">
            <a:hlinkClick r:id="" action="ppaction://media"/>
            <a:extLst>
              <a:ext uri="{FF2B5EF4-FFF2-40B4-BE49-F238E27FC236}">
                <a16:creationId xmlns:a16="http://schemas.microsoft.com/office/drawing/2014/main" id="{3FF67AC7-22BA-314F-BCC4-B78E0E67A6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21139422"/>
      </p:ext>
    </p:extLst>
  </p:cSld>
  <p:clrMapOvr>
    <a:masterClrMapping/>
  </p:clrMapOvr>
  <mc:AlternateContent xmlns:mc="http://schemas.openxmlformats.org/markup-compatibility/2006" xmlns:p14="http://schemas.microsoft.com/office/powerpoint/2010/main">
    <mc:Choice Requires="p14">
      <p:transition spd="slow" p14:dur="2000" advTm="53487"/>
    </mc:Choice>
    <mc:Fallback xmlns="">
      <p:transition spd="slow" advTm="5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81200" y="3429001"/>
            <a:ext cx="8229600" cy="3312915"/>
          </a:xfrm>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Nawr ein bod wedi edrych ar y geiriau allweddol yn y cwestiwn a'r sgiliau/gwybodaeth y mae angen i chi eu dangos, mae gennych naw munud i ddisgrifio rôl syrfëwr meintiau fel y byddech yn yr arholiad.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 </a:t>
            </a:r>
          </a:p>
          <a:p>
            <a:pPr algn="ctr"/>
            <a:r>
              <a:rPr lang="en-US" err="1">
                <a:solidFill>
                  <a:prstClr val="white"/>
                </a:solidFill>
                <a:latin typeface="Calibri"/>
              </a:rPr>
              <a:t>Ymarfer</a:t>
            </a:r>
            <a:r>
              <a:rPr lang="en-US">
                <a:solidFill>
                  <a:prstClr val="white"/>
                </a:solidFill>
                <a:latin typeface="Calibri"/>
              </a:rPr>
              <a:t> </a:t>
            </a:r>
            <a:r>
              <a:rPr lang="en-US" err="1">
                <a:solidFill>
                  <a:prstClr val="white"/>
                </a:solidFill>
                <a:latin typeface="Calibri"/>
              </a:rPr>
              <a:t>wedi’i</a:t>
            </a:r>
            <a:r>
              <a:rPr lang="en-US">
                <a:solidFill>
                  <a:prstClr val="white"/>
                </a:solidFill>
                <a:latin typeface="Calibri"/>
              </a:rPr>
              <a:t> </a:t>
            </a:r>
            <a:r>
              <a:rPr lang="en-US" err="1">
                <a:solidFill>
                  <a:prstClr val="white"/>
                </a:solidFill>
                <a:latin typeface="Calibri"/>
              </a:rPr>
              <a:t>amseru</a:t>
            </a:r>
            <a:r>
              <a:rPr lang="en-US">
                <a:solidFill>
                  <a:prstClr val="white"/>
                </a:solidFill>
                <a:latin typeface="Calibri"/>
              </a:rPr>
              <a:t> – </a:t>
            </a:r>
            <a:r>
              <a:rPr lang="en-US" err="1">
                <a:solidFill>
                  <a:prstClr val="white"/>
                </a:solidFill>
                <a:latin typeface="Calibri"/>
              </a:rPr>
              <a:t>Naw</a:t>
            </a:r>
            <a:r>
              <a:rPr lang="en-US">
                <a:solidFill>
                  <a:prstClr val="white"/>
                </a:solidFill>
                <a:latin typeface="Calibri"/>
              </a:rPr>
              <a:t> </a:t>
            </a:r>
            <a:r>
              <a:rPr lang="en-US" err="1">
                <a:solidFill>
                  <a:prstClr val="white"/>
                </a:solidFill>
                <a:latin typeface="Calibri"/>
              </a:rPr>
              <a:t>munud</a:t>
            </a:r>
            <a:r>
              <a:rPr lang="en-US">
                <a:solidFill>
                  <a:prstClr val="white"/>
                </a:solidFill>
                <a:latin typeface="Calibri"/>
              </a:rPr>
              <a: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extLst>
                  <p:ext uri="{D42A27DB-BD31-4B8C-83A1-F6EECF244321}">
                    <p14:modId xmlns:p14="http://schemas.microsoft.com/office/powerpoint/2010/main" val="616929527"/>
                  </p:ext>
                </p:extLst>
              </p:nvPr>
            </p:nvGraphicFramePr>
            <p:xfrm>
              <a:off x="8324850" y="1319646"/>
              <a:ext cx="2343151" cy="1962936"/>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8324850" y="1319646"/>
                <a:ext cx="2343151" cy="1962936"/>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6626679" y="1972350"/>
            <a:ext cx="1698171" cy="830997"/>
          </a:xfrm>
          <a:prstGeom prst="rect">
            <a:avLst/>
          </a:prstGeom>
          <a:solidFill>
            <a:srgbClr val="00B0F0"/>
          </a:solidFill>
        </p:spPr>
        <p:txBody>
          <a:bodyPr wrap="square" rtlCol="0">
            <a:spAutoFit/>
          </a:bodyPr>
          <a:lstStyle/>
          <a:p>
            <a:pPr defTabSz="457200" fontAlgn="base">
              <a:spcBef>
                <a:spcPct val="0"/>
              </a:spcBef>
              <a:spcAft>
                <a:spcPct val="0"/>
              </a:spcAft>
            </a:pPr>
            <a:r>
              <a:rPr lang="en-GB" sz="1600" b="1" err="1">
                <a:solidFill>
                  <a:prstClr val="white"/>
                </a:solidFill>
                <a:latin typeface="Calibri" pitchFamily="34" charset="0"/>
                <a:ea typeface="ＭＳ Ｐゴシック" pitchFamily="1" charset="-128"/>
              </a:rPr>
              <a:t>Cliciwch</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yr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amserydd</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i</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ddechrau</a:t>
            </a:r>
            <a:r>
              <a:rPr lang="en-GB" sz="1600" b="1">
                <a:solidFill>
                  <a:prstClr val="white"/>
                </a:solidFill>
                <a:latin typeface="Calibri" pitchFamily="34" charset="0"/>
                <a:ea typeface="ＭＳ Ｐゴシック" pitchFamily="1" charset="-128"/>
              </a:rPr>
              <a:t>.</a:t>
            </a:r>
          </a:p>
        </p:txBody>
      </p:sp>
      <p:pic>
        <p:nvPicPr>
          <p:cNvPr id="2" name="Picture 1">
            <a:extLst>
              <a:ext uri="{FF2B5EF4-FFF2-40B4-BE49-F238E27FC236}">
                <a16:creationId xmlns:a16="http://schemas.microsoft.com/office/drawing/2014/main" id="{68851571-9E9D-4A9D-9D3D-3ED580B71BD3}"/>
              </a:ext>
            </a:extLst>
          </p:cNvPr>
          <p:cNvPicPr>
            <a:picLocks noChangeAspect="1"/>
          </p:cNvPicPr>
          <p:nvPr/>
        </p:nvPicPr>
        <p:blipFill>
          <a:blip r:embed="rId7"/>
          <a:stretch>
            <a:fillRect/>
          </a:stretch>
        </p:blipFill>
        <p:spPr>
          <a:xfrm>
            <a:off x="1981200" y="5085458"/>
            <a:ext cx="8258175" cy="723900"/>
          </a:xfrm>
          <a:prstGeom prst="rect">
            <a:avLst/>
          </a:prstGeom>
        </p:spPr>
      </p:pic>
      <p:pic>
        <p:nvPicPr>
          <p:cNvPr id="4" name="Audio 3">
            <a:hlinkClick r:id="" action="ppaction://media"/>
            <a:extLst>
              <a:ext uri="{FF2B5EF4-FFF2-40B4-BE49-F238E27FC236}">
                <a16:creationId xmlns:a16="http://schemas.microsoft.com/office/drawing/2014/main" id="{9669EAA6-712C-3F4C-8C0B-DB2D21E808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8313429"/>
      </p:ext>
    </p:extLst>
  </p:cSld>
  <p:clrMapOvr>
    <a:masterClrMapping/>
  </p:clrMapOvr>
  <mc:AlternateContent xmlns:mc="http://schemas.openxmlformats.org/markup-compatibility/2006" xmlns:p14="http://schemas.microsoft.com/office/powerpoint/2010/main">
    <mc:Choice Requires="p14">
      <p:transition spd="slow" p14:dur="2000" advTm="44286"/>
    </mc:Choice>
    <mc:Fallback xmlns="">
      <p:transition spd="slow" advTm="4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B7E4EF-F69D-6047-BDF4-B0A06EC14CBC}"/>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5?</a:t>
            </a:r>
          </a:p>
        </p:txBody>
      </p:sp>
      <p:pic>
        <p:nvPicPr>
          <p:cNvPr id="2" name="Picture 1">
            <a:extLst>
              <a:ext uri="{FF2B5EF4-FFF2-40B4-BE49-F238E27FC236}">
                <a16:creationId xmlns:a16="http://schemas.microsoft.com/office/drawing/2014/main" id="{68E06239-6B6F-40BD-B717-C283F9038EDE}"/>
              </a:ext>
            </a:extLst>
          </p:cNvPr>
          <p:cNvPicPr>
            <a:picLocks noChangeAspect="1"/>
          </p:cNvPicPr>
          <p:nvPr/>
        </p:nvPicPr>
        <p:blipFill>
          <a:blip r:embed="rId5"/>
          <a:stretch>
            <a:fillRect/>
          </a:stretch>
        </p:blipFill>
        <p:spPr>
          <a:xfrm>
            <a:off x="2212009" y="1383195"/>
            <a:ext cx="8258175" cy="723900"/>
          </a:xfrm>
          <a:prstGeom prst="rect">
            <a:avLst/>
          </a:prstGeom>
        </p:spPr>
      </p:pic>
      <p:pic>
        <p:nvPicPr>
          <p:cNvPr id="3" name="Picture 2">
            <a:extLst>
              <a:ext uri="{FF2B5EF4-FFF2-40B4-BE49-F238E27FC236}">
                <a16:creationId xmlns:a16="http://schemas.microsoft.com/office/drawing/2014/main" id="{D4E13B8F-71BE-42B2-952C-36A9647A0346}"/>
              </a:ext>
            </a:extLst>
          </p:cNvPr>
          <p:cNvPicPr>
            <a:picLocks noChangeAspect="1"/>
          </p:cNvPicPr>
          <p:nvPr/>
        </p:nvPicPr>
        <p:blipFill>
          <a:blip r:embed="rId6"/>
          <a:stretch>
            <a:fillRect/>
          </a:stretch>
        </p:blipFill>
        <p:spPr>
          <a:xfrm>
            <a:off x="153670" y="2743199"/>
            <a:ext cx="5829300" cy="4049877"/>
          </a:xfrm>
          <a:prstGeom prst="rect">
            <a:avLst/>
          </a:prstGeom>
        </p:spPr>
      </p:pic>
      <p:pic>
        <p:nvPicPr>
          <p:cNvPr id="9" name="Picture 8">
            <a:extLst>
              <a:ext uri="{FF2B5EF4-FFF2-40B4-BE49-F238E27FC236}">
                <a16:creationId xmlns:a16="http://schemas.microsoft.com/office/drawing/2014/main" id="{532C78F7-411F-4E56-84DC-E7EB57326560}"/>
              </a:ext>
            </a:extLst>
          </p:cNvPr>
          <p:cNvPicPr>
            <a:picLocks noChangeAspect="1"/>
          </p:cNvPicPr>
          <p:nvPr/>
        </p:nvPicPr>
        <p:blipFill>
          <a:blip r:embed="rId7"/>
          <a:stretch>
            <a:fillRect/>
          </a:stretch>
        </p:blipFill>
        <p:spPr>
          <a:xfrm>
            <a:off x="6096000" y="2743199"/>
            <a:ext cx="6024880" cy="3223187"/>
          </a:xfrm>
          <a:prstGeom prst="rect">
            <a:avLst/>
          </a:prstGeom>
        </p:spPr>
      </p:pic>
      <p:pic>
        <p:nvPicPr>
          <p:cNvPr id="5" name="Audio 4">
            <a:hlinkClick r:id="" action="ppaction://media"/>
            <a:extLst>
              <a:ext uri="{FF2B5EF4-FFF2-40B4-BE49-F238E27FC236}">
                <a16:creationId xmlns:a16="http://schemas.microsoft.com/office/drawing/2014/main" id="{64958371-7F61-6B48-A4A7-8905C9F57A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4348080"/>
      </p:ext>
    </p:extLst>
  </p:cSld>
  <p:clrMapOvr>
    <a:masterClrMapping/>
  </p:clrMapOvr>
  <mc:AlternateContent xmlns:mc="http://schemas.openxmlformats.org/markup-compatibility/2006" xmlns:p14="http://schemas.microsoft.com/office/powerpoint/2010/main">
    <mc:Choice Requires="p14">
      <p:transition spd="slow" p14:dur="2000" advTm="46496"/>
    </mc:Choice>
    <mc:Fallback xmlns="">
      <p:transition spd="slow" advTm="4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a:solidFill>
                  <a:prstClr val="white"/>
                </a:solidFill>
                <a:latin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94508" y="1356158"/>
            <a:ext cx="8701177" cy="740230"/>
          </a:xfrm>
        </p:spPr>
        <p:txBody>
          <a:bodyPr>
            <a:normAutofit/>
          </a:bodyPr>
          <a:lstStyle/>
          <a:p>
            <a:pPr marL="85725" indent="-23813">
              <a:buFont typeface="+mj-lt"/>
              <a:buAutoNum type="arabicPeriod"/>
            </a:pPr>
            <a:r>
              <a:rPr lang="cy-GB" sz="2600">
                <a:latin typeface="+mn-lt"/>
              </a:rPr>
              <a:t> Darllenwch glawr blaen y papur arholiad.</a:t>
            </a:r>
          </a:p>
          <a:p>
            <a:endParaRPr lang="cy-GB" sz="2600">
              <a:latin typeface="+mn-lt"/>
            </a:endParaRPr>
          </a:p>
        </p:txBody>
      </p:sp>
      <p:pic>
        <p:nvPicPr>
          <p:cNvPr id="2" name="Picture 1">
            <a:extLst>
              <a:ext uri="{FF2B5EF4-FFF2-40B4-BE49-F238E27FC236}">
                <a16:creationId xmlns:a16="http://schemas.microsoft.com/office/drawing/2014/main" id="{515CBC36-EC40-4A32-BE8C-DB3F02D3C6CD}"/>
              </a:ext>
            </a:extLst>
          </p:cNvPr>
          <p:cNvPicPr>
            <a:picLocks noChangeAspect="1"/>
          </p:cNvPicPr>
          <p:nvPr/>
        </p:nvPicPr>
        <p:blipFill>
          <a:blip r:embed="rId5"/>
          <a:stretch>
            <a:fillRect/>
          </a:stretch>
        </p:blipFill>
        <p:spPr>
          <a:xfrm>
            <a:off x="2696066" y="2179009"/>
            <a:ext cx="6806153" cy="4526099"/>
          </a:xfrm>
          <a:prstGeom prst="rect">
            <a:avLst/>
          </a:prstGeom>
        </p:spPr>
      </p:pic>
      <p:pic>
        <p:nvPicPr>
          <p:cNvPr id="4" name="Audio 3">
            <a:hlinkClick r:id="" action="ppaction://media"/>
            <a:extLst>
              <a:ext uri="{FF2B5EF4-FFF2-40B4-BE49-F238E27FC236}">
                <a16:creationId xmlns:a16="http://schemas.microsoft.com/office/drawing/2014/main" id="{77C747B4-50D7-C847-ABF8-6E658298A1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xmlns:p14="http://schemas.microsoft.com/office/powerpoint/2010/main">
    <mc:Choice Requires="p14">
      <p:transition spd="slow" p14:dur="2000" advTm="84606"/>
    </mc:Choice>
    <mc:Fallback xmlns="">
      <p:transition spd="slow" advTm="8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6?</a:t>
            </a:r>
          </a:p>
        </p:txBody>
      </p:sp>
      <p:sp>
        <p:nvSpPr>
          <p:cNvPr id="5" name="Rectangle 4">
            <a:extLst>
              <a:ext uri="{FF2B5EF4-FFF2-40B4-BE49-F238E27FC236}">
                <a16:creationId xmlns:a16="http://schemas.microsoft.com/office/drawing/2014/main" id="{117885F0-78EE-ED4F-B71D-E03D2DE8AEC3}"/>
              </a:ext>
            </a:extLst>
          </p:cNvPr>
          <p:cNvSpPr/>
          <p:nvPr/>
        </p:nvSpPr>
        <p:spPr>
          <a:xfrm>
            <a:off x="994123" y="1443841"/>
            <a:ext cx="9478114" cy="3970318"/>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brofi</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dylunio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agoriadau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mewn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waliau</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wal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allanol</a:t>
            </a:r>
            <a:endParaRPr lang="en-US"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Amser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9 MUNUD </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wedi'i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gyda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bandiau</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Dull:</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Cwblhewch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gamau</a:t>
            </a:r>
            <a:r>
              <a:rPr lang="en-US" dirty="0">
                <a:solidFill>
                  <a:prstClr val="black"/>
                </a:solidFill>
                <a:latin typeface="Calibri" pitchFamily="34" charset="0"/>
                <a:ea typeface="Cambria" panose="02040503050406030204" pitchFamily="18" charset="0"/>
                <a:cs typeface="Cambria" panose="02040503050406030204" pitchFamily="18" charset="0"/>
              </a:rPr>
              <a:t> 1 – 4 </a:t>
            </a:r>
            <a:r>
              <a:rPr lang="en-US" dirty="0" err="1">
                <a:solidFill>
                  <a:prstClr val="black"/>
                </a:solidFill>
                <a:latin typeface="Calibri" pitchFamily="34" charset="0"/>
                <a:ea typeface="Cambria" panose="02040503050406030204" pitchFamily="18" charset="0"/>
                <a:cs typeface="Cambria" panose="02040503050406030204" pitchFamily="18" charset="0"/>
              </a:rPr>
              <a:t>fel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cwestiynau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blaenorol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5	</a:t>
            </a:r>
            <a:r>
              <a:rPr lang="en-US" dirty="0" err="1">
                <a:solidFill>
                  <a:prstClr val="black"/>
                </a:solidFill>
                <a:latin typeface="Calibri" pitchFamily="34" charset="0"/>
                <a:ea typeface="Cambria" panose="02040503050406030204" pitchFamily="18" charset="0"/>
                <a:cs typeface="Cambria" panose="02040503050406030204" pitchFamily="18" charset="0"/>
              </a:rPr>
              <a:t>Nodwch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rydych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chi'n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adeiladu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waliau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ceudod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Dylech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hefyd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ganolbwyntio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nodweddion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capan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drws</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dulliau</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ddefnyddir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gyfer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gosod</a:t>
            </a:r>
            <a:r>
              <a:rPr lang="en-US" dirty="0">
                <a:solidFill>
                  <a:prstClr val="black"/>
                </a:solidFill>
                <a:latin typeface="Calibri" pitchFamily="34" charset="0"/>
                <a:ea typeface="Cambria" panose="02040503050406030204" pitchFamily="18" charset="0"/>
                <a:cs typeface="Cambria" panose="02040503050406030204" pitchFamily="18" charset="0"/>
              </a:rPr>
              <a:t> un </a:t>
            </a:r>
            <a:r>
              <a:rPr lang="en-US" dirty="0" err="1">
                <a:solidFill>
                  <a:prstClr val="black"/>
                </a:solidFill>
                <a:latin typeface="Calibri" pitchFamily="34" charset="0"/>
                <a:ea typeface="Cambria" panose="02040503050406030204" pitchFamily="18" charset="0"/>
                <a:cs typeface="Cambria" panose="02040503050406030204" pitchFamily="18" charset="0"/>
              </a:rPr>
              <a:t>mewn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wal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geudod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unrhyw</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ddeunyddiau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ychwanegol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hangen</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6	Mae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gwestiwn</a:t>
            </a:r>
            <a:r>
              <a:rPr lang="en-US" dirty="0">
                <a:solidFill>
                  <a:prstClr val="black"/>
                </a:solidFill>
                <a:latin typeface="Calibri" pitchFamily="34" charset="0"/>
                <a:ea typeface="Cambria" panose="02040503050406030204" pitchFamily="18" charset="0"/>
                <a:cs typeface="Cambria" panose="02040503050406030204" pitchFamily="18" charset="0"/>
              </a:rPr>
              <a:t> marc </a:t>
            </a:r>
            <a:r>
              <a:rPr lang="en-US" dirty="0" err="1">
                <a:solidFill>
                  <a:prstClr val="black"/>
                </a:solidFill>
                <a:latin typeface="Calibri" pitchFamily="34" charset="0"/>
                <a:ea typeface="Cambria" panose="02040503050406030204" pitchFamily="18" charset="0"/>
                <a:cs typeface="Cambria" panose="02040503050406030204" pitchFamily="18" charset="0"/>
              </a:rPr>
              <a:t>uwch</a:t>
            </a:r>
            <a:r>
              <a:rPr lang="en-US" dirty="0">
                <a:solidFill>
                  <a:prstClr val="black"/>
                </a:solidFill>
                <a:latin typeface="Calibri" pitchFamily="34" charset="0"/>
                <a:ea typeface="Cambria" panose="02040503050406030204" pitchFamily="18" charset="0"/>
                <a:cs typeface="Cambria" panose="02040503050406030204" pitchFamily="18" charset="0"/>
              </a:rPr>
              <a:t> felly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gyda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bandiau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cynllun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marcio’n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rhestr</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bwyntiau</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dylech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gwneud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ond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dyfernir</a:t>
            </a:r>
            <a:r>
              <a:rPr lang="en-US" dirty="0">
                <a:solidFill>
                  <a:prstClr val="black"/>
                </a:solidFill>
                <a:latin typeface="Calibri" pitchFamily="34" charset="0"/>
                <a:ea typeface="Cambria" panose="02040503050406030204" pitchFamily="18" charset="0"/>
                <a:cs typeface="Cambria" panose="02040503050406030204" pitchFamily="18" charset="0"/>
              </a:rPr>
              <a:t> y marc </a:t>
            </a:r>
            <a:r>
              <a:rPr lang="en-US" dirty="0" err="1">
                <a:solidFill>
                  <a:prstClr val="black"/>
                </a:solidFill>
                <a:latin typeface="Calibri" pitchFamily="34" charset="0"/>
                <a:ea typeface="Cambria" panose="02040503050406030204" pitchFamily="18" charset="0"/>
                <a:cs typeface="Cambria" panose="02040503050406030204" pitchFamily="18" charset="0"/>
              </a:rPr>
              <a:t>terfynol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ddefnyddio'r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wedi'i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fandio</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endParaRPr lang="en-US"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b="1" dirty="0">
                <a:solidFill>
                  <a:prstClr val="black"/>
                </a:solidFill>
                <a:latin typeface="Calibri" pitchFamily="34" charset="0"/>
                <a:ea typeface="Cambria" panose="02040503050406030204" pitchFamily="18" charset="0"/>
                <a:cs typeface="Cambria" panose="02040503050406030204" pitchFamily="18" charset="0"/>
              </a:rPr>
              <a:t>AWGRYMIADAU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canolbwyntio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natur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wal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geudod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effeithio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y broses o </a:t>
            </a:r>
            <a:r>
              <a:rPr lang="en-US" dirty="0" err="1">
                <a:solidFill>
                  <a:prstClr val="black"/>
                </a:solidFill>
                <a:latin typeface="Calibri" pitchFamily="34" charset="0"/>
                <a:ea typeface="Cambria" panose="02040503050406030204" pitchFamily="18" charset="0"/>
                <a:cs typeface="Cambria" panose="02040503050406030204" pitchFamily="18" charset="0"/>
              </a:rPr>
              <a:t>osod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capan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drws</a:t>
            </a:r>
            <a:r>
              <a:rPr lang="en-US" dirty="0">
                <a:solidFill>
                  <a:prstClr val="black"/>
                </a:solidFill>
                <a:latin typeface="Calibri" pitchFamily="34" charset="0"/>
                <a:ea typeface="Cambria" panose="02040503050406030204" pitchFamily="18" charset="0"/>
                <a:cs typeface="Cambria" panose="02040503050406030204" pitchFamily="18" charset="0"/>
              </a:rPr>
              <a:t>.</a:t>
            </a:r>
          </a:p>
        </p:txBody>
      </p:sp>
      <p:pic>
        <p:nvPicPr>
          <p:cNvPr id="2" name="Picture 1">
            <a:extLst>
              <a:ext uri="{FF2B5EF4-FFF2-40B4-BE49-F238E27FC236}">
                <a16:creationId xmlns:a16="http://schemas.microsoft.com/office/drawing/2014/main" id="{22A8F3BA-7AC4-487C-B999-213B77059EDF}"/>
              </a:ext>
            </a:extLst>
          </p:cNvPr>
          <p:cNvPicPr>
            <a:picLocks noChangeAspect="1"/>
          </p:cNvPicPr>
          <p:nvPr/>
        </p:nvPicPr>
        <p:blipFill>
          <a:blip r:embed="rId5"/>
          <a:stretch>
            <a:fillRect/>
          </a:stretch>
        </p:blipFill>
        <p:spPr>
          <a:xfrm>
            <a:off x="994123" y="5766588"/>
            <a:ext cx="8201025" cy="714375"/>
          </a:xfrm>
          <a:prstGeom prst="rect">
            <a:avLst/>
          </a:prstGeom>
        </p:spPr>
      </p:pic>
      <p:pic>
        <p:nvPicPr>
          <p:cNvPr id="7" name="Audio 6">
            <a:hlinkClick r:id="" action="ppaction://media"/>
            <a:extLst>
              <a:ext uri="{FF2B5EF4-FFF2-40B4-BE49-F238E27FC236}">
                <a16:creationId xmlns:a16="http://schemas.microsoft.com/office/drawing/2014/main" id="{7934B7CF-EDFA-2745-A7C7-B28587A204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15530408"/>
      </p:ext>
    </p:extLst>
  </p:cSld>
  <p:clrMapOvr>
    <a:masterClrMapping/>
  </p:clrMapOvr>
  <mc:AlternateContent xmlns:mc="http://schemas.openxmlformats.org/markup-compatibility/2006" xmlns:p14="http://schemas.microsoft.com/office/powerpoint/2010/main">
    <mc:Choice Requires="p14">
      <p:transition spd="slow" p14:dur="2000" advTm="53062"/>
    </mc:Choice>
    <mc:Fallback xmlns="">
      <p:transition spd="slow" advTm="5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 </a:t>
            </a:r>
          </a:p>
          <a:p>
            <a:pPr algn="ctr"/>
            <a:r>
              <a:rPr lang="en-US" err="1">
                <a:solidFill>
                  <a:prstClr val="white"/>
                </a:solidFill>
                <a:latin typeface="Calibri"/>
              </a:rPr>
              <a:t>Ymarfer</a:t>
            </a:r>
            <a:r>
              <a:rPr lang="en-US">
                <a:solidFill>
                  <a:prstClr val="white"/>
                </a:solidFill>
                <a:latin typeface="Calibri"/>
              </a:rPr>
              <a:t> </a:t>
            </a:r>
            <a:r>
              <a:rPr lang="en-US" err="1">
                <a:solidFill>
                  <a:prstClr val="white"/>
                </a:solidFill>
                <a:latin typeface="Calibri"/>
              </a:rPr>
              <a:t>wedi’i</a:t>
            </a:r>
            <a:r>
              <a:rPr lang="en-US">
                <a:solidFill>
                  <a:prstClr val="white"/>
                </a:solidFill>
                <a:latin typeface="Calibri"/>
              </a:rPr>
              <a:t> </a:t>
            </a:r>
            <a:r>
              <a:rPr lang="en-US" err="1">
                <a:solidFill>
                  <a:prstClr val="white"/>
                </a:solidFill>
                <a:latin typeface="Calibri"/>
              </a:rPr>
              <a:t>amseru</a:t>
            </a:r>
            <a:r>
              <a:rPr lang="en-US">
                <a:solidFill>
                  <a:prstClr val="white"/>
                </a:solidFill>
                <a:latin typeface="Calibri"/>
              </a:rPr>
              <a:t> – </a:t>
            </a:r>
            <a:r>
              <a:rPr lang="en-US" err="1">
                <a:solidFill>
                  <a:prstClr val="white"/>
                </a:solidFill>
                <a:latin typeface="Calibri"/>
              </a:rPr>
              <a:t>Naw</a:t>
            </a:r>
            <a:r>
              <a:rPr lang="en-US">
                <a:solidFill>
                  <a:prstClr val="white"/>
                </a:solidFill>
                <a:latin typeface="Calibri"/>
              </a:rPr>
              <a:t> </a:t>
            </a:r>
            <a:r>
              <a:rPr lang="en-US" err="1">
                <a:solidFill>
                  <a:prstClr val="white"/>
                </a:solidFill>
                <a:latin typeface="Calibri"/>
              </a:rPr>
              <a:t>munud</a:t>
            </a:r>
            <a:r>
              <a:rPr lang="en-US">
                <a:solidFill>
                  <a:prstClr val="white"/>
                </a:solidFill>
                <a:latin typeface="Calibri"/>
              </a:rPr>
              <a: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8324850" y="1354184"/>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8324850" y="1354184"/>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6626679" y="1972350"/>
            <a:ext cx="1698171" cy="830997"/>
          </a:xfrm>
          <a:prstGeom prst="rect">
            <a:avLst/>
          </a:prstGeom>
          <a:solidFill>
            <a:srgbClr val="00B0F0"/>
          </a:solidFill>
        </p:spPr>
        <p:txBody>
          <a:bodyPr wrap="square" rtlCol="0">
            <a:spAutoFit/>
          </a:bodyPr>
          <a:lstStyle/>
          <a:p>
            <a:pPr defTabSz="457200" fontAlgn="base">
              <a:spcBef>
                <a:spcPct val="0"/>
              </a:spcBef>
              <a:spcAft>
                <a:spcPct val="0"/>
              </a:spcAft>
            </a:pPr>
            <a:r>
              <a:rPr lang="en-GB" sz="1600" b="1" err="1">
                <a:solidFill>
                  <a:prstClr val="white"/>
                </a:solidFill>
                <a:latin typeface="Calibri" pitchFamily="34" charset="0"/>
                <a:ea typeface="ＭＳ Ｐゴシック" pitchFamily="1" charset="-128"/>
              </a:rPr>
              <a:t>Cliciwch</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yr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amserydd</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i</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ddechrau</a:t>
            </a:r>
            <a:r>
              <a:rPr lang="en-GB" sz="1600" b="1">
                <a:solidFill>
                  <a:prstClr val="white"/>
                </a:solidFill>
                <a:latin typeface="Calibri" pitchFamily="34" charset="0"/>
                <a:ea typeface="ＭＳ Ｐゴシック" pitchFamily="1" charset="-128"/>
              </a:rPr>
              <a:t>.</a:t>
            </a:r>
          </a:p>
        </p:txBody>
      </p:sp>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81200" y="2941497"/>
            <a:ext cx="8229600" cy="3312915"/>
          </a:xfrm>
        </p:spPr>
        <p:txBody>
          <a:bodyPr/>
          <a:lstStyle/>
          <a:p>
            <a:endParaRPr lang="en-GB"/>
          </a:p>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Nawr ein wedi edrych ar y geiriau allweddol yn y cwestiwn a'r sgiliau/gwybodaeth y mae angen i chi eu dangos, mae gennych 9 munud i ddisgrifio'r materion i'w hystyried wrth ddylunio agoriad mewn wal geudod, fel y byddech yn yr arholiad.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FF956C8-E2EB-4439-9816-F676D7AA034A}"/>
              </a:ext>
            </a:extLst>
          </p:cNvPr>
          <p:cNvPicPr>
            <a:picLocks noChangeAspect="1"/>
          </p:cNvPicPr>
          <p:nvPr/>
        </p:nvPicPr>
        <p:blipFill>
          <a:blip r:embed="rId7"/>
          <a:stretch>
            <a:fillRect/>
          </a:stretch>
        </p:blipFill>
        <p:spPr>
          <a:xfrm>
            <a:off x="2009775" y="5146628"/>
            <a:ext cx="8201025" cy="714375"/>
          </a:xfrm>
          <a:prstGeom prst="rect">
            <a:avLst/>
          </a:prstGeom>
        </p:spPr>
      </p:pic>
      <p:pic>
        <p:nvPicPr>
          <p:cNvPr id="4" name="Audio 3">
            <a:hlinkClick r:id="" action="ppaction://media"/>
            <a:extLst>
              <a:ext uri="{FF2B5EF4-FFF2-40B4-BE49-F238E27FC236}">
                <a16:creationId xmlns:a16="http://schemas.microsoft.com/office/drawing/2014/main" id="{1FB4C63C-B631-274D-84DC-0222853E2E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9965786"/>
      </p:ext>
    </p:extLst>
  </p:cSld>
  <p:clrMapOvr>
    <a:masterClrMapping/>
  </p:clrMapOvr>
  <mc:AlternateContent xmlns:mc="http://schemas.openxmlformats.org/markup-compatibility/2006" xmlns:p14="http://schemas.microsoft.com/office/powerpoint/2010/main">
    <mc:Choice Requires="p14">
      <p:transition spd="slow" p14:dur="2000" advTm="34031"/>
    </mc:Choice>
    <mc:Fallback xmlns="">
      <p:transition spd="slow" advTm="34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BFD2FA-8DFC-734D-BBE7-EC7C4C1FA9C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6?</a:t>
            </a:r>
          </a:p>
        </p:txBody>
      </p:sp>
      <p:pic>
        <p:nvPicPr>
          <p:cNvPr id="3" name="Picture 2">
            <a:extLst>
              <a:ext uri="{FF2B5EF4-FFF2-40B4-BE49-F238E27FC236}">
                <a16:creationId xmlns:a16="http://schemas.microsoft.com/office/drawing/2014/main" id="{17794608-74E5-4E9B-B6DA-774D9B67F2B9}"/>
              </a:ext>
            </a:extLst>
          </p:cNvPr>
          <p:cNvPicPr>
            <a:picLocks noChangeAspect="1"/>
          </p:cNvPicPr>
          <p:nvPr/>
        </p:nvPicPr>
        <p:blipFill>
          <a:blip r:embed="rId5"/>
          <a:stretch>
            <a:fillRect/>
          </a:stretch>
        </p:blipFill>
        <p:spPr>
          <a:xfrm>
            <a:off x="6237904" y="1416377"/>
            <a:ext cx="5954096" cy="4880277"/>
          </a:xfrm>
          <a:prstGeom prst="rect">
            <a:avLst/>
          </a:prstGeom>
        </p:spPr>
      </p:pic>
      <p:pic>
        <p:nvPicPr>
          <p:cNvPr id="7" name="Picture 6">
            <a:extLst>
              <a:ext uri="{FF2B5EF4-FFF2-40B4-BE49-F238E27FC236}">
                <a16:creationId xmlns:a16="http://schemas.microsoft.com/office/drawing/2014/main" id="{C240EF21-4F24-4C2D-A1AF-8F4E53DF9BF7}"/>
              </a:ext>
            </a:extLst>
          </p:cNvPr>
          <p:cNvPicPr>
            <a:picLocks noChangeAspect="1"/>
          </p:cNvPicPr>
          <p:nvPr/>
        </p:nvPicPr>
        <p:blipFill>
          <a:blip r:embed="rId6"/>
          <a:stretch>
            <a:fillRect/>
          </a:stretch>
        </p:blipFill>
        <p:spPr>
          <a:xfrm>
            <a:off x="148088" y="2722881"/>
            <a:ext cx="6089816" cy="3444240"/>
          </a:xfrm>
          <a:prstGeom prst="rect">
            <a:avLst/>
          </a:prstGeom>
        </p:spPr>
      </p:pic>
      <p:pic>
        <p:nvPicPr>
          <p:cNvPr id="2" name="Audio 1">
            <a:hlinkClick r:id="" action="ppaction://media"/>
            <a:extLst>
              <a:ext uri="{FF2B5EF4-FFF2-40B4-BE49-F238E27FC236}">
                <a16:creationId xmlns:a16="http://schemas.microsoft.com/office/drawing/2014/main" id="{2DB121CA-5011-6644-BF38-88EE564D9E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63542409"/>
      </p:ext>
    </p:extLst>
  </p:cSld>
  <p:clrMapOvr>
    <a:masterClrMapping/>
  </p:clrMapOvr>
  <mc:AlternateContent xmlns:mc="http://schemas.openxmlformats.org/markup-compatibility/2006" xmlns:p14="http://schemas.microsoft.com/office/powerpoint/2010/main">
    <mc:Choice Requires="p14">
      <p:transition spd="slow" p14:dur="2000" advTm="36740"/>
    </mc:Choice>
    <mc:Fallback xmlns="">
      <p:transition spd="slow" advTm="36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BFD2FA-8DFC-734D-BBE7-EC7C4C1FA9C6}"/>
              </a:ext>
            </a:extLst>
          </p:cNvPr>
          <p:cNvSpPr txBox="1">
            <a:spLocks/>
          </p:cNvSpPr>
          <p:nvPr/>
        </p:nvSpPr>
        <p:spPr>
          <a:xfrm>
            <a:off x="2921480" y="1484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err="1">
                <a:solidFill>
                  <a:prstClr val="white"/>
                </a:solidFill>
              </a:rPr>
              <a:t>Trefnu</a:t>
            </a:r>
            <a:r>
              <a:rPr lang="en-GB">
                <a:solidFill>
                  <a:prstClr val="white"/>
                </a:solidFill>
              </a:rPr>
              <a:t> </a:t>
            </a:r>
            <a:r>
              <a:rPr lang="en-GB" err="1">
                <a:solidFill>
                  <a:prstClr val="white"/>
                </a:solidFill>
              </a:rPr>
              <a:t>Gwybodaeth</a:t>
            </a:r>
            <a:r>
              <a:rPr lang="en-GB">
                <a:solidFill>
                  <a:prstClr val="white"/>
                </a:solidFill>
              </a:rPr>
              <a:t>: </a:t>
            </a:r>
          </a:p>
          <a:p>
            <a:pPr algn="ctr"/>
            <a:r>
              <a:rPr lang="en-GB" err="1">
                <a:solidFill>
                  <a:prstClr val="white"/>
                </a:solidFill>
              </a:rPr>
              <a:t>Agoriadau</a:t>
            </a:r>
            <a:r>
              <a:rPr lang="en-GB">
                <a:solidFill>
                  <a:prstClr val="white"/>
                </a:solidFill>
              </a:rPr>
              <a:t> </a:t>
            </a:r>
            <a:r>
              <a:rPr lang="en-GB" err="1">
                <a:solidFill>
                  <a:prstClr val="white"/>
                </a:solidFill>
              </a:rPr>
              <a:t>mewn</a:t>
            </a:r>
            <a:r>
              <a:rPr lang="en-GB">
                <a:solidFill>
                  <a:prstClr val="white"/>
                </a:solidFill>
              </a:rPr>
              <a:t> </a:t>
            </a:r>
            <a:r>
              <a:rPr lang="en-GB" err="1">
                <a:solidFill>
                  <a:prstClr val="white"/>
                </a:solidFill>
              </a:rPr>
              <a:t>waliau</a:t>
            </a:r>
            <a:r>
              <a:rPr lang="en-GB">
                <a:solidFill>
                  <a:prstClr val="white"/>
                </a:solidFill>
              </a:rPr>
              <a:t> </a:t>
            </a:r>
            <a:r>
              <a:rPr lang="en-GB" err="1">
                <a:solidFill>
                  <a:prstClr val="white"/>
                </a:solidFill>
              </a:rPr>
              <a:t>ceudod</a:t>
            </a:r>
            <a:endParaRPr lang="en-GB">
              <a:solidFill>
                <a:prstClr val="white"/>
              </a:solidFill>
            </a:endParaRPr>
          </a:p>
        </p:txBody>
      </p:sp>
      <p:graphicFrame>
        <p:nvGraphicFramePr>
          <p:cNvPr id="3" name="Table 2">
            <a:extLst>
              <a:ext uri="{FF2B5EF4-FFF2-40B4-BE49-F238E27FC236}">
                <a16:creationId xmlns:a16="http://schemas.microsoft.com/office/drawing/2014/main" id="{A287DF8E-D3E8-44B1-AE6D-E86711C4B877}"/>
              </a:ext>
            </a:extLst>
          </p:cNvPr>
          <p:cNvGraphicFramePr>
            <a:graphicFrameLocks noGrp="1"/>
          </p:cNvGraphicFramePr>
          <p:nvPr>
            <p:extLst>
              <p:ext uri="{D42A27DB-BD31-4B8C-83A1-F6EECF244321}">
                <p14:modId xmlns:p14="http://schemas.microsoft.com/office/powerpoint/2010/main" val="105586466"/>
              </p:ext>
            </p:extLst>
          </p:nvPr>
        </p:nvGraphicFramePr>
        <p:xfrm>
          <a:off x="1695449" y="1509093"/>
          <a:ext cx="10040921" cy="4874387"/>
        </p:xfrm>
        <a:graphic>
          <a:graphicData uri="http://schemas.openxmlformats.org/drawingml/2006/table">
            <a:tbl>
              <a:tblPr>
                <a:tableStyleId>{5C22544A-7EE6-4342-B048-85BDC9FD1C3A}</a:tableStyleId>
              </a:tblPr>
              <a:tblGrid>
                <a:gridCol w="10040921">
                  <a:extLst>
                    <a:ext uri="{9D8B030D-6E8A-4147-A177-3AD203B41FA5}">
                      <a16:colId xmlns:a16="http://schemas.microsoft.com/office/drawing/2014/main" val="3134864486"/>
                    </a:ext>
                  </a:extLst>
                </a:gridCol>
              </a:tblGrid>
              <a:tr h="0">
                <a:tc>
                  <a:txBody>
                    <a:bodyPr/>
                    <a:lstStyle/>
                    <a:p>
                      <a:pPr algn="l">
                        <a:lnSpc>
                          <a:spcPct val="107000"/>
                        </a:lnSpc>
                        <a:spcBef>
                          <a:spcPts val="600"/>
                        </a:spcBef>
                        <a:spcAft>
                          <a:spcPts val="800"/>
                        </a:spcAft>
                      </a:pPr>
                      <a:r>
                        <a:rPr lang="en-GB" sz="1600" err="1">
                          <a:effectLst/>
                        </a:rPr>
                        <a:t>Waliau</a:t>
                      </a:r>
                      <a:r>
                        <a:rPr lang="en-GB" sz="1600">
                          <a:effectLst/>
                        </a:rPr>
                        <a:t> </a:t>
                      </a:r>
                      <a:r>
                        <a:rPr lang="en-GB" sz="1600" err="1">
                          <a:effectLst/>
                        </a:rPr>
                        <a:t>ceudod</a:t>
                      </a:r>
                      <a:r>
                        <a:rPr lang="en-GB" sz="1600">
                          <a:effectLst/>
                        </a:rPr>
                        <a:t> a </a:t>
                      </a:r>
                      <a:r>
                        <a:rPr lang="en-GB" sz="1600" err="1">
                          <a:effectLst/>
                        </a:rPr>
                        <a:t>gosod</a:t>
                      </a:r>
                      <a:r>
                        <a:rPr lang="en-GB" sz="1600">
                          <a:effectLst/>
                        </a:rPr>
                        <a:t> </a:t>
                      </a:r>
                      <a:r>
                        <a:rPr lang="en-GB" sz="1600" err="1">
                          <a:effectLst/>
                        </a:rPr>
                        <a:t>capan</a:t>
                      </a:r>
                      <a:r>
                        <a:rPr lang="en-GB" sz="1600">
                          <a:effectLst/>
                        </a:rPr>
                        <a:t> </a:t>
                      </a:r>
                      <a:r>
                        <a:rPr lang="en-GB" sz="1600" err="1">
                          <a:effectLst/>
                        </a:rPr>
                        <a:t>drws</a:t>
                      </a:r>
                      <a:r>
                        <a:rPr lang="en-GB" sz="1600">
                          <a:effectLst/>
                        </a:rPr>
                        <a:t>.</a:t>
                      </a:r>
                    </a:p>
                    <a:p>
                      <a:pPr algn="l">
                        <a:lnSpc>
                          <a:spcPct val="107000"/>
                        </a:lnSpc>
                        <a:spcBef>
                          <a:spcPts val="600"/>
                        </a:spcBef>
                        <a:spcAft>
                          <a:spcPts val="800"/>
                        </a:spcAft>
                      </a:pPr>
                      <a:r>
                        <a:rPr lang="en-GB" sz="1600">
                          <a:effectLst/>
                        </a:rPr>
                        <a:t>Mae </a:t>
                      </a:r>
                      <a:r>
                        <a:rPr lang="en-GB" sz="1600" err="1">
                          <a:effectLst/>
                        </a:rPr>
                        <a:t>capan</a:t>
                      </a:r>
                      <a:r>
                        <a:rPr lang="en-GB" sz="1600">
                          <a:effectLst/>
                        </a:rPr>
                        <a:t> </a:t>
                      </a:r>
                      <a:r>
                        <a:rPr lang="en-GB" sz="1600" err="1">
                          <a:effectLst/>
                        </a:rPr>
                        <a:t>drws</a:t>
                      </a:r>
                      <a:r>
                        <a:rPr lang="en-GB" sz="1600">
                          <a:effectLst/>
                        </a:rPr>
                        <a:t> </a:t>
                      </a:r>
                      <a:r>
                        <a:rPr lang="en-GB" sz="1600" err="1">
                          <a:effectLst/>
                        </a:rPr>
                        <a:t>yn</a:t>
                      </a:r>
                      <a:r>
                        <a:rPr lang="en-GB" sz="1600">
                          <a:effectLst/>
                        </a:rPr>
                        <a:t> </a:t>
                      </a:r>
                      <a:r>
                        <a:rPr lang="en-GB" sz="1600" err="1">
                          <a:effectLst/>
                        </a:rPr>
                        <a:t>gydran</a:t>
                      </a:r>
                      <a:r>
                        <a:rPr lang="en-GB" sz="1600">
                          <a:effectLst/>
                        </a:rPr>
                        <a:t> </a:t>
                      </a:r>
                      <a:r>
                        <a:rPr lang="en-GB" sz="1600" err="1">
                          <a:effectLst/>
                        </a:rPr>
                        <a:t>strwythurol</a:t>
                      </a:r>
                      <a:r>
                        <a:rPr lang="en-GB" sz="1600">
                          <a:effectLst/>
                        </a:rPr>
                        <a:t> a </a:t>
                      </a:r>
                      <a:r>
                        <a:rPr lang="en-GB" sz="1600" err="1">
                          <a:effectLst/>
                        </a:rPr>
                        <a:t>ddefnyddir</a:t>
                      </a:r>
                      <a:r>
                        <a:rPr lang="en-GB" sz="1600">
                          <a:effectLst/>
                        </a:rPr>
                        <a:t> </a:t>
                      </a:r>
                      <a:r>
                        <a:rPr lang="en-GB" sz="1600" err="1">
                          <a:effectLst/>
                        </a:rPr>
                        <a:t>i</a:t>
                      </a:r>
                      <a:r>
                        <a:rPr lang="en-GB" sz="1600">
                          <a:effectLst/>
                        </a:rPr>
                        <a:t> </a:t>
                      </a:r>
                      <a:r>
                        <a:rPr lang="en-GB" sz="1600" err="1">
                          <a:effectLst/>
                        </a:rPr>
                        <a:t>rychwantu</a:t>
                      </a:r>
                      <a:r>
                        <a:rPr lang="en-GB" sz="1600">
                          <a:effectLst/>
                        </a:rPr>
                        <a:t> </a:t>
                      </a:r>
                      <a:r>
                        <a:rPr lang="en-GB" sz="1600" err="1">
                          <a:effectLst/>
                        </a:rPr>
                        <a:t>agoriad</a:t>
                      </a:r>
                      <a:r>
                        <a:rPr lang="en-GB" sz="1600">
                          <a:effectLst/>
                        </a:rPr>
                        <a:t> </a:t>
                      </a:r>
                      <a:r>
                        <a:rPr lang="en-GB" sz="1600" err="1">
                          <a:effectLst/>
                        </a:rPr>
                        <a:t>mewn</a:t>
                      </a:r>
                      <a:r>
                        <a:rPr lang="en-GB" sz="1600">
                          <a:effectLst/>
                        </a:rPr>
                        <a:t> </a:t>
                      </a:r>
                      <a:r>
                        <a:rPr lang="en-GB" sz="1600" err="1">
                          <a:effectLst/>
                        </a:rPr>
                        <a:t>wal</a:t>
                      </a:r>
                      <a:r>
                        <a:rPr lang="en-GB" sz="1600">
                          <a:effectLst/>
                        </a:rPr>
                        <a:t>, </a:t>
                      </a:r>
                      <a:r>
                        <a:rPr lang="en-GB" sz="1600" err="1">
                          <a:effectLst/>
                        </a:rPr>
                        <a:t>fel</a:t>
                      </a:r>
                      <a:r>
                        <a:rPr lang="en-GB" sz="1600">
                          <a:effectLst/>
                        </a:rPr>
                        <a:t> </a:t>
                      </a:r>
                      <a:r>
                        <a:rPr lang="en-GB" sz="1600" err="1">
                          <a:effectLst/>
                        </a:rPr>
                        <a:t>arfer</a:t>
                      </a:r>
                      <a:r>
                        <a:rPr lang="en-GB" sz="1600">
                          <a:effectLst/>
                        </a:rPr>
                        <a:t> </a:t>
                      </a:r>
                      <a:r>
                        <a:rPr lang="en-GB" sz="1600" err="1">
                          <a:effectLst/>
                        </a:rPr>
                        <a:t>dros</a:t>
                      </a:r>
                      <a:r>
                        <a:rPr lang="en-GB" sz="1600">
                          <a:effectLst/>
                        </a:rPr>
                        <a:t> </a:t>
                      </a:r>
                      <a:r>
                        <a:rPr lang="en-GB" sz="1600" err="1">
                          <a:effectLst/>
                        </a:rPr>
                        <a:t>ffenestr</a:t>
                      </a:r>
                      <a:r>
                        <a:rPr lang="en-GB" sz="1600">
                          <a:effectLst/>
                        </a:rPr>
                        <a:t> neu </a:t>
                      </a:r>
                      <a:r>
                        <a:rPr lang="en-GB" sz="1600" err="1">
                          <a:effectLst/>
                        </a:rPr>
                        <a:t>ddrws</a:t>
                      </a:r>
                      <a:r>
                        <a:rPr lang="en-GB" sz="1600">
                          <a:effectLst/>
                        </a:rPr>
                        <a:t>. </a:t>
                      </a:r>
                      <a:r>
                        <a:rPr lang="en-GB" sz="1600" err="1">
                          <a:effectLst/>
                        </a:rPr>
                        <a:t>Defnyddir</a:t>
                      </a:r>
                      <a:r>
                        <a:rPr lang="en-GB" sz="1600">
                          <a:effectLst/>
                        </a:rPr>
                        <a:t> </a:t>
                      </a:r>
                      <a:r>
                        <a:rPr lang="en-GB" sz="1600" err="1">
                          <a:effectLst/>
                        </a:rPr>
                        <a:t>capanau</a:t>
                      </a:r>
                      <a:r>
                        <a:rPr lang="en-GB" sz="1600">
                          <a:effectLst/>
                        </a:rPr>
                        <a:t> </a:t>
                      </a:r>
                      <a:r>
                        <a:rPr lang="en-GB" sz="1600" err="1">
                          <a:effectLst/>
                        </a:rPr>
                        <a:t>drysau</a:t>
                      </a:r>
                      <a:r>
                        <a:rPr lang="en-GB" sz="1600">
                          <a:effectLst/>
                        </a:rPr>
                        <a:t> </a:t>
                      </a:r>
                      <a:r>
                        <a:rPr lang="en-GB" sz="1600" err="1">
                          <a:effectLst/>
                        </a:rPr>
                        <a:t>pren</a:t>
                      </a:r>
                      <a:r>
                        <a:rPr lang="en-GB" sz="1600">
                          <a:effectLst/>
                        </a:rPr>
                        <a:t> </a:t>
                      </a:r>
                      <a:r>
                        <a:rPr lang="en-GB" sz="1600" err="1">
                          <a:effectLst/>
                        </a:rPr>
                        <a:t>i</a:t>
                      </a:r>
                      <a:r>
                        <a:rPr lang="en-GB" sz="1600">
                          <a:effectLst/>
                        </a:rPr>
                        <a:t> </a:t>
                      </a:r>
                      <a:r>
                        <a:rPr lang="en-GB" sz="1600" err="1">
                          <a:effectLst/>
                        </a:rPr>
                        <a:t>rychwantu</a:t>
                      </a:r>
                      <a:r>
                        <a:rPr lang="en-GB" sz="1600">
                          <a:effectLst/>
                        </a:rPr>
                        <a:t> </a:t>
                      </a:r>
                      <a:r>
                        <a:rPr lang="en-GB" sz="1600" err="1">
                          <a:effectLst/>
                        </a:rPr>
                        <a:t>agoriadau</a:t>
                      </a:r>
                      <a:r>
                        <a:rPr lang="en-GB" sz="1600">
                          <a:effectLst/>
                        </a:rPr>
                        <a:t> </a:t>
                      </a:r>
                      <a:r>
                        <a:rPr lang="en-GB" sz="1600" err="1">
                          <a:effectLst/>
                        </a:rPr>
                        <a:t>mewn</a:t>
                      </a:r>
                      <a:r>
                        <a:rPr lang="en-GB" sz="1600">
                          <a:effectLst/>
                        </a:rPr>
                        <a:t> </a:t>
                      </a:r>
                      <a:r>
                        <a:rPr lang="en-GB" sz="1600" err="1">
                          <a:effectLst/>
                        </a:rPr>
                        <a:t>strwythurau</a:t>
                      </a:r>
                      <a:r>
                        <a:rPr lang="en-GB" sz="1600">
                          <a:effectLst/>
                        </a:rPr>
                        <a:t> â </a:t>
                      </a:r>
                      <a:r>
                        <a:rPr lang="en-GB" sz="1600" err="1">
                          <a:effectLst/>
                        </a:rPr>
                        <a:t>ffrâm</a:t>
                      </a:r>
                      <a:r>
                        <a:rPr lang="en-GB" sz="1600">
                          <a:effectLst/>
                        </a:rPr>
                        <a:t> </a:t>
                      </a:r>
                      <a:r>
                        <a:rPr lang="en-GB" sz="1600" err="1">
                          <a:effectLst/>
                        </a:rPr>
                        <a:t>bren</a:t>
                      </a:r>
                      <a:r>
                        <a:rPr lang="en-GB" sz="1600">
                          <a:effectLst/>
                        </a:rPr>
                        <a:t>. </a:t>
                      </a:r>
                      <a:r>
                        <a:rPr lang="en-GB" sz="1600" err="1">
                          <a:effectLst/>
                        </a:rPr>
                        <a:t>Defnyddir</a:t>
                      </a:r>
                      <a:r>
                        <a:rPr lang="en-GB" sz="1600">
                          <a:effectLst/>
                        </a:rPr>
                        <a:t> </a:t>
                      </a:r>
                      <a:r>
                        <a:rPr lang="en-GB" sz="1600" err="1">
                          <a:effectLst/>
                        </a:rPr>
                        <a:t>capanau</a:t>
                      </a:r>
                      <a:r>
                        <a:rPr lang="en-GB" sz="1600">
                          <a:effectLst/>
                        </a:rPr>
                        <a:t> </a:t>
                      </a:r>
                      <a:r>
                        <a:rPr lang="en-GB" sz="1600" err="1">
                          <a:effectLst/>
                        </a:rPr>
                        <a:t>drysau</a:t>
                      </a:r>
                      <a:r>
                        <a:rPr lang="en-GB" sz="1600">
                          <a:effectLst/>
                        </a:rPr>
                        <a:t> </a:t>
                      </a:r>
                      <a:r>
                        <a:rPr lang="en-GB" sz="1600" err="1">
                          <a:effectLst/>
                        </a:rPr>
                        <a:t>concrid</a:t>
                      </a:r>
                      <a:r>
                        <a:rPr lang="en-GB" sz="1600">
                          <a:effectLst/>
                        </a:rPr>
                        <a:t> </a:t>
                      </a:r>
                      <a:r>
                        <a:rPr lang="en-GB" sz="1600" err="1">
                          <a:effectLst/>
                        </a:rPr>
                        <a:t>rhagfwrw</a:t>
                      </a:r>
                      <a:r>
                        <a:rPr lang="en-GB" sz="1600">
                          <a:effectLst/>
                        </a:rPr>
                        <a:t> </a:t>
                      </a:r>
                      <a:r>
                        <a:rPr lang="en-GB" sz="1600" err="1">
                          <a:effectLst/>
                        </a:rPr>
                        <a:t>mewn</a:t>
                      </a:r>
                      <a:r>
                        <a:rPr lang="en-GB" sz="1600">
                          <a:effectLst/>
                        </a:rPr>
                        <a:t> </a:t>
                      </a:r>
                      <a:r>
                        <a:rPr lang="en-GB" sz="1600" err="1">
                          <a:effectLst/>
                        </a:rPr>
                        <a:t>rhaniadau</a:t>
                      </a:r>
                      <a:r>
                        <a:rPr lang="en-GB" sz="1600">
                          <a:effectLst/>
                        </a:rPr>
                        <a:t> </a:t>
                      </a:r>
                      <a:r>
                        <a:rPr lang="en-GB" sz="1600" err="1">
                          <a:effectLst/>
                        </a:rPr>
                        <a:t>gwaith</a:t>
                      </a:r>
                      <a:r>
                        <a:rPr lang="en-GB" sz="1600">
                          <a:effectLst/>
                        </a:rPr>
                        <a:t> </a:t>
                      </a:r>
                      <a:r>
                        <a:rPr lang="en-GB" sz="1600" err="1">
                          <a:effectLst/>
                        </a:rPr>
                        <a:t>blociau</a:t>
                      </a:r>
                      <a:r>
                        <a:rPr lang="en-GB" sz="1600">
                          <a:effectLst/>
                        </a:rPr>
                        <a:t>, ac </a:t>
                      </a:r>
                      <a:r>
                        <a:rPr lang="en-GB" sz="1600" err="1">
                          <a:effectLst/>
                        </a:rPr>
                        <a:t>fe'u</a:t>
                      </a:r>
                      <a:r>
                        <a:rPr lang="en-GB" sz="1600">
                          <a:effectLst/>
                        </a:rPr>
                        <a:t> </a:t>
                      </a:r>
                      <a:r>
                        <a:rPr lang="en-GB" sz="1600" err="1">
                          <a:effectLst/>
                        </a:rPr>
                        <a:t>defnyddiwyd</a:t>
                      </a:r>
                      <a:r>
                        <a:rPr lang="en-GB" sz="1600">
                          <a:effectLst/>
                        </a:rPr>
                        <a:t> </a:t>
                      </a:r>
                      <a:r>
                        <a:rPr lang="en-GB" sz="1600" err="1">
                          <a:effectLst/>
                        </a:rPr>
                        <a:t>mewn</a:t>
                      </a:r>
                      <a:r>
                        <a:rPr lang="en-GB" sz="1600">
                          <a:effectLst/>
                        </a:rPr>
                        <a:t> </a:t>
                      </a:r>
                      <a:r>
                        <a:rPr lang="en-GB" sz="1600" err="1">
                          <a:effectLst/>
                        </a:rPr>
                        <a:t>waliau</a:t>
                      </a:r>
                      <a:r>
                        <a:rPr lang="en-GB" sz="1600">
                          <a:effectLst/>
                        </a:rPr>
                        <a:t> </a:t>
                      </a:r>
                      <a:r>
                        <a:rPr lang="en-GB" sz="1600" err="1">
                          <a:effectLst/>
                        </a:rPr>
                        <a:t>ceudod</a:t>
                      </a:r>
                      <a:r>
                        <a:rPr lang="en-GB" sz="1600">
                          <a:effectLst/>
                        </a:rPr>
                        <a:t>, er bod </a:t>
                      </a:r>
                      <a:r>
                        <a:rPr lang="en-GB" sz="1600" err="1">
                          <a:effectLst/>
                        </a:rPr>
                        <a:t>cymhlethdodau</a:t>
                      </a:r>
                      <a:r>
                        <a:rPr lang="en-GB" sz="1600">
                          <a:effectLst/>
                        </a:rPr>
                        <a:t> </a:t>
                      </a:r>
                      <a:r>
                        <a:rPr lang="en-GB" sz="1600" err="1">
                          <a:effectLst/>
                        </a:rPr>
                        <a:t>gyda’u</a:t>
                      </a:r>
                      <a:r>
                        <a:rPr lang="en-GB" sz="1600">
                          <a:effectLst/>
                        </a:rPr>
                        <a:t> </a:t>
                      </a:r>
                      <a:r>
                        <a:rPr lang="en-GB" sz="1600" err="1">
                          <a:effectLst/>
                        </a:rPr>
                        <a:t>gwneud</a:t>
                      </a:r>
                      <a:r>
                        <a:rPr lang="en-GB" sz="1600">
                          <a:effectLst/>
                        </a:rPr>
                        <a:t> </a:t>
                      </a:r>
                      <a:r>
                        <a:rPr lang="en-GB" sz="1600" err="1">
                          <a:effectLst/>
                        </a:rPr>
                        <a:t>yn</a:t>
                      </a:r>
                      <a:r>
                        <a:rPr lang="en-GB" sz="1600">
                          <a:effectLst/>
                        </a:rPr>
                        <a:t> </a:t>
                      </a:r>
                      <a:r>
                        <a:rPr lang="en-GB" sz="1600" err="1">
                          <a:effectLst/>
                        </a:rPr>
                        <a:t>ddiddos</a:t>
                      </a:r>
                      <a:r>
                        <a:rPr lang="en-GB" sz="1600">
                          <a:effectLst/>
                        </a:rPr>
                        <a:t> a </a:t>
                      </a:r>
                      <a:r>
                        <a:rPr lang="en-GB" sz="1600" err="1">
                          <a:effectLst/>
                        </a:rPr>
                        <a:t>manylu</a:t>
                      </a:r>
                      <a:r>
                        <a:rPr lang="en-GB" sz="1600">
                          <a:effectLst/>
                        </a:rPr>
                        <a:t> </a:t>
                      </a:r>
                      <a:r>
                        <a:rPr lang="en-GB" sz="1600" err="1">
                          <a:effectLst/>
                        </a:rPr>
                        <a:t>wedi</a:t>
                      </a:r>
                      <a:r>
                        <a:rPr lang="en-GB" sz="1600">
                          <a:effectLst/>
                        </a:rPr>
                        <a:t> </a:t>
                      </a:r>
                      <a:r>
                        <a:rPr lang="en-GB" sz="1600" err="1">
                          <a:effectLst/>
                        </a:rPr>
                        <a:t>arwain</a:t>
                      </a:r>
                      <a:r>
                        <a:rPr lang="en-GB" sz="1600">
                          <a:effectLst/>
                        </a:rPr>
                        <a:t> at </a:t>
                      </a:r>
                      <a:r>
                        <a:rPr lang="en-GB" sz="1600" err="1">
                          <a:effectLst/>
                        </a:rPr>
                        <a:t>ddefnyddio</a:t>
                      </a:r>
                      <a:r>
                        <a:rPr lang="en-GB" sz="1600">
                          <a:effectLst/>
                        </a:rPr>
                        <a:t> </a:t>
                      </a:r>
                      <a:r>
                        <a:rPr lang="en-GB" sz="1600" err="1">
                          <a:effectLst/>
                        </a:rPr>
                        <a:t>capanau</a:t>
                      </a:r>
                      <a:r>
                        <a:rPr lang="en-GB" sz="1600">
                          <a:effectLst/>
                        </a:rPr>
                        <a:t> </a:t>
                      </a:r>
                      <a:r>
                        <a:rPr lang="en-GB" sz="1600" err="1">
                          <a:effectLst/>
                        </a:rPr>
                        <a:t>drysau</a:t>
                      </a:r>
                      <a:r>
                        <a:rPr lang="en-GB" sz="1600">
                          <a:effectLst/>
                        </a:rPr>
                        <a:t> dur </a:t>
                      </a:r>
                      <a:r>
                        <a:rPr lang="en-GB" sz="1600" err="1">
                          <a:effectLst/>
                        </a:rPr>
                        <a:t>ar</a:t>
                      </a:r>
                      <a:r>
                        <a:rPr lang="en-GB" sz="1600">
                          <a:effectLst/>
                        </a:rPr>
                        <a:t> </a:t>
                      </a:r>
                      <a:r>
                        <a:rPr lang="en-GB" sz="1600" err="1">
                          <a:effectLst/>
                        </a:rPr>
                        <a:t>gyfer</a:t>
                      </a:r>
                      <a:r>
                        <a:rPr lang="en-GB" sz="1600">
                          <a:effectLst/>
                        </a:rPr>
                        <a:t> y </a:t>
                      </a:r>
                      <a:r>
                        <a:rPr lang="en-GB" sz="1600" err="1">
                          <a:effectLst/>
                        </a:rPr>
                        <a:t>rhan</a:t>
                      </a:r>
                      <a:r>
                        <a:rPr lang="en-GB" sz="1600">
                          <a:effectLst/>
                        </a:rPr>
                        <a:t> </a:t>
                      </a:r>
                      <a:r>
                        <a:rPr lang="en-GB" sz="1600" err="1">
                          <a:effectLst/>
                        </a:rPr>
                        <a:t>fwyaf</a:t>
                      </a:r>
                      <a:r>
                        <a:rPr lang="en-GB" sz="1600">
                          <a:effectLst/>
                        </a:rPr>
                        <a:t> o </a:t>
                      </a:r>
                      <a:r>
                        <a:rPr lang="en-GB" sz="1600" err="1">
                          <a:effectLst/>
                        </a:rPr>
                        <a:t>achosion</a:t>
                      </a:r>
                      <a:r>
                        <a:rPr lang="en-GB" sz="1600">
                          <a:effectLst/>
                        </a:rPr>
                        <a:t>. </a:t>
                      </a:r>
                    </a:p>
                    <a:p>
                      <a:pPr algn="l">
                        <a:lnSpc>
                          <a:spcPct val="107000"/>
                        </a:lnSpc>
                        <a:spcBef>
                          <a:spcPts val="600"/>
                        </a:spcBef>
                        <a:spcAft>
                          <a:spcPts val="800"/>
                        </a:spcAft>
                      </a:pPr>
                      <a:r>
                        <a:rPr lang="en-GB" sz="1600" err="1">
                          <a:effectLst/>
                        </a:rPr>
                        <a:t>Wedi'u</a:t>
                      </a:r>
                      <a:r>
                        <a:rPr lang="en-GB" sz="1600">
                          <a:effectLst/>
                        </a:rPr>
                        <a:t> </a:t>
                      </a:r>
                      <a:r>
                        <a:rPr lang="en-GB" sz="1600" err="1">
                          <a:effectLst/>
                        </a:rPr>
                        <a:t>gwneud</a:t>
                      </a:r>
                      <a:r>
                        <a:rPr lang="en-GB" sz="1600">
                          <a:effectLst/>
                        </a:rPr>
                        <a:t> o </a:t>
                      </a:r>
                      <a:r>
                        <a:rPr lang="en-GB" sz="1600" err="1">
                          <a:effectLst/>
                        </a:rPr>
                        <a:t>ddur</a:t>
                      </a:r>
                      <a:r>
                        <a:rPr lang="en-GB" sz="1600">
                          <a:effectLst/>
                        </a:rPr>
                        <a:t> di-</a:t>
                      </a:r>
                      <a:r>
                        <a:rPr lang="en-GB" sz="1600" err="1">
                          <a:effectLst/>
                        </a:rPr>
                        <a:t>staen</a:t>
                      </a:r>
                      <a:r>
                        <a:rPr lang="en-GB" sz="1600">
                          <a:effectLst/>
                        </a:rPr>
                        <a:t> neu </a:t>
                      </a:r>
                      <a:r>
                        <a:rPr lang="en-GB" sz="1600" err="1">
                          <a:effectLst/>
                        </a:rPr>
                        <a:t>ddur</a:t>
                      </a:r>
                      <a:r>
                        <a:rPr lang="en-GB" sz="1600">
                          <a:effectLst/>
                        </a:rPr>
                        <a:t> </a:t>
                      </a:r>
                      <a:r>
                        <a:rPr lang="en-GB" sz="1600" err="1">
                          <a:effectLst/>
                        </a:rPr>
                        <a:t>galfanedig</a:t>
                      </a:r>
                      <a:r>
                        <a:rPr lang="en-GB" sz="1600">
                          <a:effectLst/>
                        </a:rPr>
                        <a:t>, </a:t>
                      </a:r>
                      <a:r>
                        <a:rPr lang="en-GB" sz="1600" err="1">
                          <a:effectLst/>
                        </a:rPr>
                        <a:t>wedi'u</a:t>
                      </a:r>
                      <a:r>
                        <a:rPr lang="en-GB" sz="1600">
                          <a:effectLst/>
                        </a:rPr>
                        <a:t> </a:t>
                      </a:r>
                      <a:r>
                        <a:rPr lang="en-GB" sz="1600" err="1">
                          <a:effectLst/>
                        </a:rPr>
                        <a:t>ffurfio</a:t>
                      </a:r>
                      <a:r>
                        <a:rPr lang="en-GB" sz="1600">
                          <a:effectLst/>
                        </a:rPr>
                        <a:t> </a:t>
                      </a:r>
                      <a:r>
                        <a:rPr lang="en-GB" sz="1600" err="1">
                          <a:effectLst/>
                        </a:rPr>
                        <a:t>drwy</a:t>
                      </a:r>
                      <a:r>
                        <a:rPr lang="en-GB" sz="1600">
                          <a:effectLst/>
                        </a:rPr>
                        <a:t> </a:t>
                      </a:r>
                      <a:r>
                        <a:rPr lang="en-GB" sz="1600" err="1">
                          <a:effectLst/>
                        </a:rPr>
                        <a:t>rolio</a:t>
                      </a:r>
                      <a:r>
                        <a:rPr lang="en-GB" sz="1600">
                          <a:effectLst/>
                        </a:rPr>
                        <a:t> neu </a:t>
                      </a:r>
                      <a:r>
                        <a:rPr lang="en-GB" sz="1600" err="1">
                          <a:effectLst/>
                        </a:rPr>
                        <a:t>wedi'u</a:t>
                      </a:r>
                      <a:r>
                        <a:rPr lang="en-GB" sz="1600">
                          <a:effectLst/>
                        </a:rPr>
                        <a:t> </a:t>
                      </a:r>
                      <a:r>
                        <a:rPr lang="en-GB" sz="1600" err="1">
                          <a:effectLst/>
                        </a:rPr>
                        <a:t>gwasgu</a:t>
                      </a:r>
                      <a:r>
                        <a:rPr lang="en-GB" sz="1600">
                          <a:effectLst/>
                        </a:rPr>
                        <a:t> </a:t>
                      </a:r>
                      <a:r>
                        <a:rPr lang="en-GB" sz="1600" err="1">
                          <a:effectLst/>
                        </a:rPr>
                        <a:t>i'r</a:t>
                      </a:r>
                      <a:r>
                        <a:rPr lang="en-GB" sz="1600">
                          <a:effectLst/>
                        </a:rPr>
                        <a:t> </a:t>
                      </a:r>
                      <a:r>
                        <a:rPr lang="en-GB" sz="1600" err="1">
                          <a:effectLst/>
                        </a:rPr>
                        <a:t>siâp</a:t>
                      </a:r>
                      <a:r>
                        <a:rPr lang="en-GB" sz="1600">
                          <a:effectLst/>
                        </a:rPr>
                        <a:t> </a:t>
                      </a:r>
                      <a:r>
                        <a:rPr lang="en-GB" sz="1600" err="1">
                          <a:effectLst/>
                        </a:rPr>
                        <a:t>gofynnol</a:t>
                      </a:r>
                      <a:r>
                        <a:rPr lang="en-GB" sz="1600">
                          <a:effectLst/>
                        </a:rPr>
                        <a:t>, </a:t>
                      </a:r>
                      <a:r>
                        <a:rPr lang="en-GB" sz="1600" err="1">
                          <a:effectLst/>
                        </a:rPr>
                        <a:t>mae</a:t>
                      </a:r>
                      <a:r>
                        <a:rPr lang="en-GB" sz="1600">
                          <a:effectLst/>
                        </a:rPr>
                        <a:t> </a:t>
                      </a:r>
                      <a:r>
                        <a:rPr lang="en-GB" sz="1600" err="1">
                          <a:effectLst/>
                        </a:rPr>
                        <a:t>capanau</a:t>
                      </a:r>
                      <a:r>
                        <a:rPr lang="en-GB" sz="1600">
                          <a:effectLst/>
                        </a:rPr>
                        <a:t> </a:t>
                      </a:r>
                      <a:r>
                        <a:rPr lang="en-GB" sz="1600" err="1">
                          <a:effectLst/>
                        </a:rPr>
                        <a:t>drysau</a:t>
                      </a:r>
                      <a:r>
                        <a:rPr lang="en-GB" sz="1600">
                          <a:effectLst/>
                        </a:rPr>
                        <a:t> dur </a:t>
                      </a:r>
                      <a:r>
                        <a:rPr lang="en-GB" sz="1600" err="1">
                          <a:effectLst/>
                        </a:rPr>
                        <a:t>yn</a:t>
                      </a:r>
                      <a:r>
                        <a:rPr lang="en-GB" sz="1600">
                          <a:effectLst/>
                        </a:rPr>
                        <a:t> </a:t>
                      </a:r>
                      <a:r>
                        <a:rPr lang="en-GB" sz="1600" err="1">
                          <a:effectLst/>
                        </a:rPr>
                        <a:t>ysgafn</a:t>
                      </a:r>
                      <a:r>
                        <a:rPr lang="en-GB" sz="1600">
                          <a:effectLst/>
                        </a:rPr>
                        <a:t> ac </a:t>
                      </a:r>
                      <a:r>
                        <a:rPr lang="en-GB" sz="1600" err="1">
                          <a:effectLst/>
                        </a:rPr>
                        <a:t>yn</a:t>
                      </a:r>
                      <a:r>
                        <a:rPr lang="en-GB" sz="1600">
                          <a:effectLst/>
                        </a:rPr>
                        <a:t> </a:t>
                      </a:r>
                      <a:r>
                        <a:rPr lang="en-GB" sz="1600" err="1">
                          <a:effectLst/>
                        </a:rPr>
                        <a:t>hawdd</a:t>
                      </a:r>
                      <a:r>
                        <a:rPr lang="en-GB" sz="1600">
                          <a:effectLst/>
                        </a:rPr>
                        <a:t> </a:t>
                      </a:r>
                      <a:r>
                        <a:rPr lang="en-GB" sz="1600" err="1">
                          <a:effectLst/>
                        </a:rPr>
                        <a:t>eu</a:t>
                      </a:r>
                      <a:r>
                        <a:rPr lang="en-GB" sz="1600">
                          <a:effectLst/>
                        </a:rPr>
                        <a:t> trin a </a:t>
                      </a:r>
                      <a:r>
                        <a:rPr lang="en-GB" sz="1600" err="1">
                          <a:effectLst/>
                        </a:rPr>
                        <a:t>gellir</a:t>
                      </a:r>
                      <a:r>
                        <a:rPr lang="en-GB" sz="1600">
                          <a:effectLst/>
                        </a:rPr>
                        <a:t> </a:t>
                      </a:r>
                      <a:r>
                        <a:rPr lang="en-GB" sz="1600" err="1">
                          <a:effectLst/>
                        </a:rPr>
                        <a:t>eu</a:t>
                      </a:r>
                      <a:r>
                        <a:rPr lang="en-GB" sz="1600">
                          <a:effectLst/>
                        </a:rPr>
                        <a:t> </a:t>
                      </a:r>
                      <a:r>
                        <a:rPr lang="en-GB" sz="1600" err="1">
                          <a:effectLst/>
                        </a:rPr>
                        <a:t>siapio</a:t>
                      </a:r>
                      <a:r>
                        <a:rPr lang="en-GB" sz="1600">
                          <a:effectLst/>
                        </a:rPr>
                        <a:t>, </a:t>
                      </a:r>
                      <a:r>
                        <a:rPr lang="en-GB" sz="1600" err="1">
                          <a:effectLst/>
                        </a:rPr>
                        <a:t>gyda</a:t>
                      </a:r>
                      <a:r>
                        <a:rPr lang="en-GB" sz="1600">
                          <a:effectLst/>
                        </a:rPr>
                        <a:t> </a:t>
                      </a:r>
                      <a:r>
                        <a:rPr lang="en-GB" sz="1600" err="1">
                          <a:effectLst/>
                        </a:rPr>
                        <a:t>silffoedd</a:t>
                      </a:r>
                      <a:r>
                        <a:rPr lang="en-GB" sz="1600">
                          <a:effectLst/>
                        </a:rPr>
                        <a:t> </a:t>
                      </a:r>
                      <a:r>
                        <a:rPr lang="en-GB" sz="1600" err="1">
                          <a:effectLst/>
                        </a:rPr>
                        <a:t>i</a:t>
                      </a:r>
                      <a:r>
                        <a:rPr lang="en-GB" sz="1600">
                          <a:effectLst/>
                        </a:rPr>
                        <a:t> </a:t>
                      </a:r>
                      <a:r>
                        <a:rPr lang="en-GB" sz="1600" err="1">
                          <a:effectLst/>
                        </a:rPr>
                        <a:t>gefnogi'r</a:t>
                      </a:r>
                      <a:r>
                        <a:rPr lang="en-GB" sz="1600">
                          <a:effectLst/>
                        </a:rPr>
                        <a:t> </a:t>
                      </a:r>
                      <a:r>
                        <a:rPr lang="en-GB" sz="1600" err="1">
                          <a:effectLst/>
                        </a:rPr>
                        <a:t>crwyn</a:t>
                      </a:r>
                      <a:r>
                        <a:rPr lang="en-GB" sz="1600">
                          <a:effectLst/>
                        </a:rPr>
                        <a:t> </a:t>
                      </a:r>
                      <a:r>
                        <a:rPr lang="en-GB" sz="1600" err="1">
                          <a:effectLst/>
                        </a:rPr>
                        <a:t>gwaith</a:t>
                      </a:r>
                      <a:r>
                        <a:rPr lang="en-GB" sz="1600">
                          <a:effectLst/>
                        </a:rPr>
                        <a:t> </a:t>
                      </a:r>
                      <a:r>
                        <a:rPr lang="en-GB" sz="1600" err="1">
                          <a:effectLst/>
                        </a:rPr>
                        <a:t>maen</a:t>
                      </a:r>
                      <a:r>
                        <a:rPr lang="en-GB" sz="1600">
                          <a:effectLst/>
                        </a:rPr>
                        <a:t> a </a:t>
                      </a:r>
                      <a:r>
                        <a:rPr lang="en-GB" sz="1600" err="1">
                          <a:effectLst/>
                        </a:rPr>
                        <a:t>philer</a:t>
                      </a:r>
                      <a:r>
                        <a:rPr lang="en-GB" sz="1600">
                          <a:effectLst/>
                        </a:rPr>
                        <a:t> </a:t>
                      </a:r>
                      <a:r>
                        <a:rPr lang="en-GB" sz="1600" err="1">
                          <a:effectLst/>
                        </a:rPr>
                        <a:t>gwefru</a:t>
                      </a:r>
                      <a:r>
                        <a:rPr lang="en-GB" sz="1600">
                          <a:effectLst/>
                        </a:rPr>
                        <a:t> </a:t>
                      </a:r>
                      <a:r>
                        <a:rPr lang="en-GB" sz="1600" err="1">
                          <a:effectLst/>
                        </a:rPr>
                        <a:t>yn</a:t>
                      </a:r>
                      <a:r>
                        <a:rPr lang="en-GB" sz="1600">
                          <a:effectLst/>
                        </a:rPr>
                        <a:t> y </a:t>
                      </a:r>
                      <a:r>
                        <a:rPr lang="en-GB" sz="1600" err="1">
                          <a:effectLst/>
                        </a:rPr>
                        <a:t>ceudod</a:t>
                      </a:r>
                      <a:r>
                        <a:rPr lang="en-GB" sz="1600">
                          <a:effectLst/>
                        </a:rPr>
                        <a:t> er </a:t>
                      </a:r>
                      <a:r>
                        <a:rPr lang="en-GB" sz="1600" err="1">
                          <a:effectLst/>
                        </a:rPr>
                        <a:t>mwyn</a:t>
                      </a:r>
                      <a:r>
                        <a:rPr lang="en-GB" sz="1600">
                          <a:effectLst/>
                        </a:rPr>
                        <a:t> </a:t>
                      </a:r>
                      <a:r>
                        <a:rPr lang="en-GB" sz="1600" err="1">
                          <a:effectLst/>
                        </a:rPr>
                        <a:t>cryfder</a:t>
                      </a:r>
                      <a:r>
                        <a:rPr lang="en-GB" sz="1600">
                          <a:effectLst/>
                        </a:rPr>
                        <a:t>. </a:t>
                      </a:r>
                      <a:r>
                        <a:rPr lang="en-GB" sz="1600" err="1">
                          <a:effectLst/>
                        </a:rPr>
                        <a:t>Fe'u</a:t>
                      </a:r>
                      <a:r>
                        <a:rPr lang="en-GB" sz="1600">
                          <a:effectLst/>
                        </a:rPr>
                        <a:t> </a:t>
                      </a:r>
                      <a:r>
                        <a:rPr lang="en-GB" sz="1600" err="1">
                          <a:effectLst/>
                        </a:rPr>
                        <a:t>cynllunnir</a:t>
                      </a:r>
                      <a:r>
                        <a:rPr lang="en-GB" sz="1600">
                          <a:effectLst/>
                        </a:rPr>
                        <a:t> </a:t>
                      </a:r>
                      <a:r>
                        <a:rPr lang="en-GB" sz="1600" err="1">
                          <a:effectLst/>
                        </a:rPr>
                        <a:t>fel</a:t>
                      </a:r>
                      <a:r>
                        <a:rPr lang="en-GB" sz="1600">
                          <a:effectLst/>
                        </a:rPr>
                        <a:t> </a:t>
                      </a:r>
                      <a:r>
                        <a:rPr lang="en-GB" sz="1600" err="1">
                          <a:effectLst/>
                        </a:rPr>
                        <a:t>nad</a:t>
                      </a:r>
                      <a:r>
                        <a:rPr lang="en-GB" sz="1600">
                          <a:effectLst/>
                        </a:rPr>
                        <a:t> </a:t>
                      </a:r>
                      <a:r>
                        <a:rPr lang="en-GB" sz="1600" err="1">
                          <a:effectLst/>
                        </a:rPr>
                        <a:t>yw'r</a:t>
                      </a:r>
                      <a:r>
                        <a:rPr lang="en-GB" sz="1600">
                          <a:effectLst/>
                        </a:rPr>
                        <a:t> </a:t>
                      </a:r>
                      <a:r>
                        <a:rPr lang="en-GB" sz="1600" err="1">
                          <a:effectLst/>
                        </a:rPr>
                        <a:t>gwaith</a:t>
                      </a:r>
                      <a:r>
                        <a:rPr lang="en-GB" sz="1600">
                          <a:effectLst/>
                        </a:rPr>
                        <a:t> dur </a:t>
                      </a:r>
                      <a:r>
                        <a:rPr lang="en-GB" sz="1600" err="1">
                          <a:effectLst/>
                        </a:rPr>
                        <a:t>yn</a:t>
                      </a:r>
                      <a:r>
                        <a:rPr lang="en-GB" sz="1600">
                          <a:effectLst/>
                        </a:rPr>
                        <a:t> </a:t>
                      </a:r>
                      <a:r>
                        <a:rPr lang="en-GB" sz="1600" err="1">
                          <a:effectLst/>
                        </a:rPr>
                        <a:t>amlwg</a:t>
                      </a:r>
                      <a:r>
                        <a:rPr lang="en-GB" sz="1600">
                          <a:effectLst/>
                        </a:rPr>
                        <a:t> </a:t>
                      </a:r>
                      <a:r>
                        <a:rPr lang="en-GB" sz="1600" err="1">
                          <a:effectLst/>
                        </a:rPr>
                        <a:t>uwchben</a:t>
                      </a:r>
                      <a:r>
                        <a:rPr lang="en-GB" sz="1600">
                          <a:effectLst/>
                        </a:rPr>
                        <a:t> </a:t>
                      </a:r>
                      <a:r>
                        <a:rPr lang="en-GB" sz="1600" err="1">
                          <a:effectLst/>
                        </a:rPr>
                        <a:t>yr</a:t>
                      </a:r>
                      <a:r>
                        <a:rPr lang="en-GB" sz="1600">
                          <a:effectLst/>
                        </a:rPr>
                        <a:t> </a:t>
                      </a:r>
                      <a:r>
                        <a:rPr lang="en-GB" sz="1600" err="1">
                          <a:effectLst/>
                        </a:rPr>
                        <a:t>agoriadau</a:t>
                      </a:r>
                      <a:r>
                        <a:rPr lang="en-GB" sz="1600">
                          <a:effectLst/>
                        </a:rPr>
                        <a:t> </a:t>
                      </a:r>
                      <a:r>
                        <a:rPr lang="en-GB" sz="1600" err="1">
                          <a:effectLst/>
                        </a:rPr>
                        <a:t>sy’n</a:t>
                      </a:r>
                      <a:r>
                        <a:rPr lang="en-GB" sz="1600">
                          <a:effectLst/>
                        </a:rPr>
                        <a:t> </a:t>
                      </a:r>
                      <a:r>
                        <a:rPr lang="en-GB" sz="1600" err="1">
                          <a:effectLst/>
                        </a:rPr>
                        <a:t>ei</a:t>
                      </a:r>
                      <a:r>
                        <a:rPr lang="en-GB" sz="1600">
                          <a:effectLst/>
                        </a:rPr>
                        <a:t> </a:t>
                      </a:r>
                      <a:r>
                        <a:rPr lang="en-GB" sz="1600" err="1">
                          <a:effectLst/>
                        </a:rPr>
                        <a:t>gwneud</a:t>
                      </a:r>
                      <a:r>
                        <a:rPr lang="en-GB" sz="1600">
                          <a:effectLst/>
                        </a:rPr>
                        <a:t> </a:t>
                      </a:r>
                      <a:r>
                        <a:rPr lang="en-GB" sz="1600" err="1">
                          <a:effectLst/>
                        </a:rPr>
                        <a:t>yn</a:t>
                      </a:r>
                      <a:r>
                        <a:rPr lang="en-GB" sz="1600">
                          <a:effectLst/>
                        </a:rPr>
                        <a:t> haws </a:t>
                      </a:r>
                      <a:r>
                        <a:rPr lang="en-GB" sz="1600" err="1">
                          <a:effectLst/>
                        </a:rPr>
                        <a:t>gosod</a:t>
                      </a:r>
                      <a:r>
                        <a:rPr lang="en-GB" sz="1600">
                          <a:effectLst/>
                        </a:rPr>
                        <a:t> </a:t>
                      </a:r>
                      <a:r>
                        <a:rPr lang="en-GB" sz="1600" err="1">
                          <a:effectLst/>
                        </a:rPr>
                        <a:t>gorffeniadau</a:t>
                      </a:r>
                      <a:r>
                        <a:rPr lang="en-GB" sz="1600">
                          <a:effectLst/>
                        </a:rPr>
                        <a:t>. </a:t>
                      </a:r>
                      <a:r>
                        <a:rPr lang="en-GB" sz="1600" err="1">
                          <a:effectLst/>
                        </a:rPr>
                        <a:t>Gellir</a:t>
                      </a:r>
                      <a:r>
                        <a:rPr lang="en-GB" sz="1600">
                          <a:effectLst/>
                        </a:rPr>
                        <a:t> </a:t>
                      </a:r>
                      <a:r>
                        <a:rPr lang="en-GB" sz="1600" err="1">
                          <a:effectLst/>
                        </a:rPr>
                        <a:t>defnyddio</a:t>
                      </a:r>
                      <a:r>
                        <a:rPr lang="en-GB" sz="1600">
                          <a:effectLst/>
                        </a:rPr>
                        <a:t> dur </a:t>
                      </a:r>
                      <a:r>
                        <a:rPr lang="en-GB" sz="1600" err="1">
                          <a:effectLst/>
                        </a:rPr>
                        <a:t>i</a:t>
                      </a:r>
                      <a:r>
                        <a:rPr lang="en-GB" sz="1600">
                          <a:effectLst/>
                        </a:rPr>
                        <a:t> </a:t>
                      </a:r>
                      <a:r>
                        <a:rPr lang="en-GB" sz="1600" err="1">
                          <a:effectLst/>
                        </a:rPr>
                        <a:t>ffurfio</a:t>
                      </a:r>
                      <a:r>
                        <a:rPr lang="en-GB" sz="1600">
                          <a:effectLst/>
                        </a:rPr>
                        <a:t> </a:t>
                      </a:r>
                      <a:r>
                        <a:rPr lang="en-GB" sz="1600" err="1">
                          <a:effectLst/>
                        </a:rPr>
                        <a:t>capanau</a:t>
                      </a:r>
                      <a:r>
                        <a:rPr lang="en-GB" sz="1600">
                          <a:effectLst/>
                        </a:rPr>
                        <a:t> </a:t>
                      </a:r>
                      <a:r>
                        <a:rPr lang="en-GB" sz="1600" err="1">
                          <a:effectLst/>
                        </a:rPr>
                        <a:t>drysau</a:t>
                      </a:r>
                      <a:r>
                        <a:rPr lang="en-GB" sz="1600">
                          <a:effectLst/>
                        </a:rPr>
                        <a:t> </a:t>
                      </a:r>
                      <a:r>
                        <a:rPr lang="en-GB" sz="1600" err="1">
                          <a:effectLst/>
                        </a:rPr>
                        <a:t>ar</a:t>
                      </a:r>
                      <a:r>
                        <a:rPr lang="en-GB" sz="1600">
                          <a:effectLst/>
                        </a:rPr>
                        <a:t> </a:t>
                      </a:r>
                      <a:r>
                        <a:rPr lang="en-GB" sz="1600" err="1">
                          <a:effectLst/>
                        </a:rPr>
                        <a:t>gyfer</a:t>
                      </a:r>
                      <a:r>
                        <a:rPr lang="en-GB" sz="1600">
                          <a:effectLst/>
                        </a:rPr>
                        <a:t> </a:t>
                      </a:r>
                      <a:r>
                        <a:rPr lang="en-GB" sz="1600" err="1">
                          <a:effectLst/>
                        </a:rPr>
                        <a:t>agoriadau</a:t>
                      </a:r>
                      <a:r>
                        <a:rPr lang="en-GB" sz="1600">
                          <a:effectLst/>
                        </a:rPr>
                        <a:t> bwa, </a:t>
                      </a:r>
                      <a:r>
                        <a:rPr lang="en-GB" sz="1600" err="1">
                          <a:effectLst/>
                        </a:rPr>
                        <a:t>ffenestri</a:t>
                      </a:r>
                      <a:r>
                        <a:rPr lang="en-GB" sz="1600">
                          <a:effectLst/>
                        </a:rPr>
                        <a:t> cornel, </a:t>
                      </a:r>
                      <a:r>
                        <a:rPr lang="en-GB" sz="1600" err="1">
                          <a:effectLst/>
                        </a:rPr>
                        <a:t>baeau</a:t>
                      </a:r>
                      <a:r>
                        <a:rPr lang="en-GB" sz="1600">
                          <a:effectLst/>
                        </a:rPr>
                        <a:t> </a:t>
                      </a:r>
                      <a:r>
                        <a:rPr lang="en-GB" sz="1600" err="1">
                          <a:effectLst/>
                        </a:rPr>
                        <a:t>sy'n</a:t>
                      </a:r>
                      <a:r>
                        <a:rPr lang="en-GB" sz="1600">
                          <a:effectLst/>
                        </a:rPr>
                        <a:t> </a:t>
                      </a:r>
                      <a:r>
                        <a:rPr lang="en-GB" sz="1600" err="1">
                          <a:effectLst/>
                        </a:rPr>
                        <a:t>estyn</a:t>
                      </a:r>
                      <a:r>
                        <a:rPr lang="en-GB" sz="1600">
                          <a:effectLst/>
                        </a:rPr>
                        <a:t> </a:t>
                      </a:r>
                      <a:r>
                        <a:rPr lang="en-GB" sz="1600" err="1">
                          <a:effectLst/>
                        </a:rPr>
                        <a:t>allan</a:t>
                      </a:r>
                      <a:r>
                        <a:rPr lang="en-GB" sz="1600">
                          <a:effectLst/>
                        </a:rPr>
                        <a:t> ac </a:t>
                      </a:r>
                      <a:r>
                        <a:rPr lang="en-GB" sz="1600" err="1">
                          <a:effectLst/>
                        </a:rPr>
                        <a:t>ati</a:t>
                      </a:r>
                      <a:r>
                        <a:rPr lang="en-GB" sz="1600">
                          <a:effectLst/>
                        </a:rPr>
                        <a:t> ac </a:t>
                      </a:r>
                      <a:r>
                        <a:rPr lang="en-GB" sz="1600" err="1">
                          <a:effectLst/>
                        </a:rPr>
                        <a:t>i</a:t>
                      </a:r>
                      <a:r>
                        <a:rPr lang="en-GB" sz="1600">
                          <a:effectLst/>
                        </a:rPr>
                        <a:t> </a:t>
                      </a:r>
                      <a:r>
                        <a:rPr lang="en-GB" sz="1600" err="1">
                          <a:effectLst/>
                        </a:rPr>
                        <a:t>ffurfio</a:t>
                      </a:r>
                      <a:r>
                        <a:rPr lang="en-GB" sz="1600">
                          <a:effectLst/>
                        </a:rPr>
                        <a:t> </a:t>
                      </a:r>
                      <a:r>
                        <a:rPr lang="en-GB" sz="1600" err="1">
                          <a:effectLst/>
                        </a:rPr>
                        <a:t>agoriadau</a:t>
                      </a:r>
                      <a:r>
                        <a:rPr lang="en-GB" sz="1600">
                          <a:effectLst/>
                        </a:rPr>
                        <a:t> </a:t>
                      </a:r>
                      <a:r>
                        <a:rPr lang="en-GB" sz="1600" err="1">
                          <a:effectLst/>
                        </a:rPr>
                        <a:t>yng</a:t>
                      </a:r>
                      <a:r>
                        <a:rPr lang="en-GB" sz="1600">
                          <a:effectLst/>
                        </a:rPr>
                        <a:t> </a:t>
                      </a:r>
                      <a:r>
                        <a:rPr lang="en-GB" sz="1600" err="1">
                          <a:effectLst/>
                        </a:rPr>
                        <a:t>nghladin</a:t>
                      </a:r>
                      <a:r>
                        <a:rPr lang="en-GB" sz="1600">
                          <a:effectLst/>
                        </a:rPr>
                        <a:t> </a:t>
                      </a:r>
                      <a:r>
                        <a:rPr lang="en-GB" sz="1600" err="1">
                          <a:effectLst/>
                        </a:rPr>
                        <a:t>gwaith</a:t>
                      </a:r>
                      <a:r>
                        <a:rPr lang="en-GB" sz="1600">
                          <a:effectLst/>
                        </a:rPr>
                        <a:t> </a:t>
                      </a:r>
                      <a:r>
                        <a:rPr lang="en-GB" sz="1600" err="1">
                          <a:effectLst/>
                        </a:rPr>
                        <a:t>brics</a:t>
                      </a:r>
                      <a:r>
                        <a:rPr lang="en-GB" sz="1600">
                          <a:effectLst/>
                        </a:rPr>
                        <a:t> </a:t>
                      </a:r>
                      <a:r>
                        <a:rPr lang="en-GB" sz="1600" err="1">
                          <a:effectLst/>
                        </a:rPr>
                        <a:t>ffrâm</a:t>
                      </a:r>
                      <a:r>
                        <a:rPr lang="en-GB" sz="1600">
                          <a:effectLst/>
                        </a:rPr>
                        <a:t> </a:t>
                      </a:r>
                      <a:r>
                        <a:rPr lang="en-GB" sz="1600" err="1">
                          <a:effectLst/>
                        </a:rPr>
                        <a:t>bren</a:t>
                      </a:r>
                      <a:r>
                        <a:rPr lang="en-GB" sz="1600">
                          <a:effectLst/>
                        </a:rPr>
                        <a:t>. </a:t>
                      </a:r>
                      <a:r>
                        <a:rPr lang="en-GB" sz="1600" err="1">
                          <a:effectLst/>
                        </a:rPr>
                        <a:t>Rhaid</a:t>
                      </a:r>
                      <a:r>
                        <a:rPr lang="en-GB" sz="1600">
                          <a:effectLst/>
                        </a:rPr>
                        <a:t> </a:t>
                      </a:r>
                      <a:r>
                        <a:rPr lang="en-GB" sz="1600" err="1">
                          <a:effectLst/>
                        </a:rPr>
                        <a:t>i</a:t>
                      </a:r>
                      <a:r>
                        <a:rPr lang="en-GB" sz="1600">
                          <a:effectLst/>
                        </a:rPr>
                        <a:t> </a:t>
                      </a:r>
                      <a:r>
                        <a:rPr lang="en-GB" sz="1600" err="1">
                          <a:effectLst/>
                        </a:rPr>
                        <a:t>gapanau</a:t>
                      </a:r>
                      <a:r>
                        <a:rPr lang="en-GB" sz="1600">
                          <a:effectLst/>
                        </a:rPr>
                        <a:t> </a:t>
                      </a:r>
                      <a:r>
                        <a:rPr lang="en-GB" sz="1600" err="1">
                          <a:effectLst/>
                        </a:rPr>
                        <a:t>drysau</a:t>
                      </a:r>
                      <a:r>
                        <a:rPr lang="en-GB" sz="1600">
                          <a:effectLst/>
                        </a:rPr>
                        <a:t> </a:t>
                      </a:r>
                      <a:r>
                        <a:rPr lang="en-GB" sz="1600" err="1">
                          <a:effectLst/>
                        </a:rPr>
                        <a:t>mewn</a:t>
                      </a:r>
                      <a:r>
                        <a:rPr lang="en-GB" sz="1600">
                          <a:effectLst/>
                        </a:rPr>
                        <a:t> </a:t>
                      </a:r>
                      <a:r>
                        <a:rPr lang="en-GB" sz="1600" err="1">
                          <a:effectLst/>
                        </a:rPr>
                        <a:t>waliau</a:t>
                      </a:r>
                      <a:r>
                        <a:rPr lang="en-GB" sz="1600">
                          <a:effectLst/>
                        </a:rPr>
                        <a:t> </a:t>
                      </a:r>
                      <a:r>
                        <a:rPr lang="en-GB" sz="1600" err="1">
                          <a:effectLst/>
                        </a:rPr>
                        <a:t>gwaith</a:t>
                      </a:r>
                      <a:r>
                        <a:rPr lang="en-GB" sz="1600">
                          <a:effectLst/>
                        </a:rPr>
                        <a:t> </a:t>
                      </a:r>
                      <a:r>
                        <a:rPr lang="en-GB" sz="1600" err="1">
                          <a:effectLst/>
                        </a:rPr>
                        <a:t>maen</a:t>
                      </a:r>
                      <a:r>
                        <a:rPr lang="en-GB" sz="1600">
                          <a:effectLst/>
                        </a:rPr>
                        <a:t> </a:t>
                      </a:r>
                      <a:r>
                        <a:rPr lang="en-GB" sz="1600" err="1">
                          <a:effectLst/>
                        </a:rPr>
                        <a:t>gael</a:t>
                      </a:r>
                      <a:r>
                        <a:rPr lang="en-GB" sz="1600">
                          <a:effectLst/>
                        </a:rPr>
                        <a:t> </a:t>
                      </a:r>
                      <a:r>
                        <a:rPr lang="en-GB" sz="1600" err="1">
                          <a:effectLst/>
                        </a:rPr>
                        <a:t>digon</a:t>
                      </a:r>
                      <a:r>
                        <a:rPr lang="en-GB" sz="1600">
                          <a:effectLst/>
                        </a:rPr>
                        <a:t> o </a:t>
                      </a:r>
                      <a:r>
                        <a:rPr lang="en-GB" sz="1600" err="1">
                          <a:effectLst/>
                        </a:rPr>
                        <a:t>lapiau</a:t>
                      </a:r>
                      <a:r>
                        <a:rPr lang="en-GB" sz="1600">
                          <a:effectLst/>
                        </a:rPr>
                        <a:t> neu </a:t>
                      </a:r>
                      <a:r>
                        <a:rPr lang="en-GB" sz="1600" err="1">
                          <a:effectLst/>
                        </a:rPr>
                        <a:t>ferynnau</a:t>
                      </a:r>
                      <a:r>
                        <a:rPr lang="en-GB" sz="1600">
                          <a:effectLst/>
                        </a:rPr>
                        <a:t> pen </a:t>
                      </a:r>
                      <a:r>
                        <a:rPr lang="en-GB" sz="1600" err="1">
                          <a:effectLst/>
                        </a:rPr>
                        <a:t>dros</a:t>
                      </a:r>
                      <a:r>
                        <a:rPr lang="en-GB" sz="1600">
                          <a:effectLst/>
                        </a:rPr>
                        <a:t> y </a:t>
                      </a:r>
                      <a:r>
                        <a:rPr lang="en-GB" sz="1600" err="1">
                          <a:effectLst/>
                        </a:rPr>
                        <a:t>waliau</a:t>
                      </a:r>
                      <a:r>
                        <a:rPr lang="en-GB" sz="1600">
                          <a:effectLst/>
                        </a:rPr>
                        <a:t> </a:t>
                      </a:r>
                      <a:r>
                        <a:rPr lang="en-GB" sz="1600" err="1">
                          <a:effectLst/>
                        </a:rPr>
                        <a:t>cynhaliol</a:t>
                      </a:r>
                      <a:r>
                        <a:rPr lang="en-GB" sz="1600">
                          <a:effectLst/>
                        </a:rPr>
                        <a:t>, </a:t>
                      </a:r>
                      <a:r>
                        <a:rPr lang="en-GB" sz="1600" err="1">
                          <a:effectLst/>
                        </a:rPr>
                        <a:t>fel</a:t>
                      </a:r>
                      <a:r>
                        <a:rPr lang="en-GB" sz="1600">
                          <a:effectLst/>
                        </a:rPr>
                        <a:t> </a:t>
                      </a:r>
                      <a:r>
                        <a:rPr lang="en-GB" sz="1600" err="1">
                          <a:effectLst/>
                        </a:rPr>
                        <a:t>arfer</a:t>
                      </a:r>
                      <a:r>
                        <a:rPr lang="en-GB" sz="1600">
                          <a:effectLst/>
                        </a:rPr>
                        <a:t> 150 mm </a:t>
                      </a:r>
                      <a:r>
                        <a:rPr lang="en-GB" sz="1600" err="1">
                          <a:effectLst/>
                        </a:rPr>
                        <a:t>ar</a:t>
                      </a:r>
                      <a:r>
                        <a:rPr lang="en-GB" sz="1600">
                          <a:effectLst/>
                        </a:rPr>
                        <a:t> bob pen ac </a:t>
                      </a:r>
                      <a:r>
                        <a:rPr lang="en-GB" sz="1600" err="1">
                          <a:effectLst/>
                        </a:rPr>
                        <a:t>yn</a:t>
                      </a:r>
                      <a:r>
                        <a:rPr lang="en-GB" sz="1600">
                          <a:effectLst/>
                        </a:rPr>
                        <a:t> </a:t>
                      </a:r>
                      <a:r>
                        <a:rPr lang="en-GB" sz="1600" err="1">
                          <a:effectLst/>
                        </a:rPr>
                        <a:t>aml</a:t>
                      </a:r>
                      <a:r>
                        <a:rPr lang="en-GB" sz="1600">
                          <a:effectLst/>
                        </a:rPr>
                        <a:t> </a:t>
                      </a:r>
                      <a:r>
                        <a:rPr lang="en-GB" sz="1600" err="1">
                          <a:effectLst/>
                        </a:rPr>
                        <a:t>maent</a:t>
                      </a:r>
                      <a:r>
                        <a:rPr lang="en-GB" sz="1600">
                          <a:effectLst/>
                        </a:rPr>
                        <a:t> </a:t>
                      </a:r>
                      <a:r>
                        <a:rPr lang="en-GB" sz="1600" err="1">
                          <a:effectLst/>
                        </a:rPr>
                        <a:t>yn</a:t>
                      </a:r>
                      <a:r>
                        <a:rPr lang="en-GB" sz="1600">
                          <a:effectLst/>
                        </a:rPr>
                        <a:t> </a:t>
                      </a:r>
                      <a:r>
                        <a:rPr lang="en-GB" sz="1600" err="1">
                          <a:effectLst/>
                        </a:rPr>
                        <a:t>cynnwys</a:t>
                      </a:r>
                      <a:r>
                        <a:rPr lang="en-GB" sz="1600">
                          <a:effectLst/>
                        </a:rPr>
                        <a:t> </a:t>
                      </a:r>
                      <a:r>
                        <a:rPr lang="en-GB" sz="1600" err="1">
                          <a:effectLst/>
                        </a:rPr>
                        <a:t>insiwleiddio</a:t>
                      </a:r>
                      <a:r>
                        <a:rPr lang="en-GB" sz="1600">
                          <a:effectLst/>
                        </a:rPr>
                        <a:t> </a:t>
                      </a:r>
                      <a:r>
                        <a:rPr lang="en-GB" sz="1600" err="1">
                          <a:effectLst/>
                        </a:rPr>
                        <a:t>anhyblyg</a:t>
                      </a:r>
                      <a:r>
                        <a:rPr lang="en-GB" sz="1600">
                          <a:effectLst/>
                        </a:rPr>
                        <a:t> </a:t>
                      </a:r>
                      <a:r>
                        <a:rPr lang="en-GB" sz="1600" err="1">
                          <a:effectLst/>
                        </a:rPr>
                        <a:t>wedi'i</a:t>
                      </a:r>
                      <a:r>
                        <a:rPr lang="en-GB" sz="1600">
                          <a:effectLst/>
                        </a:rPr>
                        <a:t> </a:t>
                      </a:r>
                      <a:r>
                        <a:rPr lang="en-GB" sz="1600" err="1">
                          <a:effectLst/>
                        </a:rPr>
                        <a:t>siapio</a:t>
                      </a:r>
                      <a:r>
                        <a:rPr lang="en-GB" sz="1600">
                          <a:effectLst/>
                        </a:rPr>
                        <a:t> </a:t>
                      </a:r>
                      <a:r>
                        <a:rPr lang="en-GB" sz="1600" err="1">
                          <a:effectLst/>
                        </a:rPr>
                        <a:t>i</a:t>
                      </a:r>
                      <a:r>
                        <a:rPr lang="en-GB" sz="1600">
                          <a:effectLst/>
                        </a:rPr>
                        <a:t> </a:t>
                      </a:r>
                      <a:r>
                        <a:rPr lang="en-GB" sz="1600" err="1">
                          <a:effectLst/>
                        </a:rPr>
                        <a:t>gyd-fynd</a:t>
                      </a:r>
                      <a:r>
                        <a:rPr lang="en-GB" sz="1600">
                          <a:effectLst/>
                        </a:rPr>
                        <a:t> â </a:t>
                      </a:r>
                      <a:r>
                        <a:rPr lang="en-GB" sz="1600" err="1">
                          <a:effectLst/>
                        </a:rPr>
                        <a:t>phroffil</a:t>
                      </a:r>
                      <a:r>
                        <a:rPr lang="en-GB" sz="1600">
                          <a:effectLst/>
                        </a:rPr>
                        <a:t> y </a:t>
                      </a:r>
                      <a:r>
                        <a:rPr lang="en-GB" sz="1600" err="1">
                          <a:effectLst/>
                        </a:rPr>
                        <a:t>capan</a:t>
                      </a:r>
                      <a:r>
                        <a:rPr lang="en-GB" sz="1600">
                          <a:effectLst/>
                        </a:rPr>
                        <a:t> </a:t>
                      </a:r>
                      <a:r>
                        <a:rPr lang="en-GB" sz="1600" err="1">
                          <a:effectLst/>
                        </a:rPr>
                        <a:t>drws</a:t>
                      </a:r>
                      <a:r>
                        <a:rPr lang="en-GB" sz="1600">
                          <a:effectLst/>
                        </a:rPr>
                        <a:t>.</a:t>
                      </a:r>
                    </a:p>
                    <a:p>
                      <a:pPr algn="l">
                        <a:lnSpc>
                          <a:spcPct val="107000"/>
                        </a:lnSpc>
                        <a:spcBef>
                          <a:spcPts val="600"/>
                        </a:spcBef>
                        <a:spcAft>
                          <a:spcPts val="800"/>
                        </a:spcAft>
                      </a:pPr>
                      <a:r>
                        <a:rPr lang="en-GB" sz="1600" err="1">
                          <a:effectLst/>
                        </a:rPr>
                        <a:t>Manylu</a:t>
                      </a:r>
                      <a:r>
                        <a:rPr lang="en-GB" sz="1600">
                          <a:effectLst/>
                        </a:rPr>
                        <a:t> a </a:t>
                      </a:r>
                      <a:r>
                        <a:rPr lang="en-GB" sz="1600" err="1">
                          <a:effectLst/>
                        </a:rPr>
                        <a:t>chaewyr</a:t>
                      </a:r>
                      <a:r>
                        <a:rPr lang="en-GB" sz="1600">
                          <a:effectLst/>
                        </a:rPr>
                        <a:t> </a:t>
                      </a:r>
                      <a:r>
                        <a:rPr lang="en-GB" sz="1600" err="1">
                          <a:effectLst/>
                        </a:rPr>
                        <a:t>ceudod</a:t>
                      </a:r>
                      <a:r>
                        <a:rPr lang="en-GB" sz="1600">
                          <a:effectLst/>
                        </a:rPr>
                        <a:t>.</a:t>
                      </a:r>
                    </a:p>
                    <a:p>
                      <a:pPr algn="l">
                        <a:lnSpc>
                          <a:spcPct val="107000"/>
                        </a:lnSpc>
                        <a:spcBef>
                          <a:spcPts val="600"/>
                        </a:spcBef>
                        <a:spcAft>
                          <a:spcPts val="800"/>
                        </a:spcAft>
                      </a:pPr>
                      <a:r>
                        <a:rPr lang="en-GB" sz="1600" err="1">
                          <a:effectLst/>
                        </a:rPr>
                        <a:t>Efallai</a:t>
                      </a:r>
                      <a:r>
                        <a:rPr lang="en-GB" sz="1600">
                          <a:effectLst/>
                        </a:rPr>
                        <a:t> y </a:t>
                      </a:r>
                      <a:r>
                        <a:rPr lang="en-GB" sz="1600" err="1">
                          <a:effectLst/>
                        </a:rPr>
                        <a:t>bydd</a:t>
                      </a:r>
                      <a:r>
                        <a:rPr lang="en-GB" sz="1600">
                          <a:effectLst/>
                        </a:rPr>
                        <a:t> </a:t>
                      </a:r>
                      <a:r>
                        <a:rPr lang="en-GB" sz="1600" err="1">
                          <a:effectLst/>
                        </a:rPr>
                        <a:t>angen</a:t>
                      </a:r>
                      <a:r>
                        <a:rPr lang="en-GB" sz="1600">
                          <a:effectLst/>
                        </a:rPr>
                        <a:t> </a:t>
                      </a:r>
                      <a:r>
                        <a:rPr lang="en-GB" sz="1600" err="1">
                          <a:effectLst/>
                        </a:rPr>
                        <a:t>gosod</a:t>
                      </a:r>
                      <a:r>
                        <a:rPr lang="en-GB" sz="1600">
                          <a:effectLst/>
                        </a:rPr>
                        <a:t> panel </a:t>
                      </a:r>
                      <a:r>
                        <a:rPr lang="en-GB" sz="1600" err="1">
                          <a:effectLst/>
                        </a:rPr>
                        <a:t>ceudod</a:t>
                      </a:r>
                      <a:r>
                        <a:rPr lang="en-GB" sz="1600">
                          <a:effectLst/>
                        </a:rPr>
                        <a:t> </a:t>
                      </a:r>
                      <a:r>
                        <a:rPr lang="en-GB" sz="1600" err="1">
                          <a:effectLst/>
                        </a:rPr>
                        <a:t>uwchben</a:t>
                      </a:r>
                      <a:r>
                        <a:rPr lang="en-GB" sz="1600">
                          <a:effectLst/>
                        </a:rPr>
                        <a:t> y </a:t>
                      </a:r>
                      <a:r>
                        <a:rPr lang="en-GB" sz="1600" err="1">
                          <a:effectLst/>
                        </a:rPr>
                        <a:t>capan</a:t>
                      </a:r>
                      <a:r>
                        <a:rPr lang="en-GB" sz="1600">
                          <a:effectLst/>
                        </a:rPr>
                        <a:t> </a:t>
                      </a:r>
                      <a:r>
                        <a:rPr lang="en-GB" sz="1600" err="1">
                          <a:effectLst/>
                        </a:rPr>
                        <a:t>drws</a:t>
                      </a:r>
                      <a:r>
                        <a:rPr lang="en-GB" sz="1600">
                          <a:effectLst/>
                        </a:rPr>
                        <a:t> neu </a:t>
                      </a:r>
                      <a:r>
                        <a:rPr lang="en-GB" sz="1600" err="1">
                          <a:effectLst/>
                        </a:rPr>
                        <a:t>bilen</a:t>
                      </a:r>
                      <a:r>
                        <a:rPr lang="en-GB" sz="1600">
                          <a:effectLst/>
                        </a:rPr>
                        <a:t> </a:t>
                      </a:r>
                      <a:r>
                        <a:rPr lang="en-GB" sz="1600" err="1">
                          <a:effectLst/>
                        </a:rPr>
                        <a:t>gwrth-leithder</a:t>
                      </a:r>
                      <a:r>
                        <a:rPr lang="en-GB" sz="1600">
                          <a:effectLst/>
                        </a:rPr>
                        <a:t> </a:t>
                      </a:r>
                      <a:r>
                        <a:rPr lang="en-GB" sz="1600" err="1">
                          <a:effectLst/>
                        </a:rPr>
                        <a:t>wedi’i</a:t>
                      </a:r>
                      <a:r>
                        <a:rPr lang="en-GB" sz="1600">
                          <a:effectLst/>
                        </a:rPr>
                        <a:t> </a:t>
                      </a:r>
                      <a:r>
                        <a:rPr lang="en-GB" sz="1600" err="1">
                          <a:effectLst/>
                        </a:rPr>
                        <a:t>osod</a:t>
                      </a:r>
                      <a:r>
                        <a:rPr lang="en-GB" sz="1600">
                          <a:effectLst/>
                        </a:rPr>
                        <a:t> </a:t>
                      </a:r>
                      <a:r>
                        <a:rPr lang="en-GB" sz="1600" err="1">
                          <a:effectLst/>
                        </a:rPr>
                        <a:t>drosto</a:t>
                      </a:r>
                      <a:r>
                        <a:rPr lang="en-GB" sz="1600">
                          <a:effectLst/>
                        </a:rPr>
                        <a:t> </a:t>
                      </a:r>
                      <a:r>
                        <a:rPr lang="en-GB" sz="1600" err="1">
                          <a:effectLst/>
                        </a:rPr>
                        <a:t>i</a:t>
                      </a:r>
                      <a:r>
                        <a:rPr lang="en-GB" sz="1600">
                          <a:effectLst/>
                        </a:rPr>
                        <a:t> </a:t>
                      </a:r>
                      <a:r>
                        <a:rPr lang="en-GB" sz="1600" err="1">
                          <a:effectLst/>
                        </a:rPr>
                        <a:t>gyfeirio</a:t>
                      </a:r>
                      <a:r>
                        <a:rPr lang="en-GB" sz="1600">
                          <a:effectLst/>
                        </a:rPr>
                        <a:t> </a:t>
                      </a:r>
                      <a:r>
                        <a:rPr lang="en-GB" sz="1600" err="1">
                          <a:effectLst/>
                        </a:rPr>
                        <a:t>dŵr</a:t>
                      </a:r>
                      <a:r>
                        <a:rPr lang="en-GB" sz="1600">
                          <a:effectLst/>
                        </a:rPr>
                        <a:t> </a:t>
                      </a:r>
                      <a:r>
                        <a:rPr lang="en-GB" sz="1600" err="1">
                          <a:effectLst/>
                        </a:rPr>
                        <a:t>i'r</a:t>
                      </a:r>
                      <a:r>
                        <a:rPr lang="en-GB" sz="1600">
                          <a:effectLst/>
                        </a:rPr>
                        <a:t> </a:t>
                      </a:r>
                      <a:r>
                        <a:rPr lang="en-GB" sz="1600" err="1">
                          <a:effectLst/>
                        </a:rPr>
                        <a:t>tu</a:t>
                      </a:r>
                      <a:r>
                        <a:rPr lang="en-GB" sz="1600">
                          <a:effectLst/>
                        </a:rPr>
                        <a:t> </a:t>
                      </a:r>
                      <a:r>
                        <a:rPr lang="en-GB" sz="1600" err="1">
                          <a:effectLst/>
                        </a:rPr>
                        <a:t>allan</a:t>
                      </a:r>
                      <a:r>
                        <a:rPr lang="en-GB" sz="1600">
                          <a:effectLst/>
                        </a:rPr>
                        <a:t> </a:t>
                      </a:r>
                      <a:r>
                        <a:rPr lang="en-GB" sz="1600" err="1">
                          <a:effectLst/>
                        </a:rPr>
                        <a:t>drwy</a:t>
                      </a:r>
                      <a:r>
                        <a:rPr lang="en-GB" sz="1600">
                          <a:effectLst/>
                        </a:rPr>
                        <a:t> </a:t>
                      </a:r>
                      <a:r>
                        <a:rPr lang="en-GB" sz="1600" err="1">
                          <a:effectLst/>
                        </a:rPr>
                        <a:t>dyllau</a:t>
                      </a:r>
                      <a:r>
                        <a:rPr lang="en-GB" sz="1600">
                          <a:effectLst/>
                        </a:rPr>
                        <a:t> </a:t>
                      </a:r>
                      <a:r>
                        <a:rPr lang="en-GB" sz="1600" err="1">
                          <a:effectLst/>
                        </a:rPr>
                        <a:t>diferu</a:t>
                      </a:r>
                      <a:r>
                        <a:rPr lang="en-GB" sz="1600">
                          <a:effectLst/>
                        </a:rPr>
                        <a:t>. </a:t>
                      </a:r>
                      <a:r>
                        <a:rPr lang="en-GB" sz="1600" err="1">
                          <a:effectLst/>
                        </a:rPr>
                        <a:t>Dylid</a:t>
                      </a:r>
                      <a:r>
                        <a:rPr lang="en-GB" sz="1600">
                          <a:effectLst/>
                        </a:rPr>
                        <a:t> </a:t>
                      </a:r>
                      <a:r>
                        <a:rPr lang="en-GB" sz="1600" err="1">
                          <a:effectLst/>
                        </a:rPr>
                        <a:t>gosod</a:t>
                      </a:r>
                      <a:r>
                        <a:rPr lang="en-GB" sz="1600">
                          <a:effectLst/>
                        </a:rPr>
                        <a:t> </a:t>
                      </a:r>
                      <a:r>
                        <a:rPr lang="en-GB" sz="1600" err="1">
                          <a:effectLst/>
                        </a:rPr>
                        <a:t>capiau</a:t>
                      </a:r>
                      <a:r>
                        <a:rPr lang="en-GB" sz="1600">
                          <a:effectLst/>
                        </a:rPr>
                        <a:t> </a:t>
                      </a:r>
                      <a:r>
                        <a:rPr lang="en-GB" sz="1600" err="1">
                          <a:effectLst/>
                        </a:rPr>
                        <a:t>cau</a:t>
                      </a:r>
                      <a:r>
                        <a:rPr lang="en-GB" sz="1600">
                          <a:effectLst/>
                        </a:rPr>
                        <a:t> </a:t>
                      </a:r>
                      <a:r>
                        <a:rPr lang="en-GB" sz="1600" err="1">
                          <a:effectLst/>
                        </a:rPr>
                        <a:t>ar</a:t>
                      </a:r>
                      <a:r>
                        <a:rPr lang="en-GB" sz="1600">
                          <a:effectLst/>
                        </a:rPr>
                        <a:t> y </a:t>
                      </a:r>
                      <a:r>
                        <a:rPr lang="en-GB" sz="1600" err="1">
                          <a:effectLst/>
                        </a:rPr>
                        <a:t>naill</a:t>
                      </a:r>
                      <a:r>
                        <a:rPr lang="en-GB" sz="1600">
                          <a:effectLst/>
                        </a:rPr>
                        <a:t> ben </a:t>
                      </a:r>
                      <a:r>
                        <a:rPr lang="en-GB" sz="1600" err="1">
                          <a:effectLst/>
                        </a:rPr>
                        <a:t>a'r</a:t>
                      </a:r>
                      <a:r>
                        <a:rPr lang="en-GB" sz="1600">
                          <a:effectLst/>
                        </a:rPr>
                        <a:t> </a:t>
                      </a:r>
                      <a:r>
                        <a:rPr lang="en-GB" sz="1600" err="1">
                          <a:effectLst/>
                        </a:rPr>
                        <a:t>llall</a:t>
                      </a:r>
                      <a:r>
                        <a:rPr lang="en-GB" sz="1600">
                          <a:effectLst/>
                        </a:rPr>
                        <a:t> </a:t>
                      </a:r>
                      <a:r>
                        <a:rPr lang="en-GB" sz="1600" err="1">
                          <a:effectLst/>
                        </a:rPr>
                        <a:t>i</a:t>
                      </a:r>
                      <a:r>
                        <a:rPr lang="en-GB" sz="1600">
                          <a:effectLst/>
                        </a:rPr>
                        <a:t> </a:t>
                      </a:r>
                      <a:r>
                        <a:rPr lang="en-GB" sz="1600" err="1">
                          <a:effectLst/>
                        </a:rPr>
                        <a:t>gapanau</a:t>
                      </a:r>
                      <a:r>
                        <a:rPr lang="en-GB" sz="1600">
                          <a:effectLst/>
                        </a:rPr>
                        <a:t> </a:t>
                      </a:r>
                      <a:r>
                        <a:rPr lang="en-GB" sz="1600" err="1">
                          <a:effectLst/>
                        </a:rPr>
                        <a:t>drysau</a:t>
                      </a:r>
                      <a:r>
                        <a:rPr lang="en-GB" sz="1600">
                          <a:effectLst/>
                        </a:rPr>
                        <a:t> </a:t>
                      </a:r>
                      <a:r>
                        <a:rPr lang="en-GB" sz="1600" err="1">
                          <a:effectLst/>
                        </a:rPr>
                        <a:t>hefyd</a:t>
                      </a:r>
                      <a:r>
                        <a:rPr lang="en-GB" sz="1600">
                          <a:effectLst/>
                        </a:rPr>
                        <a:t> er </a:t>
                      </a:r>
                      <a:r>
                        <a:rPr lang="en-GB" sz="1600" err="1">
                          <a:effectLst/>
                        </a:rPr>
                        <a:t>mwyn</a:t>
                      </a:r>
                      <a:r>
                        <a:rPr lang="en-GB" sz="1600">
                          <a:effectLst/>
                        </a:rPr>
                        <a:t> </a:t>
                      </a:r>
                      <a:r>
                        <a:rPr lang="en-GB" sz="1600" err="1">
                          <a:effectLst/>
                        </a:rPr>
                        <a:t>atal</a:t>
                      </a:r>
                      <a:r>
                        <a:rPr lang="en-GB" sz="1600">
                          <a:effectLst/>
                        </a:rPr>
                        <a:t> </a:t>
                      </a:r>
                      <a:r>
                        <a:rPr lang="en-GB" sz="1600" err="1">
                          <a:effectLst/>
                        </a:rPr>
                        <a:t>dŵr</a:t>
                      </a:r>
                      <a:r>
                        <a:rPr lang="en-GB" sz="1600">
                          <a:effectLst/>
                        </a:rPr>
                        <a:t> </a:t>
                      </a:r>
                      <a:r>
                        <a:rPr lang="en-GB" sz="1600" err="1">
                          <a:effectLst/>
                        </a:rPr>
                        <a:t>rhag</a:t>
                      </a:r>
                      <a:r>
                        <a:rPr lang="en-GB" sz="1600">
                          <a:effectLst/>
                        </a:rPr>
                        <a:t> </a:t>
                      </a:r>
                      <a:r>
                        <a:rPr lang="en-GB" sz="1600" err="1">
                          <a:effectLst/>
                        </a:rPr>
                        <a:t>llifo</a:t>
                      </a:r>
                      <a:r>
                        <a:rPr lang="en-GB" sz="1600">
                          <a:effectLst/>
                        </a:rPr>
                        <a:t> </a:t>
                      </a:r>
                      <a:r>
                        <a:rPr lang="en-GB" sz="1600" err="1">
                          <a:effectLst/>
                        </a:rPr>
                        <a:t>oddi</a:t>
                      </a:r>
                      <a:r>
                        <a:rPr lang="en-GB" sz="1600">
                          <a:effectLst/>
                        </a:rPr>
                        <a:t> </a:t>
                      </a:r>
                      <a:r>
                        <a:rPr lang="en-GB" sz="1600" err="1">
                          <a:effectLst/>
                        </a:rPr>
                        <a:t>ar</a:t>
                      </a:r>
                      <a:r>
                        <a:rPr lang="en-GB" sz="1600">
                          <a:effectLst/>
                        </a:rPr>
                        <a:t> ben y </a:t>
                      </a:r>
                      <a:r>
                        <a:rPr lang="en-GB" sz="1600" err="1">
                          <a:effectLst/>
                        </a:rPr>
                        <a:t>capan</a:t>
                      </a:r>
                      <a:r>
                        <a:rPr lang="en-GB" sz="1600">
                          <a:effectLst/>
                        </a:rPr>
                        <a:t> </a:t>
                      </a:r>
                      <a:r>
                        <a:rPr lang="en-GB" sz="1600" err="1">
                          <a:effectLst/>
                        </a:rPr>
                        <a:t>drws</a:t>
                      </a:r>
                      <a:r>
                        <a:rPr lang="en-GB" sz="1600">
                          <a:effectLst/>
                        </a:rPr>
                        <a:t> </a:t>
                      </a:r>
                      <a:r>
                        <a:rPr lang="en-GB" sz="1600" err="1">
                          <a:effectLst/>
                        </a:rPr>
                        <a:t>yn</a:t>
                      </a:r>
                      <a:r>
                        <a:rPr lang="en-GB" sz="1600">
                          <a:effectLst/>
                        </a:rPr>
                        <a:t> </a:t>
                      </a:r>
                      <a:r>
                        <a:rPr lang="en-GB" sz="1600" err="1">
                          <a:effectLst/>
                        </a:rPr>
                        <a:t>ôl</a:t>
                      </a:r>
                      <a:r>
                        <a:rPr lang="en-GB" sz="1600">
                          <a:effectLst/>
                        </a:rPr>
                        <a:t> </a:t>
                      </a:r>
                      <a:r>
                        <a:rPr lang="en-GB" sz="1600" err="1">
                          <a:effectLst/>
                        </a:rPr>
                        <a:t>i'r</a:t>
                      </a:r>
                      <a:r>
                        <a:rPr lang="en-GB" sz="1600">
                          <a:effectLst/>
                        </a:rPr>
                        <a:t> </a:t>
                      </a:r>
                      <a:r>
                        <a:rPr lang="en-GB" sz="1600" err="1">
                          <a:effectLst/>
                        </a:rPr>
                        <a:t>ceudod</a:t>
                      </a:r>
                      <a:r>
                        <a:rPr lang="en-GB" sz="1600">
                          <a:effectLst/>
                        </a:rPr>
                        <a:t>.</a:t>
                      </a:r>
                    </a:p>
                  </a:txBody>
                  <a:tcPr marL="114300" marR="114300" marT="0" marB="0">
                    <a:noFill/>
                  </a:tcPr>
                </a:tc>
                <a:extLst>
                  <a:ext uri="{0D108BD9-81ED-4DB2-BD59-A6C34878D82A}">
                    <a16:rowId xmlns:a16="http://schemas.microsoft.com/office/drawing/2014/main" val="1799392912"/>
                  </a:ext>
                </a:extLst>
              </a:tr>
            </a:tbl>
          </a:graphicData>
        </a:graphic>
      </p:graphicFrame>
      <p:pic>
        <p:nvPicPr>
          <p:cNvPr id="5" name="Audio 4">
            <a:hlinkClick r:id="" action="ppaction://media"/>
            <a:extLst>
              <a:ext uri="{FF2B5EF4-FFF2-40B4-BE49-F238E27FC236}">
                <a16:creationId xmlns:a16="http://schemas.microsoft.com/office/drawing/2014/main" id="{82CE56F4-E827-534C-8ADF-F22C023C5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44204806"/>
      </p:ext>
    </p:extLst>
  </p:cSld>
  <p:clrMapOvr>
    <a:masterClrMapping/>
  </p:clrMapOvr>
  <mc:AlternateContent xmlns:mc="http://schemas.openxmlformats.org/markup-compatibility/2006" xmlns:p14="http://schemas.microsoft.com/office/powerpoint/2010/main">
    <mc:Choice Requires="p14">
      <p:transition spd="slow" p14:dur="2000" advTm="24682"/>
    </mc:Choice>
    <mc:Fallback xmlns="">
      <p:transition spd="slow" advTm="2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7a?</a:t>
            </a:r>
          </a:p>
        </p:txBody>
      </p:sp>
      <p:sp>
        <p:nvSpPr>
          <p:cNvPr id="5" name="Rectangle 4">
            <a:extLst>
              <a:ext uri="{FF2B5EF4-FFF2-40B4-BE49-F238E27FC236}">
                <a16:creationId xmlns:a16="http://schemas.microsoft.com/office/drawing/2014/main" id="{117885F0-78EE-ED4F-B71D-E03D2DE8AEC3}"/>
              </a:ext>
            </a:extLst>
          </p:cNvPr>
          <p:cNvSpPr/>
          <p:nvPr/>
        </p:nvSpPr>
        <p:spPr>
          <a:xfrm>
            <a:off x="2182842" y="1356359"/>
            <a:ext cx="9591236" cy="3970318"/>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brofi</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contractio</a:t>
            </a:r>
            <a:r>
              <a:rPr lang="en-US" dirty="0">
                <a:solidFill>
                  <a:prstClr val="black"/>
                </a:solidFill>
                <a:latin typeface="Calibri" pitchFamily="34" charset="0"/>
                <a:ea typeface="Cambria" panose="02040503050406030204" pitchFamily="18" charset="0"/>
                <a:cs typeface="Cambria" panose="02040503050406030204" pitchFamily="18" charset="0"/>
              </a:rPr>
              <a:t> ac is-</a:t>
            </a:r>
            <a:r>
              <a:rPr lang="en-US" dirty="0" err="1">
                <a:solidFill>
                  <a:prstClr val="black"/>
                </a:solidFill>
                <a:latin typeface="Calibri" pitchFamily="34" charset="0"/>
                <a:ea typeface="Cambria" panose="02040503050406030204" pitchFamily="18" charset="0"/>
                <a:cs typeface="Cambria" panose="02040503050406030204" pitchFamily="18" charset="0"/>
              </a:rPr>
              <a:t>gontractio</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dylunio</a:t>
            </a:r>
            <a:r>
              <a:rPr lang="en-US" dirty="0">
                <a:solidFill>
                  <a:prstClr val="black"/>
                </a:solidFill>
                <a:latin typeface="Calibri" pitchFamily="34" charset="0"/>
                <a:ea typeface="Cambria" panose="02040503050406030204" pitchFamily="18" charset="0"/>
                <a:cs typeface="Cambria" panose="02040503050406030204" pitchFamily="18" charset="0"/>
              </a:rPr>
              <a:t> ac </a:t>
            </a:r>
            <a:r>
              <a:rPr lang="en-US" dirty="0" err="1">
                <a:solidFill>
                  <a:prstClr val="black"/>
                </a:solidFill>
                <a:latin typeface="Calibri" pitchFamily="34" charset="0"/>
                <a:ea typeface="Cambria" panose="02040503050406030204" pitchFamily="18" charset="0"/>
                <a:cs typeface="Cambria" panose="02040503050406030204" pitchFamily="18" charset="0"/>
              </a:rPr>
              <a:t>adeiladu</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Amser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6 MUNUD </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 [MARC FESUL ATEB CYWIR]</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Dull:</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Cwblhewch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gamau</a:t>
            </a:r>
            <a:r>
              <a:rPr lang="en-US" dirty="0">
                <a:solidFill>
                  <a:prstClr val="black"/>
                </a:solidFill>
                <a:latin typeface="Calibri" pitchFamily="34" charset="0"/>
                <a:ea typeface="Cambria" panose="02040503050406030204" pitchFamily="18" charset="0"/>
                <a:cs typeface="Cambria" panose="02040503050406030204" pitchFamily="18" charset="0"/>
              </a:rPr>
              <a:t> 1 – 4 </a:t>
            </a:r>
            <a:r>
              <a:rPr lang="en-US" dirty="0" err="1">
                <a:solidFill>
                  <a:prstClr val="black"/>
                </a:solidFill>
                <a:latin typeface="Calibri" pitchFamily="34" charset="0"/>
                <a:ea typeface="Cambria" panose="02040503050406030204" pitchFamily="18" charset="0"/>
                <a:cs typeface="Cambria" panose="02040503050406030204" pitchFamily="18" charset="0"/>
              </a:rPr>
              <a:t>fel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cwestiynau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blaenorol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5	</a:t>
            </a:r>
            <a:r>
              <a:rPr lang="en-US" dirty="0" err="1">
                <a:solidFill>
                  <a:prstClr val="black"/>
                </a:solidFill>
                <a:latin typeface="Calibri" pitchFamily="34" charset="0"/>
                <a:ea typeface="Cambria" panose="02040503050406030204" pitchFamily="18" charset="0"/>
                <a:cs typeface="Cambria" panose="02040503050406030204" pitchFamily="18" charset="0"/>
              </a:rPr>
              <a:t>Nodwch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rydych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chi'n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gontractau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dylunio</a:t>
            </a:r>
            <a:r>
              <a:rPr lang="en-US" dirty="0">
                <a:solidFill>
                  <a:prstClr val="black"/>
                </a:solidFill>
                <a:latin typeface="Calibri" pitchFamily="34" charset="0"/>
                <a:ea typeface="Cambria" panose="02040503050406030204" pitchFamily="18" charset="0"/>
                <a:cs typeface="Cambria" panose="02040503050406030204" pitchFamily="18" charset="0"/>
              </a:rPr>
              <a:t> ac </a:t>
            </a:r>
            <a:r>
              <a:rPr lang="en-US" dirty="0" err="1">
                <a:solidFill>
                  <a:prstClr val="black"/>
                </a:solidFill>
                <a:latin typeface="Calibri" pitchFamily="34" charset="0"/>
                <a:ea typeface="Cambria" panose="02040503050406030204" pitchFamily="18" charset="0"/>
                <a:cs typeface="Cambria" panose="02040503050406030204" pitchFamily="18" charset="0"/>
              </a:rPr>
              <a:t>adeiladu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nhw'n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cymharu</a:t>
            </a:r>
            <a:r>
              <a:rPr lang="en-US" dirty="0">
                <a:solidFill>
                  <a:prstClr val="black"/>
                </a:solidFill>
                <a:latin typeface="Calibri" pitchFamily="34" charset="0"/>
                <a:ea typeface="Cambria" panose="02040503050406030204" pitchFamily="18" charset="0"/>
                <a:cs typeface="Cambria" panose="02040503050406030204" pitchFamily="18" charset="0"/>
              </a:rPr>
              <a:t> â </a:t>
            </a:r>
            <a:r>
              <a:rPr lang="en-US" dirty="0" err="1">
                <a:solidFill>
                  <a:prstClr val="black"/>
                </a:solidFill>
                <a:latin typeface="Calibri" pitchFamily="34" charset="0"/>
                <a:ea typeface="Cambria" panose="02040503050406030204" pitchFamily="18" charset="0"/>
                <a:cs typeface="Cambria" panose="02040503050406030204" pitchFamily="18" charset="0"/>
              </a:rPr>
              <a:t>chontractau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traddodiadol</a:t>
            </a:r>
            <a:r>
              <a:rPr lang="en-US" dirty="0">
                <a:solidFill>
                  <a:prstClr val="black"/>
                </a:solidFill>
                <a:latin typeface="Calibri" pitchFamily="34" charset="0"/>
                <a:ea typeface="Cambria" panose="02040503050406030204" pitchFamily="18" charset="0"/>
                <a:cs typeface="Cambria" panose="02040503050406030204" pitchFamily="18" charset="0"/>
              </a:rPr>
              <a:t>.  Mae </a:t>
            </a:r>
            <a:r>
              <a:rPr lang="en-US" dirty="0" err="1">
                <a:solidFill>
                  <a:prstClr val="black"/>
                </a:solidFill>
                <a:latin typeface="Calibri" pitchFamily="34" charset="0"/>
                <a:ea typeface="Cambria" panose="02040503050406030204" pitchFamily="18" charset="0"/>
                <a:cs typeface="Cambria" panose="02040503050406030204" pitchFamily="18" charset="0"/>
              </a:rPr>
              <a:t>angen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chi </a:t>
            </a:r>
            <a:r>
              <a:rPr lang="en-US" dirty="0" err="1">
                <a:solidFill>
                  <a:prstClr val="black"/>
                </a:solidFill>
                <a:latin typeface="Calibri" pitchFamily="34" charset="0"/>
                <a:ea typeface="Cambria" panose="02040503050406030204" pitchFamily="18" charset="0"/>
                <a:cs typeface="Cambria" panose="02040503050406030204" pitchFamily="18" charset="0"/>
              </a:rPr>
              <a:t>nodi'r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gwahaniaethau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rhwng</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ddau</a:t>
            </a:r>
            <a:r>
              <a:rPr lang="en-US" dirty="0">
                <a:solidFill>
                  <a:prstClr val="black"/>
                </a:solidFill>
                <a:latin typeface="Calibri" pitchFamily="34" charset="0"/>
                <a:ea typeface="Cambria" panose="02040503050406030204" pitchFamily="18" charset="0"/>
                <a:cs typeface="Cambria" panose="02040503050406030204" pitchFamily="18" charset="0"/>
              </a:rPr>
              <a:t> pan </a:t>
            </a:r>
            <a:r>
              <a:rPr lang="en-US" dirty="0" err="1">
                <a:solidFill>
                  <a:prstClr val="black"/>
                </a:solidFill>
                <a:latin typeface="Calibri" pitchFamily="34" charset="0"/>
                <a:ea typeface="Cambria" panose="02040503050406030204" pitchFamily="18" charset="0"/>
                <a:cs typeface="Cambria" panose="02040503050406030204" pitchFamily="18" charset="0"/>
              </a:rPr>
              <a:t>fyddwch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ffurfio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6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4 marc </a:t>
            </a:r>
            <a:r>
              <a:rPr lang="en-US" dirty="0" err="1">
                <a:solidFill>
                  <a:prstClr val="black"/>
                </a:solidFill>
                <a:latin typeface="Calibri" pitchFamily="34" charset="0"/>
                <a:ea typeface="Cambria" panose="02040503050406030204" pitchFamily="18" charset="0"/>
                <a:cs typeface="Cambria" panose="02040503050406030204" pitchFamily="18" charset="0"/>
              </a:rPr>
              <a:t>yw</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Gan </a:t>
            </a:r>
            <a:r>
              <a:rPr lang="en-US" dirty="0" err="1">
                <a:solidFill>
                  <a:prstClr val="black"/>
                </a:solidFill>
                <a:latin typeface="Calibri" pitchFamily="34" charset="0"/>
                <a:ea typeface="Cambria" panose="02040503050406030204" pitchFamily="18" charset="0"/>
                <a:cs typeface="Cambria" panose="02040503050406030204" pitchFamily="18" charset="0"/>
              </a:rPr>
              <a:t>fod</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gofyn</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fantais</a:t>
            </a:r>
            <a:r>
              <a:rPr lang="en-US" dirty="0">
                <a:solidFill>
                  <a:prstClr val="black"/>
                </a:solidFill>
                <a:latin typeface="Calibri" pitchFamily="34" charset="0"/>
                <a:ea typeface="Cambria" panose="02040503050406030204" pitchFamily="18" charset="0"/>
                <a:cs typeface="Cambria" panose="02040503050406030204" pitchFamily="18" charset="0"/>
              </a:rPr>
              <a:t> ac </a:t>
            </a:r>
            <a:r>
              <a:rPr lang="en-US" dirty="0" err="1">
                <a:solidFill>
                  <a:prstClr val="black"/>
                </a:solidFill>
                <a:latin typeface="Calibri" pitchFamily="34" charset="0"/>
                <a:ea typeface="Cambria" panose="02040503050406030204" pitchFamily="18" charset="0"/>
                <a:cs typeface="Cambria" panose="02040503050406030204" pitchFamily="18" charset="0"/>
              </a:rPr>
              <a:t>anfantais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hyd</a:t>
            </a:r>
            <a:r>
              <a:rPr lang="en-US" dirty="0">
                <a:solidFill>
                  <a:prstClr val="black"/>
                </a:solidFill>
                <a:latin typeface="Calibri" pitchFamily="34" charset="0"/>
                <a:ea typeface="Cambria" panose="02040503050406030204" pitchFamily="18" charset="0"/>
                <a:cs typeface="Cambria" panose="02040503050406030204" pitchFamily="18" charset="0"/>
              </a:rPr>
              <a:t> at </a:t>
            </a:r>
            <a:r>
              <a:rPr lang="en-US" dirty="0" err="1">
                <a:solidFill>
                  <a:prstClr val="black"/>
                </a:solidFill>
                <a:latin typeface="Calibri" pitchFamily="34" charset="0"/>
                <a:ea typeface="Cambria" panose="02040503050406030204" pitchFamily="18" charset="0"/>
                <a:cs typeface="Cambria" panose="02040503050406030204" pitchFamily="18" charset="0"/>
              </a:rPr>
              <a:t>ddau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gyfer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pob</a:t>
            </a:r>
            <a:r>
              <a:rPr lang="en-US" dirty="0">
                <a:solidFill>
                  <a:prstClr val="black"/>
                </a:solidFill>
                <a:latin typeface="Calibri" pitchFamily="34" charset="0"/>
                <a:ea typeface="Cambria" panose="02040503050406030204" pitchFamily="18" charset="0"/>
                <a:cs typeface="Cambria" panose="02040503050406030204" pitchFamily="18" charset="0"/>
              </a:rPr>
              <a:t> un. </a:t>
            </a:r>
            <a:r>
              <a:rPr lang="en-US" dirty="0" err="1">
                <a:solidFill>
                  <a:prstClr val="black"/>
                </a:solidFill>
                <a:latin typeface="Calibri" pitchFamily="34" charset="0"/>
                <a:ea typeface="Cambria" panose="02040503050406030204" pitchFamily="18" charset="0"/>
                <a:cs typeface="Cambria" panose="02040503050406030204" pitchFamily="18" charset="0"/>
              </a:rPr>
              <a:t>Byddai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deilwng</a:t>
            </a:r>
            <a:r>
              <a:rPr lang="en-US" dirty="0">
                <a:solidFill>
                  <a:prstClr val="black"/>
                </a:solidFill>
                <a:latin typeface="Calibri" pitchFamily="34" charset="0"/>
                <a:ea typeface="Cambria" panose="02040503050406030204" pitchFamily="18" charset="0"/>
                <a:cs typeface="Cambria" panose="02040503050406030204" pitchFamily="18" charset="0"/>
              </a:rPr>
              <a:t> o un marc </a:t>
            </a:r>
            <a:r>
              <a:rPr lang="en-US" dirty="0" err="1">
                <a:solidFill>
                  <a:prstClr val="black"/>
                </a:solidFill>
                <a:latin typeface="Calibri" pitchFamily="34" charset="0"/>
                <a:ea typeface="Cambria" panose="02040503050406030204" pitchFamily="18" charset="0"/>
                <a:cs typeface="Cambria" panose="02040503050406030204" pitchFamily="18" charset="0"/>
              </a:rPr>
              <a:t>tra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byddai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estynedig</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ennill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endParaRPr lang="en-US"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b="1" dirty="0">
                <a:solidFill>
                  <a:prstClr val="black"/>
                </a:solidFill>
                <a:latin typeface="Calibri" pitchFamily="34" charset="0"/>
                <a:ea typeface="Cambria" panose="02040503050406030204" pitchFamily="18" charset="0"/>
                <a:cs typeface="Cambria" panose="02040503050406030204" pitchFamily="18" charset="0"/>
              </a:rPr>
              <a:t>AWGRYMIADAU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canolbwyntio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gymhariaeth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rhwng</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fath</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gontract</a:t>
            </a:r>
            <a:r>
              <a:rPr lang="en-US" dirty="0">
                <a:solidFill>
                  <a:prstClr val="black"/>
                </a:solidFill>
                <a:latin typeface="Calibri" pitchFamily="34" charset="0"/>
                <a:ea typeface="Cambria" panose="02040503050406030204" pitchFamily="18" charset="0"/>
                <a:cs typeface="Cambria" panose="02040503050406030204" pitchFamily="18" charset="0"/>
              </a:rPr>
              <a:t>.</a:t>
            </a:r>
          </a:p>
        </p:txBody>
      </p:sp>
      <p:pic>
        <p:nvPicPr>
          <p:cNvPr id="2" name="Picture 1">
            <a:extLst>
              <a:ext uri="{FF2B5EF4-FFF2-40B4-BE49-F238E27FC236}">
                <a16:creationId xmlns:a16="http://schemas.microsoft.com/office/drawing/2014/main" id="{89D7B615-7CA5-4977-A368-4F6204339C5C}"/>
              </a:ext>
            </a:extLst>
          </p:cNvPr>
          <p:cNvPicPr>
            <a:picLocks noChangeAspect="1"/>
          </p:cNvPicPr>
          <p:nvPr/>
        </p:nvPicPr>
        <p:blipFill>
          <a:blip r:embed="rId5"/>
          <a:stretch>
            <a:fillRect/>
          </a:stretch>
        </p:blipFill>
        <p:spPr>
          <a:xfrm>
            <a:off x="2380711" y="5397483"/>
            <a:ext cx="8172450" cy="1247775"/>
          </a:xfrm>
          <a:prstGeom prst="rect">
            <a:avLst/>
          </a:prstGeom>
        </p:spPr>
      </p:pic>
      <p:pic>
        <p:nvPicPr>
          <p:cNvPr id="3" name="Audio 2">
            <a:hlinkClick r:id="" action="ppaction://media"/>
            <a:extLst>
              <a:ext uri="{FF2B5EF4-FFF2-40B4-BE49-F238E27FC236}">
                <a16:creationId xmlns:a16="http://schemas.microsoft.com/office/drawing/2014/main" id="{6E8A5B2C-8095-DC40-A77B-73150F2686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129513"/>
      </p:ext>
    </p:extLst>
  </p:cSld>
  <p:clrMapOvr>
    <a:masterClrMapping/>
  </p:clrMapOvr>
  <mc:AlternateContent xmlns:mc="http://schemas.openxmlformats.org/markup-compatibility/2006" xmlns:p14="http://schemas.microsoft.com/office/powerpoint/2010/main">
    <mc:Choice Requires="p14">
      <p:transition spd="slow" p14:dur="2000" advTm="71151"/>
    </mc:Choice>
    <mc:Fallback xmlns="">
      <p:transition spd="slow" advTm="7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81200" y="3175291"/>
            <a:ext cx="8229600" cy="3566625"/>
          </a:xfrm>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Nawr ein bod wedi edrych ar y geiriau allweddol yn y cwestiwn a'r sgiliau/gwybodaeth y mae angen i chi eu dangos, mae gennych chwe munud i ddisgrifio un fantais bosibl ac un anfantais bosibl o gontractau dylunio ac adeiladu, fel y byddech yn yr arholiad.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 </a:t>
            </a:r>
          </a:p>
          <a:p>
            <a:pPr algn="ctr"/>
            <a:r>
              <a:rPr lang="en-US" err="1">
                <a:solidFill>
                  <a:prstClr val="white"/>
                </a:solidFill>
                <a:latin typeface="Calibri"/>
              </a:rPr>
              <a:t>Ymarfer</a:t>
            </a:r>
            <a:r>
              <a:rPr lang="en-US">
                <a:solidFill>
                  <a:prstClr val="white"/>
                </a:solidFill>
                <a:latin typeface="Calibri"/>
              </a:rPr>
              <a:t> </a:t>
            </a:r>
            <a:r>
              <a:rPr lang="en-US" err="1">
                <a:solidFill>
                  <a:prstClr val="white"/>
                </a:solidFill>
                <a:latin typeface="Calibri"/>
              </a:rPr>
              <a:t>wedi’i</a:t>
            </a:r>
            <a:r>
              <a:rPr lang="en-US">
                <a:solidFill>
                  <a:prstClr val="white"/>
                </a:solidFill>
                <a:latin typeface="Calibri"/>
              </a:rPr>
              <a:t> </a:t>
            </a:r>
            <a:r>
              <a:rPr lang="en-US" err="1">
                <a:solidFill>
                  <a:prstClr val="white"/>
                </a:solidFill>
                <a:latin typeface="Calibri"/>
              </a:rPr>
              <a:t>amseru</a:t>
            </a:r>
            <a:r>
              <a:rPr lang="en-US">
                <a:solidFill>
                  <a:prstClr val="white"/>
                </a:solidFill>
                <a:latin typeface="Calibri"/>
              </a:rPr>
              <a:t> – </a:t>
            </a:r>
            <a:r>
              <a:rPr lang="en-US" err="1">
                <a:solidFill>
                  <a:prstClr val="white"/>
                </a:solidFill>
                <a:latin typeface="Calibri"/>
              </a:rPr>
              <a:t>chwe</a:t>
            </a:r>
            <a:r>
              <a:rPr lang="en-US">
                <a:solidFill>
                  <a:prstClr val="white"/>
                </a:solidFill>
                <a:latin typeface="Calibri"/>
              </a:rPr>
              <a:t> </a:t>
            </a:r>
            <a:r>
              <a:rPr lang="en-US" err="1">
                <a:solidFill>
                  <a:prstClr val="white"/>
                </a:solidFill>
                <a:latin typeface="Calibri"/>
              </a:rPr>
              <a:t>munud</a:t>
            </a:r>
            <a:r>
              <a:rPr lang="en-US">
                <a:solidFill>
                  <a:prstClr val="white"/>
                </a:solidFill>
                <a:latin typeface="Calibri"/>
              </a:rPr>
              <a: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8324850" y="1354184"/>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8324850" y="1354184"/>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6626679" y="1972350"/>
            <a:ext cx="1698171" cy="830997"/>
          </a:xfrm>
          <a:prstGeom prst="rect">
            <a:avLst/>
          </a:prstGeom>
          <a:solidFill>
            <a:srgbClr val="00B0F0"/>
          </a:solidFill>
        </p:spPr>
        <p:txBody>
          <a:bodyPr wrap="square" rtlCol="0">
            <a:spAutoFit/>
          </a:bodyPr>
          <a:lstStyle/>
          <a:p>
            <a:pPr defTabSz="457200" fontAlgn="base">
              <a:spcBef>
                <a:spcPct val="0"/>
              </a:spcBef>
              <a:spcAft>
                <a:spcPct val="0"/>
              </a:spcAft>
            </a:pPr>
            <a:r>
              <a:rPr lang="en-GB" sz="1600" b="1" err="1">
                <a:solidFill>
                  <a:prstClr val="white"/>
                </a:solidFill>
                <a:latin typeface="Calibri" pitchFamily="34" charset="0"/>
                <a:ea typeface="ＭＳ Ｐゴシック" pitchFamily="1" charset="-128"/>
              </a:rPr>
              <a:t>Cliciwch</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yr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amserydd</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i</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ddechrau</a:t>
            </a:r>
            <a:r>
              <a:rPr lang="en-GB" sz="1600" b="1">
                <a:solidFill>
                  <a:prstClr val="white"/>
                </a:solidFill>
                <a:latin typeface="Calibri" pitchFamily="34" charset="0"/>
                <a:ea typeface="ＭＳ Ｐゴシック" pitchFamily="1" charset="-128"/>
              </a:rPr>
              <a:t>.</a:t>
            </a:r>
          </a:p>
        </p:txBody>
      </p:sp>
      <p:pic>
        <p:nvPicPr>
          <p:cNvPr id="2" name="Picture 1">
            <a:extLst>
              <a:ext uri="{FF2B5EF4-FFF2-40B4-BE49-F238E27FC236}">
                <a16:creationId xmlns:a16="http://schemas.microsoft.com/office/drawing/2014/main" id="{5133F3EB-1C39-4EE8-BC80-C222AF9E7242}"/>
              </a:ext>
            </a:extLst>
          </p:cNvPr>
          <p:cNvPicPr>
            <a:picLocks noChangeAspect="1"/>
          </p:cNvPicPr>
          <p:nvPr/>
        </p:nvPicPr>
        <p:blipFill>
          <a:blip r:embed="rId7"/>
          <a:stretch>
            <a:fillRect/>
          </a:stretch>
        </p:blipFill>
        <p:spPr>
          <a:xfrm>
            <a:off x="2009775" y="4942411"/>
            <a:ext cx="8172450" cy="1247775"/>
          </a:xfrm>
          <a:prstGeom prst="rect">
            <a:avLst/>
          </a:prstGeom>
        </p:spPr>
      </p:pic>
      <p:pic>
        <p:nvPicPr>
          <p:cNvPr id="4" name="Audio 3">
            <a:hlinkClick r:id="" action="ppaction://media"/>
            <a:extLst>
              <a:ext uri="{FF2B5EF4-FFF2-40B4-BE49-F238E27FC236}">
                <a16:creationId xmlns:a16="http://schemas.microsoft.com/office/drawing/2014/main" id="{C5428672-055D-5342-938C-C15179B8CD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398785"/>
      </p:ext>
    </p:extLst>
  </p:cSld>
  <p:clrMapOvr>
    <a:masterClrMapping/>
  </p:clrMapOvr>
  <mc:AlternateContent xmlns:mc="http://schemas.openxmlformats.org/markup-compatibility/2006" xmlns:p14="http://schemas.microsoft.com/office/powerpoint/2010/main">
    <mc:Choice Requires="p14">
      <p:transition spd="slow" p14:dur="2000" advTm="30336"/>
    </mc:Choice>
    <mc:Fallback xmlns="">
      <p:transition spd="slow" advTm="3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7a?</a:t>
            </a:r>
          </a:p>
        </p:txBody>
      </p:sp>
      <p:pic>
        <p:nvPicPr>
          <p:cNvPr id="5" name="Picture 4">
            <a:extLst>
              <a:ext uri="{FF2B5EF4-FFF2-40B4-BE49-F238E27FC236}">
                <a16:creationId xmlns:a16="http://schemas.microsoft.com/office/drawing/2014/main" id="{97B6AF6B-C76C-429E-8D4E-F46C008944BE}"/>
              </a:ext>
            </a:extLst>
          </p:cNvPr>
          <p:cNvPicPr>
            <a:picLocks noChangeAspect="1"/>
          </p:cNvPicPr>
          <p:nvPr/>
        </p:nvPicPr>
        <p:blipFill>
          <a:blip r:embed="rId5"/>
          <a:stretch>
            <a:fillRect/>
          </a:stretch>
        </p:blipFill>
        <p:spPr>
          <a:xfrm>
            <a:off x="2009775" y="1314269"/>
            <a:ext cx="8172450" cy="1247775"/>
          </a:xfrm>
          <a:prstGeom prst="rect">
            <a:avLst/>
          </a:prstGeom>
        </p:spPr>
      </p:pic>
      <p:pic>
        <p:nvPicPr>
          <p:cNvPr id="8" name="Picture 7">
            <a:extLst>
              <a:ext uri="{FF2B5EF4-FFF2-40B4-BE49-F238E27FC236}">
                <a16:creationId xmlns:a16="http://schemas.microsoft.com/office/drawing/2014/main" id="{A790AFD8-9DD0-4252-A1EB-9B390EE28118}"/>
              </a:ext>
            </a:extLst>
          </p:cNvPr>
          <p:cNvPicPr>
            <a:picLocks noChangeAspect="1"/>
          </p:cNvPicPr>
          <p:nvPr/>
        </p:nvPicPr>
        <p:blipFill>
          <a:blip r:embed="rId6"/>
          <a:stretch>
            <a:fillRect/>
          </a:stretch>
        </p:blipFill>
        <p:spPr>
          <a:xfrm>
            <a:off x="447040" y="2751688"/>
            <a:ext cx="5486400" cy="3925159"/>
          </a:xfrm>
          <a:prstGeom prst="rect">
            <a:avLst/>
          </a:prstGeom>
        </p:spPr>
      </p:pic>
      <p:pic>
        <p:nvPicPr>
          <p:cNvPr id="9" name="Picture 8">
            <a:extLst>
              <a:ext uri="{FF2B5EF4-FFF2-40B4-BE49-F238E27FC236}">
                <a16:creationId xmlns:a16="http://schemas.microsoft.com/office/drawing/2014/main" id="{C3DD3704-7CE8-4068-BAF2-48B29F615676}"/>
              </a:ext>
            </a:extLst>
          </p:cNvPr>
          <p:cNvPicPr>
            <a:picLocks noChangeAspect="1"/>
          </p:cNvPicPr>
          <p:nvPr/>
        </p:nvPicPr>
        <p:blipFill>
          <a:blip r:embed="rId7"/>
          <a:stretch>
            <a:fillRect/>
          </a:stretch>
        </p:blipFill>
        <p:spPr>
          <a:xfrm>
            <a:off x="6786882" y="2751688"/>
            <a:ext cx="5081386" cy="3948831"/>
          </a:xfrm>
          <a:prstGeom prst="rect">
            <a:avLst/>
          </a:prstGeom>
        </p:spPr>
      </p:pic>
      <p:pic>
        <p:nvPicPr>
          <p:cNvPr id="6" name="Audio 5">
            <a:hlinkClick r:id="" action="ppaction://media"/>
            <a:extLst>
              <a:ext uri="{FF2B5EF4-FFF2-40B4-BE49-F238E27FC236}">
                <a16:creationId xmlns:a16="http://schemas.microsoft.com/office/drawing/2014/main" id="{EAF7A38D-A372-0A41-A4AA-CB5378B09A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2900133"/>
      </p:ext>
    </p:extLst>
  </p:cSld>
  <p:clrMapOvr>
    <a:masterClrMapping/>
  </p:clrMapOvr>
  <mc:AlternateContent xmlns:mc="http://schemas.openxmlformats.org/markup-compatibility/2006" xmlns:p14="http://schemas.microsoft.com/office/powerpoint/2010/main">
    <mc:Choice Requires="p14">
      <p:transition spd="slow" p14:dur="2000" advTm="41698"/>
    </mc:Choice>
    <mc:Fallback xmlns="">
      <p:transition spd="slow" advTm="41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CAAB0A-466A-9A42-8DF9-7F2097131A0B}"/>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7b?</a:t>
            </a:r>
          </a:p>
        </p:txBody>
      </p:sp>
      <p:sp>
        <p:nvSpPr>
          <p:cNvPr id="7" name="Rectangle 6">
            <a:extLst>
              <a:ext uri="{FF2B5EF4-FFF2-40B4-BE49-F238E27FC236}">
                <a16:creationId xmlns:a16="http://schemas.microsoft.com/office/drawing/2014/main" id="{9FC58E74-D95D-4044-BBB3-AEB615D2B1E6}"/>
              </a:ext>
            </a:extLst>
          </p:cNvPr>
          <p:cNvSpPr/>
          <p:nvPr/>
        </p:nvSpPr>
        <p:spPr>
          <a:xfrm>
            <a:off x="2181224" y="1309759"/>
            <a:ext cx="9941645" cy="3970318"/>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brofi</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sefydliadau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amgylchedd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adeiledig</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Deddf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Caethwasiaeth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Fodern</a:t>
            </a:r>
            <a:r>
              <a:rPr lang="en-US" dirty="0">
                <a:solidFill>
                  <a:prstClr val="black"/>
                </a:solidFill>
                <a:latin typeface="Calibri" pitchFamily="34" charset="0"/>
                <a:ea typeface="Cambria" panose="02040503050406030204" pitchFamily="18" charset="0"/>
                <a:cs typeface="Cambria" panose="02040503050406030204" pitchFamily="18" charset="0"/>
              </a:rPr>
              <a:t> 2015.</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Amser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9 MUNUD </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wedi'i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gyda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bandiau</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Dull: </a:t>
            </a:r>
            <a:r>
              <a:rPr lang="en-US" dirty="0" err="1">
                <a:solidFill>
                  <a:prstClr val="black"/>
                </a:solidFill>
                <a:latin typeface="Calibri" pitchFamily="34" charset="0"/>
                <a:ea typeface="Cambria" panose="02040503050406030204" pitchFamily="18" charset="0"/>
                <a:cs typeface="Cambria" panose="02040503050406030204" pitchFamily="18" charset="0"/>
              </a:rPr>
              <a:t>Cwblhewch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gamau</a:t>
            </a:r>
            <a:r>
              <a:rPr lang="en-US" dirty="0">
                <a:solidFill>
                  <a:prstClr val="black"/>
                </a:solidFill>
                <a:latin typeface="Calibri" pitchFamily="34" charset="0"/>
                <a:ea typeface="Cambria" panose="02040503050406030204" pitchFamily="18" charset="0"/>
                <a:cs typeface="Cambria" panose="02040503050406030204" pitchFamily="18" charset="0"/>
              </a:rPr>
              <a:t> 1 – 4 </a:t>
            </a:r>
            <a:r>
              <a:rPr lang="en-US" dirty="0" err="1">
                <a:solidFill>
                  <a:prstClr val="black"/>
                </a:solidFill>
                <a:latin typeface="Calibri" pitchFamily="34" charset="0"/>
                <a:ea typeface="Cambria" panose="02040503050406030204" pitchFamily="18" charset="0"/>
                <a:cs typeface="Cambria" panose="02040503050406030204" pitchFamily="18" charset="0"/>
              </a:rPr>
              <a:t>fel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cwestiynau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blaenorol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5	</a:t>
            </a:r>
            <a:r>
              <a:rPr lang="en-US" dirty="0" err="1">
                <a:solidFill>
                  <a:prstClr val="black"/>
                </a:solidFill>
                <a:latin typeface="Calibri" pitchFamily="34" charset="0"/>
                <a:ea typeface="Cambria" panose="02040503050406030204" pitchFamily="18" charset="0"/>
                <a:cs typeface="Cambria" panose="02040503050406030204" pitchFamily="18" charset="0"/>
              </a:rPr>
              <a:t>Nodwch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rydych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chi'n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Ddeddf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Caethwasiaeth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Fodern</a:t>
            </a:r>
            <a:r>
              <a:rPr lang="en-US" dirty="0">
                <a:solidFill>
                  <a:prstClr val="black"/>
                </a:solidFill>
                <a:latin typeface="Calibri" pitchFamily="34" charset="0"/>
                <a:ea typeface="Cambria" panose="02040503050406030204" pitchFamily="18" charset="0"/>
                <a:cs typeface="Cambria" panose="02040503050406030204" pitchFamily="18" charset="0"/>
              </a:rPr>
              <a:t> 2015.  Beth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Ddeddf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gwneud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ofynnol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sefydliadau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wneud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effeithio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cadwyn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gyflenwi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effeithio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sefydliad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hun</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6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6 marc </a:t>
            </a:r>
            <a:r>
              <a:rPr lang="en-US" dirty="0" err="1">
                <a:solidFill>
                  <a:prstClr val="black"/>
                </a:solidFill>
                <a:latin typeface="Calibri" pitchFamily="34" charset="0"/>
                <a:ea typeface="Cambria" panose="02040503050406030204" pitchFamily="18" charset="0"/>
                <a:cs typeface="Cambria" panose="02040503050406030204" pitchFamily="18" charset="0"/>
              </a:rPr>
              <a:t>yw</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gofyn</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ddisgrifiad</a:t>
            </a:r>
            <a:r>
              <a:rPr lang="en-US" dirty="0">
                <a:solidFill>
                  <a:prstClr val="black"/>
                </a:solidFill>
                <a:latin typeface="Calibri" pitchFamily="34" charset="0"/>
                <a:ea typeface="Cambria" panose="02040503050406030204" pitchFamily="18" charset="0"/>
                <a:cs typeface="Cambria" panose="02040503050406030204" pitchFamily="18" charset="0"/>
              </a:rPr>
              <a:t>, felly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angen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ystyried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prif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effeithiau'r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Ddeddf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ffordd</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sefydliadau’n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gweithio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cynllun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rhestr</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bwyntiau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manwl</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dylech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gwneud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ond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dyfernir</a:t>
            </a:r>
            <a:r>
              <a:rPr lang="en-US" dirty="0">
                <a:solidFill>
                  <a:prstClr val="black"/>
                </a:solidFill>
                <a:latin typeface="Calibri" pitchFamily="34" charset="0"/>
                <a:ea typeface="Cambria" panose="02040503050406030204" pitchFamily="18" charset="0"/>
                <a:cs typeface="Cambria" panose="02040503050406030204" pitchFamily="18" charset="0"/>
              </a:rPr>
              <a:t> y marc </a:t>
            </a:r>
            <a:r>
              <a:rPr lang="en-US" dirty="0" err="1">
                <a:solidFill>
                  <a:prstClr val="black"/>
                </a:solidFill>
                <a:latin typeface="Calibri" pitchFamily="34" charset="0"/>
                <a:ea typeface="Cambria" panose="02040503050406030204" pitchFamily="18" charset="0"/>
                <a:cs typeface="Cambria" panose="02040503050406030204" pitchFamily="18" charset="0"/>
              </a:rPr>
              <a:t>terfynol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ddefnyddio'r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wedi'i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fandio</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b="1" dirty="0">
                <a:solidFill>
                  <a:prstClr val="black"/>
                </a:solidFill>
                <a:latin typeface="Calibri" pitchFamily="34" charset="0"/>
                <a:ea typeface="Cambria" panose="02040503050406030204" pitchFamily="18" charset="0"/>
                <a:cs typeface="Cambria" panose="02040503050406030204" pitchFamily="18" charset="0"/>
              </a:rPr>
              <a:t>AWGRYMIADAU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canolbwyntio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effaith</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Ddeddf</a:t>
            </a:r>
            <a:r>
              <a:rPr lang="en-US" dirty="0">
                <a:solidFill>
                  <a:prstClr val="black"/>
                </a:solidFill>
                <a:latin typeface="Calibri" pitchFamily="34" charset="0"/>
                <a:ea typeface="Cambria" panose="02040503050406030204" pitchFamily="18" charset="0"/>
                <a:cs typeface="Cambria" panose="02040503050406030204" pitchFamily="18" charset="0"/>
              </a:rPr>
              <a:t> felly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angen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chi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natur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Ddeddf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ond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disgrifiwch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effeithio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sefydliad</a:t>
            </a:r>
            <a:r>
              <a:rPr lang="en-US" dirty="0">
                <a:solidFill>
                  <a:prstClr val="black"/>
                </a:solidFill>
                <a:latin typeface="Calibri" pitchFamily="34" charset="0"/>
                <a:ea typeface="Cambria" panose="02040503050406030204" pitchFamily="18" charset="0"/>
                <a:cs typeface="Cambria" panose="02040503050406030204" pitchFamily="18" charset="0"/>
              </a:rPr>
              <a:t>.</a:t>
            </a:r>
          </a:p>
        </p:txBody>
      </p:sp>
      <p:pic>
        <p:nvPicPr>
          <p:cNvPr id="2" name="Picture 1">
            <a:extLst>
              <a:ext uri="{FF2B5EF4-FFF2-40B4-BE49-F238E27FC236}">
                <a16:creationId xmlns:a16="http://schemas.microsoft.com/office/drawing/2014/main" id="{3AF85F5E-3E6E-43BD-B49C-3C592C6A9A31}"/>
              </a:ext>
            </a:extLst>
          </p:cNvPr>
          <p:cNvPicPr>
            <a:picLocks noChangeAspect="1"/>
          </p:cNvPicPr>
          <p:nvPr/>
        </p:nvPicPr>
        <p:blipFill>
          <a:blip r:embed="rId5"/>
          <a:stretch>
            <a:fillRect/>
          </a:stretch>
        </p:blipFill>
        <p:spPr>
          <a:xfrm>
            <a:off x="2590261" y="5747538"/>
            <a:ext cx="7753350" cy="733425"/>
          </a:xfrm>
          <a:prstGeom prst="rect">
            <a:avLst/>
          </a:prstGeom>
        </p:spPr>
      </p:pic>
      <p:pic>
        <p:nvPicPr>
          <p:cNvPr id="3" name="Audio 2">
            <a:hlinkClick r:id="" action="ppaction://media"/>
            <a:extLst>
              <a:ext uri="{FF2B5EF4-FFF2-40B4-BE49-F238E27FC236}">
                <a16:creationId xmlns:a16="http://schemas.microsoft.com/office/drawing/2014/main" id="{0029DDCB-0F4D-724D-9BBE-422043CFBF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17800528"/>
      </p:ext>
    </p:extLst>
  </p:cSld>
  <p:clrMapOvr>
    <a:masterClrMapping/>
  </p:clrMapOvr>
  <mc:AlternateContent xmlns:mc="http://schemas.openxmlformats.org/markup-compatibility/2006" xmlns:p14="http://schemas.microsoft.com/office/powerpoint/2010/main">
    <mc:Choice Requires="p14">
      <p:transition spd="slow" p14:dur="2000" advTm="51700"/>
    </mc:Choice>
    <mc:Fallback xmlns="">
      <p:transition spd="slow" advTm="5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72125" y="3429001"/>
            <a:ext cx="8229600" cy="3566625"/>
          </a:xfrm>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Nawr ein bod wedi edrych ar y geiriau allweddol yn y cwestiwn a'r sgiliau/gwybodaeth y mae angen i chi eu dangos, mae gennych naw munud i ddisgrifio effaith y Ddeddf Caethwasiaeth Fodern i fusnesau, fel y byddech yn yr arholiad.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 </a:t>
            </a:r>
          </a:p>
          <a:p>
            <a:pPr algn="ctr"/>
            <a:r>
              <a:rPr lang="en-US" err="1">
                <a:solidFill>
                  <a:prstClr val="white"/>
                </a:solidFill>
                <a:latin typeface="Calibri"/>
              </a:rPr>
              <a:t>Ymarfer</a:t>
            </a:r>
            <a:r>
              <a:rPr lang="en-US">
                <a:solidFill>
                  <a:prstClr val="white"/>
                </a:solidFill>
                <a:latin typeface="Calibri"/>
              </a:rPr>
              <a:t> </a:t>
            </a:r>
            <a:r>
              <a:rPr lang="en-US" err="1">
                <a:solidFill>
                  <a:prstClr val="white"/>
                </a:solidFill>
                <a:latin typeface="Calibri"/>
              </a:rPr>
              <a:t>wedi’i</a:t>
            </a:r>
            <a:r>
              <a:rPr lang="en-US">
                <a:solidFill>
                  <a:prstClr val="white"/>
                </a:solidFill>
                <a:latin typeface="Calibri"/>
              </a:rPr>
              <a:t> </a:t>
            </a:r>
            <a:r>
              <a:rPr lang="en-US" err="1">
                <a:solidFill>
                  <a:prstClr val="white"/>
                </a:solidFill>
                <a:latin typeface="Calibri"/>
              </a:rPr>
              <a:t>amseru</a:t>
            </a:r>
            <a:r>
              <a:rPr lang="en-US">
                <a:solidFill>
                  <a:prstClr val="white"/>
                </a:solidFill>
                <a:latin typeface="Calibri"/>
              </a:rPr>
              <a:t> – </a:t>
            </a:r>
            <a:r>
              <a:rPr lang="en-US" err="1">
                <a:solidFill>
                  <a:prstClr val="white"/>
                </a:solidFill>
                <a:latin typeface="Calibri"/>
              </a:rPr>
              <a:t>naw</a:t>
            </a:r>
            <a:r>
              <a:rPr lang="en-US">
                <a:solidFill>
                  <a:prstClr val="white"/>
                </a:solidFill>
                <a:latin typeface="Calibri"/>
              </a:rPr>
              <a:t> </a:t>
            </a:r>
            <a:r>
              <a:rPr lang="en-US" err="1">
                <a:solidFill>
                  <a:prstClr val="white"/>
                </a:solidFill>
                <a:latin typeface="Calibri"/>
              </a:rPr>
              <a:t>munud</a:t>
            </a:r>
            <a:r>
              <a:rPr lang="en-US">
                <a:solidFill>
                  <a:prstClr val="white"/>
                </a:solidFill>
                <a:latin typeface="Calibri"/>
              </a:rPr>
              <a: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8324850" y="1354184"/>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8324850" y="1354184"/>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6626679" y="1972350"/>
            <a:ext cx="1698171" cy="830997"/>
          </a:xfrm>
          <a:prstGeom prst="rect">
            <a:avLst/>
          </a:prstGeom>
          <a:solidFill>
            <a:srgbClr val="00B0F0"/>
          </a:solidFill>
        </p:spPr>
        <p:txBody>
          <a:bodyPr wrap="square" rtlCol="0">
            <a:spAutoFit/>
          </a:bodyPr>
          <a:lstStyle/>
          <a:p>
            <a:pPr defTabSz="457200" fontAlgn="base">
              <a:spcBef>
                <a:spcPct val="0"/>
              </a:spcBef>
              <a:spcAft>
                <a:spcPct val="0"/>
              </a:spcAft>
            </a:pPr>
            <a:r>
              <a:rPr lang="en-GB" sz="1600" b="1" err="1">
                <a:solidFill>
                  <a:prstClr val="white"/>
                </a:solidFill>
                <a:latin typeface="Calibri" pitchFamily="34" charset="0"/>
                <a:ea typeface="ＭＳ Ｐゴシック" pitchFamily="1" charset="-128"/>
              </a:rPr>
              <a:t>Cliciwch</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yr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amserydd</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i</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ddechrau</a:t>
            </a:r>
            <a:r>
              <a:rPr lang="en-GB" sz="1600" b="1">
                <a:solidFill>
                  <a:prstClr val="white"/>
                </a:solidFill>
                <a:latin typeface="Calibri" pitchFamily="34" charset="0"/>
                <a:ea typeface="ＭＳ Ｐゴシック" pitchFamily="1" charset="-128"/>
              </a:rPr>
              <a:t>.</a:t>
            </a:r>
          </a:p>
        </p:txBody>
      </p:sp>
      <p:pic>
        <p:nvPicPr>
          <p:cNvPr id="2" name="Picture 1">
            <a:extLst>
              <a:ext uri="{FF2B5EF4-FFF2-40B4-BE49-F238E27FC236}">
                <a16:creationId xmlns:a16="http://schemas.microsoft.com/office/drawing/2014/main" id="{FDF34FB1-3DB5-4215-A1CC-BE6231231B8E}"/>
              </a:ext>
            </a:extLst>
          </p:cNvPr>
          <p:cNvPicPr>
            <a:picLocks noChangeAspect="1"/>
          </p:cNvPicPr>
          <p:nvPr/>
        </p:nvPicPr>
        <p:blipFill>
          <a:blip r:embed="rId7"/>
          <a:stretch>
            <a:fillRect/>
          </a:stretch>
        </p:blipFill>
        <p:spPr>
          <a:xfrm>
            <a:off x="2466525" y="5137103"/>
            <a:ext cx="7753350" cy="733425"/>
          </a:xfrm>
          <a:prstGeom prst="rect">
            <a:avLst/>
          </a:prstGeom>
        </p:spPr>
      </p:pic>
      <p:pic>
        <p:nvPicPr>
          <p:cNvPr id="4" name="Audio 3">
            <a:hlinkClick r:id="" action="ppaction://media"/>
            <a:extLst>
              <a:ext uri="{FF2B5EF4-FFF2-40B4-BE49-F238E27FC236}">
                <a16:creationId xmlns:a16="http://schemas.microsoft.com/office/drawing/2014/main" id="{3A0795EB-D30F-CD4B-99A5-6799ED001B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29853250"/>
      </p:ext>
    </p:extLst>
  </p:cSld>
  <p:clrMapOvr>
    <a:masterClrMapping/>
  </p:clrMapOvr>
  <mc:AlternateContent xmlns:mc="http://schemas.openxmlformats.org/markup-compatibility/2006" xmlns:p14="http://schemas.microsoft.com/office/powerpoint/2010/main">
    <mc:Choice Requires="p14">
      <p:transition spd="slow" p14:dur="2000" advTm="34913"/>
    </mc:Choice>
    <mc:Fallback xmlns="">
      <p:transition spd="slow" advTm="3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E9C4EB-447E-5746-A88F-7CFA610050C3}"/>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7b?</a:t>
            </a:r>
          </a:p>
        </p:txBody>
      </p:sp>
      <p:pic>
        <p:nvPicPr>
          <p:cNvPr id="3" name="Picture 2">
            <a:extLst>
              <a:ext uri="{FF2B5EF4-FFF2-40B4-BE49-F238E27FC236}">
                <a16:creationId xmlns:a16="http://schemas.microsoft.com/office/drawing/2014/main" id="{CE737B5D-29A3-4086-B79C-DE39CB0F00F4}"/>
              </a:ext>
            </a:extLst>
          </p:cNvPr>
          <p:cNvPicPr>
            <a:picLocks noChangeAspect="1"/>
          </p:cNvPicPr>
          <p:nvPr/>
        </p:nvPicPr>
        <p:blipFill>
          <a:blip r:embed="rId5"/>
          <a:stretch>
            <a:fillRect/>
          </a:stretch>
        </p:blipFill>
        <p:spPr>
          <a:xfrm>
            <a:off x="1598643" y="1373670"/>
            <a:ext cx="7753350" cy="733425"/>
          </a:xfrm>
          <a:prstGeom prst="rect">
            <a:avLst/>
          </a:prstGeom>
        </p:spPr>
      </p:pic>
      <p:pic>
        <p:nvPicPr>
          <p:cNvPr id="5" name="Picture 4">
            <a:extLst>
              <a:ext uri="{FF2B5EF4-FFF2-40B4-BE49-F238E27FC236}">
                <a16:creationId xmlns:a16="http://schemas.microsoft.com/office/drawing/2014/main" id="{0E1C8622-5E42-4F1E-816C-FEC41BF4BE97}"/>
              </a:ext>
            </a:extLst>
          </p:cNvPr>
          <p:cNvPicPr>
            <a:picLocks noChangeAspect="1"/>
          </p:cNvPicPr>
          <p:nvPr/>
        </p:nvPicPr>
        <p:blipFill>
          <a:blip r:embed="rId6"/>
          <a:stretch>
            <a:fillRect/>
          </a:stretch>
        </p:blipFill>
        <p:spPr>
          <a:xfrm>
            <a:off x="7355841" y="2034427"/>
            <a:ext cx="4429246" cy="4746815"/>
          </a:xfrm>
          <a:prstGeom prst="rect">
            <a:avLst/>
          </a:prstGeom>
        </p:spPr>
      </p:pic>
      <p:pic>
        <p:nvPicPr>
          <p:cNvPr id="9" name="Picture 8">
            <a:extLst>
              <a:ext uri="{FF2B5EF4-FFF2-40B4-BE49-F238E27FC236}">
                <a16:creationId xmlns:a16="http://schemas.microsoft.com/office/drawing/2014/main" id="{539A923E-3735-4549-8C15-4B7F17FC0C2C}"/>
              </a:ext>
            </a:extLst>
          </p:cNvPr>
          <p:cNvPicPr>
            <a:picLocks noChangeAspect="1"/>
          </p:cNvPicPr>
          <p:nvPr/>
        </p:nvPicPr>
        <p:blipFill>
          <a:blip r:embed="rId7"/>
          <a:stretch>
            <a:fillRect/>
          </a:stretch>
        </p:blipFill>
        <p:spPr>
          <a:xfrm>
            <a:off x="518160" y="2800928"/>
            <a:ext cx="6431279" cy="3980314"/>
          </a:xfrm>
          <a:prstGeom prst="rect">
            <a:avLst/>
          </a:prstGeom>
        </p:spPr>
      </p:pic>
      <p:pic>
        <p:nvPicPr>
          <p:cNvPr id="2" name="Audio 1">
            <a:hlinkClick r:id="" action="ppaction://media"/>
            <a:extLst>
              <a:ext uri="{FF2B5EF4-FFF2-40B4-BE49-F238E27FC236}">
                <a16:creationId xmlns:a16="http://schemas.microsoft.com/office/drawing/2014/main" id="{5DB1FA13-A537-2841-A960-4D67C48C4C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45410196"/>
      </p:ext>
    </p:extLst>
  </p:cSld>
  <p:clrMapOvr>
    <a:masterClrMapping/>
  </p:clrMapOvr>
  <mc:AlternateContent xmlns:mc="http://schemas.openxmlformats.org/markup-compatibility/2006" xmlns:p14="http://schemas.microsoft.com/office/powerpoint/2010/main">
    <mc:Choice Requires="p14">
      <p:transition spd="slow" p14:dur="2000" advTm="38612"/>
    </mc:Choice>
    <mc:Fallback xmlns="">
      <p:transition spd="slow" advTm="3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a:solidFill>
                  <a:prstClr val="white"/>
                </a:solidFill>
                <a:latin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744765" y="1548645"/>
            <a:ext cx="8701177" cy="4556733"/>
          </a:xfrm>
        </p:spPr>
        <p:txBody>
          <a:bodyPr>
            <a:normAutofit/>
          </a:bodyPr>
          <a:lstStyle/>
          <a:p>
            <a:pPr marL="61912"/>
            <a:r>
              <a:rPr lang="cy-GB">
                <a:latin typeface="+mn-lt"/>
              </a:rPr>
              <a:t>Gofalwch eich bod yn gwybod beth mae'r geiriau gorchymyn a ddefnyddir yn y cwestiynau yn gofyn i chi ei wneud.</a:t>
            </a:r>
          </a:p>
          <a:p>
            <a:pPr marL="61912"/>
            <a:endParaRPr lang="cy-GB" sz="500">
              <a:latin typeface="+mn-lt"/>
            </a:endParaRPr>
          </a:p>
          <a:p>
            <a:r>
              <a:rPr lang="cy-GB" sz="1800" b="1">
                <a:latin typeface="+mn-lt"/>
              </a:rPr>
              <a:t>Nodwch / Rhowch / Nodwch</a:t>
            </a:r>
            <a:r>
              <a:rPr lang="cy-GB"/>
              <a:t> </a:t>
            </a:r>
            <a:r>
              <a:rPr lang="cy-GB" sz="1800">
                <a:latin typeface="+mn-lt"/>
              </a:rPr>
              <a:t>- dylech ddarparu ffeithiau neu enghreifftiau cryno.  Nid oes unrhyw ofyniad i ysgrifennu'n fanwl ar gyfer y gair gorchymyn hwn.</a:t>
            </a:r>
          </a:p>
          <a:p>
            <a:r>
              <a:rPr lang="cy-GB" sz="1800">
                <a:latin typeface="+mn-lt"/>
              </a:rPr>
              <a:t> Mae Cwestiwn 1 yn enghraifft o gwestiwn.</a:t>
            </a:r>
          </a:p>
          <a:p>
            <a:endParaRPr lang="cy-GB" sz="700">
              <a:latin typeface="+mn-lt"/>
            </a:endParaRPr>
          </a:p>
          <a:p>
            <a:r>
              <a:rPr lang="cy-GB" sz="1800" b="1">
                <a:latin typeface="+mn-lt"/>
              </a:rPr>
              <a:t>Disgrifiwch</a:t>
            </a:r>
            <a:r>
              <a:rPr lang="cy-GB"/>
              <a:t> </a:t>
            </a:r>
            <a:r>
              <a:rPr lang="cy-GB" sz="1800">
                <a:latin typeface="+mn-lt"/>
              </a:rPr>
              <a:t>- dylech roi nodweddion pwnc neu gyfres o ffeithiau cysylltiedig.  Dylai'r disgrifiad fod mor gyflawn â phosibl i ddangos prif nodweddion y pwnc y gofynnwyd i chi ei ddisgrifio.</a:t>
            </a:r>
          </a:p>
          <a:p>
            <a:r>
              <a:rPr lang="cy-GB" sz="1800">
                <a:latin typeface="+mn-lt"/>
              </a:rPr>
              <a:t>Mae Cwestiwn 2 yn enghraifft o'r math hwn o gwestiwn. </a:t>
            </a:r>
          </a:p>
          <a:p>
            <a:endParaRPr lang="cy-GB" sz="900">
              <a:latin typeface="+mn-lt"/>
            </a:endParaRPr>
          </a:p>
          <a:p>
            <a:r>
              <a:rPr lang="cy-GB" sz="1800" b="1">
                <a:latin typeface="+mn-lt"/>
              </a:rPr>
              <a:t>Amlinellwch</a:t>
            </a:r>
            <a:r>
              <a:rPr lang="cy-GB"/>
              <a:t> </a:t>
            </a:r>
            <a:r>
              <a:rPr lang="cy-GB" sz="1800">
                <a:latin typeface="+mn-lt"/>
              </a:rPr>
              <a:t>- dylech roi disgrifiad o’r prif nodweddion, er enghraifft, theori neu gysyniad. </a:t>
            </a:r>
          </a:p>
          <a:p>
            <a:r>
              <a:rPr lang="cy-GB" sz="1800">
                <a:latin typeface="+mn-lt"/>
              </a:rPr>
              <a:t>Mae Cwestiwn 4a yn enghraifft o'r math hwn o gwestiwn.</a:t>
            </a:r>
          </a:p>
          <a:p>
            <a:endParaRPr lang="cy-GB" sz="1800">
              <a:latin typeface="+mn-lt"/>
            </a:endParaRPr>
          </a:p>
          <a:p>
            <a:endParaRPr lang="cy-GB" sz="1800">
              <a:latin typeface="+mn-lt"/>
            </a:endParaRPr>
          </a:p>
          <a:p>
            <a:endParaRPr lang="cy-GB" sz="1800">
              <a:latin typeface="+mn-lt"/>
            </a:endParaRPr>
          </a:p>
          <a:p>
            <a:endParaRPr lang="cy-GB"/>
          </a:p>
          <a:p>
            <a:endParaRPr lang="cy-GB"/>
          </a:p>
          <a:p>
            <a:endParaRPr lang="cy-GB"/>
          </a:p>
          <a:p>
            <a:endParaRPr lang="cy-GB"/>
          </a:p>
          <a:p>
            <a:pPr marL="61912"/>
            <a:endParaRPr lang="cy-GB">
              <a:latin typeface="+mn-lt"/>
            </a:endParaRPr>
          </a:p>
        </p:txBody>
      </p:sp>
      <p:pic>
        <p:nvPicPr>
          <p:cNvPr id="2" name="Audio 1">
            <a:hlinkClick r:id="" action="ppaction://media"/>
            <a:extLst>
              <a:ext uri="{FF2B5EF4-FFF2-40B4-BE49-F238E27FC236}">
                <a16:creationId xmlns:a16="http://schemas.microsoft.com/office/drawing/2014/main" id="{4DE001F1-2170-1F4E-94D6-7D8137493F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721284"/>
      </p:ext>
    </p:extLst>
  </p:cSld>
  <p:clrMapOvr>
    <a:masterClrMapping/>
  </p:clrMapOvr>
  <mc:AlternateContent xmlns:mc="http://schemas.openxmlformats.org/markup-compatibility/2006" xmlns:p14="http://schemas.microsoft.com/office/powerpoint/2010/main">
    <mc:Choice Requires="p14">
      <p:transition spd="slow" p14:dur="2000" advTm="56745"/>
    </mc:Choice>
    <mc:Fallback xmlns="">
      <p:transition spd="slow" advTm="5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8a?</a:t>
            </a:r>
          </a:p>
        </p:txBody>
      </p:sp>
      <p:sp>
        <p:nvSpPr>
          <p:cNvPr id="5" name="Rectangle 4">
            <a:extLst>
              <a:ext uri="{FF2B5EF4-FFF2-40B4-BE49-F238E27FC236}">
                <a16:creationId xmlns:a16="http://schemas.microsoft.com/office/drawing/2014/main" id="{117885F0-78EE-ED4F-B71D-E03D2DE8AEC3}"/>
              </a:ext>
            </a:extLst>
          </p:cNvPr>
          <p:cNvSpPr/>
          <p:nvPr/>
        </p:nvSpPr>
        <p:spPr>
          <a:xfrm>
            <a:off x="2181225" y="1451316"/>
            <a:ext cx="7829550" cy="4524315"/>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brofi</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dylunio</a:t>
            </a:r>
            <a:r>
              <a:rPr lang="en-US" dirty="0">
                <a:solidFill>
                  <a:prstClr val="black"/>
                </a:solidFill>
                <a:latin typeface="Calibri" pitchFamily="34" charset="0"/>
                <a:ea typeface="Cambria" panose="02040503050406030204" pitchFamily="18" charset="0"/>
                <a:cs typeface="Cambria" panose="02040503050406030204" pitchFamily="18" charset="0"/>
              </a:rPr>
              <a:t> ac </a:t>
            </a:r>
            <a:r>
              <a:rPr lang="en-US" dirty="0" err="1">
                <a:solidFill>
                  <a:prstClr val="black"/>
                </a:solidFill>
                <a:latin typeface="Calibri" pitchFamily="34" charset="0"/>
                <a:ea typeface="Cambria" panose="02040503050406030204" pitchFamily="18" charset="0"/>
                <a:cs typeface="Cambria" panose="02040503050406030204" pitchFamily="18" charset="0"/>
              </a:rPr>
              <a:t>adeiladu</a:t>
            </a:r>
            <a:r>
              <a:rPr lang="en-US" dirty="0">
                <a:solidFill>
                  <a:prstClr val="black"/>
                </a:solidFill>
                <a:latin typeface="Calibri" pitchFamily="34" charset="0"/>
                <a:ea typeface="Cambria" panose="02040503050406030204" pitchFamily="18" charset="0"/>
                <a:cs typeface="Cambria" panose="02040503050406030204" pitchFamily="18" charset="0"/>
              </a:rPr>
              <a:t> is-</a:t>
            </a:r>
            <a:r>
              <a:rPr lang="en-US" dirty="0" err="1">
                <a:solidFill>
                  <a:prstClr val="black"/>
                </a:solidFill>
                <a:latin typeface="Calibri" pitchFamily="34" charset="0"/>
                <a:ea typeface="Cambria" panose="02040503050406030204" pitchFamily="18" charset="0"/>
                <a:cs typeface="Cambria" panose="02040503050406030204" pitchFamily="18" charset="0"/>
              </a:rPr>
              <a:t>strwythurau</a:t>
            </a:r>
            <a:r>
              <a:rPr lang="en-US" dirty="0">
                <a:solidFill>
                  <a:prstClr val="black"/>
                </a:solidFill>
                <a:latin typeface="Calibri" pitchFamily="34" charset="0"/>
                <a:ea typeface="Cambria" panose="02040503050406030204" pitchFamily="18" charset="0"/>
                <a:cs typeface="Cambria" panose="02040503050406030204" pitchFamily="18" charset="0"/>
              </a:rPr>
              <a:t> – </a:t>
            </a:r>
            <a:r>
              <a:rPr lang="en-US" dirty="0" err="1">
                <a:solidFill>
                  <a:prstClr val="black"/>
                </a:solidFill>
                <a:latin typeface="Calibri" pitchFamily="34" charset="0"/>
                <a:ea typeface="Cambria" panose="02040503050406030204" pitchFamily="18" charset="0"/>
                <a:cs typeface="Cambria" panose="02040503050406030204" pitchFamily="18" charset="0"/>
              </a:rPr>
              <a:t>ymchwilio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isbridd</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Amser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9 MUNUD </a:t>
            </a:r>
          </a:p>
          <a:p>
            <a:pPr defTabSz="457200" fontAlgn="base">
              <a:spcBef>
                <a:spcPct val="0"/>
              </a:spcBef>
              <a:spcAft>
                <a:spcPct val="0"/>
              </a:spcAft>
            </a:pPr>
            <a:r>
              <a:rPr lang="en-US" dirty="0" err="1">
                <a:solidFill>
                  <a:prstClr val="black"/>
                </a:solidFill>
                <a:latin typeface="Calibri" pitchFamily="34" charset="0"/>
                <a:ea typeface="Cambria" panose="02040503050406030204" pitchFamily="18" charset="0"/>
                <a:cs typeface="Cambria" panose="02040503050406030204" pitchFamily="18" charset="0"/>
              </a:rPr>
              <a:t>Sut</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llawn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wedi'i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gyda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bandiau</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Dull: </a:t>
            </a:r>
            <a:r>
              <a:rPr lang="en-US" dirty="0" err="1">
                <a:solidFill>
                  <a:prstClr val="black"/>
                </a:solidFill>
                <a:latin typeface="Calibri" pitchFamily="34" charset="0"/>
                <a:ea typeface="Cambria" panose="02040503050406030204" pitchFamily="18" charset="0"/>
                <a:cs typeface="Cambria" panose="02040503050406030204" pitchFamily="18" charset="0"/>
              </a:rPr>
              <a:t>Cwblhewch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gamau</a:t>
            </a:r>
            <a:r>
              <a:rPr lang="en-US" dirty="0">
                <a:solidFill>
                  <a:prstClr val="black"/>
                </a:solidFill>
                <a:latin typeface="Calibri" pitchFamily="34" charset="0"/>
                <a:ea typeface="Cambria" panose="02040503050406030204" pitchFamily="18" charset="0"/>
                <a:cs typeface="Cambria" panose="02040503050406030204" pitchFamily="18" charset="0"/>
              </a:rPr>
              <a:t> 1 – 4 </a:t>
            </a:r>
            <a:r>
              <a:rPr lang="en-US" dirty="0" err="1">
                <a:solidFill>
                  <a:prstClr val="black"/>
                </a:solidFill>
                <a:latin typeface="Calibri" pitchFamily="34" charset="0"/>
                <a:ea typeface="Cambria" panose="02040503050406030204" pitchFamily="18" charset="0"/>
                <a:cs typeface="Cambria" panose="02040503050406030204" pitchFamily="18" charset="0"/>
              </a:rPr>
              <a:t>fel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cwestiynau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blaenorol</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5	</a:t>
            </a:r>
            <a:r>
              <a:rPr lang="en-US" dirty="0" err="1">
                <a:solidFill>
                  <a:prstClr val="black"/>
                </a:solidFill>
                <a:latin typeface="Calibri" pitchFamily="34" charset="0"/>
                <a:ea typeface="Cambria" panose="02040503050406030204" pitchFamily="18" charset="0"/>
                <a:cs typeface="Cambria" panose="02040503050406030204" pitchFamily="18" charset="0"/>
              </a:rPr>
              <a:t>Nodwch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rydych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chi'n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wybod</a:t>
            </a:r>
            <a:r>
              <a:rPr lang="en-US" dirty="0">
                <a:solidFill>
                  <a:prstClr val="black"/>
                </a:solidFill>
                <a:latin typeface="Calibri" pitchFamily="34" charset="0"/>
                <a:ea typeface="Cambria" panose="02040503050406030204" pitchFamily="18" charset="0"/>
                <a:cs typeface="Cambria" panose="02040503050406030204" pitchFamily="18" charset="0"/>
              </a:rPr>
              <a:t> am </a:t>
            </a:r>
            <a:r>
              <a:rPr lang="en-US" dirty="0" err="1">
                <a:solidFill>
                  <a:prstClr val="black"/>
                </a:solidFill>
                <a:latin typeface="Calibri" pitchFamily="34" charset="0"/>
                <a:ea typeface="Cambria" panose="02040503050406030204" pitchFamily="18" charset="0"/>
                <a:cs typeface="Cambria" panose="02040503050406030204" pitchFamily="18" charset="0"/>
              </a:rPr>
              <a:t>ddulliau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ymchwilio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isbridd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pyllau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prawf</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drilio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tyllau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turio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samplu</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phrofi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pridd</a:t>
            </a:r>
            <a:r>
              <a:rPr lang="en-US" dirty="0">
                <a:solidFill>
                  <a:prstClr val="black"/>
                </a:solidFill>
                <a:latin typeface="Calibri" pitchFamily="34" charset="0"/>
                <a:ea typeface="Cambria" panose="02040503050406030204" pitchFamily="18" charset="0"/>
                <a:cs typeface="Cambria" panose="02040503050406030204" pitchFamily="18" charset="0"/>
              </a:rPr>
              <a:t>. Mae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disgrifio</a:t>
            </a:r>
            <a:r>
              <a:rPr lang="en-US" dirty="0">
                <a:solidFill>
                  <a:prstClr val="black"/>
                </a:solidFill>
                <a:latin typeface="Calibri" pitchFamily="34" charset="0"/>
                <a:ea typeface="Cambria" panose="02040503050406030204" pitchFamily="18" charset="0"/>
                <a:cs typeface="Cambria" panose="02040503050406030204" pitchFamily="18" charset="0"/>
              </a:rPr>
              <a:t>' felly pan </a:t>
            </a:r>
            <a:r>
              <a:rPr lang="en-US" dirty="0" err="1">
                <a:solidFill>
                  <a:prstClr val="black"/>
                </a:solidFill>
                <a:latin typeface="Calibri" pitchFamily="34" charset="0"/>
                <a:ea typeface="Cambria" panose="02040503050406030204" pitchFamily="18" charset="0"/>
                <a:cs typeface="Cambria" panose="02040503050406030204" pitchFamily="18" charset="0"/>
              </a:rPr>
              <a:t>fyddwch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ffurfio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ateb</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cofiwch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beth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gair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gorchymyn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gofyn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chi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wneud</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dirty="0">
                <a:solidFill>
                  <a:prstClr val="black"/>
                </a:solidFill>
                <a:latin typeface="Calibri" pitchFamily="34" charset="0"/>
                <a:ea typeface="Cambria" panose="02040503050406030204" pitchFamily="18" charset="0"/>
                <a:cs typeface="Cambria" panose="02040503050406030204" pitchFamily="18" charset="0"/>
              </a:rPr>
              <a:t>Cam 6	Mae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gwestiwn</a:t>
            </a:r>
            <a:r>
              <a:rPr lang="en-US" dirty="0">
                <a:solidFill>
                  <a:prstClr val="black"/>
                </a:solidFill>
                <a:latin typeface="Calibri" pitchFamily="34" charset="0"/>
                <a:ea typeface="Cambria" panose="02040503050406030204" pitchFamily="18" charset="0"/>
                <a:cs typeface="Cambria" panose="02040503050406030204" pitchFamily="18" charset="0"/>
              </a:rPr>
              <a:t> marc </a:t>
            </a:r>
            <a:r>
              <a:rPr lang="en-US" dirty="0" err="1">
                <a:solidFill>
                  <a:prstClr val="black"/>
                </a:solidFill>
                <a:latin typeface="Calibri" pitchFamily="34" charset="0"/>
                <a:ea typeface="Cambria" panose="02040503050406030204" pitchFamily="18" charset="0"/>
                <a:cs typeface="Cambria" panose="02040503050406030204" pitchFamily="18" charset="0"/>
              </a:rPr>
              <a:t>uwch</a:t>
            </a:r>
            <a:r>
              <a:rPr lang="en-US" dirty="0">
                <a:solidFill>
                  <a:prstClr val="black"/>
                </a:solidFill>
                <a:latin typeface="Calibri" pitchFamily="34" charset="0"/>
                <a:ea typeface="Cambria" panose="02040503050406030204" pitchFamily="18" charset="0"/>
                <a:cs typeface="Cambria" panose="02040503050406030204" pitchFamily="18" charset="0"/>
              </a:rPr>
              <a:t> felly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cael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gyda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bandiau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Bydd</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cynllun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marcio’n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cynnwys</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rhestr</a:t>
            </a:r>
            <a:r>
              <a:rPr lang="en-US" dirty="0">
                <a:solidFill>
                  <a:prstClr val="black"/>
                </a:solidFill>
                <a:latin typeface="Calibri" pitchFamily="34" charset="0"/>
                <a:ea typeface="Cambria" panose="02040503050406030204" pitchFamily="18" charset="0"/>
                <a:cs typeface="Cambria" panose="02040503050406030204" pitchFamily="18" charset="0"/>
              </a:rPr>
              <a:t> o </a:t>
            </a:r>
            <a:r>
              <a:rPr lang="en-US" dirty="0" err="1">
                <a:solidFill>
                  <a:prstClr val="black"/>
                </a:solidFill>
                <a:latin typeface="Calibri" pitchFamily="34" charset="0"/>
                <a:ea typeface="Cambria" panose="02040503050406030204" pitchFamily="18" charset="0"/>
                <a:cs typeface="Cambria" panose="02040503050406030204" pitchFamily="18" charset="0"/>
              </a:rPr>
              <a:t>bwyntiau</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dylech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eu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gwneud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ond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dyfernir</a:t>
            </a:r>
            <a:r>
              <a:rPr lang="en-US" dirty="0">
                <a:solidFill>
                  <a:prstClr val="black"/>
                </a:solidFill>
                <a:latin typeface="Calibri" pitchFamily="34" charset="0"/>
                <a:ea typeface="Cambria" panose="02040503050406030204" pitchFamily="18" charset="0"/>
                <a:cs typeface="Cambria" panose="02040503050406030204" pitchFamily="18" charset="0"/>
              </a:rPr>
              <a:t> y marc </a:t>
            </a:r>
            <a:r>
              <a:rPr lang="en-US" dirty="0" err="1">
                <a:solidFill>
                  <a:prstClr val="black"/>
                </a:solidFill>
                <a:latin typeface="Calibri" pitchFamily="34" charset="0"/>
                <a:ea typeface="Cambria" panose="02040503050406030204" pitchFamily="18" charset="0"/>
                <a:cs typeface="Cambria" panose="02040503050406030204" pitchFamily="18" charset="0"/>
              </a:rPr>
              <a:t>terfynol</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gan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ddefnyddio'r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cynllun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marcio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wedi'i</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fandio</a:t>
            </a:r>
            <a:r>
              <a:rPr lang="en-US"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endParaRPr lang="en-US"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b="1" dirty="0">
                <a:solidFill>
                  <a:prstClr val="black"/>
                </a:solidFill>
                <a:latin typeface="Calibri" pitchFamily="34" charset="0"/>
                <a:ea typeface="Cambria" panose="02040503050406030204" pitchFamily="18" charset="0"/>
                <a:cs typeface="Cambria" panose="02040503050406030204" pitchFamily="18" charset="0"/>
              </a:rPr>
              <a:t>AWGRYMIADAU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Mae'r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cwestiwn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hwn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canolbwyntio</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ar</a:t>
            </a:r>
            <a:r>
              <a:rPr lang="en-US" dirty="0">
                <a:solidFill>
                  <a:prstClr val="black"/>
                </a:solidFill>
                <a:latin typeface="Calibri" pitchFamily="34" charset="0"/>
                <a:ea typeface="Cambria" panose="02040503050406030204" pitchFamily="18" charset="0"/>
                <a:cs typeface="Cambria" panose="02040503050406030204" pitchFamily="18" charset="0"/>
              </a:rPr>
              <a:t> y </a:t>
            </a:r>
            <a:r>
              <a:rPr lang="en-US" dirty="0" err="1">
                <a:solidFill>
                  <a:prstClr val="black"/>
                </a:solidFill>
                <a:latin typeface="Calibri" pitchFamily="34" charset="0"/>
                <a:ea typeface="Cambria" panose="02040503050406030204" pitchFamily="18" charset="0"/>
                <a:cs typeface="Cambria" panose="02040503050406030204" pitchFamily="18" charset="0"/>
              </a:rPr>
              <a:t>technegau</a:t>
            </a:r>
            <a:r>
              <a:rPr lang="en-US" dirty="0">
                <a:solidFill>
                  <a:prstClr val="black"/>
                </a:solidFill>
                <a:latin typeface="Calibri" pitchFamily="34" charset="0"/>
                <a:ea typeface="Cambria" panose="02040503050406030204" pitchFamily="18" charset="0"/>
                <a:cs typeface="Cambria" panose="02040503050406030204" pitchFamily="18" charset="0"/>
              </a:rPr>
              <a:t> a </a:t>
            </a:r>
            <a:r>
              <a:rPr lang="en-US" dirty="0" err="1">
                <a:solidFill>
                  <a:prstClr val="black"/>
                </a:solidFill>
                <a:latin typeface="Calibri" pitchFamily="34" charset="0"/>
                <a:ea typeface="Cambria" panose="02040503050406030204" pitchFamily="18" charset="0"/>
                <a:cs typeface="Cambria" panose="02040503050406030204" pitchFamily="18" charset="0"/>
              </a:rPr>
              <a:t>ddefnyddir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hytrach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na</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chanlyniadau’r</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gwaith</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ymchwil</a:t>
            </a:r>
            <a:r>
              <a:rPr lang="en-US" dirty="0">
                <a:solidFill>
                  <a:prstClr val="black"/>
                </a:solidFill>
                <a:latin typeface="Calibri" pitchFamily="34" charset="0"/>
                <a:ea typeface="Cambria" panose="02040503050406030204" pitchFamily="18" charset="0"/>
                <a:cs typeface="Cambria" panose="02040503050406030204" pitchFamily="18" charset="0"/>
              </a:rPr>
              <a:t> felly dyna y </a:t>
            </a:r>
            <a:r>
              <a:rPr lang="en-US" dirty="0" err="1">
                <a:solidFill>
                  <a:prstClr val="black"/>
                </a:solidFill>
                <a:latin typeface="Calibri" pitchFamily="34" charset="0"/>
                <a:ea typeface="Cambria" panose="02040503050406030204" pitchFamily="18" charset="0"/>
                <a:cs typeface="Cambria" panose="02040503050406030204" pitchFamily="18" charset="0"/>
              </a:rPr>
              <a:t>mae'n</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rhaid</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i</a:t>
            </a:r>
            <a:r>
              <a:rPr lang="en-US" dirty="0">
                <a:solidFill>
                  <a:prstClr val="black"/>
                </a:solidFill>
                <a:latin typeface="Calibri" pitchFamily="34" charset="0"/>
                <a:ea typeface="Cambria" panose="02040503050406030204" pitchFamily="18" charset="0"/>
                <a:cs typeface="Cambria" panose="02040503050406030204" pitchFamily="18" charset="0"/>
              </a:rPr>
              <a:t> chi </a:t>
            </a:r>
            <a:r>
              <a:rPr lang="en-US" dirty="0" err="1">
                <a:solidFill>
                  <a:prstClr val="black"/>
                </a:solidFill>
                <a:latin typeface="Calibri" pitchFamily="34" charset="0"/>
                <a:ea typeface="Cambria" panose="02040503050406030204" pitchFamily="18" charset="0"/>
                <a:cs typeface="Cambria" panose="02040503050406030204" pitchFamily="18" charset="0"/>
              </a:rPr>
              <a:t>ysgrifennu</a:t>
            </a:r>
            <a:r>
              <a:rPr lang="en-US" dirty="0">
                <a:solidFill>
                  <a:prstClr val="black"/>
                </a:solidFill>
                <a:latin typeface="Calibri" pitchFamily="34" charset="0"/>
                <a:ea typeface="Cambria" panose="02040503050406030204" pitchFamily="18" charset="0"/>
                <a:cs typeface="Cambria" panose="02040503050406030204" pitchFamily="18" charset="0"/>
              </a:rPr>
              <a:t> </a:t>
            </a:r>
            <a:r>
              <a:rPr lang="en-US" dirty="0" err="1">
                <a:solidFill>
                  <a:prstClr val="black"/>
                </a:solidFill>
                <a:latin typeface="Calibri" pitchFamily="34" charset="0"/>
                <a:ea typeface="Cambria" panose="02040503050406030204" pitchFamily="18" charset="0"/>
                <a:cs typeface="Cambria" panose="02040503050406030204" pitchFamily="18" charset="0"/>
              </a:rPr>
              <a:t>amdano</a:t>
            </a:r>
            <a:r>
              <a:rPr lang="en-US" dirty="0">
                <a:solidFill>
                  <a:prstClr val="black"/>
                </a:solidFill>
                <a:latin typeface="Calibri" pitchFamily="34" charset="0"/>
                <a:ea typeface="Cambria" panose="02040503050406030204" pitchFamily="18" charset="0"/>
                <a:cs typeface="Cambria" panose="02040503050406030204" pitchFamily="18" charset="0"/>
              </a:rPr>
              <a:t>.</a:t>
            </a:r>
          </a:p>
        </p:txBody>
      </p:sp>
      <p:pic>
        <p:nvPicPr>
          <p:cNvPr id="2" name="Picture 1">
            <a:extLst>
              <a:ext uri="{FF2B5EF4-FFF2-40B4-BE49-F238E27FC236}">
                <a16:creationId xmlns:a16="http://schemas.microsoft.com/office/drawing/2014/main" id="{5D09A5A4-8875-46C3-A90B-FBFD64E13B67}"/>
              </a:ext>
            </a:extLst>
          </p:cNvPr>
          <p:cNvPicPr>
            <a:picLocks noChangeAspect="1"/>
          </p:cNvPicPr>
          <p:nvPr/>
        </p:nvPicPr>
        <p:blipFill>
          <a:blip r:embed="rId5"/>
          <a:stretch>
            <a:fillRect/>
          </a:stretch>
        </p:blipFill>
        <p:spPr>
          <a:xfrm>
            <a:off x="2084797" y="6214263"/>
            <a:ext cx="8248650" cy="533400"/>
          </a:xfrm>
          <a:prstGeom prst="rect">
            <a:avLst/>
          </a:prstGeom>
        </p:spPr>
      </p:pic>
      <p:pic>
        <p:nvPicPr>
          <p:cNvPr id="3" name="Audio 2">
            <a:hlinkClick r:id="" action="ppaction://media"/>
            <a:extLst>
              <a:ext uri="{FF2B5EF4-FFF2-40B4-BE49-F238E27FC236}">
                <a16:creationId xmlns:a16="http://schemas.microsoft.com/office/drawing/2014/main" id="{56715919-1829-094C-8EB8-4BD2942D1C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3184961"/>
      </p:ext>
    </p:extLst>
  </p:cSld>
  <p:clrMapOvr>
    <a:masterClrMapping/>
  </p:clrMapOvr>
  <mc:AlternateContent xmlns:mc="http://schemas.openxmlformats.org/markup-compatibility/2006" xmlns:p14="http://schemas.microsoft.com/office/powerpoint/2010/main">
    <mc:Choice Requires="p14">
      <p:transition spd="slow" p14:dur="2000" advTm="55960"/>
    </mc:Choice>
    <mc:Fallback xmlns="">
      <p:transition spd="slow" advTm="5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3825766" y="1620696"/>
            <a:ext cx="4486866" cy="4969290"/>
          </a:xfrm>
        </p:spPr>
        <p:txBody>
          <a:bodyPr>
            <a:normAutofit fontScale="47500" lnSpcReduction="20000"/>
          </a:bodyPr>
          <a:lstStyle/>
          <a:p>
            <a:pPr>
              <a:lnSpc>
                <a:spcPct val="107000"/>
              </a:lnSpc>
              <a:spcAft>
                <a:spcPts val="800"/>
              </a:spcAft>
            </a:pPr>
            <a:r>
              <a:rPr lang="cy-GB" sz="3100">
                <a:effectLst/>
                <a:latin typeface="Calibri" panose="020F0502020204030204" pitchFamily="34" charset="0"/>
                <a:ea typeface="Calibri" panose="020F0502020204030204" pitchFamily="34" charset="0"/>
                <a:cs typeface="Times New Roman" panose="02020603050405020304" pitchFamily="18" charset="0"/>
              </a:rPr>
              <a:t>Mae amrywiaeth o dechnegau y gellir eu defnyddio i ymchwilio i isbridd gan gynnwys cloddio pyllau prawf, drilio tyllau turio, samplu ar y safle a phrofi ar y safle.</a:t>
            </a:r>
            <a:endParaRPr lang="en-GB" sz="3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3100">
                <a:effectLst/>
                <a:latin typeface="Calibri" panose="020F0502020204030204" pitchFamily="34" charset="0"/>
                <a:ea typeface="Calibri" panose="020F0502020204030204" pitchFamily="34" charset="0"/>
                <a:cs typeface="Times New Roman" panose="02020603050405020304" pitchFamily="18" charset="0"/>
              </a:rPr>
              <a:t>Mae cloddio pyllau prawf yn ddull cymharol fas o ymchwilio ond mae'n caniatáu archwiliad gweledol o'r isbridd a chasglu samplau mawr o bridd.  Gallwch hefyd brofi'r pridd am halogiad.</a:t>
            </a:r>
            <a:endParaRPr lang="en-GB" sz="3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3100">
                <a:effectLst/>
                <a:latin typeface="Calibri" panose="020F0502020204030204" pitchFamily="34" charset="0"/>
                <a:ea typeface="Calibri" panose="020F0502020204030204" pitchFamily="34" charset="0"/>
                <a:cs typeface="Times New Roman" panose="02020603050405020304" pitchFamily="18" charset="0"/>
              </a:rPr>
              <a:t>Ar gyfer ymchwiliadau dyfnach, mae drilio tyllau turio yn caniatáu i samplau gael eu cymryd o ddyfnder mwy.</a:t>
            </a:r>
            <a:endParaRPr lang="en-GB" sz="3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3100">
                <a:effectLst/>
                <a:latin typeface="Calibri" panose="020F0502020204030204" pitchFamily="34" charset="0"/>
                <a:ea typeface="Calibri" panose="020F0502020204030204" pitchFamily="34" charset="0"/>
                <a:cs typeface="Times New Roman" panose="02020603050405020304" pitchFamily="18" charset="0"/>
              </a:rPr>
              <a:t>Gall samplu ar y safle arwain at ychydig iawn o aflonyddwch ar y pridd, cyfle i brofi dwysedd y pridd a chryfder croeswasgiad y pridd.  Gallwch hefyd fesur pwysedd dŵr daear a chynnwys lleithder.</a:t>
            </a:r>
            <a:endParaRPr lang="en-GB" sz="3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3100">
                <a:effectLst/>
                <a:latin typeface="Calibri" panose="020F0502020204030204" pitchFamily="34" charset="0"/>
                <a:ea typeface="Calibri" panose="020F0502020204030204" pitchFamily="34" charset="0"/>
                <a:cs typeface="Times New Roman" panose="02020603050405020304" pitchFamily="18" charset="0"/>
              </a:rPr>
              <a:t>Gallwch hefyd gynnal profion ar y safle gan ddefnyddio profion treiddio. Profion llafnau a phrofion pwysau plât.</a:t>
            </a:r>
            <a:endParaRPr lang="en-GB" sz="3100">
              <a:effectLst/>
              <a:latin typeface="Calibri" panose="020F0502020204030204" pitchFamily="34" charset="0"/>
              <a:ea typeface="Calibri" panose="020F0502020204030204" pitchFamily="34" charset="0"/>
              <a:cs typeface="Times New Roman" panose="02020603050405020304" pitchFamily="18" charset="0"/>
            </a:endParaRPr>
          </a:p>
          <a:p>
            <a:endParaRPr lang="en-GB" sz="1100"/>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 </a:t>
            </a:r>
            <a:r>
              <a:rPr lang="en-US" err="1">
                <a:solidFill>
                  <a:prstClr val="white"/>
                </a:solidFill>
                <a:latin typeface="Calibri"/>
              </a:rPr>
              <a:t>modelu</a:t>
            </a:r>
            <a:endParaRPr lang="en-US">
              <a:solidFill>
                <a:prstClr val="white"/>
              </a:solidFill>
              <a:latin typeface="Calibri"/>
            </a:endParaRPr>
          </a:p>
        </p:txBody>
      </p:sp>
      <p:sp>
        <p:nvSpPr>
          <p:cNvPr id="2" name="Speech Bubble: Rectangle with Corners Rounded 1">
            <a:extLst>
              <a:ext uri="{FF2B5EF4-FFF2-40B4-BE49-F238E27FC236}">
                <a16:creationId xmlns:a16="http://schemas.microsoft.com/office/drawing/2014/main" id="{349C3193-D308-4F22-AE23-C850C0F40E75}"/>
              </a:ext>
            </a:extLst>
          </p:cNvPr>
          <p:cNvSpPr/>
          <p:nvPr/>
        </p:nvSpPr>
        <p:spPr>
          <a:xfrm>
            <a:off x="1524001" y="1620695"/>
            <a:ext cx="2137803" cy="2289153"/>
          </a:xfrm>
          <a:prstGeom prst="wedgeRoundRectCallout">
            <a:avLst>
              <a:gd name="adj1" fmla="val 63133"/>
              <a:gd name="adj2" fmla="val -41561"/>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GB" sz="1400" err="1">
                <a:solidFill>
                  <a:srgbClr val="1F497D"/>
                </a:solidFill>
                <a:latin typeface="Calibri"/>
              </a:rPr>
              <a:t>Rwy'n</a:t>
            </a:r>
            <a:r>
              <a:rPr lang="en-GB" sz="1400">
                <a:solidFill>
                  <a:srgbClr val="1F497D"/>
                </a:solidFill>
                <a:latin typeface="Calibri"/>
              </a:rPr>
              <a:t> </a:t>
            </a:r>
            <a:r>
              <a:rPr lang="en-GB" sz="1400" err="1">
                <a:solidFill>
                  <a:srgbClr val="1F497D"/>
                </a:solidFill>
                <a:latin typeface="Calibri"/>
              </a:rPr>
              <a:t>mynd</a:t>
            </a:r>
            <a:r>
              <a:rPr lang="en-GB" sz="1400">
                <a:solidFill>
                  <a:srgbClr val="1F497D"/>
                </a:solidFill>
                <a:latin typeface="Calibri"/>
              </a:rPr>
              <a:t> </a:t>
            </a:r>
            <a:r>
              <a:rPr lang="en-GB" sz="1400" err="1">
                <a:solidFill>
                  <a:srgbClr val="1F497D"/>
                </a:solidFill>
                <a:latin typeface="Calibri"/>
              </a:rPr>
              <a:t>i</a:t>
            </a:r>
            <a:r>
              <a:rPr lang="en-GB" sz="1400">
                <a:solidFill>
                  <a:srgbClr val="1F497D"/>
                </a:solidFill>
                <a:latin typeface="Calibri"/>
              </a:rPr>
              <a:t> </a:t>
            </a:r>
            <a:r>
              <a:rPr lang="en-GB" sz="1400" err="1">
                <a:solidFill>
                  <a:srgbClr val="1F497D"/>
                </a:solidFill>
                <a:latin typeface="Calibri"/>
              </a:rPr>
              <a:t>ddechrau</a:t>
            </a:r>
            <a:r>
              <a:rPr lang="en-GB" sz="1400">
                <a:solidFill>
                  <a:srgbClr val="1F497D"/>
                </a:solidFill>
                <a:latin typeface="Calibri"/>
              </a:rPr>
              <a:t> </a:t>
            </a:r>
            <a:r>
              <a:rPr lang="en-GB" sz="1400" err="1">
                <a:solidFill>
                  <a:srgbClr val="1F497D"/>
                </a:solidFill>
                <a:latin typeface="Calibri"/>
              </a:rPr>
              <a:t>gyda</a:t>
            </a:r>
            <a:r>
              <a:rPr lang="en-GB" sz="1400">
                <a:solidFill>
                  <a:srgbClr val="1F497D"/>
                </a:solidFill>
                <a:latin typeface="Calibri"/>
              </a:rPr>
              <a:t> </a:t>
            </a:r>
            <a:r>
              <a:rPr lang="en-GB" sz="1400" err="1">
                <a:solidFill>
                  <a:srgbClr val="1F497D"/>
                </a:solidFill>
                <a:latin typeface="Calibri"/>
              </a:rPr>
              <a:t>ffocws</a:t>
            </a:r>
            <a:r>
              <a:rPr lang="en-GB" sz="1400">
                <a:solidFill>
                  <a:srgbClr val="1F497D"/>
                </a:solidFill>
                <a:latin typeface="Calibri"/>
              </a:rPr>
              <a:t> </a:t>
            </a:r>
            <a:r>
              <a:rPr lang="en-GB" sz="1400" err="1">
                <a:solidFill>
                  <a:srgbClr val="1F497D"/>
                </a:solidFill>
                <a:latin typeface="Calibri"/>
              </a:rPr>
              <a:t>clir</a:t>
            </a:r>
            <a:r>
              <a:rPr lang="en-GB" sz="1400">
                <a:solidFill>
                  <a:srgbClr val="1F497D"/>
                </a:solidFill>
                <a:latin typeface="Calibri"/>
              </a:rPr>
              <a:t> </a:t>
            </a:r>
            <a:r>
              <a:rPr lang="en-GB" sz="1400" err="1">
                <a:solidFill>
                  <a:srgbClr val="1F497D"/>
                </a:solidFill>
                <a:latin typeface="Calibri"/>
              </a:rPr>
              <a:t>ar</a:t>
            </a:r>
            <a:r>
              <a:rPr lang="en-GB" sz="1400">
                <a:solidFill>
                  <a:srgbClr val="1F497D"/>
                </a:solidFill>
                <a:latin typeface="Calibri"/>
              </a:rPr>
              <a:t> y </a:t>
            </a:r>
            <a:r>
              <a:rPr lang="en-GB" sz="1400" err="1">
                <a:solidFill>
                  <a:srgbClr val="1F497D"/>
                </a:solidFill>
                <a:latin typeface="Calibri"/>
              </a:rPr>
              <a:t>cwestiwn</a:t>
            </a:r>
            <a:r>
              <a:rPr lang="en-GB" sz="1400">
                <a:solidFill>
                  <a:srgbClr val="1F497D"/>
                </a:solidFill>
                <a:latin typeface="Calibri"/>
              </a:rPr>
              <a:t> </a:t>
            </a:r>
            <a:r>
              <a:rPr lang="en-GB" sz="1400" err="1">
                <a:solidFill>
                  <a:srgbClr val="1F497D"/>
                </a:solidFill>
                <a:latin typeface="Calibri"/>
              </a:rPr>
              <a:t>heb</a:t>
            </a:r>
            <a:r>
              <a:rPr lang="en-GB" sz="1400">
                <a:solidFill>
                  <a:srgbClr val="1F497D"/>
                </a:solidFill>
                <a:latin typeface="Calibri"/>
              </a:rPr>
              <a:t> </a:t>
            </a:r>
            <a:r>
              <a:rPr lang="en-GB" sz="1400" err="1">
                <a:solidFill>
                  <a:srgbClr val="1F497D"/>
                </a:solidFill>
                <a:latin typeface="Calibri"/>
              </a:rPr>
              <a:t>ailadrodd</a:t>
            </a:r>
            <a:r>
              <a:rPr lang="en-GB" sz="1400">
                <a:solidFill>
                  <a:srgbClr val="1F497D"/>
                </a:solidFill>
                <a:latin typeface="Calibri"/>
              </a:rPr>
              <a:t> </a:t>
            </a:r>
            <a:r>
              <a:rPr lang="en-GB" sz="1400" err="1">
                <a:solidFill>
                  <a:srgbClr val="1F497D"/>
                </a:solidFill>
                <a:latin typeface="Calibri"/>
              </a:rPr>
              <a:t>geiriad</a:t>
            </a:r>
            <a:r>
              <a:rPr lang="en-GB" sz="1400">
                <a:solidFill>
                  <a:srgbClr val="1F497D"/>
                </a:solidFill>
                <a:latin typeface="Calibri"/>
              </a:rPr>
              <a:t> y </a:t>
            </a:r>
            <a:r>
              <a:rPr lang="en-GB" sz="1400" err="1">
                <a:solidFill>
                  <a:srgbClr val="1F497D"/>
                </a:solidFill>
                <a:latin typeface="Calibri"/>
              </a:rPr>
              <a:t>cwestiwn</a:t>
            </a:r>
            <a:r>
              <a:rPr lang="en-GB" sz="1400">
                <a:solidFill>
                  <a:srgbClr val="1F497D"/>
                </a:solidFill>
                <a:latin typeface="Calibri"/>
              </a:rPr>
              <a:t>.  Y </a:t>
            </a:r>
            <a:r>
              <a:rPr lang="en-GB" sz="1400" err="1">
                <a:solidFill>
                  <a:srgbClr val="1F497D"/>
                </a:solidFill>
                <a:latin typeface="Calibri"/>
              </a:rPr>
              <a:t>ffocws</a:t>
            </a:r>
            <a:r>
              <a:rPr lang="en-GB" sz="1400">
                <a:solidFill>
                  <a:srgbClr val="1F497D"/>
                </a:solidFill>
                <a:latin typeface="Calibri"/>
              </a:rPr>
              <a:t> </a:t>
            </a:r>
            <a:r>
              <a:rPr lang="en-GB" sz="1400" err="1">
                <a:solidFill>
                  <a:srgbClr val="1F497D"/>
                </a:solidFill>
                <a:latin typeface="Calibri"/>
              </a:rPr>
              <a:t>pwysicaf</a:t>
            </a:r>
            <a:r>
              <a:rPr lang="en-GB" sz="1400">
                <a:solidFill>
                  <a:srgbClr val="1F497D"/>
                </a:solidFill>
                <a:latin typeface="Calibri"/>
              </a:rPr>
              <a:t> </a:t>
            </a:r>
            <a:r>
              <a:rPr lang="en-GB" sz="1400" err="1">
                <a:solidFill>
                  <a:srgbClr val="1F497D"/>
                </a:solidFill>
                <a:latin typeface="Calibri"/>
              </a:rPr>
              <a:t>yw</a:t>
            </a:r>
            <a:r>
              <a:rPr lang="en-GB" sz="1400">
                <a:solidFill>
                  <a:srgbClr val="1F497D"/>
                </a:solidFill>
                <a:latin typeface="Calibri"/>
              </a:rPr>
              <a:t> </a:t>
            </a:r>
            <a:r>
              <a:rPr lang="en-GB" sz="1400" err="1">
                <a:solidFill>
                  <a:srgbClr val="1F497D"/>
                </a:solidFill>
                <a:latin typeface="Calibri"/>
              </a:rPr>
              <a:t>enwi</a:t>
            </a:r>
            <a:r>
              <a:rPr lang="en-GB" sz="1400">
                <a:solidFill>
                  <a:srgbClr val="1F497D"/>
                </a:solidFill>
                <a:latin typeface="Calibri"/>
              </a:rPr>
              <a:t> a </a:t>
            </a:r>
            <a:r>
              <a:rPr lang="en-GB" sz="1400" err="1">
                <a:solidFill>
                  <a:srgbClr val="1F497D"/>
                </a:solidFill>
                <a:latin typeface="Calibri"/>
              </a:rPr>
              <a:t>disgrifio'r</a:t>
            </a:r>
            <a:r>
              <a:rPr lang="en-GB" sz="1400">
                <a:solidFill>
                  <a:srgbClr val="1F497D"/>
                </a:solidFill>
                <a:latin typeface="Calibri"/>
              </a:rPr>
              <a:t> </a:t>
            </a:r>
            <a:r>
              <a:rPr lang="en-GB" sz="1400" err="1">
                <a:solidFill>
                  <a:srgbClr val="1F497D"/>
                </a:solidFill>
                <a:latin typeface="Calibri"/>
              </a:rPr>
              <a:t>technegau</a:t>
            </a:r>
            <a:r>
              <a:rPr lang="en-GB" sz="1400">
                <a:solidFill>
                  <a:srgbClr val="1F497D"/>
                </a:solidFill>
                <a:latin typeface="Calibri"/>
              </a:rPr>
              <a:t> y </a:t>
            </a:r>
            <a:r>
              <a:rPr lang="en-GB" sz="1400" err="1">
                <a:solidFill>
                  <a:srgbClr val="1F497D"/>
                </a:solidFill>
                <a:latin typeface="Calibri"/>
              </a:rPr>
              <a:t>gellir</a:t>
            </a:r>
            <a:r>
              <a:rPr lang="en-GB" sz="1400">
                <a:solidFill>
                  <a:srgbClr val="1F497D"/>
                </a:solidFill>
                <a:latin typeface="Calibri"/>
              </a:rPr>
              <a:t> </a:t>
            </a:r>
            <a:r>
              <a:rPr lang="en-GB" sz="1400" err="1">
                <a:solidFill>
                  <a:srgbClr val="1F497D"/>
                </a:solidFill>
                <a:latin typeface="Calibri"/>
              </a:rPr>
              <a:t>eu</a:t>
            </a:r>
            <a:r>
              <a:rPr lang="en-GB" sz="1400">
                <a:solidFill>
                  <a:srgbClr val="1F497D"/>
                </a:solidFill>
                <a:latin typeface="Calibri"/>
              </a:rPr>
              <a:t> </a:t>
            </a:r>
            <a:r>
              <a:rPr lang="en-GB" sz="1400" err="1">
                <a:solidFill>
                  <a:srgbClr val="1F497D"/>
                </a:solidFill>
                <a:latin typeface="Calibri"/>
              </a:rPr>
              <a:t>defnyddio</a:t>
            </a:r>
            <a:r>
              <a:rPr lang="en-GB" sz="1400">
                <a:solidFill>
                  <a:srgbClr val="1F497D"/>
                </a:solidFill>
                <a:latin typeface="Calibri"/>
              </a:rPr>
              <a:t> </a:t>
            </a:r>
            <a:r>
              <a:rPr lang="en-GB" sz="1400" err="1">
                <a:solidFill>
                  <a:srgbClr val="1F497D"/>
                </a:solidFill>
                <a:latin typeface="Calibri"/>
              </a:rPr>
              <a:t>i</a:t>
            </a:r>
            <a:r>
              <a:rPr lang="en-GB" sz="1400">
                <a:solidFill>
                  <a:srgbClr val="1F497D"/>
                </a:solidFill>
                <a:latin typeface="Calibri"/>
              </a:rPr>
              <a:t> </a:t>
            </a:r>
            <a:r>
              <a:rPr lang="en-GB" sz="1400" err="1">
                <a:solidFill>
                  <a:srgbClr val="1F497D"/>
                </a:solidFill>
                <a:latin typeface="Calibri"/>
              </a:rPr>
              <a:t>brofi'r</a:t>
            </a:r>
            <a:r>
              <a:rPr lang="en-GB" sz="1400">
                <a:solidFill>
                  <a:srgbClr val="1F497D"/>
                </a:solidFill>
                <a:latin typeface="Calibri"/>
              </a:rPr>
              <a:t> </a:t>
            </a:r>
            <a:r>
              <a:rPr lang="en-GB" sz="1400" err="1">
                <a:solidFill>
                  <a:srgbClr val="1F497D"/>
                </a:solidFill>
                <a:latin typeface="Calibri"/>
              </a:rPr>
              <a:t>isbridd</a:t>
            </a:r>
            <a:r>
              <a:rPr lang="en-GB" sz="1400">
                <a:solidFill>
                  <a:srgbClr val="1F497D"/>
                </a:solidFill>
                <a:latin typeface="Calibri"/>
              </a:rPr>
              <a:t>. </a:t>
            </a:r>
          </a:p>
        </p:txBody>
      </p:sp>
      <p:sp>
        <p:nvSpPr>
          <p:cNvPr id="5" name="Speech Bubble: Rectangle with Corners Rounded 4">
            <a:extLst>
              <a:ext uri="{FF2B5EF4-FFF2-40B4-BE49-F238E27FC236}">
                <a16:creationId xmlns:a16="http://schemas.microsoft.com/office/drawing/2014/main" id="{4F7285EC-7A37-4962-8F88-72008A70233E}"/>
              </a:ext>
            </a:extLst>
          </p:cNvPr>
          <p:cNvSpPr/>
          <p:nvPr/>
        </p:nvSpPr>
        <p:spPr>
          <a:xfrm>
            <a:off x="1662737" y="4298734"/>
            <a:ext cx="1999067" cy="2289153"/>
          </a:xfrm>
          <a:prstGeom prst="wedgeRoundRectCallout">
            <a:avLst>
              <a:gd name="adj1" fmla="val 63710"/>
              <a:gd name="adj2" fmla="val -22348"/>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GB" sz="1400">
                <a:solidFill>
                  <a:srgbClr val="1F497D"/>
                </a:solidFill>
                <a:latin typeface="Calibri"/>
              </a:rPr>
              <a:t>Mae </a:t>
            </a:r>
            <a:r>
              <a:rPr lang="en-GB" sz="1400" err="1">
                <a:solidFill>
                  <a:srgbClr val="1F497D"/>
                </a:solidFill>
                <a:latin typeface="Calibri"/>
              </a:rPr>
              <a:t>angen</a:t>
            </a:r>
            <a:r>
              <a:rPr lang="en-GB" sz="1400">
                <a:solidFill>
                  <a:srgbClr val="1F497D"/>
                </a:solidFill>
                <a:latin typeface="Calibri"/>
              </a:rPr>
              <a:t> </a:t>
            </a:r>
            <a:r>
              <a:rPr lang="en-GB" sz="1400" err="1">
                <a:solidFill>
                  <a:srgbClr val="1F497D"/>
                </a:solidFill>
                <a:latin typeface="Calibri"/>
              </a:rPr>
              <a:t>i</a:t>
            </a:r>
            <a:r>
              <a:rPr lang="en-GB" sz="1400">
                <a:solidFill>
                  <a:srgbClr val="1F497D"/>
                </a:solidFill>
                <a:latin typeface="Calibri"/>
              </a:rPr>
              <a:t> mi </a:t>
            </a:r>
            <a:r>
              <a:rPr lang="en-GB" sz="1400" err="1">
                <a:solidFill>
                  <a:srgbClr val="1F497D"/>
                </a:solidFill>
                <a:latin typeface="Calibri"/>
              </a:rPr>
              <a:t>egluro</a:t>
            </a:r>
            <a:r>
              <a:rPr lang="en-GB" sz="1400">
                <a:solidFill>
                  <a:srgbClr val="1F497D"/>
                </a:solidFill>
                <a:latin typeface="Calibri"/>
              </a:rPr>
              <a:t> </a:t>
            </a:r>
            <a:r>
              <a:rPr lang="en-GB" sz="1400" err="1">
                <a:solidFill>
                  <a:srgbClr val="1F497D"/>
                </a:solidFill>
                <a:latin typeface="Calibri"/>
              </a:rPr>
              <a:t>beth</a:t>
            </a:r>
            <a:r>
              <a:rPr lang="en-GB" sz="1400">
                <a:solidFill>
                  <a:srgbClr val="1F497D"/>
                </a:solidFill>
                <a:latin typeface="Calibri"/>
              </a:rPr>
              <a:t> </a:t>
            </a:r>
            <a:r>
              <a:rPr lang="en-GB" sz="1400" err="1">
                <a:solidFill>
                  <a:srgbClr val="1F497D"/>
                </a:solidFill>
                <a:latin typeface="Calibri"/>
              </a:rPr>
              <a:t>sy'n</a:t>
            </a:r>
            <a:r>
              <a:rPr lang="en-GB" sz="1400">
                <a:solidFill>
                  <a:srgbClr val="1F497D"/>
                </a:solidFill>
                <a:latin typeface="Calibri"/>
              </a:rPr>
              <a:t> </a:t>
            </a:r>
            <a:r>
              <a:rPr lang="en-GB" sz="1400" err="1">
                <a:solidFill>
                  <a:srgbClr val="1F497D"/>
                </a:solidFill>
                <a:latin typeface="Calibri"/>
              </a:rPr>
              <a:t>digwydd</a:t>
            </a:r>
            <a:r>
              <a:rPr lang="en-GB" sz="1400">
                <a:solidFill>
                  <a:srgbClr val="1F497D"/>
                </a:solidFill>
                <a:latin typeface="Calibri"/>
              </a:rPr>
              <a:t> </a:t>
            </a:r>
            <a:r>
              <a:rPr lang="en-GB" sz="1400" err="1">
                <a:solidFill>
                  <a:srgbClr val="1F497D"/>
                </a:solidFill>
                <a:latin typeface="Calibri"/>
              </a:rPr>
              <a:t>ym</a:t>
            </a:r>
            <a:r>
              <a:rPr lang="en-GB" sz="1400">
                <a:solidFill>
                  <a:srgbClr val="1F497D"/>
                </a:solidFill>
                <a:latin typeface="Calibri"/>
              </a:rPr>
              <a:t> </a:t>
            </a:r>
            <a:r>
              <a:rPr lang="en-GB" sz="1400" err="1">
                <a:solidFill>
                  <a:srgbClr val="1F497D"/>
                </a:solidFill>
                <a:latin typeface="Calibri"/>
              </a:rPr>
              <a:t>mhob</a:t>
            </a:r>
            <a:r>
              <a:rPr lang="en-GB" sz="1400">
                <a:solidFill>
                  <a:srgbClr val="1F497D"/>
                </a:solidFill>
                <a:latin typeface="Calibri"/>
              </a:rPr>
              <a:t> math o </a:t>
            </a:r>
            <a:r>
              <a:rPr lang="en-GB" sz="1400" err="1">
                <a:solidFill>
                  <a:srgbClr val="1F497D"/>
                </a:solidFill>
                <a:latin typeface="Calibri"/>
              </a:rPr>
              <a:t>brawf</a:t>
            </a:r>
            <a:r>
              <a:rPr lang="en-GB" sz="1400">
                <a:solidFill>
                  <a:srgbClr val="1F497D"/>
                </a:solidFill>
                <a:latin typeface="Calibri"/>
              </a:rPr>
              <a:t>, y </a:t>
            </a:r>
            <a:r>
              <a:rPr lang="en-GB" sz="1400" err="1">
                <a:solidFill>
                  <a:srgbClr val="1F497D"/>
                </a:solidFill>
                <a:latin typeface="Calibri"/>
              </a:rPr>
              <a:t>technegau</a:t>
            </a:r>
            <a:r>
              <a:rPr lang="en-GB" sz="1400">
                <a:solidFill>
                  <a:srgbClr val="1F497D"/>
                </a:solidFill>
                <a:latin typeface="Calibri"/>
              </a:rPr>
              <a:t> a </a:t>
            </a:r>
            <a:r>
              <a:rPr lang="en-GB" sz="1400" err="1">
                <a:solidFill>
                  <a:srgbClr val="1F497D"/>
                </a:solidFill>
                <a:latin typeface="Calibri"/>
              </a:rPr>
              <a:t>ddefnyddir</a:t>
            </a:r>
            <a:r>
              <a:rPr lang="en-GB" sz="1400">
                <a:solidFill>
                  <a:srgbClr val="1F497D"/>
                </a:solidFill>
                <a:latin typeface="Calibri"/>
              </a:rPr>
              <a:t> </a:t>
            </a:r>
            <a:r>
              <a:rPr lang="en-GB" sz="1400" err="1">
                <a:solidFill>
                  <a:srgbClr val="1F497D"/>
                </a:solidFill>
                <a:latin typeface="Calibri"/>
              </a:rPr>
              <a:t>a'r</a:t>
            </a:r>
            <a:r>
              <a:rPr lang="en-GB" sz="1400">
                <a:solidFill>
                  <a:srgbClr val="1F497D"/>
                </a:solidFill>
                <a:latin typeface="Calibri"/>
              </a:rPr>
              <a:t> </a:t>
            </a:r>
            <a:r>
              <a:rPr lang="en-GB" sz="1400" err="1">
                <a:solidFill>
                  <a:srgbClr val="1F497D"/>
                </a:solidFill>
                <a:latin typeface="Calibri"/>
              </a:rPr>
              <a:t>wybodaeth</a:t>
            </a:r>
            <a:r>
              <a:rPr lang="en-GB" sz="1400">
                <a:solidFill>
                  <a:srgbClr val="1F497D"/>
                </a:solidFill>
                <a:latin typeface="Calibri"/>
              </a:rPr>
              <a:t> y </a:t>
            </a:r>
            <a:r>
              <a:rPr lang="en-GB" sz="1400" err="1">
                <a:solidFill>
                  <a:srgbClr val="1F497D"/>
                </a:solidFill>
                <a:latin typeface="Calibri"/>
              </a:rPr>
              <a:t>gellir</a:t>
            </a:r>
            <a:r>
              <a:rPr lang="en-GB" sz="1400">
                <a:solidFill>
                  <a:srgbClr val="1F497D"/>
                </a:solidFill>
                <a:latin typeface="Calibri"/>
              </a:rPr>
              <a:t> </a:t>
            </a:r>
            <a:r>
              <a:rPr lang="en-GB" sz="1400" err="1">
                <a:solidFill>
                  <a:srgbClr val="1F497D"/>
                </a:solidFill>
                <a:latin typeface="Calibri"/>
              </a:rPr>
              <a:t>ei</a:t>
            </a:r>
            <a:r>
              <a:rPr lang="en-GB" sz="1400">
                <a:solidFill>
                  <a:srgbClr val="1F497D"/>
                </a:solidFill>
                <a:latin typeface="Calibri"/>
              </a:rPr>
              <a:t> </a:t>
            </a:r>
            <a:r>
              <a:rPr lang="en-GB" sz="1400" err="1">
                <a:solidFill>
                  <a:srgbClr val="1F497D"/>
                </a:solidFill>
                <a:latin typeface="Calibri"/>
              </a:rPr>
              <a:t>chasglu</a:t>
            </a:r>
            <a:r>
              <a:rPr lang="en-GB" sz="1400">
                <a:solidFill>
                  <a:srgbClr val="1F497D"/>
                </a:solidFill>
                <a:latin typeface="Calibri"/>
              </a:rPr>
              <a:t>.</a:t>
            </a:r>
          </a:p>
        </p:txBody>
      </p:sp>
      <p:sp>
        <p:nvSpPr>
          <p:cNvPr id="7" name="Speech Bubble: Rectangle with Corners Rounded 6">
            <a:extLst>
              <a:ext uri="{FF2B5EF4-FFF2-40B4-BE49-F238E27FC236}">
                <a16:creationId xmlns:a16="http://schemas.microsoft.com/office/drawing/2014/main" id="{D4CFEAF8-3F9B-4E64-A199-FBF16A662528}"/>
              </a:ext>
            </a:extLst>
          </p:cNvPr>
          <p:cNvSpPr/>
          <p:nvPr/>
        </p:nvSpPr>
        <p:spPr>
          <a:xfrm>
            <a:off x="8530196" y="4300834"/>
            <a:ext cx="1999067" cy="2289153"/>
          </a:xfrm>
          <a:prstGeom prst="wedgeRoundRectCallout">
            <a:avLst>
              <a:gd name="adj1" fmla="val -72253"/>
              <a:gd name="adj2" fmla="val -62018"/>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GB" sz="1400" err="1">
                <a:solidFill>
                  <a:srgbClr val="1F497D"/>
                </a:solidFill>
                <a:latin typeface="Calibri"/>
              </a:rPr>
              <a:t>Mae'n</a:t>
            </a:r>
            <a:r>
              <a:rPr lang="en-GB" sz="1400">
                <a:solidFill>
                  <a:srgbClr val="1F497D"/>
                </a:solidFill>
                <a:latin typeface="Calibri"/>
              </a:rPr>
              <a:t> </a:t>
            </a:r>
            <a:r>
              <a:rPr lang="en-GB" sz="1400" err="1">
                <a:solidFill>
                  <a:srgbClr val="1F497D"/>
                </a:solidFill>
                <a:latin typeface="Calibri"/>
              </a:rPr>
              <a:t>rhaid</a:t>
            </a:r>
            <a:r>
              <a:rPr lang="en-GB" sz="1400">
                <a:solidFill>
                  <a:srgbClr val="1F497D"/>
                </a:solidFill>
                <a:latin typeface="Calibri"/>
              </a:rPr>
              <a:t> </a:t>
            </a:r>
            <a:r>
              <a:rPr lang="en-GB" sz="1400" err="1">
                <a:solidFill>
                  <a:srgbClr val="1F497D"/>
                </a:solidFill>
                <a:latin typeface="Calibri"/>
              </a:rPr>
              <a:t>i</a:t>
            </a:r>
            <a:r>
              <a:rPr lang="en-GB" sz="1400">
                <a:solidFill>
                  <a:srgbClr val="1F497D"/>
                </a:solidFill>
                <a:latin typeface="Calibri"/>
              </a:rPr>
              <a:t> mi </a:t>
            </a:r>
            <a:r>
              <a:rPr lang="en-GB" sz="1400" err="1">
                <a:solidFill>
                  <a:srgbClr val="1F497D"/>
                </a:solidFill>
                <a:latin typeface="Calibri"/>
              </a:rPr>
              <a:t>ddangos</a:t>
            </a:r>
            <a:r>
              <a:rPr lang="en-GB" sz="1400">
                <a:solidFill>
                  <a:srgbClr val="1F497D"/>
                </a:solidFill>
                <a:latin typeface="Calibri"/>
              </a:rPr>
              <a:t> </a:t>
            </a:r>
            <a:r>
              <a:rPr lang="en-GB" sz="1400" err="1">
                <a:solidFill>
                  <a:srgbClr val="1F497D"/>
                </a:solidFill>
                <a:latin typeface="Calibri"/>
              </a:rPr>
              <a:t>i'r</a:t>
            </a:r>
            <a:r>
              <a:rPr lang="en-GB" sz="1400">
                <a:solidFill>
                  <a:srgbClr val="1F497D"/>
                </a:solidFill>
                <a:latin typeface="Calibri"/>
              </a:rPr>
              <a:t> </a:t>
            </a:r>
            <a:r>
              <a:rPr lang="en-GB" sz="1400" err="1">
                <a:solidFill>
                  <a:srgbClr val="1F497D"/>
                </a:solidFill>
                <a:latin typeface="Calibri"/>
              </a:rPr>
              <a:t>arholwr</a:t>
            </a:r>
            <a:r>
              <a:rPr lang="en-GB" sz="1400">
                <a:solidFill>
                  <a:srgbClr val="1F497D"/>
                </a:solidFill>
                <a:latin typeface="Calibri"/>
              </a:rPr>
              <a:t> </a:t>
            </a:r>
            <a:r>
              <a:rPr lang="en-GB" sz="1400" err="1">
                <a:solidFill>
                  <a:srgbClr val="1F497D"/>
                </a:solidFill>
                <a:latin typeface="Calibri"/>
              </a:rPr>
              <a:t>fy</a:t>
            </a:r>
            <a:r>
              <a:rPr lang="en-GB" sz="1400">
                <a:solidFill>
                  <a:srgbClr val="1F497D"/>
                </a:solidFill>
                <a:latin typeface="Calibri"/>
              </a:rPr>
              <a:t> mod </a:t>
            </a:r>
            <a:r>
              <a:rPr lang="en-GB" sz="1400" err="1">
                <a:solidFill>
                  <a:srgbClr val="1F497D"/>
                </a:solidFill>
                <a:latin typeface="Calibri"/>
              </a:rPr>
              <a:t>yn</a:t>
            </a:r>
            <a:r>
              <a:rPr lang="en-GB" sz="1400">
                <a:solidFill>
                  <a:srgbClr val="1F497D"/>
                </a:solidFill>
                <a:latin typeface="Calibri"/>
              </a:rPr>
              <a:t> </a:t>
            </a:r>
            <a:r>
              <a:rPr lang="en-GB" sz="1400" err="1">
                <a:solidFill>
                  <a:srgbClr val="1F497D"/>
                </a:solidFill>
                <a:latin typeface="Calibri"/>
              </a:rPr>
              <a:t>defnyddio</a:t>
            </a:r>
            <a:r>
              <a:rPr lang="en-GB" sz="1400">
                <a:solidFill>
                  <a:srgbClr val="1F497D"/>
                </a:solidFill>
                <a:latin typeface="Calibri"/>
              </a:rPr>
              <a:t> </a:t>
            </a:r>
            <a:r>
              <a:rPr lang="en-GB" sz="1400" err="1">
                <a:solidFill>
                  <a:srgbClr val="1F497D"/>
                </a:solidFill>
                <a:latin typeface="Calibri"/>
              </a:rPr>
              <a:t>gwybodaeth</a:t>
            </a:r>
            <a:r>
              <a:rPr lang="en-GB" sz="1400">
                <a:solidFill>
                  <a:srgbClr val="1F497D"/>
                </a:solidFill>
                <a:latin typeface="Calibri"/>
              </a:rPr>
              <a:t> </a:t>
            </a:r>
            <a:r>
              <a:rPr lang="en-GB" sz="1400" err="1">
                <a:solidFill>
                  <a:srgbClr val="1F497D"/>
                </a:solidFill>
                <a:latin typeface="Calibri"/>
              </a:rPr>
              <a:t>sy’n</a:t>
            </a:r>
            <a:r>
              <a:rPr lang="en-GB" sz="1400">
                <a:solidFill>
                  <a:srgbClr val="1F497D"/>
                </a:solidFill>
                <a:latin typeface="Calibri"/>
              </a:rPr>
              <a:t> </a:t>
            </a:r>
            <a:r>
              <a:rPr lang="en-GB" sz="1400" err="1">
                <a:solidFill>
                  <a:srgbClr val="1F497D"/>
                </a:solidFill>
                <a:latin typeface="Calibri"/>
              </a:rPr>
              <a:t>dangos</a:t>
            </a:r>
            <a:r>
              <a:rPr lang="en-GB" sz="1400">
                <a:solidFill>
                  <a:srgbClr val="1F497D"/>
                </a:solidFill>
                <a:latin typeface="Calibri"/>
              </a:rPr>
              <a:t> </a:t>
            </a:r>
            <a:r>
              <a:rPr lang="en-GB" sz="1400" err="1">
                <a:solidFill>
                  <a:srgbClr val="1F497D"/>
                </a:solidFill>
                <a:latin typeface="Calibri"/>
              </a:rPr>
              <a:t>fy</a:t>
            </a:r>
            <a:r>
              <a:rPr lang="en-GB" sz="1400">
                <a:solidFill>
                  <a:srgbClr val="1F497D"/>
                </a:solidFill>
                <a:latin typeface="Calibri"/>
              </a:rPr>
              <a:t> mod </a:t>
            </a:r>
            <a:r>
              <a:rPr lang="en-GB" sz="1400" err="1">
                <a:solidFill>
                  <a:srgbClr val="1F497D"/>
                </a:solidFill>
                <a:latin typeface="Calibri"/>
              </a:rPr>
              <a:t>yn</a:t>
            </a:r>
            <a:r>
              <a:rPr lang="en-GB" sz="1400">
                <a:solidFill>
                  <a:srgbClr val="1F497D"/>
                </a:solidFill>
                <a:latin typeface="Calibri"/>
              </a:rPr>
              <a:t> </a:t>
            </a:r>
            <a:r>
              <a:rPr lang="en-GB" sz="1400" err="1">
                <a:solidFill>
                  <a:srgbClr val="1F497D"/>
                </a:solidFill>
                <a:latin typeface="Calibri"/>
              </a:rPr>
              <a:t>ymwybodol</a:t>
            </a:r>
            <a:r>
              <a:rPr lang="en-GB" sz="1400">
                <a:solidFill>
                  <a:srgbClr val="1F497D"/>
                </a:solidFill>
                <a:latin typeface="Calibri"/>
              </a:rPr>
              <a:t> </a:t>
            </a:r>
            <a:r>
              <a:rPr lang="en-GB" sz="1400" err="1">
                <a:solidFill>
                  <a:srgbClr val="1F497D"/>
                </a:solidFill>
                <a:latin typeface="Calibri"/>
              </a:rPr>
              <a:t>o'r</a:t>
            </a:r>
            <a:r>
              <a:rPr lang="en-GB" sz="1400">
                <a:solidFill>
                  <a:srgbClr val="1F497D"/>
                </a:solidFill>
                <a:latin typeface="Calibri"/>
              </a:rPr>
              <a:t> </a:t>
            </a:r>
            <a:r>
              <a:rPr lang="en-GB" sz="1400" err="1">
                <a:solidFill>
                  <a:srgbClr val="1F497D"/>
                </a:solidFill>
                <a:latin typeface="Calibri"/>
              </a:rPr>
              <a:t>gwahaniaethau</a:t>
            </a:r>
            <a:r>
              <a:rPr lang="en-GB" sz="1400">
                <a:solidFill>
                  <a:srgbClr val="1F497D"/>
                </a:solidFill>
                <a:latin typeface="Calibri"/>
              </a:rPr>
              <a:t> </a:t>
            </a:r>
            <a:r>
              <a:rPr lang="en-GB" sz="1400" err="1">
                <a:solidFill>
                  <a:srgbClr val="1F497D"/>
                </a:solidFill>
                <a:latin typeface="Calibri"/>
              </a:rPr>
              <a:t>rhwng</a:t>
            </a:r>
            <a:r>
              <a:rPr lang="en-GB" sz="1400">
                <a:solidFill>
                  <a:srgbClr val="1F497D"/>
                </a:solidFill>
                <a:latin typeface="Calibri"/>
              </a:rPr>
              <a:t> y </a:t>
            </a:r>
            <a:r>
              <a:rPr lang="en-GB" sz="1400" err="1">
                <a:solidFill>
                  <a:srgbClr val="1F497D"/>
                </a:solidFill>
                <a:latin typeface="Calibri"/>
              </a:rPr>
              <a:t>gwahanol</a:t>
            </a:r>
            <a:r>
              <a:rPr lang="en-GB" sz="1400">
                <a:solidFill>
                  <a:srgbClr val="1F497D"/>
                </a:solidFill>
                <a:latin typeface="Calibri"/>
              </a:rPr>
              <a:t> </a:t>
            </a:r>
            <a:r>
              <a:rPr lang="en-GB" sz="1400" err="1">
                <a:solidFill>
                  <a:srgbClr val="1F497D"/>
                </a:solidFill>
                <a:latin typeface="Calibri"/>
              </a:rPr>
              <a:t>dechnegau</a:t>
            </a:r>
            <a:r>
              <a:rPr lang="en-GB" sz="1400">
                <a:solidFill>
                  <a:srgbClr val="1F497D"/>
                </a:solidFill>
                <a:latin typeface="Calibri"/>
              </a:rPr>
              <a:t>..</a:t>
            </a:r>
          </a:p>
        </p:txBody>
      </p:sp>
      <p:sp>
        <p:nvSpPr>
          <p:cNvPr id="8" name="Speech Bubble: Rectangle with Corners Rounded 7">
            <a:extLst>
              <a:ext uri="{FF2B5EF4-FFF2-40B4-BE49-F238E27FC236}">
                <a16:creationId xmlns:a16="http://schemas.microsoft.com/office/drawing/2014/main" id="{E7A421FC-CE30-47CD-9503-89C17CDCCE48}"/>
              </a:ext>
            </a:extLst>
          </p:cNvPr>
          <p:cNvSpPr/>
          <p:nvPr/>
        </p:nvSpPr>
        <p:spPr>
          <a:xfrm>
            <a:off x="8530197" y="1620696"/>
            <a:ext cx="1999067" cy="2289153"/>
          </a:xfrm>
          <a:prstGeom prst="wedgeRoundRectCallout">
            <a:avLst>
              <a:gd name="adj1" fmla="val -73481"/>
              <a:gd name="adj2" fmla="val -33308"/>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GB" sz="1400">
                <a:solidFill>
                  <a:srgbClr val="1F497D"/>
                </a:solidFill>
                <a:latin typeface="Calibri"/>
              </a:rPr>
              <a:t>Er </a:t>
            </a:r>
            <a:r>
              <a:rPr lang="en-GB" sz="1400" err="1">
                <a:solidFill>
                  <a:srgbClr val="1F497D"/>
                </a:solidFill>
                <a:latin typeface="Calibri"/>
              </a:rPr>
              <a:t>mwyn</a:t>
            </a:r>
            <a:r>
              <a:rPr lang="en-GB" sz="1400">
                <a:solidFill>
                  <a:srgbClr val="1F497D"/>
                </a:solidFill>
                <a:latin typeface="Calibri"/>
              </a:rPr>
              <a:t> </a:t>
            </a:r>
            <a:r>
              <a:rPr lang="en-GB" sz="1400" err="1">
                <a:solidFill>
                  <a:srgbClr val="1F497D"/>
                </a:solidFill>
                <a:latin typeface="Calibri"/>
              </a:rPr>
              <a:t>dechrau</a:t>
            </a:r>
            <a:r>
              <a:rPr lang="en-GB" sz="1400">
                <a:solidFill>
                  <a:srgbClr val="1F497D"/>
                </a:solidFill>
                <a:latin typeface="Calibri"/>
              </a:rPr>
              <a:t> </a:t>
            </a:r>
            <a:r>
              <a:rPr lang="en-GB" sz="1400" err="1">
                <a:solidFill>
                  <a:srgbClr val="1F497D"/>
                </a:solidFill>
                <a:latin typeface="Calibri"/>
              </a:rPr>
              <a:t>cael</a:t>
            </a:r>
            <a:r>
              <a:rPr lang="en-GB" sz="1400">
                <a:solidFill>
                  <a:srgbClr val="1F497D"/>
                </a:solidFill>
                <a:latin typeface="Calibri"/>
              </a:rPr>
              <a:t> </a:t>
            </a:r>
            <a:r>
              <a:rPr lang="en-GB" sz="1400" err="1">
                <a:solidFill>
                  <a:srgbClr val="1F497D"/>
                </a:solidFill>
                <a:latin typeface="Calibri"/>
              </a:rPr>
              <a:t>credyd</a:t>
            </a:r>
            <a:r>
              <a:rPr lang="en-GB" sz="1400">
                <a:solidFill>
                  <a:srgbClr val="1F497D"/>
                </a:solidFill>
                <a:latin typeface="Calibri"/>
              </a:rPr>
              <a:t> </a:t>
            </a:r>
            <a:r>
              <a:rPr lang="en-GB" sz="1400" err="1">
                <a:solidFill>
                  <a:srgbClr val="1F497D"/>
                </a:solidFill>
                <a:latin typeface="Calibri"/>
              </a:rPr>
              <a:t>ar</a:t>
            </a:r>
            <a:r>
              <a:rPr lang="en-GB" sz="1400">
                <a:solidFill>
                  <a:srgbClr val="1F497D"/>
                </a:solidFill>
                <a:latin typeface="Calibri"/>
              </a:rPr>
              <a:t> </a:t>
            </a:r>
            <a:r>
              <a:rPr lang="en-GB" sz="1400" err="1">
                <a:solidFill>
                  <a:srgbClr val="1F497D"/>
                </a:solidFill>
                <a:latin typeface="Calibri"/>
              </a:rPr>
              <a:t>unwaith</a:t>
            </a:r>
            <a:r>
              <a:rPr lang="en-GB" sz="1400">
                <a:solidFill>
                  <a:srgbClr val="1F497D"/>
                </a:solidFill>
                <a:latin typeface="Calibri"/>
              </a:rPr>
              <a:t>, </a:t>
            </a:r>
            <a:r>
              <a:rPr lang="en-GB" sz="1400" err="1">
                <a:solidFill>
                  <a:srgbClr val="1F497D"/>
                </a:solidFill>
                <a:latin typeface="Calibri"/>
              </a:rPr>
              <a:t>mae</a:t>
            </a:r>
            <a:r>
              <a:rPr lang="en-GB" sz="1400">
                <a:solidFill>
                  <a:srgbClr val="1F497D"/>
                </a:solidFill>
                <a:latin typeface="Calibri"/>
              </a:rPr>
              <a:t> </a:t>
            </a:r>
            <a:r>
              <a:rPr lang="en-GB" sz="1400" err="1">
                <a:solidFill>
                  <a:srgbClr val="1F497D"/>
                </a:solidFill>
                <a:latin typeface="Calibri"/>
              </a:rPr>
              <a:t>angen</a:t>
            </a:r>
            <a:r>
              <a:rPr lang="en-GB" sz="1400">
                <a:solidFill>
                  <a:srgbClr val="1F497D"/>
                </a:solidFill>
                <a:latin typeface="Calibri"/>
              </a:rPr>
              <a:t> </a:t>
            </a:r>
            <a:r>
              <a:rPr lang="en-GB" sz="1400" err="1">
                <a:solidFill>
                  <a:srgbClr val="1F497D"/>
                </a:solidFill>
                <a:latin typeface="Calibri"/>
              </a:rPr>
              <a:t>imi</a:t>
            </a:r>
            <a:r>
              <a:rPr lang="en-GB" sz="1400">
                <a:solidFill>
                  <a:srgbClr val="1F497D"/>
                </a:solidFill>
                <a:latin typeface="Calibri"/>
              </a:rPr>
              <a:t> </a:t>
            </a:r>
            <a:r>
              <a:rPr lang="en-GB" sz="1400" err="1">
                <a:solidFill>
                  <a:srgbClr val="1F497D"/>
                </a:solidFill>
                <a:latin typeface="Calibri"/>
              </a:rPr>
              <a:t>sicrhau</a:t>
            </a:r>
            <a:r>
              <a:rPr lang="en-GB" sz="1400">
                <a:solidFill>
                  <a:srgbClr val="1F497D"/>
                </a:solidFill>
                <a:latin typeface="Calibri"/>
              </a:rPr>
              <a:t> </a:t>
            </a:r>
            <a:r>
              <a:rPr lang="en-GB" sz="1400" err="1">
                <a:solidFill>
                  <a:srgbClr val="1F497D"/>
                </a:solidFill>
                <a:latin typeface="Calibri"/>
              </a:rPr>
              <a:t>fy</a:t>
            </a:r>
            <a:r>
              <a:rPr lang="en-GB" sz="1400">
                <a:solidFill>
                  <a:srgbClr val="1F497D"/>
                </a:solidFill>
                <a:latin typeface="Calibri"/>
              </a:rPr>
              <a:t> mod </a:t>
            </a:r>
            <a:r>
              <a:rPr lang="en-GB" sz="1400" err="1">
                <a:solidFill>
                  <a:srgbClr val="1F497D"/>
                </a:solidFill>
                <a:latin typeface="Calibri"/>
              </a:rPr>
              <a:t>yn</a:t>
            </a:r>
            <a:r>
              <a:rPr lang="en-GB" sz="1400">
                <a:solidFill>
                  <a:srgbClr val="1F497D"/>
                </a:solidFill>
                <a:latin typeface="Calibri"/>
              </a:rPr>
              <a:t> </a:t>
            </a:r>
            <a:r>
              <a:rPr lang="en-GB" sz="1400" err="1">
                <a:solidFill>
                  <a:srgbClr val="1F497D"/>
                </a:solidFill>
                <a:latin typeface="Calibri"/>
              </a:rPr>
              <a:t>gwneud</a:t>
            </a:r>
            <a:r>
              <a:rPr lang="en-GB" sz="1400">
                <a:solidFill>
                  <a:srgbClr val="1F497D"/>
                </a:solidFill>
                <a:latin typeface="Calibri"/>
              </a:rPr>
              <a:t> </a:t>
            </a:r>
            <a:r>
              <a:rPr lang="en-GB" sz="1400" err="1">
                <a:solidFill>
                  <a:srgbClr val="1F497D"/>
                </a:solidFill>
                <a:latin typeface="Calibri"/>
              </a:rPr>
              <a:t>pwynt</a:t>
            </a:r>
            <a:r>
              <a:rPr lang="en-GB" sz="1400">
                <a:solidFill>
                  <a:srgbClr val="1F497D"/>
                </a:solidFill>
                <a:latin typeface="Calibri"/>
              </a:rPr>
              <a:t> </a:t>
            </a:r>
            <a:r>
              <a:rPr lang="en-GB" sz="1400" err="1">
                <a:solidFill>
                  <a:srgbClr val="1F497D"/>
                </a:solidFill>
                <a:latin typeface="Calibri"/>
              </a:rPr>
              <a:t>sy'n</a:t>
            </a:r>
            <a:r>
              <a:rPr lang="en-GB" sz="1400">
                <a:solidFill>
                  <a:srgbClr val="1F497D"/>
                </a:solidFill>
                <a:latin typeface="Calibri"/>
              </a:rPr>
              <a:t> </a:t>
            </a:r>
            <a:r>
              <a:rPr lang="en-GB" sz="1400" err="1">
                <a:solidFill>
                  <a:srgbClr val="1F497D"/>
                </a:solidFill>
                <a:latin typeface="Calibri"/>
              </a:rPr>
              <a:t>ymwneud</a:t>
            </a:r>
            <a:r>
              <a:rPr lang="en-GB" sz="1400">
                <a:solidFill>
                  <a:srgbClr val="1F497D"/>
                </a:solidFill>
                <a:latin typeface="Calibri"/>
              </a:rPr>
              <a:t> </a:t>
            </a:r>
            <a:r>
              <a:rPr lang="en-GB" sz="1400" err="1">
                <a:solidFill>
                  <a:srgbClr val="1F497D"/>
                </a:solidFill>
                <a:latin typeface="Calibri"/>
              </a:rPr>
              <a:t>â'r</a:t>
            </a:r>
            <a:r>
              <a:rPr lang="en-GB" sz="1400">
                <a:solidFill>
                  <a:srgbClr val="1F497D"/>
                </a:solidFill>
                <a:latin typeface="Calibri"/>
              </a:rPr>
              <a:t> </a:t>
            </a:r>
            <a:r>
              <a:rPr lang="en-GB" sz="1400" err="1">
                <a:solidFill>
                  <a:srgbClr val="1F497D"/>
                </a:solidFill>
                <a:latin typeface="Calibri"/>
              </a:rPr>
              <a:t>cwestiwn</a:t>
            </a:r>
            <a:r>
              <a:rPr lang="en-GB" sz="1400">
                <a:solidFill>
                  <a:srgbClr val="1F497D"/>
                </a:solidFill>
                <a:latin typeface="Calibri"/>
              </a:rPr>
              <a:t> </a:t>
            </a:r>
            <a:r>
              <a:rPr lang="en-GB" sz="1400" err="1">
                <a:solidFill>
                  <a:srgbClr val="1F497D"/>
                </a:solidFill>
                <a:latin typeface="Calibri"/>
              </a:rPr>
              <a:t>yn</a:t>
            </a:r>
            <a:r>
              <a:rPr lang="en-GB" sz="1400">
                <a:solidFill>
                  <a:srgbClr val="1F497D"/>
                </a:solidFill>
                <a:latin typeface="Calibri"/>
              </a:rPr>
              <a:t> </a:t>
            </a:r>
            <a:r>
              <a:rPr lang="en-GB" sz="1400" err="1">
                <a:solidFill>
                  <a:srgbClr val="1F497D"/>
                </a:solidFill>
                <a:latin typeface="Calibri"/>
              </a:rPr>
              <a:t>fy</a:t>
            </a:r>
            <a:r>
              <a:rPr lang="en-GB" sz="1400">
                <a:solidFill>
                  <a:srgbClr val="1F497D"/>
                </a:solidFill>
                <a:latin typeface="Calibri"/>
              </a:rPr>
              <a:t> </a:t>
            </a:r>
            <a:r>
              <a:rPr lang="en-GB" sz="1400" err="1">
                <a:solidFill>
                  <a:srgbClr val="1F497D"/>
                </a:solidFill>
                <a:latin typeface="Calibri"/>
              </a:rPr>
              <a:t>mrawddeg</a:t>
            </a:r>
            <a:r>
              <a:rPr lang="en-GB" sz="1400">
                <a:solidFill>
                  <a:srgbClr val="1F497D"/>
                </a:solidFill>
                <a:latin typeface="Calibri"/>
              </a:rPr>
              <a:t> </a:t>
            </a:r>
            <a:r>
              <a:rPr lang="en-GB" sz="1400" err="1">
                <a:solidFill>
                  <a:srgbClr val="1F497D"/>
                </a:solidFill>
                <a:latin typeface="Calibri"/>
              </a:rPr>
              <a:t>gyntaf</a:t>
            </a:r>
            <a:r>
              <a:rPr lang="en-GB" sz="1400">
                <a:solidFill>
                  <a:srgbClr val="1F497D"/>
                </a:solidFill>
                <a:latin typeface="Calibri"/>
              </a:rPr>
              <a:t>.</a:t>
            </a:r>
          </a:p>
        </p:txBody>
      </p:sp>
      <p:pic>
        <p:nvPicPr>
          <p:cNvPr id="9" name="Audio 8">
            <a:hlinkClick r:id="" action="ppaction://media"/>
            <a:extLst>
              <a:ext uri="{FF2B5EF4-FFF2-40B4-BE49-F238E27FC236}">
                <a16:creationId xmlns:a16="http://schemas.microsoft.com/office/drawing/2014/main" id="{8DBD13D2-D9CD-8A42-8F8C-3401B51BE3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67348446"/>
      </p:ext>
    </p:extLst>
  </p:cSld>
  <p:clrMapOvr>
    <a:masterClrMapping/>
  </p:clrMapOvr>
  <mc:AlternateContent xmlns:mc="http://schemas.openxmlformats.org/markup-compatibility/2006" xmlns:p14="http://schemas.microsoft.com/office/powerpoint/2010/main">
    <mc:Choice Requires="p14">
      <p:transition spd="slow" p14:dur="2000" advTm="30181"/>
    </mc:Choice>
    <mc:Fallback xmlns="">
      <p:transition spd="slow" advTm="30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2921480"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 </a:t>
            </a:r>
          </a:p>
          <a:p>
            <a:pPr algn="ctr"/>
            <a:r>
              <a:rPr lang="en-US" err="1">
                <a:solidFill>
                  <a:prstClr val="white"/>
                </a:solidFill>
                <a:latin typeface="Calibri"/>
              </a:rPr>
              <a:t>beth</a:t>
            </a:r>
            <a:r>
              <a:rPr lang="en-US">
                <a:solidFill>
                  <a:prstClr val="white"/>
                </a:solidFill>
                <a:latin typeface="Calibri"/>
              </a:rPr>
              <a:t> </a:t>
            </a:r>
            <a:r>
              <a:rPr lang="en-US" err="1">
                <a:solidFill>
                  <a:prstClr val="white"/>
                </a:solidFill>
                <a:latin typeface="Calibri"/>
              </a:rPr>
              <a:t>sy’n</a:t>
            </a:r>
            <a:r>
              <a:rPr lang="en-US">
                <a:solidFill>
                  <a:prstClr val="white"/>
                </a:solidFill>
                <a:latin typeface="Calibri"/>
              </a:rPr>
              <a:t> </a:t>
            </a:r>
            <a:r>
              <a:rPr lang="en-US" err="1">
                <a:solidFill>
                  <a:prstClr val="white"/>
                </a:solidFill>
                <a:latin typeface="Calibri"/>
              </a:rPr>
              <a:t>ennill</a:t>
            </a:r>
            <a:r>
              <a:rPr lang="en-US">
                <a:solidFill>
                  <a:prstClr val="white"/>
                </a:solidFill>
                <a:latin typeface="Calibri"/>
              </a:rPr>
              <a:t> </a:t>
            </a:r>
            <a:r>
              <a:rPr lang="en-US" err="1">
                <a:solidFill>
                  <a:prstClr val="white"/>
                </a:solidFill>
                <a:latin typeface="Calibri"/>
              </a:rPr>
              <a:t>marciau</a:t>
            </a:r>
            <a:r>
              <a:rPr lang="en-US">
                <a:solidFill>
                  <a:prstClr val="white"/>
                </a:solidFill>
                <a:latin typeface="Calibri"/>
              </a:rPr>
              <a:t>?</a:t>
            </a:r>
          </a:p>
        </p:txBody>
      </p:sp>
      <p:sp>
        <p:nvSpPr>
          <p:cNvPr id="4" name="Content Placeholder 2">
            <a:extLst>
              <a:ext uri="{FF2B5EF4-FFF2-40B4-BE49-F238E27FC236}">
                <a16:creationId xmlns:a16="http://schemas.microsoft.com/office/drawing/2014/main" id="{540900DE-7F59-4646-80E7-832448E976C6}"/>
              </a:ext>
            </a:extLst>
          </p:cNvPr>
          <p:cNvSpPr txBox="1">
            <a:spLocks/>
          </p:cNvSpPr>
          <p:nvPr/>
        </p:nvSpPr>
        <p:spPr>
          <a:xfrm>
            <a:off x="2047415" y="1395614"/>
            <a:ext cx="8166538" cy="2793649"/>
          </a:xfrm>
          <a:prstGeom prst="rect">
            <a:avLst/>
          </a:prstGeom>
        </p:spPr>
        <p:txBody>
          <a:bodyPr vert="horz" lIns="91440" tIns="45720" rIns="91440" bIns="45720" rtlCol="0">
            <a:normAutofit fontScale="70000" lnSpcReduction="20000"/>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solidFill>
                  <a:prstClr val="black"/>
                </a:solidFill>
              </a:rPr>
              <a:t>Mae </a:t>
            </a:r>
            <a:r>
              <a:rPr lang="en-GB" err="1">
                <a:solidFill>
                  <a:prstClr val="black"/>
                </a:solidFill>
              </a:rPr>
              <a:t>amrywiaeth</a:t>
            </a:r>
            <a:r>
              <a:rPr lang="en-GB">
                <a:solidFill>
                  <a:prstClr val="black"/>
                </a:solidFill>
              </a:rPr>
              <a:t> o </a:t>
            </a:r>
            <a:r>
              <a:rPr lang="en-GB" err="1">
                <a:solidFill>
                  <a:prstClr val="black"/>
                </a:solidFill>
              </a:rPr>
              <a:t>dechnegau</a:t>
            </a:r>
            <a:r>
              <a:rPr lang="en-GB">
                <a:solidFill>
                  <a:prstClr val="black"/>
                </a:solidFill>
              </a:rPr>
              <a:t> y </a:t>
            </a:r>
            <a:r>
              <a:rPr lang="en-GB" err="1">
                <a:solidFill>
                  <a:prstClr val="black"/>
                </a:solidFill>
              </a:rPr>
              <a:t>gellir</a:t>
            </a:r>
            <a:r>
              <a:rPr lang="en-GB">
                <a:solidFill>
                  <a:prstClr val="black"/>
                </a:solidFill>
              </a:rPr>
              <a:t> </a:t>
            </a:r>
            <a:r>
              <a:rPr lang="en-GB" err="1">
                <a:solidFill>
                  <a:prstClr val="black"/>
                </a:solidFill>
              </a:rPr>
              <a:t>eu</a:t>
            </a:r>
            <a:r>
              <a:rPr lang="en-GB">
                <a:solidFill>
                  <a:prstClr val="black"/>
                </a:solidFill>
              </a:rPr>
              <a:t> </a:t>
            </a:r>
            <a:r>
              <a:rPr lang="en-GB" err="1">
                <a:solidFill>
                  <a:prstClr val="black"/>
                </a:solidFill>
              </a:rPr>
              <a:t>defnyddio</a:t>
            </a:r>
            <a:r>
              <a:rPr lang="en-GB">
                <a:solidFill>
                  <a:prstClr val="black"/>
                </a:solidFill>
              </a:rPr>
              <a:t> </a:t>
            </a:r>
            <a:r>
              <a:rPr lang="en-GB" err="1">
                <a:solidFill>
                  <a:prstClr val="black"/>
                </a:solidFill>
              </a:rPr>
              <a:t>i</a:t>
            </a:r>
            <a:r>
              <a:rPr lang="en-GB">
                <a:solidFill>
                  <a:prstClr val="black"/>
                </a:solidFill>
              </a:rPr>
              <a:t> </a:t>
            </a:r>
            <a:r>
              <a:rPr lang="en-GB" err="1">
                <a:solidFill>
                  <a:prstClr val="black"/>
                </a:solidFill>
              </a:rPr>
              <a:t>ymchwilio</a:t>
            </a:r>
            <a:r>
              <a:rPr lang="en-GB">
                <a:solidFill>
                  <a:prstClr val="black"/>
                </a:solidFill>
              </a:rPr>
              <a:t> </a:t>
            </a:r>
            <a:r>
              <a:rPr lang="en-GB" err="1">
                <a:solidFill>
                  <a:prstClr val="black"/>
                </a:solidFill>
              </a:rPr>
              <a:t>i</a:t>
            </a:r>
            <a:r>
              <a:rPr lang="en-GB">
                <a:solidFill>
                  <a:prstClr val="black"/>
                </a:solidFill>
              </a:rPr>
              <a:t> </a:t>
            </a:r>
            <a:r>
              <a:rPr lang="en-GB" err="1">
                <a:solidFill>
                  <a:prstClr val="black"/>
                </a:solidFill>
              </a:rPr>
              <a:t>isbridd</a:t>
            </a:r>
            <a:r>
              <a:rPr lang="en-GB">
                <a:solidFill>
                  <a:prstClr val="black"/>
                </a:solidFill>
              </a:rPr>
              <a:t> </a:t>
            </a:r>
            <a:r>
              <a:rPr lang="en-GB" err="1">
                <a:solidFill>
                  <a:prstClr val="black"/>
                </a:solidFill>
              </a:rPr>
              <a:t>gan</a:t>
            </a:r>
            <a:r>
              <a:rPr lang="en-GB">
                <a:solidFill>
                  <a:prstClr val="black"/>
                </a:solidFill>
              </a:rPr>
              <a:t> </a:t>
            </a:r>
            <a:r>
              <a:rPr lang="en-GB" err="1">
                <a:solidFill>
                  <a:prstClr val="black"/>
                </a:solidFill>
              </a:rPr>
              <a:t>gynnwys</a:t>
            </a:r>
            <a:r>
              <a:rPr lang="en-GB">
                <a:solidFill>
                  <a:prstClr val="black"/>
                </a:solidFill>
              </a:rPr>
              <a:t> </a:t>
            </a:r>
            <a:r>
              <a:rPr lang="en-GB" err="1">
                <a:solidFill>
                  <a:prstClr val="black"/>
                </a:solidFill>
              </a:rPr>
              <a:t>cloddio</a:t>
            </a:r>
            <a:r>
              <a:rPr lang="en-GB">
                <a:solidFill>
                  <a:prstClr val="black"/>
                </a:solidFill>
              </a:rPr>
              <a:t> </a:t>
            </a:r>
            <a:r>
              <a:rPr lang="en-GB" err="1">
                <a:solidFill>
                  <a:prstClr val="black"/>
                </a:solidFill>
              </a:rPr>
              <a:t>pyllau</a:t>
            </a:r>
            <a:r>
              <a:rPr lang="en-GB">
                <a:solidFill>
                  <a:prstClr val="black"/>
                </a:solidFill>
              </a:rPr>
              <a:t> </a:t>
            </a:r>
            <a:r>
              <a:rPr lang="en-GB" err="1">
                <a:solidFill>
                  <a:prstClr val="black"/>
                </a:solidFill>
              </a:rPr>
              <a:t>prawf</a:t>
            </a:r>
            <a:r>
              <a:rPr lang="en-GB">
                <a:solidFill>
                  <a:prstClr val="black"/>
                </a:solidFill>
              </a:rPr>
              <a:t>, </a:t>
            </a:r>
            <a:r>
              <a:rPr lang="en-GB" err="1">
                <a:solidFill>
                  <a:prstClr val="black"/>
                </a:solidFill>
              </a:rPr>
              <a:t>drilio</a:t>
            </a:r>
            <a:r>
              <a:rPr lang="en-GB">
                <a:solidFill>
                  <a:prstClr val="black"/>
                </a:solidFill>
              </a:rPr>
              <a:t> </a:t>
            </a:r>
            <a:r>
              <a:rPr lang="en-GB" err="1">
                <a:solidFill>
                  <a:prstClr val="black"/>
                </a:solidFill>
              </a:rPr>
              <a:t>tyllau</a:t>
            </a:r>
            <a:r>
              <a:rPr lang="en-GB">
                <a:solidFill>
                  <a:prstClr val="black"/>
                </a:solidFill>
              </a:rPr>
              <a:t> </a:t>
            </a:r>
            <a:r>
              <a:rPr lang="en-GB" err="1">
                <a:solidFill>
                  <a:prstClr val="black"/>
                </a:solidFill>
              </a:rPr>
              <a:t>turio</a:t>
            </a:r>
            <a:r>
              <a:rPr lang="en-GB">
                <a:solidFill>
                  <a:prstClr val="black"/>
                </a:solidFill>
              </a:rPr>
              <a:t>, </a:t>
            </a:r>
            <a:r>
              <a:rPr lang="en-GB" err="1">
                <a:solidFill>
                  <a:prstClr val="black"/>
                </a:solidFill>
              </a:rPr>
              <a:t>samplu</a:t>
            </a:r>
            <a:r>
              <a:rPr lang="en-GB">
                <a:solidFill>
                  <a:prstClr val="black"/>
                </a:solidFill>
              </a:rPr>
              <a:t> </a:t>
            </a:r>
            <a:r>
              <a:rPr lang="en-GB" err="1">
                <a:solidFill>
                  <a:prstClr val="black"/>
                </a:solidFill>
              </a:rPr>
              <a:t>ar</a:t>
            </a:r>
            <a:r>
              <a:rPr lang="en-GB">
                <a:solidFill>
                  <a:prstClr val="black"/>
                </a:solidFill>
              </a:rPr>
              <a:t> y </a:t>
            </a:r>
            <a:r>
              <a:rPr lang="en-GB" err="1">
                <a:solidFill>
                  <a:prstClr val="black"/>
                </a:solidFill>
              </a:rPr>
              <a:t>safle</a:t>
            </a:r>
            <a:r>
              <a:rPr lang="en-GB">
                <a:solidFill>
                  <a:prstClr val="black"/>
                </a:solidFill>
              </a:rPr>
              <a:t> a </a:t>
            </a:r>
            <a:r>
              <a:rPr lang="en-GB" err="1">
                <a:solidFill>
                  <a:prstClr val="black"/>
                </a:solidFill>
              </a:rPr>
              <a:t>phrofi</a:t>
            </a:r>
            <a:r>
              <a:rPr lang="en-GB">
                <a:solidFill>
                  <a:prstClr val="black"/>
                </a:solidFill>
              </a:rPr>
              <a:t> </a:t>
            </a:r>
            <a:r>
              <a:rPr lang="en-GB" err="1">
                <a:solidFill>
                  <a:prstClr val="black"/>
                </a:solidFill>
              </a:rPr>
              <a:t>ar</a:t>
            </a:r>
            <a:r>
              <a:rPr lang="en-GB">
                <a:solidFill>
                  <a:prstClr val="black"/>
                </a:solidFill>
              </a:rPr>
              <a:t> y </a:t>
            </a:r>
            <a:r>
              <a:rPr lang="en-GB" err="1">
                <a:solidFill>
                  <a:prstClr val="black"/>
                </a:solidFill>
              </a:rPr>
              <a:t>safle</a:t>
            </a:r>
            <a:r>
              <a:rPr lang="en-GB">
                <a:solidFill>
                  <a:prstClr val="black"/>
                </a:solidFill>
              </a:rPr>
              <a:t>.</a:t>
            </a:r>
          </a:p>
          <a:p>
            <a:r>
              <a:rPr lang="en-GB">
                <a:solidFill>
                  <a:prstClr val="black"/>
                </a:solidFill>
              </a:rPr>
              <a:t>Mae </a:t>
            </a:r>
            <a:r>
              <a:rPr lang="en-GB" err="1">
                <a:solidFill>
                  <a:prstClr val="black"/>
                </a:solidFill>
              </a:rPr>
              <a:t>cloddio</a:t>
            </a:r>
            <a:r>
              <a:rPr lang="en-GB">
                <a:solidFill>
                  <a:prstClr val="black"/>
                </a:solidFill>
              </a:rPr>
              <a:t> </a:t>
            </a:r>
            <a:r>
              <a:rPr lang="en-GB" err="1">
                <a:solidFill>
                  <a:prstClr val="black"/>
                </a:solidFill>
              </a:rPr>
              <a:t>pyllau</a:t>
            </a:r>
            <a:r>
              <a:rPr lang="en-GB">
                <a:solidFill>
                  <a:prstClr val="black"/>
                </a:solidFill>
              </a:rPr>
              <a:t> </a:t>
            </a:r>
            <a:r>
              <a:rPr lang="en-GB" err="1">
                <a:solidFill>
                  <a:prstClr val="black"/>
                </a:solidFill>
              </a:rPr>
              <a:t>prawf</a:t>
            </a:r>
            <a:r>
              <a:rPr lang="en-GB">
                <a:solidFill>
                  <a:prstClr val="black"/>
                </a:solidFill>
              </a:rPr>
              <a:t> </a:t>
            </a:r>
            <a:r>
              <a:rPr lang="en-GB" err="1">
                <a:solidFill>
                  <a:prstClr val="black"/>
                </a:solidFill>
              </a:rPr>
              <a:t>yn</a:t>
            </a:r>
            <a:r>
              <a:rPr lang="en-GB">
                <a:solidFill>
                  <a:prstClr val="black"/>
                </a:solidFill>
              </a:rPr>
              <a:t> </a:t>
            </a:r>
            <a:r>
              <a:rPr lang="en-GB" err="1">
                <a:solidFill>
                  <a:prstClr val="black"/>
                </a:solidFill>
              </a:rPr>
              <a:t>ddull</a:t>
            </a:r>
            <a:r>
              <a:rPr lang="en-GB">
                <a:solidFill>
                  <a:prstClr val="black"/>
                </a:solidFill>
              </a:rPr>
              <a:t> </a:t>
            </a:r>
            <a:r>
              <a:rPr lang="en-GB" err="1">
                <a:solidFill>
                  <a:prstClr val="black"/>
                </a:solidFill>
              </a:rPr>
              <a:t>cymharol</a:t>
            </a:r>
            <a:r>
              <a:rPr lang="en-GB">
                <a:solidFill>
                  <a:prstClr val="black"/>
                </a:solidFill>
              </a:rPr>
              <a:t> </a:t>
            </a:r>
            <a:r>
              <a:rPr lang="en-GB" err="1">
                <a:solidFill>
                  <a:prstClr val="black"/>
                </a:solidFill>
              </a:rPr>
              <a:t>fas</a:t>
            </a:r>
            <a:r>
              <a:rPr lang="en-GB">
                <a:solidFill>
                  <a:prstClr val="black"/>
                </a:solidFill>
              </a:rPr>
              <a:t> o </a:t>
            </a:r>
            <a:r>
              <a:rPr lang="en-GB" err="1">
                <a:solidFill>
                  <a:prstClr val="black"/>
                </a:solidFill>
              </a:rPr>
              <a:t>ymchwilio</a:t>
            </a:r>
            <a:r>
              <a:rPr lang="en-GB">
                <a:solidFill>
                  <a:prstClr val="black"/>
                </a:solidFill>
              </a:rPr>
              <a:t> </a:t>
            </a:r>
            <a:r>
              <a:rPr lang="en-GB" err="1">
                <a:solidFill>
                  <a:prstClr val="black"/>
                </a:solidFill>
              </a:rPr>
              <a:t>ond</a:t>
            </a:r>
            <a:r>
              <a:rPr lang="en-GB">
                <a:solidFill>
                  <a:prstClr val="black"/>
                </a:solidFill>
              </a:rPr>
              <a:t> </a:t>
            </a:r>
            <a:r>
              <a:rPr lang="en-GB" err="1">
                <a:solidFill>
                  <a:prstClr val="black"/>
                </a:solidFill>
              </a:rPr>
              <a:t>mae'n</a:t>
            </a:r>
            <a:r>
              <a:rPr lang="en-GB">
                <a:solidFill>
                  <a:prstClr val="black"/>
                </a:solidFill>
              </a:rPr>
              <a:t> </a:t>
            </a:r>
            <a:r>
              <a:rPr lang="en-GB" err="1">
                <a:solidFill>
                  <a:prstClr val="black"/>
                </a:solidFill>
              </a:rPr>
              <a:t>caniatáu</a:t>
            </a:r>
            <a:r>
              <a:rPr lang="en-GB">
                <a:solidFill>
                  <a:prstClr val="black"/>
                </a:solidFill>
              </a:rPr>
              <a:t> </a:t>
            </a:r>
            <a:r>
              <a:rPr lang="en-GB" err="1">
                <a:solidFill>
                  <a:prstClr val="black"/>
                </a:solidFill>
              </a:rPr>
              <a:t>archwiliad</a:t>
            </a:r>
            <a:r>
              <a:rPr lang="en-GB">
                <a:solidFill>
                  <a:prstClr val="black"/>
                </a:solidFill>
              </a:rPr>
              <a:t> </a:t>
            </a:r>
            <a:r>
              <a:rPr lang="en-GB" err="1">
                <a:solidFill>
                  <a:prstClr val="black"/>
                </a:solidFill>
              </a:rPr>
              <a:t>gweledol</a:t>
            </a:r>
            <a:r>
              <a:rPr lang="en-GB">
                <a:solidFill>
                  <a:prstClr val="black"/>
                </a:solidFill>
              </a:rPr>
              <a:t> </a:t>
            </a:r>
            <a:r>
              <a:rPr lang="en-GB" err="1">
                <a:solidFill>
                  <a:prstClr val="black"/>
                </a:solidFill>
              </a:rPr>
              <a:t>o'r</a:t>
            </a:r>
            <a:r>
              <a:rPr lang="en-GB">
                <a:solidFill>
                  <a:prstClr val="black"/>
                </a:solidFill>
              </a:rPr>
              <a:t> </a:t>
            </a:r>
            <a:r>
              <a:rPr lang="en-GB" err="1">
                <a:solidFill>
                  <a:prstClr val="black"/>
                </a:solidFill>
              </a:rPr>
              <a:t>isbridd</a:t>
            </a:r>
            <a:r>
              <a:rPr lang="en-GB">
                <a:solidFill>
                  <a:prstClr val="black"/>
                </a:solidFill>
              </a:rPr>
              <a:t> a </a:t>
            </a:r>
            <a:r>
              <a:rPr lang="en-GB" err="1">
                <a:solidFill>
                  <a:prstClr val="black"/>
                </a:solidFill>
              </a:rPr>
              <a:t>chasglu</a:t>
            </a:r>
            <a:r>
              <a:rPr lang="en-GB">
                <a:solidFill>
                  <a:prstClr val="black"/>
                </a:solidFill>
              </a:rPr>
              <a:t> </a:t>
            </a:r>
            <a:r>
              <a:rPr lang="en-GB" err="1">
                <a:solidFill>
                  <a:prstClr val="black"/>
                </a:solidFill>
              </a:rPr>
              <a:t>samplau</a:t>
            </a:r>
            <a:r>
              <a:rPr lang="en-GB">
                <a:solidFill>
                  <a:prstClr val="black"/>
                </a:solidFill>
              </a:rPr>
              <a:t> </a:t>
            </a:r>
            <a:r>
              <a:rPr lang="en-GB" err="1">
                <a:solidFill>
                  <a:prstClr val="black"/>
                </a:solidFill>
              </a:rPr>
              <a:t>mawr</a:t>
            </a:r>
            <a:r>
              <a:rPr lang="en-GB">
                <a:solidFill>
                  <a:prstClr val="black"/>
                </a:solidFill>
              </a:rPr>
              <a:t> o </a:t>
            </a:r>
            <a:r>
              <a:rPr lang="en-GB" err="1">
                <a:solidFill>
                  <a:prstClr val="black"/>
                </a:solidFill>
              </a:rPr>
              <a:t>bridd</a:t>
            </a:r>
            <a:r>
              <a:rPr lang="en-GB">
                <a:solidFill>
                  <a:prstClr val="black"/>
                </a:solidFill>
              </a:rPr>
              <a:t>.  </a:t>
            </a:r>
            <a:r>
              <a:rPr lang="en-GB" err="1">
                <a:solidFill>
                  <a:prstClr val="black"/>
                </a:solidFill>
              </a:rPr>
              <a:t>Gallwch</a:t>
            </a:r>
            <a:r>
              <a:rPr lang="en-GB">
                <a:solidFill>
                  <a:prstClr val="black"/>
                </a:solidFill>
              </a:rPr>
              <a:t> </a:t>
            </a:r>
            <a:r>
              <a:rPr lang="en-GB" err="1">
                <a:solidFill>
                  <a:prstClr val="black"/>
                </a:solidFill>
              </a:rPr>
              <a:t>hefyd</a:t>
            </a:r>
            <a:r>
              <a:rPr lang="en-GB">
                <a:solidFill>
                  <a:prstClr val="black"/>
                </a:solidFill>
              </a:rPr>
              <a:t> </a:t>
            </a:r>
            <a:r>
              <a:rPr lang="en-GB" err="1">
                <a:solidFill>
                  <a:prstClr val="black"/>
                </a:solidFill>
              </a:rPr>
              <a:t>brofi'r</a:t>
            </a:r>
            <a:r>
              <a:rPr lang="en-GB">
                <a:solidFill>
                  <a:prstClr val="black"/>
                </a:solidFill>
              </a:rPr>
              <a:t> </a:t>
            </a:r>
            <a:r>
              <a:rPr lang="en-GB" err="1">
                <a:solidFill>
                  <a:prstClr val="black"/>
                </a:solidFill>
              </a:rPr>
              <a:t>pridd</a:t>
            </a:r>
            <a:r>
              <a:rPr lang="en-GB">
                <a:solidFill>
                  <a:prstClr val="black"/>
                </a:solidFill>
              </a:rPr>
              <a:t> am </a:t>
            </a:r>
            <a:r>
              <a:rPr lang="en-GB" err="1">
                <a:solidFill>
                  <a:prstClr val="black"/>
                </a:solidFill>
              </a:rPr>
              <a:t>halogiad</a:t>
            </a:r>
            <a:r>
              <a:rPr lang="en-GB">
                <a:solidFill>
                  <a:prstClr val="black"/>
                </a:solidFill>
              </a:rPr>
              <a:t>.</a:t>
            </a:r>
          </a:p>
          <a:p>
            <a:r>
              <a:rPr lang="en-GB" err="1">
                <a:solidFill>
                  <a:prstClr val="black"/>
                </a:solidFill>
              </a:rPr>
              <a:t>Ar</a:t>
            </a:r>
            <a:r>
              <a:rPr lang="en-GB">
                <a:solidFill>
                  <a:prstClr val="black"/>
                </a:solidFill>
              </a:rPr>
              <a:t> </a:t>
            </a:r>
            <a:r>
              <a:rPr lang="en-GB" err="1">
                <a:solidFill>
                  <a:prstClr val="black"/>
                </a:solidFill>
              </a:rPr>
              <a:t>gyfer</a:t>
            </a:r>
            <a:r>
              <a:rPr lang="en-GB">
                <a:solidFill>
                  <a:prstClr val="black"/>
                </a:solidFill>
              </a:rPr>
              <a:t> </a:t>
            </a:r>
            <a:r>
              <a:rPr lang="en-GB" err="1">
                <a:solidFill>
                  <a:prstClr val="black"/>
                </a:solidFill>
              </a:rPr>
              <a:t>ymchwiliadau</a:t>
            </a:r>
            <a:r>
              <a:rPr lang="en-GB">
                <a:solidFill>
                  <a:prstClr val="black"/>
                </a:solidFill>
              </a:rPr>
              <a:t> </a:t>
            </a:r>
            <a:r>
              <a:rPr lang="en-GB" err="1">
                <a:solidFill>
                  <a:prstClr val="black"/>
                </a:solidFill>
              </a:rPr>
              <a:t>dyfnach</a:t>
            </a:r>
            <a:r>
              <a:rPr lang="en-GB">
                <a:solidFill>
                  <a:prstClr val="black"/>
                </a:solidFill>
              </a:rPr>
              <a:t>, </a:t>
            </a:r>
            <a:r>
              <a:rPr lang="en-GB" err="1">
                <a:solidFill>
                  <a:prstClr val="black"/>
                </a:solidFill>
              </a:rPr>
              <a:t>mae</a:t>
            </a:r>
            <a:r>
              <a:rPr lang="en-GB">
                <a:solidFill>
                  <a:prstClr val="black"/>
                </a:solidFill>
              </a:rPr>
              <a:t> </a:t>
            </a:r>
            <a:r>
              <a:rPr lang="en-GB" err="1">
                <a:solidFill>
                  <a:prstClr val="black"/>
                </a:solidFill>
              </a:rPr>
              <a:t>drilio</a:t>
            </a:r>
            <a:r>
              <a:rPr lang="en-GB">
                <a:solidFill>
                  <a:prstClr val="black"/>
                </a:solidFill>
              </a:rPr>
              <a:t> </a:t>
            </a:r>
            <a:r>
              <a:rPr lang="en-GB" err="1">
                <a:solidFill>
                  <a:prstClr val="black"/>
                </a:solidFill>
              </a:rPr>
              <a:t>tyllau</a:t>
            </a:r>
            <a:r>
              <a:rPr lang="en-GB">
                <a:solidFill>
                  <a:prstClr val="black"/>
                </a:solidFill>
              </a:rPr>
              <a:t> </a:t>
            </a:r>
            <a:r>
              <a:rPr lang="en-GB" err="1">
                <a:solidFill>
                  <a:prstClr val="black"/>
                </a:solidFill>
              </a:rPr>
              <a:t>turio</a:t>
            </a:r>
            <a:r>
              <a:rPr lang="en-GB">
                <a:solidFill>
                  <a:prstClr val="black"/>
                </a:solidFill>
              </a:rPr>
              <a:t> </a:t>
            </a:r>
            <a:r>
              <a:rPr lang="en-GB" err="1">
                <a:solidFill>
                  <a:prstClr val="black"/>
                </a:solidFill>
              </a:rPr>
              <a:t>yn</a:t>
            </a:r>
            <a:r>
              <a:rPr lang="en-GB">
                <a:solidFill>
                  <a:prstClr val="black"/>
                </a:solidFill>
              </a:rPr>
              <a:t> </a:t>
            </a:r>
            <a:r>
              <a:rPr lang="en-GB" err="1">
                <a:solidFill>
                  <a:prstClr val="black"/>
                </a:solidFill>
              </a:rPr>
              <a:t>caniatáu</a:t>
            </a:r>
            <a:r>
              <a:rPr lang="en-GB">
                <a:solidFill>
                  <a:prstClr val="black"/>
                </a:solidFill>
              </a:rPr>
              <a:t> </a:t>
            </a:r>
            <a:r>
              <a:rPr lang="en-GB" err="1">
                <a:solidFill>
                  <a:prstClr val="black"/>
                </a:solidFill>
              </a:rPr>
              <a:t>i</a:t>
            </a:r>
            <a:r>
              <a:rPr lang="en-GB">
                <a:solidFill>
                  <a:prstClr val="black"/>
                </a:solidFill>
              </a:rPr>
              <a:t> </a:t>
            </a:r>
            <a:r>
              <a:rPr lang="en-GB" err="1">
                <a:solidFill>
                  <a:prstClr val="black"/>
                </a:solidFill>
              </a:rPr>
              <a:t>samplau</a:t>
            </a:r>
            <a:r>
              <a:rPr lang="en-GB">
                <a:solidFill>
                  <a:prstClr val="black"/>
                </a:solidFill>
              </a:rPr>
              <a:t> </a:t>
            </a:r>
            <a:r>
              <a:rPr lang="en-GB" err="1">
                <a:solidFill>
                  <a:prstClr val="black"/>
                </a:solidFill>
              </a:rPr>
              <a:t>gael</a:t>
            </a:r>
            <a:r>
              <a:rPr lang="en-GB">
                <a:solidFill>
                  <a:prstClr val="black"/>
                </a:solidFill>
              </a:rPr>
              <a:t> </a:t>
            </a:r>
            <a:r>
              <a:rPr lang="en-GB" err="1">
                <a:solidFill>
                  <a:prstClr val="black"/>
                </a:solidFill>
              </a:rPr>
              <a:t>eu</a:t>
            </a:r>
            <a:r>
              <a:rPr lang="en-GB">
                <a:solidFill>
                  <a:prstClr val="black"/>
                </a:solidFill>
              </a:rPr>
              <a:t> </a:t>
            </a:r>
            <a:r>
              <a:rPr lang="en-GB" err="1">
                <a:solidFill>
                  <a:prstClr val="black"/>
                </a:solidFill>
              </a:rPr>
              <a:t>cymryd</a:t>
            </a:r>
            <a:r>
              <a:rPr lang="en-GB">
                <a:solidFill>
                  <a:prstClr val="black"/>
                </a:solidFill>
              </a:rPr>
              <a:t> o </a:t>
            </a:r>
            <a:r>
              <a:rPr lang="en-GB" err="1">
                <a:solidFill>
                  <a:prstClr val="black"/>
                </a:solidFill>
              </a:rPr>
              <a:t>ddyfnder</a:t>
            </a:r>
            <a:r>
              <a:rPr lang="en-GB">
                <a:solidFill>
                  <a:prstClr val="black"/>
                </a:solidFill>
              </a:rPr>
              <a:t> </a:t>
            </a:r>
            <a:r>
              <a:rPr lang="en-GB" err="1">
                <a:solidFill>
                  <a:prstClr val="black"/>
                </a:solidFill>
              </a:rPr>
              <a:t>mwy</a:t>
            </a:r>
            <a:r>
              <a:rPr lang="en-GB">
                <a:solidFill>
                  <a:prstClr val="black"/>
                </a:solidFill>
              </a:rPr>
              <a:t>.</a:t>
            </a:r>
          </a:p>
          <a:p>
            <a:r>
              <a:rPr lang="en-GB">
                <a:solidFill>
                  <a:prstClr val="black"/>
                </a:solidFill>
              </a:rPr>
              <a:t>Gall </a:t>
            </a:r>
            <a:r>
              <a:rPr lang="en-GB" err="1">
                <a:solidFill>
                  <a:prstClr val="black"/>
                </a:solidFill>
              </a:rPr>
              <a:t>samplu</a:t>
            </a:r>
            <a:r>
              <a:rPr lang="en-GB">
                <a:solidFill>
                  <a:prstClr val="black"/>
                </a:solidFill>
              </a:rPr>
              <a:t> </a:t>
            </a:r>
            <a:r>
              <a:rPr lang="en-GB" err="1">
                <a:solidFill>
                  <a:prstClr val="black"/>
                </a:solidFill>
              </a:rPr>
              <a:t>ar</a:t>
            </a:r>
            <a:r>
              <a:rPr lang="en-GB">
                <a:solidFill>
                  <a:prstClr val="black"/>
                </a:solidFill>
              </a:rPr>
              <a:t> y </a:t>
            </a:r>
            <a:r>
              <a:rPr lang="en-GB" err="1">
                <a:solidFill>
                  <a:prstClr val="black"/>
                </a:solidFill>
              </a:rPr>
              <a:t>safle</a:t>
            </a:r>
            <a:r>
              <a:rPr lang="en-GB">
                <a:solidFill>
                  <a:prstClr val="black"/>
                </a:solidFill>
              </a:rPr>
              <a:t> </a:t>
            </a:r>
            <a:r>
              <a:rPr lang="en-GB" err="1">
                <a:solidFill>
                  <a:prstClr val="black"/>
                </a:solidFill>
              </a:rPr>
              <a:t>arwain</a:t>
            </a:r>
            <a:r>
              <a:rPr lang="en-GB">
                <a:solidFill>
                  <a:prstClr val="black"/>
                </a:solidFill>
              </a:rPr>
              <a:t> at </a:t>
            </a:r>
            <a:r>
              <a:rPr lang="en-GB" err="1">
                <a:solidFill>
                  <a:prstClr val="black"/>
                </a:solidFill>
              </a:rPr>
              <a:t>ychydig</a:t>
            </a:r>
            <a:r>
              <a:rPr lang="en-GB">
                <a:solidFill>
                  <a:prstClr val="black"/>
                </a:solidFill>
              </a:rPr>
              <a:t> </a:t>
            </a:r>
            <a:r>
              <a:rPr lang="en-GB" err="1">
                <a:solidFill>
                  <a:prstClr val="black"/>
                </a:solidFill>
              </a:rPr>
              <a:t>iawn</a:t>
            </a:r>
            <a:r>
              <a:rPr lang="en-GB">
                <a:solidFill>
                  <a:prstClr val="black"/>
                </a:solidFill>
              </a:rPr>
              <a:t> o </a:t>
            </a:r>
            <a:r>
              <a:rPr lang="en-GB" err="1">
                <a:solidFill>
                  <a:prstClr val="black"/>
                </a:solidFill>
              </a:rPr>
              <a:t>aflonyddwch</a:t>
            </a:r>
            <a:r>
              <a:rPr lang="en-GB">
                <a:solidFill>
                  <a:prstClr val="black"/>
                </a:solidFill>
              </a:rPr>
              <a:t> </a:t>
            </a:r>
            <a:r>
              <a:rPr lang="en-GB" err="1">
                <a:solidFill>
                  <a:prstClr val="black"/>
                </a:solidFill>
              </a:rPr>
              <a:t>ar</a:t>
            </a:r>
            <a:r>
              <a:rPr lang="en-GB">
                <a:solidFill>
                  <a:prstClr val="black"/>
                </a:solidFill>
              </a:rPr>
              <a:t> y </a:t>
            </a:r>
            <a:r>
              <a:rPr lang="en-GB" err="1">
                <a:solidFill>
                  <a:prstClr val="black"/>
                </a:solidFill>
              </a:rPr>
              <a:t>pridd</a:t>
            </a:r>
            <a:r>
              <a:rPr lang="en-GB">
                <a:solidFill>
                  <a:prstClr val="black"/>
                </a:solidFill>
              </a:rPr>
              <a:t>, </a:t>
            </a:r>
            <a:r>
              <a:rPr lang="en-GB" err="1">
                <a:solidFill>
                  <a:prstClr val="black"/>
                </a:solidFill>
              </a:rPr>
              <a:t>cyfle</a:t>
            </a:r>
            <a:r>
              <a:rPr lang="en-GB">
                <a:solidFill>
                  <a:prstClr val="black"/>
                </a:solidFill>
              </a:rPr>
              <a:t> </a:t>
            </a:r>
            <a:r>
              <a:rPr lang="en-GB" err="1">
                <a:solidFill>
                  <a:prstClr val="black"/>
                </a:solidFill>
              </a:rPr>
              <a:t>i</a:t>
            </a:r>
            <a:r>
              <a:rPr lang="en-GB">
                <a:solidFill>
                  <a:prstClr val="black"/>
                </a:solidFill>
              </a:rPr>
              <a:t> </a:t>
            </a:r>
            <a:r>
              <a:rPr lang="en-GB" err="1">
                <a:solidFill>
                  <a:prstClr val="black"/>
                </a:solidFill>
              </a:rPr>
              <a:t>brofi</a:t>
            </a:r>
            <a:r>
              <a:rPr lang="en-GB">
                <a:solidFill>
                  <a:prstClr val="black"/>
                </a:solidFill>
              </a:rPr>
              <a:t> </a:t>
            </a:r>
            <a:r>
              <a:rPr lang="en-GB" err="1">
                <a:solidFill>
                  <a:prstClr val="black"/>
                </a:solidFill>
              </a:rPr>
              <a:t>dwysedd</a:t>
            </a:r>
            <a:r>
              <a:rPr lang="en-GB">
                <a:solidFill>
                  <a:prstClr val="black"/>
                </a:solidFill>
              </a:rPr>
              <a:t> y </a:t>
            </a:r>
            <a:r>
              <a:rPr lang="en-GB" err="1">
                <a:solidFill>
                  <a:prstClr val="black"/>
                </a:solidFill>
              </a:rPr>
              <a:t>pridd</a:t>
            </a:r>
            <a:r>
              <a:rPr lang="en-GB">
                <a:solidFill>
                  <a:prstClr val="black"/>
                </a:solidFill>
              </a:rPr>
              <a:t> a </a:t>
            </a:r>
            <a:r>
              <a:rPr lang="en-GB" err="1">
                <a:solidFill>
                  <a:prstClr val="black"/>
                </a:solidFill>
              </a:rPr>
              <a:t>chryfder</a:t>
            </a:r>
            <a:r>
              <a:rPr lang="en-GB">
                <a:solidFill>
                  <a:prstClr val="black"/>
                </a:solidFill>
              </a:rPr>
              <a:t> </a:t>
            </a:r>
            <a:r>
              <a:rPr lang="en-GB" err="1">
                <a:solidFill>
                  <a:prstClr val="black"/>
                </a:solidFill>
              </a:rPr>
              <a:t>croeswasgiad</a:t>
            </a:r>
            <a:r>
              <a:rPr lang="en-GB">
                <a:solidFill>
                  <a:prstClr val="black"/>
                </a:solidFill>
              </a:rPr>
              <a:t> y </a:t>
            </a:r>
            <a:r>
              <a:rPr lang="en-GB" err="1">
                <a:solidFill>
                  <a:prstClr val="black"/>
                </a:solidFill>
              </a:rPr>
              <a:t>pridd</a:t>
            </a:r>
            <a:r>
              <a:rPr lang="en-GB">
                <a:solidFill>
                  <a:prstClr val="black"/>
                </a:solidFill>
              </a:rPr>
              <a:t>.  </a:t>
            </a:r>
            <a:r>
              <a:rPr lang="en-GB" err="1">
                <a:solidFill>
                  <a:prstClr val="black"/>
                </a:solidFill>
              </a:rPr>
              <a:t>Gallwch</a:t>
            </a:r>
            <a:r>
              <a:rPr lang="en-GB">
                <a:solidFill>
                  <a:prstClr val="black"/>
                </a:solidFill>
              </a:rPr>
              <a:t> </a:t>
            </a:r>
            <a:r>
              <a:rPr lang="en-GB" err="1">
                <a:solidFill>
                  <a:prstClr val="black"/>
                </a:solidFill>
              </a:rPr>
              <a:t>hefyd</a:t>
            </a:r>
            <a:r>
              <a:rPr lang="en-GB">
                <a:solidFill>
                  <a:prstClr val="black"/>
                </a:solidFill>
              </a:rPr>
              <a:t> </a:t>
            </a:r>
            <a:r>
              <a:rPr lang="en-GB" err="1">
                <a:solidFill>
                  <a:prstClr val="black"/>
                </a:solidFill>
              </a:rPr>
              <a:t>fesur</a:t>
            </a:r>
            <a:r>
              <a:rPr lang="en-GB">
                <a:solidFill>
                  <a:prstClr val="black"/>
                </a:solidFill>
              </a:rPr>
              <a:t> </a:t>
            </a:r>
            <a:r>
              <a:rPr lang="en-GB" err="1">
                <a:solidFill>
                  <a:prstClr val="black"/>
                </a:solidFill>
              </a:rPr>
              <a:t>pwysedd</a:t>
            </a:r>
            <a:r>
              <a:rPr lang="en-GB">
                <a:solidFill>
                  <a:prstClr val="black"/>
                </a:solidFill>
              </a:rPr>
              <a:t> </a:t>
            </a:r>
            <a:r>
              <a:rPr lang="en-GB" err="1">
                <a:solidFill>
                  <a:prstClr val="black"/>
                </a:solidFill>
              </a:rPr>
              <a:t>dŵr</a:t>
            </a:r>
            <a:r>
              <a:rPr lang="en-GB">
                <a:solidFill>
                  <a:prstClr val="black"/>
                </a:solidFill>
              </a:rPr>
              <a:t> </a:t>
            </a:r>
            <a:r>
              <a:rPr lang="en-GB" err="1">
                <a:solidFill>
                  <a:prstClr val="black"/>
                </a:solidFill>
              </a:rPr>
              <a:t>daear</a:t>
            </a:r>
            <a:r>
              <a:rPr lang="en-GB">
                <a:solidFill>
                  <a:prstClr val="black"/>
                </a:solidFill>
              </a:rPr>
              <a:t> a </a:t>
            </a:r>
            <a:r>
              <a:rPr lang="en-GB" err="1">
                <a:solidFill>
                  <a:prstClr val="black"/>
                </a:solidFill>
              </a:rPr>
              <a:t>chynnwys</a:t>
            </a:r>
            <a:r>
              <a:rPr lang="en-GB">
                <a:solidFill>
                  <a:prstClr val="black"/>
                </a:solidFill>
              </a:rPr>
              <a:t> </a:t>
            </a:r>
            <a:r>
              <a:rPr lang="en-GB" err="1">
                <a:solidFill>
                  <a:prstClr val="black"/>
                </a:solidFill>
              </a:rPr>
              <a:t>lleithder</a:t>
            </a:r>
            <a:r>
              <a:rPr lang="en-GB">
                <a:solidFill>
                  <a:prstClr val="black"/>
                </a:solidFill>
              </a:rPr>
              <a:t>.</a:t>
            </a:r>
          </a:p>
          <a:p>
            <a:r>
              <a:rPr lang="en-GB" err="1">
                <a:solidFill>
                  <a:prstClr val="black"/>
                </a:solidFill>
              </a:rPr>
              <a:t>Gallwch</a:t>
            </a:r>
            <a:r>
              <a:rPr lang="en-GB">
                <a:solidFill>
                  <a:prstClr val="black"/>
                </a:solidFill>
              </a:rPr>
              <a:t> </a:t>
            </a:r>
            <a:r>
              <a:rPr lang="en-GB" err="1">
                <a:solidFill>
                  <a:prstClr val="black"/>
                </a:solidFill>
              </a:rPr>
              <a:t>hefyd</a:t>
            </a:r>
            <a:r>
              <a:rPr lang="en-GB">
                <a:solidFill>
                  <a:prstClr val="black"/>
                </a:solidFill>
              </a:rPr>
              <a:t> </a:t>
            </a:r>
            <a:r>
              <a:rPr lang="en-GB" err="1">
                <a:solidFill>
                  <a:prstClr val="black"/>
                </a:solidFill>
              </a:rPr>
              <a:t>gynnal</a:t>
            </a:r>
            <a:r>
              <a:rPr lang="en-GB">
                <a:solidFill>
                  <a:prstClr val="black"/>
                </a:solidFill>
              </a:rPr>
              <a:t> </a:t>
            </a:r>
            <a:r>
              <a:rPr lang="en-GB" err="1">
                <a:solidFill>
                  <a:prstClr val="black"/>
                </a:solidFill>
              </a:rPr>
              <a:t>profion</a:t>
            </a:r>
            <a:r>
              <a:rPr lang="en-GB">
                <a:solidFill>
                  <a:prstClr val="black"/>
                </a:solidFill>
              </a:rPr>
              <a:t> </a:t>
            </a:r>
            <a:r>
              <a:rPr lang="en-GB" err="1">
                <a:solidFill>
                  <a:prstClr val="black"/>
                </a:solidFill>
              </a:rPr>
              <a:t>ar</a:t>
            </a:r>
            <a:r>
              <a:rPr lang="en-GB">
                <a:solidFill>
                  <a:prstClr val="black"/>
                </a:solidFill>
              </a:rPr>
              <a:t> y </a:t>
            </a:r>
            <a:r>
              <a:rPr lang="en-GB" err="1">
                <a:solidFill>
                  <a:prstClr val="black"/>
                </a:solidFill>
              </a:rPr>
              <a:t>safle</a:t>
            </a:r>
            <a:r>
              <a:rPr lang="en-GB">
                <a:solidFill>
                  <a:prstClr val="black"/>
                </a:solidFill>
              </a:rPr>
              <a:t> </a:t>
            </a:r>
            <a:r>
              <a:rPr lang="en-GB" err="1">
                <a:solidFill>
                  <a:prstClr val="black"/>
                </a:solidFill>
              </a:rPr>
              <a:t>gan</a:t>
            </a:r>
            <a:r>
              <a:rPr lang="en-GB">
                <a:solidFill>
                  <a:prstClr val="black"/>
                </a:solidFill>
              </a:rPr>
              <a:t> </a:t>
            </a:r>
            <a:r>
              <a:rPr lang="en-GB" err="1">
                <a:solidFill>
                  <a:prstClr val="black"/>
                </a:solidFill>
              </a:rPr>
              <a:t>ddefnyddio</a:t>
            </a:r>
            <a:r>
              <a:rPr lang="en-GB">
                <a:solidFill>
                  <a:prstClr val="black"/>
                </a:solidFill>
              </a:rPr>
              <a:t> </a:t>
            </a:r>
            <a:r>
              <a:rPr lang="en-GB" err="1">
                <a:solidFill>
                  <a:prstClr val="black"/>
                </a:solidFill>
              </a:rPr>
              <a:t>profion</a:t>
            </a:r>
            <a:r>
              <a:rPr lang="en-GB">
                <a:solidFill>
                  <a:prstClr val="black"/>
                </a:solidFill>
              </a:rPr>
              <a:t> </a:t>
            </a:r>
            <a:r>
              <a:rPr lang="en-GB" err="1">
                <a:solidFill>
                  <a:prstClr val="black"/>
                </a:solidFill>
              </a:rPr>
              <a:t>treiddio</a:t>
            </a:r>
            <a:r>
              <a:rPr lang="en-GB">
                <a:solidFill>
                  <a:prstClr val="black"/>
                </a:solidFill>
              </a:rPr>
              <a:t>. </a:t>
            </a:r>
            <a:r>
              <a:rPr lang="en-GB" err="1">
                <a:solidFill>
                  <a:prstClr val="black"/>
                </a:solidFill>
              </a:rPr>
              <a:t>Profion</a:t>
            </a:r>
            <a:r>
              <a:rPr lang="en-GB">
                <a:solidFill>
                  <a:prstClr val="black"/>
                </a:solidFill>
              </a:rPr>
              <a:t> </a:t>
            </a:r>
            <a:r>
              <a:rPr lang="en-GB" err="1">
                <a:solidFill>
                  <a:prstClr val="black"/>
                </a:solidFill>
              </a:rPr>
              <a:t>llafnau</a:t>
            </a:r>
            <a:r>
              <a:rPr lang="en-GB">
                <a:solidFill>
                  <a:prstClr val="black"/>
                </a:solidFill>
              </a:rPr>
              <a:t> a </a:t>
            </a:r>
            <a:r>
              <a:rPr lang="en-GB" err="1">
                <a:solidFill>
                  <a:prstClr val="black"/>
                </a:solidFill>
              </a:rPr>
              <a:t>phrofion</a:t>
            </a:r>
            <a:r>
              <a:rPr lang="en-GB">
                <a:solidFill>
                  <a:prstClr val="black"/>
                </a:solidFill>
              </a:rPr>
              <a:t> </a:t>
            </a:r>
            <a:r>
              <a:rPr lang="en-GB" err="1">
                <a:solidFill>
                  <a:prstClr val="black"/>
                </a:solidFill>
              </a:rPr>
              <a:t>pwysau</a:t>
            </a:r>
            <a:r>
              <a:rPr lang="en-GB">
                <a:solidFill>
                  <a:prstClr val="black"/>
                </a:solidFill>
              </a:rPr>
              <a:t> </a:t>
            </a:r>
            <a:r>
              <a:rPr lang="en-GB" err="1">
                <a:solidFill>
                  <a:prstClr val="black"/>
                </a:solidFill>
              </a:rPr>
              <a:t>plât</a:t>
            </a:r>
            <a:r>
              <a:rPr lang="en-GB">
                <a:solidFill>
                  <a:prstClr val="black"/>
                </a:solidFill>
              </a:rPr>
              <a:t>.</a:t>
            </a:r>
          </a:p>
        </p:txBody>
      </p:sp>
      <p:sp>
        <p:nvSpPr>
          <p:cNvPr id="5" name="Speech Bubble: Rectangle with Corners Rounded 4">
            <a:extLst>
              <a:ext uri="{FF2B5EF4-FFF2-40B4-BE49-F238E27FC236}">
                <a16:creationId xmlns:a16="http://schemas.microsoft.com/office/drawing/2014/main" id="{A51BF202-3D91-4DA9-B8F4-75AAC37D7575}"/>
              </a:ext>
            </a:extLst>
          </p:cNvPr>
          <p:cNvSpPr/>
          <p:nvPr/>
        </p:nvSpPr>
        <p:spPr>
          <a:xfrm>
            <a:off x="2047415" y="4300834"/>
            <a:ext cx="8097170" cy="2377077"/>
          </a:xfrm>
          <a:prstGeom prst="wedgeRoundRectCallout">
            <a:avLst>
              <a:gd name="adj1" fmla="val -23719"/>
              <a:gd name="adj2" fmla="val -54510"/>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fontAlgn="base">
              <a:spcBef>
                <a:spcPct val="0"/>
              </a:spcBef>
              <a:spcAft>
                <a:spcPct val="0"/>
              </a:spcAft>
            </a:pPr>
            <a:r>
              <a:rPr lang="en-GB" err="1">
                <a:solidFill>
                  <a:srgbClr val="1F497D"/>
                </a:solidFill>
                <a:latin typeface="Calibri"/>
              </a:rPr>
              <a:t>Mae'r</a:t>
            </a:r>
            <a:r>
              <a:rPr lang="en-GB">
                <a:solidFill>
                  <a:srgbClr val="1F497D"/>
                </a:solidFill>
                <a:latin typeface="Calibri"/>
              </a:rPr>
              <a:t> </a:t>
            </a:r>
            <a:r>
              <a:rPr lang="en-GB" err="1">
                <a:solidFill>
                  <a:srgbClr val="1F497D"/>
                </a:solidFill>
                <a:latin typeface="Calibri"/>
              </a:rPr>
              <a:t>cynllun</a:t>
            </a:r>
            <a:r>
              <a:rPr lang="en-GB">
                <a:solidFill>
                  <a:srgbClr val="1F497D"/>
                </a:solidFill>
                <a:latin typeface="Calibri"/>
              </a:rPr>
              <a:t> </a:t>
            </a:r>
            <a:r>
              <a:rPr lang="en-GB" err="1">
                <a:solidFill>
                  <a:srgbClr val="1F497D"/>
                </a:solidFill>
                <a:latin typeface="Calibri"/>
              </a:rPr>
              <a:t>marcio</a:t>
            </a:r>
            <a:r>
              <a:rPr lang="en-GB">
                <a:solidFill>
                  <a:srgbClr val="1F497D"/>
                </a:solidFill>
                <a:latin typeface="Calibri"/>
              </a:rPr>
              <a:t> </a:t>
            </a:r>
            <a:r>
              <a:rPr lang="en-GB" err="1">
                <a:solidFill>
                  <a:srgbClr val="1F497D"/>
                </a:solidFill>
                <a:latin typeface="Calibri"/>
              </a:rPr>
              <a:t>yn</a:t>
            </a:r>
            <a:r>
              <a:rPr lang="en-GB">
                <a:solidFill>
                  <a:srgbClr val="1F497D"/>
                </a:solidFill>
                <a:latin typeface="Calibri"/>
              </a:rPr>
              <a:t> </a:t>
            </a:r>
            <a:r>
              <a:rPr lang="en-GB" err="1">
                <a:solidFill>
                  <a:srgbClr val="1F497D"/>
                </a:solidFill>
                <a:latin typeface="Calibri"/>
              </a:rPr>
              <a:t>gwobrwyo'r</a:t>
            </a:r>
            <a:r>
              <a:rPr lang="en-GB">
                <a:solidFill>
                  <a:srgbClr val="1F497D"/>
                </a:solidFill>
                <a:latin typeface="Calibri"/>
              </a:rPr>
              <a:t> </a:t>
            </a:r>
            <a:r>
              <a:rPr lang="en-GB" err="1">
                <a:solidFill>
                  <a:srgbClr val="1F497D"/>
                </a:solidFill>
                <a:latin typeface="Calibri"/>
              </a:rPr>
              <a:t>gallu</a:t>
            </a:r>
            <a:r>
              <a:rPr lang="en-GB">
                <a:solidFill>
                  <a:srgbClr val="1F497D"/>
                </a:solidFill>
                <a:latin typeface="Calibri"/>
              </a:rPr>
              <a:t> </a:t>
            </a:r>
            <a:r>
              <a:rPr lang="en-GB" err="1">
                <a:solidFill>
                  <a:srgbClr val="1F497D"/>
                </a:solidFill>
                <a:latin typeface="Calibri"/>
              </a:rPr>
              <a:t>i</a:t>
            </a:r>
            <a:r>
              <a:rPr lang="en-GB">
                <a:solidFill>
                  <a:srgbClr val="1F497D"/>
                </a:solidFill>
                <a:latin typeface="Calibri"/>
              </a:rPr>
              <a:t> </a:t>
            </a:r>
            <a:r>
              <a:rPr lang="en-GB" err="1">
                <a:solidFill>
                  <a:srgbClr val="1F497D"/>
                </a:solidFill>
                <a:latin typeface="Calibri"/>
              </a:rPr>
              <a:t>ddisgrifio'r</a:t>
            </a:r>
            <a:r>
              <a:rPr lang="en-GB">
                <a:solidFill>
                  <a:srgbClr val="1F497D"/>
                </a:solidFill>
                <a:latin typeface="Calibri"/>
              </a:rPr>
              <a:t> </a:t>
            </a:r>
            <a:r>
              <a:rPr lang="en-GB" err="1">
                <a:solidFill>
                  <a:srgbClr val="1F497D"/>
                </a:solidFill>
                <a:latin typeface="Calibri"/>
              </a:rPr>
              <a:t>technegau</a:t>
            </a:r>
            <a:r>
              <a:rPr lang="en-GB">
                <a:solidFill>
                  <a:srgbClr val="1F497D"/>
                </a:solidFill>
                <a:latin typeface="Calibri"/>
              </a:rPr>
              <a:t> </a:t>
            </a:r>
            <a:r>
              <a:rPr lang="en-GB" err="1">
                <a:solidFill>
                  <a:srgbClr val="1F497D"/>
                </a:solidFill>
                <a:latin typeface="Calibri"/>
              </a:rPr>
              <a:t>sydd</a:t>
            </a:r>
            <a:r>
              <a:rPr lang="en-GB">
                <a:solidFill>
                  <a:srgbClr val="1F497D"/>
                </a:solidFill>
                <a:latin typeface="Calibri"/>
              </a:rPr>
              <a:t> </a:t>
            </a:r>
            <a:r>
              <a:rPr lang="en-GB" err="1">
                <a:solidFill>
                  <a:srgbClr val="1F497D"/>
                </a:solidFill>
                <a:latin typeface="Calibri"/>
              </a:rPr>
              <a:t>ar</a:t>
            </a:r>
            <a:r>
              <a:rPr lang="en-GB">
                <a:solidFill>
                  <a:srgbClr val="1F497D"/>
                </a:solidFill>
                <a:latin typeface="Calibri"/>
              </a:rPr>
              <a:t> </a:t>
            </a:r>
            <a:r>
              <a:rPr lang="en-GB" err="1">
                <a:solidFill>
                  <a:srgbClr val="1F497D"/>
                </a:solidFill>
                <a:latin typeface="Calibri"/>
              </a:rPr>
              <a:t>gael</a:t>
            </a:r>
            <a:r>
              <a:rPr lang="en-GB">
                <a:solidFill>
                  <a:srgbClr val="1F497D"/>
                </a:solidFill>
                <a:latin typeface="Calibri"/>
              </a:rPr>
              <a:t> </a:t>
            </a:r>
            <a:r>
              <a:rPr lang="en-GB" err="1">
                <a:solidFill>
                  <a:srgbClr val="1F497D"/>
                </a:solidFill>
                <a:latin typeface="Calibri"/>
              </a:rPr>
              <a:t>ar</a:t>
            </a:r>
            <a:r>
              <a:rPr lang="en-GB">
                <a:solidFill>
                  <a:srgbClr val="1F497D"/>
                </a:solidFill>
                <a:latin typeface="Calibri"/>
              </a:rPr>
              <a:t> </a:t>
            </a:r>
            <a:r>
              <a:rPr lang="en-GB" err="1">
                <a:solidFill>
                  <a:srgbClr val="1F497D"/>
                </a:solidFill>
                <a:latin typeface="Calibri"/>
              </a:rPr>
              <a:t>gyfer</a:t>
            </a:r>
            <a:r>
              <a:rPr lang="en-GB">
                <a:solidFill>
                  <a:srgbClr val="1F497D"/>
                </a:solidFill>
                <a:latin typeface="Calibri"/>
              </a:rPr>
              <a:t> </a:t>
            </a:r>
            <a:r>
              <a:rPr lang="en-GB" err="1">
                <a:solidFill>
                  <a:srgbClr val="1F497D"/>
                </a:solidFill>
                <a:latin typeface="Calibri"/>
              </a:rPr>
              <a:t>ymchwilio</a:t>
            </a:r>
            <a:r>
              <a:rPr lang="en-GB">
                <a:solidFill>
                  <a:srgbClr val="1F497D"/>
                </a:solidFill>
                <a:latin typeface="Calibri"/>
              </a:rPr>
              <a:t> </a:t>
            </a:r>
            <a:r>
              <a:rPr lang="en-GB" err="1">
                <a:solidFill>
                  <a:srgbClr val="1F497D"/>
                </a:solidFill>
                <a:latin typeface="Calibri"/>
              </a:rPr>
              <a:t>i</a:t>
            </a:r>
            <a:r>
              <a:rPr lang="en-GB">
                <a:solidFill>
                  <a:srgbClr val="1F497D"/>
                </a:solidFill>
                <a:latin typeface="Calibri"/>
              </a:rPr>
              <a:t> </a:t>
            </a:r>
            <a:r>
              <a:rPr lang="en-GB" err="1">
                <a:solidFill>
                  <a:srgbClr val="1F497D"/>
                </a:solidFill>
                <a:latin typeface="Calibri"/>
              </a:rPr>
              <a:t>gyflwr</a:t>
            </a:r>
            <a:r>
              <a:rPr lang="en-GB">
                <a:solidFill>
                  <a:srgbClr val="1F497D"/>
                </a:solidFill>
                <a:latin typeface="Calibri"/>
              </a:rPr>
              <a:t> </a:t>
            </a:r>
            <a:r>
              <a:rPr lang="en-GB" err="1">
                <a:solidFill>
                  <a:srgbClr val="1F497D"/>
                </a:solidFill>
                <a:latin typeface="Calibri"/>
              </a:rPr>
              <a:t>isbridd</a:t>
            </a:r>
            <a:r>
              <a:rPr lang="en-GB">
                <a:solidFill>
                  <a:srgbClr val="1F497D"/>
                </a:solidFill>
                <a:latin typeface="Calibri"/>
              </a:rPr>
              <a:t>.  Er </a:t>
            </a:r>
            <a:r>
              <a:rPr lang="en-GB" err="1">
                <a:solidFill>
                  <a:srgbClr val="1F497D"/>
                </a:solidFill>
                <a:latin typeface="Calibri"/>
              </a:rPr>
              <a:t>mwyn</a:t>
            </a:r>
            <a:r>
              <a:rPr lang="en-GB">
                <a:solidFill>
                  <a:srgbClr val="1F497D"/>
                </a:solidFill>
                <a:latin typeface="Calibri"/>
              </a:rPr>
              <a:t> </a:t>
            </a:r>
            <a:r>
              <a:rPr lang="en-GB" err="1">
                <a:solidFill>
                  <a:srgbClr val="1F497D"/>
                </a:solidFill>
                <a:latin typeface="Calibri"/>
              </a:rPr>
              <a:t>cael</a:t>
            </a:r>
            <a:r>
              <a:rPr lang="en-GB">
                <a:solidFill>
                  <a:srgbClr val="1F497D"/>
                </a:solidFill>
                <a:latin typeface="Calibri"/>
              </a:rPr>
              <a:t> </a:t>
            </a:r>
            <a:r>
              <a:rPr lang="en-GB" err="1">
                <a:solidFill>
                  <a:srgbClr val="1F497D"/>
                </a:solidFill>
                <a:latin typeface="Calibri"/>
              </a:rPr>
              <a:t>marciau</a:t>
            </a:r>
            <a:r>
              <a:rPr lang="en-GB">
                <a:solidFill>
                  <a:srgbClr val="1F497D"/>
                </a:solidFill>
                <a:latin typeface="Calibri"/>
              </a:rPr>
              <a:t> </a:t>
            </a:r>
            <a:r>
              <a:rPr lang="en-GB" err="1">
                <a:solidFill>
                  <a:srgbClr val="1F497D"/>
                </a:solidFill>
                <a:latin typeface="Calibri"/>
              </a:rPr>
              <a:t>uchel</a:t>
            </a:r>
            <a:r>
              <a:rPr lang="en-GB">
                <a:solidFill>
                  <a:srgbClr val="1F497D"/>
                </a:solidFill>
                <a:latin typeface="Calibri"/>
              </a:rPr>
              <a:t>, </a:t>
            </a:r>
            <a:r>
              <a:rPr lang="en-GB" err="1">
                <a:solidFill>
                  <a:srgbClr val="1F497D"/>
                </a:solidFill>
                <a:latin typeface="Calibri"/>
              </a:rPr>
              <a:t>dylai'r</a:t>
            </a:r>
            <a:r>
              <a:rPr lang="en-GB">
                <a:solidFill>
                  <a:srgbClr val="1F497D"/>
                </a:solidFill>
                <a:latin typeface="Calibri"/>
              </a:rPr>
              <a:t> </a:t>
            </a:r>
            <a:r>
              <a:rPr lang="en-GB" err="1">
                <a:solidFill>
                  <a:srgbClr val="1F497D"/>
                </a:solidFill>
                <a:latin typeface="Calibri"/>
              </a:rPr>
              <a:t>ateb</a:t>
            </a:r>
            <a:r>
              <a:rPr lang="en-GB">
                <a:solidFill>
                  <a:srgbClr val="1F497D"/>
                </a:solidFill>
                <a:latin typeface="Calibri"/>
              </a:rPr>
              <a:t> </a:t>
            </a:r>
            <a:r>
              <a:rPr lang="en-GB" err="1">
                <a:solidFill>
                  <a:srgbClr val="1F497D"/>
                </a:solidFill>
                <a:latin typeface="Calibri"/>
              </a:rPr>
              <a:t>gynnwys</a:t>
            </a:r>
            <a:r>
              <a:rPr lang="en-GB">
                <a:solidFill>
                  <a:srgbClr val="1F497D"/>
                </a:solidFill>
                <a:latin typeface="Calibri"/>
              </a:rPr>
              <a:t> </a:t>
            </a:r>
            <a:r>
              <a:rPr lang="en-GB" err="1">
                <a:solidFill>
                  <a:srgbClr val="1F497D"/>
                </a:solidFill>
                <a:latin typeface="Calibri"/>
              </a:rPr>
              <a:t>cloddio</a:t>
            </a:r>
            <a:r>
              <a:rPr lang="en-GB">
                <a:solidFill>
                  <a:srgbClr val="1F497D"/>
                </a:solidFill>
                <a:latin typeface="Calibri"/>
              </a:rPr>
              <a:t> </a:t>
            </a:r>
            <a:r>
              <a:rPr lang="en-GB" err="1">
                <a:solidFill>
                  <a:srgbClr val="1F497D"/>
                </a:solidFill>
                <a:latin typeface="Calibri"/>
              </a:rPr>
              <a:t>pyllau</a:t>
            </a:r>
            <a:r>
              <a:rPr lang="en-GB">
                <a:solidFill>
                  <a:srgbClr val="1F497D"/>
                </a:solidFill>
                <a:latin typeface="Calibri"/>
              </a:rPr>
              <a:t> </a:t>
            </a:r>
            <a:r>
              <a:rPr lang="en-GB" err="1">
                <a:solidFill>
                  <a:srgbClr val="1F497D"/>
                </a:solidFill>
                <a:latin typeface="Calibri"/>
              </a:rPr>
              <a:t>prawf</a:t>
            </a:r>
            <a:r>
              <a:rPr lang="en-GB">
                <a:solidFill>
                  <a:srgbClr val="1F497D"/>
                </a:solidFill>
                <a:latin typeface="Calibri"/>
              </a:rPr>
              <a:t> </a:t>
            </a:r>
            <a:r>
              <a:rPr lang="en-GB" err="1">
                <a:solidFill>
                  <a:srgbClr val="1F497D"/>
                </a:solidFill>
                <a:latin typeface="Calibri"/>
              </a:rPr>
              <a:t>ynghyd</a:t>
            </a:r>
            <a:r>
              <a:rPr lang="en-GB">
                <a:solidFill>
                  <a:srgbClr val="1F497D"/>
                </a:solidFill>
                <a:latin typeface="Calibri"/>
              </a:rPr>
              <a:t> â </a:t>
            </a:r>
            <a:r>
              <a:rPr lang="en-GB" err="1">
                <a:solidFill>
                  <a:srgbClr val="1F497D"/>
                </a:solidFill>
                <a:latin typeface="Calibri"/>
              </a:rPr>
              <a:t>disgrifiad</a:t>
            </a:r>
            <a:r>
              <a:rPr lang="en-GB">
                <a:solidFill>
                  <a:srgbClr val="1F497D"/>
                </a:solidFill>
                <a:latin typeface="Calibri"/>
              </a:rPr>
              <a:t> </a:t>
            </a:r>
            <a:r>
              <a:rPr lang="en-GB" err="1">
                <a:solidFill>
                  <a:srgbClr val="1F497D"/>
                </a:solidFill>
                <a:latin typeface="Calibri"/>
              </a:rPr>
              <a:t>o'r</a:t>
            </a:r>
            <a:r>
              <a:rPr lang="en-GB">
                <a:solidFill>
                  <a:srgbClr val="1F497D"/>
                </a:solidFill>
                <a:latin typeface="Calibri"/>
              </a:rPr>
              <a:t> </a:t>
            </a:r>
            <a:r>
              <a:rPr lang="en-GB" err="1">
                <a:solidFill>
                  <a:srgbClr val="1F497D"/>
                </a:solidFill>
                <a:latin typeface="Calibri"/>
              </a:rPr>
              <a:t>wybodaeth</a:t>
            </a:r>
            <a:r>
              <a:rPr lang="en-GB">
                <a:solidFill>
                  <a:srgbClr val="1F497D"/>
                </a:solidFill>
                <a:latin typeface="Calibri"/>
              </a:rPr>
              <a:t> y </a:t>
            </a:r>
            <a:r>
              <a:rPr lang="en-GB" err="1">
                <a:solidFill>
                  <a:srgbClr val="1F497D"/>
                </a:solidFill>
                <a:latin typeface="Calibri"/>
              </a:rPr>
              <a:t>gellir</a:t>
            </a:r>
            <a:r>
              <a:rPr lang="en-GB">
                <a:solidFill>
                  <a:srgbClr val="1F497D"/>
                </a:solidFill>
                <a:latin typeface="Calibri"/>
              </a:rPr>
              <a:t> </a:t>
            </a:r>
            <a:r>
              <a:rPr lang="en-GB" err="1">
                <a:solidFill>
                  <a:srgbClr val="1F497D"/>
                </a:solidFill>
                <a:latin typeface="Calibri"/>
              </a:rPr>
              <a:t>ei</a:t>
            </a:r>
            <a:r>
              <a:rPr lang="en-GB">
                <a:solidFill>
                  <a:srgbClr val="1F497D"/>
                </a:solidFill>
                <a:latin typeface="Calibri"/>
              </a:rPr>
              <a:t> </a:t>
            </a:r>
            <a:r>
              <a:rPr lang="en-GB" err="1">
                <a:solidFill>
                  <a:srgbClr val="1F497D"/>
                </a:solidFill>
                <a:latin typeface="Calibri"/>
              </a:rPr>
              <a:t>chasglu</a:t>
            </a:r>
            <a:r>
              <a:rPr lang="en-GB">
                <a:solidFill>
                  <a:srgbClr val="1F497D"/>
                </a:solidFill>
                <a:latin typeface="Calibri"/>
              </a:rPr>
              <a:t>; </a:t>
            </a:r>
            <a:r>
              <a:rPr lang="en-GB" err="1">
                <a:solidFill>
                  <a:srgbClr val="1F497D"/>
                </a:solidFill>
                <a:latin typeface="Calibri"/>
              </a:rPr>
              <a:t>drilio</a:t>
            </a:r>
            <a:r>
              <a:rPr lang="en-GB">
                <a:solidFill>
                  <a:srgbClr val="1F497D"/>
                </a:solidFill>
                <a:latin typeface="Calibri"/>
              </a:rPr>
              <a:t> </a:t>
            </a:r>
            <a:r>
              <a:rPr lang="en-GB" err="1">
                <a:solidFill>
                  <a:srgbClr val="1F497D"/>
                </a:solidFill>
                <a:latin typeface="Calibri"/>
              </a:rPr>
              <a:t>tyllau</a:t>
            </a:r>
            <a:r>
              <a:rPr lang="en-GB">
                <a:solidFill>
                  <a:srgbClr val="1F497D"/>
                </a:solidFill>
                <a:latin typeface="Calibri"/>
              </a:rPr>
              <a:t> </a:t>
            </a:r>
            <a:r>
              <a:rPr lang="en-GB" err="1">
                <a:solidFill>
                  <a:srgbClr val="1F497D"/>
                </a:solidFill>
                <a:latin typeface="Calibri"/>
              </a:rPr>
              <a:t>turio</a:t>
            </a:r>
            <a:r>
              <a:rPr lang="en-GB">
                <a:solidFill>
                  <a:srgbClr val="1F497D"/>
                </a:solidFill>
                <a:latin typeface="Calibri"/>
              </a:rPr>
              <a:t> </a:t>
            </a:r>
            <a:r>
              <a:rPr lang="en-GB" err="1">
                <a:solidFill>
                  <a:srgbClr val="1F497D"/>
                </a:solidFill>
                <a:latin typeface="Calibri"/>
              </a:rPr>
              <a:t>ar</a:t>
            </a:r>
            <a:r>
              <a:rPr lang="en-GB">
                <a:solidFill>
                  <a:srgbClr val="1F497D"/>
                </a:solidFill>
                <a:latin typeface="Calibri"/>
              </a:rPr>
              <a:t> </a:t>
            </a:r>
            <a:r>
              <a:rPr lang="en-GB" err="1">
                <a:solidFill>
                  <a:srgbClr val="1F497D"/>
                </a:solidFill>
                <a:latin typeface="Calibri"/>
              </a:rPr>
              <a:t>gyfer</a:t>
            </a:r>
            <a:r>
              <a:rPr lang="en-GB">
                <a:solidFill>
                  <a:srgbClr val="1F497D"/>
                </a:solidFill>
                <a:latin typeface="Calibri"/>
              </a:rPr>
              <a:t> </a:t>
            </a:r>
            <a:r>
              <a:rPr lang="en-GB" err="1">
                <a:solidFill>
                  <a:srgbClr val="1F497D"/>
                </a:solidFill>
                <a:latin typeface="Calibri"/>
              </a:rPr>
              <a:t>ymchwiliadau</a:t>
            </a:r>
            <a:r>
              <a:rPr lang="en-GB">
                <a:solidFill>
                  <a:srgbClr val="1F497D"/>
                </a:solidFill>
                <a:latin typeface="Calibri"/>
              </a:rPr>
              <a:t> </a:t>
            </a:r>
            <a:r>
              <a:rPr lang="en-GB" err="1">
                <a:solidFill>
                  <a:srgbClr val="1F497D"/>
                </a:solidFill>
                <a:latin typeface="Calibri"/>
              </a:rPr>
              <a:t>dyfnach</a:t>
            </a:r>
            <a:r>
              <a:rPr lang="en-GB">
                <a:solidFill>
                  <a:srgbClr val="1F497D"/>
                </a:solidFill>
                <a:latin typeface="Calibri"/>
              </a:rPr>
              <a:t>; </a:t>
            </a:r>
            <a:r>
              <a:rPr lang="en-GB" err="1">
                <a:solidFill>
                  <a:srgbClr val="1F497D"/>
                </a:solidFill>
                <a:latin typeface="Calibri"/>
              </a:rPr>
              <a:t>samplu</a:t>
            </a:r>
            <a:r>
              <a:rPr lang="en-GB">
                <a:solidFill>
                  <a:srgbClr val="1F497D"/>
                </a:solidFill>
                <a:latin typeface="Calibri"/>
              </a:rPr>
              <a:t> </a:t>
            </a:r>
            <a:r>
              <a:rPr lang="en-GB" err="1">
                <a:solidFill>
                  <a:srgbClr val="1F497D"/>
                </a:solidFill>
                <a:latin typeface="Calibri"/>
              </a:rPr>
              <a:t>ar</a:t>
            </a:r>
            <a:r>
              <a:rPr lang="en-GB">
                <a:solidFill>
                  <a:srgbClr val="1F497D"/>
                </a:solidFill>
                <a:latin typeface="Calibri"/>
              </a:rPr>
              <a:t> y </a:t>
            </a:r>
            <a:r>
              <a:rPr lang="en-GB" err="1">
                <a:solidFill>
                  <a:srgbClr val="1F497D"/>
                </a:solidFill>
                <a:latin typeface="Calibri"/>
              </a:rPr>
              <a:t>safle</a:t>
            </a:r>
            <a:r>
              <a:rPr lang="en-GB">
                <a:solidFill>
                  <a:srgbClr val="1F497D"/>
                </a:solidFill>
                <a:latin typeface="Calibri"/>
              </a:rPr>
              <a:t> a </a:t>
            </a:r>
            <a:r>
              <a:rPr lang="en-GB" err="1">
                <a:solidFill>
                  <a:srgbClr val="1F497D"/>
                </a:solidFill>
                <a:latin typeface="Calibri"/>
              </a:rPr>
              <a:t>phrofi</a:t>
            </a:r>
            <a:r>
              <a:rPr lang="en-GB">
                <a:solidFill>
                  <a:srgbClr val="1F497D"/>
                </a:solidFill>
                <a:latin typeface="Calibri"/>
              </a:rPr>
              <a:t> </a:t>
            </a:r>
            <a:r>
              <a:rPr lang="en-GB" err="1">
                <a:solidFill>
                  <a:srgbClr val="1F497D"/>
                </a:solidFill>
                <a:latin typeface="Calibri"/>
              </a:rPr>
              <a:t>ar</a:t>
            </a:r>
            <a:r>
              <a:rPr lang="en-GB">
                <a:solidFill>
                  <a:srgbClr val="1F497D"/>
                </a:solidFill>
                <a:latin typeface="Calibri"/>
              </a:rPr>
              <a:t> y </a:t>
            </a:r>
            <a:r>
              <a:rPr lang="en-GB" err="1">
                <a:solidFill>
                  <a:srgbClr val="1F497D"/>
                </a:solidFill>
                <a:latin typeface="Calibri"/>
              </a:rPr>
              <a:t>safle</a:t>
            </a:r>
            <a:r>
              <a:rPr lang="en-GB">
                <a:solidFill>
                  <a:srgbClr val="1F497D"/>
                </a:solidFill>
                <a:latin typeface="Calibri"/>
              </a:rPr>
              <a:t>.</a:t>
            </a:r>
          </a:p>
          <a:p>
            <a:pPr defTabSz="457200" fontAlgn="base">
              <a:spcBef>
                <a:spcPct val="0"/>
              </a:spcBef>
              <a:spcAft>
                <a:spcPct val="0"/>
              </a:spcAft>
            </a:pPr>
            <a:r>
              <a:rPr lang="en-GB" err="1">
                <a:solidFill>
                  <a:srgbClr val="1F497D"/>
                </a:solidFill>
                <a:latin typeface="Calibri"/>
              </a:rPr>
              <a:t>Dylai</a:t>
            </a:r>
            <a:r>
              <a:rPr lang="en-GB">
                <a:solidFill>
                  <a:srgbClr val="1F497D"/>
                </a:solidFill>
                <a:latin typeface="Calibri"/>
              </a:rPr>
              <a:t> </a:t>
            </a:r>
            <a:r>
              <a:rPr lang="en-GB" err="1">
                <a:solidFill>
                  <a:srgbClr val="1F497D"/>
                </a:solidFill>
                <a:latin typeface="Calibri"/>
              </a:rPr>
              <a:t>eich</a:t>
            </a:r>
            <a:r>
              <a:rPr lang="en-GB">
                <a:solidFill>
                  <a:srgbClr val="1F497D"/>
                </a:solidFill>
                <a:latin typeface="Calibri"/>
              </a:rPr>
              <a:t> </a:t>
            </a:r>
            <a:r>
              <a:rPr lang="en-GB" err="1">
                <a:solidFill>
                  <a:srgbClr val="1F497D"/>
                </a:solidFill>
                <a:latin typeface="Calibri"/>
              </a:rPr>
              <a:t>ateb</a:t>
            </a:r>
            <a:r>
              <a:rPr lang="en-GB">
                <a:solidFill>
                  <a:srgbClr val="1F497D"/>
                </a:solidFill>
                <a:latin typeface="Calibri"/>
              </a:rPr>
              <a:t> </a:t>
            </a:r>
            <a:r>
              <a:rPr lang="en-GB" err="1">
                <a:solidFill>
                  <a:srgbClr val="1F497D"/>
                </a:solidFill>
                <a:latin typeface="Calibri"/>
              </a:rPr>
              <a:t>ddangos</a:t>
            </a:r>
            <a:r>
              <a:rPr lang="en-GB">
                <a:solidFill>
                  <a:srgbClr val="1F497D"/>
                </a:solidFill>
                <a:latin typeface="Calibri"/>
              </a:rPr>
              <a:t> </a:t>
            </a:r>
            <a:r>
              <a:rPr lang="en-GB" err="1">
                <a:solidFill>
                  <a:srgbClr val="1F497D"/>
                </a:solidFill>
                <a:latin typeface="Calibri"/>
              </a:rPr>
              <a:t>gwybodaeth</a:t>
            </a:r>
            <a:r>
              <a:rPr lang="en-GB">
                <a:solidFill>
                  <a:srgbClr val="1F497D"/>
                </a:solidFill>
                <a:latin typeface="Calibri"/>
              </a:rPr>
              <a:t> a </a:t>
            </a:r>
            <a:r>
              <a:rPr lang="en-GB" err="1">
                <a:solidFill>
                  <a:srgbClr val="1F497D"/>
                </a:solidFill>
                <a:latin typeface="Calibri"/>
              </a:rPr>
              <a:t>dealltwriaeth</a:t>
            </a:r>
            <a:r>
              <a:rPr lang="en-GB">
                <a:solidFill>
                  <a:srgbClr val="1F497D"/>
                </a:solidFill>
                <a:latin typeface="Calibri"/>
              </a:rPr>
              <a:t> </a:t>
            </a:r>
            <a:r>
              <a:rPr lang="en-GB" err="1">
                <a:solidFill>
                  <a:srgbClr val="1F497D"/>
                </a:solidFill>
                <a:latin typeface="Calibri"/>
              </a:rPr>
              <a:t>drylwyr</a:t>
            </a:r>
            <a:r>
              <a:rPr lang="en-GB">
                <a:solidFill>
                  <a:srgbClr val="1F497D"/>
                </a:solidFill>
                <a:latin typeface="Calibri"/>
              </a:rPr>
              <a:t> </a:t>
            </a:r>
            <a:r>
              <a:rPr lang="en-GB" err="1">
                <a:solidFill>
                  <a:srgbClr val="1F497D"/>
                </a:solidFill>
                <a:latin typeface="Calibri"/>
              </a:rPr>
              <a:t>o'r</a:t>
            </a:r>
            <a:r>
              <a:rPr lang="en-GB">
                <a:solidFill>
                  <a:srgbClr val="1F497D"/>
                </a:solidFill>
                <a:latin typeface="Calibri"/>
              </a:rPr>
              <a:t> </a:t>
            </a:r>
            <a:r>
              <a:rPr lang="en-GB" err="1">
                <a:solidFill>
                  <a:srgbClr val="1F497D"/>
                </a:solidFill>
                <a:latin typeface="Calibri"/>
              </a:rPr>
              <a:t>technegau</a:t>
            </a:r>
            <a:r>
              <a:rPr lang="en-GB">
                <a:solidFill>
                  <a:srgbClr val="1F497D"/>
                </a:solidFill>
                <a:latin typeface="Calibri"/>
              </a:rPr>
              <a:t> </a:t>
            </a:r>
            <a:r>
              <a:rPr lang="en-GB" err="1">
                <a:solidFill>
                  <a:srgbClr val="1F497D"/>
                </a:solidFill>
                <a:latin typeface="Calibri"/>
              </a:rPr>
              <a:t>sydd</a:t>
            </a:r>
            <a:r>
              <a:rPr lang="en-GB">
                <a:solidFill>
                  <a:srgbClr val="1F497D"/>
                </a:solidFill>
                <a:latin typeface="Calibri"/>
              </a:rPr>
              <a:t> </a:t>
            </a:r>
            <a:r>
              <a:rPr lang="en-GB" err="1">
                <a:solidFill>
                  <a:srgbClr val="1F497D"/>
                </a:solidFill>
                <a:latin typeface="Calibri"/>
              </a:rPr>
              <a:t>ar</a:t>
            </a:r>
            <a:r>
              <a:rPr lang="en-GB">
                <a:solidFill>
                  <a:srgbClr val="1F497D"/>
                </a:solidFill>
                <a:latin typeface="Calibri"/>
              </a:rPr>
              <a:t> </a:t>
            </a:r>
            <a:r>
              <a:rPr lang="en-GB" err="1">
                <a:solidFill>
                  <a:srgbClr val="1F497D"/>
                </a:solidFill>
                <a:latin typeface="Calibri"/>
              </a:rPr>
              <a:t>gael</a:t>
            </a:r>
            <a:r>
              <a:rPr lang="en-GB">
                <a:solidFill>
                  <a:srgbClr val="1F497D"/>
                </a:solidFill>
                <a:latin typeface="Calibri"/>
              </a:rPr>
              <a:t> </a:t>
            </a:r>
            <a:r>
              <a:rPr lang="en-GB" err="1">
                <a:solidFill>
                  <a:srgbClr val="1F497D"/>
                </a:solidFill>
                <a:latin typeface="Calibri"/>
              </a:rPr>
              <a:t>i</a:t>
            </a:r>
            <a:r>
              <a:rPr lang="en-GB">
                <a:solidFill>
                  <a:srgbClr val="1F497D"/>
                </a:solidFill>
                <a:latin typeface="Calibri"/>
              </a:rPr>
              <a:t> </a:t>
            </a:r>
            <a:r>
              <a:rPr lang="en-GB" err="1">
                <a:solidFill>
                  <a:srgbClr val="1F497D"/>
                </a:solidFill>
                <a:latin typeface="Calibri"/>
              </a:rPr>
              <a:t>ymchwilio</a:t>
            </a:r>
            <a:r>
              <a:rPr lang="en-GB">
                <a:solidFill>
                  <a:srgbClr val="1F497D"/>
                </a:solidFill>
                <a:latin typeface="Calibri"/>
              </a:rPr>
              <a:t> </a:t>
            </a:r>
            <a:r>
              <a:rPr lang="en-GB" err="1">
                <a:solidFill>
                  <a:srgbClr val="1F497D"/>
                </a:solidFill>
                <a:latin typeface="Calibri"/>
              </a:rPr>
              <a:t>i</a:t>
            </a:r>
            <a:r>
              <a:rPr lang="en-GB">
                <a:solidFill>
                  <a:srgbClr val="1F497D"/>
                </a:solidFill>
                <a:latin typeface="Calibri"/>
              </a:rPr>
              <a:t> </a:t>
            </a:r>
            <a:r>
              <a:rPr lang="en-GB" err="1">
                <a:solidFill>
                  <a:srgbClr val="1F497D"/>
                </a:solidFill>
                <a:latin typeface="Calibri"/>
              </a:rPr>
              <a:t>isbridd</a:t>
            </a:r>
            <a:r>
              <a:rPr lang="en-GB">
                <a:solidFill>
                  <a:srgbClr val="1F497D"/>
                </a:solidFill>
                <a:latin typeface="Calibri"/>
              </a:rPr>
              <a:t> a </a:t>
            </a:r>
            <a:r>
              <a:rPr lang="en-GB" err="1">
                <a:solidFill>
                  <a:srgbClr val="1F497D"/>
                </a:solidFill>
                <a:latin typeface="Calibri"/>
              </a:rPr>
              <a:t>dealltwriaeth</a:t>
            </a:r>
            <a:r>
              <a:rPr lang="en-GB">
                <a:solidFill>
                  <a:srgbClr val="1F497D"/>
                </a:solidFill>
                <a:latin typeface="Calibri"/>
              </a:rPr>
              <a:t> </a:t>
            </a:r>
            <a:r>
              <a:rPr lang="en-GB" err="1">
                <a:solidFill>
                  <a:srgbClr val="1F497D"/>
                </a:solidFill>
                <a:latin typeface="Calibri"/>
              </a:rPr>
              <a:t>hyderus</a:t>
            </a:r>
            <a:r>
              <a:rPr lang="en-GB">
                <a:solidFill>
                  <a:srgbClr val="1F497D"/>
                </a:solidFill>
                <a:latin typeface="Calibri"/>
              </a:rPr>
              <a:t> </a:t>
            </a:r>
            <a:r>
              <a:rPr lang="en-GB" err="1">
                <a:solidFill>
                  <a:srgbClr val="1F497D"/>
                </a:solidFill>
                <a:latin typeface="Calibri"/>
              </a:rPr>
              <a:t>o'r</a:t>
            </a:r>
            <a:r>
              <a:rPr lang="en-GB">
                <a:solidFill>
                  <a:srgbClr val="1F497D"/>
                </a:solidFill>
                <a:latin typeface="Calibri"/>
              </a:rPr>
              <a:t> </a:t>
            </a:r>
            <a:r>
              <a:rPr lang="en-GB" err="1">
                <a:solidFill>
                  <a:srgbClr val="1F497D"/>
                </a:solidFill>
                <a:latin typeface="Calibri"/>
              </a:rPr>
              <a:t>defnydd</a:t>
            </a:r>
            <a:r>
              <a:rPr lang="en-GB">
                <a:solidFill>
                  <a:srgbClr val="1F497D"/>
                </a:solidFill>
                <a:latin typeface="Calibri"/>
              </a:rPr>
              <a:t> o </a:t>
            </a:r>
            <a:r>
              <a:rPr lang="en-GB" err="1">
                <a:solidFill>
                  <a:srgbClr val="1F497D"/>
                </a:solidFill>
                <a:latin typeface="Calibri"/>
              </a:rPr>
              <a:t>dechnegau</a:t>
            </a:r>
            <a:r>
              <a:rPr lang="en-GB">
                <a:solidFill>
                  <a:srgbClr val="1F497D"/>
                </a:solidFill>
                <a:latin typeface="Calibri"/>
              </a:rPr>
              <a:t> </a:t>
            </a:r>
            <a:r>
              <a:rPr lang="en-GB" err="1">
                <a:solidFill>
                  <a:srgbClr val="1F497D"/>
                </a:solidFill>
                <a:latin typeface="Calibri"/>
              </a:rPr>
              <a:t>profi</a:t>
            </a:r>
            <a:r>
              <a:rPr lang="en-GB">
                <a:solidFill>
                  <a:srgbClr val="1F497D"/>
                </a:solidFill>
                <a:latin typeface="Calibri"/>
              </a:rPr>
              <a:t> </a:t>
            </a:r>
            <a:r>
              <a:rPr lang="en-GB" err="1">
                <a:solidFill>
                  <a:srgbClr val="1F497D"/>
                </a:solidFill>
                <a:latin typeface="Calibri"/>
              </a:rPr>
              <a:t>pridd</a:t>
            </a:r>
            <a:r>
              <a:rPr lang="en-GB">
                <a:solidFill>
                  <a:srgbClr val="1F497D"/>
                </a:solidFill>
                <a:latin typeface="Calibri"/>
              </a:rPr>
              <a:t>.</a:t>
            </a:r>
          </a:p>
        </p:txBody>
      </p:sp>
      <p:pic>
        <p:nvPicPr>
          <p:cNvPr id="2" name="Audio 1">
            <a:hlinkClick r:id="" action="ppaction://media"/>
            <a:extLst>
              <a:ext uri="{FF2B5EF4-FFF2-40B4-BE49-F238E27FC236}">
                <a16:creationId xmlns:a16="http://schemas.microsoft.com/office/drawing/2014/main" id="{20762469-3F5E-BD41-AA7F-E516AAFD72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5121486"/>
      </p:ext>
    </p:extLst>
  </p:cSld>
  <p:clrMapOvr>
    <a:masterClrMapping/>
  </p:clrMapOvr>
  <mc:AlternateContent xmlns:mc="http://schemas.openxmlformats.org/markup-compatibility/2006" xmlns:p14="http://schemas.microsoft.com/office/powerpoint/2010/main">
    <mc:Choice Requires="p14">
      <p:transition spd="slow" p14:dur="2000" advTm="63338"/>
    </mc:Choice>
    <mc:Fallback xmlns="">
      <p:transition spd="slow" advTm="6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8a?</a:t>
            </a:r>
          </a:p>
        </p:txBody>
      </p:sp>
      <p:pic>
        <p:nvPicPr>
          <p:cNvPr id="5" name="Picture 4">
            <a:extLst>
              <a:ext uri="{FF2B5EF4-FFF2-40B4-BE49-F238E27FC236}">
                <a16:creationId xmlns:a16="http://schemas.microsoft.com/office/drawing/2014/main" id="{7919C8F2-4865-4D6D-8140-5F85B2408446}"/>
              </a:ext>
            </a:extLst>
          </p:cNvPr>
          <p:cNvPicPr>
            <a:picLocks noChangeAspect="1"/>
          </p:cNvPicPr>
          <p:nvPr/>
        </p:nvPicPr>
        <p:blipFill>
          <a:blip r:embed="rId5"/>
          <a:stretch>
            <a:fillRect/>
          </a:stretch>
        </p:blipFill>
        <p:spPr>
          <a:xfrm>
            <a:off x="1516570" y="1346049"/>
            <a:ext cx="8248650" cy="533400"/>
          </a:xfrm>
          <a:prstGeom prst="rect">
            <a:avLst/>
          </a:prstGeom>
        </p:spPr>
      </p:pic>
      <p:pic>
        <p:nvPicPr>
          <p:cNvPr id="8" name="Picture 7">
            <a:extLst>
              <a:ext uri="{FF2B5EF4-FFF2-40B4-BE49-F238E27FC236}">
                <a16:creationId xmlns:a16="http://schemas.microsoft.com/office/drawing/2014/main" id="{0440A54C-FF44-42E2-B838-EEAEDCEA842C}"/>
              </a:ext>
            </a:extLst>
          </p:cNvPr>
          <p:cNvPicPr>
            <a:picLocks noChangeAspect="1"/>
          </p:cNvPicPr>
          <p:nvPr/>
        </p:nvPicPr>
        <p:blipFill>
          <a:blip r:embed="rId6"/>
          <a:stretch>
            <a:fillRect/>
          </a:stretch>
        </p:blipFill>
        <p:spPr>
          <a:xfrm>
            <a:off x="6991350" y="2047875"/>
            <a:ext cx="5200650" cy="4810125"/>
          </a:xfrm>
          <a:prstGeom prst="rect">
            <a:avLst/>
          </a:prstGeom>
        </p:spPr>
      </p:pic>
      <p:pic>
        <p:nvPicPr>
          <p:cNvPr id="9" name="Picture 8">
            <a:extLst>
              <a:ext uri="{FF2B5EF4-FFF2-40B4-BE49-F238E27FC236}">
                <a16:creationId xmlns:a16="http://schemas.microsoft.com/office/drawing/2014/main" id="{A7CD0A0A-5906-4537-AE22-84512B3B5DF0}"/>
              </a:ext>
            </a:extLst>
          </p:cNvPr>
          <p:cNvPicPr>
            <a:picLocks noChangeAspect="1"/>
          </p:cNvPicPr>
          <p:nvPr/>
        </p:nvPicPr>
        <p:blipFill>
          <a:blip r:embed="rId7"/>
          <a:stretch>
            <a:fillRect/>
          </a:stretch>
        </p:blipFill>
        <p:spPr>
          <a:xfrm>
            <a:off x="172720" y="2764799"/>
            <a:ext cx="6708400" cy="3716164"/>
          </a:xfrm>
          <a:prstGeom prst="rect">
            <a:avLst/>
          </a:prstGeom>
        </p:spPr>
      </p:pic>
      <p:pic>
        <p:nvPicPr>
          <p:cNvPr id="3" name="Audio 2">
            <a:hlinkClick r:id="" action="ppaction://media"/>
            <a:extLst>
              <a:ext uri="{FF2B5EF4-FFF2-40B4-BE49-F238E27FC236}">
                <a16:creationId xmlns:a16="http://schemas.microsoft.com/office/drawing/2014/main" id="{32113951-F796-A84F-AA43-CFA6F10760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8486503"/>
      </p:ext>
    </p:extLst>
  </p:cSld>
  <p:clrMapOvr>
    <a:masterClrMapping/>
  </p:clrMapOvr>
  <mc:AlternateContent xmlns:mc="http://schemas.openxmlformats.org/markup-compatibility/2006" xmlns:p14="http://schemas.microsoft.com/office/powerpoint/2010/main">
    <mc:Choice Requires="p14">
      <p:transition spd="slow" p14:dur="2000" advTm="23640"/>
    </mc:Choice>
    <mc:Fallback xmlns="">
      <p:transition spd="slow" advTm="2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8b?</a:t>
            </a:r>
          </a:p>
        </p:txBody>
      </p:sp>
      <p:sp>
        <p:nvSpPr>
          <p:cNvPr id="5" name="Rectangle 4">
            <a:extLst>
              <a:ext uri="{FF2B5EF4-FFF2-40B4-BE49-F238E27FC236}">
                <a16:creationId xmlns:a16="http://schemas.microsoft.com/office/drawing/2014/main" id="{117885F0-78EE-ED4F-B71D-E03D2DE8AEC3}"/>
              </a:ext>
            </a:extLst>
          </p:cNvPr>
          <p:cNvSpPr/>
          <p:nvPr/>
        </p:nvSpPr>
        <p:spPr>
          <a:xfrm>
            <a:off x="314961" y="1396781"/>
            <a:ext cx="11877039" cy="3416320"/>
          </a:xfrm>
          <a:prstGeom prst="rect">
            <a:avLst/>
          </a:prstGeom>
        </p:spPr>
        <p:txBody>
          <a:bodyPr wrap="square">
            <a:spAutoFit/>
          </a:bodyPr>
          <a:lstStyle/>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Cwestiwn: Cynnwys sy'n cael ei brofi – Dylunio ac adeiladu is-strwythurau – dulliau ar gyfer gwella isbridd.</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Amser i ateb: 12 MUNUD </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Sut mae cael marciau llawn: [Mae'r cwestiwn hwn wedi'i farcio gyda bandiau]</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Dull:</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Cwblhewch gamau 1 – 4 fel yn y cwestiynau blaenorol.</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Cam 5	Nodwch beth rydych chi'n ei wybod am sut y gellir gwella isbridd.  Mae hwn yn gwestiwn 'esbonio' felly mae angen i chi gynhyrchu esboniad manwl gan resymu’n wybodus ynglŷn â sut a pham y byddai pob dull yn gwella ansawdd yr isbridd.</a:t>
            </a:r>
          </a:p>
          <a:p>
            <a:pPr defTabSz="457200" fontAlgn="base">
              <a:spcBef>
                <a:spcPct val="0"/>
              </a:spcBef>
              <a:spcAft>
                <a:spcPct val="0"/>
              </a:spcAft>
            </a:pPr>
            <a:r>
              <a:rPr lang="cy-GB" dirty="0">
                <a:solidFill>
                  <a:prstClr val="black"/>
                </a:solidFill>
                <a:latin typeface="Calibri" pitchFamily="34" charset="0"/>
                <a:ea typeface="Cambria" panose="02040503050406030204" pitchFamily="18" charset="0"/>
                <a:cs typeface="Cambria" panose="02040503050406030204" pitchFamily="18" charset="0"/>
              </a:rPr>
              <a:t>Cam 6	Mae hwn yn gwestiwn marc uwch felly bydd yn cael ei farcio gyda bandiau.  Bydd y cynllun marcio’n cynnwys rhestr o bwyntiau y dylech eu gwneud ond dyfernir y marc terfynol gan ddefnyddio'r cynllun marcio wedi'i </a:t>
            </a:r>
            <a:r>
              <a:rPr lang="cy-GB" dirty="0" err="1">
                <a:solidFill>
                  <a:prstClr val="black"/>
                </a:solidFill>
                <a:latin typeface="Calibri" pitchFamily="34" charset="0"/>
                <a:ea typeface="Cambria" panose="02040503050406030204" pitchFamily="18" charset="0"/>
                <a:cs typeface="Cambria" panose="02040503050406030204" pitchFamily="18" charset="0"/>
              </a:rPr>
              <a:t>fandio</a:t>
            </a:r>
            <a:r>
              <a:rPr lang="cy-GB"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endParaRPr lang="cy-GB"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cy-GB" b="1" dirty="0">
                <a:solidFill>
                  <a:prstClr val="black"/>
                </a:solidFill>
                <a:latin typeface="Calibri" pitchFamily="34" charset="0"/>
                <a:ea typeface="Cambria" panose="02040503050406030204" pitchFamily="18" charset="0"/>
                <a:cs typeface="Cambria" panose="02040503050406030204" pitchFamily="18" charset="0"/>
              </a:rPr>
              <a:t>AWGRYMIADAU</a:t>
            </a:r>
            <a:r>
              <a:rPr lang="cy-GB" dirty="0">
                <a:solidFill>
                  <a:prstClr val="black"/>
                </a:solidFill>
                <a:latin typeface="Calibri" pitchFamily="34" charset="0"/>
                <a:ea typeface="Cambria" panose="02040503050406030204" pitchFamily="18" charset="0"/>
                <a:cs typeface="Cambria" panose="02040503050406030204" pitchFamily="18" charset="0"/>
              </a:rPr>
              <a:t> Mae'r cwestiwn hwn yn canolbwyntio ar sut mae'r dulliau’n gwella nodweddion cario llwythi isbridd.  Mae angen i chi egluro pob dull yn fanwl.</a:t>
            </a:r>
          </a:p>
        </p:txBody>
      </p:sp>
      <p:pic>
        <p:nvPicPr>
          <p:cNvPr id="2" name="Picture 1">
            <a:extLst>
              <a:ext uri="{FF2B5EF4-FFF2-40B4-BE49-F238E27FC236}">
                <a16:creationId xmlns:a16="http://schemas.microsoft.com/office/drawing/2014/main" id="{6E482BE8-A0E9-4ECA-B305-D0DC1F53EEF5}"/>
              </a:ext>
            </a:extLst>
          </p:cNvPr>
          <p:cNvPicPr>
            <a:picLocks noChangeAspect="1"/>
          </p:cNvPicPr>
          <p:nvPr/>
        </p:nvPicPr>
        <p:blipFill>
          <a:blip r:embed="rId5"/>
          <a:stretch>
            <a:fillRect/>
          </a:stretch>
        </p:blipFill>
        <p:spPr>
          <a:xfrm>
            <a:off x="314961" y="5214138"/>
            <a:ext cx="7800975" cy="1266825"/>
          </a:xfrm>
          <a:prstGeom prst="rect">
            <a:avLst/>
          </a:prstGeom>
        </p:spPr>
      </p:pic>
      <p:pic>
        <p:nvPicPr>
          <p:cNvPr id="6" name="Audio 5">
            <a:hlinkClick r:id="" action="ppaction://media"/>
            <a:extLst>
              <a:ext uri="{FF2B5EF4-FFF2-40B4-BE49-F238E27FC236}">
                <a16:creationId xmlns:a16="http://schemas.microsoft.com/office/drawing/2014/main" id="{FF5280E1-BF1A-304E-8826-ED33AC46F9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64691288"/>
      </p:ext>
    </p:extLst>
  </p:cSld>
  <p:clrMapOvr>
    <a:masterClrMapping/>
  </p:clrMapOvr>
  <mc:AlternateContent xmlns:mc="http://schemas.openxmlformats.org/markup-compatibility/2006" xmlns:p14="http://schemas.microsoft.com/office/powerpoint/2010/main">
    <mc:Choice Requires="p14">
      <p:transition spd="slow" p14:dur="2000" advTm="36941"/>
    </mc:Choice>
    <mc:Fallback xmlns="">
      <p:transition spd="slow" advTm="36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81200" y="3511089"/>
            <a:ext cx="8229600" cy="2743323"/>
          </a:xfrm>
        </p:spPr>
        <p:txBody>
          <a:bodyPr/>
          <a:lstStyle/>
          <a:p>
            <a:pPr>
              <a:lnSpc>
                <a:spcPct val="107000"/>
              </a:lnSpc>
              <a:spcAft>
                <a:spcPts val="800"/>
              </a:spcAft>
            </a:pPr>
            <a:r>
              <a:rPr lang="cy-GB" sz="1800">
                <a:effectLst/>
                <a:latin typeface="Calibri" panose="020F0502020204030204" pitchFamily="34" charset="0"/>
                <a:ea typeface="Calibri" panose="020F0502020204030204" pitchFamily="34" charset="0"/>
                <a:cs typeface="Times New Roman" panose="02020603050405020304" pitchFamily="18" charset="0"/>
              </a:rPr>
              <a:t>Nawr ein wedi edrych ar y geiriau allweddol yn y cwestiwn a'r sgiliau/gwybodaeth y mae angen i chi eu dangos, mae gennych 12 munud i ddisgrifio'r materion i'w hystyried wrth wella’r isbridd, fel y byddech yn yr arholiad.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097280" y="92978"/>
            <a:ext cx="9792878" cy="1001009"/>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err="1">
                <a:solidFill>
                  <a:prstClr val="white"/>
                </a:solidFill>
                <a:latin typeface="Calibri"/>
              </a:rPr>
              <a:t>Ateb</a:t>
            </a:r>
            <a:r>
              <a:rPr lang="en-US">
                <a:solidFill>
                  <a:prstClr val="white"/>
                </a:solidFill>
                <a:latin typeface="Calibri"/>
              </a:rPr>
              <a:t> y </a:t>
            </a:r>
            <a:r>
              <a:rPr lang="en-US" err="1">
                <a:solidFill>
                  <a:prstClr val="white"/>
                </a:solidFill>
                <a:latin typeface="Calibri"/>
              </a:rPr>
              <a:t>cwestiwn</a:t>
            </a:r>
            <a:r>
              <a:rPr lang="en-US">
                <a:solidFill>
                  <a:prstClr val="white"/>
                </a:solidFill>
                <a:latin typeface="Calibri"/>
              </a:rPr>
              <a:t> – </a:t>
            </a:r>
          </a:p>
          <a:p>
            <a:pPr algn="ctr"/>
            <a:r>
              <a:rPr lang="en-US" err="1">
                <a:solidFill>
                  <a:prstClr val="white"/>
                </a:solidFill>
                <a:latin typeface="Calibri"/>
              </a:rPr>
              <a:t>Ymarfer</a:t>
            </a:r>
            <a:r>
              <a:rPr lang="en-US">
                <a:solidFill>
                  <a:prstClr val="white"/>
                </a:solidFill>
                <a:latin typeface="Calibri"/>
              </a:rPr>
              <a:t> </a:t>
            </a:r>
            <a:r>
              <a:rPr lang="en-US" err="1">
                <a:solidFill>
                  <a:prstClr val="white"/>
                </a:solidFill>
                <a:latin typeface="Calibri"/>
              </a:rPr>
              <a:t>wedi’i</a:t>
            </a:r>
            <a:r>
              <a:rPr lang="en-US">
                <a:solidFill>
                  <a:prstClr val="white"/>
                </a:solidFill>
                <a:latin typeface="Calibri"/>
              </a:rPr>
              <a:t> </a:t>
            </a:r>
            <a:r>
              <a:rPr lang="en-US" err="1">
                <a:solidFill>
                  <a:prstClr val="white"/>
                </a:solidFill>
                <a:latin typeface="Calibri"/>
              </a:rPr>
              <a:t>amseru</a:t>
            </a:r>
            <a:r>
              <a:rPr lang="en-US">
                <a:solidFill>
                  <a:prstClr val="white"/>
                </a:solidFill>
                <a:latin typeface="Calibri"/>
              </a:rPr>
              <a:t> – </a:t>
            </a:r>
            <a:r>
              <a:rPr lang="en-US" err="1">
                <a:solidFill>
                  <a:prstClr val="white"/>
                </a:solidFill>
                <a:latin typeface="Calibri"/>
              </a:rPr>
              <a:t>deuddeg</a:t>
            </a:r>
            <a:r>
              <a:rPr lang="en-US">
                <a:solidFill>
                  <a:prstClr val="white"/>
                </a:solidFill>
                <a:latin typeface="Calibri"/>
              </a:rPr>
              <a:t> </a:t>
            </a:r>
            <a:r>
              <a:rPr lang="en-US" err="1">
                <a:solidFill>
                  <a:prstClr val="white"/>
                </a:solidFill>
                <a:latin typeface="Calibri"/>
              </a:rPr>
              <a:t>munud</a:t>
            </a:r>
            <a:r>
              <a:rPr lang="en-US">
                <a:solidFill>
                  <a:prstClr val="white"/>
                </a:solidFill>
                <a:latin typeface="Calibri"/>
              </a:rPr>
              <a: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8324850" y="1354184"/>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8324850" y="1354184"/>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6626679" y="1972350"/>
            <a:ext cx="1698171" cy="830997"/>
          </a:xfrm>
          <a:prstGeom prst="rect">
            <a:avLst/>
          </a:prstGeom>
          <a:solidFill>
            <a:srgbClr val="00B0F0"/>
          </a:solidFill>
        </p:spPr>
        <p:txBody>
          <a:bodyPr wrap="square" rtlCol="0">
            <a:spAutoFit/>
          </a:bodyPr>
          <a:lstStyle/>
          <a:p>
            <a:pPr defTabSz="457200" fontAlgn="base">
              <a:spcBef>
                <a:spcPct val="0"/>
              </a:spcBef>
              <a:spcAft>
                <a:spcPct val="0"/>
              </a:spcAft>
            </a:pPr>
            <a:r>
              <a:rPr lang="en-GB" sz="1600" b="1" err="1">
                <a:solidFill>
                  <a:prstClr val="white"/>
                </a:solidFill>
                <a:latin typeface="Calibri" pitchFamily="34" charset="0"/>
                <a:ea typeface="ＭＳ Ｐゴシック" pitchFamily="1" charset="-128"/>
              </a:rPr>
              <a:t>Cliciwch</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yr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amserydd</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i</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ddechrau</a:t>
            </a:r>
            <a:r>
              <a:rPr lang="en-GB" sz="1600" b="1">
                <a:solidFill>
                  <a:prstClr val="white"/>
                </a:solidFill>
                <a:latin typeface="Calibri" pitchFamily="34" charset="0"/>
                <a:ea typeface="ＭＳ Ｐゴシック" pitchFamily="1" charset="-128"/>
              </a:rPr>
              <a:t>.</a:t>
            </a:r>
          </a:p>
        </p:txBody>
      </p:sp>
      <p:pic>
        <p:nvPicPr>
          <p:cNvPr id="4" name="Picture 3">
            <a:extLst>
              <a:ext uri="{FF2B5EF4-FFF2-40B4-BE49-F238E27FC236}">
                <a16:creationId xmlns:a16="http://schemas.microsoft.com/office/drawing/2014/main" id="{9FF0DF37-C014-48B8-883E-E61A1C0EE39B}"/>
              </a:ext>
            </a:extLst>
          </p:cNvPr>
          <p:cNvPicPr>
            <a:picLocks noChangeAspect="1"/>
          </p:cNvPicPr>
          <p:nvPr/>
        </p:nvPicPr>
        <p:blipFill>
          <a:blip r:embed="rId7"/>
          <a:stretch>
            <a:fillRect/>
          </a:stretch>
        </p:blipFill>
        <p:spPr>
          <a:xfrm>
            <a:off x="2409825" y="4870403"/>
            <a:ext cx="7800975" cy="1266825"/>
          </a:xfrm>
          <a:prstGeom prst="rect">
            <a:avLst/>
          </a:prstGeom>
        </p:spPr>
      </p:pic>
      <p:pic>
        <p:nvPicPr>
          <p:cNvPr id="2" name="Audio 1">
            <a:hlinkClick r:id="" action="ppaction://media"/>
            <a:extLst>
              <a:ext uri="{FF2B5EF4-FFF2-40B4-BE49-F238E27FC236}">
                <a16:creationId xmlns:a16="http://schemas.microsoft.com/office/drawing/2014/main" id="{E55391B6-9D35-9744-B0DE-BA95307E6B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9212918"/>
      </p:ext>
    </p:extLst>
  </p:cSld>
  <p:clrMapOvr>
    <a:masterClrMapping/>
  </p:clrMapOvr>
  <mc:AlternateContent xmlns:mc="http://schemas.openxmlformats.org/markup-compatibility/2006" xmlns:p14="http://schemas.microsoft.com/office/powerpoint/2010/main">
    <mc:Choice Requires="p14">
      <p:transition spd="slow" p14:dur="2000" advTm="33263"/>
    </mc:Choice>
    <mc:Fallback xmlns="">
      <p:transition spd="slow" advTm="3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8b?</a:t>
            </a:r>
          </a:p>
        </p:txBody>
      </p:sp>
      <p:pic>
        <p:nvPicPr>
          <p:cNvPr id="5" name="Picture 4">
            <a:extLst>
              <a:ext uri="{FF2B5EF4-FFF2-40B4-BE49-F238E27FC236}">
                <a16:creationId xmlns:a16="http://schemas.microsoft.com/office/drawing/2014/main" id="{C4989E47-96DF-403E-962A-68BF25683B51}"/>
              </a:ext>
            </a:extLst>
          </p:cNvPr>
          <p:cNvPicPr>
            <a:picLocks noChangeAspect="1"/>
          </p:cNvPicPr>
          <p:nvPr/>
        </p:nvPicPr>
        <p:blipFill>
          <a:blip r:embed="rId5"/>
          <a:stretch>
            <a:fillRect/>
          </a:stretch>
        </p:blipFill>
        <p:spPr>
          <a:xfrm>
            <a:off x="2166178" y="1291907"/>
            <a:ext cx="7800975" cy="1266825"/>
          </a:xfrm>
          <a:prstGeom prst="rect">
            <a:avLst/>
          </a:prstGeom>
        </p:spPr>
      </p:pic>
      <p:pic>
        <p:nvPicPr>
          <p:cNvPr id="7" name="Picture 6">
            <a:extLst>
              <a:ext uri="{FF2B5EF4-FFF2-40B4-BE49-F238E27FC236}">
                <a16:creationId xmlns:a16="http://schemas.microsoft.com/office/drawing/2014/main" id="{8E5C9C81-EDCE-42C5-BE8D-D1B3C256B328}"/>
              </a:ext>
            </a:extLst>
          </p:cNvPr>
          <p:cNvPicPr>
            <a:picLocks noChangeAspect="1"/>
          </p:cNvPicPr>
          <p:nvPr/>
        </p:nvPicPr>
        <p:blipFill>
          <a:blip r:embed="rId6"/>
          <a:stretch>
            <a:fillRect/>
          </a:stretch>
        </p:blipFill>
        <p:spPr>
          <a:xfrm>
            <a:off x="96837" y="2673016"/>
            <a:ext cx="5338763" cy="4068461"/>
          </a:xfrm>
          <a:prstGeom prst="rect">
            <a:avLst/>
          </a:prstGeom>
        </p:spPr>
      </p:pic>
      <p:pic>
        <p:nvPicPr>
          <p:cNvPr id="8" name="Picture 7">
            <a:extLst>
              <a:ext uri="{FF2B5EF4-FFF2-40B4-BE49-F238E27FC236}">
                <a16:creationId xmlns:a16="http://schemas.microsoft.com/office/drawing/2014/main" id="{78F8B72F-39E5-4634-BE52-E12680D4DE2C}"/>
              </a:ext>
            </a:extLst>
          </p:cNvPr>
          <p:cNvPicPr>
            <a:picLocks noChangeAspect="1"/>
          </p:cNvPicPr>
          <p:nvPr/>
        </p:nvPicPr>
        <p:blipFill>
          <a:blip r:embed="rId7"/>
          <a:stretch>
            <a:fillRect/>
          </a:stretch>
        </p:blipFill>
        <p:spPr>
          <a:xfrm>
            <a:off x="5435599" y="2664806"/>
            <a:ext cx="6659563" cy="4100817"/>
          </a:xfrm>
          <a:prstGeom prst="rect">
            <a:avLst/>
          </a:prstGeom>
        </p:spPr>
      </p:pic>
      <p:pic>
        <p:nvPicPr>
          <p:cNvPr id="6" name="Audio 5">
            <a:hlinkClick r:id="" action="ppaction://media"/>
            <a:extLst>
              <a:ext uri="{FF2B5EF4-FFF2-40B4-BE49-F238E27FC236}">
                <a16:creationId xmlns:a16="http://schemas.microsoft.com/office/drawing/2014/main" id="{C821E33B-19B7-7A43-9B95-4EA7B2C26E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8705579"/>
      </p:ext>
    </p:extLst>
  </p:cSld>
  <p:clrMapOvr>
    <a:masterClrMapping/>
  </p:clrMapOvr>
  <mc:AlternateContent xmlns:mc="http://schemas.openxmlformats.org/markup-compatibility/2006" xmlns:p14="http://schemas.microsoft.com/office/powerpoint/2010/main">
    <mc:Choice Requires="p14">
      <p:transition spd="slow" p14:dur="2000" advTm="33212"/>
    </mc:Choice>
    <mc:Fallback xmlns="">
      <p:transition spd="slow" advTm="3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9?</a:t>
            </a:r>
          </a:p>
        </p:txBody>
      </p:sp>
      <p:sp>
        <p:nvSpPr>
          <p:cNvPr id="5" name="Rectangle 4">
            <a:extLst>
              <a:ext uri="{FF2B5EF4-FFF2-40B4-BE49-F238E27FC236}">
                <a16:creationId xmlns:a16="http://schemas.microsoft.com/office/drawing/2014/main" id="{117885F0-78EE-ED4F-B71D-E03D2DE8AEC3}"/>
              </a:ext>
            </a:extLst>
          </p:cNvPr>
          <p:cNvSpPr/>
          <p:nvPr/>
        </p:nvSpPr>
        <p:spPr>
          <a:xfrm>
            <a:off x="829559" y="1358898"/>
            <a:ext cx="10944519" cy="3816429"/>
          </a:xfrm>
          <a:prstGeom prst="rect">
            <a:avLst/>
          </a:prstGeom>
        </p:spPr>
        <p:txBody>
          <a:bodyPr wrap="square">
            <a:spAutoFit/>
          </a:bodyPr>
          <a:lstStyle/>
          <a:p>
            <a:pPr defTabSz="457200" fontAlgn="base">
              <a:spcBef>
                <a:spcPct val="0"/>
              </a:spcBef>
              <a:spcAft>
                <a:spcPct val="0"/>
              </a:spcAft>
            </a:pPr>
            <a:r>
              <a:rPr lang="en-US" sz="1600" dirty="0" err="1">
                <a:solidFill>
                  <a:prstClr val="black"/>
                </a:solidFill>
                <a:latin typeface="Calibri" pitchFamily="34" charset="0"/>
                <a:ea typeface="Cambria" panose="02040503050406030204" pitchFamily="18" charset="0"/>
                <a:cs typeface="Cambria" panose="02040503050406030204" pitchFamily="18" charset="0"/>
              </a:rPr>
              <a:t>Cwestiwn</a:t>
            </a:r>
            <a:r>
              <a:rPr lang="en-US" sz="1600" dirty="0">
                <a:solidFill>
                  <a:prstClr val="black"/>
                </a:solidFill>
                <a:latin typeface="Calibri" pitchFamily="34" charset="0"/>
                <a:ea typeface="Cambria" panose="02040503050406030204" pitchFamily="18" charset="0"/>
                <a:cs typeface="Cambria" panose="02040503050406030204" pitchFamily="18" charset="0"/>
              </a:rPr>
              <a:t> : </a:t>
            </a:r>
            <a:r>
              <a:rPr lang="en-US" sz="1600" dirty="0" err="1">
                <a:solidFill>
                  <a:prstClr val="black"/>
                </a:solidFill>
                <a:latin typeface="Calibri" pitchFamily="34" charset="0"/>
                <a:ea typeface="Cambria" panose="02040503050406030204" pitchFamily="18" charset="0"/>
                <a:cs typeface="Cambria" panose="02040503050406030204" pitchFamily="18" charset="0"/>
              </a:rPr>
              <a:t>Cynnwys</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sy’n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cael</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ei</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brofi</a:t>
            </a:r>
            <a:r>
              <a:rPr lang="en-US" sz="1600" dirty="0">
                <a:solidFill>
                  <a:prstClr val="black"/>
                </a:solidFill>
                <a:latin typeface="Calibri" pitchFamily="34" charset="0"/>
                <a:ea typeface="Cambria" panose="02040503050406030204" pitchFamily="18" charset="0"/>
                <a:cs typeface="Cambria" panose="02040503050406030204" pitchFamily="18" charset="0"/>
              </a:rPr>
              <a:t> – Gwaith </a:t>
            </a:r>
            <a:r>
              <a:rPr lang="en-US" sz="1600" dirty="0" err="1">
                <a:solidFill>
                  <a:prstClr val="black"/>
                </a:solidFill>
                <a:latin typeface="Calibri" pitchFamily="34" charset="0"/>
                <a:ea typeface="Cambria" panose="02040503050406030204" pitchFamily="18" charset="0"/>
                <a:cs typeface="Cambria" panose="02040503050406030204" pitchFamily="18" charset="0"/>
              </a:rPr>
              <a:t>allanol</a:t>
            </a:r>
            <a:r>
              <a:rPr lang="en-US" sz="1600" dirty="0">
                <a:solidFill>
                  <a:prstClr val="black"/>
                </a:solidFill>
                <a:latin typeface="Calibri" pitchFamily="34" charset="0"/>
                <a:ea typeface="Cambria" panose="02040503050406030204" pitchFamily="18" charset="0"/>
                <a:cs typeface="Cambria" panose="02040503050406030204" pitchFamily="18" charset="0"/>
              </a:rPr>
              <a:t> – </a:t>
            </a:r>
            <a:r>
              <a:rPr lang="en-US" sz="1600" dirty="0" err="1">
                <a:solidFill>
                  <a:prstClr val="black"/>
                </a:solidFill>
                <a:latin typeface="Calibri" pitchFamily="34" charset="0"/>
                <a:ea typeface="Cambria" panose="02040503050406030204" pitchFamily="18" charset="0"/>
                <a:cs typeface="Cambria" panose="02040503050406030204" pitchFamily="18" charset="0"/>
              </a:rPr>
              <a:t>systemau</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draenio</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trefol</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cynaliadwy</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SuDS</a:t>
            </a:r>
            <a:r>
              <a:rPr lang="en-US" sz="1600"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sz="1600" dirty="0" err="1">
                <a:solidFill>
                  <a:prstClr val="black"/>
                </a:solidFill>
                <a:latin typeface="Calibri" pitchFamily="34" charset="0"/>
                <a:ea typeface="Cambria" panose="02040503050406030204" pitchFamily="18" charset="0"/>
                <a:cs typeface="Cambria" panose="02040503050406030204" pitchFamily="18" charset="0"/>
              </a:rPr>
              <a:t>Amser</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i</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ateb</a:t>
            </a:r>
            <a:r>
              <a:rPr lang="en-US" sz="1600" dirty="0">
                <a:solidFill>
                  <a:prstClr val="black"/>
                </a:solidFill>
                <a:latin typeface="Calibri" pitchFamily="34" charset="0"/>
                <a:ea typeface="Cambria" panose="02040503050406030204" pitchFamily="18" charset="0"/>
                <a:cs typeface="Cambria" panose="02040503050406030204" pitchFamily="18" charset="0"/>
              </a:rPr>
              <a:t>: 12 MUNUD </a:t>
            </a:r>
          </a:p>
          <a:p>
            <a:pPr defTabSz="457200" fontAlgn="base">
              <a:spcBef>
                <a:spcPct val="0"/>
              </a:spcBef>
              <a:spcAft>
                <a:spcPct val="0"/>
              </a:spcAft>
            </a:pPr>
            <a:r>
              <a:rPr lang="en-US" sz="1600" dirty="0" err="1">
                <a:solidFill>
                  <a:prstClr val="black"/>
                </a:solidFill>
                <a:latin typeface="Calibri" pitchFamily="34" charset="0"/>
                <a:ea typeface="Cambria" panose="02040503050406030204" pitchFamily="18" charset="0"/>
                <a:cs typeface="Cambria" panose="02040503050406030204" pitchFamily="18" charset="0"/>
              </a:rPr>
              <a:t>Sut</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mae</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cael</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marciau</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llawn</a:t>
            </a:r>
            <a:r>
              <a:rPr lang="en-US" sz="1600" dirty="0">
                <a:solidFill>
                  <a:prstClr val="black"/>
                </a:solidFill>
                <a:latin typeface="Calibri" pitchFamily="34" charset="0"/>
                <a:ea typeface="Cambria" panose="02040503050406030204" pitchFamily="18" charset="0"/>
                <a:cs typeface="Cambria" panose="02040503050406030204" pitchFamily="18" charset="0"/>
              </a:rPr>
              <a:t>: [\band </a:t>
            </a:r>
            <a:r>
              <a:rPr lang="en-US" sz="1600" dirty="0" err="1">
                <a:solidFill>
                  <a:prstClr val="black"/>
                </a:solidFill>
                <a:latin typeface="Calibri" pitchFamily="34" charset="0"/>
                <a:ea typeface="Cambria" panose="02040503050406030204" pitchFamily="18" charset="0"/>
                <a:cs typeface="Cambria" panose="02040503050406030204" pitchFamily="18" charset="0"/>
              </a:rPr>
              <a:t>Cwestiwn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wedi’i</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Farcio</a:t>
            </a:r>
            <a:r>
              <a:rPr lang="en-US" sz="1600" dirty="0">
                <a:solidFill>
                  <a:prstClr val="black"/>
                </a:solidFill>
                <a:latin typeface="Calibri" pitchFamily="34" charset="0"/>
                <a:ea typeface="Cambria" panose="02040503050406030204" pitchFamily="18" charset="0"/>
                <a:cs typeface="Cambria" panose="02040503050406030204" pitchFamily="18" charset="0"/>
              </a:rPr>
              <a:t>]</a:t>
            </a:r>
            <a:r>
              <a:rPr lang="en-US" sz="800" dirty="0">
                <a:solidFill>
                  <a:prstClr val="black"/>
                </a:solidFill>
                <a:latin typeface="Calibri" pitchFamily="34" charset="0"/>
                <a:ea typeface="Cambria" panose="02040503050406030204" pitchFamily="18" charset="0"/>
                <a:cs typeface="Cambria" panose="02040503050406030204" pitchFamily="18" charset="0"/>
              </a:rPr>
              <a:t> </a:t>
            </a:r>
          </a:p>
          <a:p>
            <a:pPr defTabSz="457200" fontAlgn="base">
              <a:spcBef>
                <a:spcPct val="0"/>
              </a:spcBef>
              <a:spcAft>
                <a:spcPct val="0"/>
              </a:spcAft>
            </a:pPr>
            <a:r>
              <a:rPr lang="en-US" sz="1600" dirty="0" err="1">
                <a:solidFill>
                  <a:prstClr val="black"/>
                </a:solidFill>
                <a:latin typeface="Calibri" pitchFamily="34" charset="0"/>
                <a:ea typeface="Cambria" panose="02040503050406030204" pitchFamily="18" charset="0"/>
                <a:cs typeface="Cambria" panose="02040503050406030204" pitchFamily="18" charset="0"/>
              </a:rPr>
              <a:t>Cwblhewch</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gamau</a:t>
            </a:r>
            <a:r>
              <a:rPr lang="en-US" sz="1600" dirty="0">
                <a:solidFill>
                  <a:prstClr val="black"/>
                </a:solidFill>
                <a:latin typeface="Calibri" pitchFamily="34" charset="0"/>
                <a:ea typeface="Cambria" panose="02040503050406030204" pitchFamily="18" charset="0"/>
                <a:cs typeface="Cambria" panose="02040503050406030204" pitchFamily="18" charset="0"/>
              </a:rPr>
              <a:t> 1 – 4 </a:t>
            </a:r>
            <a:r>
              <a:rPr lang="en-US" sz="1600" dirty="0" err="1">
                <a:solidFill>
                  <a:prstClr val="black"/>
                </a:solidFill>
                <a:latin typeface="Calibri" pitchFamily="34" charset="0"/>
                <a:ea typeface="Cambria" panose="02040503050406030204" pitchFamily="18" charset="0"/>
                <a:cs typeface="Cambria" panose="02040503050406030204" pitchFamily="18" charset="0"/>
              </a:rPr>
              <a:t>fel</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yn</a:t>
            </a:r>
            <a:r>
              <a:rPr lang="en-US" sz="1600" dirty="0">
                <a:solidFill>
                  <a:prstClr val="black"/>
                </a:solidFill>
                <a:latin typeface="Calibri" pitchFamily="34" charset="0"/>
                <a:ea typeface="Cambria" panose="02040503050406030204" pitchFamily="18" charset="0"/>
                <a:cs typeface="Cambria" panose="02040503050406030204" pitchFamily="18" charset="0"/>
              </a:rPr>
              <a:t> y </a:t>
            </a:r>
            <a:r>
              <a:rPr lang="en-US" sz="1600" dirty="0" err="1">
                <a:solidFill>
                  <a:prstClr val="black"/>
                </a:solidFill>
                <a:latin typeface="Calibri" pitchFamily="34" charset="0"/>
                <a:ea typeface="Cambria" panose="02040503050406030204" pitchFamily="18" charset="0"/>
                <a:cs typeface="Cambria" panose="02040503050406030204" pitchFamily="18" charset="0"/>
              </a:rPr>
              <a:t>cwestiynau</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blaenorol</a:t>
            </a:r>
            <a:r>
              <a:rPr lang="en-US" sz="1600"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r>
              <a:rPr lang="en-US" sz="1600" dirty="0">
                <a:solidFill>
                  <a:prstClr val="black"/>
                </a:solidFill>
                <a:latin typeface="Calibri" pitchFamily="34" charset="0"/>
                <a:ea typeface="Cambria" panose="02040503050406030204" pitchFamily="18" charset="0"/>
                <a:cs typeface="Cambria" panose="02040503050406030204" pitchFamily="18" charset="0"/>
              </a:rPr>
              <a:t>Cam 5	</a:t>
            </a:r>
            <a:r>
              <a:rPr lang="en-GB" sz="1600" dirty="0" err="1">
                <a:solidFill>
                  <a:prstClr val="black"/>
                </a:solidFill>
                <a:latin typeface="Calibri" pitchFamily="34" charset="0"/>
                <a:ea typeface="ＭＳ Ｐゴシック" pitchFamily="1" charset="-128"/>
              </a:rPr>
              <a:t>Nodwch</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yr</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hyn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rydych</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chi'n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ei</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wybod</a:t>
            </a:r>
            <a:r>
              <a:rPr lang="en-GB" sz="1600" dirty="0">
                <a:solidFill>
                  <a:prstClr val="black"/>
                </a:solidFill>
                <a:latin typeface="Calibri" pitchFamily="34" charset="0"/>
                <a:ea typeface="ＭＳ Ｐゴシック" pitchFamily="1" charset="-128"/>
              </a:rPr>
              <a:t> am </a:t>
            </a:r>
            <a:r>
              <a:rPr lang="en-GB" sz="1600" dirty="0" err="1">
                <a:solidFill>
                  <a:prstClr val="black"/>
                </a:solidFill>
                <a:latin typeface="Calibri" pitchFamily="34" charset="0"/>
                <a:ea typeface="ＭＳ Ｐゴシック" pitchFamily="1" charset="-128"/>
              </a:rPr>
              <a:t>fanteision</a:t>
            </a:r>
            <a:r>
              <a:rPr lang="en-GB" sz="1600" dirty="0">
                <a:solidFill>
                  <a:prstClr val="black"/>
                </a:solidFill>
                <a:latin typeface="Calibri" pitchFamily="34" charset="0"/>
                <a:ea typeface="ＭＳ Ｐゴシック" pitchFamily="1" charset="-128"/>
              </a:rPr>
              <a:t> ac </a:t>
            </a:r>
            <a:r>
              <a:rPr lang="en-GB" sz="1600" dirty="0" err="1">
                <a:solidFill>
                  <a:prstClr val="black"/>
                </a:solidFill>
                <a:latin typeface="Calibri" pitchFamily="34" charset="0"/>
                <a:ea typeface="ＭＳ Ｐゴシック" pitchFamily="1" charset="-128"/>
              </a:rPr>
              <a:t>anfanteision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defnyddio</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SuDS</a:t>
            </a:r>
            <a:r>
              <a:rPr lang="en-GB" sz="1600" dirty="0">
                <a:solidFill>
                  <a:prstClr val="black"/>
                </a:solidFill>
                <a:latin typeface="Calibri" pitchFamily="34" charset="0"/>
                <a:ea typeface="ＭＳ Ｐゴシック" pitchFamily="1" charset="-128"/>
              </a:rPr>
              <a:t>. Mae </a:t>
            </a:r>
            <a:r>
              <a:rPr lang="en-GB" sz="1600" dirty="0" err="1">
                <a:solidFill>
                  <a:prstClr val="black"/>
                </a:solidFill>
                <a:latin typeface="Calibri" pitchFamily="34" charset="0"/>
                <a:ea typeface="ＭＳ Ｐゴシック" pitchFamily="1" charset="-128"/>
              </a:rPr>
              <a:t>hwn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yn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gwestiwn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gwerthuso</a:t>
            </a:r>
            <a:r>
              <a:rPr lang="en-GB" sz="1600" dirty="0">
                <a:solidFill>
                  <a:prstClr val="black"/>
                </a:solidFill>
                <a:latin typeface="Calibri" pitchFamily="34" charset="0"/>
                <a:ea typeface="ＭＳ Ｐゴシック" pitchFamily="1" charset="-128"/>
              </a:rPr>
              <a:t>' felly </a:t>
            </a:r>
            <a:r>
              <a:rPr lang="en-GB" sz="1600" dirty="0" err="1">
                <a:solidFill>
                  <a:prstClr val="black"/>
                </a:solidFill>
                <a:latin typeface="Calibri" pitchFamily="34" charset="0"/>
                <a:ea typeface="ＭＳ Ｐゴシック" pitchFamily="1" charset="-128"/>
              </a:rPr>
              <a:t>dylech</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lunio</a:t>
            </a:r>
            <a:r>
              <a:rPr lang="en-GB" sz="1600" dirty="0">
                <a:solidFill>
                  <a:prstClr val="black"/>
                </a:solidFill>
                <a:latin typeface="Calibri" pitchFamily="34" charset="0"/>
                <a:ea typeface="ＭＳ Ｐゴシック" pitchFamily="1" charset="-128"/>
              </a:rPr>
              <a:t> barn </a:t>
            </a:r>
            <a:r>
              <a:rPr lang="en-GB" sz="1600" dirty="0" err="1">
                <a:solidFill>
                  <a:prstClr val="black"/>
                </a:solidFill>
                <a:latin typeface="Calibri" pitchFamily="34" charset="0"/>
                <a:ea typeface="ＭＳ Ｐゴシック" pitchFamily="1" charset="-128"/>
              </a:rPr>
              <a:t>yn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seiliedig</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ar</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bwyso</a:t>
            </a:r>
            <a:r>
              <a:rPr lang="en-GB" sz="1600" dirty="0">
                <a:solidFill>
                  <a:prstClr val="black"/>
                </a:solidFill>
                <a:latin typeface="Calibri" pitchFamily="34" charset="0"/>
                <a:ea typeface="ＭＳ Ｐゴシック" pitchFamily="1" charset="-128"/>
              </a:rPr>
              <a:t> a </a:t>
            </a:r>
            <a:r>
              <a:rPr lang="en-GB" sz="1600" dirty="0" err="1">
                <a:solidFill>
                  <a:prstClr val="black"/>
                </a:solidFill>
                <a:latin typeface="Calibri" pitchFamily="34" charset="0"/>
                <a:ea typeface="ＭＳ Ｐゴシック" pitchFamily="1" charset="-128"/>
              </a:rPr>
              <a:t>mesur</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pwyntiau</a:t>
            </a:r>
            <a:r>
              <a:rPr lang="en-GB" sz="1600" dirty="0">
                <a:solidFill>
                  <a:prstClr val="black"/>
                </a:solidFill>
                <a:latin typeface="Calibri" pitchFamily="34" charset="0"/>
                <a:ea typeface="ＭＳ Ｐゴシック" pitchFamily="1" charset="-128"/>
              </a:rPr>
              <a:t> o </a:t>
            </a:r>
            <a:r>
              <a:rPr lang="en-GB" sz="1600" dirty="0" err="1">
                <a:solidFill>
                  <a:prstClr val="black"/>
                </a:solidFill>
                <a:latin typeface="Calibri" pitchFamily="34" charset="0"/>
                <a:ea typeface="ＭＳ Ｐゴシック" pitchFamily="1" charset="-128"/>
              </a:rPr>
              <a:t>blaid</a:t>
            </a:r>
            <a:r>
              <a:rPr lang="en-GB" sz="1600" dirty="0">
                <a:solidFill>
                  <a:prstClr val="black"/>
                </a:solidFill>
                <a:latin typeface="Calibri" pitchFamily="34" charset="0"/>
                <a:ea typeface="ＭＳ Ｐゴシック" pitchFamily="1" charset="-128"/>
              </a:rPr>
              <a:t> ac </a:t>
            </a:r>
            <a:r>
              <a:rPr lang="en-GB" sz="1600" dirty="0" err="1">
                <a:solidFill>
                  <a:prstClr val="black"/>
                </a:solidFill>
                <a:latin typeface="Calibri" pitchFamily="34" charset="0"/>
                <a:ea typeface="ＭＳ Ｐゴシック" pitchFamily="1" charset="-128"/>
              </a:rPr>
              <a:t>yn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erbyn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yr</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hyn</a:t>
            </a:r>
            <a:r>
              <a:rPr lang="en-GB" sz="1600" dirty="0">
                <a:solidFill>
                  <a:prstClr val="black"/>
                </a:solidFill>
                <a:latin typeface="Calibri" pitchFamily="34" charset="0"/>
                <a:ea typeface="ＭＳ Ｐゴシック" pitchFamily="1" charset="-128"/>
              </a:rPr>
              <a:t> y </a:t>
            </a:r>
            <a:r>
              <a:rPr lang="en-GB" sz="1600" dirty="0" err="1">
                <a:solidFill>
                  <a:prstClr val="black"/>
                </a:solidFill>
                <a:latin typeface="Calibri" pitchFamily="34" charset="0"/>
                <a:ea typeface="ＭＳ Ｐゴシック" pitchFamily="1" charset="-128"/>
              </a:rPr>
              <a:t>gofynnwyd</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i</a:t>
            </a:r>
            <a:r>
              <a:rPr lang="en-GB" sz="1600" dirty="0">
                <a:solidFill>
                  <a:prstClr val="black"/>
                </a:solidFill>
                <a:latin typeface="Calibri" pitchFamily="34" charset="0"/>
                <a:ea typeface="ＭＳ Ｐゴシック" pitchFamily="1" charset="-128"/>
              </a:rPr>
              <a:t> chi </a:t>
            </a:r>
            <a:r>
              <a:rPr lang="en-GB" sz="1600" dirty="0" err="1">
                <a:solidFill>
                  <a:prstClr val="black"/>
                </a:solidFill>
                <a:latin typeface="Calibri" pitchFamily="34" charset="0"/>
                <a:ea typeface="ＭＳ Ｐゴシック" pitchFamily="1" charset="-128"/>
              </a:rPr>
              <a:t>ei</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werthuso</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Dylech</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roi</a:t>
            </a:r>
            <a:r>
              <a:rPr lang="en-GB" sz="1600" dirty="0">
                <a:solidFill>
                  <a:prstClr val="black"/>
                </a:solidFill>
                <a:latin typeface="Calibri" pitchFamily="34" charset="0"/>
                <a:ea typeface="ＭＳ Ｐゴシック" pitchFamily="1" charset="-128"/>
              </a:rPr>
              <a:t> barn o ran </a:t>
            </a:r>
            <a:r>
              <a:rPr lang="en-GB" sz="1600" dirty="0" err="1">
                <a:solidFill>
                  <a:prstClr val="black"/>
                </a:solidFill>
                <a:latin typeface="Calibri" pitchFamily="34" charset="0"/>
                <a:ea typeface="ＭＳ Ｐゴシック" pitchFamily="1" charset="-128"/>
              </a:rPr>
              <a:t>defnyddioldeb</a:t>
            </a:r>
            <a:r>
              <a:rPr lang="en-GB" sz="1600" dirty="0">
                <a:solidFill>
                  <a:prstClr val="black"/>
                </a:solidFill>
                <a:latin typeface="Calibri" pitchFamily="34" charset="0"/>
                <a:ea typeface="ＭＳ Ｐゴシック" pitchFamily="1" charset="-128"/>
              </a:rPr>
              <a:t> a </a:t>
            </a:r>
            <a:r>
              <a:rPr lang="en-GB" sz="1600" dirty="0" err="1">
                <a:solidFill>
                  <a:prstClr val="black"/>
                </a:solidFill>
                <a:latin typeface="Calibri" pitchFamily="34" charset="0"/>
                <a:ea typeface="ＭＳ Ｐゴシック" pitchFamily="1" charset="-128"/>
              </a:rPr>
              <a:t>manteision</a:t>
            </a:r>
            <a:r>
              <a:rPr lang="en-GB" sz="1600" dirty="0">
                <a:solidFill>
                  <a:prstClr val="black"/>
                </a:solidFill>
                <a:latin typeface="Calibri" pitchFamily="34" charset="0"/>
                <a:ea typeface="ＭＳ Ｐゴシック" pitchFamily="1" charset="-128"/>
              </a:rPr>
              <a:t> </a:t>
            </a:r>
            <a:r>
              <a:rPr lang="en-GB" sz="1600" dirty="0" err="1">
                <a:solidFill>
                  <a:prstClr val="black"/>
                </a:solidFill>
                <a:latin typeface="Calibri" pitchFamily="34" charset="0"/>
                <a:ea typeface="ＭＳ Ｐゴシック" pitchFamily="1" charset="-128"/>
              </a:rPr>
              <a:t>pob</a:t>
            </a:r>
            <a:r>
              <a:rPr lang="en-GB" sz="1600" dirty="0">
                <a:solidFill>
                  <a:prstClr val="black"/>
                </a:solidFill>
                <a:latin typeface="Calibri" pitchFamily="34" charset="0"/>
                <a:ea typeface="ＭＳ Ｐゴシック" pitchFamily="1" charset="-128"/>
              </a:rPr>
              <a:t> system a </a:t>
            </a:r>
            <a:r>
              <a:rPr lang="en-GB" sz="1600" dirty="0" err="1">
                <a:solidFill>
                  <a:prstClr val="black"/>
                </a:solidFill>
                <a:latin typeface="Calibri" pitchFamily="34" charset="0"/>
                <a:ea typeface="ＭＳ Ｐゴシック" pitchFamily="1" charset="-128"/>
              </a:rPr>
              <a:t>ystyriwch</a:t>
            </a:r>
            <a:r>
              <a:rPr lang="en-GB" sz="1600" dirty="0">
                <a:solidFill>
                  <a:prstClr val="black"/>
                </a:solidFill>
                <a:latin typeface="Calibri" pitchFamily="34" charset="0"/>
                <a:ea typeface="ＭＳ Ｐゴシック" pitchFamily="1" charset="-128"/>
              </a:rPr>
              <a:t>.</a:t>
            </a:r>
          </a:p>
          <a:p>
            <a:pPr defTabSz="457200" fontAlgn="base">
              <a:spcBef>
                <a:spcPct val="0"/>
              </a:spcBef>
              <a:spcAft>
                <a:spcPct val="0"/>
              </a:spcAft>
            </a:pPr>
            <a:endParaRPr lang="en-GB" sz="1600" dirty="0">
              <a:solidFill>
                <a:prstClr val="black"/>
              </a:solidFill>
              <a:latin typeface="Calibri" pitchFamily="34" charset="0"/>
              <a:ea typeface="ＭＳ Ｐゴシック" pitchFamily="1" charset="-128"/>
            </a:endParaRPr>
          </a:p>
          <a:p>
            <a:pPr defTabSz="457200" fontAlgn="base">
              <a:spcBef>
                <a:spcPct val="0"/>
              </a:spcBef>
              <a:spcAft>
                <a:spcPct val="0"/>
              </a:spcAft>
            </a:pPr>
            <a:r>
              <a:rPr lang="en-US" sz="1600" dirty="0">
                <a:solidFill>
                  <a:prstClr val="black"/>
                </a:solidFill>
                <a:latin typeface="Calibri" pitchFamily="34" charset="0"/>
                <a:ea typeface="Cambria" panose="02040503050406030204" pitchFamily="18" charset="0"/>
                <a:cs typeface="Cambria" panose="02040503050406030204" pitchFamily="18" charset="0"/>
              </a:rPr>
              <a:t>Cam 6	Mae </a:t>
            </a:r>
            <a:r>
              <a:rPr lang="en-US" sz="1600" dirty="0" err="1">
                <a:solidFill>
                  <a:prstClr val="black"/>
                </a:solidFill>
                <a:latin typeface="Calibri" pitchFamily="34" charset="0"/>
                <a:ea typeface="Cambria" panose="02040503050406030204" pitchFamily="18" charset="0"/>
                <a:cs typeface="Cambria" panose="02040503050406030204" pitchFamily="18" charset="0"/>
              </a:rPr>
              <a:t>hwn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yn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gwestiwn</a:t>
            </a:r>
            <a:r>
              <a:rPr lang="en-US" sz="1600" dirty="0">
                <a:solidFill>
                  <a:prstClr val="black"/>
                </a:solidFill>
                <a:latin typeface="Calibri" pitchFamily="34" charset="0"/>
                <a:ea typeface="Cambria" panose="02040503050406030204" pitchFamily="18" charset="0"/>
                <a:cs typeface="Cambria" panose="02040503050406030204" pitchFamily="18" charset="0"/>
              </a:rPr>
              <a:t> marc </a:t>
            </a:r>
            <a:r>
              <a:rPr lang="en-US" sz="1600" dirty="0" err="1">
                <a:solidFill>
                  <a:prstClr val="black"/>
                </a:solidFill>
                <a:latin typeface="Calibri" pitchFamily="34" charset="0"/>
                <a:ea typeface="Cambria" panose="02040503050406030204" pitchFamily="18" charset="0"/>
                <a:cs typeface="Cambria" panose="02040503050406030204" pitchFamily="18" charset="0"/>
              </a:rPr>
              <a:t>uwch</a:t>
            </a:r>
            <a:r>
              <a:rPr lang="en-US" sz="1600" dirty="0">
                <a:solidFill>
                  <a:prstClr val="black"/>
                </a:solidFill>
                <a:latin typeface="Calibri" pitchFamily="34" charset="0"/>
                <a:ea typeface="Cambria" panose="02040503050406030204" pitchFamily="18" charset="0"/>
                <a:cs typeface="Cambria" panose="02040503050406030204" pitchFamily="18" charset="0"/>
              </a:rPr>
              <a:t> felly </a:t>
            </a:r>
            <a:r>
              <a:rPr lang="en-US" sz="1600" dirty="0" err="1">
                <a:solidFill>
                  <a:prstClr val="black"/>
                </a:solidFill>
                <a:latin typeface="Calibri" pitchFamily="34" charset="0"/>
                <a:ea typeface="Cambria" panose="02040503050406030204" pitchFamily="18" charset="0"/>
                <a:cs typeface="Cambria" panose="02040503050406030204" pitchFamily="18" charset="0"/>
              </a:rPr>
              <a:t>bydd</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yn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cael</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ei</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farcio</a:t>
            </a:r>
            <a:r>
              <a:rPr lang="en-US" sz="1600" dirty="0">
                <a:solidFill>
                  <a:prstClr val="black"/>
                </a:solidFill>
                <a:latin typeface="Calibri" pitchFamily="34" charset="0"/>
                <a:ea typeface="Cambria" panose="02040503050406030204" pitchFamily="18" charset="0"/>
                <a:cs typeface="Cambria" panose="02040503050406030204" pitchFamily="18" charset="0"/>
              </a:rPr>
              <a:t> â </a:t>
            </a:r>
            <a:r>
              <a:rPr lang="en-US" sz="1600" dirty="0" err="1">
                <a:solidFill>
                  <a:prstClr val="black"/>
                </a:solidFill>
                <a:latin typeface="Calibri" pitchFamily="34" charset="0"/>
                <a:ea typeface="Cambria" panose="02040503050406030204" pitchFamily="18" charset="0"/>
                <a:cs typeface="Cambria" panose="02040503050406030204" pitchFamily="18" charset="0"/>
              </a:rPr>
              <a:t>bandiau</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Bydd</a:t>
            </a:r>
            <a:r>
              <a:rPr lang="en-US" sz="1600" dirty="0">
                <a:solidFill>
                  <a:prstClr val="black"/>
                </a:solidFill>
                <a:latin typeface="Calibri" pitchFamily="34" charset="0"/>
                <a:ea typeface="Cambria" panose="02040503050406030204" pitchFamily="18" charset="0"/>
                <a:cs typeface="Cambria" panose="02040503050406030204" pitchFamily="18" charset="0"/>
              </a:rPr>
              <a:t> y </a:t>
            </a:r>
            <a:r>
              <a:rPr lang="en-US" sz="1600" dirty="0" err="1">
                <a:solidFill>
                  <a:prstClr val="black"/>
                </a:solidFill>
                <a:latin typeface="Calibri" pitchFamily="34" charset="0"/>
                <a:ea typeface="Cambria" panose="02040503050406030204" pitchFamily="18" charset="0"/>
                <a:cs typeface="Cambria" panose="02040503050406030204" pitchFamily="18" charset="0"/>
              </a:rPr>
              <a:t>cynllun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marcio</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yn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cynnwys</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rhestr</a:t>
            </a:r>
            <a:r>
              <a:rPr lang="en-US" sz="1600" dirty="0">
                <a:solidFill>
                  <a:prstClr val="black"/>
                </a:solidFill>
                <a:latin typeface="Calibri" pitchFamily="34" charset="0"/>
                <a:ea typeface="Cambria" panose="02040503050406030204" pitchFamily="18" charset="0"/>
                <a:cs typeface="Cambria" panose="02040503050406030204" pitchFamily="18" charset="0"/>
              </a:rPr>
              <a:t> o </a:t>
            </a:r>
            <a:r>
              <a:rPr lang="en-US" sz="1600" dirty="0" err="1">
                <a:solidFill>
                  <a:prstClr val="black"/>
                </a:solidFill>
                <a:latin typeface="Calibri" pitchFamily="34" charset="0"/>
                <a:ea typeface="Cambria" panose="02040503050406030204" pitchFamily="18" charset="0"/>
                <a:cs typeface="Cambria" panose="02040503050406030204" pitchFamily="18" charset="0"/>
              </a:rPr>
              <a:t>bwyntiau</a:t>
            </a:r>
            <a:r>
              <a:rPr lang="en-US" sz="1600" dirty="0">
                <a:solidFill>
                  <a:prstClr val="black"/>
                </a:solidFill>
                <a:latin typeface="Calibri" pitchFamily="34" charset="0"/>
                <a:ea typeface="Cambria" panose="02040503050406030204" pitchFamily="18" charset="0"/>
                <a:cs typeface="Cambria" panose="02040503050406030204" pitchFamily="18" charset="0"/>
              </a:rPr>
              <a:t> y </a:t>
            </a:r>
            <a:r>
              <a:rPr lang="en-US" sz="1600" dirty="0" err="1">
                <a:solidFill>
                  <a:prstClr val="black"/>
                </a:solidFill>
                <a:latin typeface="Calibri" pitchFamily="34" charset="0"/>
                <a:ea typeface="Cambria" panose="02040503050406030204" pitchFamily="18" charset="0"/>
                <a:cs typeface="Cambria" panose="02040503050406030204" pitchFamily="18" charset="0"/>
              </a:rPr>
              <a:t>dylech</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eu</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gwneud</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ond</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dyfernir</a:t>
            </a:r>
            <a:r>
              <a:rPr lang="en-US" sz="1600" dirty="0">
                <a:solidFill>
                  <a:prstClr val="black"/>
                </a:solidFill>
                <a:latin typeface="Calibri" pitchFamily="34" charset="0"/>
                <a:ea typeface="Cambria" panose="02040503050406030204" pitchFamily="18" charset="0"/>
                <a:cs typeface="Cambria" panose="02040503050406030204" pitchFamily="18" charset="0"/>
              </a:rPr>
              <a:t> y marc </a:t>
            </a:r>
            <a:r>
              <a:rPr lang="en-US" sz="1600" dirty="0" err="1">
                <a:solidFill>
                  <a:prstClr val="black"/>
                </a:solidFill>
                <a:latin typeface="Calibri" pitchFamily="34" charset="0"/>
                <a:ea typeface="Cambria" panose="02040503050406030204" pitchFamily="18" charset="0"/>
                <a:cs typeface="Cambria" panose="02040503050406030204" pitchFamily="18" charset="0"/>
              </a:rPr>
              <a:t>terfynol</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gan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ddefnyddio'r</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cynllun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marcio</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wedi'i</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fandio</a:t>
            </a:r>
            <a:r>
              <a:rPr lang="en-US" sz="1600" dirty="0">
                <a:solidFill>
                  <a:prstClr val="black"/>
                </a:solidFill>
                <a:latin typeface="Calibri" pitchFamily="34" charset="0"/>
                <a:ea typeface="Cambria" panose="02040503050406030204" pitchFamily="18" charset="0"/>
                <a:cs typeface="Cambria" panose="02040503050406030204" pitchFamily="18" charset="0"/>
              </a:rPr>
              <a:t>.</a:t>
            </a:r>
          </a:p>
          <a:p>
            <a:pPr defTabSz="457200" fontAlgn="base">
              <a:spcBef>
                <a:spcPct val="0"/>
              </a:spcBef>
              <a:spcAft>
                <a:spcPct val="0"/>
              </a:spcAft>
            </a:pPr>
            <a:endParaRPr lang="en-US" sz="1600"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endParaRPr lang="en-US" sz="1600" dirty="0">
              <a:solidFill>
                <a:prstClr val="black"/>
              </a:solidFill>
              <a:latin typeface="Calibri" pitchFamily="34" charset="0"/>
              <a:ea typeface="Cambria" panose="02040503050406030204" pitchFamily="18" charset="0"/>
              <a:cs typeface="Cambria" panose="02040503050406030204" pitchFamily="18" charset="0"/>
            </a:endParaRPr>
          </a:p>
          <a:p>
            <a:pPr defTabSz="457200" fontAlgn="base">
              <a:spcBef>
                <a:spcPct val="0"/>
              </a:spcBef>
              <a:spcAft>
                <a:spcPct val="0"/>
              </a:spcAft>
            </a:pPr>
            <a:r>
              <a:rPr lang="en-US" sz="1600" b="1" dirty="0">
                <a:solidFill>
                  <a:prstClr val="black"/>
                </a:solidFill>
                <a:latin typeface="Calibri" pitchFamily="34" charset="0"/>
                <a:ea typeface="Cambria" panose="02040503050406030204" pitchFamily="18" charset="0"/>
                <a:cs typeface="Cambria" panose="02040503050406030204" pitchFamily="18" charset="0"/>
              </a:rPr>
              <a:t>AWGRYMIADAU</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Mae'r</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cwestiwn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hwn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yn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gofyn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i</a:t>
            </a:r>
            <a:r>
              <a:rPr lang="en-US" sz="1600" dirty="0">
                <a:solidFill>
                  <a:prstClr val="black"/>
                </a:solidFill>
                <a:latin typeface="Calibri" pitchFamily="34" charset="0"/>
                <a:ea typeface="Cambria" panose="02040503050406030204" pitchFamily="18" charset="0"/>
                <a:cs typeface="Cambria" panose="02040503050406030204" pitchFamily="18" charset="0"/>
              </a:rPr>
              <a:t> chi </a:t>
            </a:r>
            <a:r>
              <a:rPr lang="en-US" sz="1600" dirty="0" err="1">
                <a:solidFill>
                  <a:prstClr val="black"/>
                </a:solidFill>
                <a:latin typeface="Calibri" pitchFamily="34" charset="0"/>
                <a:ea typeface="Cambria" panose="02040503050406030204" pitchFamily="18" charset="0"/>
                <a:cs typeface="Cambria" panose="02040503050406030204" pitchFamily="18" charset="0"/>
              </a:rPr>
              <a:t>ystyried</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manteision</a:t>
            </a:r>
            <a:r>
              <a:rPr lang="en-US" sz="1600" dirty="0">
                <a:solidFill>
                  <a:prstClr val="black"/>
                </a:solidFill>
                <a:latin typeface="Calibri" pitchFamily="34" charset="0"/>
                <a:ea typeface="Cambria" panose="02040503050406030204" pitchFamily="18" charset="0"/>
                <a:cs typeface="Cambria" panose="02040503050406030204" pitchFamily="18" charset="0"/>
              </a:rPr>
              <a:t> ac </a:t>
            </a:r>
            <a:r>
              <a:rPr lang="en-US" sz="1600" dirty="0" err="1">
                <a:solidFill>
                  <a:prstClr val="black"/>
                </a:solidFill>
                <a:latin typeface="Calibri" pitchFamily="34" charset="0"/>
                <a:ea typeface="Cambria" panose="02040503050406030204" pitchFamily="18" charset="0"/>
                <a:cs typeface="Cambria" panose="02040503050406030204" pitchFamily="18" charset="0"/>
              </a:rPr>
              <a:t>anfanteision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draenio</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SuDS</a:t>
            </a:r>
            <a:r>
              <a:rPr lang="en-US" sz="1600" dirty="0">
                <a:solidFill>
                  <a:prstClr val="black"/>
                </a:solidFill>
                <a:latin typeface="Calibri" pitchFamily="34" charset="0"/>
                <a:ea typeface="Cambria" panose="02040503050406030204" pitchFamily="18" charset="0"/>
                <a:cs typeface="Cambria" panose="02040503050406030204" pitchFamily="18" charset="0"/>
              </a:rPr>
              <a:t> ac </a:t>
            </a:r>
            <a:r>
              <a:rPr lang="en-US" sz="1600" dirty="0" err="1">
                <a:solidFill>
                  <a:prstClr val="black"/>
                </a:solidFill>
                <a:latin typeface="Calibri" pitchFamily="34" charset="0"/>
                <a:ea typeface="Cambria" panose="02040503050406030204" pitchFamily="18" charset="0"/>
                <a:cs typeface="Cambria" panose="02040503050406030204" pitchFamily="18" charset="0"/>
              </a:rPr>
              <a:t>i</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ddadlau'r</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achos</a:t>
            </a:r>
            <a:r>
              <a:rPr lang="en-US" sz="1600" dirty="0">
                <a:solidFill>
                  <a:prstClr val="black"/>
                </a:solidFill>
                <a:latin typeface="Calibri" pitchFamily="34" charset="0"/>
                <a:ea typeface="Cambria" panose="02040503050406030204" pitchFamily="18" charset="0"/>
                <a:cs typeface="Cambria" panose="02040503050406030204" pitchFamily="18" charset="0"/>
              </a:rPr>
              <a:t> o </a:t>
            </a:r>
            <a:r>
              <a:rPr lang="en-US" sz="1600" dirty="0" err="1">
                <a:solidFill>
                  <a:prstClr val="black"/>
                </a:solidFill>
                <a:latin typeface="Calibri" pitchFamily="34" charset="0"/>
                <a:ea typeface="Cambria" panose="02040503050406030204" pitchFamily="18" charset="0"/>
                <a:cs typeface="Cambria" panose="02040503050406030204" pitchFamily="18" charset="0"/>
              </a:rPr>
              <a:t>blaid</a:t>
            </a:r>
            <a:r>
              <a:rPr lang="en-US" sz="1600" dirty="0">
                <a:solidFill>
                  <a:prstClr val="black"/>
                </a:solidFill>
                <a:latin typeface="Calibri" pitchFamily="34" charset="0"/>
                <a:ea typeface="Cambria" panose="02040503050406030204" pitchFamily="18" charset="0"/>
                <a:cs typeface="Cambria" panose="02040503050406030204" pitchFamily="18" charset="0"/>
              </a:rPr>
              <a:t> ac </a:t>
            </a:r>
            <a:r>
              <a:rPr lang="en-US" sz="1600" dirty="0" err="1">
                <a:solidFill>
                  <a:prstClr val="black"/>
                </a:solidFill>
                <a:latin typeface="Calibri" pitchFamily="34" charset="0"/>
                <a:ea typeface="Cambria" panose="02040503050406030204" pitchFamily="18" charset="0"/>
                <a:cs typeface="Cambria" panose="02040503050406030204" pitchFamily="18" charset="0"/>
              </a:rPr>
              <a:t>yn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erbyn</a:t>
            </a:r>
            <a:r>
              <a:rPr lang="en-US" sz="1600" dirty="0">
                <a:solidFill>
                  <a:prstClr val="black"/>
                </a:solidFill>
                <a:latin typeface="Calibri" pitchFamily="34" charset="0"/>
                <a:ea typeface="Cambria" panose="02040503050406030204" pitchFamily="18" charset="0"/>
                <a:cs typeface="Cambria" panose="02040503050406030204" pitchFamily="18" charset="0"/>
              </a:rPr>
              <a:t> </a:t>
            </a:r>
            <a:r>
              <a:rPr lang="en-US" sz="1600" dirty="0" err="1">
                <a:solidFill>
                  <a:prstClr val="black"/>
                </a:solidFill>
                <a:latin typeface="Calibri" pitchFamily="34" charset="0"/>
                <a:ea typeface="Cambria" panose="02040503050406030204" pitchFamily="18" charset="0"/>
                <a:cs typeface="Cambria" panose="02040503050406030204" pitchFamily="18" charset="0"/>
              </a:rPr>
              <a:t>pob</a:t>
            </a:r>
            <a:r>
              <a:rPr lang="en-US" sz="1600" dirty="0">
                <a:solidFill>
                  <a:prstClr val="black"/>
                </a:solidFill>
                <a:latin typeface="Calibri" pitchFamily="34" charset="0"/>
                <a:ea typeface="Cambria" panose="02040503050406030204" pitchFamily="18" charset="0"/>
                <a:cs typeface="Cambria" panose="02040503050406030204" pitchFamily="18" charset="0"/>
              </a:rPr>
              <a:t> dull.</a:t>
            </a:r>
          </a:p>
          <a:p>
            <a:pPr defTabSz="457200" fontAlgn="base">
              <a:spcBef>
                <a:spcPct val="0"/>
              </a:spcBef>
              <a:spcAft>
                <a:spcPct val="0"/>
              </a:spcAft>
            </a:pPr>
            <a:endParaRPr lang="en-US" dirty="0">
              <a:solidFill>
                <a:prstClr val="black"/>
              </a:solidFill>
              <a:latin typeface="Calibri" pitchFamily="34" charset="0"/>
              <a:ea typeface="Cambria" panose="02040503050406030204" pitchFamily="18" charset="0"/>
              <a:cs typeface="Cambria" panose="02040503050406030204" pitchFamily="18" charset="0"/>
            </a:endParaRPr>
          </a:p>
        </p:txBody>
      </p:sp>
      <p:pic>
        <p:nvPicPr>
          <p:cNvPr id="2" name="Picture 1">
            <a:extLst>
              <a:ext uri="{FF2B5EF4-FFF2-40B4-BE49-F238E27FC236}">
                <a16:creationId xmlns:a16="http://schemas.microsoft.com/office/drawing/2014/main" id="{989126BE-CA87-49F9-AAC6-65F6AC860892}"/>
              </a:ext>
            </a:extLst>
          </p:cNvPr>
          <p:cNvPicPr>
            <a:picLocks noChangeAspect="1"/>
          </p:cNvPicPr>
          <p:nvPr/>
        </p:nvPicPr>
        <p:blipFill>
          <a:blip r:embed="rId5"/>
          <a:stretch>
            <a:fillRect/>
          </a:stretch>
        </p:blipFill>
        <p:spPr>
          <a:xfrm>
            <a:off x="2047875" y="4934490"/>
            <a:ext cx="8096250" cy="1457325"/>
          </a:xfrm>
          <a:prstGeom prst="rect">
            <a:avLst/>
          </a:prstGeom>
        </p:spPr>
      </p:pic>
      <p:pic>
        <p:nvPicPr>
          <p:cNvPr id="3" name="Audio 2">
            <a:hlinkClick r:id="" action="ppaction://media"/>
            <a:extLst>
              <a:ext uri="{FF2B5EF4-FFF2-40B4-BE49-F238E27FC236}">
                <a16:creationId xmlns:a16="http://schemas.microsoft.com/office/drawing/2014/main" id="{429DBD57-EFC7-6747-99BE-09DAE2169C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5898431"/>
      </p:ext>
    </p:extLst>
  </p:cSld>
  <p:clrMapOvr>
    <a:masterClrMapping/>
  </p:clrMapOvr>
  <mc:AlternateContent xmlns:mc="http://schemas.openxmlformats.org/markup-compatibility/2006" xmlns:p14="http://schemas.microsoft.com/office/powerpoint/2010/main">
    <mc:Choice Requires="p14">
      <p:transition spd="slow" p14:dur="2000" advTm="38042"/>
    </mc:Choice>
    <mc:Fallback xmlns="">
      <p:transition spd="slow" advTm="3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981200" y="3175291"/>
            <a:ext cx="8229600" cy="3079121"/>
          </a:xfrm>
        </p:spPr>
        <p:txBody>
          <a:bodyPr>
            <a:normAutofit/>
          </a:bodyPr>
          <a:lstStyle/>
          <a:p>
            <a:r>
              <a:rPr lang="en-GB" err="1"/>
              <a:t>Nawr</a:t>
            </a:r>
            <a:r>
              <a:rPr lang="en-GB"/>
              <a:t> </a:t>
            </a:r>
            <a:r>
              <a:rPr lang="en-GB" err="1"/>
              <a:t>ein</a:t>
            </a:r>
            <a:r>
              <a:rPr lang="en-GB"/>
              <a:t> bod </a:t>
            </a:r>
            <a:r>
              <a:rPr lang="en-GB" err="1"/>
              <a:t>wedi</a:t>
            </a:r>
            <a:r>
              <a:rPr lang="en-GB"/>
              <a:t> </a:t>
            </a:r>
            <a:r>
              <a:rPr lang="en-GB" err="1"/>
              <a:t>edrych</a:t>
            </a:r>
            <a:r>
              <a:rPr lang="en-GB"/>
              <a:t> </a:t>
            </a:r>
            <a:r>
              <a:rPr lang="en-GB" err="1"/>
              <a:t>ar</a:t>
            </a:r>
            <a:r>
              <a:rPr lang="en-GB"/>
              <a:t> y </a:t>
            </a:r>
            <a:r>
              <a:rPr lang="en-GB" err="1"/>
              <a:t>geiriau</a:t>
            </a:r>
            <a:r>
              <a:rPr lang="en-GB"/>
              <a:t> </a:t>
            </a:r>
            <a:r>
              <a:rPr lang="en-GB" err="1"/>
              <a:t>allweddol</a:t>
            </a:r>
            <a:r>
              <a:rPr lang="en-GB"/>
              <a:t> </a:t>
            </a:r>
            <a:r>
              <a:rPr lang="en-GB" err="1"/>
              <a:t>yn</a:t>
            </a:r>
            <a:r>
              <a:rPr lang="en-GB"/>
              <a:t> y </a:t>
            </a:r>
            <a:r>
              <a:rPr lang="en-GB" err="1"/>
              <a:t>cwestiwn</a:t>
            </a:r>
            <a:r>
              <a:rPr lang="en-GB"/>
              <a:t> </a:t>
            </a:r>
            <a:r>
              <a:rPr lang="en-GB" err="1"/>
              <a:t>a'r</a:t>
            </a:r>
            <a:r>
              <a:rPr lang="en-GB"/>
              <a:t> </a:t>
            </a:r>
            <a:r>
              <a:rPr lang="en-GB" err="1"/>
              <a:t>sgiliau</a:t>
            </a:r>
            <a:r>
              <a:rPr lang="en-GB"/>
              <a:t>/</a:t>
            </a:r>
            <a:r>
              <a:rPr lang="en-GB" err="1"/>
              <a:t>gwybodaeth</a:t>
            </a:r>
            <a:r>
              <a:rPr lang="en-GB"/>
              <a:t> y </a:t>
            </a:r>
            <a:r>
              <a:rPr lang="en-GB" err="1"/>
              <a:t>mae</a:t>
            </a:r>
            <a:r>
              <a:rPr lang="en-GB"/>
              <a:t> </a:t>
            </a:r>
            <a:r>
              <a:rPr lang="en-GB" err="1"/>
              <a:t>angen</a:t>
            </a:r>
            <a:r>
              <a:rPr lang="en-GB"/>
              <a:t> </a:t>
            </a:r>
            <a:r>
              <a:rPr lang="en-GB" err="1"/>
              <a:t>i</a:t>
            </a:r>
            <a:r>
              <a:rPr lang="en-GB"/>
              <a:t> chi </a:t>
            </a:r>
            <a:r>
              <a:rPr lang="en-GB" err="1"/>
              <a:t>eu</a:t>
            </a:r>
            <a:r>
              <a:rPr lang="en-GB"/>
              <a:t> </a:t>
            </a:r>
            <a:r>
              <a:rPr lang="en-GB" err="1"/>
              <a:t>dangos</a:t>
            </a:r>
            <a:r>
              <a:rPr lang="en-GB"/>
              <a:t>, </a:t>
            </a:r>
            <a:r>
              <a:rPr lang="en-GB" err="1"/>
              <a:t>mae</a:t>
            </a:r>
            <a:r>
              <a:rPr lang="en-GB"/>
              <a:t> </a:t>
            </a:r>
            <a:r>
              <a:rPr lang="en-GB" err="1"/>
              <a:t>gennych</a:t>
            </a:r>
            <a:r>
              <a:rPr lang="en-GB"/>
              <a:t> 12 </a:t>
            </a:r>
            <a:r>
              <a:rPr lang="en-GB" err="1"/>
              <a:t>munud</a:t>
            </a:r>
            <a:r>
              <a:rPr lang="en-GB"/>
              <a:t> </a:t>
            </a:r>
            <a:r>
              <a:rPr lang="en-GB" err="1"/>
              <a:t>i</a:t>
            </a:r>
            <a:r>
              <a:rPr lang="en-GB"/>
              <a:t> </a:t>
            </a:r>
            <a:r>
              <a:rPr lang="en-GB" err="1"/>
              <a:t>ddisgrifio'r</a:t>
            </a:r>
            <a:r>
              <a:rPr lang="en-GB"/>
              <a:t> </a:t>
            </a:r>
            <a:r>
              <a:rPr lang="en-GB" err="1"/>
              <a:t>materion</a:t>
            </a:r>
            <a:r>
              <a:rPr lang="en-GB"/>
              <a:t> </a:t>
            </a:r>
            <a:r>
              <a:rPr lang="en-GB" err="1"/>
              <a:t>i'w</a:t>
            </a:r>
            <a:r>
              <a:rPr lang="en-GB"/>
              <a:t> </a:t>
            </a:r>
            <a:r>
              <a:rPr lang="en-GB" err="1"/>
              <a:t>hystyried</a:t>
            </a:r>
            <a:r>
              <a:rPr lang="en-GB"/>
              <a:t> </a:t>
            </a:r>
            <a:r>
              <a:rPr lang="en-GB" err="1"/>
              <a:t>wrth</a:t>
            </a:r>
            <a:r>
              <a:rPr lang="en-GB"/>
              <a:t> </a:t>
            </a:r>
            <a:r>
              <a:rPr lang="en-GB" err="1"/>
              <a:t>werthuso</a:t>
            </a:r>
            <a:r>
              <a:rPr lang="en-GB"/>
              <a:t> </a:t>
            </a:r>
            <a:r>
              <a:rPr lang="en-GB" err="1"/>
              <a:t>manteision</a:t>
            </a:r>
            <a:r>
              <a:rPr lang="en-GB"/>
              <a:t> ac </a:t>
            </a:r>
            <a:r>
              <a:rPr lang="en-GB" err="1"/>
              <a:t>anfanteision</a:t>
            </a:r>
            <a:r>
              <a:rPr lang="en-GB"/>
              <a:t> </a:t>
            </a:r>
            <a:r>
              <a:rPr lang="en-GB" err="1"/>
              <a:t>SuDS</a:t>
            </a:r>
            <a:r>
              <a:rPr lang="en-GB"/>
              <a:t>, </a:t>
            </a:r>
            <a:r>
              <a:rPr lang="en-GB" err="1"/>
              <a:t>fel</a:t>
            </a:r>
            <a:r>
              <a:rPr lang="en-GB"/>
              <a:t> y </a:t>
            </a:r>
            <a:r>
              <a:rPr lang="en-GB" err="1"/>
              <a:t>byddech</a:t>
            </a:r>
            <a:r>
              <a:rPr lang="en-GB"/>
              <a:t> </a:t>
            </a:r>
            <a:r>
              <a:rPr lang="en-GB" err="1"/>
              <a:t>yn</a:t>
            </a:r>
            <a:r>
              <a:rPr lang="en-GB"/>
              <a:t> </a:t>
            </a:r>
            <a:r>
              <a:rPr lang="en-GB" err="1"/>
              <a:t>yr</a:t>
            </a:r>
            <a:r>
              <a:rPr lang="en-GB"/>
              <a:t> </a:t>
            </a:r>
            <a:r>
              <a:rPr lang="en-GB" err="1"/>
              <a:t>arholiad</a:t>
            </a:r>
            <a:r>
              <a:rPr lang="en-GB"/>
              <a:t>.</a:t>
            </a:r>
          </a:p>
          <a:p>
            <a:endParaRPr lang="en-GB"/>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2997680" y="101278"/>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sz="2800" err="1">
                <a:solidFill>
                  <a:prstClr val="white"/>
                </a:solidFill>
                <a:latin typeface="Calibri"/>
              </a:rPr>
              <a:t>Ateb</a:t>
            </a:r>
            <a:r>
              <a:rPr lang="en-US" sz="2800">
                <a:solidFill>
                  <a:prstClr val="white"/>
                </a:solidFill>
                <a:latin typeface="Calibri"/>
              </a:rPr>
              <a:t> y </a:t>
            </a:r>
            <a:r>
              <a:rPr lang="en-US" sz="2800" err="1">
                <a:solidFill>
                  <a:prstClr val="white"/>
                </a:solidFill>
                <a:latin typeface="Calibri"/>
              </a:rPr>
              <a:t>cwestiwn</a:t>
            </a:r>
            <a:r>
              <a:rPr lang="en-US" sz="2800">
                <a:solidFill>
                  <a:prstClr val="white"/>
                </a:solidFill>
                <a:latin typeface="Calibri"/>
              </a:rPr>
              <a:t> – </a:t>
            </a:r>
          </a:p>
          <a:p>
            <a:pPr algn="ctr"/>
            <a:r>
              <a:rPr lang="en-US" sz="2800" err="1">
                <a:solidFill>
                  <a:prstClr val="white"/>
                </a:solidFill>
                <a:latin typeface="Calibri"/>
              </a:rPr>
              <a:t>Ymarfer</a:t>
            </a:r>
            <a:r>
              <a:rPr lang="en-US" sz="2800">
                <a:solidFill>
                  <a:prstClr val="white"/>
                </a:solidFill>
                <a:latin typeface="Calibri"/>
              </a:rPr>
              <a:t> </a:t>
            </a:r>
            <a:r>
              <a:rPr lang="en-US" sz="2800" err="1">
                <a:solidFill>
                  <a:prstClr val="white"/>
                </a:solidFill>
                <a:latin typeface="Calibri"/>
              </a:rPr>
              <a:t>wedi’i</a:t>
            </a:r>
            <a:r>
              <a:rPr lang="en-US" sz="2800">
                <a:solidFill>
                  <a:prstClr val="white"/>
                </a:solidFill>
                <a:latin typeface="Calibri"/>
              </a:rPr>
              <a:t> </a:t>
            </a:r>
            <a:r>
              <a:rPr lang="en-US" sz="2800" err="1">
                <a:solidFill>
                  <a:prstClr val="white"/>
                </a:solidFill>
                <a:latin typeface="Calibri"/>
              </a:rPr>
              <a:t>amseru</a:t>
            </a:r>
            <a:r>
              <a:rPr lang="en-US" sz="2800">
                <a:solidFill>
                  <a:prstClr val="white"/>
                </a:solidFill>
                <a:latin typeface="Calibri"/>
              </a:rPr>
              <a:t> – </a:t>
            </a:r>
            <a:r>
              <a:rPr lang="en-US" sz="2800" err="1">
                <a:solidFill>
                  <a:prstClr val="white"/>
                </a:solidFill>
                <a:latin typeface="Calibri"/>
              </a:rPr>
              <a:t>Deuddeg</a:t>
            </a:r>
            <a:r>
              <a:rPr lang="en-US" sz="2800">
                <a:solidFill>
                  <a:prstClr val="white"/>
                </a:solidFill>
                <a:latin typeface="Calibri"/>
              </a:rPr>
              <a:t> </a:t>
            </a:r>
            <a:r>
              <a:rPr lang="en-US" sz="2800" err="1">
                <a:solidFill>
                  <a:prstClr val="white"/>
                </a:solidFill>
                <a:latin typeface="Calibri"/>
              </a:rPr>
              <a:t>munud</a:t>
            </a:r>
            <a:r>
              <a:rPr lang="en-US" sz="2800">
                <a:solidFill>
                  <a:prstClr val="white"/>
                </a:solidFill>
                <a:latin typeface="Calibri"/>
              </a:rPr>
              <a: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extLst>
                  <p:ext uri="{D42A27DB-BD31-4B8C-83A1-F6EECF244321}">
                    <p14:modId xmlns:p14="http://schemas.microsoft.com/office/powerpoint/2010/main" val="3139850770"/>
                  </p:ext>
                </p:extLst>
              </p:nvPr>
            </p:nvGraphicFramePr>
            <p:xfrm>
              <a:off x="8206740" y="1273809"/>
              <a:ext cx="2358391" cy="1999338"/>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8206740" y="1273809"/>
                <a:ext cx="2358391" cy="1999338"/>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6626679" y="1972350"/>
            <a:ext cx="1698171" cy="830997"/>
          </a:xfrm>
          <a:prstGeom prst="rect">
            <a:avLst/>
          </a:prstGeom>
          <a:solidFill>
            <a:srgbClr val="00B0F0"/>
          </a:solidFill>
        </p:spPr>
        <p:txBody>
          <a:bodyPr wrap="square" rtlCol="0">
            <a:spAutoFit/>
          </a:bodyPr>
          <a:lstStyle/>
          <a:p>
            <a:pPr defTabSz="457200" fontAlgn="base">
              <a:spcBef>
                <a:spcPct val="0"/>
              </a:spcBef>
              <a:spcAft>
                <a:spcPct val="0"/>
              </a:spcAft>
            </a:pPr>
            <a:r>
              <a:rPr lang="en-GB" sz="1600" b="1" err="1">
                <a:solidFill>
                  <a:prstClr val="white"/>
                </a:solidFill>
                <a:latin typeface="Calibri" pitchFamily="34" charset="0"/>
                <a:ea typeface="ＭＳ Ｐゴシック" pitchFamily="1" charset="-128"/>
              </a:rPr>
              <a:t>Cliciwch</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yr</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amserydd</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i</a:t>
            </a:r>
            <a:r>
              <a:rPr lang="en-GB" sz="1600" b="1">
                <a:solidFill>
                  <a:prstClr val="white"/>
                </a:solidFill>
                <a:latin typeface="Calibri" pitchFamily="34" charset="0"/>
                <a:ea typeface="ＭＳ Ｐゴシック" pitchFamily="1" charset="-128"/>
              </a:rPr>
              <a:t> </a:t>
            </a:r>
            <a:r>
              <a:rPr lang="en-GB" sz="1600" b="1" err="1">
                <a:solidFill>
                  <a:prstClr val="white"/>
                </a:solidFill>
                <a:latin typeface="Calibri" pitchFamily="34" charset="0"/>
                <a:ea typeface="ＭＳ Ｐゴシック" pitchFamily="1" charset="-128"/>
              </a:rPr>
              <a:t>ddechrau</a:t>
            </a:r>
            <a:r>
              <a:rPr lang="en-GB" sz="1600" b="1">
                <a:solidFill>
                  <a:prstClr val="white"/>
                </a:solidFill>
                <a:latin typeface="Calibri" pitchFamily="34" charset="0"/>
                <a:ea typeface="ＭＳ Ｐゴシック" pitchFamily="1" charset="-128"/>
              </a:rPr>
              <a:t>.</a:t>
            </a:r>
          </a:p>
        </p:txBody>
      </p:sp>
      <p:pic>
        <p:nvPicPr>
          <p:cNvPr id="2" name="Picture 1">
            <a:extLst>
              <a:ext uri="{FF2B5EF4-FFF2-40B4-BE49-F238E27FC236}">
                <a16:creationId xmlns:a16="http://schemas.microsoft.com/office/drawing/2014/main" id="{F95C1925-B335-4DDE-B148-27596606D8A7}"/>
              </a:ext>
            </a:extLst>
          </p:cNvPr>
          <p:cNvPicPr>
            <a:picLocks noChangeAspect="1"/>
          </p:cNvPicPr>
          <p:nvPr/>
        </p:nvPicPr>
        <p:blipFill>
          <a:blip r:embed="rId7"/>
          <a:stretch>
            <a:fillRect/>
          </a:stretch>
        </p:blipFill>
        <p:spPr>
          <a:xfrm>
            <a:off x="2114550" y="5299397"/>
            <a:ext cx="8096250" cy="1457325"/>
          </a:xfrm>
          <a:prstGeom prst="rect">
            <a:avLst/>
          </a:prstGeom>
        </p:spPr>
      </p:pic>
      <p:pic>
        <p:nvPicPr>
          <p:cNvPr id="4" name="Audio 3">
            <a:hlinkClick r:id="" action="ppaction://media"/>
            <a:extLst>
              <a:ext uri="{FF2B5EF4-FFF2-40B4-BE49-F238E27FC236}">
                <a16:creationId xmlns:a16="http://schemas.microsoft.com/office/drawing/2014/main" id="{B922B70A-4ADA-C040-B5D0-2EBD208D53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0422758"/>
      </p:ext>
    </p:extLst>
  </p:cSld>
  <p:clrMapOvr>
    <a:masterClrMapping/>
  </p:clrMapOvr>
  <mc:AlternateContent xmlns:mc="http://schemas.openxmlformats.org/markup-compatibility/2006" xmlns:p14="http://schemas.microsoft.com/office/powerpoint/2010/main">
    <mc:Choice Requires="p14">
      <p:transition spd="slow" p14:dur="2000" advTm="29650"/>
    </mc:Choice>
    <mc:Fallback xmlns="">
      <p:transition spd="slow" advTm="2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9?</a:t>
            </a:r>
          </a:p>
        </p:txBody>
      </p:sp>
      <p:pic>
        <p:nvPicPr>
          <p:cNvPr id="3" name="Picture 2">
            <a:extLst>
              <a:ext uri="{FF2B5EF4-FFF2-40B4-BE49-F238E27FC236}">
                <a16:creationId xmlns:a16="http://schemas.microsoft.com/office/drawing/2014/main" id="{F70CE262-ABF5-4DAA-82A1-8F83D70B59C7}"/>
              </a:ext>
            </a:extLst>
          </p:cNvPr>
          <p:cNvPicPr>
            <a:picLocks noChangeAspect="1"/>
          </p:cNvPicPr>
          <p:nvPr/>
        </p:nvPicPr>
        <p:blipFill>
          <a:blip r:embed="rId5"/>
          <a:stretch>
            <a:fillRect/>
          </a:stretch>
        </p:blipFill>
        <p:spPr>
          <a:xfrm>
            <a:off x="1916143" y="1264984"/>
            <a:ext cx="8096250" cy="1457325"/>
          </a:xfrm>
          <a:prstGeom prst="rect">
            <a:avLst/>
          </a:prstGeom>
        </p:spPr>
      </p:pic>
      <p:pic>
        <p:nvPicPr>
          <p:cNvPr id="5" name="Picture 4">
            <a:extLst>
              <a:ext uri="{FF2B5EF4-FFF2-40B4-BE49-F238E27FC236}">
                <a16:creationId xmlns:a16="http://schemas.microsoft.com/office/drawing/2014/main" id="{32C594E3-0471-4160-8276-379F77BED9C3}"/>
              </a:ext>
            </a:extLst>
          </p:cNvPr>
          <p:cNvPicPr>
            <a:picLocks noChangeAspect="1"/>
          </p:cNvPicPr>
          <p:nvPr/>
        </p:nvPicPr>
        <p:blipFill>
          <a:blip r:embed="rId6"/>
          <a:stretch>
            <a:fillRect/>
          </a:stretch>
        </p:blipFill>
        <p:spPr>
          <a:xfrm>
            <a:off x="97317" y="2809670"/>
            <a:ext cx="5551643" cy="3072970"/>
          </a:xfrm>
          <a:prstGeom prst="rect">
            <a:avLst/>
          </a:prstGeom>
        </p:spPr>
      </p:pic>
      <p:pic>
        <p:nvPicPr>
          <p:cNvPr id="9" name="Picture 8">
            <a:extLst>
              <a:ext uri="{FF2B5EF4-FFF2-40B4-BE49-F238E27FC236}">
                <a16:creationId xmlns:a16="http://schemas.microsoft.com/office/drawing/2014/main" id="{4168A7AA-4B07-46B7-B8A9-5482DD008E59}"/>
              </a:ext>
            </a:extLst>
          </p:cNvPr>
          <p:cNvPicPr>
            <a:picLocks noChangeAspect="1"/>
          </p:cNvPicPr>
          <p:nvPr/>
        </p:nvPicPr>
        <p:blipFill>
          <a:blip r:embed="rId7"/>
          <a:stretch>
            <a:fillRect/>
          </a:stretch>
        </p:blipFill>
        <p:spPr>
          <a:xfrm>
            <a:off x="6268720" y="2722308"/>
            <a:ext cx="5923281" cy="4050919"/>
          </a:xfrm>
          <a:prstGeom prst="rect">
            <a:avLst/>
          </a:prstGeom>
        </p:spPr>
      </p:pic>
      <p:pic>
        <p:nvPicPr>
          <p:cNvPr id="11" name="Audio 10">
            <a:hlinkClick r:id="" action="ppaction://media"/>
            <a:extLst>
              <a:ext uri="{FF2B5EF4-FFF2-40B4-BE49-F238E27FC236}">
                <a16:creationId xmlns:a16="http://schemas.microsoft.com/office/drawing/2014/main" id="{5464F7B7-1B4B-F442-9464-5A054C87C5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9481074"/>
      </p:ext>
    </p:extLst>
  </p:cSld>
  <p:clrMapOvr>
    <a:masterClrMapping/>
  </p:clrMapOvr>
  <mc:AlternateContent xmlns:mc="http://schemas.openxmlformats.org/markup-compatibility/2006" xmlns:p14="http://schemas.microsoft.com/office/powerpoint/2010/main">
    <mc:Choice Requires="p14">
      <p:transition spd="slow" p14:dur="2000" advTm="41409"/>
    </mc:Choice>
    <mc:Fallback xmlns="">
      <p:transition spd="slow" advTm="4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a:solidFill>
                  <a:prstClr val="white"/>
                </a:solidFill>
                <a:latin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811548" y="1548645"/>
            <a:ext cx="8701177" cy="4556733"/>
          </a:xfrm>
        </p:spPr>
        <p:txBody>
          <a:bodyPr>
            <a:normAutofit/>
          </a:bodyPr>
          <a:lstStyle/>
          <a:p>
            <a:pPr marL="61912"/>
            <a:r>
              <a:rPr lang="cy-GB">
                <a:latin typeface="+mn-lt"/>
              </a:rPr>
              <a:t>Gofalwch eich bod yn gwybod beth mae'r geiriau gorchymyn a ddefnyddir yn y cwestiynau yn gofyn i chi ei wneud.</a:t>
            </a:r>
          </a:p>
          <a:p>
            <a:pPr marL="61912"/>
            <a:endParaRPr lang="cy-GB" sz="500">
              <a:latin typeface="+mn-lt"/>
            </a:endParaRPr>
          </a:p>
          <a:p>
            <a:r>
              <a:rPr lang="cy-GB" sz="1800" b="1">
                <a:latin typeface="+mn-lt"/>
              </a:rPr>
              <a:t>Esboniwch</a:t>
            </a:r>
            <a:r>
              <a:rPr lang="cy-GB"/>
              <a:t> </a:t>
            </a:r>
            <a:r>
              <a:rPr lang="cy-GB" sz="1800">
                <a:latin typeface="+mn-lt"/>
              </a:rPr>
              <a:t>- os gofynnir i chi egluro pwnc, dylech gynnwys diffiniad clir o'r hyn y gofynnwyd i chi ei egluro mewn digon o fanylion fel bod unrhyw achos neu effaith yn cael ei gyfleu'n glir yn eich ateb.  Yn fyr, mae'r gair gorchymyn hwn yn gofyn am esboniad gyda rhesymu gwybodus.</a:t>
            </a:r>
          </a:p>
          <a:p>
            <a:r>
              <a:rPr lang="cy-GB" sz="1800">
                <a:latin typeface="+mn-lt"/>
              </a:rPr>
              <a:t>Mae Cwestiwn 3b (i) yn enghraifft o'r math hwn o gwestiwn.</a:t>
            </a:r>
          </a:p>
          <a:p>
            <a:endParaRPr lang="cy-GB" sz="1800">
              <a:latin typeface="+mn-lt"/>
            </a:endParaRPr>
          </a:p>
          <a:p>
            <a:r>
              <a:rPr lang="cy-GB" sz="1800" b="1">
                <a:latin typeface="+mn-lt"/>
              </a:rPr>
              <a:t>Gwerthuswch</a:t>
            </a:r>
            <a:r>
              <a:rPr lang="cy-GB"/>
              <a:t> </a:t>
            </a:r>
            <a:r>
              <a:rPr lang="cy-GB" sz="1800">
                <a:latin typeface="+mn-lt"/>
              </a:rPr>
              <a:t>- os gofynnir i chi werthuso rhywbeth yna dylech lunio barn ar sail pwyso pwyntiau o blaid ac yn erbyn yr hyn y gofynnwyd i chi ei werthuso.  Dylech roi dyfarniad er mwyn egluro i ba raddau rydych chi'n cytuno â datganiad, gan gyflwyno tystiolaeth ac enghreifftiau.</a:t>
            </a:r>
          </a:p>
          <a:p>
            <a:r>
              <a:rPr lang="cy-GB" sz="1800">
                <a:latin typeface="+mn-lt"/>
              </a:rPr>
              <a:t>Mae Cwestiwn 9 yn enghraifft o'r math hwn o gwestiwn.</a:t>
            </a:r>
          </a:p>
          <a:p>
            <a:endParaRPr lang="cy-GB" sz="1800"/>
          </a:p>
          <a:p>
            <a:endParaRPr lang="cy-GB" sz="1800">
              <a:latin typeface="+mn-lt"/>
            </a:endParaRPr>
          </a:p>
          <a:p>
            <a:endParaRPr lang="cy-GB" sz="1800">
              <a:latin typeface="+mn-lt"/>
            </a:endParaRPr>
          </a:p>
          <a:p>
            <a:endParaRPr lang="cy-GB" sz="1800">
              <a:latin typeface="+mn-lt"/>
            </a:endParaRPr>
          </a:p>
          <a:p>
            <a:endParaRPr lang="cy-GB"/>
          </a:p>
          <a:p>
            <a:endParaRPr lang="cy-GB"/>
          </a:p>
          <a:p>
            <a:endParaRPr lang="cy-GB"/>
          </a:p>
          <a:p>
            <a:endParaRPr lang="cy-GB"/>
          </a:p>
          <a:p>
            <a:pPr marL="61912"/>
            <a:endParaRPr lang="cy-GB">
              <a:latin typeface="+mn-lt"/>
            </a:endParaRPr>
          </a:p>
        </p:txBody>
      </p:sp>
      <p:pic>
        <p:nvPicPr>
          <p:cNvPr id="2" name="Audio 1">
            <a:hlinkClick r:id="" action="ppaction://media"/>
            <a:extLst>
              <a:ext uri="{FF2B5EF4-FFF2-40B4-BE49-F238E27FC236}">
                <a16:creationId xmlns:a16="http://schemas.microsoft.com/office/drawing/2014/main" id="{45AD4000-7A40-014B-B84D-75569F72B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70948403"/>
      </p:ext>
    </p:extLst>
  </p:cSld>
  <p:clrMapOvr>
    <a:masterClrMapping/>
  </p:clrMapOvr>
  <mc:AlternateContent xmlns:mc="http://schemas.openxmlformats.org/markup-compatibility/2006" xmlns:p14="http://schemas.microsoft.com/office/powerpoint/2010/main">
    <mc:Choice Requires="p14">
      <p:transition spd="slow" p14:dur="2000" advTm="41390"/>
    </mc:Choice>
    <mc:Fallback xmlns="">
      <p:transition spd="slow" advTm="4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2921480"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a:solidFill>
                  <a:prstClr val="white"/>
                </a:solidFill>
              </a:rPr>
              <a:t>Sut </a:t>
            </a:r>
            <a:r>
              <a:rPr lang="en-GB" err="1">
                <a:solidFill>
                  <a:prstClr val="white"/>
                </a:solidFill>
              </a:rPr>
              <a:t>mae</a:t>
            </a:r>
            <a:r>
              <a:rPr lang="en-GB">
                <a:solidFill>
                  <a:prstClr val="white"/>
                </a:solidFill>
              </a:rPr>
              <a:t> </a:t>
            </a:r>
            <a:r>
              <a:rPr lang="en-GB" err="1">
                <a:solidFill>
                  <a:prstClr val="white"/>
                </a:solidFill>
              </a:rPr>
              <a:t>ymdrin</a:t>
            </a:r>
            <a:r>
              <a:rPr lang="en-GB">
                <a:solidFill>
                  <a:prstClr val="white"/>
                </a:solidFill>
              </a:rPr>
              <a:t> â </a:t>
            </a:r>
            <a:r>
              <a:rPr lang="en-GB" err="1">
                <a:solidFill>
                  <a:prstClr val="white"/>
                </a:solidFill>
              </a:rPr>
              <a:t>Chwestiwn</a:t>
            </a:r>
            <a:r>
              <a:rPr lang="en-GB">
                <a:solidFill>
                  <a:prstClr val="white"/>
                </a:solidFill>
              </a:rPr>
              <a:t> 9?</a:t>
            </a:r>
          </a:p>
        </p:txBody>
      </p:sp>
      <p:pic>
        <p:nvPicPr>
          <p:cNvPr id="2" name="Picture 1">
            <a:extLst>
              <a:ext uri="{FF2B5EF4-FFF2-40B4-BE49-F238E27FC236}">
                <a16:creationId xmlns:a16="http://schemas.microsoft.com/office/drawing/2014/main" id="{C227339C-4553-4E79-9F23-EBDDB237EA11}"/>
              </a:ext>
            </a:extLst>
          </p:cNvPr>
          <p:cNvPicPr>
            <a:picLocks noChangeAspect="1"/>
          </p:cNvPicPr>
          <p:nvPr/>
        </p:nvPicPr>
        <p:blipFill>
          <a:blip r:embed="rId5"/>
          <a:stretch>
            <a:fillRect/>
          </a:stretch>
        </p:blipFill>
        <p:spPr>
          <a:xfrm>
            <a:off x="3535680" y="1371600"/>
            <a:ext cx="5567680" cy="2057400"/>
          </a:xfrm>
          <a:prstGeom prst="rect">
            <a:avLst/>
          </a:prstGeom>
        </p:spPr>
      </p:pic>
      <p:pic>
        <p:nvPicPr>
          <p:cNvPr id="7" name="Picture 6">
            <a:extLst>
              <a:ext uri="{FF2B5EF4-FFF2-40B4-BE49-F238E27FC236}">
                <a16:creationId xmlns:a16="http://schemas.microsoft.com/office/drawing/2014/main" id="{B20BF068-ECDA-4C15-B149-D48F738F9FC6}"/>
              </a:ext>
            </a:extLst>
          </p:cNvPr>
          <p:cNvPicPr>
            <a:picLocks noChangeAspect="1"/>
          </p:cNvPicPr>
          <p:nvPr/>
        </p:nvPicPr>
        <p:blipFill>
          <a:blip r:embed="rId6"/>
          <a:stretch>
            <a:fillRect/>
          </a:stretch>
        </p:blipFill>
        <p:spPr>
          <a:xfrm>
            <a:off x="2352040" y="3269282"/>
            <a:ext cx="7650480" cy="3588718"/>
          </a:xfrm>
          <a:prstGeom prst="rect">
            <a:avLst/>
          </a:prstGeom>
        </p:spPr>
      </p:pic>
      <p:pic>
        <p:nvPicPr>
          <p:cNvPr id="3" name="Audio 2">
            <a:hlinkClick r:id="" action="ppaction://media"/>
            <a:extLst>
              <a:ext uri="{FF2B5EF4-FFF2-40B4-BE49-F238E27FC236}">
                <a16:creationId xmlns:a16="http://schemas.microsoft.com/office/drawing/2014/main" id="{A119873D-B6CE-E64D-82CF-4EB5105E9E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59899986"/>
      </p:ext>
    </p:extLst>
  </p:cSld>
  <p:clrMapOvr>
    <a:masterClrMapping/>
  </p:clrMapOvr>
  <mc:AlternateContent xmlns:mc="http://schemas.openxmlformats.org/markup-compatibility/2006" xmlns:p14="http://schemas.microsoft.com/office/powerpoint/2010/main">
    <mc:Choice Requires="p14">
      <p:transition spd="slow" p14:dur="2000" advTm="33108"/>
    </mc:Choice>
    <mc:Fallback xmlns="">
      <p:transition spd="slow" advTm="3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770" y="1912"/>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4"/>
          <a:srcRect b="12420"/>
          <a:stretch/>
        </p:blipFill>
        <p:spPr>
          <a:xfrm>
            <a:off x="152400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529097" y="360864"/>
            <a:ext cx="8767293" cy="698012"/>
          </a:xfrm>
          <a:prstGeom prst="rect">
            <a:avLst/>
          </a:prstGeom>
          <a:noFill/>
        </p:spPr>
        <p:txBody>
          <a:bodyPr wrap="square" rtlCol="0">
            <a:spAutoFit/>
          </a:bodyPr>
          <a:lstStyle/>
          <a:p>
            <a:pPr defTabSz="457200" fontAlgn="base">
              <a:lnSpc>
                <a:spcPct val="80000"/>
              </a:lnSpc>
              <a:spcBef>
                <a:spcPct val="0"/>
              </a:spcBef>
              <a:spcAft>
                <a:spcPct val="0"/>
              </a:spcAft>
            </a:pPr>
            <a:r>
              <a:rPr lang="en-US" sz="4800" kern="1100" spc="-30" err="1">
                <a:solidFill>
                  <a:prstClr val="white"/>
                </a:solidFill>
                <a:latin typeface="Calibri"/>
                <a:ea typeface="ＭＳ Ｐゴシック" pitchFamily="1" charset="-128"/>
                <a:cs typeface="Arial" panose="020B0604020202020204" pitchFamily="34" charset="0"/>
              </a:rPr>
              <a:t>Cwestiynau</a:t>
            </a:r>
            <a:r>
              <a:rPr lang="en-US" sz="4800" kern="1100" spc="-30">
                <a:solidFill>
                  <a:prstClr val="white"/>
                </a:solidFill>
                <a:latin typeface="Calibri"/>
                <a:ea typeface="ＭＳ Ｐゴシック" pitchFamily="1" charset="-128"/>
                <a:cs typeface="Arial" panose="020B0604020202020204" pitchFamily="34" charset="0"/>
              </a:rPr>
              <a:t>?  |  Any Questions?</a:t>
            </a:r>
          </a:p>
        </p:txBody>
      </p:sp>
      <p:sp>
        <p:nvSpPr>
          <p:cNvPr id="9" name="TextBox 8">
            <a:extLst>
              <a:ext uri="{FF2B5EF4-FFF2-40B4-BE49-F238E27FC236}">
                <a16:creationId xmlns:a16="http://schemas.microsoft.com/office/drawing/2014/main" id="{8DD783CA-D017-479B-AC62-A6550977FE53}"/>
              </a:ext>
            </a:extLst>
          </p:cNvPr>
          <p:cNvSpPr txBox="1"/>
          <p:nvPr/>
        </p:nvSpPr>
        <p:spPr>
          <a:xfrm>
            <a:off x="597578" y="1316038"/>
            <a:ext cx="3927288" cy="3970318"/>
          </a:xfrm>
          <a:prstGeom prst="rect">
            <a:avLst/>
          </a:prstGeom>
          <a:noFill/>
        </p:spPr>
        <p:txBody>
          <a:bodyPr wrap="square" rtlCol="0">
            <a:spAutoFit/>
          </a:bodyPr>
          <a:lstStyle/>
          <a:p>
            <a:pPr defTabSz="457200" fontAlgn="base">
              <a:spcBef>
                <a:spcPct val="0"/>
              </a:spcBef>
              <a:spcAft>
                <a:spcPct val="0"/>
              </a:spcAft>
            </a:pPr>
            <a:r>
              <a:rPr lang="en-GB" sz="2800">
                <a:solidFill>
                  <a:prstClr val="white"/>
                </a:solidFill>
                <a:latin typeface="Calibri"/>
                <a:ea typeface="ＭＳ Ｐゴシック" pitchFamily="1" charset="-128"/>
                <a:cs typeface="Arial" panose="020B0604020202020204" pitchFamily="34" charset="0"/>
              </a:rPr>
              <a:t>A </a:t>
            </a:r>
            <a:r>
              <a:rPr lang="en-GB" sz="2800" err="1">
                <a:solidFill>
                  <a:prstClr val="white"/>
                </a:solidFill>
                <a:latin typeface="Calibri"/>
                <a:ea typeface="ＭＳ Ｐゴシック" pitchFamily="1" charset="-128"/>
                <a:cs typeface="Arial" panose="020B0604020202020204" pitchFamily="34" charset="0"/>
              </a:rPr>
              <a:t>oes</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gennych</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unrhyw</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gwestiynau</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pellach</a:t>
            </a:r>
            <a:r>
              <a:rPr lang="en-GB" sz="2800">
                <a:solidFill>
                  <a:prstClr val="white"/>
                </a:solidFill>
                <a:latin typeface="Calibri"/>
                <a:ea typeface="ＭＳ Ｐゴシック" pitchFamily="1" charset="-128"/>
                <a:cs typeface="Arial" panose="020B0604020202020204" pitchFamily="34" charset="0"/>
              </a:rPr>
              <a:t> am </a:t>
            </a:r>
            <a:r>
              <a:rPr lang="en-GB" sz="2800" err="1">
                <a:solidFill>
                  <a:prstClr val="white"/>
                </a:solidFill>
                <a:latin typeface="Calibri"/>
                <a:ea typeface="ＭＳ Ｐゴシック" pitchFamily="1" charset="-128"/>
                <a:cs typeface="Arial" panose="020B0604020202020204" pitchFamily="34" charset="0"/>
              </a:rPr>
              <a:t>yr</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arholiad</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hwn</a:t>
            </a:r>
            <a:r>
              <a:rPr lang="en-GB" sz="2800">
                <a:solidFill>
                  <a:prstClr val="white"/>
                </a:solidFill>
                <a:latin typeface="Calibri"/>
                <a:ea typeface="ＭＳ Ｐゴシック" pitchFamily="1" charset="-128"/>
                <a:cs typeface="Arial" panose="020B0604020202020204" pitchFamily="34" charset="0"/>
              </a:rPr>
              <a:t>?</a:t>
            </a:r>
          </a:p>
          <a:p>
            <a:pPr defTabSz="457200" fontAlgn="base">
              <a:spcBef>
                <a:spcPct val="0"/>
              </a:spcBef>
              <a:spcAft>
                <a:spcPct val="0"/>
              </a:spcAft>
            </a:pPr>
            <a:endParaRPr lang="en-GB" sz="2800">
              <a:solidFill>
                <a:prstClr val="white"/>
              </a:solidFill>
              <a:latin typeface="Calibri"/>
              <a:ea typeface="ＭＳ Ｐゴシック" pitchFamily="1" charset="-128"/>
              <a:cs typeface="Arial" panose="020B0604020202020204" pitchFamily="34" charset="0"/>
            </a:endParaRPr>
          </a:p>
          <a:p>
            <a:pPr defTabSz="457200" fontAlgn="base">
              <a:spcBef>
                <a:spcPct val="0"/>
              </a:spcBef>
              <a:spcAft>
                <a:spcPct val="0"/>
              </a:spcAft>
            </a:pPr>
            <a:r>
              <a:rPr lang="en-GB" sz="2800" err="1">
                <a:solidFill>
                  <a:prstClr val="white"/>
                </a:solidFill>
                <a:latin typeface="Calibri"/>
                <a:ea typeface="ＭＳ Ｐゴシック" pitchFamily="1" charset="-128"/>
                <a:cs typeface="Arial" panose="020B0604020202020204" pitchFamily="34" charset="0"/>
              </a:rPr>
              <a:t>Os</a:t>
            </a:r>
            <a:r>
              <a:rPr lang="en-GB" sz="2800">
                <a:solidFill>
                  <a:prstClr val="white"/>
                </a:solidFill>
                <a:latin typeface="Calibri"/>
                <a:ea typeface="ＭＳ Ｐゴシック" pitchFamily="1" charset="-128"/>
                <a:cs typeface="Arial" panose="020B0604020202020204" pitchFamily="34" charset="0"/>
              </a:rPr>
              <a:t> felly, </a:t>
            </a:r>
            <a:r>
              <a:rPr lang="en-GB" sz="2800" err="1">
                <a:solidFill>
                  <a:prstClr val="white"/>
                </a:solidFill>
                <a:latin typeface="Calibri"/>
                <a:ea typeface="ＭＳ Ｐゴシック" pitchFamily="1" charset="-128"/>
                <a:cs typeface="Arial" panose="020B0604020202020204" pitchFamily="34" charset="0"/>
              </a:rPr>
              <a:t>ysgrifennwch</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nhw</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ar</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nodyn</a:t>
            </a:r>
            <a:r>
              <a:rPr lang="en-GB" sz="2800">
                <a:solidFill>
                  <a:prstClr val="white"/>
                </a:solidFill>
                <a:latin typeface="Calibri"/>
                <a:ea typeface="ＭＳ Ｐゴシック" pitchFamily="1" charset="-128"/>
                <a:cs typeface="Arial" panose="020B0604020202020204" pitchFamily="34" charset="0"/>
              </a:rPr>
              <a:t> post-it </a:t>
            </a:r>
            <a:r>
              <a:rPr lang="en-GB" sz="2800" err="1">
                <a:solidFill>
                  <a:prstClr val="white"/>
                </a:solidFill>
                <a:latin typeface="Calibri"/>
                <a:ea typeface="ＭＳ Ｐゴシック" pitchFamily="1" charset="-128"/>
                <a:cs typeface="Arial" panose="020B0604020202020204" pitchFamily="34" charset="0"/>
              </a:rPr>
              <a:t>a'i</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roi</a:t>
            </a:r>
            <a:r>
              <a:rPr lang="en-GB" sz="2800">
                <a:solidFill>
                  <a:prstClr val="white"/>
                </a:solidFill>
                <a:latin typeface="Calibri"/>
                <a:ea typeface="ＭＳ Ｐゴシック" pitchFamily="1" charset="-128"/>
                <a:cs typeface="Arial" panose="020B0604020202020204" pitchFamily="34" charset="0"/>
              </a:rPr>
              <a:t> o </a:t>
            </a:r>
            <a:r>
              <a:rPr lang="en-GB" sz="2800" err="1">
                <a:solidFill>
                  <a:prstClr val="white"/>
                </a:solidFill>
                <a:latin typeface="Calibri"/>
                <a:ea typeface="ＭＳ Ｐゴシック" pitchFamily="1" charset="-128"/>
                <a:cs typeface="Arial" panose="020B0604020202020204" pitchFamily="34" charset="0"/>
              </a:rPr>
              <a:t>flaen</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eich</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papur</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i'w</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roi</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i'ch</a:t>
            </a:r>
            <a:r>
              <a:rPr lang="en-GB" sz="2800">
                <a:solidFill>
                  <a:prstClr val="white"/>
                </a:solidFill>
                <a:latin typeface="Calibri"/>
                <a:ea typeface="ＭＳ Ｐゴシック" pitchFamily="1" charset="-128"/>
                <a:cs typeface="Arial" panose="020B0604020202020204" pitchFamily="34" charset="0"/>
              </a:rPr>
              <a:t> </a:t>
            </a:r>
            <a:r>
              <a:rPr lang="en-GB" sz="2800" err="1">
                <a:solidFill>
                  <a:prstClr val="white"/>
                </a:solidFill>
                <a:latin typeface="Calibri"/>
                <a:ea typeface="ＭＳ Ｐゴシック" pitchFamily="1" charset="-128"/>
                <a:cs typeface="Arial" panose="020B0604020202020204" pitchFamily="34" charset="0"/>
              </a:rPr>
              <a:t>athro</a:t>
            </a:r>
            <a:r>
              <a:rPr lang="en-GB" sz="2800">
                <a:solidFill>
                  <a:prstClr val="white"/>
                </a:solidFill>
                <a:latin typeface="Calibri"/>
                <a:ea typeface="ＭＳ Ｐゴシック" pitchFamily="1" charset="-128"/>
                <a:cs typeface="Arial" panose="020B0604020202020204" pitchFamily="34" charset="0"/>
              </a:rPr>
              <a:t>.</a:t>
            </a:r>
          </a:p>
          <a:p>
            <a:pPr defTabSz="457200" fontAlgn="base">
              <a:spcBef>
                <a:spcPct val="0"/>
              </a:spcBef>
              <a:spcAft>
                <a:spcPct val="0"/>
              </a:spcAft>
            </a:pPr>
            <a:endParaRPr lang="en-GB" sz="2800">
              <a:solidFill>
                <a:prstClr val="white"/>
              </a:solidFill>
              <a:latin typeface="Calibri"/>
              <a:ea typeface="ＭＳ Ｐゴシック" pitchFamily="1" charset="-128"/>
              <a:cs typeface="Arial" panose="020B0604020202020204" pitchFamily="34" charset="0"/>
            </a:endParaRP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08" y="6004561"/>
            <a:ext cx="701740" cy="619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a:solidFill>
                  <a:prstClr val="white"/>
                </a:solidFill>
                <a:latin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064590" y="1548645"/>
            <a:ext cx="8039819" cy="1077218"/>
          </a:xfrm>
        </p:spPr>
        <p:txBody>
          <a:bodyPr>
            <a:normAutofit/>
          </a:bodyPr>
          <a:lstStyle/>
          <a:p>
            <a:r>
              <a:rPr lang="cy-GB" sz="2800">
                <a:latin typeface="+mn-lt"/>
              </a:rPr>
              <a:t>Gofalwch fod eich enw a'ch rhif ymgeisydd ar eich llyfryn atebion.</a:t>
            </a:r>
            <a:endParaRPr lang="cy-GB" sz="2000">
              <a:latin typeface="+mn-lt"/>
            </a:endParaRPr>
          </a:p>
          <a:p>
            <a:endParaRPr lang="cy-GB"/>
          </a:p>
          <a:p>
            <a:endParaRPr lang="cy-GB" sz="2000">
              <a:latin typeface="+mn-lt"/>
            </a:endParaRPr>
          </a:p>
        </p:txBody>
      </p:sp>
      <p:sp>
        <p:nvSpPr>
          <p:cNvPr id="3" name="TextBox 2">
            <a:extLst>
              <a:ext uri="{FF2B5EF4-FFF2-40B4-BE49-F238E27FC236}">
                <a16:creationId xmlns:a16="http://schemas.microsoft.com/office/drawing/2014/main" id="{D28C13B7-67EC-C249-811C-7843E5145059}"/>
              </a:ext>
            </a:extLst>
          </p:cNvPr>
          <p:cNvSpPr txBox="1"/>
          <p:nvPr/>
        </p:nvSpPr>
        <p:spPr>
          <a:xfrm>
            <a:off x="1892300" y="2890390"/>
            <a:ext cx="8407400" cy="1077218"/>
          </a:xfrm>
          <a:prstGeom prst="rect">
            <a:avLst/>
          </a:prstGeom>
          <a:noFill/>
          <a:ln w="34925">
            <a:solidFill>
              <a:schemeClr val="accent5"/>
            </a:solidFill>
          </a:ln>
        </p:spPr>
        <p:txBody>
          <a:bodyPr wrap="square" rtlCol="0">
            <a:spAutoFit/>
          </a:bodyPr>
          <a:lstStyle/>
          <a:p>
            <a:pPr defTabSz="457200" fontAlgn="base">
              <a:spcBef>
                <a:spcPct val="0"/>
              </a:spcBef>
              <a:spcAft>
                <a:spcPct val="0"/>
              </a:spcAft>
            </a:pPr>
            <a:r>
              <a:rPr lang="cy-GB" sz="2400">
                <a:solidFill>
                  <a:prstClr val="black"/>
                </a:solidFill>
                <a:latin typeface="Calibri" pitchFamily="34" charset="0"/>
                <a:ea typeface="ＭＳ Ｐゴシック" pitchFamily="1" charset="-128"/>
              </a:rPr>
              <a:t>Gair gorchymyn a ddefnyddir yng nghwestiwn 1:</a:t>
            </a:r>
          </a:p>
          <a:p>
            <a:pPr defTabSz="457200" fontAlgn="base">
              <a:spcBef>
                <a:spcPct val="0"/>
              </a:spcBef>
              <a:spcAft>
                <a:spcPct val="0"/>
              </a:spcAft>
            </a:pPr>
            <a:r>
              <a:rPr lang="cy-GB" sz="2000">
                <a:solidFill>
                  <a:prstClr val="black"/>
                </a:solidFill>
                <a:latin typeface="Calibri" pitchFamily="34" charset="0"/>
                <a:ea typeface="ＭＳ Ｐゴシック" pitchFamily="1" charset="-128"/>
              </a:rPr>
              <a:t>Datganwch / Rhowch / Nodwch - dylech roi ffeithiau neu enghreifftiau cryno.  Nid oes unrhyw ofyniad i ysgrifennu'n fanwl ar gyfer y gair gorchymyn hwn.</a:t>
            </a:r>
          </a:p>
        </p:txBody>
      </p:sp>
      <p:pic>
        <p:nvPicPr>
          <p:cNvPr id="4" name="Picture 3">
            <a:extLst>
              <a:ext uri="{FF2B5EF4-FFF2-40B4-BE49-F238E27FC236}">
                <a16:creationId xmlns:a16="http://schemas.microsoft.com/office/drawing/2014/main" id="{F8FCAF0E-8737-49B0-AEF6-E27C3C4CD8D9}"/>
              </a:ext>
            </a:extLst>
          </p:cNvPr>
          <p:cNvPicPr>
            <a:picLocks noChangeAspect="1"/>
          </p:cNvPicPr>
          <p:nvPr/>
        </p:nvPicPr>
        <p:blipFill>
          <a:blip r:embed="rId5"/>
          <a:stretch>
            <a:fillRect/>
          </a:stretch>
        </p:blipFill>
        <p:spPr>
          <a:xfrm>
            <a:off x="2000250" y="4408670"/>
            <a:ext cx="8191500" cy="1114425"/>
          </a:xfrm>
          <a:prstGeom prst="rect">
            <a:avLst/>
          </a:prstGeom>
        </p:spPr>
      </p:pic>
      <p:pic>
        <p:nvPicPr>
          <p:cNvPr id="2" name="Audio 1">
            <a:hlinkClick r:id="" action="ppaction://media"/>
            <a:extLst>
              <a:ext uri="{FF2B5EF4-FFF2-40B4-BE49-F238E27FC236}">
                <a16:creationId xmlns:a16="http://schemas.microsoft.com/office/drawing/2014/main" id="{8BDE00B7-7B6D-1A42-BC3D-D22418FBCA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9065751"/>
      </p:ext>
    </p:extLst>
  </p:cSld>
  <p:clrMapOvr>
    <a:masterClrMapping/>
  </p:clrMapOvr>
  <mc:AlternateContent xmlns:mc="http://schemas.openxmlformats.org/markup-compatibility/2006" xmlns:p14="http://schemas.microsoft.com/office/powerpoint/2010/main">
    <mc:Choice Requires="p14">
      <p:transition spd="slow" p14:dur="2000" advTm="30253"/>
    </mc:Choice>
    <mc:Fallback xmlns="">
      <p:transition spd="slow" advTm="30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a:solidFill>
                  <a:prstClr val="white"/>
                </a:solidFill>
                <a:latin typeface="Calibri"/>
              </a:rPr>
              <a:t>Sut ddylwn i ymdrin â Chwestiwn 1?</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877148" y="1454052"/>
            <a:ext cx="8677340" cy="5243219"/>
          </a:xfrm>
        </p:spPr>
        <p:txBody>
          <a:bodyPr>
            <a:noAutofit/>
          </a:bodyPr>
          <a:lstStyle/>
          <a:p>
            <a:r>
              <a:rPr lang="cy-GB" sz="2000" dirty="0">
                <a:latin typeface="+mn-lt"/>
              </a:rPr>
              <a:t>Cwestiwn 1: Y cynnwys sy’n cael ei brofi - technegau parod - pren wedi'i beiriannu</a:t>
            </a:r>
          </a:p>
          <a:p>
            <a:r>
              <a:rPr lang="cy-GB" sz="2000" dirty="0">
                <a:latin typeface="+mn-lt"/>
              </a:rPr>
              <a:t>Amser i ateb: 6 MUNUD </a:t>
            </a:r>
          </a:p>
          <a:p>
            <a:r>
              <a:rPr lang="cy-GB" sz="2000" dirty="0">
                <a:latin typeface="+mn-lt"/>
              </a:rPr>
              <a:t>Sut mae cael marciau llawn: </a:t>
            </a:r>
            <a:r>
              <a:rPr lang="cy-GB" sz="1800" dirty="0">
                <a:latin typeface="+mn-lt"/>
              </a:rPr>
              <a:t>[MARC AR GYFER POB ATEB CYWIR]</a:t>
            </a:r>
            <a:endParaRPr lang="cy-GB" sz="1000" dirty="0">
              <a:latin typeface="+mn-lt"/>
              <a:ea typeface="Cambria" panose="02040503050406030204" pitchFamily="18" charset="0"/>
              <a:cs typeface="Cambria" panose="02040503050406030204" pitchFamily="18" charset="0"/>
            </a:endParaRPr>
          </a:p>
          <a:p>
            <a:r>
              <a:rPr lang="cy-GB" sz="2000" dirty="0">
                <a:latin typeface="+mn-lt"/>
              </a:rPr>
              <a:t>Dull:</a:t>
            </a:r>
          </a:p>
          <a:p>
            <a:r>
              <a:rPr lang="cy-GB" sz="2000" dirty="0">
                <a:latin typeface="+mn-lt"/>
              </a:rPr>
              <a:t>Cam 1 Darllenwch y cwestiwn a nodwch y gair gorchymyn</a:t>
            </a:r>
          </a:p>
          <a:p>
            <a:r>
              <a:rPr lang="cy-GB" sz="2000" dirty="0">
                <a:latin typeface="+mn-lt"/>
              </a:rPr>
              <a:t>Cam 2 Nodwch ac amlygwch y geiriau allweddol yn y cwestiwn</a:t>
            </a:r>
          </a:p>
          <a:p>
            <a:r>
              <a:rPr lang="cy-GB" sz="2000" dirty="0">
                <a:latin typeface="+mn-lt"/>
              </a:rPr>
              <a:t>Cam 3 Byddwch yn glir am y wybodaeth sy'n cael ei phrofi</a:t>
            </a:r>
          </a:p>
          <a:p>
            <a:r>
              <a:rPr lang="cy-GB" sz="2000" dirty="0">
                <a:latin typeface="+mn-lt"/>
              </a:rPr>
              <a:t>Cam 4 Ystyriwch yr hyn rydych chi'n ei wybod am y cynnwys</a:t>
            </a:r>
          </a:p>
          <a:p>
            <a:r>
              <a:rPr lang="cy-GB" sz="2000" dirty="0">
                <a:latin typeface="+mn-lt"/>
              </a:rPr>
              <a:t>Cam 5 Nodwch y ddwy fantais rydych chi am eu defnyddio a'r ddwy anfantais i'w defnyddio.</a:t>
            </a:r>
          </a:p>
          <a:p>
            <a:r>
              <a:rPr lang="cy-GB" sz="2000" dirty="0">
                <a:latin typeface="+mn-lt"/>
              </a:rPr>
              <a:t>Cam 6 Cofiwch fod un marc yn cael ei ddyfarnu am bob pwynt ar wahân a wnewch yn y math hwn o gwestiwn</a:t>
            </a:r>
          </a:p>
          <a:p>
            <a:endParaRPr lang="cy-GB" sz="2000" b="1" dirty="0">
              <a:latin typeface="+mn-lt"/>
              <a:ea typeface="Cambria" panose="02040503050406030204" pitchFamily="18" charset="0"/>
              <a:cs typeface="Cambria" panose="02040503050406030204" pitchFamily="18" charset="0"/>
            </a:endParaRPr>
          </a:p>
          <a:p>
            <a:r>
              <a:rPr lang="cy-GB" sz="1800" b="1" dirty="0">
                <a:latin typeface="+mn-lt"/>
              </a:rPr>
              <a:t>PRIF AWGRYMIADAU </a:t>
            </a:r>
            <a:r>
              <a:rPr lang="cy-GB" sz="1800" dirty="0">
                <a:latin typeface="+mn-lt"/>
              </a:rPr>
              <a:t>- gofalwch eich bod yn ateb y cwestiwn a ofynnwyd a'ch bod wedi gwneud digon o bwyntiau ar wahân i ennill marciau llawn.</a:t>
            </a:r>
          </a:p>
        </p:txBody>
      </p:sp>
      <p:pic>
        <p:nvPicPr>
          <p:cNvPr id="3" name="Audio 2">
            <a:hlinkClick r:id="" action="ppaction://media"/>
            <a:extLst>
              <a:ext uri="{FF2B5EF4-FFF2-40B4-BE49-F238E27FC236}">
                <a16:creationId xmlns:a16="http://schemas.microsoft.com/office/drawing/2014/main" id="{F6335149-FCE3-6D4D-BE81-A339C786C6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6607959"/>
      </p:ext>
    </p:extLst>
  </p:cSld>
  <p:clrMapOvr>
    <a:masterClrMapping/>
  </p:clrMapOvr>
  <mc:AlternateContent xmlns:mc="http://schemas.openxmlformats.org/markup-compatibility/2006" xmlns:p14="http://schemas.microsoft.com/office/powerpoint/2010/main">
    <mc:Choice Requires="p14">
      <p:transition spd="slow" p14:dur="2000" advTm="102077"/>
    </mc:Choice>
    <mc:Fallback xmlns="">
      <p:transition spd="slow" advTm="10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330">
            <a:extLst>
              <a:ext uri="{FF2B5EF4-FFF2-40B4-BE49-F238E27FC236}">
                <a16:creationId xmlns:a16="http://schemas.microsoft.com/office/drawing/2014/main" id="{6FD234B4-8F9C-4FEA-A585-2A7430488A38}"/>
              </a:ext>
            </a:extLst>
          </p:cNvPr>
          <p:cNvSpPr>
            <a:spLocks noChangeArrowheads="1"/>
          </p:cNvSpPr>
          <p:nvPr/>
        </p:nvSpPr>
        <p:spPr bwMode="auto">
          <a:xfrm>
            <a:off x="3983422" y="5122228"/>
            <a:ext cx="4529865" cy="1330247"/>
          </a:xfrm>
          <a:prstGeom prst="wedgeRoundRectCallout">
            <a:avLst>
              <a:gd name="adj1" fmla="val 17214"/>
              <a:gd name="adj2" fmla="val -173543"/>
              <a:gd name="adj3" fmla="val 16667"/>
            </a:avLst>
          </a:prstGeom>
          <a:solidFill>
            <a:schemeClr val="accent1">
              <a:lumMod val="20000"/>
              <a:lumOff val="80000"/>
            </a:schemeClr>
          </a:solidFill>
          <a:ln w="12700">
            <a:solidFill>
              <a:srgbClr val="2F528F"/>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endParaRPr lang="en-US" altLang="en-US">
              <a:solidFill>
                <a:prstClr val="black"/>
              </a:solidFill>
              <a:latin typeface="Arial" panose="020B0604020202020204" pitchFamily="34" charset="0"/>
              <a:ea typeface="ＭＳ Ｐゴシック" pitchFamily="1" charset="-128"/>
            </a:endParaRPr>
          </a:p>
        </p:txBody>
      </p:sp>
      <p:sp>
        <p:nvSpPr>
          <p:cNvPr id="6" name="Rectangle 5">
            <a:extLst>
              <a:ext uri="{FF2B5EF4-FFF2-40B4-BE49-F238E27FC236}">
                <a16:creationId xmlns:a16="http://schemas.microsoft.com/office/drawing/2014/main" id="{DADCEAB6-39E1-4AE8-8602-3DA66170848E}"/>
              </a:ext>
            </a:extLst>
          </p:cNvPr>
          <p:cNvSpPr>
            <a:spLocks noChangeArrowheads="1"/>
          </p:cNvSpPr>
          <p:nvPr/>
        </p:nvSpPr>
        <p:spPr bwMode="auto">
          <a:xfrm>
            <a:off x="1616366" y="2952520"/>
            <a:ext cx="859535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58775" indent="-358775" eaLnBrk="0" fontAlgn="base" hangingPunct="0">
              <a:spcBef>
                <a:spcPct val="0"/>
              </a:spcBef>
              <a:spcAft>
                <a:spcPct val="0"/>
              </a:spcAft>
            </a:pPr>
            <a:r>
              <a:rPr lang="cy-GB" altLang="en-US" sz="2800">
                <a:solidFill>
                  <a:prstClr val="black"/>
                </a:solidFill>
                <a:latin typeface="Calibri" pitchFamily="34" charset="0"/>
                <a:ea typeface="ＭＳ Ｐゴシック" pitchFamily="1" charset="-128"/>
              </a:rPr>
              <a:t>1</a:t>
            </a:r>
            <a:r>
              <a:rPr lang="cy-GB">
                <a:solidFill>
                  <a:prstClr val="black"/>
                </a:solidFill>
                <a:latin typeface="Calibri" pitchFamily="34" charset="0"/>
                <a:ea typeface="ＭＳ Ｐゴシック" pitchFamily="1" charset="-128"/>
              </a:rPr>
              <a:t> </a:t>
            </a:r>
            <a:r>
              <a:rPr lang="cy-GB" altLang="en-US" sz="2800">
                <a:solidFill>
                  <a:prstClr val="black"/>
                </a:solidFill>
                <a:highlight>
                  <a:srgbClr val="00FF00"/>
                </a:highlight>
                <a:latin typeface="Calibri" pitchFamily="34" charset="0"/>
                <a:ea typeface="ＭＳ Ｐゴシック" pitchFamily="1" charset="-128"/>
              </a:rPr>
              <a:t>. Rhowch</a:t>
            </a:r>
            <a:r>
              <a:rPr lang="cy-GB">
                <a:solidFill>
                  <a:prstClr val="black"/>
                </a:solidFill>
                <a:latin typeface="Calibri" pitchFamily="34" charset="0"/>
                <a:ea typeface="ＭＳ Ｐゴシック" pitchFamily="1" charset="-128"/>
              </a:rPr>
              <a:t> </a:t>
            </a:r>
            <a:r>
              <a:rPr lang="cy-GB" altLang="en-US" sz="2800" b="1">
                <a:solidFill>
                  <a:prstClr val="black"/>
                </a:solidFill>
                <a:highlight>
                  <a:srgbClr val="FFFF00"/>
                </a:highlight>
                <a:latin typeface="Calibri" pitchFamily="34" charset="0"/>
                <a:ea typeface="ＭＳ Ｐゴシック" pitchFamily="1" charset="-128"/>
              </a:rPr>
              <a:t>ddwy</a:t>
            </a:r>
            <a:r>
              <a:rPr lang="cy-GB">
                <a:solidFill>
                  <a:prstClr val="black"/>
                </a:solidFill>
                <a:latin typeface="Calibri" pitchFamily="34" charset="0"/>
                <a:ea typeface="ＭＳ Ｐゴシック" pitchFamily="1" charset="-128"/>
              </a:rPr>
              <a:t> </a:t>
            </a:r>
            <a:r>
              <a:rPr lang="cy-GB" altLang="en-US" sz="2800">
                <a:solidFill>
                  <a:prstClr val="black"/>
                </a:solidFill>
                <a:highlight>
                  <a:srgbClr val="FFFF00"/>
                </a:highlight>
                <a:latin typeface="Calibri" pitchFamily="34" charset="0"/>
                <a:ea typeface="ＭＳ Ｐゴシック" pitchFamily="1" charset="-128"/>
              </a:rPr>
              <a:t>fantais</a:t>
            </a:r>
            <a:r>
              <a:rPr lang="cy-GB">
                <a:solidFill>
                  <a:prstClr val="black"/>
                </a:solidFill>
                <a:latin typeface="Calibri" pitchFamily="34" charset="0"/>
                <a:ea typeface="ＭＳ Ｐゴシック" pitchFamily="1" charset="-128"/>
              </a:rPr>
              <a:t> </a:t>
            </a:r>
            <a:r>
              <a:rPr lang="cy-GB" altLang="en-US" sz="2800">
                <a:solidFill>
                  <a:prstClr val="black"/>
                </a:solidFill>
                <a:latin typeface="Calibri" pitchFamily="34" charset="0"/>
                <a:ea typeface="ＭＳ Ｐゴシック" pitchFamily="1" charset="-128"/>
              </a:rPr>
              <a:t>bosibl</a:t>
            </a:r>
            <a:r>
              <a:rPr lang="cy-GB">
                <a:solidFill>
                  <a:prstClr val="black"/>
                </a:solidFill>
                <a:latin typeface="Calibri" pitchFamily="34" charset="0"/>
                <a:ea typeface="ＭＳ Ｐゴシック" pitchFamily="1" charset="-128"/>
              </a:rPr>
              <a:t> </a:t>
            </a:r>
            <a:r>
              <a:rPr lang="cy-GB" altLang="en-US" sz="2800">
                <a:solidFill>
                  <a:prstClr val="black"/>
                </a:solidFill>
                <a:latin typeface="Calibri" pitchFamily="34" charset="0"/>
                <a:ea typeface="ＭＳ Ｐゴシック" pitchFamily="1" charset="-128"/>
              </a:rPr>
              <a:t>a</a:t>
            </a:r>
            <a:r>
              <a:rPr lang="cy-GB">
                <a:solidFill>
                  <a:prstClr val="black"/>
                </a:solidFill>
                <a:latin typeface="Calibri" pitchFamily="34" charset="0"/>
                <a:ea typeface="ＭＳ Ｐゴシック" pitchFamily="1" charset="-128"/>
              </a:rPr>
              <a:t> </a:t>
            </a:r>
            <a:r>
              <a:rPr lang="cy-GB" altLang="en-US" sz="2800" b="1">
                <a:solidFill>
                  <a:prstClr val="black"/>
                </a:solidFill>
                <a:highlight>
                  <a:srgbClr val="FFFF00"/>
                </a:highlight>
                <a:latin typeface="Calibri" pitchFamily="34" charset="0"/>
                <a:ea typeface="ＭＳ Ｐゴシック" pitchFamily="1" charset="-128"/>
              </a:rPr>
              <a:t>dwy</a:t>
            </a:r>
            <a:r>
              <a:rPr lang="cy-GB">
                <a:solidFill>
                  <a:prstClr val="black"/>
                </a:solidFill>
                <a:latin typeface="Calibri" pitchFamily="34" charset="0"/>
                <a:ea typeface="ＭＳ Ｐゴシック" pitchFamily="1" charset="-128"/>
              </a:rPr>
              <a:t> </a:t>
            </a:r>
            <a:r>
              <a:rPr lang="cy-GB" altLang="en-US" sz="2800">
                <a:solidFill>
                  <a:prstClr val="black"/>
                </a:solidFill>
                <a:highlight>
                  <a:srgbClr val="FFFF00"/>
                </a:highlight>
                <a:latin typeface="Calibri" pitchFamily="34" charset="0"/>
                <a:ea typeface="ＭＳ Ｐゴシック" pitchFamily="1" charset="-128"/>
              </a:rPr>
              <a:t>anfantais</a:t>
            </a:r>
            <a:r>
              <a:rPr lang="cy-GB">
                <a:solidFill>
                  <a:prstClr val="black"/>
                </a:solidFill>
                <a:latin typeface="Calibri" pitchFamily="34" charset="0"/>
                <a:ea typeface="ＭＳ Ｐゴシック" pitchFamily="1" charset="-128"/>
              </a:rPr>
              <a:t> </a:t>
            </a:r>
            <a:r>
              <a:rPr lang="cy-GB" altLang="en-US" sz="2800">
                <a:solidFill>
                  <a:prstClr val="black"/>
                </a:solidFill>
                <a:latin typeface="Calibri" pitchFamily="34" charset="0"/>
                <a:ea typeface="ＭＳ Ｐゴシック" pitchFamily="1" charset="-128"/>
              </a:rPr>
              <a:t>bosibl</a:t>
            </a:r>
            <a:r>
              <a:rPr lang="cy-GB">
                <a:solidFill>
                  <a:prstClr val="black"/>
                </a:solidFill>
                <a:latin typeface="Calibri" pitchFamily="34" charset="0"/>
                <a:ea typeface="ＭＳ Ｐゴシック" pitchFamily="1" charset="-128"/>
              </a:rPr>
              <a:t> </a:t>
            </a:r>
            <a:r>
              <a:rPr lang="cy-GB" altLang="en-US" sz="2800">
                <a:solidFill>
                  <a:prstClr val="black"/>
                </a:solidFill>
                <a:latin typeface="Calibri" pitchFamily="34" charset="0"/>
                <a:ea typeface="ＭＳ Ｐゴシック" pitchFamily="1" charset="-128"/>
              </a:rPr>
              <a:t>o ddefnyddio</a:t>
            </a:r>
            <a:r>
              <a:rPr lang="cy-GB">
                <a:solidFill>
                  <a:prstClr val="black"/>
                </a:solidFill>
                <a:latin typeface="Calibri" pitchFamily="34" charset="0"/>
                <a:ea typeface="ＭＳ Ｐゴシック" pitchFamily="1" charset="-128"/>
              </a:rPr>
              <a:t> </a:t>
            </a:r>
            <a:r>
              <a:rPr lang="cy-GB" altLang="en-US" sz="2800">
                <a:solidFill>
                  <a:prstClr val="black"/>
                </a:solidFill>
                <a:highlight>
                  <a:srgbClr val="FFFF00"/>
                </a:highlight>
                <a:latin typeface="Calibri" pitchFamily="34" charset="0"/>
                <a:ea typeface="ＭＳ Ｐゴシック" pitchFamily="1" charset="-128"/>
              </a:rPr>
              <a:t>pren wedi’i beiriannu</a:t>
            </a:r>
            <a:r>
              <a:rPr lang="cy-GB">
                <a:solidFill>
                  <a:prstClr val="black"/>
                </a:solidFill>
                <a:latin typeface="Calibri" pitchFamily="34" charset="0"/>
                <a:ea typeface="ＭＳ Ｐゴシック" pitchFamily="1" charset="-128"/>
              </a:rPr>
              <a:t> </a:t>
            </a:r>
            <a:r>
              <a:rPr lang="cy-GB" altLang="en-US" sz="2800">
                <a:solidFill>
                  <a:prstClr val="black"/>
                </a:solidFill>
                <a:latin typeface="Calibri" pitchFamily="34" charset="0"/>
                <a:ea typeface="ＭＳ Ｐゴシック" pitchFamily="1" charset="-128"/>
              </a:rPr>
              <a:t>i greu ffurf strwythurol 						  [4]</a:t>
            </a:r>
          </a:p>
          <a:p>
            <a:pPr eaLnBrk="0" fontAlgn="base" hangingPunct="0">
              <a:spcBef>
                <a:spcPct val="0"/>
              </a:spcBef>
              <a:spcAft>
                <a:spcPct val="0"/>
              </a:spcAft>
              <a:tabLst>
                <a:tab pos="176213" algn="l"/>
              </a:tabLst>
            </a:pPr>
            <a:endParaRPr lang="cy-GB" altLang="en-US" sz="2800">
              <a:solidFill>
                <a:prstClr val="black"/>
              </a:solidFill>
              <a:latin typeface="Arial" panose="020B0604020202020204" pitchFamily="34" charset="0"/>
              <a:ea typeface="ＭＳ Ｐゴシック" pitchFamily="1" charset="-128"/>
            </a:endParaRPr>
          </a:p>
        </p:txBody>
      </p:sp>
      <p:sp>
        <p:nvSpPr>
          <p:cNvPr id="8" name="Title 1">
            <a:extLst>
              <a:ext uri="{FF2B5EF4-FFF2-40B4-BE49-F238E27FC236}">
                <a16:creationId xmlns:a16="http://schemas.microsoft.com/office/drawing/2014/main" id="{85E781E1-8044-451F-A92D-B4D3F29F339F}"/>
              </a:ext>
            </a:extLst>
          </p:cNvPr>
          <p:cNvSpPr txBox="1">
            <a:spLocks/>
          </p:cNvSpPr>
          <p:nvPr/>
        </p:nvSpPr>
        <p:spPr>
          <a:xfrm>
            <a:off x="2921480"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a:solidFill>
                  <a:prstClr val="white"/>
                </a:solidFill>
                <a:latin typeface="Calibri"/>
              </a:rPr>
              <a:t>Camau 1-3</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798320" y="1284232"/>
            <a:ext cx="8595359" cy="1330247"/>
          </a:xfrm>
        </p:spPr>
        <p:txBody>
          <a:bodyPr>
            <a:noAutofit/>
          </a:bodyPr>
          <a:lstStyle/>
          <a:p>
            <a:r>
              <a:rPr lang="cy-GB" sz="2000"/>
              <a:t>Cam 1 Darllenwch y cwestiwn ac amlygwch y geiriau gorchymyn </a:t>
            </a:r>
          </a:p>
          <a:p>
            <a:r>
              <a:rPr lang="cy-GB" sz="2000"/>
              <a:t>Cam 2 Nodwch ac amlygwch y geiriau allweddol yn y cwestiwn</a:t>
            </a:r>
          </a:p>
          <a:p>
            <a:r>
              <a:rPr lang="cy-GB" sz="2000"/>
              <a:t>Cam 3 Byddwch yn glir am y wybodaeth sy'n cael ei phrofi</a:t>
            </a:r>
          </a:p>
        </p:txBody>
      </p:sp>
      <p:sp>
        <p:nvSpPr>
          <p:cNvPr id="2" name="Speech Bubble: Rectangle with Corners Rounded 329">
            <a:extLst>
              <a:ext uri="{FF2B5EF4-FFF2-40B4-BE49-F238E27FC236}">
                <a16:creationId xmlns:a16="http://schemas.microsoft.com/office/drawing/2014/main" id="{8F112DE1-5DDA-4843-AF58-B86678F1285D}"/>
              </a:ext>
            </a:extLst>
          </p:cNvPr>
          <p:cNvSpPr>
            <a:spLocks noChangeArrowheads="1"/>
          </p:cNvSpPr>
          <p:nvPr/>
        </p:nvSpPr>
        <p:spPr bwMode="auto">
          <a:xfrm>
            <a:off x="2024200" y="5122227"/>
            <a:ext cx="1654514" cy="1328660"/>
          </a:xfrm>
          <a:prstGeom prst="wedgeRoundRectCallout">
            <a:avLst>
              <a:gd name="adj1" fmla="val 64585"/>
              <a:gd name="adj2" fmla="val -139861"/>
              <a:gd name="adj3" fmla="val 16667"/>
            </a:avLst>
          </a:prstGeom>
          <a:solidFill>
            <a:schemeClr val="accent1">
              <a:lumMod val="20000"/>
              <a:lumOff val="80000"/>
            </a:scheme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cy-GB" altLang="en-US" sz="1600">
                <a:solidFill>
                  <a:srgbClr val="0070C0"/>
                </a:solidFill>
                <a:latin typeface="Calibri" pitchFamily="34" charset="0"/>
                <a:ea typeface="ＭＳ Ｐゴシック" pitchFamily="1" charset="-128"/>
              </a:rPr>
              <a:t>Cwestiwn dwyn i gof syml</a:t>
            </a:r>
            <a:endParaRPr lang="cy-GB" altLang="en-US" sz="1600">
              <a:solidFill>
                <a:prstClr val="black"/>
              </a:solidFill>
              <a:latin typeface="Arial" panose="020B0604020202020204" pitchFamily="34" charset="0"/>
              <a:ea typeface="ＭＳ Ｐゴシック" pitchFamily="1" charset="-128"/>
            </a:endParaRPr>
          </a:p>
        </p:txBody>
      </p:sp>
      <p:sp>
        <p:nvSpPr>
          <p:cNvPr id="4" name="Speech Bubble: Rectangle with Corners Rounded 331">
            <a:extLst>
              <a:ext uri="{FF2B5EF4-FFF2-40B4-BE49-F238E27FC236}">
                <a16:creationId xmlns:a16="http://schemas.microsoft.com/office/drawing/2014/main" id="{9C1D5E8C-2AAF-4ED8-A5FE-6B5AC775EF5E}"/>
              </a:ext>
            </a:extLst>
          </p:cNvPr>
          <p:cNvSpPr>
            <a:spLocks noChangeArrowheads="1"/>
          </p:cNvSpPr>
          <p:nvPr/>
        </p:nvSpPr>
        <p:spPr bwMode="auto">
          <a:xfrm>
            <a:off x="8788751" y="5120641"/>
            <a:ext cx="1929525" cy="1330247"/>
          </a:xfrm>
          <a:prstGeom prst="wedgeRoundRectCallout">
            <a:avLst>
              <a:gd name="adj1" fmla="val -15757"/>
              <a:gd name="adj2" fmla="val -111452"/>
              <a:gd name="adj3" fmla="val 16667"/>
            </a:avLst>
          </a:prstGeom>
          <a:solidFill>
            <a:schemeClr val="accent1">
              <a:lumMod val="20000"/>
              <a:lumOff val="80000"/>
            </a:schemeClr>
          </a:solidFill>
          <a:ln w="12700">
            <a:solidFill>
              <a:srgbClr val="2F528F"/>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cy-GB" altLang="en-US" sz="1600">
                <a:solidFill>
                  <a:srgbClr val="0070C0"/>
                </a:solidFill>
                <a:latin typeface="Calibri" pitchFamily="34" charset="0"/>
                <a:ea typeface="ＭＳ Ｐゴシック" pitchFamily="1" charset="-128"/>
              </a:rPr>
              <a:t>Sylwch ar y marciau sydd ar gael a dyrannwch yr amser yn unol â hynny</a:t>
            </a:r>
            <a:endParaRPr lang="cy-GB" altLang="en-US" sz="1600">
              <a:solidFill>
                <a:prstClr val="black"/>
              </a:solidFill>
              <a:latin typeface="Arial" panose="020B0604020202020204" pitchFamily="34" charset="0"/>
              <a:ea typeface="ＭＳ Ｐゴシック" pitchFamily="1" charset="-128"/>
            </a:endParaRPr>
          </a:p>
        </p:txBody>
      </p:sp>
      <p:sp>
        <p:nvSpPr>
          <p:cNvPr id="7" name="Rectangle 10">
            <a:extLst>
              <a:ext uri="{FF2B5EF4-FFF2-40B4-BE49-F238E27FC236}">
                <a16:creationId xmlns:a16="http://schemas.microsoft.com/office/drawing/2014/main" id="{7905DC9A-47D2-4D26-A20C-DA4DFB157864}"/>
              </a:ext>
            </a:extLst>
          </p:cNvPr>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fontAlgn="base">
              <a:spcBef>
                <a:spcPct val="0"/>
              </a:spcBef>
              <a:spcAft>
                <a:spcPct val="0"/>
              </a:spcAft>
            </a:pPr>
            <a:endParaRPr lang="en-GB">
              <a:solidFill>
                <a:prstClr val="black"/>
              </a:solidFill>
              <a:latin typeface="Calibri" pitchFamily="34" charset="0"/>
              <a:ea typeface="ＭＳ Ｐゴシック" pitchFamily="1" charset="-128"/>
            </a:endParaRPr>
          </a:p>
        </p:txBody>
      </p:sp>
      <p:sp>
        <p:nvSpPr>
          <p:cNvPr id="5" name="Speech Bubble: Rectangle with Corners Rounded 332">
            <a:extLst>
              <a:ext uri="{FF2B5EF4-FFF2-40B4-BE49-F238E27FC236}">
                <a16:creationId xmlns:a16="http://schemas.microsoft.com/office/drawing/2014/main" id="{3E3A5632-A28D-4264-91CA-6F8BCDF4CD46}"/>
              </a:ext>
            </a:extLst>
          </p:cNvPr>
          <p:cNvSpPr>
            <a:spLocks noChangeArrowheads="1"/>
          </p:cNvSpPr>
          <p:nvPr/>
        </p:nvSpPr>
        <p:spPr bwMode="auto">
          <a:xfrm>
            <a:off x="3983422" y="5114335"/>
            <a:ext cx="4529865" cy="1336553"/>
          </a:xfrm>
          <a:prstGeom prst="wedgeRoundRectCallout">
            <a:avLst>
              <a:gd name="adj1" fmla="val -40517"/>
              <a:gd name="adj2" fmla="val -175238"/>
              <a:gd name="adj3" fmla="val 16667"/>
            </a:avLst>
          </a:prstGeom>
          <a:solidFill>
            <a:schemeClr val="accent1">
              <a:lumMod val="20000"/>
              <a:lumOff val="80000"/>
            </a:schemeClr>
          </a:solidFill>
          <a:ln w="12700">
            <a:solidFill>
              <a:srgbClr val="2F528F"/>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cy-GB" altLang="en-US" sz="1600">
                <a:solidFill>
                  <a:srgbClr val="0070C0"/>
                </a:solidFill>
                <a:latin typeface="Arial" panose="020B0604020202020204" pitchFamily="34" charset="0"/>
                <a:ea typeface="ＭＳ Ｐゴシック" pitchFamily="1" charset="-128"/>
              </a:rPr>
              <a:t>Mae'r cwestiwn yn gofyn am</a:t>
            </a:r>
            <a:r>
              <a:rPr lang="cy-GB">
                <a:solidFill>
                  <a:prstClr val="black"/>
                </a:solidFill>
                <a:latin typeface="Calibri" pitchFamily="34" charset="0"/>
                <a:ea typeface="ＭＳ Ｐゴシック" pitchFamily="1" charset="-128"/>
              </a:rPr>
              <a:t> </a:t>
            </a:r>
            <a:r>
              <a:rPr lang="cy-GB" altLang="en-US" sz="1600" b="1">
                <a:solidFill>
                  <a:srgbClr val="0070C0"/>
                </a:solidFill>
                <a:latin typeface="Arial" panose="020B0604020202020204" pitchFamily="34" charset="0"/>
                <a:ea typeface="ＭＳ Ｐゴシック" pitchFamily="1" charset="-128"/>
              </a:rPr>
              <a:t>ddwy</a:t>
            </a:r>
            <a:r>
              <a:rPr lang="cy-GB">
                <a:solidFill>
                  <a:prstClr val="black"/>
                </a:solidFill>
                <a:latin typeface="Calibri" pitchFamily="34" charset="0"/>
                <a:ea typeface="ＭＳ Ｐゴシック" pitchFamily="1" charset="-128"/>
              </a:rPr>
              <a:t> </a:t>
            </a:r>
            <a:r>
              <a:rPr lang="cy-GB" altLang="en-US" sz="1600">
                <a:solidFill>
                  <a:srgbClr val="0070C0"/>
                </a:solidFill>
                <a:latin typeface="Arial" panose="020B0604020202020204" pitchFamily="34" charset="0"/>
                <a:ea typeface="ＭＳ Ｐゴシック" pitchFamily="1" charset="-128"/>
              </a:rPr>
              <a:t>fantais a </a:t>
            </a:r>
            <a:r>
              <a:rPr lang="cy-GB" altLang="en-US" sz="1600" b="1">
                <a:solidFill>
                  <a:srgbClr val="0070C0"/>
                </a:solidFill>
                <a:latin typeface="Arial" panose="020B0604020202020204" pitchFamily="34" charset="0"/>
                <a:ea typeface="ＭＳ Ｐゴシック" pitchFamily="1" charset="-128"/>
              </a:rPr>
              <a:t>dwy</a:t>
            </a:r>
            <a:r>
              <a:rPr lang="cy-GB" altLang="en-US" sz="1600">
                <a:solidFill>
                  <a:srgbClr val="0070C0"/>
                </a:solidFill>
                <a:latin typeface="Arial" panose="020B0604020202020204" pitchFamily="34" charset="0"/>
                <a:ea typeface="ＭＳ Ｐゴシック" pitchFamily="1" charset="-128"/>
              </a:rPr>
              <a:t> anfantais. </a:t>
            </a:r>
          </a:p>
        </p:txBody>
      </p:sp>
      <p:pic>
        <p:nvPicPr>
          <p:cNvPr id="10" name="Audio 9">
            <a:hlinkClick r:id="" action="ppaction://media"/>
            <a:extLst>
              <a:ext uri="{FF2B5EF4-FFF2-40B4-BE49-F238E27FC236}">
                <a16:creationId xmlns:a16="http://schemas.microsoft.com/office/drawing/2014/main" id="{EA5D6D27-5DFB-4E40-8B59-C0A7562EC0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5029872"/>
      </p:ext>
    </p:extLst>
  </p:cSld>
  <p:clrMapOvr>
    <a:masterClrMapping/>
  </p:clrMapOvr>
  <mc:AlternateContent xmlns:mc="http://schemas.openxmlformats.org/markup-compatibility/2006" xmlns:p14="http://schemas.microsoft.com/office/powerpoint/2010/main">
    <mc:Choice Requires="p14">
      <p:transition spd="slow" p14:dur="2000" advTm="50800"/>
    </mc:Choice>
    <mc:Fallback xmlns="">
      <p:transition spd="slow" advTm="5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7"/>
</p:tagLst>
</file>

<file path=ppt/tags/tag2.xml><?xml version="1.0" encoding="utf-8"?>
<p:tagLst xmlns:a="http://schemas.openxmlformats.org/drawingml/2006/main" xmlns:r="http://schemas.openxmlformats.org/officeDocument/2006/relationships" xmlns:p="http://schemas.openxmlformats.org/presentationml/2006/main">
  <p:tag name="TIMING" val="|42.3"/>
</p:tagLst>
</file>

<file path=ppt/tags/tag3.xml><?xml version="1.0" encoding="utf-8"?>
<p:tagLst xmlns:a="http://schemas.openxmlformats.org/drawingml/2006/main" xmlns:r="http://schemas.openxmlformats.org/officeDocument/2006/relationships" xmlns:p="http://schemas.openxmlformats.org/presentationml/2006/main">
  <p:tag name="TIMING" val="|5|1.1"/>
</p:tagLst>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15.png"/></Relationships>
</file>

<file path=ppt/webextensions/webextension1.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countdown" value="360"/>
    <we:property name="autostart" value="false"/>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countdown" value="360"/>
    <we:property name="autostart" value="false"/>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222F8367-05EC-4534-966F-28BE7AF78D40}">
  <we:reference id="wa104218071" version="1.0.0.0" store="en-001" storeType="OMEX"/>
  <we:alternateReferences>
    <we:reference id="wa104218071" version="1.0.0.0" store="wa104218071" storeType="OMEX"/>
  </we:alternateReferences>
  <we:properties>
    <we:property name="countdown" value="360"/>
    <we:property name="autostart" value="false"/>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540"/>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540"/>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360"/>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540"/>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720"/>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720"/>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BBE2C-C46B-49DD-B219-6C39C78846A0}">
  <ds:schemaRefs>
    <ds:schemaRef ds:uri="http://schemas.microsoft.com/sharepoint/v3/contenttype/forms"/>
  </ds:schemaRefs>
</ds:datastoreItem>
</file>

<file path=customXml/itemProps2.xml><?xml version="1.0" encoding="utf-8"?>
<ds:datastoreItem xmlns:ds="http://schemas.openxmlformats.org/officeDocument/2006/customXml" ds:itemID="{195A7CAF-E009-41E1-B369-4D9C1A80250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0ebebe9-ad9c-417c-96aa-6a2f5b72dbd6"/>
    <ds:schemaRef ds:uri="101960c9-2583-49a4-9434-4c0cad7b266a"/>
    <ds:schemaRef ds:uri="http://www.w3.org/XML/1998/namespace"/>
    <ds:schemaRef ds:uri="http://purl.org/dc/dcmitype/"/>
  </ds:schemaRefs>
</ds:datastoreItem>
</file>

<file path=customXml/itemProps3.xml><?xml version="1.0" encoding="utf-8"?>
<ds:datastoreItem xmlns:ds="http://schemas.openxmlformats.org/officeDocument/2006/customXml" ds:itemID="{6D763954-B211-465B-97AE-3F389EDBB57E}"/>
</file>

<file path=docProps/app.xml><?xml version="1.0" encoding="utf-8"?>
<Properties xmlns="http://schemas.openxmlformats.org/officeDocument/2006/extended-properties" xmlns:vt="http://schemas.openxmlformats.org/officeDocument/2006/docPropsVTypes">
  <TotalTime>384</TotalTime>
  <Words>11992</Words>
  <Application>Microsoft Office PowerPoint</Application>
  <PresentationFormat>Widescreen</PresentationFormat>
  <Paragraphs>795</Paragraphs>
  <Slides>61</Slides>
  <Notes>61</Notes>
  <HiddenSlides>0</HiddenSlides>
  <MMClips>60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Bliss-Light</vt:lpstr>
      <vt:lpstr>Calibri</vt:lpstr>
      <vt:lpstr>Courier New</vt:lpstr>
      <vt:lpstr>Gotham Rounded Book</vt:lpstr>
      <vt:lpstr>Symbol</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Florence Fallon</dc:creator>
  <cp:lastModifiedBy>Jones, Nia</cp:lastModifiedBy>
  <cp:revision>14</cp:revision>
  <cp:lastPrinted>2021-06-27T09:01:54Z</cp:lastPrinted>
  <dcterms:created xsi:type="dcterms:W3CDTF">2021-04-15T14:35:19Z</dcterms:created>
  <dcterms:modified xsi:type="dcterms:W3CDTF">2021-07-02T14:59:46Z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tem topic">
    <vt:lpwstr/>
  </property>
  <property fmtid="{D5CDD505-2E9C-101B-9397-08002B2CF9AE}" pid="3" name="ContentTypeId">
    <vt:lpwstr>0x0101005E8D75E50D38D1449095CDF5BED87B3E</vt:lpwstr>
  </property>
  <property fmtid="{D5CDD505-2E9C-101B-9397-08002B2CF9AE}" pid="4" name="Item_x0020_topic">
    <vt:lpwstr/>
  </property>
  <property fmtid="{D5CDD505-2E9C-101B-9397-08002B2CF9AE}" pid="5" name="Item_x0020_department">
    <vt:lpwstr/>
  </property>
  <property fmtid="{D5CDD505-2E9C-101B-9397-08002B2CF9AE}" pid="6" name="Item department">
    <vt:lpwstr/>
  </property>
  <property fmtid="{D5CDD505-2E9C-101B-9397-08002B2CF9AE}" pid="7" name="Data classification">
    <vt:lpwstr>1;#Official|b38283cd-cbb6-4228-b374-af2de6a9d035</vt:lpwstr>
  </property>
  <property fmtid="{D5CDD505-2E9C-101B-9397-08002B2CF9AE}" pid="8" name="Data_x0020_classification">
    <vt:lpwstr>1;#Official|b38283cd-cbb6-4228-b374-af2de6a9d035</vt:lpwstr>
  </property>
</Properties>
</file>