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3" r:id="rId3"/>
    <p:sldId id="257" r:id="rId4"/>
    <p:sldId id="259" r:id="rId5"/>
    <p:sldId id="270" r:id="rId6"/>
    <p:sldId id="271" r:id="rId7"/>
    <p:sldId id="260" r:id="rId8"/>
    <p:sldId id="261" r:id="rId9"/>
    <p:sldId id="262" r:id="rId10"/>
    <p:sldId id="269" r:id="rId11"/>
    <p:sldId id="263" r:id="rId12"/>
    <p:sldId id="264" r:id="rId13"/>
    <p:sldId id="265" r:id="rId14"/>
    <p:sldId id="272" r:id="rId15"/>
    <p:sldId id="266" r:id="rId16"/>
    <p:sldId id="267" r:id="rId17"/>
    <p:sldId id="268" r:id="rId18"/>
    <p:sldId id="276" r:id="rId19"/>
    <p:sldId id="279" r:id="rId20"/>
    <p:sldId id="274" r:id="rId21"/>
    <p:sldId id="277" r:id="rId22"/>
    <p:sldId id="275" r:id="rId23"/>
    <p:sldId id="278" r:id="rId24"/>
    <p:sldId id="28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92" autoAdjust="0"/>
    <p:restoredTop sz="94660"/>
  </p:normalViewPr>
  <p:slideViewPr>
    <p:cSldViewPr snapToGrid="0">
      <p:cViewPr varScale="1">
        <p:scale>
          <a:sx n="90" d="100"/>
          <a:sy n="90" d="100"/>
        </p:scale>
        <p:origin x="-120" y="-15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3600">
                <a:effectLs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D5A7278-BD8F-4C0A-9AED-D3FAC030D1A9}" type="datetimeFigureOut">
              <a:rPr lang="en-GB" smtClean="0"/>
              <a:t>31/07/2017</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49646842-C3F3-45FF-85D3-39279BDEA867}" type="slidenum">
              <a:rPr lang="en-GB" smtClean="0"/>
              <a:t>‹#›</a:t>
            </a:fld>
            <a:endParaRPr lang="en-GB"/>
          </a:p>
        </p:txBody>
      </p:sp>
      <p:pic>
        <p:nvPicPr>
          <p:cNvPr id="14" name="Picture 4" descr="E:\WJEC - Spec Development\E-book\WJEC_Logo_CMYK.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372850" y="84138"/>
            <a:ext cx="6731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5A7278-BD8F-4C0A-9AED-D3FAC030D1A9}" type="datetimeFigureOut">
              <a:rPr lang="en-GB" smtClean="0"/>
              <a:t>31/07/2017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646842-C3F3-45FF-85D3-39279BDEA867}"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5A7278-BD8F-4C0A-9AED-D3FAC030D1A9}" type="datetimeFigureOut">
              <a:rPr lang="en-GB" smtClean="0"/>
              <a:t>31/07/2017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646842-C3F3-45FF-85D3-39279BDEA867}" type="slidenum">
              <a:rPr lang="en-GB" smtClean="0"/>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5A7278-BD8F-4C0A-9AED-D3FAC030D1A9}" type="datetimeFigureOut">
              <a:rPr lang="en-GB" smtClean="0"/>
              <a:t>31/07/2017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646842-C3F3-45FF-85D3-39279BDEA867}" type="slidenum">
              <a:rPr lang="en-GB" smtClean="0"/>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5A7278-BD8F-4C0A-9AED-D3FAC030D1A9}" type="datetimeFigureOut">
              <a:rPr lang="en-GB" smtClean="0"/>
              <a:t>31/07/2017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646842-C3F3-45FF-85D3-39279BDEA867}" type="slidenum">
              <a:rPr lang="en-GB" smtClean="0"/>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5A7278-BD8F-4C0A-9AED-D3FAC030D1A9}" type="datetimeFigureOut">
              <a:rPr lang="en-GB" smtClean="0"/>
              <a:t>31/07/2017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646842-C3F3-45FF-85D3-39279BDEA867}" type="slidenum">
              <a:rPr lang="en-GB" smtClean="0"/>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5A7278-BD8F-4C0A-9AED-D3FAC030D1A9}" type="datetimeFigureOut">
              <a:rPr lang="en-GB" smtClean="0"/>
              <a:t>31/07/2017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646842-C3F3-45FF-85D3-39279BDEA867}" type="slidenum">
              <a:rPr lang="en-GB" smtClean="0"/>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D5A7278-BD8F-4C0A-9AED-D3FAC030D1A9}" type="datetimeFigureOut">
              <a:rPr lang="en-GB" smtClean="0"/>
              <a:t>31/07/2017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646842-C3F3-45FF-85D3-39279BDEA867}" type="slidenum">
              <a:rPr lang="en-GB" smtClean="0"/>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D5A7278-BD8F-4C0A-9AED-D3FAC030D1A9}" type="datetimeFigureOut">
              <a:rPr lang="en-GB" smtClean="0"/>
              <a:t>31/07/2017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646842-C3F3-45FF-85D3-39279BDEA867}"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D5A7278-BD8F-4C0A-9AED-D3FAC030D1A9}" type="datetimeFigureOut">
              <a:rPr lang="en-GB" smtClean="0"/>
              <a:t>31/07/2017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49646842-C3F3-45FF-85D3-39279BDEA867}"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5A7278-BD8F-4C0A-9AED-D3FAC030D1A9}" type="datetimeFigureOut">
              <a:rPr lang="en-GB" smtClean="0"/>
              <a:t>31/07/2017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646842-C3F3-45FF-85D3-39279BDEA867}"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D5A7278-BD8F-4C0A-9AED-D3FAC030D1A9}" type="datetimeFigureOut">
              <a:rPr lang="en-GB" smtClean="0"/>
              <a:t>31/07/2017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646842-C3F3-45FF-85D3-39279BDEA867}"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D5A7278-BD8F-4C0A-9AED-D3FAC030D1A9}" type="datetimeFigureOut">
              <a:rPr lang="en-GB" smtClean="0"/>
              <a:t>31/07/2017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9646842-C3F3-45FF-85D3-39279BDEA867}"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D5A7278-BD8F-4C0A-9AED-D3FAC030D1A9}" type="datetimeFigureOut">
              <a:rPr lang="en-GB" smtClean="0"/>
              <a:t>31/07/2017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9646842-C3F3-45FF-85D3-39279BDEA867}"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5A7278-BD8F-4C0A-9AED-D3FAC030D1A9}" type="datetimeFigureOut">
              <a:rPr lang="en-GB" smtClean="0"/>
              <a:t>31/07/2017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9646842-C3F3-45FF-85D3-39279BDEA867}"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5A7278-BD8F-4C0A-9AED-D3FAC030D1A9}" type="datetimeFigureOut">
              <a:rPr lang="en-GB" smtClean="0"/>
              <a:t>31/07/2017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646842-C3F3-45FF-85D3-39279BDEA867}"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5A7278-BD8F-4C0A-9AED-D3FAC030D1A9}" type="datetimeFigureOut">
              <a:rPr lang="en-GB" smtClean="0"/>
              <a:t>31/07/2017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646842-C3F3-45FF-85D3-39279BDEA867}"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D5A7278-BD8F-4C0A-9AED-D3FAC030D1A9}" type="datetimeFigureOut">
              <a:rPr lang="en-GB" smtClean="0"/>
              <a:t>31/07/2017</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9646842-C3F3-45FF-85D3-39279BDEA867}" type="slidenum">
              <a:rPr lang="en-GB" smtClean="0"/>
              <a:t>‹#›</a:t>
            </a:fld>
            <a:endParaRPr lang="en-GB"/>
          </a:p>
        </p:txBody>
      </p:sp>
      <p:pic>
        <p:nvPicPr>
          <p:cNvPr id="14" name="Picture 4" descr="E:\WJEC - Spec Development\E-book\WJEC_Logo_CMYK.png"/>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11372850" y="84138"/>
            <a:ext cx="6731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36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bailii.org/uk/cases/UKHL/1964/1.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bailii.org/ew/cases/EWCA/Civ/2012/56.htm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bailii.org/cgi-bin/format.cgi?doc=/uk/cases/UKHL/1975/1.html&amp;query=(american)+AND+(cyanamid)"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GB" sz="4500" dirty="0">
                <a:solidFill>
                  <a:schemeClr val="accent1">
                    <a:lumMod val="75000"/>
                  </a:schemeClr>
                </a:solidFill>
              </a:rPr>
              <a:t>Remedies</a:t>
            </a:r>
          </a:p>
        </p:txBody>
      </p:sp>
    </p:spTree>
    <p:extLst>
      <p:ext uri="{BB962C8B-B14F-4D97-AF65-F5344CB8AC3E}">
        <p14:creationId xmlns:p14="http://schemas.microsoft.com/office/powerpoint/2010/main" val="245654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Contemptuous Damages</a:t>
            </a:r>
          </a:p>
        </p:txBody>
      </p:sp>
      <p:sp>
        <p:nvSpPr>
          <p:cNvPr id="3" name="Content Placeholder 2"/>
          <p:cNvSpPr>
            <a:spLocks noGrp="1"/>
          </p:cNvSpPr>
          <p:nvPr>
            <p:ph idx="1"/>
          </p:nvPr>
        </p:nvSpPr>
        <p:spPr/>
        <p:txBody>
          <a:bodyPr/>
          <a:lstStyle/>
          <a:p>
            <a:pPr marL="0" indent="0">
              <a:buNone/>
            </a:pPr>
            <a:r>
              <a:rPr lang="en-GB" dirty="0"/>
              <a:t>These damages are awarded when the level of harm has been low and the court believes that an action should not have been taken even though the defendant has been liable under tort. These damages can be as low as one penny!</a:t>
            </a:r>
          </a:p>
          <a:p>
            <a:pPr marL="0" indent="0">
              <a:buNone/>
            </a:pPr>
            <a:r>
              <a:rPr lang="en-GB" dirty="0"/>
              <a:t>Unlike nominal damages, they can be awarded for any tort. </a:t>
            </a:r>
          </a:p>
        </p:txBody>
      </p:sp>
    </p:spTree>
    <p:extLst>
      <p:ext uri="{BB962C8B-B14F-4D97-AF65-F5344CB8AC3E}">
        <p14:creationId xmlns:p14="http://schemas.microsoft.com/office/powerpoint/2010/main" val="767007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t>Aggravated Damages and Exemplary Damages</a:t>
            </a:r>
            <a:br>
              <a:rPr lang="en-GB" dirty="0"/>
            </a:br>
            <a:endParaRPr lang="en-GB" dirty="0"/>
          </a:p>
        </p:txBody>
      </p:sp>
      <p:sp>
        <p:nvSpPr>
          <p:cNvPr id="3" name="Content Placeholder 2"/>
          <p:cNvSpPr>
            <a:spLocks noGrp="1"/>
          </p:cNvSpPr>
          <p:nvPr>
            <p:ph idx="1"/>
          </p:nvPr>
        </p:nvSpPr>
        <p:spPr/>
        <p:txBody>
          <a:bodyPr>
            <a:normAutofit fontScale="92500" lnSpcReduction="10000"/>
          </a:bodyPr>
          <a:lstStyle/>
          <a:p>
            <a:r>
              <a:rPr lang="en-GB" dirty="0"/>
              <a:t>Aggravated Damages: these are damages awarded over and above that needed to put the claimant back in the position that he/she would have been had the tort not occurred. They represent an additional sum of money because the initial harm was made</a:t>
            </a:r>
            <a:r>
              <a:rPr lang="en-GB" dirty="0">
                <a:solidFill>
                  <a:srgbClr val="00B050"/>
                </a:solidFill>
              </a:rPr>
              <a:t> worse </a:t>
            </a:r>
            <a:r>
              <a:rPr lang="en-GB" dirty="0"/>
              <a:t>because of some aggravating factor. They are mostly awarded in cases of defamation and trespass to the person.</a:t>
            </a:r>
          </a:p>
          <a:p>
            <a:endParaRPr lang="en-GB" dirty="0"/>
          </a:p>
          <a:p>
            <a:r>
              <a:rPr lang="en-GB" dirty="0"/>
              <a:t>Exemplary Damages: these are sometimes called ‘</a:t>
            </a:r>
            <a:r>
              <a:rPr lang="en-GB" dirty="0">
                <a:solidFill>
                  <a:srgbClr val="FF0000"/>
                </a:solidFill>
              </a:rPr>
              <a:t>punitive damages</a:t>
            </a:r>
            <a:r>
              <a:rPr lang="en-GB" dirty="0"/>
              <a:t>’. These are damages whose purpose is to punish the defendant for committing the tort. They are only awarded in certain circumstances.</a:t>
            </a:r>
          </a:p>
        </p:txBody>
      </p:sp>
    </p:spTree>
    <p:extLst>
      <p:ext uri="{BB962C8B-B14F-4D97-AF65-F5344CB8AC3E}">
        <p14:creationId xmlns:p14="http://schemas.microsoft.com/office/powerpoint/2010/main" val="1863592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err="1"/>
              <a:t>Rookes</a:t>
            </a:r>
            <a:r>
              <a:rPr lang="en-GB" dirty="0"/>
              <a:t> v Barnard [1964]</a:t>
            </a:r>
          </a:p>
        </p:txBody>
      </p:sp>
      <p:sp>
        <p:nvSpPr>
          <p:cNvPr id="3" name="Content Placeholder 2"/>
          <p:cNvSpPr>
            <a:spLocks noGrp="1"/>
          </p:cNvSpPr>
          <p:nvPr>
            <p:ph idx="1"/>
          </p:nvPr>
        </p:nvSpPr>
        <p:spPr/>
        <p:txBody>
          <a:bodyPr>
            <a:normAutofit fontScale="85000" lnSpcReduction="20000"/>
          </a:bodyPr>
          <a:lstStyle/>
          <a:p>
            <a:pPr marL="0" indent="0">
              <a:buNone/>
            </a:pPr>
            <a:r>
              <a:rPr lang="en-GB" dirty="0"/>
              <a:t>This case is important because when it was heard on appeal in the House of Lords, Lord Devlin explained the purpose of exemplary damages and the circumstances when they could be awarded.</a:t>
            </a:r>
          </a:p>
          <a:p>
            <a:pPr marL="0" indent="0">
              <a:buNone/>
            </a:pPr>
            <a:endParaRPr lang="en-GB" dirty="0"/>
          </a:p>
          <a:p>
            <a:pPr marL="0" indent="0">
              <a:buNone/>
            </a:pPr>
            <a:r>
              <a:rPr lang="en-GB" dirty="0"/>
              <a:t>Lord Devlin: “Exemplary damages are essentially different from ordinary damages. The object of damages in the usual sense of the term is to compensate. The object of exemplary damages is to punish and deter.”</a:t>
            </a:r>
          </a:p>
          <a:p>
            <a:pPr marL="0" indent="0">
              <a:buNone/>
            </a:pPr>
            <a:endParaRPr lang="en-GB" dirty="0"/>
          </a:p>
          <a:p>
            <a:pPr marL="0" indent="0">
              <a:buNone/>
            </a:pPr>
            <a:r>
              <a:rPr lang="en-GB" dirty="0">
                <a:hlinkClick r:id="rId2"/>
              </a:rPr>
              <a:t>http://www.bailii.org/uk/cases/UKHL/1964/1.html</a:t>
            </a: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3311541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365175"/>
            <a:ext cx="10018713" cy="1752599"/>
          </a:xfrm>
        </p:spPr>
        <p:txBody>
          <a:bodyPr/>
          <a:lstStyle/>
          <a:p>
            <a:pPr algn="ctr"/>
            <a:r>
              <a:rPr lang="en-GB" dirty="0" err="1"/>
              <a:t>Rookes</a:t>
            </a:r>
            <a:r>
              <a:rPr lang="en-GB" dirty="0"/>
              <a:t> v Barnard [1964]</a:t>
            </a:r>
          </a:p>
        </p:txBody>
      </p:sp>
      <p:sp>
        <p:nvSpPr>
          <p:cNvPr id="3" name="Content Placeholder 2"/>
          <p:cNvSpPr>
            <a:spLocks noGrp="1"/>
          </p:cNvSpPr>
          <p:nvPr>
            <p:ph idx="1"/>
          </p:nvPr>
        </p:nvSpPr>
        <p:spPr/>
        <p:txBody>
          <a:bodyPr>
            <a:normAutofit lnSpcReduction="10000"/>
          </a:bodyPr>
          <a:lstStyle/>
          <a:p>
            <a:pPr marL="0" indent="0">
              <a:buNone/>
            </a:pPr>
            <a:r>
              <a:rPr lang="en-GB" dirty="0"/>
              <a:t>Lord Devlin identified three circumstances when exemplary damages could be imposed:</a:t>
            </a:r>
          </a:p>
          <a:p>
            <a:pPr marL="514350" indent="-514350">
              <a:buAutoNum type="arabicPeriod"/>
            </a:pPr>
            <a:r>
              <a:rPr lang="en-GB" dirty="0"/>
              <a:t>Oppressive, arbitrary or unconstitutional action by the servants of the government.</a:t>
            </a:r>
          </a:p>
          <a:p>
            <a:pPr marL="514350" indent="-514350">
              <a:buAutoNum type="arabicPeriod"/>
            </a:pPr>
            <a:r>
              <a:rPr lang="en-GB" dirty="0"/>
              <a:t>Where the defendant's conduct was calculated by him to make a profit for himself which may well exceed the compensation payable to the claimant.</a:t>
            </a:r>
          </a:p>
          <a:p>
            <a:pPr marL="514350" indent="-514350">
              <a:buAutoNum type="arabicPeriod"/>
            </a:pPr>
            <a:r>
              <a:rPr lang="en-GB" dirty="0"/>
              <a:t>Where a statute authorises the paying of exemplary damages.</a:t>
            </a:r>
          </a:p>
          <a:p>
            <a:pPr marL="0" indent="0">
              <a:buNone/>
            </a:pPr>
            <a:endParaRPr lang="en-GB" dirty="0"/>
          </a:p>
          <a:p>
            <a:pPr marL="0" indent="0">
              <a:buNone/>
            </a:pPr>
            <a:endParaRPr lang="en-GB" dirty="0"/>
          </a:p>
          <a:p>
            <a:pPr marL="514350" indent="-514350">
              <a:buAutoNum type="arabicPeriod"/>
            </a:pPr>
            <a:endParaRPr lang="en-GB" dirty="0"/>
          </a:p>
          <a:p>
            <a:pPr marL="0" indent="0">
              <a:buNone/>
            </a:pPr>
            <a:endParaRPr lang="en-GB" dirty="0"/>
          </a:p>
        </p:txBody>
      </p:sp>
    </p:spTree>
    <p:extLst>
      <p:ext uri="{BB962C8B-B14F-4D97-AF65-F5344CB8AC3E}">
        <p14:creationId xmlns:p14="http://schemas.microsoft.com/office/powerpoint/2010/main" val="3454815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Exemplary Damages: Discussion</a:t>
            </a:r>
          </a:p>
        </p:txBody>
      </p:sp>
      <p:sp>
        <p:nvSpPr>
          <p:cNvPr id="3" name="Content Placeholder 2"/>
          <p:cNvSpPr>
            <a:spLocks noGrp="1"/>
          </p:cNvSpPr>
          <p:nvPr>
            <p:ph idx="1"/>
          </p:nvPr>
        </p:nvSpPr>
        <p:spPr/>
        <p:txBody>
          <a:bodyPr>
            <a:normAutofit lnSpcReduction="10000"/>
          </a:bodyPr>
          <a:lstStyle/>
          <a:p>
            <a:pPr marL="0" indent="0">
              <a:buNone/>
            </a:pPr>
            <a:r>
              <a:rPr lang="en-GB" dirty="0"/>
              <a:t>Some argue that exemplary damages should not be allowed because the purpose of civil law is not to punish. Punishment, it is argued, should be the purpose of the criminal law.</a:t>
            </a:r>
          </a:p>
          <a:p>
            <a:pPr marL="0" indent="0">
              <a:buNone/>
            </a:pPr>
            <a:endParaRPr lang="en-GB" dirty="0"/>
          </a:p>
          <a:p>
            <a:pPr marL="0" indent="0" algn="ctr">
              <a:buNone/>
            </a:pPr>
            <a:r>
              <a:rPr lang="en-GB" dirty="0">
                <a:solidFill>
                  <a:srgbClr val="FF0000"/>
                </a:solidFill>
              </a:rPr>
              <a:t>Do you think exemplary damages should be payable in cases of tort?</a:t>
            </a:r>
          </a:p>
          <a:p>
            <a:pPr marL="0" indent="0" algn="ctr">
              <a:buNone/>
            </a:pPr>
            <a:endParaRPr lang="en-GB" dirty="0">
              <a:solidFill>
                <a:srgbClr val="FF0000"/>
              </a:solidFill>
            </a:endParaRPr>
          </a:p>
          <a:p>
            <a:pPr marL="0" indent="0" algn="ctr">
              <a:buNone/>
            </a:pPr>
            <a:r>
              <a:rPr lang="en-GB" dirty="0">
                <a:solidFill>
                  <a:srgbClr val="FF0000"/>
                </a:solidFill>
              </a:rPr>
              <a:t>[Hint: Do you think the law of tort should aim to punish?]</a:t>
            </a:r>
          </a:p>
        </p:txBody>
      </p:sp>
    </p:spTree>
    <p:extLst>
      <p:ext uri="{BB962C8B-B14F-4D97-AF65-F5344CB8AC3E}">
        <p14:creationId xmlns:p14="http://schemas.microsoft.com/office/powerpoint/2010/main" val="2035271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Injunctions</a:t>
            </a:r>
          </a:p>
        </p:txBody>
      </p:sp>
      <p:sp>
        <p:nvSpPr>
          <p:cNvPr id="3" name="Content Placeholder 2"/>
          <p:cNvSpPr>
            <a:spLocks noGrp="1"/>
          </p:cNvSpPr>
          <p:nvPr>
            <p:ph idx="1"/>
          </p:nvPr>
        </p:nvSpPr>
        <p:spPr>
          <a:xfrm>
            <a:off x="1484310" y="2475613"/>
            <a:ext cx="10018713" cy="3124201"/>
          </a:xfrm>
        </p:spPr>
        <p:txBody>
          <a:bodyPr>
            <a:normAutofit fontScale="92500" lnSpcReduction="20000"/>
          </a:bodyPr>
          <a:lstStyle/>
          <a:p>
            <a:r>
              <a:rPr lang="en-GB" dirty="0"/>
              <a:t>An injunction is a court order that requires the defendant to behave in a certain way.</a:t>
            </a:r>
          </a:p>
          <a:p>
            <a:r>
              <a:rPr lang="en-GB" dirty="0"/>
              <a:t>Injunctions can take two forms:</a:t>
            </a:r>
          </a:p>
          <a:p>
            <a:endParaRPr lang="en-GB" dirty="0"/>
          </a:p>
          <a:p>
            <a:pPr lvl="1">
              <a:buFont typeface="Courier New" panose="02070309020205020404" pitchFamily="49" charset="0"/>
              <a:buChar char="o"/>
            </a:pPr>
            <a:r>
              <a:rPr lang="en-GB" dirty="0" err="1"/>
              <a:t>Prohibitory</a:t>
            </a:r>
            <a:r>
              <a:rPr lang="en-GB" dirty="0"/>
              <a:t> injunctions: these instruct the defendant to not behave in a certain way, i.e. to stop committing the tort.</a:t>
            </a:r>
          </a:p>
          <a:p>
            <a:pPr lvl="1">
              <a:buFont typeface="Courier New" panose="02070309020205020404" pitchFamily="49" charset="0"/>
              <a:buChar char="o"/>
            </a:pPr>
            <a:endParaRPr lang="en-GB" dirty="0"/>
          </a:p>
          <a:p>
            <a:pPr lvl="1">
              <a:buFont typeface="Courier New" panose="02070309020205020404" pitchFamily="49" charset="0"/>
              <a:buChar char="o"/>
            </a:pPr>
            <a:r>
              <a:rPr lang="en-GB" dirty="0"/>
              <a:t>Mandatory injunctions: these instruct the defendant to take an action to rectify the situation created by the tort. They are rarely granted in tort actions.</a:t>
            </a:r>
          </a:p>
        </p:txBody>
      </p:sp>
    </p:spTree>
    <p:extLst>
      <p:ext uri="{BB962C8B-B14F-4D97-AF65-F5344CB8AC3E}">
        <p14:creationId xmlns:p14="http://schemas.microsoft.com/office/powerpoint/2010/main" val="3946203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Using injunctions for Torts</a:t>
            </a:r>
          </a:p>
        </p:txBody>
      </p:sp>
      <p:sp>
        <p:nvSpPr>
          <p:cNvPr id="3" name="Content Placeholder 2"/>
          <p:cNvSpPr>
            <a:spLocks noGrp="1"/>
          </p:cNvSpPr>
          <p:nvPr>
            <p:ph idx="1"/>
          </p:nvPr>
        </p:nvSpPr>
        <p:spPr/>
        <p:txBody>
          <a:bodyPr/>
          <a:lstStyle/>
          <a:p>
            <a:r>
              <a:rPr lang="en-GB" dirty="0"/>
              <a:t>Injunctions tend not to be used for torts such as negligence or occupiers liability. </a:t>
            </a:r>
          </a:p>
          <a:p>
            <a:endParaRPr lang="en-GB" dirty="0"/>
          </a:p>
          <a:p>
            <a:r>
              <a:rPr lang="en-GB" dirty="0"/>
              <a:t>Injunctions are mostly used for the torts of nuisance, trespass to land and defamation.</a:t>
            </a:r>
          </a:p>
          <a:p>
            <a:endParaRPr lang="en-GB" dirty="0"/>
          </a:p>
          <a:p>
            <a:endParaRPr lang="en-GB" dirty="0"/>
          </a:p>
          <a:p>
            <a:endParaRPr lang="en-GB" dirty="0"/>
          </a:p>
        </p:txBody>
      </p:sp>
    </p:spTree>
    <p:extLst>
      <p:ext uri="{BB962C8B-B14F-4D97-AF65-F5344CB8AC3E}">
        <p14:creationId xmlns:p14="http://schemas.microsoft.com/office/powerpoint/2010/main" val="3814670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i="1" dirty="0" err="1"/>
              <a:t>Quia</a:t>
            </a:r>
            <a:r>
              <a:rPr lang="en-GB" i="1" dirty="0"/>
              <a:t> </a:t>
            </a:r>
            <a:r>
              <a:rPr lang="en-GB" i="1" dirty="0" err="1"/>
              <a:t>Timet</a:t>
            </a:r>
            <a:r>
              <a:rPr lang="en-GB" i="1" dirty="0"/>
              <a:t> </a:t>
            </a:r>
            <a:r>
              <a:rPr lang="en-GB" dirty="0"/>
              <a:t>Injunction</a:t>
            </a:r>
          </a:p>
        </p:txBody>
      </p:sp>
      <p:sp>
        <p:nvSpPr>
          <p:cNvPr id="3" name="Content Placeholder 2"/>
          <p:cNvSpPr>
            <a:spLocks noGrp="1"/>
          </p:cNvSpPr>
          <p:nvPr>
            <p:ph idx="1"/>
          </p:nvPr>
        </p:nvSpPr>
        <p:spPr>
          <a:xfrm>
            <a:off x="1484310" y="3248874"/>
            <a:ext cx="10018713" cy="3124201"/>
          </a:xfrm>
        </p:spPr>
        <p:txBody>
          <a:bodyPr>
            <a:normAutofit fontScale="92500" lnSpcReduction="20000"/>
          </a:bodyPr>
          <a:lstStyle/>
          <a:p>
            <a:r>
              <a:rPr lang="en-GB" dirty="0"/>
              <a:t>This is an injunction which is obtained prior to the commission of a tort. </a:t>
            </a:r>
          </a:p>
          <a:p>
            <a:endParaRPr lang="en-GB" dirty="0"/>
          </a:p>
          <a:p>
            <a:r>
              <a:rPr lang="en-GB" i="1" dirty="0" err="1"/>
              <a:t>Quia</a:t>
            </a:r>
            <a:r>
              <a:rPr lang="en-GB" i="1" dirty="0"/>
              <a:t> </a:t>
            </a:r>
            <a:r>
              <a:rPr lang="en-GB" i="1" dirty="0" err="1"/>
              <a:t>timet</a:t>
            </a:r>
            <a:r>
              <a:rPr lang="en-GB" i="1" dirty="0"/>
              <a:t> </a:t>
            </a:r>
            <a:r>
              <a:rPr lang="en-GB" dirty="0"/>
              <a:t>is Latin for ‘because he fears’. </a:t>
            </a:r>
          </a:p>
          <a:p>
            <a:endParaRPr lang="en-GB" dirty="0"/>
          </a:p>
          <a:p>
            <a:r>
              <a:rPr lang="en-GB" dirty="0"/>
              <a:t>The circumstances when a </a:t>
            </a:r>
            <a:r>
              <a:rPr lang="en-GB" i="1" dirty="0" err="1"/>
              <a:t>quia</a:t>
            </a:r>
            <a:r>
              <a:rPr lang="en-GB" i="1" dirty="0"/>
              <a:t> </a:t>
            </a:r>
            <a:r>
              <a:rPr lang="en-GB" i="1" dirty="0" err="1"/>
              <a:t>timet</a:t>
            </a:r>
            <a:r>
              <a:rPr lang="en-GB" i="1" dirty="0"/>
              <a:t> </a:t>
            </a:r>
            <a:r>
              <a:rPr lang="en-GB" dirty="0"/>
              <a:t>may be granted was stated in Fletcher v </a:t>
            </a:r>
            <a:r>
              <a:rPr lang="en-GB" dirty="0" err="1"/>
              <a:t>Bealey</a:t>
            </a:r>
            <a:r>
              <a:rPr lang="en-GB" dirty="0"/>
              <a:t> [1884]:  the danger must be imminent, the potential damage must be substantial and the only way the claimant can protect himself is through a </a:t>
            </a:r>
            <a:r>
              <a:rPr lang="en-GB" i="1" dirty="0" err="1"/>
              <a:t>quia</a:t>
            </a:r>
            <a:r>
              <a:rPr lang="en-GB" i="1" dirty="0"/>
              <a:t> </a:t>
            </a:r>
            <a:r>
              <a:rPr lang="en-GB" i="1" dirty="0" err="1"/>
              <a:t>timet</a:t>
            </a:r>
            <a:r>
              <a:rPr lang="en-GB" dirty="0"/>
              <a:t>.</a:t>
            </a:r>
          </a:p>
          <a:p>
            <a:pPr marL="0" indent="0">
              <a:buNone/>
            </a:pPr>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595196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Fletcher v </a:t>
            </a:r>
            <a:r>
              <a:rPr lang="en-GB" dirty="0" err="1"/>
              <a:t>Bealey</a:t>
            </a:r>
            <a:r>
              <a:rPr lang="en-GB" dirty="0"/>
              <a:t> [1884]</a:t>
            </a:r>
          </a:p>
        </p:txBody>
      </p:sp>
      <p:sp>
        <p:nvSpPr>
          <p:cNvPr id="3" name="Content Placeholder 2"/>
          <p:cNvSpPr>
            <a:spLocks noGrp="1"/>
          </p:cNvSpPr>
          <p:nvPr>
            <p:ph idx="1"/>
          </p:nvPr>
        </p:nvSpPr>
        <p:spPr/>
        <p:txBody>
          <a:bodyPr>
            <a:normAutofit fontScale="85000" lnSpcReduction="20000"/>
          </a:bodyPr>
          <a:lstStyle/>
          <a:p>
            <a:pPr marL="0" indent="0">
              <a:buNone/>
            </a:pPr>
            <a:r>
              <a:rPr lang="en-GB" dirty="0"/>
              <a:t>Pearson J:“There must, if no actual damage is proved, be proof of imminent danger, and there must also be proof that the apprehended damage will, if it comes, be very substantial. I should almost say it must be proved that it will be irreparable, because, if the danger is not proved to be so imminent that no one can doubt that, if the remedy is delayed, the damage will be suffered, I think it must be shewn that, if the damage does occur at any time, it will come in such a way and under such circumstances that it will be impossible for the Plaintiff to protect himself against it if relief is denied to him in a </a:t>
            </a:r>
            <a:r>
              <a:rPr lang="en-GB" dirty="0" err="1"/>
              <a:t>quia</a:t>
            </a:r>
            <a:r>
              <a:rPr lang="en-GB" dirty="0"/>
              <a:t> </a:t>
            </a:r>
            <a:r>
              <a:rPr lang="en-GB" dirty="0" err="1"/>
              <a:t>timet</a:t>
            </a:r>
            <a:r>
              <a:rPr lang="en-GB" dirty="0"/>
              <a:t>”.</a:t>
            </a:r>
          </a:p>
          <a:p>
            <a:pPr marL="0" indent="0">
              <a:buNone/>
            </a:pPr>
            <a:endParaRPr lang="en-GB" dirty="0"/>
          </a:p>
          <a:p>
            <a:pPr marL="0" indent="0">
              <a:buNone/>
            </a:pPr>
            <a:r>
              <a:rPr lang="en-GB" dirty="0"/>
              <a:t>Quoted in London Borough of Islington v Elliott and Morris [2012] para. 30</a:t>
            </a:r>
          </a:p>
          <a:p>
            <a:pPr marL="0" indent="0">
              <a:buNone/>
            </a:pPr>
            <a:r>
              <a:rPr lang="en-GB" dirty="0">
                <a:hlinkClick r:id="rId2"/>
              </a:rPr>
              <a:t>http://www.bailii.org/ew/cases/EWCA/Civ/2012/56.html</a:t>
            </a:r>
            <a:endParaRPr lang="en-GB" dirty="0"/>
          </a:p>
          <a:p>
            <a:pPr marL="0" indent="0">
              <a:buNone/>
            </a:pPr>
            <a:endParaRPr lang="en-GB" dirty="0"/>
          </a:p>
          <a:p>
            <a:endParaRPr lang="en-GB" dirty="0"/>
          </a:p>
        </p:txBody>
      </p:sp>
    </p:spTree>
    <p:extLst>
      <p:ext uri="{BB962C8B-B14F-4D97-AF65-F5344CB8AC3E}">
        <p14:creationId xmlns:p14="http://schemas.microsoft.com/office/powerpoint/2010/main" val="2201359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i="1" dirty="0" err="1"/>
              <a:t>Quia</a:t>
            </a:r>
            <a:r>
              <a:rPr lang="en-GB" i="1" dirty="0"/>
              <a:t> </a:t>
            </a:r>
            <a:r>
              <a:rPr lang="en-GB" i="1" dirty="0" err="1"/>
              <a:t>Timet</a:t>
            </a:r>
            <a:r>
              <a:rPr lang="en-GB" i="1" dirty="0"/>
              <a:t> </a:t>
            </a:r>
            <a:r>
              <a:rPr lang="en-GB" dirty="0"/>
              <a:t>Injunctions</a:t>
            </a:r>
          </a:p>
        </p:txBody>
      </p:sp>
      <p:sp>
        <p:nvSpPr>
          <p:cNvPr id="3" name="Content Placeholder 2"/>
          <p:cNvSpPr>
            <a:spLocks noGrp="1"/>
          </p:cNvSpPr>
          <p:nvPr>
            <p:ph idx="1"/>
          </p:nvPr>
        </p:nvSpPr>
        <p:spPr>
          <a:xfrm>
            <a:off x="1473678" y="2007780"/>
            <a:ext cx="10018713" cy="3124201"/>
          </a:xfrm>
        </p:spPr>
        <p:txBody>
          <a:bodyPr/>
          <a:lstStyle/>
          <a:p>
            <a:pPr marL="0" indent="0" algn="ctr">
              <a:buNone/>
            </a:pPr>
            <a:r>
              <a:rPr lang="en-GB" sz="4000" dirty="0" smtClean="0">
                <a:solidFill>
                  <a:srgbClr val="FF0000"/>
                </a:solidFill>
              </a:rPr>
              <a:t>Why </a:t>
            </a:r>
            <a:r>
              <a:rPr lang="en-GB" sz="4000" dirty="0">
                <a:solidFill>
                  <a:srgbClr val="FF0000"/>
                </a:solidFill>
              </a:rPr>
              <a:t>do you think that the courts can be </a:t>
            </a:r>
          </a:p>
          <a:p>
            <a:pPr marL="0" indent="0" algn="ctr">
              <a:buNone/>
            </a:pPr>
            <a:r>
              <a:rPr lang="en-GB" sz="4000" dirty="0">
                <a:solidFill>
                  <a:srgbClr val="FF0000"/>
                </a:solidFill>
              </a:rPr>
              <a:t>reluctant to grant a </a:t>
            </a:r>
            <a:r>
              <a:rPr lang="en-GB" sz="4000" i="1" dirty="0" err="1">
                <a:solidFill>
                  <a:srgbClr val="FF0000"/>
                </a:solidFill>
              </a:rPr>
              <a:t>quia</a:t>
            </a:r>
            <a:r>
              <a:rPr lang="en-GB" sz="4000" i="1" dirty="0">
                <a:solidFill>
                  <a:srgbClr val="FF0000"/>
                </a:solidFill>
              </a:rPr>
              <a:t> </a:t>
            </a:r>
            <a:r>
              <a:rPr lang="en-GB" sz="4000" i="1" dirty="0" err="1">
                <a:solidFill>
                  <a:srgbClr val="FF0000"/>
                </a:solidFill>
              </a:rPr>
              <a:t>timet</a:t>
            </a:r>
            <a:r>
              <a:rPr lang="en-GB" sz="4000" i="1" dirty="0">
                <a:solidFill>
                  <a:srgbClr val="FF0000"/>
                </a:solidFill>
              </a:rPr>
              <a:t> </a:t>
            </a:r>
            <a:r>
              <a:rPr lang="en-GB" sz="4000" dirty="0">
                <a:solidFill>
                  <a:srgbClr val="FF0000"/>
                </a:solidFill>
              </a:rPr>
              <a:t>injunction?</a:t>
            </a:r>
          </a:p>
        </p:txBody>
      </p:sp>
    </p:spTree>
    <p:extLst>
      <p:ext uri="{BB962C8B-B14F-4D97-AF65-F5344CB8AC3E}">
        <p14:creationId xmlns:p14="http://schemas.microsoft.com/office/powerpoint/2010/main" val="2508242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341426"/>
            <a:ext cx="10018713" cy="1051440"/>
          </a:xfrm>
        </p:spPr>
        <p:txBody>
          <a:bodyPr/>
          <a:lstStyle/>
          <a:p>
            <a:r>
              <a:rPr lang="en-GB" dirty="0"/>
              <a:t>Lesson Objectives</a:t>
            </a:r>
          </a:p>
        </p:txBody>
      </p:sp>
      <p:sp>
        <p:nvSpPr>
          <p:cNvPr id="3" name="Content Placeholder 2"/>
          <p:cNvSpPr>
            <a:spLocks noGrp="1"/>
          </p:cNvSpPr>
          <p:nvPr>
            <p:ph idx="1"/>
          </p:nvPr>
        </p:nvSpPr>
        <p:spPr>
          <a:xfrm>
            <a:off x="1484310" y="3836629"/>
            <a:ext cx="10018713" cy="3124201"/>
          </a:xfrm>
        </p:spPr>
        <p:txBody>
          <a:bodyPr>
            <a:noAutofit/>
          </a:bodyPr>
          <a:lstStyle/>
          <a:p>
            <a:pPr marL="0" indent="0">
              <a:buNone/>
            </a:pPr>
            <a:r>
              <a:rPr lang="en-GB" sz="2000" dirty="0"/>
              <a:t>By the end of the session you should be able to:</a:t>
            </a:r>
          </a:p>
          <a:p>
            <a:pPr marL="0" indent="0">
              <a:buNone/>
            </a:pPr>
            <a:endParaRPr lang="en-GB" sz="2000" dirty="0"/>
          </a:p>
          <a:p>
            <a:pPr marL="514350" indent="-514350">
              <a:buAutoNum type="arabicPeriod"/>
            </a:pPr>
            <a:r>
              <a:rPr lang="en-GB" sz="2000" dirty="0"/>
              <a:t>Identify the main remedies available in tort.</a:t>
            </a:r>
          </a:p>
          <a:p>
            <a:pPr marL="514350" indent="-514350">
              <a:buAutoNum type="arabicPeriod"/>
            </a:pPr>
            <a:r>
              <a:rPr lang="en-GB" sz="2000" dirty="0"/>
              <a:t>Explain what is meant by mitigation of loss.</a:t>
            </a:r>
          </a:p>
          <a:p>
            <a:pPr marL="514350" indent="-514350">
              <a:buAutoNum type="arabicPeriod"/>
            </a:pPr>
            <a:r>
              <a:rPr lang="en-GB" sz="2000" dirty="0"/>
              <a:t>Explain the difference between general and special damages.</a:t>
            </a:r>
          </a:p>
          <a:p>
            <a:pPr marL="514350" indent="-514350">
              <a:buAutoNum type="arabicPeriod"/>
            </a:pPr>
            <a:r>
              <a:rPr lang="en-GB" sz="2000" dirty="0"/>
              <a:t>Explain nominal damages and contemptuous damages.</a:t>
            </a:r>
          </a:p>
          <a:p>
            <a:pPr marL="514350" indent="-514350">
              <a:buAutoNum type="arabicPeriod"/>
            </a:pPr>
            <a:r>
              <a:rPr lang="en-GB" sz="2000" dirty="0"/>
              <a:t>Explain the difference between aggravated and exemplary damages.</a:t>
            </a:r>
          </a:p>
          <a:p>
            <a:pPr marL="514350" indent="-514350">
              <a:buAutoNum type="arabicPeriod"/>
            </a:pPr>
            <a:r>
              <a:rPr lang="en-GB" sz="2000" dirty="0"/>
              <a:t>Explain the two main forms of injunctions.</a:t>
            </a:r>
          </a:p>
          <a:p>
            <a:pPr marL="514350" indent="-514350">
              <a:buAutoNum type="arabicPeriod"/>
            </a:pPr>
            <a:r>
              <a:rPr lang="en-GB" sz="2000" dirty="0"/>
              <a:t>Explain </a:t>
            </a:r>
            <a:r>
              <a:rPr lang="en-GB" sz="2000" i="1" dirty="0" err="1"/>
              <a:t>quia</a:t>
            </a:r>
            <a:r>
              <a:rPr lang="en-GB" sz="2000" i="1" dirty="0"/>
              <a:t> </a:t>
            </a:r>
            <a:r>
              <a:rPr lang="en-GB" sz="2000" i="1" dirty="0" err="1"/>
              <a:t>timet</a:t>
            </a:r>
            <a:r>
              <a:rPr lang="en-GB" sz="2000" dirty="0"/>
              <a:t> injunctions, interim injunctions and final injunctions.</a:t>
            </a:r>
          </a:p>
          <a:p>
            <a:pPr marL="514350" indent="-514350">
              <a:buAutoNum type="arabicPeriod"/>
            </a:pPr>
            <a:r>
              <a:rPr lang="en-GB" sz="2000" dirty="0"/>
              <a:t>Explain how the maxims of equity might affect the granting of an injunction.</a:t>
            </a:r>
          </a:p>
          <a:p>
            <a:pPr marL="514350" indent="-514350">
              <a:buAutoNum type="arabicPeriod"/>
            </a:pPr>
            <a:endParaRPr lang="en-GB" sz="2000" dirty="0"/>
          </a:p>
          <a:p>
            <a:pPr marL="514350" indent="-514350">
              <a:buAutoNum type="arabicPeriod"/>
            </a:pPr>
            <a:endParaRPr lang="en-GB" sz="2000" dirty="0"/>
          </a:p>
          <a:p>
            <a:pPr marL="514350" indent="-514350">
              <a:buAutoNum type="arabicPeriod"/>
            </a:pPr>
            <a:endParaRPr lang="en-GB" sz="2000" dirty="0"/>
          </a:p>
          <a:p>
            <a:pPr marL="514350" indent="-514350">
              <a:buAutoNum type="arabicPeriod"/>
            </a:pPr>
            <a:endParaRPr lang="en-GB" sz="2000" dirty="0"/>
          </a:p>
          <a:p>
            <a:pPr marL="514350" indent="-514350">
              <a:buAutoNum type="arabicPeriod"/>
            </a:pPr>
            <a:endParaRPr lang="en-GB" sz="2000" dirty="0"/>
          </a:p>
          <a:p>
            <a:pPr marL="0" indent="0">
              <a:buNone/>
            </a:pPr>
            <a:endParaRPr lang="en-GB" sz="2000" dirty="0"/>
          </a:p>
          <a:p>
            <a:pPr marL="0" indent="0">
              <a:buNone/>
            </a:pPr>
            <a:endParaRPr lang="en-GB" sz="2000" dirty="0"/>
          </a:p>
        </p:txBody>
      </p:sp>
    </p:spTree>
    <p:extLst>
      <p:ext uri="{BB962C8B-B14F-4D97-AF65-F5344CB8AC3E}">
        <p14:creationId xmlns:p14="http://schemas.microsoft.com/office/powerpoint/2010/main" val="3359109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Interim Injunction</a:t>
            </a:r>
          </a:p>
        </p:txBody>
      </p:sp>
      <p:sp>
        <p:nvSpPr>
          <p:cNvPr id="3" name="Content Placeholder 2"/>
          <p:cNvSpPr>
            <a:spLocks noGrp="1"/>
          </p:cNvSpPr>
          <p:nvPr>
            <p:ph idx="1"/>
          </p:nvPr>
        </p:nvSpPr>
        <p:spPr/>
        <p:txBody>
          <a:bodyPr>
            <a:normAutofit fontScale="92500" lnSpcReduction="20000"/>
          </a:bodyPr>
          <a:lstStyle/>
          <a:p>
            <a:r>
              <a:rPr lang="en-GB" dirty="0"/>
              <a:t>This is also known as an </a:t>
            </a:r>
            <a:r>
              <a:rPr lang="en-GB" dirty="0">
                <a:solidFill>
                  <a:srgbClr val="FF0000"/>
                </a:solidFill>
              </a:rPr>
              <a:t>interlocutory</a:t>
            </a:r>
            <a:r>
              <a:rPr lang="en-GB" dirty="0"/>
              <a:t> injunction and may be granted once an action has begun but before the main court hearing. The injunction will instruct the defendant to not behave in a certain way.</a:t>
            </a:r>
          </a:p>
          <a:p>
            <a:endParaRPr lang="en-GB" dirty="0"/>
          </a:p>
          <a:p>
            <a:r>
              <a:rPr lang="en-GB" dirty="0"/>
              <a:t>The conditions for granting an interim injunction was stated in American Cyanamid v Ethicon [1975]. They are:</a:t>
            </a:r>
          </a:p>
          <a:p>
            <a:pPr lvl="1">
              <a:buFont typeface="Courier New" panose="02070309020205020404" pitchFamily="49" charset="0"/>
              <a:buChar char="o"/>
            </a:pPr>
            <a:r>
              <a:rPr lang="en-GB" dirty="0"/>
              <a:t>There must be a serious issue to be tried</a:t>
            </a:r>
          </a:p>
          <a:p>
            <a:pPr lvl="1">
              <a:buFont typeface="Courier New" panose="02070309020205020404" pitchFamily="49" charset="0"/>
              <a:buChar char="o"/>
            </a:pPr>
            <a:r>
              <a:rPr lang="en-GB" dirty="0"/>
              <a:t>The ‘balance of convenience’ must favour the granting of the injunction – if there is no imbalance then no injunction should be issued so as to preserve the status quo.</a:t>
            </a:r>
          </a:p>
          <a:p>
            <a:pPr lvl="1">
              <a:buFont typeface="Courier New" panose="02070309020205020404" pitchFamily="49" charset="0"/>
              <a:buChar char="o"/>
            </a:pPr>
            <a:endParaRPr lang="en-GB" dirty="0"/>
          </a:p>
        </p:txBody>
      </p:sp>
    </p:spTree>
    <p:extLst>
      <p:ext uri="{BB962C8B-B14F-4D97-AF65-F5344CB8AC3E}">
        <p14:creationId xmlns:p14="http://schemas.microsoft.com/office/powerpoint/2010/main" val="2154315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Interim Injunctions: </a:t>
            </a:r>
            <a:br>
              <a:rPr lang="en-GB" dirty="0"/>
            </a:br>
            <a:r>
              <a:rPr lang="en-GB" dirty="0"/>
              <a:t>The Balance of Convenience</a:t>
            </a:r>
          </a:p>
        </p:txBody>
      </p:sp>
      <p:sp>
        <p:nvSpPr>
          <p:cNvPr id="3" name="Content Placeholder 2"/>
          <p:cNvSpPr>
            <a:spLocks noGrp="1"/>
          </p:cNvSpPr>
          <p:nvPr>
            <p:ph idx="1"/>
          </p:nvPr>
        </p:nvSpPr>
        <p:spPr/>
        <p:txBody>
          <a:bodyPr>
            <a:normAutofit fontScale="70000" lnSpcReduction="20000"/>
          </a:bodyPr>
          <a:lstStyle/>
          <a:p>
            <a:pPr marL="0" indent="0" algn="just">
              <a:buNone/>
            </a:pPr>
            <a:r>
              <a:rPr lang="en-GB" sz="2900" dirty="0"/>
              <a:t>An interim injunction is only granted if the claimant undertakes to pay damages to the defendant for any loss sustained by reason of the injunction if it should be held at the trial that the claimant had not been entitled to restrain the defendant from doing what he was threatening to do. However, these damages may not be adequate compensation if the defendant is made to stop doing something. The courts must try to balance the need for the injunction against the effects on the defendant.</a:t>
            </a:r>
          </a:p>
          <a:p>
            <a:pPr marL="0" indent="0" algn="just">
              <a:buNone/>
            </a:pPr>
            <a:endParaRPr lang="en-GB" sz="2900" dirty="0"/>
          </a:p>
          <a:p>
            <a:pPr marL="0" indent="0" algn="just">
              <a:buNone/>
            </a:pPr>
            <a:r>
              <a:rPr lang="en-GB" sz="2900" dirty="0"/>
              <a:t>Lord </a:t>
            </a:r>
            <a:r>
              <a:rPr lang="en-GB" sz="2900" dirty="0" err="1"/>
              <a:t>Diplock</a:t>
            </a:r>
            <a:r>
              <a:rPr lang="en-GB" sz="2900" dirty="0"/>
              <a:t>: </a:t>
            </a:r>
            <a:r>
              <a:rPr lang="en-GB" sz="2900" i="1" dirty="0"/>
              <a:t>The Court must weigh one need against another and determine where " the balance of " convenience " lies.</a:t>
            </a:r>
          </a:p>
          <a:p>
            <a:pPr marL="0" indent="0" algn="just">
              <a:buNone/>
            </a:pPr>
            <a:endParaRPr lang="en-GB" i="1" dirty="0"/>
          </a:p>
          <a:p>
            <a:pPr marL="0" indent="0" algn="just">
              <a:buNone/>
            </a:pPr>
            <a:r>
              <a:rPr lang="en-GB" sz="1700" i="1" dirty="0">
                <a:hlinkClick r:id="rId2"/>
              </a:rPr>
              <a:t>http://www.bailii.org/cgi-bin/format.cgi?doc=/uk/cases/UKHL/1975/1.html&amp;query=(american)+AND+(cyanamid)</a:t>
            </a:r>
            <a:endParaRPr lang="en-GB" sz="1700" i="1" dirty="0"/>
          </a:p>
          <a:p>
            <a:pPr marL="0" indent="0" algn="just">
              <a:buNone/>
            </a:pPr>
            <a:endParaRPr lang="en-GB" i="1" dirty="0"/>
          </a:p>
        </p:txBody>
      </p:sp>
    </p:spTree>
    <p:extLst>
      <p:ext uri="{BB962C8B-B14F-4D97-AF65-F5344CB8AC3E}">
        <p14:creationId xmlns:p14="http://schemas.microsoft.com/office/powerpoint/2010/main" val="2445099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Final Injunction</a:t>
            </a:r>
          </a:p>
        </p:txBody>
      </p:sp>
      <p:sp>
        <p:nvSpPr>
          <p:cNvPr id="3" name="Content Placeholder 2"/>
          <p:cNvSpPr>
            <a:spLocks noGrp="1"/>
          </p:cNvSpPr>
          <p:nvPr>
            <p:ph idx="1"/>
          </p:nvPr>
        </p:nvSpPr>
        <p:spPr>
          <a:xfrm>
            <a:off x="1484310" y="2666999"/>
            <a:ext cx="10018713" cy="1979429"/>
          </a:xfrm>
        </p:spPr>
        <p:txBody>
          <a:bodyPr/>
          <a:lstStyle/>
          <a:p>
            <a:pPr marL="0" indent="0">
              <a:buNone/>
            </a:pPr>
            <a:r>
              <a:rPr lang="en-GB" dirty="0" smtClean="0"/>
              <a:t>A </a:t>
            </a:r>
            <a:r>
              <a:rPr lang="en-GB" dirty="0"/>
              <a:t>claimant will not be granted an injunction unless he/she can establish that damages would not be an adequate remedy.</a:t>
            </a:r>
          </a:p>
        </p:txBody>
      </p:sp>
    </p:spTree>
    <p:extLst>
      <p:ext uri="{BB962C8B-B14F-4D97-AF65-F5344CB8AC3E}">
        <p14:creationId xmlns:p14="http://schemas.microsoft.com/office/powerpoint/2010/main" val="4199475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Injunctions as an Equitable Remedy</a:t>
            </a:r>
          </a:p>
        </p:txBody>
      </p:sp>
      <p:sp>
        <p:nvSpPr>
          <p:cNvPr id="3" name="Content Placeholder 2"/>
          <p:cNvSpPr>
            <a:spLocks noGrp="1"/>
          </p:cNvSpPr>
          <p:nvPr>
            <p:ph idx="1"/>
          </p:nvPr>
        </p:nvSpPr>
        <p:spPr/>
        <p:txBody>
          <a:bodyPr>
            <a:normAutofit fontScale="85000" lnSpcReduction="20000"/>
          </a:bodyPr>
          <a:lstStyle/>
          <a:p>
            <a:pPr marL="0" indent="0">
              <a:buNone/>
            </a:pPr>
            <a:r>
              <a:rPr lang="en-GB" dirty="0"/>
              <a:t>The following are three of the maxims of equity. </a:t>
            </a:r>
          </a:p>
          <a:p>
            <a:pPr marL="0" indent="0">
              <a:buNone/>
            </a:pPr>
            <a:endParaRPr lang="en-GB" dirty="0"/>
          </a:p>
          <a:p>
            <a:r>
              <a:rPr lang="en-GB" dirty="0">
                <a:solidFill>
                  <a:srgbClr val="00B050"/>
                </a:solidFill>
              </a:rPr>
              <a:t>One who seeks equity must do equity</a:t>
            </a:r>
          </a:p>
          <a:p>
            <a:r>
              <a:rPr lang="en-GB" dirty="0">
                <a:solidFill>
                  <a:srgbClr val="00B050"/>
                </a:solidFill>
              </a:rPr>
              <a:t>Equity does nothing in vain</a:t>
            </a:r>
          </a:p>
          <a:p>
            <a:r>
              <a:rPr lang="en-GB" dirty="0">
                <a:solidFill>
                  <a:srgbClr val="00B050"/>
                </a:solidFill>
              </a:rPr>
              <a:t>Delay defeats equity</a:t>
            </a:r>
          </a:p>
          <a:p>
            <a:endParaRPr lang="en-GB" dirty="0">
              <a:solidFill>
                <a:srgbClr val="00B050"/>
              </a:solidFill>
            </a:endParaRPr>
          </a:p>
          <a:p>
            <a:pPr marL="0" indent="0">
              <a:buNone/>
            </a:pPr>
            <a:r>
              <a:rPr lang="en-GB" dirty="0"/>
              <a:t>What do you think each maxim means?</a:t>
            </a:r>
          </a:p>
          <a:p>
            <a:pPr marL="0" indent="0">
              <a:buNone/>
            </a:pPr>
            <a:r>
              <a:rPr lang="en-GB" dirty="0"/>
              <a:t>How would they apply when a court is considering granting an injunction?</a:t>
            </a:r>
          </a:p>
        </p:txBody>
      </p:sp>
    </p:spTree>
    <p:extLst>
      <p:ext uri="{BB962C8B-B14F-4D97-AF65-F5344CB8AC3E}">
        <p14:creationId xmlns:p14="http://schemas.microsoft.com/office/powerpoint/2010/main" val="3751997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Injunctions as an Equitable Remedy</a:t>
            </a:r>
          </a:p>
        </p:txBody>
      </p:sp>
      <p:sp>
        <p:nvSpPr>
          <p:cNvPr id="3" name="Content Placeholder 2"/>
          <p:cNvSpPr>
            <a:spLocks noGrp="1"/>
          </p:cNvSpPr>
          <p:nvPr>
            <p:ph idx="1"/>
          </p:nvPr>
        </p:nvSpPr>
        <p:spPr/>
        <p:txBody>
          <a:bodyPr>
            <a:normAutofit fontScale="85000" lnSpcReduction="10000"/>
          </a:bodyPr>
          <a:lstStyle/>
          <a:p>
            <a:r>
              <a:rPr lang="en-GB" dirty="0"/>
              <a:t>Injunctions are an equitable remedy and as such are at the discretion of the court and not a right.</a:t>
            </a:r>
          </a:p>
          <a:p>
            <a:r>
              <a:rPr lang="en-GB" dirty="0"/>
              <a:t>The </a:t>
            </a:r>
            <a:r>
              <a:rPr lang="en-GB" dirty="0">
                <a:solidFill>
                  <a:srgbClr val="FF0000"/>
                </a:solidFill>
              </a:rPr>
              <a:t>maxims of equity </a:t>
            </a:r>
            <a:r>
              <a:rPr lang="en-GB" dirty="0"/>
              <a:t>determine when they might not be awarded.</a:t>
            </a:r>
          </a:p>
          <a:p>
            <a:r>
              <a:rPr lang="en-GB" dirty="0">
                <a:solidFill>
                  <a:srgbClr val="00B050"/>
                </a:solidFill>
              </a:rPr>
              <a:t>One who seeks equity must do equity</a:t>
            </a:r>
            <a:r>
              <a:rPr lang="en-GB" dirty="0"/>
              <a:t>: injunctions will not be granted if the claimant has acted unfairly (e.g. where the claimant has encouraged the defendant to commit the tort).</a:t>
            </a:r>
          </a:p>
          <a:p>
            <a:r>
              <a:rPr lang="en-GB" dirty="0">
                <a:solidFill>
                  <a:srgbClr val="00B050"/>
                </a:solidFill>
              </a:rPr>
              <a:t>Equity does nothing in vain</a:t>
            </a:r>
            <a:r>
              <a:rPr lang="en-GB" dirty="0"/>
              <a:t>: the court will not award an injunction if the defendant will be unable to comply with its terms.</a:t>
            </a:r>
          </a:p>
          <a:p>
            <a:r>
              <a:rPr lang="en-GB" dirty="0">
                <a:solidFill>
                  <a:srgbClr val="00B050"/>
                </a:solidFill>
              </a:rPr>
              <a:t>Delay defeats equity</a:t>
            </a:r>
            <a:r>
              <a:rPr lang="en-GB" dirty="0"/>
              <a:t>: the court is unlikely to award an injunction where there has been an unreasonable delay in asking for an </a:t>
            </a:r>
            <a:r>
              <a:rPr lang="en-GB" dirty="0" smtClean="0"/>
              <a:t>injunction.</a:t>
            </a:r>
            <a:endParaRPr lang="en-GB" dirty="0"/>
          </a:p>
        </p:txBody>
      </p:sp>
    </p:spTree>
    <p:extLst>
      <p:ext uri="{BB962C8B-B14F-4D97-AF65-F5344CB8AC3E}">
        <p14:creationId xmlns:p14="http://schemas.microsoft.com/office/powerpoint/2010/main" val="2421059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The Main Remedies</a:t>
            </a:r>
          </a:p>
        </p:txBody>
      </p:sp>
      <p:sp>
        <p:nvSpPr>
          <p:cNvPr id="3" name="Content Placeholder 2"/>
          <p:cNvSpPr>
            <a:spLocks noGrp="1"/>
          </p:cNvSpPr>
          <p:nvPr>
            <p:ph idx="1"/>
          </p:nvPr>
        </p:nvSpPr>
        <p:spPr/>
        <p:txBody>
          <a:bodyPr>
            <a:normAutofit fontScale="92500"/>
          </a:bodyPr>
          <a:lstStyle/>
          <a:p>
            <a:pPr marL="0" indent="0">
              <a:buNone/>
            </a:pPr>
            <a:r>
              <a:rPr lang="en-GB" dirty="0"/>
              <a:t>The main remedies for tort are:</a:t>
            </a:r>
          </a:p>
          <a:p>
            <a:endParaRPr lang="en-GB" dirty="0"/>
          </a:p>
          <a:p>
            <a:r>
              <a:rPr lang="en-GB" dirty="0"/>
              <a:t>Damages: the aim is to put the injured party in the same position as he/she would have been in if the tort had not occurred. </a:t>
            </a:r>
            <a:r>
              <a:rPr lang="en-GB" u="sng" dirty="0"/>
              <a:t>Damages are the main remedy for tort</a:t>
            </a:r>
            <a:r>
              <a:rPr lang="en-GB" dirty="0"/>
              <a:t>.</a:t>
            </a:r>
          </a:p>
          <a:p>
            <a:endParaRPr lang="en-GB" dirty="0"/>
          </a:p>
          <a:p>
            <a:r>
              <a:rPr lang="en-GB" dirty="0"/>
              <a:t>Injunctions: this is a court order instructing a party to do or refrain from doing something. In tort, injunctions are mostly used in cases of nuisance.</a:t>
            </a:r>
          </a:p>
        </p:txBody>
      </p:sp>
    </p:spTree>
    <p:extLst>
      <p:ext uri="{BB962C8B-B14F-4D97-AF65-F5344CB8AC3E}">
        <p14:creationId xmlns:p14="http://schemas.microsoft.com/office/powerpoint/2010/main" val="2189109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Mitigation of Loss</a:t>
            </a:r>
          </a:p>
        </p:txBody>
      </p:sp>
      <p:sp>
        <p:nvSpPr>
          <p:cNvPr id="3" name="Content Placeholder 2"/>
          <p:cNvSpPr>
            <a:spLocks noGrp="1"/>
          </p:cNvSpPr>
          <p:nvPr>
            <p:ph idx="1"/>
          </p:nvPr>
        </p:nvSpPr>
        <p:spPr/>
        <p:txBody>
          <a:bodyPr/>
          <a:lstStyle/>
          <a:p>
            <a:pPr marL="0" indent="0">
              <a:buNone/>
            </a:pPr>
            <a:r>
              <a:rPr lang="en-GB" dirty="0"/>
              <a:t>A claimant who has suffered a loss as a result of a tort is entitled to damages for any losses.</a:t>
            </a:r>
          </a:p>
          <a:p>
            <a:pPr marL="0" indent="0">
              <a:buNone/>
            </a:pPr>
            <a:endParaRPr lang="en-GB" dirty="0"/>
          </a:p>
          <a:p>
            <a:pPr marL="0" indent="0">
              <a:buNone/>
            </a:pPr>
            <a:r>
              <a:rPr lang="en-GB" dirty="0"/>
              <a:t>However, the claimant is expected to take reasonable steps to mitigate any losses. </a:t>
            </a:r>
          </a:p>
        </p:txBody>
      </p:sp>
    </p:spTree>
    <p:extLst>
      <p:ext uri="{BB962C8B-B14F-4D97-AF65-F5344CB8AC3E}">
        <p14:creationId xmlns:p14="http://schemas.microsoft.com/office/powerpoint/2010/main" val="2084892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Mitigation of Loss: The Flying Fish</a:t>
            </a:r>
          </a:p>
        </p:txBody>
      </p:sp>
      <p:sp>
        <p:nvSpPr>
          <p:cNvPr id="3" name="Content Placeholder 2"/>
          <p:cNvSpPr>
            <a:spLocks noGrp="1"/>
          </p:cNvSpPr>
          <p:nvPr>
            <p:ph idx="1"/>
          </p:nvPr>
        </p:nvSpPr>
        <p:spPr/>
        <p:txBody>
          <a:bodyPr/>
          <a:lstStyle/>
          <a:p>
            <a:pPr marL="0" indent="0">
              <a:buNone/>
            </a:pPr>
            <a:r>
              <a:rPr lang="en-GB" dirty="0"/>
              <a:t>I have a ship called the Flying Fish. Another vessel negligently collides with my ship causing damage. I refuse any offer of aid after the collision. My ship sinks.</a:t>
            </a:r>
          </a:p>
          <a:p>
            <a:endParaRPr lang="en-GB" dirty="0"/>
          </a:p>
          <a:p>
            <a:pPr marL="0" indent="0">
              <a:buNone/>
            </a:pPr>
            <a:endParaRPr lang="en-GB" dirty="0"/>
          </a:p>
          <a:p>
            <a:pPr marL="0" indent="0" algn="ctr">
              <a:buNone/>
            </a:pPr>
            <a:r>
              <a:rPr lang="en-GB" dirty="0">
                <a:solidFill>
                  <a:srgbClr val="FF0000"/>
                </a:solidFill>
              </a:rPr>
              <a:t>Question:</a:t>
            </a:r>
          </a:p>
          <a:p>
            <a:pPr marL="0" indent="0">
              <a:buNone/>
            </a:pPr>
            <a:r>
              <a:rPr lang="en-GB" dirty="0">
                <a:solidFill>
                  <a:srgbClr val="FF0000"/>
                </a:solidFill>
              </a:rPr>
              <a:t>Can I make a claim against the other vessel for the sinking of my ship?</a:t>
            </a:r>
          </a:p>
        </p:txBody>
      </p:sp>
    </p:spTree>
    <p:extLst>
      <p:ext uri="{BB962C8B-B14F-4D97-AF65-F5344CB8AC3E}">
        <p14:creationId xmlns:p14="http://schemas.microsoft.com/office/powerpoint/2010/main" val="584057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Mitigation of Loss: The Flying Fish</a:t>
            </a:r>
          </a:p>
        </p:txBody>
      </p:sp>
      <p:sp>
        <p:nvSpPr>
          <p:cNvPr id="3" name="Content Placeholder 2"/>
          <p:cNvSpPr>
            <a:spLocks noGrp="1"/>
          </p:cNvSpPr>
          <p:nvPr>
            <p:ph idx="1"/>
          </p:nvPr>
        </p:nvSpPr>
        <p:spPr/>
        <p:txBody>
          <a:bodyPr>
            <a:normAutofit fontScale="92500" lnSpcReduction="20000"/>
          </a:bodyPr>
          <a:lstStyle/>
          <a:p>
            <a:pPr marL="0" indent="0">
              <a:buNone/>
            </a:pPr>
            <a:r>
              <a:rPr lang="en-GB" dirty="0"/>
              <a:t>I have a ship called the Flying Fish. Another vessel negligently collides with my ship causing damage. I refuse any offer of aid after the collision. My ship sinks.</a:t>
            </a:r>
          </a:p>
          <a:p>
            <a:pPr marL="0" indent="0">
              <a:buNone/>
            </a:pPr>
            <a:r>
              <a:rPr lang="en-GB" dirty="0">
                <a:solidFill>
                  <a:srgbClr val="FF0000"/>
                </a:solidFill>
              </a:rPr>
              <a:t>Question:</a:t>
            </a:r>
          </a:p>
          <a:p>
            <a:pPr marL="0" indent="0">
              <a:buNone/>
            </a:pPr>
            <a:r>
              <a:rPr lang="en-GB" dirty="0">
                <a:solidFill>
                  <a:srgbClr val="FF0000"/>
                </a:solidFill>
              </a:rPr>
              <a:t>Can I make a claim against the other vessel for the sinking of my ship?</a:t>
            </a:r>
          </a:p>
          <a:p>
            <a:pPr marL="0" indent="0">
              <a:buNone/>
            </a:pPr>
            <a:endParaRPr lang="en-GB" dirty="0">
              <a:solidFill>
                <a:srgbClr val="FF0000"/>
              </a:solidFill>
            </a:endParaRPr>
          </a:p>
          <a:p>
            <a:pPr marL="0" indent="0">
              <a:buNone/>
            </a:pPr>
            <a:r>
              <a:rPr lang="en-GB" dirty="0">
                <a:solidFill>
                  <a:srgbClr val="00B050"/>
                </a:solidFill>
              </a:rPr>
              <a:t>Answer: </a:t>
            </a:r>
          </a:p>
          <a:p>
            <a:pPr marL="0" indent="0">
              <a:buNone/>
            </a:pPr>
            <a:r>
              <a:rPr lang="en-GB" dirty="0">
                <a:solidFill>
                  <a:srgbClr val="00B050"/>
                </a:solidFill>
              </a:rPr>
              <a:t>If my refusal of aid is regarded as negligent, I can only recover the damage caused by the collision and not the sinking of my ship.</a:t>
            </a:r>
          </a:p>
        </p:txBody>
      </p:sp>
    </p:spTree>
    <p:extLst>
      <p:ext uri="{BB962C8B-B14F-4D97-AF65-F5344CB8AC3E}">
        <p14:creationId xmlns:p14="http://schemas.microsoft.com/office/powerpoint/2010/main" val="4006911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345544"/>
            <a:ext cx="10018713" cy="1752599"/>
          </a:xfrm>
        </p:spPr>
        <p:txBody>
          <a:bodyPr/>
          <a:lstStyle/>
          <a:p>
            <a:pPr algn="ctr"/>
            <a:r>
              <a:rPr lang="en-GB" dirty="0"/>
              <a:t>Types of Damages Payable</a:t>
            </a:r>
          </a:p>
        </p:txBody>
      </p:sp>
      <p:sp>
        <p:nvSpPr>
          <p:cNvPr id="3" name="Content Placeholder 2"/>
          <p:cNvSpPr>
            <a:spLocks noGrp="1"/>
          </p:cNvSpPr>
          <p:nvPr>
            <p:ph idx="1"/>
          </p:nvPr>
        </p:nvSpPr>
        <p:spPr/>
        <p:txBody>
          <a:bodyPr>
            <a:noAutofit/>
          </a:bodyPr>
          <a:lstStyle/>
          <a:p>
            <a:pPr marL="0" indent="0">
              <a:buNone/>
            </a:pPr>
            <a:r>
              <a:rPr lang="en-GB" sz="2000" dirty="0"/>
              <a:t>The following are the main categories of damages payable for tort:</a:t>
            </a:r>
          </a:p>
          <a:p>
            <a:pPr marL="0" indent="0">
              <a:buNone/>
            </a:pPr>
            <a:endParaRPr lang="en-GB" sz="2000" dirty="0"/>
          </a:p>
          <a:p>
            <a:r>
              <a:rPr lang="en-GB" sz="2000" dirty="0"/>
              <a:t>General </a:t>
            </a:r>
            <a:r>
              <a:rPr lang="en-GB" sz="2000" dirty="0" smtClean="0"/>
              <a:t>Damages</a:t>
            </a:r>
            <a:endParaRPr lang="en-GB" sz="2000" dirty="0"/>
          </a:p>
          <a:p>
            <a:r>
              <a:rPr lang="en-GB" sz="2000" dirty="0"/>
              <a:t>Special </a:t>
            </a:r>
            <a:r>
              <a:rPr lang="en-GB" sz="2000" dirty="0" smtClean="0"/>
              <a:t>Damages</a:t>
            </a:r>
            <a:endParaRPr lang="en-GB" sz="2000" dirty="0"/>
          </a:p>
          <a:p>
            <a:r>
              <a:rPr lang="en-GB" sz="2000" dirty="0"/>
              <a:t>Nominal </a:t>
            </a:r>
            <a:r>
              <a:rPr lang="en-GB" sz="2000" dirty="0" smtClean="0"/>
              <a:t>Damages</a:t>
            </a:r>
            <a:endParaRPr lang="en-GB" sz="2000" dirty="0"/>
          </a:p>
          <a:p>
            <a:r>
              <a:rPr lang="en-GB" sz="2000" dirty="0"/>
              <a:t>Contemptuous </a:t>
            </a:r>
            <a:r>
              <a:rPr lang="en-GB" sz="2000" dirty="0" smtClean="0"/>
              <a:t>Damages</a:t>
            </a:r>
            <a:endParaRPr lang="en-GB" sz="2000" dirty="0"/>
          </a:p>
          <a:p>
            <a:r>
              <a:rPr lang="en-GB" sz="2000" dirty="0"/>
              <a:t>Aggravated </a:t>
            </a:r>
            <a:r>
              <a:rPr lang="en-GB" sz="2000" dirty="0" smtClean="0"/>
              <a:t>Damages</a:t>
            </a:r>
            <a:endParaRPr lang="en-GB" sz="2000" dirty="0"/>
          </a:p>
          <a:p>
            <a:r>
              <a:rPr lang="en-GB" sz="2000" dirty="0"/>
              <a:t>Exemplary Damages</a:t>
            </a:r>
          </a:p>
        </p:txBody>
      </p:sp>
    </p:spTree>
    <p:extLst>
      <p:ext uri="{BB962C8B-B14F-4D97-AF65-F5344CB8AC3E}">
        <p14:creationId xmlns:p14="http://schemas.microsoft.com/office/powerpoint/2010/main" val="835642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General and Special Damages</a:t>
            </a:r>
          </a:p>
        </p:txBody>
      </p:sp>
      <p:sp>
        <p:nvSpPr>
          <p:cNvPr id="3" name="Content Placeholder 2"/>
          <p:cNvSpPr>
            <a:spLocks noGrp="1"/>
          </p:cNvSpPr>
          <p:nvPr>
            <p:ph idx="1"/>
          </p:nvPr>
        </p:nvSpPr>
        <p:spPr/>
        <p:txBody>
          <a:bodyPr/>
          <a:lstStyle/>
          <a:p>
            <a:r>
              <a:rPr lang="en-GB" dirty="0"/>
              <a:t>General damages: these are damages which are </a:t>
            </a:r>
            <a:r>
              <a:rPr lang="en-GB" u="sng" dirty="0">
                <a:solidFill>
                  <a:srgbClr val="FF0000"/>
                </a:solidFill>
              </a:rPr>
              <a:t>not</a:t>
            </a:r>
            <a:r>
              <a:rPr lang="en-GB" dirty="0"/>
              <a:t> capable of being calculated before the trial and the court has to calculate them. For instance, loss of </a:t>
            </a:r>
            <a:r>
              <a:rPr lang="en-GB" u="sng" dirty="0">
                <a:solidFill>
                  <a:srgbClr val="FF0000"/>
                </a:solidFill>
              </a:rPr>
              <a:t>future</a:t>
            </a:r>
            <a:r>
              <a:rPr lang="en-GB" dirty="0"/>
              <a:t> earnings and for </a:t>
            </a:r>
            <a:r>
              <a:rPr lang="en-GB" u="sng" dirty="0">
                <a:solidFill>
                  <a:srgbClr val="FF0000"/>
                </a:solidFill>
              </a:rPr>
              <a:t>pain and suffering</a:t>
            </a:r>
            <a:r>
              <a:rPr lang="en-GB" dirty="0"/>
              <a:t>.</a:t>
            </a:r>
          </a:p>
          <a:p>
            <a:endParaRPr lang="en-GB" dirty="0"/>
          </a:p>
          <a:p>
            <a:r>
              <a:rPr lang="en-GB" dirty="0"/>
              <a:t>Special Damages: these are damages which are capable of being calculated at the time of the trial. For instance, loss of earnings and medical expenses </a:t>
            </a:r>
            <a:r>
              <a:rPr lang="en-GB" u="sng" dirty="0">
                <a:solidFill>
                  <a:srgbClr val="FF0000"/>
                </a:solidFill>
              </a:rPr>
              <a:t>before</a:t>
            </a:r>
            <a:r>
              <a:rPr lang="en-GB" dirty="0"/>
              <a:t> trial.</a:t>
            </a:r>
          </a:p>
        </p:txBody>
      </p:sp>
    </p:spTree>
    <p:extLst>
      <p:ext uri="{BB962C8B-B14F-4D97-AF65-F5344CB8AC3E}">
        <p14:creationId xmlns:p14="http://schemas.microsoft.com/office/powerpoint/2010/main" val="1373010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000" dirty="0"/>
              <a:t>Nominal Damages</a:t>
            </a:r>
          </a:p>
        </p:txBody>
      </p:sp>
      <p:sp>
        <p:nvSpPr>
          <p:cNvPr id="3" name="Content Placeholder 2"/>
          <p:cNvSpPr>
            <a:spLocks noGrp="1"/>
          </p:cNvSpPr>
          <p:nvPr>
            <p:ph idx="1"/>
          </p:nvPr>
        </p:nvSpPr>
        <p:spPr/>
        <p:txBody>
          <a:bodyPr>
            <a:normAutofit fontScale="92500" lnSpcReduction="20000"/>
          </a:bodyPr>
          <a:lstStyle/>
          <a:p>
            <a:r>
              <a:rPr lang="en-GB" dirty="0"/>
              <a:t>These damages are awarded when there has been </a:t>
            </a:r>
            <a:r>
              <a:rPr lang="en-GB" u="sng" dirty="0">
                <a:solidFill>
                  <a:srgbClr val="FF0000"/>
                </a:solidFill>
              </a:rPr>
              <a:t>little</a:t>
            </a:r>
            <a:r>
              <a:rPr lang="en-GB" dirty="0"/>
              <a:t> or </a:t>
            </a:r>
            <a:r>
              <a:rPr lang="en-GB" u="sng" dirty="0">
                <a:solidFill>
                  <a:srgbClr val="FF0000"/>
                </a:solidFill>
              </a:rPr>
              <a:t>no</a:t>
            </a:r>
            <a:r>
              <a:rPr lang="en-GB" dirty="0"/>
              <a:t> harm</a:t>
            </a:r>
            <a:r>
              <a:rPr lang="en-GB" dirty="0">
                <a:solidFill>
                  <a:srgbClr val="FF0000"/>
                </a:solidFill>
              </a:rPr>
              <a:t> </a:t>
            </a:r>
            <a:r>
              <a:rPr lang="en-GB" dirty="0"/>
              <a:t>caused and the court wishes to award a very </a:t>
            </a:r>
            <a:r>
              <a:rPr lang="en-GB" u="sng" dirty="0">
                <a:solidFill>
                  <a:srgbClr val="FF0000"/>
                </a:solidFill>
              </a:rPr>
              <a:t>small</a:t>
            </a:r>
            <a:r>
              <a:rPr lang="en-GB" dirty="0"/>
              <a:t> amount.</a:t>
            </a:r>
          </a:p>
          <a:p>
            <a:endParaRPr lang="en-GB" dirty="0"/>
          </a:p>
          <a:p>
            <a:r>
              <a:rPr lang="en-GB" dirty="0"/>
              <a:t>They are only used for torts which are actionable </a:t>
            </a:r>
            <a:r>
              <a:rPr lang="en-GB" i="1" dirty="0"/>
              <a:t>per se.</a:t>
            </a:r>
            <a:endParaRPr lang="en-GB" dirty="0"/>
          </a:p>
          <a:p>
            <a:endParaRPr lang="en-GB" dirty="0"/>
          </a:p>
          <a:p>
            <a:r>
              <a:rPr lang="en-GB" dirty="0"/>
              <a:t>A tort ‘actionable </a:t>
            </a:r>
            <a:r>
              <a:rPr lang="en-GB" i="1" dirty="0"/>
              <a:t>per se</a:t>
            </a:r>
            <a:r>
              <a:rPr lang="en-GB" dirty="0"/>
              <a:t>’ is a tort which does not require proof of damage to be actionable. This means that damages are payable just because the tort has happened. Defamation and trespass are two torts which are actionable </a:t>
            </a:r>
            <a:r>
              <a:rPr lang="en-GB" i="1" dirty="0"/>
              <a:t>per se</a:t>
            </a:r>
            <a:r>
              <a:rPr lang="en-GB" dirty="0"/>
              <a:t>.</a:t>
            </a:r>
          </a:p>
          <a:p>
            <a:endParaRPr lang="en-GB" dirty="0"/>
          </a:p>
        </p:txBody>
      </p:sp>
    </p:spTree>
    <p:extLst>
      <p:ext uri="{BB962C8B-B14F-4D97-AF65-F5344CB8AC3E}">
        <p14:creationId xmlns:p14="http://schemas.microsoft.com/office/powerpoint/2010/main" val="15732359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2075</TotalTime>
  <Words>1700</Words>
  <Application>Microsoft Office PowerPoint</Application>
  <PresentationFormat>Custom</PresentationFormat>
  <Paragraphs>144</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parallax</vt:lpstr>
      <vt:lpstr>PowerPoint Presentation</vt:lpstr>
      <vt:lpstr>Lesson Objectives</vt:lpstr>
      <vt:lpstr>The Main Remedies</vt:lpstr>
      <vt:lpstr>Mitigation of Loss</vt:lpstr>
      <vt:lpstr>Mitigation of Loss: The Flying Fish</vt:lpstr>
      <vt:lpstr>Mitigation of Loss: The Flying Fish</vt:lpstr>
      <vt:lpstr>Types of Damages Payable</vt:lpstr>
      <vt:lpstr>General and Special Damages</vt:lpstr>
      <vt:lpstr>Nominal Damages</vt:lpstr>
      <vt:lpstr>Contemptuous Damages</vt:lpstr>
      <vt:lpstr>Aggravated Damages and Exemplary Damages </vt:lpstr>
      <vt:lpstr>Rookes v Barnard [1964]</vt:lpstr>
      <vt:lpstr>Rookes v Barnard [1964]</vt:lpstr>
      <vt:lpstr>Exemplary Damages: Discussion</vt:lpstr>
      <vt:lpstr>Injunctions</vt:lpstr>
      <vt:lpstr>Using injunctions for Torts</vt:lpstr>
      <vt:lpstr>Quia Timet Injunction</vt:lpstr>
      <vt:lpstr>Fletcher v Bealey [1884]</vt:lpstr>
      <vt:lpstr>Quia Timet Injunctions</vt:lpstr>
      <vt:lpstr>Interim Injunction</vt:lpstr>
      <vt:lpstr>Interim Injunctions:  The Balance of Convenience</vt:lpstr>
      <vt:lpstr>Final Injunction</vt:lpstr>
      <vt:lpstr>Injunctions as an Equitable Remedy</vt:lpstr>
      <vt:lpstr>Injunctions as an Equitable Remedy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Tort</dc:title>
  <dc:creator>jeremyf</dc:creator>
  <cp:lastModifiedBy>White,Danielle</cp:lastModifiedBy>
  <cp:revision>49</cp:revision>
  <dcterms:created xsi:type="dcterms:W3CDTF">2017-02-09T20:04:58Z</dcterms:created>
  <dcterms:modified xsi:type="dcterms:W3CDTF">2017-07-31T10:57:07Z</dcterms:modified>
</cp:coreProperties>
</file>