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61" r:id="rId4"/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B0C"/>
    <a:srgbClr val="241D3C"/>
    <a:srgbClr val="CC9900"/>
    <a:srgbClr val="663300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9" autoAdjust="0"/>
    <p:restoredTop sz="94660"/>
  </p:normalViewPr>
  <p:slideViewPr>
    <p:cSldViewPr>
      <p:cViewPr varScale="1">
        <p:scale>
          <a:sx n="83" d="100"/>
          <a:sy n="83" d="100"/>
        </p:scale>
        <p:origin x="139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41D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r>
              <a:rPr lang="en-GB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 Bill of Rights</a:t>
            </a:r>
            <a:r>
              <a:rPr lang="cy-GB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cy-GB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                 </a:t>
            </a:r>
            <a:r>
              <a:rPr lang="cy-GB" sz="180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Contemporary</a:t>
            </a:r>
            <a:r>
              <a:rPr lang="cy-GB" sz="1800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</a:t>
            </a:r>
            <a:r>
              <a:rPr lang="en-GB" sz="180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ebates</a:t>
            </a:r>
            <a:r>
              <a:rPr lang="en-GB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about gun ownership in the USA</a:t>
            </a:r>
            <a:endParaRPr lang="cy-GB" sz="180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1600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r>
              <a:rPr lang="en-GB" sz="1800" b="0" i="0" u="none" strike="noStrike" kern="1200" baseline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Government and politics of the USA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000" y="6534000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9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4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35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9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859662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343834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330046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398443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250339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649165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70814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71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4108188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462924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20309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91295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371942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74267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52927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2931313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321512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61022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739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217219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72856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y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13289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002690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306181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6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4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8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9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5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03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E3E5-5DC4-44F8-A92E-82E0DA663C0D}" type="datetimeFigureOut">
              <a:rPr lang="en-GB" smtClean="0"/>
              <a:t>30/05/2018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87FF-8A2A-404D-A870-0EAC45F208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46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40235-2D05-4F65-A531-5EFF5F85B8EC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B0625-771D-489D-B3BE-A15BF96E1901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5767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y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y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AADFD-AAD9-4738-9919-AA7546B973B4}" type="datetimeFigureOut">
              <a:rPr lang="cy-GB" smtClean="0"/>
              <a:t>30/05/2018</a:t>
            </a:fld>
            <a:endParaRPr lang="cy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y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95CD7-F9B8-4354-9B55-CADAD562964B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101321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7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smtClean="0">
                <a:solidFill>
                  <a:schemeClr val="bg1"/>
                </a:solidFill>
              </a:rPr>
              <a:t>Decide </a:t>
            </a:r>
            <a:r>
              <a:rPr lang="en-GB" sz="4400">
                <a:solidFill>
                  <a:schemeClr val="bg1"/>
                </a:solidFill>
              </a:rPr>
              <a:t>whether these statements are true or false about gun crime in the USA </a:t>
            </a:r>
            <a:endParaRPr lang="cy-GB" sz="4400">
              <a:solidFill>
                <a:schemeClr val="bg1"/>
              </a:solidFill>
            </a:endParaRPr>
          </a:p>
        </p:txBody>
      </p:sp>
      <p:sp>
        <p:nvSpPr>
          <p:cNvPr id="3" name="Right Arrow 2">
            <a:hlinkClick r:id="" action="ppaction://hlinkshowjump?jump=nextslide"/>
          </p:cNvPr>
          <p:cNvSpPr/>
          <p:nvPr/>
        </p:nvSpPr>
        <p:spPr>
          <a:xfrm>
            <a:off x="8483104" y="6048000"/>
            <a:ext cx="576064" cy="432048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/>
          </a:p>
        </p:txBody>
      </p:sp>
      <p:sp>
        <p:nvSpPr>
          <p:cNvPr id="4" name="TextBox 3"/>
          <p:cNvSpPr txBox="1"/>
          <p:nvPr/>
        </p:nvSpPr>
        <p:spPr>
          <a:xfrm>
            <a:off x="4860032" y="6048000"/>
            <a:ext cx="3488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smtClean="0">
                <a:solidFill>
                  <a:schemeClr val="bg1"/>
                </a:solidFill>
              </a:rPr>
              <a:t>Click on each statement to see if true or false.</a:t>
            </a:r>
          </a:p>
          <a:p>
            <a:pPr algn="r"/>
            <a:r>
              <a:rPr lang="en-GB" sz="1400" smtClean="0">
                <a:solidFill>
                  <a:srgbClr val="FF0000"/>
                </a:solidFill>
              </a:rPr>
              <a:t>Red = False  </a:t>
            </a:r>
            <a:r>
              <a:rPr lang="en-GB" sz="1400" smtClean="0">
                <a:solidFill>
                  <a:srgbClr val="00B050"/>
                </a:solidFill>
              </a:rPr>
              <a:t>Green = True.</a:t>
            </a:r>
            <a:endParaRPr lang="en-GB" sz="1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755694"/>
            <a:ext cx="710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1. The </a:t>
            </a:r>
            <a:r>
              <a:rPr lang="en-GB" sz="2400">
                <a:solidFill>
                  <a:schemeClr val="bg1"/>
                </a:solidFill>
              </a:rPr>
              <a:t>US has nearly as many guns as there are people</a:t>
            </a:r>
            <a:r>
              <a:rPr lang="en-GB" sz="2400" smtClean="0">
                <a:solidFill>
                  <a:schemeClr val="bg1"/>
                </a:solidFill>
              </a:rPr>
              <a:t>.</a:t>
            </a:r>
            <a:endParaRPr lang="en-GB" sz="2400">
              <a:solidFill>
                <a:schemeClr val="bg1"/>
              </a:solidFill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329645"/>
            <a:ext cx="5855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2. Most </a:t>
            </a:r>
            <a:r>
              <a:rPr lang="en-GB" sz="2400">
                <a:solidFill>
                  <a:schemeClr val="bg1"/>
                </a:solidFill>
              </a:rPr>
              <a:t>mass shootings take place in schools</a:t>
            </a:r>
            <a:r>
              <a:rPr lang="en-GB" sz="2400" smtClean="0">
                <a:solidFill>
                  <a:schemeClr val="bg1"/>
                </a:solidFill>
              </a:rPr>
              <a:t>.</a:t>
            </a: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0359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3. There </a:t>
            </a:r>
            <a:r>
              <a:rPr lang="en-GB" sz="2400">
                <a:solidFill>
                  <a:schemeClr val="bg1"/>
                </a:solidFill>
              </a:rPr>
              <a:t>was an average of just over 1 shooting </a:t>
            </a:r>
            <a:r>
              <a:rPr lang="en-GB" sz="2400" smtClean="0">
                <a:solidFill>
                  <a:schemeClr val="bg1"/>
                </a:solidFill>
              </a:rPr>
              <a:t>per day </a:t>
            </a:r>
            <a:r>
              <a:rPr lang="en-GB" sz="2400">
                <a:solidFill>
                  <a:schemeClr val="bg1"/>
                </a:solidFill>
              </a:rPr>
              <a:t>that </a:t>
            </a:r>
            <a:endParaRPr lang="en-GB" sz="2400" smtClean="0">
              <a:solidFill>
                <a:schemeClr val="bg1"/>
              </a:solidFill>
            </a:endParaRPr>
          </a:p>
          <a:p>
            <a:r>
              <a:rPr lang="en-GB" sz="2400" smtClean="0">
                <a:solidFill>
                  <a:schemeClr val="bg1"/>
                </a:solidFill>
              </a:rPr>
              <a:t>     killed </a:t>
            </a:r>
            <a:r>
              <a:rPr lang="en-GB" sz="2400">
                <a:solidFill>
                  <a:schemeClr val="bg1"/>
                </a:solidFill>
              </a:rPr>
              <a:t>4 or more people in 2015.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342083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5. There </a:t>
            </a:r>
            <a:r>
              <a:rPr lang="en-GB" sz="2400">
                <a:solidFill>
                  <a:schemeClr val="bg1"/>
                </a:solidFill>
              </a:rPr>
              <a:t>are half the annual number of gun </a:t>
            </a:r>
            <a:r>
              <a:rPr lang="en-GB" sz="2400" smtClean="0">
                <a:solidFill>
                  <a:schemeClr val="bg1"/>
                </a:solidFill>
              </a:rPr>
              <a:t>murders </a:t>
            </a:r>
            <a:r>
              <a:rPr lang="en-GB" sz="2400">
                <a:solidFill>
                  <a:schemeClr val="bg1"/>
                </a:solidFill>
              </a:rPr>
              <a:t>in the </a:t>
            </a:r>
            <a:r>
              <a:rPr lang="en-GB" sz="2400" smtClean="0">
                <a:solidFill>
                  <a:schemeClr val="bg1"/>
                </a:solidFill>
              </a:rPr>
              <a:t>    </a:t>
            </a:r>
          </a:p>
          <a:p>
            <a:r>
              <a:rPr lang="en-GB" sz="2400" smtClean="0">
                <a:solidFill>
                  <a:schemeClr val="bg1"/>
                </a:solidFill>
              </a:rPr>
              <a:t>     UK </a:t>
            </a:r>
            <a:r>
              <a:rPr lang="en-GB" sz="2400">
                <a:solidFill>
                  <a:schemeClr val="bg1"/>
                </a:solidFill>
              </a:rPr>
              <a:t>compared to the </a:t>
            </a:r>
            <a:r>
              <a:rPr lang="en-GB" sz="2400" smtClean="0">
                <a:solidFill>
                  <a:schemeClr val="bg1"/>
                </a:solidFill>
              </a:rPr>
              <a:t>USA.</a:t>
            </a: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846879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4. More </a:t>
            </a:r>
            <a:r>
              <a:rPr lang="en-GB" sz="2400">
                <a:solidFill>
                  <a:schemeClr val="bg1"/>
                </a:solidFill>
              </a:rPr>
              <a:t>than half of all murders in the USA involve firearms.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4364113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6. Fighting </a:t>
            </a:r>
            <a:r>
              <a:rPr lang="en-GB" sz="2400">
                <a:solidFill>
                  <a:schemeClr val="bg1"/>
                </a:solidFill>
              </a:rPr>
              <a:t>in wars for the USA is the most common </a:t>
            </a:r>
            <a:r>
              <a:rPr lang="en-GB" sz="2400" smtClean="0">
                <a:solidFill>
                  <a:schemeClr val="bg1"/>
                </a:solidFill>
              </a:rPr>
              <a:t>way </a:t>
            </a:r>
            <a:r>
              <a:rPr lang="en-GB" sz="2400">
                <a:solidFill>
                  <a:schemeClr val="bg1"/>
                </a:solidFill>
              </a:rPr>
              <a:t>in </a:t>
            </a:r>
            <a:endParaRPr lang="en-GB" sz="2400" smtClean="0">
              <a:solidFill>
                <a:schemeClr val="bg1"/>
              </a:solidFill>
            </a:endParaRPr>
          </a:p>
          <a:p>
            <a:r>
              <a:rPr lang="en-GB" sz="2400" smtClean="0">
                <a:solidFill>
                  <a:schemeClr val="bg1"/>
                </a:solidFill>
              </a:rPr>
              <a:t>     which </a:t>
            </a:r>
            <a:r>
              <a:rPr lang="en-GB" sz="2400">
                <a:solidFill>
                  <a:schemeClr val="bg1"/>
                </a:solidFill>
              </a:rPr>
              <a:t>Americans die from gunfire.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530739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7. Terrorism </a:t>
            </a:r>
            <a:r>
              <a:rPr lang="en-GB" sz="2400">
                <a:solidFill>
                  <a:schemeClr val="bg1"/>
                </a:solidFill>
              </a:rPr>
              <a:t>kills more Americans per year than </a:t>
            </a:r>
            <a:r>
              <a:rPr lang="en-GB" sz="2400" smtClean="0">
                <a:solidFill>
                  <a:schemeClr val="bg1"/>
                </a:solidFill>
              </a:rPr>
              <a:t>gun </a:t>
            </a:r>
            <a:r>
              <a:rPr lang="en-GB" sz="2400">
                <a:solidFill>
                  <a:schemeClr val="bg1"/>
                </a:solidFill>
              </a:rPr>
              <a:t>crime does.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5881347"/>
            <a:ext cx="7913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smtClean="0">
                <a:solidFill>
                  <a:schemeClr val="bg1"/>
                </a:solidFill>
              </a:rPr>
              <a:t>8. The </a:t>
            </a:r>
            <a:r>
              <a:rPr lang="en-GB" sz="2400">
                <a:solidFill>
                  <a:schemeClr val="bg1"/>
                </a:solidFill>
              </a:rPr>
              <a:t>National Rifle Association has over 5 million members</a:t>
            </a:r>
            <a:r>
              <a:rPr lang="en-GB" smtClean="0">
                <a:solidFill>
                  <a:schemeClr val="bg1"/>
                </a:solidFill>
              </a:rPr>
              <a:t>.</a:t>
            </a:r>
            <a:endParaRPr lang="en-GB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875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ccel="5000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accel="33333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accel="33333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9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ac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5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159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1_Custom Design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</dc:creator>
  <cp:lastModifiedBy>Watcyn Williams, Dafydd</cp:lastModifiedBy>
  <cp:revision>50</cp:revision>
  <dcterms:created xsi:type="dcterms:W3CDTF">2016-03-15T10:17:57Z</dcterms:created>
  <dcterms:modified xsi:type="dcterms:W3CDTF">2018-05-30T06:54:12Z</dcterms:modified>
</cp:coreProperties>
</file>