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72" r:id="rId2"/>
    <p:sldMasterId id="2147483660" r:id="rId3"/>
  </p:sldMasterIdLst>
  <p:notesMasterIdLst>
    <p:notesMasterId r:id="rId11"/>
  </p:notesMasterIdLst>
  <p:sldIdLst>
    <p:sldId id="261" r:id="rId4"/>
    <p:sldId id="257" r:id="rId5"/>
    <p:sldId id="259" r:id="rId6"/>
    <p:sldId id="260" r:id="rId7"/>
    <p:sldId id="264" r:id="rId8"/>
    <p:sldId id="265" r:id="rId9"/>
    <p:sldId id="262" r:id="rId10"/>
  </p:sldIdLst>
  <p:sldSz cx="9144000" cy="6858000" type="screen4x3"/>
  <p:notesSz cx="6797675" cy="99282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D0B0C"/>
    <a:srgbClr val="241D3C"/>
    <a:srgbClr val="CC9900"/>
    <a:srgbClr val="663300"/>
    <a:srgbClr val="FFCC99"/>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939" autoAdjust="0"/>
    <p:restoredTop sz="78435" autoAdjust="0"/>
  </p:normalViewPr>
  <p:slideViewPr>
    <p:cSldViewPr>
      <p:cViewPr>
        <p:scale>
          <a:sx n="66" d="100"/>
          <a:sy n="66" d="100"/>
        </p:scale>
        <p:origin x="-1368"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viewProps" Target="viewProps.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notesMaster" Target="notesMasters/notesMaster1.xml"/><Relationship Id="rId5" Type="http://schemas.openxmlformats.org/officeDocument/2006/relationships/slide" Target="slides/slide2.xml"/><Relationship Id="rId15" Type="http://schemas.openxmlformats.org/officeDocument/2006/relationships/tableStyles" Target="tableStyles.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411"/>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50443" y="0"/>
            <a:ext cx="2945659" cy="496411"/>
          </a:xfrm>
          <a:prstGeom prst="rect">
            <a:avLst/>
          </a:prstGeom>
        </p:spPr>
        <p:txBody>
          <a:bodyPr vert="horz" lIns="91440" tIns="45720" rIns="91440" bIns="45720" rtlCol="0"/>
          <a:lstStyle>
            <a:lvl1pPr algn="r">
              <a:defRPr sz="1200"/>
            </a:lvl1pPr>
          </a:lstStyle>
          <a:p>
            <a:fld id="{70D6C974-FF2F-4D82-8711-9CC072CA4636}" type="datetimeFigureOut">
              <a:rPr lang="en-GB" smtClean="0"/>
              <a:t>26/04/2018</a:t>
            </a:fld>
            <a:endParaRPr lang="en-GB"/>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768" y="4715907"/>
            <a:ext cx="5438140" cy="4467701"/>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9430091"/>
            <a:ext cx="2945659" cy="496411"/>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50443" y="9430091"/>
            <a:ext cx="2945659" cy="496411"/>
          </a:xfrm>
          <a:prstGeom prst="rect">
            <a:avLst/>
          </a:prstGeom>
        </p:spPr>
        <p:txBody>
          <a:bodyPr vert="horz" lIns="91440" tIns="45720" rIns="91440" bIns="45720" rtlCol="0" anchor="b"/>
          <a:lstStyle>
            <a:lvl1pPr algn="r">
              <a:defRPr sz="1200"/>
            </a:lvl1pPr>
          </a:lstStyle>
          <a:p>
            <a:fld id="{5630B103-DA0A-4ECF-8E57-771370760196}" type="slidenum">
              <a:rPr lang="en-GB" smtClean="0"/>
              <a:t>‹#›</a:t>
            </a:fld>
            <a:endParaRPr lang="en-GB"/>
          </a:p>
        </p:txBody>
      </p:sp>
    </p:spTree>
    <p:extLst>
      <p:ext uri="{BB962C8B-B14F-4D97-AF65-F5344CB8AC3E}">
        <p14:creationId xmlns:p14="http://schemas.microsoft.com/office/powerpoint/2010/main" val="43550071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5630B103-DA0A-4ECF-8E57-771370760196}" type="slidenum">
              <a:rPr lang="en-GB" smtClean="0"/>
              <a:t>1</a:t>
            </a:fld>
            <a:endParaRPr lang="en-GB"/>
          </a:p>
        </p:txBody>
      </p:sp>
    </p:spTree>
    <p:extLst>
      <p:ext uri="{BB962C8B-B14F-4D97-AF65-F5344CB8AC3E}">
        <p14:creationId xmlns:p14="http://schemas.microsoft.com/office/powerpoint/2010/main" val="135259893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857250" lvl="1" indent="-457200"/>
            <a:r>
              <a:rPr lang="en-GB" smtClean="0"/>
              <a:t>Separation of powers and checks and balances – three branches with</a:t>
            </a:r>
            <a:r>
              <a:rPr lang="en-GB" baseline="0" smtClean="0"/>
              <a:t> separate jurisdictions having ‘partial agency’ (the duty to interfere??) in the work of the other branches can result in delay and overturn, eg. use of the presidential veto; Congress refusing to confirm presidential nominations (eg Merrick Garland 2016 under Obama or the difficulty of some of Trump’s appointments eg. Betsy de Vos, Neil Gorsuch, or refusing to sign off a budget which can lead to government shutdown, eg. 1995, 2013; Supreme Court judicial review overturning laws that have been suggested by the president and passed by Congress. In other words, the system of separation of powers and checks and balances – whilst intended by the Founding Fathers to prevent tyranny – has in the present day made governing America cumbersome, a game of constant compromise and uncertainly, and on occasions a battle for power between the branches.</a:t>
            </a:r>
          </a:p>
          <a:p>
            <a:pPr marL="857250" lvl="1" indent="-457200"/>
            <a:endParaRPr lang="en-GB" smtClean="0"/>
          </a:p>
          <a:p>
            <a:pPr marL="857250" lvl="1" indent="-457200"/>
            <a:r>
              <a:rPr lang="en-GB" smtClean="0"/>
              <a:t>Federalism – most of what affects ordinary Americans every day happens at state, not federal government,</a:t>
            </a:r>
            <a:r>
              <a:rPr lang="en-GB" baseline="0" smtClean="0"/>
              <a:t> level. The Constitution deliberately protects the rights of the states, and their sovereignty. Thus, it is extremely difficult for the federal government to accomplish a wide-ranging programme unless all the individual states buy into it too. Individual states can undermine federal actions in several ways including refusal to implement, and ballot initiatives that conflict with federal law (uses of marijuana is a good case study here). The Constitution deliberately restricts the powers of the federal government but does not restrict the powers of the states and it could be argued that the rights of states are – in the modern day, when provision of equality and global solutions are best provided by the federal government - overprotected. It could also be argued that this situation prevents the federal government from ensuring equal treatment for all US citizens, whichever state they live in.</a:t>
            </a:r>
            <a:endParaRPr lang="en-GB" smtClean="0"/>
          </a:p>
          <a:p>
            <a:pPr marL="857250" lvl="1" indent="-457200"/>
            <a:r>
              <a:rPr lang="en-GB" smtClean="0"/>
              <a:t>Separate powers of the House and the Senate – power of the purse rests with the House, so it can defund specific presidential programmes or refuse to agree a budget; power to decide to impeach is that of the House;  powers of ‘advice and consent’ rest solely with the Senate,</a:t>
            </a:r>
            <a:r>
              <a:rPr lang="en-GB" baseline="0" smtClean="0"/>
              <a:t> including powers to confirm (or not) presidential nominations for office. All of these are highly politicised in the twenty-first century.</a:t>
            </a:r>
            <a:endParaRPr lang="en-GB" smtClean="0"/>
          </a:p>
          <a:p>
            <a:pPr marL="857250" lvl="1" indent="-457200"/>
            <a:r>
              <a:rPr lang="en-GB" smtClean="0"/>
              <a:t>Different electoral terms for president and Congress, life tenure for Supreme Court justices – often means different parties and factions in control of the House, Senate, presidency and this can change with mid-term elections. The political outlook of the Supreme Court only changes when vacancies arise, so can easily be out of step with Congress and especially the president. This can cause ‘gridlock’.</a:t>
            </a:r>
            <a:endParaRPr lang="en-GB" dirty="0"/>
          </a:p>
        </p:txBody>
      </p:sp>
      <p:sp>
        <p:nvSpPr>
          <p:cNvPr id="4" name="Slide Number Placeholder 3"/>
          <p:cNvSpPr>
            <a:spLocks noGrp="1"/>
          </p:cNvSpPr>
          <p:nvPr>
            <p:ph type="sldNum" sz="quarter" idx="10"/>
          </p:nvPr>
        </p:nvSpPr>
        <p:spPr/>
        <p:txBody>
          <a:bodyPr/>
          <a:lstStyle/>
          <a:p>
            <a:fld id="{5630B103-DA0A-4ECF-8E57-771370760196}" type="slidenum">
              <a:rPr lang="en-GB" smtClean="0"/>
              <a:t>2</a:t>
            </a:fld>
            <a:endParaRPr lang="en-GB"/>
          </a:p>
        </p:txBody>
      </p:sp>
    </p:spTree>
    <p:extLst>
      <p:ext uri="{BB962C8B-B14F-4D97-AF65-F5344CB8AC3E}">
        <p14:creationId xmlns:p14="http://schemas.microsoft.com/office/powerpoint/2010/main" val="81918019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mtClean="0"/>
              <a:t>1= the ‘general</a:t>
            </a:r>
            <a:r>
              <a:rPr lang="en-GB" baseline="0" smtClean="0"/>
              <a:t> welfare </a:t>
            </a:r>
            <a:r>
              <a:rPr lang="en-GB" smtClean="0"/>
              <a:t>clause’ and was the grounds on which the Supreme Court found Obamacare constitutional in 2012 (National Federation of Independent Business vs. Sibelius)</a:t>
            </a:r>
          </a:p>
          <a:p>
            <a:r>
              <a:rPr lang="en-GB" smtClean="0"/>
              <a:t>2 = the ‘commerce clause’ has been used by Congress to impose solutions on the whole of America, eg. </a:t>
            </a:r>
            <a:r>
              <a:rPr lang="en-GB" sz="1200" b="0" i="0" kern="1200" smtClean="0">
                <a:solidFill>
                  <a:schemeClr val="tx1"/>
                </a:solidFill>
                <a:effectLst/>
                <a:latin typeface="+mn-lt"/>
                <a:ea typeface="+mn-ea"/>
                <a:cs typeface="+mn-cs"/>
              </a:rPr>
              <a:t>Heart of Atlanta Motel Inc. v. United States</a:t>
            </a:r>
            <a:r>
              <a:rPr lang="en-GB" sz="1200" b="0" i="0" kern="1200" baseline="0" smtClean="0">
                <a:solidFill>
                  <a:schemeClr val="tx1"/>
                </a:solidFill>
                <a:effectLst/>
                <a:latin typeface="+mn-lt"/>
                <a:ea typeface="+mn-ea"/>
                <a:cs typeface="+mn-cs"/>
              </a:rPr>
              <a:t> (19</a:t>
            </a:r>
            <a:r>
              <a:rPr lang="en-GB" sz="1200" b="0" i="0" kern="1200" smtClean="0">
                <a:solidFill>
                  <a:schemeClr val="tx1"/>
                </a:solidFill>
                <a:effectLst/>
                <a:latin typeface="+mn-lt"/>
                <a:ea typeface="+mn-ea"/>
                <a:cs typeface="+mn-cs"/>
              </a:rPr>
              <a:t>64), was a landmark Supreme Court case holding that the U.S. Congress could use the power granted to it by the Constitution's </a:t>
            </a:r>
            <a:r>
              <a:rPr lang="en-GB" sz="1200" b="1" i="0" kern="1200" smtClean="0">
                <a:solidFill>
                  <a:schemeClr val="tx1"/>
                </a:solidFill>
                <a:effectLst/>
                <a:latin typeface="+mn-lt"/>
                <a:ea typeface="+mn-ea"/>
                <a:cs typeface="+mn-cs"/>
              </a:rPr>
              <a:t>Commerce Clause</a:t>
            </a:r>
            <a:r>
              <a:rPr lang="en-GB" sz="1200" b="0" i="0" kern="1200" smtClean="0">
                <a:solidFill>
                  <a:schemeClr val="tx1"/>
                </a:solidFill>
                <a:effectLst/>
                <a:latin typeface="+mn-lt"/>
                <a:ea typeface="+mn-ea"/>
                <a:cs typeface="+mn-cs"/>
              </a:rPr>
              <a:t> to force private businesses to abide by the </a:t>
            </a:r>
            <a:r>
              <a:rPr lang="en-GB" sz="1200" b="1" i="0" kern="1200" smtClean="0">
                <a:solidFill>
                  <a:schemeClr val="tx1"/>
                </a:solidFill>
                <a:effectLst/>
                <a:latin typeface="+mn-lt"/>
                <a:ea typeface="+mn-ea"/>
                <a:cs typeface="+mn-cs"/>
              </a:rPr>
              <a:t>Civil Rights Act of 1964</a:t>
            </a:r>
            <a:r>
              <a:rPr lang="en-GB" sz="1200" b="0" i="0" kern="1200" smtClean="0">
                <a:solidFill>
                  <a:schemeClr val="tx1"/>
                </a:solidFill>
                <a:effectLst/>
                <a:latin typeface="+mn-lt"/>
                <a:ea typeface="+mn-ea"/>
                <a:cs typeface="+mn-cs"/>
              </a:rPr>
              <a:t>. Generally, modern day Supreme Courts have tended not</a:t>
            </a:r>
            <a:r>
              <a:rPr lang="en-GB" sz="1200" b="0" i="0" kern="1200" baseline="0" smtClean="0">
                <a:solidFill>
                  <a:schemeClr val="tx1"/>
                </a:solidFill>
                <a:effectLst/>
                <a:latin typeface="+mn-lt"/>
                <a:ea typeface="+mn-ea"/>
                <a:cs typeface="+mn-cs"/>
              </a:rPr>
              <a:t> to overturn actions of Congress using the commerce clause in deference to the elected branch.</a:t>
            </a:r>
          </a:p>
          <a:p>
            <a:r>
              <a:rPr lang="en-GB" sz="1200" b="0" i="0" kern="1200" baseline="0" smtClean="0">
                <a:solidFill>
                  <a:schemeClr val="tx1"/>
                </a:solidFill>
                <a:effectLst/>
                <a:latin typeface="+mn-lt"/>
                <a:ea typeface="+mn-ea"/>
                <a:cs typeface="+mn-cs"/>
              </a:rPr>
              <a:t>3 = the ‘necessary and proper clause’ sometimes also called the ‘elastic clause’ gives Congress implied powers to pass constitutionally laws that may be necessary for carrying out its expressed, enumerated powers. </a:t>
            </a:r>
            <a:r>
              <a:rPr lang="en-GB" sz="1200" b="0" i="0" kern="1200" smtClean="0">
                <a:solidFill>
                  <a:schemeClr val="tx1"/>
                </a:solidFill>
                <a:effectLst/>
                <a:latin typeface="+mn-lt"/>
                <a:ea typeface="+mn-ea"/>
                <a:cs typeface="+mn-cs"/>
              </a:rPr>
              <a:t>Virtually all of the laws establishing the machinery of government, as well as substantive laws ranging from antidiscrimination laws to labour laws, are enacted under the authority of the Necessary and Proper Clause. In 1997, however, following some academic commentary that sought to give substance to the requirement of propriety, the Supreme Court held in </a:t>
            </a:r>
            <a:r>
              <a:rPr lang="en-GB" sz="1200" b="0" i="0" u="none" strike="noStrike" kern="1200" smtClean="0">
                <a:solidFill>
                  <a:schemeClr val="tx1"/>
                </a:solidFill>
                <a:effectLst/>
                <a:latin typeface="+mn-lt"/>
                <a:ea typeface="+mn-ea"/>
                <a:cs typeface="+mn-cs"/>
              </a:rPr>
              <a:t>Printz v. United</a:t>
            </a:r>
            <a:r>
              <a:rPr lang="en-GB" sz="1200" b="0" i="0" u="none" strike="noStrike" kern="1200" baseline="0" smtClean="0">
                <a:solidFill>
                  <a:schemeClr val="tx1"/>
                </a:solidFill>
                <a:effectLst/>
                <a:latin typeface="+mn-lt"/>
                <a:ea typeface="+mn-ea"/>
                <a:cs typeface="+mn-cs"/>
              </a:rPr>
              <a:t> States</a:t>
            </a:r>
            <a:r>
              <a:rPr lang="en-GB" sz="1200" b="0" i="0" kern="1200" smtClean="0">
                <a:solidFill>
                  <a:schemeClr val="tx1"/>
                </a:solidFill>
                <a:effectLst/>
                <a:latin typeface="+mn-lt"/>
                <a:ea typeface="+mn-ea"/>
                <a:cs typeface="+mn-cs"/>
              </a:rPr>
              <a:t> that a federal law compelling state executive officials to implement federal gun registration requirements was not “proper” because it did not respect the federal/state boundaries that were part of the Constitution’s background or structure. </a:t>
            </a:r>
            <a:endParaRPr lang="en-GB" smtClean="0"/>
          </a:p>
          <a:p>
            <a:endParaRPr lang="en-GB"/>
          </a:p>
        </p:txBody>
      </p:sp>
      <p:sp>
        <p:nvSpPr>
          <p:cNvPr id="4" name="Slide Number Placeholder 3"/>
          <p:cNvSpPr>
            <a:spLocks noGrp="1"/>
          </p:cNvSpPr>
          <p:nvPr>
            <p:ph type="sldNum" sz="quarter" idx="10"/>
          </p:nvPr>
        </p:nvSpPr>
        <p:spPr/>
        <p:txBody>
          <a:bodyPr/>
          <a:lstStyle/>
          <a:p>
            <a:fld id="{5630B103-DA0A-4ECF-8E57-771370760196}" type="slidenum">
              <a:rPr lang="en-GB" smtClean="0"/>
              <a:t>3</a:t>
            </a:fld>
            <a:endParaRPr lang="en-GB"/>
          </a:p>
        </p:txBody>
      </p:sp>
    </p:spTree>
    <p:extLst>
      <p:ext uri="{BB962C8B-B14F-4D97-AF65-F5344CB8AC3E}">
        <p14:creationId xmlns:p14="http://schemas.microsoft.com/office/powerpoint/2010/main" val="6500122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r>
              <a:rPr lang="en-GB" smtClean="0"/>
              <a:t>Compare Supreme Court cases upholding First Amendment rights – Engel vs. Vitale 1962 on religion or Texas vs. Johnson 1989 on flag-burning as an</a:t>
            </a:r>
            <a:r>
              <a:rPr lang="en-GB" baseline="0" smtClean="0"/>
              <a:t> act of free speech – with the battle blacks have had (still have) in protecting their equal status granted after the Civil War in the 1860s. It was another 100 years before the Civil Rights Act 1964 and parts of that have yet to be completely protected – eg. the police shootings of unarmed young black men. The Washington Post has revealed that (adjusted for population size) blacks are 2.5 times more likely to be shot by police than whites. The rights of same-sex couples to be treated equally in marriage, inheritance etc. have and are still being fought for, case by case. During World War Two, the Supreme Court ruled (Korematsu vs. the United States 1944) that internment of Japanese Americans was constitutional.</a:t>
            </a:r>
          </a:p>
          <a:p>
            <a:pPr marL="228600" indent="-228600">
              <a:buAutoNum type="arabicPeriod"/>
            </a:pPr>
            <a:r>
              <a:rPr lang="en-GB" baseline="0" smtClean="0"/>
              <a:t>All federal attempts to restrict gun laws have met with limited or no success, despite daily mass shootings, accidental fatalities and the escalation of confrontations with police where firearms are almost always involved right across America. President Obama claimed that being unable to solve America’s gun problem was his greatest regret in office. The president’s power (even when the presidential will is there to tackle this issue) is limited in the face of Congress where organisations such as the NRA are powerful. Around 30 states have the death penalty, despite the 8</a:t>
            </a:r>
            <a:r>
              <a:rPr lang="en-GB" baseline="30000" smtClean="0"/>
              <a:t>th</a:t>
            </a:r>
            <a:r>
              <a:rPr lang="en-GB" baseline="0" smtClean="0"/>
              <a:t> Amendment protection from cruel or unusual punishments. The Bill of Rights applies to the federal government and whether or not a state has the death penalty is a matter for that individual state.</a:t>
            </a:r>
          </a:p>
          <a:p>
            <a:endParaRPr lang="en-GB"/>
          </a:p>
        </p:txBody>
      </p:sp>
      <p:sp>
        <p:nvSpPr>
          <p:cNvPr id="4" name="Slide Number Placeholder 3"/>
          <p:cNvSpPr>
            <a:spLocks noGrp="1"/>
          </p:cNvSpPr>
          <p:nvPr>
            <p:ph type="sldNum" sz="quarter" idx="10"/>
          </p:nvPr>
        </p:nvSpPr>
        <p:spPr/>
        <p:txBody>
          <a:bodyPr/>
          <a:lstStyle/>
          <a:p>
            <a:fld id="{5630B103-DA0A-4ECF-8E57-771370760196}" type="slidenum">
              <a:rPr lang="en-GB" smtClean="0"/>
              <a:t>4</a:t>
            </a:fld>
            <a:endParaRPr lang="en-GB"/>
          </a:p>
        </p:txBody>
      </p:sp>
    </p:spTree>
    <p:extLst>
      <p:ext uri="{BB962C8B-B14F-4D97-AF65-F5344CB8AC3E}">
        <p14:creationId xmlns:p14="http://schemas.microsoft.com/office/powerpoint/2010/main" val="251522848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r>
              <a:rPr lang="en-GB" smtClean="0"/>
              <a:t>Supermajorities are virtually impossible to achieve – 2/3 Congress and ¾ of the states.</a:t>
            </a:r>
          </a:p>
          <a:p>
            <a:pPr marL="228600" indent="-228600">
              <a:buAutoNum type="arabicPeriod"/>
            </a:pPr>
            <a:r>
              <a:rPr lang="en-GB" smtClean="0"/>
              <a:t>The Supreme Court has 9 unelected justices on it who are unaccountable and unrepresentative, and who can be politically motivated (judicially active or restrained, loose or strict constructionist)</a:t>
            </a:r>
          </a:p>
          <a:p>
            <a:endParaRPr lang="en-GB"/>
          </a:p>
        </p:txBody>
      </p:sp>
      <p:sp>
        <p:nvSpPr>
          <p:cNvPr id="4" name="Slide Number Placeholder 3"/>
          <p:cNvSpPr>
            <a:spLocks noGrp="1"/>
          </p:cNvSpPr>
          <p:nvPr>
            <p:ph type="sldNum" sz="quarter" idx="10"/>
          </p:nvPr>
        </p:nvSpPr>
        <p:spPr/>
        <p:txBody>
          <a:bodyPr/>
          <a:lstStyle/>
          <a:p>
            <a:fld id="{5630B103-DA0A-4ECF-8E57-771370760196}" type="slidenum">
              <a:rPr lang="en-GB" smtClean="0"/>
              <a:t>5</a:t>
            </a:fld>
            <a:endParaRPr lang="en-GB"/>
          </a:p>
        </p:txBody>
      </p:sp>
    </p:spTree>
    <p:extLst>
      <p:ext uri="{BB962C8B-B14F-4D97-AF65-F5344CB8AC3E}">
        <p14:creationId xmlns:p14="http://schemas.microsoft.com/office/powerpoint/2010/main" val="54190940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mtClean="0"/>
              <a:t>The federal</a:t>
            </a:r>
            <a:r>
              <a:rPr lang="en-GB" baseline="0" smtClean="0"/>
              <a:t> bureaucracy employs nearly 5 million people, and includes the military (of which the US president is commander-in-chief). The military makes up just under half of this total. Through the use of devices such as ‘executive orders’ presidents can materially influence the way laws are applied, eg. Trump’s attempted travel bans 2017 or approval for two controversial pipelines. Trump issued 4 executive orders in his first week. President Obama averaged 35 a year – the lowest since Grover Cleveland in 1889.</a:t>
            </a:r>
            <a:endParaRPr lang="en-GB" smtClean="0"/>
          </a:p>
          <a:p>
            <a:endParaRPr lang="en-GB"/>
          </a:p>
        </p:txBody>
      </p:sp>
      <p:sp>
        <p:nvSpPr>
          <p:cNvPr id="4" name="Slide Number Placeholder 3"/>
          <p:cNvSpPr>
            <a:spLocks noGrp="1"/>
          </p:cNvSpPr>
          <p:nvPr>
            <p:ph type="sldNum" sz="quarter" idx="10"/>
          </p:nvPr>
        </p:nvSpPr>
        <p:spPr/>
        <p:txBody>
          <a:bodyPr/>
          <a:lstStyle/>
          <a:p>
            <a:fld id="{5630B103-DA0A-4ECF-8E57-771370760196}" type="slidenum">
              <a:rPr lang="en-GB" smtClean="0"/>
              <a:t>6</a:t>
            </a:fld>
            <a:endParaRPr lang="en-GB"/>
          </a:p>
        </p:txBody>
      </p:sp>
    </p:spTree>
    <p:extLst>
      <p:ext uri="{BB962C8B-B14F-4D97-AF65-F5344CB8AC3E}">
        <p14:creationId xmlns:p14="http://schemas.microsoft.com/office/powerpoint/2010/main" val="414008371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bg>
      <p:bgPr>
        <a:solidFill>
          <a:srgbClr val="241D3C"/>
        </a:solidFill>
        <a:effectLst/>
      </p:bgPr>
    </p:bg>
    <p:spTree>
      <p:nvGrpSpPr>
        <p:cNvPr id="1" name=""/>
        <p:cNvGrpSpPr/>
        <p:nvPr/>
      </p:nvGrpSpPr>
      <p:grpSpPr>
        <a:xfrm>
          <a:off x="0" y="0"/>
          <a:ext cx="0" cy="0"/>
          <a:chOff x="0" y="0"/>
          <a:chExt cx="0" cy="0"/>
        </a:xfrm>
      </p:grpSpPr>
      <p:sp>
        <p:nvSpPr>
          <p:cNvPr id="7" name="TextBox 6"/>
          <p:cNvSpPr txBox="1"/>
          <p:nvPr userDrawn="1"/>
        </p:nvSpPr>
        <p:spPr>
          <a:xfrm>
            <a:off x="0" y="0"/>
            <a:ext cx="9144000" cy="369332"/>
          </a:xfrm>
          <a:prstGeom prst="rect">
            <a:avLst/>
          </a:prstGeom>
          <a:solidFill>
            <a:srgbClr val="9D0B0C"/>
          </a:solidFill>
        </p:spPr>
        <p:txBody>
          <a:bodyPr wrap="square" rtlCol="0">
            <a:spAutoFit/>
          </a:bodyPr>
          <a:lstStyle/>
          <a:p>
            <a:r>
              <a:rPr lang="en-GB" sz="1800" kern="1200" smtClean="0">
                <a:solidFill>
                  <a:schemeClr val="bg1"/>
                </a:solidFill>
                <a:latin typeface="+mn-lt"/>
                <a:ea typeface="+mn-ea"/>
                <a:cs typeface="+mn-cs"/>
              </a:rPr>
              <a:t>Equality, liberty and republicanism</a:t>
            </a:r>
            <a:r>
              <a:rPr lang="cy-GB" smtClean="0">
                <a:solidFill>
                  <a:schemeClr val="bg1"/>
                </a:solidFill>
              </a:rPr>
              <a:t>	</a:t>
            </a:r>
            <a:r>
              <a:rPr lang="cy-GB" baseline="0" smtClean="0">
                <a:solidFill>
                  <a:schemeClr val="bg1"/>
                </a:solidFill>
              </a:rPr>
              <a:t>      </a:t>
            </a:r>
            <a:r>
              <a:rPr lang="en-GB" sz="1800" b="0" i="0" u="none" strike="noStrike" kern="1200" baseline="0" smtClean="0">
                <a:solidFill>
                  <a:schemeClr val="bg1"/>
                </a:solidFill>
                <a:latin typeface="+mn-lt"/>
                <a:ea typeface="+mn-ea"/>
                <a:cs typeface="+mn-cs"/>
              </a:rPr>
              <a:t>The importance and effectiveness of the Constitution </a:t>
            </a:r>
            <a:endParaRPr lang="cy-GB" sz="1800" b="0" i="0" u="none" strike="noStrike" kern="1200" baseline="0" smtClean="0">
              <a:solidFill>
                <a:schemeClr val="bg1"/>
              </a:solidFill>
              <a:latin typeface="+mn-lt"/>
              <a:ea typeface="+mn-ea"/>
              <a:cs typeface="+mn-cs"/>
            </a:endParaRPr>
          </a:p>
        </p:txBody>
      </p:sp>
      <p:sp>
        <p:nvSpPr>
          <p:cNvPr id="8" name="TextBox 7"/>
          <p:cNvSpPr txBox="1"/>
          <p:nvPr userDrawn="1"/>
        </p:nvSpPr>
        <p:spPr>
          <a:xfrm>
            <a:off x="0" y="6516000"/>
            <a:ext cx="9144000" cy="369332"/>
          </a:xfrm>
          <a:prstGeom prst="rect">
            <a:avLst/>
          </a:prstGeom>
          <a:solidFill>
            <a:srgbClr val="9D0B0C"/>
          </a:solidFill>
        </p:spPr>
        <p:txBody>
          <a:bodyPr wrap="square" rtlCol="0">
            <a:spAutoFit/>
          </a:bodyPr>
          <a:lstStyle/>
          <a:p>
            <a:r>
              <a:rPr lang="en-GB" sz="1800" b="0" i="0" u="none" strike="noStrike" kern="1200" baseline="0" smtClean="0">
                <a:solidFill>
                  <a:schemeClr val="bg1"/>
                </a:solidFill>
                <a:latin typeface="+mn-lt"/>
                <a:ea typeface="+mn-ea"/>
                <a:cs typeface="+mn-cs"/>
              </a:rPr>
              <a:t>Government and politics of the USA </a:t>
            </a:r>
          </a:p>
        </p:txBody>
      </p:sp>
      <p:pic>
        <p:nvPicPr>
          <p:cNvPr id="5" name="Picture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784000" y="6534000"/>
            <a:ext cx="324000" cy="324000"/>
          </a:xfrm>
          <a:prstGeom prst="rect">
            <a:avLst/>
          </a:prstGeom>
        </p:spPr>
      </p:pic>
    </p:spTree>
    <p:extLst>
      <p:ext uri="{BB962C8B-B14F-4D97-AF65-F5344CB8AC3E}">
        <p14:creationId xmlns:p14="http://schemas.microsoft.com/office/powerpoint/2010/main" val="41630929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EECE3E5-5DC4-44F8-A92E-82E0DA663C0D}" type="datetimeFigureOut">
              <a:rPr lang="en-GB" smtClean="0"/>
              <a:t>26/04/2018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B6E87FF-8A2A-404D-A870-0EAC45F208D6}" type="slidenum">
              <a:rPr lang="en-GB" smtClean="0"/>
              <a:t>‹#›</a:t>
            </a:fld>
            <a:endParaRPr lang="en-GB"/>
          </a:p>
        </p:txBody>
      </p:sp>
    </p:spTree>
    <p:extLst>
      <p:ext uri="{BB962C8B-B14F-4D97-AF65-F5344CB8AC3E}">
        <p14:creationId xmlns:p14="http://schemas.microsoft.com/office/powerpoint/2010/main" val="40206461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1EECE3E5-5DC4-44F8-A92E-82E0DA663C0D}" type="datetimeFigureOut">
              <a:rPr lang="en-GB" smtClean="0"/>
              <a:t>26/04/2018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B6E87FF-8A2A-404D-A870-0EAC45F208D6}" type="slidenum">
              <a:rPr lang="en-GB" smtClean="0"/>
              <a:t>‹#›</a:t>
            </a:fld>
            <a:endParaRPr lang="en-GB"/>
          </a:p>
        </p:txBody>
      </p:sp>
    </p:spTree>
    <p:extLst>
      <p:ext uri="{BB962C8B-B14F-4D97-AF65-F5344CB8AC3E}">
        <p14:creationId xmlns:p14="http://schemas.microsoft.com/office/powerpoint/2010/main" val="180183553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1EECE3E5-5DC4-44F8-A92E-82E0DA663C0D}" type="datetimeFigureOut">
              <a:rPr lang="en-GB" smtClean="0"/>
              <a:t>26/04/2018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B6E87FF-8A2A-404D-A870-0EAC45F208D6}" type="slidenum">
              <a:rPr lang="en-GB" smtClean="0"/>
              <a:t>‹#›</a:t>
            </a:fld>
            <a:endParaRPr lang="en-GB"/>
          </a:p>
        </p:txBody>
      </p:sp>
    </p:spTree>
    <p:extLst>
      <p:ext uri="{BB962C8B-B14F-4D97-AF65-F5344CB8AC3E}">
        <p14:creationId xmlns:p14="http://schemas.microsoft.com/office/powerpoint/2010/main" val="146169701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cy-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cy-GB"/>
          </a:p>
        </p:txBody>
      </p:sp>
      <p:sp>
        <p:nvSpPr>
          <p:cNvPr id="4" name="Date Placeholder 3"/>
          <p:cNvSpPr>
            <a:spLocks noGrp="1"/>
          </p:cNvSpPr>
          <p:nvPr>
            <p:ph type="dt" sz="half" idx="10"/>
          </p:nvPr>
        </p:nvSpPr>
        <p:spPr/>
        <p:txBody>
          <a:bodyPr/>
          <a:lstStyle/>
          <a:p>
            <a:fld id="{11F40235-2D05-4F65-A531-5EFF5F85B8EC}" type="datetimeFigureOut">
              <a:rPr lang="cy-GB" smtClean="0"/>
              <a:t>26/04/2018</a:t>
            </a:fld>
            <a:endParaRPr lang="cy-GB"/>
          </a:p>
        </p:txBody>
      </p:sp>
      <p:sp>
        <p:nvSpPr>
          <p:cNvPr id="5" name="Footer Placeholder 4"/>
          <p:cNvSpPr>
            <a:spLocks noGrp="1"/>
          </p:cNvSpPr>
          <p:nvPr>
            <p:ph type="ftr" sz="quarter" idx="11"/>
          </p:nvPr>
        </p:nvSpPr>
        <p:spPr/>
        <p:txBody>
          <a:bodyPr/>
          <a:lstStyle/>
          <a:p>
            <a:endParaRPr lang="cy-GB"/>
          </a:p>
        </p:txBody>
      </p:sp>
      <p:sp>
        <p:nvSpPr>
          <p:cNvPr id="6" name="Slide Number Placeholder 5"/>
          <p:cNvSpPr>
            <a:spLocks noGrp="1"/>
          </p:cNvSpPr>
          <p:nvPr>
            <p:ph type="sldNum" sz="quarter" idx="12"/>
          </p:nvPr>
        </p:nvSpPr>
        <p:spPr/>
        <p:txBody>
          <a:bodyPr/>
          <a:lstStyle/>
          <a:p>
            <a:fld id="{233B0625-771D-489D-B3BE-A15BF96E1901}" type="slidenum">
              <a:rPr lang="cy-GB" smtClean="0"/>
              <a:t>‹#›</a:t>
            </a:fld>
            <a:endParaRPr lang="cy-GB"/>
          </a:p>
        </p:txBody>
      </p:sp>
    </p:spTree>
    <p:extLst>
      <p:ext uri="{BB962C8B-B14F-4D97-AF65-F5344CB8AC3E}">
        <p14:creationId xmlns:p14="http://schemas.microsoft.com/office/powerpoint/2010/main" val="185966212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cy-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cy-GB"/>
          </a:p>
        </p:txBody>
      </p:sp>
      <p:sp>
        <p:nvSpPr>
          <p:cNvPr id="4" name="Date Placeholder 3"/>
          <p:cNvSpPr>
            <a:spLocks noGrp="1"/>
          </p:cNvSpPr>
          <p:nvPr>
            <p:ph type="dt" sz="half" idx="10"/>
          </p:nvPr>
        </p:nvSpPr>
        <p:spPr/>
        <p:txBody>
          <a:bodyPr/>
          <a:lstStyle/>
          <a:p>
            <a:fld id="{11F40235-2D05-4F65-A531-5EFF5F85B8EC}" type="datetimeFigureOut">
              <a:rPr lang="cy-GB" smtClean="0"/>
              <a:t>26/04/2018</a:t>
            </a:fld>
            <a:endParaRPr lang="cy-GB"/>
          </a:p>
        </p:txBody>
      </p:sp>
      <p:sp>
        <p:nvSpPr>
          <p:cNvPr id="5" name="Footer Placeholder 4"/>
          <p:cNvSpPr>
            <a:spLocks noGrp="1"/>
          </p:cNvSpPr>
          <p:nvPr>
            <p:ph type="ftr" sz="quarter" idx="11"/>
          </p:nvPr>
        </p:nvSpPr>
        <p:spPr/>
        <p:txBody>
          <a:bodyPr/>
          <a:lstStyle/>
          <a:p>
            <a:endParaRPr lang="cy-GB"/>
          </a:p>
        </p:txBody>
      </p:sp>
      <p:sp>
        <p:nvSpPr>
          <p:cNvPr id="6" name="Slide Number Placeholder 5"/>
          <p:cNvSpPr>
            <a:spLocks noGrp="1"/>
          </p:cNvSpPr>
          <p:nvPr>
            <p:ph type="sldNum" sz="quarter" idx="12"/>
          </p:nvPr>
        </p:nvSpPr>
        <p:spPr/>
        <p:txBody>
          <a:bodyPr/>
          <a:lstStyle/>
          <a:p>
            <a:fld id="{233B0625-771D-489D-B3BE-A15BF96E1901}" type="slidenum">
              <a:rPr lang="cy-GB" smtClean="0"/>
              <a:t>‹#›</a:t>
            </a:fld>
            <a:endParaRPr lang="cy-GB"/>
          </a:p>
        </p:txBody>
      </p:sp>
    </p:spTree>
    <p:extLst>
      <p:ext uri="{BB962C8B-B14F-4D97-AF65-F5344CB8AC3E}">
        <p14:creationId xmlns:p14="http://schemas.microsoft.com/office/powerpoint/2010/main" val="134383416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cy-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1F40235-2D05-4F65-A531-5EFF5F85B8EC}" type="datetimeFigureOut">
              <a:rPr lang="cy-GB" smtClean="0"/>
              <a:t>26/04/2018</a:t>
            </a:fld>
            <a:endParaRPr lang="cy-GB"/>
          </a:p>
        </p:txBody>
      </p:sp>
      <p:sp>
        <p:nvSpPr>
          <p:cNvPr id="5" name="Footer Placeholder 4"/>
          <p:cNvSpPr>
            <a:spLocks noGrp="1"/>
          </p:cNvSpPr>
          <p:nvPr>
            <p:ph type="ftr" sz="quarter" idx="11"/>
          </p:nvPr>
        </p:nvSpPr>
        <p:spPr/>
        <p:txBody>
          <a:bodyPr/>
          <a:lstStyle/>
          <a:p>
            <a:endParaRPr lang="cy-GB"/>
          </a:p>
        </p:txBody>
      </p:sp>
      <p:sp>
        <p:nvSpPr>
          <p:cNvPr id="6" name="Slide Number Placeholder 5"/>
          <p:cNvSpPr>
            <a:spLocks noGrp="1"/>
          </p:cNvSpPr>
          <p:nvPr>
            <p:ph type="sldNum" sz="quarter" idx="12"/>
          </p:nvPr>
        </p:nvSpPr>
        <p:spPr/>
        <p:txBody>
          <a:bodyPr/>
          <a:lstStyle/>
          <a:p>
            <a:fld id="{233B0625-771D-489D-B3BE-A15BF96E1901}" type="slidenum">
              <a:rPr lang="cy-GB" smtClean="0"/>
              <a:t>‹#›</a:t>
            </a:fld>
            <a:endParaRPr lang="cy-GB"/>
          </a:p>
        </p:txBody>
      </p:sp>
    </p:spTree>
    <p:extLst>
      <p:ext uri="{BB962C8B-B14F-4D97-AF65-F5344CB8AC3E}">
        <p14:creationId xmlns:p14="http://schemas.microsoft.com/office/powerpoint/2010/main" val="333004629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cy-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cy-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cy-GB"/>
          </a:p>
        </p:txBody>
      </p:sp>
      <p:sp>
        <p:nvSpPr>
          <p:cNvPr id="5" name="Date Placeholder 4"/>
          <p:cNvSpPr>
            <a:spLocks noGrp="1"/>
          </p:cNvSpPr>
          <p:nvPr>
            <p:ph type="dt" sz="half" idx="10"/>
          </p:nvPr>
        </p:nvSpPr>
        <p:spPr/>
        <p:txBody>
          <a:bodyPr/>
          <a:lstStyle/>
          <a:p>
            <a:fld id="{11F40235-2D05-4F65-A531-5EFF5F85B8EC}" type="datetimeFigureOut">
              <a:rPr lang="cy-GB" smtClean="0"/>
              <a:t>26/04/2018</a:t>
            </a:fld>
            <a:endParaRPr lang="cy-GB"/>
          </a:p>
        </p:txBody>
      </p:sp>
      <p:sp>
        <p:nvSpPr>
          <p:cNvPr id="6" name="Footer Placeholder 5"/>
          <p:cNvSpPr>
            <a:spLocks noGrp="1"/>
          </p:cNvSpPr>
          <p:nvPr>
            <p:ph type="ftr" sz="quarter" idx="11"/>
          </p:nvPr>
        </p:nvSpPr>
        <p:spPr/>
        <p:txBody>
          <a:bodyPr/>
          <a:lstStyle/>
          <a:p>
            <a:endParaRPr lang="cy-GB"/>
          </a:p>
        </p:txBody>
      </p:sp>
      <p:sp>
        <p:nvSpPr>
          <p:cNvPr id="7" name="Slide Number Placeholder 6"/>
          <p:cNvSpPr>
            <a:spLocks noGrp="1"/>
          </p:cNvSpPr>
          <p:nvPr>
            <p:ph type="sldNum" sz="quarter" idx="12"/>
          </p:nvPr>
        </p:nvSpPr>
        <p:spPr/>
        <p:txBody>
          <a:bodyPr/>
          <a:lstStyle/>
          <a:p>
            <a:fld id="{233B0625-771D-489D-B3BE-A15BF96E1901}" type="slidenum">
              <a:rPr lang="cy-GB" smtClean="0"/>
              <a:t>‹#›</a:t>
            </a:fld>
            <a:endParaRPr lang="cy-GB"/>
          </a:p>
        </p:txBody>
      </p:sp>
    </p:spTree>
    <p:extLst>
      <p:ext uri="{BB962C8B-B14F-4D97-AF65-F5344CB8AC3E}">
        <p14:creationId xmlns:p14="http://schemas.microsoft.com/office/powerpoint/2010/main" val="239844390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cy-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cy-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cy-GB"/>
          </a:p>
        </p:txBody>
      </p:sp>
      <p:sp>
        <p:nvSpPr>
          <p:cNvPr id="7" name="Date Placeholder 6"/>
          <p:cNvSpPr>
            <a:spLocks noGrp="1"/>
          </p:cNvSpPr>
          <p:nvPr>
            <p:ph type="dt" sz="half" idx="10"/>
          </p:nvPr>
        </p:nvSpPr>
        <p:spPr/>
        <p:txBody>
          <a:bodyPr/>
          <a:lstStyle/>
          <a:p>
            <a:fld id="{11F40235-2D05-4F65-A531-5EFF5F85B8EC}" type="datetimeFigureOut">
              <a:rPr lang="cy-GB" smtClean="0"/>
              <a:t>26/04/2018</a:t>
            </a:fld>
            <a:endParaRPr lang="cy-GB"/>
          </a:p>
        </p:txBody>
      </p:sp>
      <p:sp>
        <p:nvSpPr>
          <p:cNvPr id="8" name="Footer Placeholder 7"/>
          <p:cNvSpPr>
            <a:spLocks noGrp="1"/>
          </p:cNvSpPr>
          <p:nvPr>
            <p:ph type="ftr" sz="quarter" idx="11"/>
          </p:nvPr>
        </p:nvSpPr>
        <p:spPr/>
        <p:txBody>
          <a:bodyPr/>
          <a:lstStyle/>
          <a:p>
            <a:endParaRPr lang="cy-GB"/>
          </a:p>
        </p:txBody>
      </p:sp>
      <p:sp>
        <p:nvSpPr>
          <p:cNvPr id="9" name="Slide Number Placeholder 8"/>
          <p:cNvSpPr>
            <a:spLocks noGrp="1"/>
          </p:cNvSpPr>
          <p:nvPr>
            <p:ph type="sldNum" sz="quarter" idx="12"/>
          </p:nvPr>
        </p:nvSpPr>
        <p:spPr/>
        <p:txBody>
          <a:bodyPr/>
          <a:lstStyle/>
          <a:p>
            <a:fld id="{233B0625-771D-489D-B3BE-A15BF96E1901}" type="slidenum">
              <a:rPr lang="cy-GB" smtClean="0"/>
              <a:t>‹#›</a:t>
            </a:fld>
            <a:endParaRPr lang="cy-GB"/>
          </a:p>
        </p:txBody>
      </p:sp>
    </p:spTree>
    <p:extLst>
      <p:ext uri="{BB962C8B-B14F-4D97-AF65-F5344CB8AC3E}">
        <p14:creationId xmlns:p14="http://schemas.microsoft.com/office/powerpoint/2010/main" val="325033945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cy-GB"/>
          </a:p>
        </p:txBody>
      </p:sp>
      <p:sp>
        <p:nvSpPr>
          <p:cNvPr id="3" name="Date Placeholder 2"/>
          <p:cNvSpPr>
            <a:spLocks noGrp="1"/>
          </p:cNvSpPr>
          <p:nvPr>
            <p:ph type="dt" sz="half" idx="10"/>
          </p:nvPr>
        </p:nvSpPr>
        <p:spPr/>
        <p:txBody>
          <a:bodyPr/>
          <a:lstStyle/>
          <a:p>
            <a:fld id="{11F40235-2D05-4F65-A531-5EFF5F85B8EC}" type="datetimeFigureOut">
              <a:rPr lang="cy-GB" smtClean="0"/>
              <a:t>26/04/2018</a:t>
            </a:fld>
            <a:endParaRPr lang="cy-GB"/>
          </a:p>
        </p:txBody>
      </p:sp>
      <p:sp>
        <p:nvSpPr>
          <p:cNvPr id="4" name="Footer Placeholder 3"/>
          <p:cNvSpPr>
            <a:spLocks noGrp="1"/>
          </p:cNvSpPr>
          <p:nvPr>
            <p:ph type="ftr" sz="quarter" idx="11"/>
          </p:nvPr>
        </p:nvSpPr>
        <p:spPr/>
        <p:txBody>
          <a:bodyPr/>
          <a:lstStyle/>
          <a:p>
            <a:endParaRPr lang="cy-GB"/>
          </a:p>
        </p:txBody>
      </p:sp>
      <p:sp>
        <p:nvSpPr>
          <p:cNvPr id="5" name="Slide Number Placeholder 4"/>
          <p:cNvSpPr>
            <a:spLocks noGrp="1"/>
          </p:cNvSpPr>
          <p:nvPr>
            <p:ph type="sldNum" sz="quarter" idx="12"/>
          </p:nvPr>
        </p:nvSpPr>
        <p:spPr/>
        <p:txBody>
          <a:bodyPr/>
          <a:lstStyle/>
          <a:p>
            <a:fld id="{233B0625-771D-489D-B3BE-A15BF96E1901}" type="slidenum">
              <a:rPr lang="cy-GB" smtClean="0"/>
              <a:t>‹#›</a:t>
            </a:fld>
            <a:endParaRPr lang="cy-GB"/>
          </a:p>
        </p:txBody>
      </p:sp>
    </p:spTree>
    <p:extLst>
      <p:ext uri="{BB962C8B-B14F-4D97-AF65-F5344CB8AC3E}">
        <p14:creationId xmlns:p14="http://schemas.microsoft.com/office/powerpoint/2010/main" val="164916501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1F40235-2D05-4F65-A531-5EFF5F85B8EC}" type="datetimeFigureOut">
              <a:rPr lang="cy-GB" smtClean="0"/>
              <a:t>26/04/2018</a:t>
            </a:fld>
            <a:endParaRPr lang="cy-GB"/>
          </a:p>
        </p:txBody>
      </p:sp>
      <p:sp>
        <p:nvSpPr>
          <p:cNvPr id="3" name="Footer Placeholder 2"/>
          <p:cNvSpPr>
            <a:spLocks noGrp="1"/>
          </p:cNvSpPr>
          <p:nvPr>
            <p:ph type="ftr" sz="quarter" idx="11"/>
          </p:nvPr>
        </p:nvSpPr>
        <p:spPr/>
        <p:txBody>
          <a:bodyPr/>
          <a:lstStyle/>
          <a:p>
            <a:endParaRPr lang="cy-GB"/>
          </a:p>
        </p:txBody>
      </p:sp>
      <p:sp>
        <p:nvSpPr>
          <p:cNvPr id="4" name="Slide Number Placeholder 3"/>
          <p:cNvSpPr>
            <a:spLocks noGrp="1"/>
          </p:cNvSpPr>
          <p:nvPr>
            <p:ph type="sldNum" sz="quarter" idx="12"/>
          </p:nvPr>
        </p:nvSpPr>
        <p:spPr/>
        <p:txBody>
          <a:bodyPr/>
          <a:lstStyle/>
          <a:p>
            <a:fld id="{233B0625-771D-489D-B3BE-A15BF96E1901}" type="slidenum">
              <a:rPr lang="cy-GB" smtClean="0"/>
              <a:t>‹#›</a:t>
            </a:fld>
            <a:endParaRPr lang="cy-GB"/>
          </a:p>
        </p:txBody>
      </p:sp>
    </p:spTree>
    <p:extLst>
      <p:ext uri="{BB962C8B-B14F-4D97-AF65-F5344CB8AC3E}">
        <p14:creationId xmlns:p14="http://schemas.microsoft.com/office/powerpoint/2010/main" val="37081425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cy-GB"/>
          </a:p>
        </p:txBody>
      </p:sp>
      <p:sp>
        <p:nvSpPr>
          <p:cNvPr id="3" name="Date Placeholder 2"/>
          <p:cNvSpPr>
            <a:spLocks noGrp="1"/>
          </p:cNvSpPr>
          <p:nvPr>
            <p:ph type="dt" sz="half" idx="10"/>
          </p:nvPr>
        </p:nvSpPr>
        <p:spPr/>
        <p:txBody>
          <a:bodyPr/>
          <a:lstStyle/>
          <a:p>
            <a:fld id="{1EECE3E5-5DC4-44F8-A92E-82E0DA663C0D}" type="datetimeFigureOut">
              <a:rPr lang="en-GB" smtClean="0"/>
              <a:t>26/04/2018</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CB6E87FF-8A2A-404D-A870-0EAC45F208D6}" type="slidenum">
              <a:rPr lang="en-GB" smtClean="0"/>
              <a:t>‹#›</a:t>
            </a:fld>
            <a:endParaRPr lang="en-GB"/>
          </a:p>
        </p:txBody>
      </p:sp>
    </p:spTree>
    <p:extLst>
      <p:ext uri="{BB962C8B-B14F-4D97-AF65-F5344CB8AC3E}">
        <p14:creationId xmlns:p14="http://schemas.microsoft.com/office/powerpoint/2010/main" val="254347187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cy-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cy-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1F40235-2D05-4F65-A531-5EFF5F85B8EC}" type="datetimeFigureOut">
              <a:rPr lang="cy-GB" smtClean="0"/>
              <a:t>26/04/2018</a:t>
            </a:fld>
            <a:endParaRPr lang="cy-GB"/>
          </a:p>
        </p:txBody>
      </p:sp>
      <p:sp>
        <p:nvSpPr>
          <p:cNvPr id="6" name="Footer Placeholder 5"/>
          <p:cNvSpPr>
            <a:spLocks noGrp="1"/>
          </p:cNvSpPr>
          <p:nvPr>
            <p:ph type="ftr" sz="quarter" idx="11"/>
          </p:nvPr>
        </p:nvSpPr>
        <p:spPr/>
        <p:txBody>
          <a:bodyPr/>
          <a:lstStyle/>
          <a:p>
            <a:endParaRPr lang="cy-GB"/>
          </a:p>
        </p:txBody>
      </p:sp>
      <p:sp>
        <p:nvSpPr>
          <p:cNvPr id="7" name="Slide Number Placeholder 6"/>
          <p:cNvSpPr>
            <a:spLocks noGrp="1"/>
          </p:cNvSpPr>
          <p:nvPr>
            <p:ph type="sldNum" sz="quarter" idx="12"/>
          </p:nvPr>
        </p:nvSpPr>
        <p:spPr/>
        <p:txBody>
          <a:bodyPr/>
          <a:lstStyle/>
          <a:p>
            <a:fld id="{233B0625-771D-489D-B3BE-A15BF96E1901}" type="slidenum">
              <a:rPr lang="cy-GB" smtClean="0"/>
              <a:t>‹#›</a:t>
            </a:fld>
            <a:endParaRPr lang="cy-GB"/>
          </a:p>
        </p:txBody>
      </p:sp>
    </p:spTree>
    <p:extLst>
      <p:ext uri="{BB962C8B-B14F-4D97-AF65-F5344CB8AC3E}">
        <p14:creationId xmlns:p14="http://schemas.microsoft.com/office/powerpoint/2010/main" val="410818831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cy-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y-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1F40235-2D05-4F65-A531-5EFF5F85B8EC}" type="datetimeFigureOut">
              <a:rPr lang="cy-GB" smtClean="0"/>
              <a:t>26/04/2018</a:t>
            </a:fld>
            <a:endParaRPr lang="cy-GB"/>
          </a:p>
        </p:txBody>
      </p:sp>
      <p:sp>
        <p:nvSpPr>
          <p:cNvPr id="6" name="Footer Placeholder 5"/>
          <p:cNvSpPr>
            <a:spLocks noGrp="1"/>
          </p:cNvSpPr>
          <p:nvPr>
            <p:ph type="ftr" sz="quarter" idx="11"/>
          </p:nvPr>
        </p:nvSpPr>
        <p:spPr/>
        <p:txBody>
          <a:bodyPr/>
          <a:lstStyle/>
          <a:p>
            <a:endParaRPr lang="cy-GB"/>
          </a:p>
        </p:txBody>
      </p:sp>
      <p:sp>
        <p:nvSpPr>
          <p:cNvPr id="7" name="Slide Number Placeholder 6"/>
          <p:cNvSpPr>
            <a:spLocks noGrp="1"/>
          </p:cNvSpPr>
          <p:nvPr>
            <p:ph type="sldNum" sz="quarter" idx="12"/>
          </p:nvPr>
        </p:nvSpPr>
        <p:spPr/>
        <p:txBody>
          <a:bodyPr/>
          <a:lstStyle/>
          <a:p>
            <a:fld id="{233B0625-771D-489D-B3BE-A15BF96E1901}" type="slidenum">
              <a:rPr lang="cy-GB" smtClean="0"/>
              <a:t>‹#›</a:t>
            </a:fld>
            <a:endParaRPr lang="cy-GB"/>
          </a:p>
        </p:txBody>
      </p:sp>
    </p:spTree>
    <p:extLst>
      <p:ext uri="{BB962C8B-B14F-4D97-AF65-F5344CB8AC3E}">
        <p14:creationId xmlns:p14="http://schemas.microsoft.com/office/powerpoint/2010/main" val="246292415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cy-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cy-GB"/>
          </a:p>
        </p:txBody>
      </p:sp>
      <p:sp>
        <p:nvSpPr>
          <p:cNvPr id="4" name="Date Placeholder 3"/>
          <p:cNvSpPr>
            <a:spLocks noGrp="1"/>
          </p:cNvSpPr>
          <p:nvPr>
            <p:ph type="dt" sz="half" idx="10"/>
          </p:nvPr>
        </p:nvSpPr>
        <p:spPr/>
        <p:txBody>
          <a:bodyPr/>
          <a:lstStyle/>
          <a:p>
            <a:fld id="{11F40235-2D05-4F65-A531-5EFF5F85B8EC}" type="datetimeFigureOut">
              <a:rPr lang="cy-GB" smtClean="0"/>
              <a:t>26/04/2018</a:t>
            </a:fld>
            <a:endParaRPr lang="cy-GB"/>
          </a:p>
        </p:txBody>
      </p:sp>
      <p:sp>
        <p:nvSpPr>
          <p:cNvPr id="5" name="Footer Placeholder 4"/>
          <p:cNvSpPr>
            <a:spLocks noGrp="1"/>
          </p:cNvSpPr>
          <p:nvPr>
            <p:ph type="ftr" sz="quarter" idx="11"/>
          </p:nvPr>
        </p:nvSpPr>
        <p:spPr/>
        <p:txBody>
          <a:bodyPr/>
          <a:lstStyle/>
          <a:p>
            <a:endParaRPr lang="cy-GB"/>
          </a:p>
        </p:txBody>
      </p:sp>
      <p:sp>
        <p:nvSpPr>
          <p:cNvPr id="6" name="Slide Number Placeholder 5"/>
          <p:cNvSpPr>
            <a:spLocks noGrp="1"/>
          </p:cNvSpPr>
          <p:nvPr>
            <p:ph type="sldNum" sz="quarter" idx="12"/>
          </p:nvPr>
        </p:nvSpPr>
        <p:spPr/>
        <p:txBody>
          <a:bodyPr/>
          <a:lstStyle/>
          <a:p>
            <a:fld id="{233B0625-771D-489D-B3BE-A15BF96E1901}" type="slidenum">
              <a:rPr lang="cy-GB" smtClean="0"/>
              <a:t>‹#›</a:t>
            </a:fld>
            <a:endParaRPr lang="cy-GB"/>
          </a:p>
        </p:txBody>
      </p:sp>
    </p:spTree>
    <p:extLst>
      <p:ext uri="{BB962C8B-B14F-4D97-AF65-F5344CB8AC3E}">
        <p14:creationId xmlns:p14="http://schemas.microsoft.com/office/powerpoint/2010/main" val="62030993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cy-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cy-GB"/>
          </a:p>
        </p:txBody>
      </p:sp>
      <p:sp>
        <p:nvSpPr>
          <p:cNvPr id="4" name="Date Placeholder 3"/>
          <p:cNvSpPr>
            <a:spLocks noGrp="1"/>
          </p:cNvSpPr>
          <p:nvPr>
            <p:ph type="dt" sz="half" idx="10"/>
          </p:nvPr>
        </p:nvSpPr>
        <p:spPr/>
        <p:txBody>
          <a:bodyPr/>
          <a:lstStyle/>
          <a:p>
            <a:fld id="{11F40235-2D05-4F65-A531-5EFF5F85B8EC}" type="datetimeFigureOut">
              <a:rPr lang="cy-GB" smtClean="0"/>
              <a:t>26/04/2018</a:t>
            </a:fld>
            <a:endParaRPr lang="cy-GB"/>
          </a:p>
        </p:txBody>
      </p:sp>
      <p:sp>
        <p:nvSpPr>
          <p:cNvPr id="5" name="Footer Placeholder 4"/>
          <p:cNvSpPr>
            <a:spLocks noGrp="1"/>
          </p:cNvSpPr>
          <p:nvPr>
            <p:ph type="ftr" sz="quarter" idx="11"/>
          </p:nvPr>
        </p:nvSpPr>
        <p:spPr/>
        <p:txBody>
          <a:bodyPr/>
          <a:lstStyle/>
          <a:p>
            <a:endParaRPr lang="cy-GB"/>
          </a:p>
        </p:txBody>
      </p:sp>
      <p:sp>
        <p:nvSpPr>
          <p:cNvPr id="6" name="Slide Number Placeholder 5"/>
          <p:cNvSpPr>
            <a:spLocks noGrp="1"/>
          </p:cNvSpPr>
          <p:nvPr>
            <p:ph type="sldNum" sz="quarter" idx="12"/>
          </p:nvPr>
        </p:nvSpPr>
        <p:spPr/>
        <p:txBody>
          <a:bodyPr/>
          <a:lstStyle/>
          <a:p>
            <a:fld id="{233B0625-771D-489D-B3BE-A15BF96E1901}" type="slidenum">
              <a:rPr lang="cy-GB" smtClean="0"/>
              <a:t>‹#›</a:t>
            </a:fld>
            <a:endParaRPr lang="cy-GB"/>
          </a:p>
        </p:txBody>
      </p:sp>
    </p:spTree>
    <p:extLst>
      <p:ext uri="{BB962C8B-B14F-4D97-AF65-F5344CB8AC3E}">
        <p14:creationId xmlns:p14="http://schemas.microsoft.com/office/powerpoint/2010/main" val="179129584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cy-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cy-GB"/>
          </a:p>
        </p:txBody>
      </p:sp>
      <p:sp>
        <p:nvSpPr>
          <p:cNvPr id="4" name="Date Placeholder 3"/>
          <p:cNvSpPr>
            <a:spLocks noGrp="1"/>
          </p:cNvSpPr>
          <p:nvPr>
            <p:ph type="dt" sz="half" idx="10"/>
          </p:nvPr>
        </p:nvSpPr>
        <p:spPr/>
        <p:txBody>
          <a:bodyPr/>
          <a:lstStyle/>
          <a:p>
            <a:fld id="{1E3AADFD-AAD9-4738-9919-AA7546B973B4}" type="datetimeFigureOut">
              <a:rPr lang="cy-GB" smtClean="0"/>
              <a:t>26/04/2018</a:t>
            </a:fld>
            <a:endParaRPr lang="cy-GB"/>
          </a:p>
        </p:txBody>
      </p:sp>
      <p:sp>
        <p:nvSpPr>
          <p:cNvPr id="5" name="Footer Placeholder 4"/>
          <p:cNvSpPr>
            <a:spLocks noGrp="1"/>
          </p:cNvSpPr>
          <p:nvPr>
            <p:ph type="ftr" sz="quarter" idx="11"/>
          </p:nvPr>
        </p:nvSpPr>
        <p:spPr/>
        <p:txBody>
          <a:bodyPr/>
          <a:lstStyle/>
          <a:p>
            <a:endParaRPr lang="cy-GB"/>
          </a:p>
        </p:txBody>
      </p:sp>
      <p:sp>
        <p:nvSpPr>
          <p:cNvPr id="6" name="Slide Number Placeholder 5"/>
          <p:cNvSpPr>
            <a:spLocks noGrp="1"/>
          </p:cNvSpPr>
          <p:nvPr>
            <p:ph type="sldNum" sz="quarter" idx="12"/>
          </p:nvPr>
        </p:nvSpPr>
        <p:spPr/>
        <p:txBody>
          <a:bodyPr/>
          <a:lstStyle/>
          <a:p>
            <a:fld id="{0B095CD7-F9B8-4354-9B55-CADAD562964B}" type="slidenum">
              <a:rPr lang="cy-GB" smtClean="0"/>
              <a:t>‹#›</a:t>
            </a:fld>
            <a:endParaRPr lang="cy-GB"/>
          </a:p>
        </p:txBody>
      </p:sp>
    </p:spTree>
    <p:extLst>
      <p:ext uri="{BB962C8B-B14F-4D97-AF65-F5344CB8AC3E}">
        <p14:creationId xmlns:p14="http://schemas.microsoft.com/office/powerpoint/2010/main" val="337194216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cy-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cy-GB"/>
          </a:p>
        </p:txBody>
      </p:sp>
      <p:sp>
        <p:nvSpPr>
          <p:cNvPr id="4" name="Date Placeholder 3"/>
          <p:cNvSpPr>
            <a:spLocks noGrp="1"/>
          </p:cNvSpPr>
          <p:nvPr>
            <p:ph type="dt" sz="half" idx="10"/>
          </p:nvPr>
        </p:nvSpPr>
        <p:spPr/>
        <p:txBody>
          <a:bodyPr/>
          <a:lstStyle/>
          <a:p>
            <a:fld id="{1E3AADFD-AAD9-4738-9919-AA7546B973B4}" type="datetimeFigureOut">
              <a:rPr lang="cy-GB" smtClean="0"/>
              <a:t>26/04/2018</a:t>
            </a:fld>
            <a:endParaRPr lang="cy-GB"/>
          </a:p>
        </p:txBody>
      </p:sp>
      <p:sp>
        <p:nvSpPr>
          <p:cNvPr id="5" name="Footer Placeholder 4"/>
          <p:cNvSpPr>
            <a:spLocks noGrp="1"/>
          </p:cNvSpPr>
          <p:nvPr>
            <p:ph type="ftr" sz="quarter" idx="11"/>
          </p:nvPr>
        </p:nvSpPr>
        <p:spPr/>
        <p:txBody>
          <a:bodyPr/>
          <a:lstStyle/>
          <a:p>
            <a:endParaRPr lang="cy-GB"/>
          </a:p>
        </p:txBody>
      </p:sp>
      <p:sp>
        <p:nvSpPr>
          <p:cNvPr id="6" name="Slide Number Placeholder 5"/>
          <p:cNvSpPr>
            <a:spLocks noGrp="1"/>
          </p:cNvSpPr>
          <p:nvPr>
            <p:ph type="sldNum" sz="quarter" idx="12"/>
          </p:nvPr>
        </p:nvSpPr>
        <p:spPr/>
        <p:txBody>
          <a:bodyPr/>
          <a:lstStyle/>
          <a:p>
            <a:fld id="{0B095CD7-F9B8-4354-9B55-CADAD562964B}" type="slidenum">
              <a:rPr lang="cy-GB" smtClean="0"/>
              <a:t>‹#›</a:t>
            </a:fld>
            <a:endParaRPr lang="cy-GB"/>
          </a:p>
        </p:txBody>
      </p:sp>
    </p:spTree>
    <p:extLst>
      <p:ext uri="{BB962C8B-B14F-4D97-AF65-F5344CB8AC3E}">
        <p14:creationId xmlns:p14="http://schemas.microsoft.com/office/powerpoint/2010/main" val="2974267807"/>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cy-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E3AADFD-AAD9-4738-9919-AA7546B973B4}" type="datetimeFigureOut">
              <a:rPr lang="cy-GB" smtClean="0"/>
              <a:t>26/04/2018</a:t>
            </a:fld>
            <a:endParaRPr lang="cy-GB"/>
          </a:p>
        </p:txBody>
      </p:sp>
      <p:sp>
        <p:nvSpPr>
          <p:cNvPr id="5" name="Footer Placeholder 4"/>
          <p:cNvSpPr>
            <a:spLocks noGrp="1"/>
          </p:cNvSpPr>
          <p:nvPr>
            <p:ph type="ftr" sz="quarter" idx="11"/>
          </p:nvPr>
        </p:nvSpPr>
        <p:spPr/>
        <p:txBody>
          <a:bodyPr/>
          <a:lstStyle/>
          <a:p>
            <a:endParaRPr lang="cy-GB"/>
          </a:p>
        </p:txBody>
      </p:sp>
      <p:sp>
        <p:nvSpPr>
          <p:cNvPr id="6" name="Slide Number Placeholder 5"/>
          <p:cNvSpPr>
            <a:spLocks noGrp="1"/>
          </p:cNvSpPr>
          <p:nvPr>
            <p:ph type="sldNum" sz="quarter" idx="12"/>
          </p:nvPr>
        </p:nvSpPr>
        <p:spPr/>
        <p:txBody>
          <a:bodyPr/>
          <a:lstStyle/>
          <a:p>
            <a:fld id="{0B095CD7-F9B8-4354-9B55-CADAD562964B}" type="slidenum">
              <a:rPr lang="cy-GB" smtClean="0"/>
              <a:t>‹#›</a:t>
            </a:fld>
            <a:endParaRPr lang="cy-GB"/>
          </a:p>
        </p:txBody>
      </p:sp>
    </p:spTree>
    <p:extLst>
      <p:ext uri="{BB962C8B-B14F-4D97-AF65-F5344CB8AC3E}">
        <p14:creationId xmlns:p14="http://schemas.microsoft.com/office/powerpoint/2010/main" val="252927495"/>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cy-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cy-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cy-GB"/>
          </a:p>
        </p:txBody>
      </p:sp>
      <p:sp>
        <p:nvSpPr>
          <p:cNvPr id="5" name="Date Placeholder 4"/>
          <p:cNvSpPr>
            <a:spLocks noGrp="1"/>
          </p:cNvSpPr>
          <p:nvPr>
            <p:ph type="dt" sz="half" idx="10"/>
          </p:nvPr>
        </p:nvSpPr>
        <p:spPr/>
        <p:txBody>
          <a:bodyPr/>
          <a:lstStyle/>
          <a:p>
            <a:fld id="{1E3AADFD-AAD9-4738-9919-AA7546B973B4}" type="datetimeFigureOut">
              <a:rPr lang="cy-GB" smtClean="0"/>
              <a:t>26/04/2018</a:t>
            </a:fld>
            <a:endParaRPr lang="cy-GB"/>
          </a:p>
        </p:txBody>
      </p:sp>
      <p:sp>
        <p:nvSpPr>
          <p:cNvPr id="6" name="Footer Placeholder 5"/>
          <p:cNvSpPr>
            <a:spLocks noGrp="1"/>
          </p:cNvSpPr>
          <p:nvPr>
            <p:ph type="ftr" sz="quarter" idx="11"/>
          </p:nvPr>
        </p:nvSpPr>
        <p:spPr/>
        <p:txBody>
          <a:bodyPr/>
          <a:lstStyle/>
          <a:p>
            <a:endParaRPr lang="cy-GB"/>
          </a:p>
        </p:txBody>
      </p:sp>
      <p:sp>
        <p:nvSpPr>
          <p:cNvPr id="7" name="Slide Number Placeholder 6"/>
          <p:cNvSpPr>
            <a:spLocks noGrp="1"/>
          </p:cNvSpPr>
          <p:nvPr>
            <p:ph type="sldNum" sz="quarter" idx="12"/>
          </p:nvPr>
        </p:nvSpPr>
        <p:spPr/>
        <p:txBody>
          <a:bodyPr/>
          <a:lstStyle/>
          <a:p>
            <a:fld id="{0B095CD7-F9B8-4354-9B55-CADAD562964B}" type="slidenum">
              <a:rPr lang="cy-GB" smtClean="0"/>
              <a:t>‹#›</a:t>
            </a:fld>
            <a:endParaRPr lang="cy-GB"/>
          </a:p>
        </p:txBody>
      </p:sp>
    </p:spTree>
    <p:extLst>
      <p:ext uri="{BB962C8B-B14F-4D97-AF65-F5344CB8AC3E}">
        <p14:creationId xmlns:p14="http://schemas.microsoft.com/office/powerpoint/2010/main" val="3293131300"/>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cy-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cy-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cy-GB"/>
          </a:p>
        </p:txBody>
      </p:sp>
      <p:sp>
        <p:nvSpPr>
          <p:cNvPr id="7" name="Date Placeholder 6"/>
          <p:cNvSpPr>
            <a:spLocks noGrp="1"/>
          </p:cNvSpPr>
          <p:nvPr>
            <p:ph type="dt" sz="half" idx="10"/>
          </p:nvPr>
        </p:nvSpPr>
        <p:spPr/>
        <p:txBody>
          <a:bodyPr/>
          <a:lstStyle/>
          <a:p>
            <a:fld id="{1E3AADFD-AAD9-4738-9919-AA7546B973B4}" type="datetimeFigureOut">
              <a:rPr lang="cy-GB" smtClean="0"/>
              <a:t>26/04/2018</a:t>
            </a:fld>
            <a:endParaRPr lang="cy-GB"/>
          </a:p>
        </p:txBody>
      </p:sp>
      <p:sp>
        <p:nvSpPr>
          <p:cNvPr id="8" name="Footer Placeholder 7"/>
          <p:cNvSpPr>
            <a:spLocks noGrp="1"/>
          </p:cNvSpPr>
          <p:nvPr>
            <p:ph type="ftr" sz="quarter" idx="11"/>
          </p:nvPr>
        </p:nvSpPr>
        <p:spPr/>
        <p:txBody>
          <a:bodyPr/>
          <a:lstStyle/>
          <a:p>
            <a:endParaRPr lang="cy-GB"/>
          </a:p>
        </p:txBody>
      </p:sp>
      <p:sp>
        <p:nvSpPr>
          <p:cNvPr id="9" name="Slide Number Placeholder 8"/>
          <p:cNvSpPr>
            <a:spLocks noGrp="1"/>
          </p:cNvSpPr>
          <p:nvPr>
            <p:ph type="sldNum" sz="quarter" idx="12"/>
          </p:nvPr>
        </p:nvSpPr>
        <p:spPr/>
        <p:txBody>
          <a:bodyPr/>
          <a:lstStyle/>
          <a:p>
            <a:fld id="{0B095CD7-F9B8-4354-9B55-CADAD562964B}" type="slidenum">
              <a:rPr lang="cy-GB" smtClean="0"/>
              <a:t>‹#›</a:t>
            </a:fld>
            <a:endParaRPr lang="cy-GB"/>
          </a:p>
        </p:txBody>
      </p:sp>
    </p:spTree>
    <p:extLst>
      <p:ext uri="{BB962C8B-B14F-4D97-AF65-F5344CB8AC3E}">
        <p14:creationId xmlns:p14="http://schemas.microsoft.com/office/powerpoint/2010/main" val="2932151230"/>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cy-GB"/>
          </a:p>
        </p:txBody>
      </p:sp>
      <p:sp>
        <p:nvSpPr>
          <p:cNvPr id="3" name="Date Placeholder 2"/>
          <p:cNvSpPr>
            <a:spLocks noGrp="1"/>
          </p:cNvSpPr>
          <p:nvPr>
            <p:ph type="dt" sz="half" idx="10"/>
          </p:nvPr>
        </p:nvSpPr>
        <p:spPr/>
        <p:txBody>
          <a:bodyPr/>
          <a:lstStyle/>
          <a:p>
            <a:fld id="{1E3AADFD-AAD9-4738-9919-AA7546B973B4}" type="datetimeFigureOut">
              <a:rPr lang="cy-GB" smtClean="0"/>
              <a:t>26/04/2018</a:t>
            </a:fld>
            <a:endParaRPr lang="cy-GB"/>
          </a:p>
        </p:txBody>
      </p:sp>
      <p:sp>
        <p:nvSpPr>
          <p:cNvPr id="4" name="Footer Placeholder 3"/>
          <p:cNvSpPr>
            <a:spLocks noGrp="1"/>
          </p:cNvSpPr>
          <p:nvPr>
            <p:ph type="ftr" sz="quarter" idx="11"/>
          </p:nvPr>
        </p:nvSpPr>
        <p:spPr/>
        <p:txBody>
          <a:bodyPr/>
          <a:lstStyle/>
          <a:p>
            <a:endParaRPr lang="cy-GB"/>
          </a:p>
        </p:txBody>
      </p:sp>
      <p:sp>
        <p:nvSpPr>
          <p:cNvPr id="5" name="Slide Number Placeholder 4"/>
          <p:cNvSpPr>
            <a:spLocks noGrp="1"/>
          </p:cNvSpPr>
          <p:nvPr>
            <p:ph type="sldNum" sz="quarter" idx="12"/>
          </p:nvPr>
        </p:nvSpPr>
        <p:spPr/>
        <p:txBody>
          <a:bodyPr/>
          <a:lstStyle/>
          <a:p>
            <a:fld id="{0B095CD7-F9B8-4354-9B55-CADAD562964B}" type="slidenum">
              <a:rPr lang="cy-GB" smtClean="0"/>
              <a:t>‹#›</a:t>
            </a:fld>
            <a:endParaRPr lang="cy-GB"/>
          </a:p>
        </p:txBody>
      </p:sp>
    </p:spTree>
    <p:extLst>
      <p:ext uri="{BB962C8B-B14F-4D97-AF65-F5344CB8AC3E}">
        <p14:creationId xmlns:p14="http://schemas.microsoft.com/office/powerpoint/2010/main" val="6102297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1EECE3E5-5DC4-44F8-A92E-82E0DA663C0D}" type="datetimeFigureOut">
              <a:rPr lang="en-GB" smtClean="0"/>
              <a:t>26/04/2018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B6E87FF-8A2A-404D-A870-0EAC45F208D6}" type="slidenum">
              <a:rPr lang="en-GB" smtClean="0"/>
              <a:t>‹#›</a:t>
            </a:fld>
            <a:endParaRPr lang="en-GB"/>
          </a:p>
        </p:txBody>
      </p:sp>
    </p:spTree>
    <p:extLst>
      <p:ext uri="{BB962C8B-B14F-4D97-AF65-F5344CB8AC3E}">
        <p14:creationId xmlns:p14="http://schemas.microsoft.com/office/powerpoint/2010/main" val="2246739392"/>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cy-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cy-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E3AADFD-AAD9-4738-9919-AA7546B973B4}" type="datetimeFigureOut">
              <a:rPr lang="cy-GB" smtClean="0"/>
              <a:t>26/04/2018</a:t>
            </a:fld>
            <a:endParaRPr lang="cy-GB"/>
          </a:p>
        </p:txBody>
      </p:sp>
      <p:sp>
        <p:nvSpPr>
          <p:cNvPr id="6" name="Footer Placeholder 5"/>
          <p:cNvSpPr>
            <a:spLocks noGrp="1"/>
          </p:cNvSpPr>
          <p:nvPr>
            <p:ph type="ftr" sz="quarter" idx="11"/>
          </p:nvPr>
        </p:nvSpPr>
        <p:spPr/>
        <p:txBody>
          <a:bodyPr/>
          <a:lstStyle/>
          <a:p>
            <a:endParaRPr lang="cy-GB"/>
          </a:p>
        </p:txBody>
      </p:sp>
      <p:sp>
        <p:nvSpPr>
          <p:cNvPr id="7" name="Slide Number Placeholder 6"/>
          <p:cNvSpPr>
            <a:spLocks noGrp="1"/>
          </p:cNvSpPr>
          <p:nvPr>
            <p:ph type="sldNum" sz="quarter" idx="12"/>
          </p:nvPr>
        </p:nvSpPr>
        <p:spPr/>
        <p:txBody>
          <a:bodyPr/>
          <a:lstStyle/>
          <a:p>
            <a:fld id="{0B095CD7-F9B8-4354-9B55-CADAD562964B}" type="slidenum">
              <a:rPr lang="cy-GB" smtClean="0"/>
              <a:t>‹#›</a:t>
            </a:fld>
            <a:endParaRPr lang="cy-GB"/>
          </a:p>
        </p:txBody>
      </p:sp>
    </p:spTree>
    <p:extLst>
      <p:ext uri="{BB962C8B-B14F-4D97-AF65-F5344CB8AC3E}">
        <p14:creationId xmlns:p14="http://schemas.microsoft.com/office/powerpoint/2010/main" val="2217219232"/>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E3AADFD-AAD9-4738-9919-AA7546B973B4}" type="datetimeFigureOut">
              <a:rPr lang="cy-GB" smtClean="0"/>
              <a:t>26/04/2018</a:t>
            </a:fld>
            <a:endParaRPr lang="cy-GB"/>
          </a:p>
        </p:txBody>
      </p:sp>
      <p:sp>
        <p:nvSpPr>
          <p:cNvPr id="3" name="Footer Placeholder 2"/>
          <p:cNvSpPr>
            <a:spLocks noGrp="1"/>
          </p:cNvSpPr>
          <p:nvPr>
            <p:ph type="ftr" sz="quarter" idx="11"/>
          </p:nvPr>
        </p:nvSpPr>
        <p:spPr/>
        <p:txBody>
          <a:bodyPr/>
          <a:lstStyle/>
          <a:p>
            <a:endParaRPr lang="cy-GB"/>
          </a:p>
        </p:txBody>
      </p:sp>
      <p:sp>
        <p:nvSpPr>
          <p:cNvPr id="4" name="Slide Number Placeholder 3"/>
          <p:cNvSpPr>
            <a:spLocks noGrp="1"/>
          </p:cNvSpPr>
          <p:nvPr>
            <p:ph type="sldNum" sz="quarter" idx="12"/>
          </p:nvPr>
        </p:nvSpPr>
        <p:spPr/>
        <p:txBody>
          <a:bodyPr/>
          <a:lstStyle/>
          <a:p>
            <a:fld id="{0B095CD7-F9B8-4354-9B55-CADAD562964B}" type="slidenum">
              <a:rPr lang="cy-GB" smtClean="0"/>
              <a:t>‹#›</a:t>
            </a:fld>
            <a:endParaRPr lang="cy-GB"/>
          </a:p>
        </p:txBody>
      </p:sp>
    </p:spTree>
    <p:extLst>
      <p:ext uri="{BB962C8B-B14F-4D97-AF65-F5344CB8AC3E}">
        <p14:creationId xmlns:p14="http://schemas.microsoft.com/office/powerpoint/2010/main" val="172856486"/>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cy-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y-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E3AADFD-AAD9-4738-9919-AA7546B973B4}" type="datetimeFigureOut">
              <a:rPr lang="cy-GB" smtClean="0"/>
              <a:t>26/04/2018</a:t>
            </a:fld>
            <a:endParaRPr lang="cy-GB"/>
          </a:p>
        </p:txBody>
      </p:sp>
      <p:sp>
        <p:nvSpPr>
          <p:cNvPr id="6" name="Footer Placeholder 5"/>
          <p:cNvSpPr>
            <a:spLocks noGrp="1"/>
          </p:cNvSpPr>
          <p:nvPr>
            <p:ph type="ftr" sz="quarter" idx="11"/>
          </p:nvPr>
        </p:nvSpPr>
        <p:spPr/>
        <p:txBody>
          <a:bodyPr/>
          <a:lstStyle/>
          <a:p>
            <a:endParaRPr lang="cy-GB"/>
          </a:p>
        </p:txBody>
      </p:sp>
      <p:sp>
        <p:nvSpPr>
          <p:cNvPr id="7" name="Slide Number Placeholder 6"/>
          <p:cNvSpPr>
            <a:spLocks noGrp="1"/>
          </p:cNvSpPr>
          <p:nvPr>
            <p:ph type="sldNum" sz="quarter" idx="12"/>
          </p:nvPr>
        </p:nvSpPr>
        <p:spPr/>
        <p:txBody>
          <a:bodyPr/>
          <a:lstStyle/>
          <a:p>
            <a:fld id="{0B095CD7-F9B8-4354-9B55-CADAD562964B}" type="slidenum">
              <a:rPr lang="cy-GB" smtClean="0"/>
              <a:t>‹#›</a:t>
            </a:fld>
            <a:endParaRPr lang="cy-GB"/>
          </a:p>
        </p:txBody>
      </p:sp>
    </p:spTree>
    <p:extLst>
      <p:ext uri="{BB962C8B-B14F-4D97-AF65-F5344CB8AC3E}">
        <p14:creationId xmlns:p14="http://schemas.microsoft.com/office/powerpoint/2010/main" val="113289822"/>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cy-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cy-GB"/>
          </a:p>
        </p:txBody>
      </p:sp>
      <p:sp>
        <p:nvSpPr>
          <p:cNvPr id="4" name="Date Placeholder 3"/>
          <p:cNvSpPr>
            <a:spLocks noGrp="1"/>
          </p:cNvSpPr>
          <p:nvPr>
            <p:ph type="dt" sz="half" idx="10"/>
          </p:nvPr>
        </p:nvSpPr>
        <p:spPr/>
        <p:txBody>
          <a:bodyPr/>
          <a:lstStyle/>
          <a:p>
            <a:fld id="{1E3AADFD-AAD9-4738-9919-AA7546B973B4}" type="datetimeFigureOut">
              <a:rPr lang="cy-GB" smtClean="0"/>
              <a:t>26/04/2018</a:t>
            </a:fld>
            <a:endParaRPr lang="cy-GB"/>
          </a:p>
        </p:txBody>
      </p:sp>
      <p:sp>
        <p:nvSpPr>
          <p:cNvPr id="5" name="Footer Placeholder 4"/>
          <p:cNvSpPr>
            <a:spLocks noGrp="1"/>
          </p:cNvSpPr>
          <p:nvPr>
            <p:ph type="ftr" sz="quarter" idx="11"/>
          </p:nvPr>
        </p:nvSpPr>
        <p:spPr/>
        <p:txBody>
          <a:bodyPr/>
          <a:lstStyle/>
          <a:p>
            <a:endParaRPr lang="cy-GB"/>
          </a:p>
        </p:txBody>
      </p:sp>
      <p:sp>
        <p:nvSpPr>
          <p:cNvPr id="6" name="Slide Number Placeholder 5"/>
          <p:cNvSpPr>
            <a:spLocks noGrp="1"/>
          </p:cNvSpPr>
          <p:nvPr>
            <p:ph type="sldNum" sz="quarter" idx="12"/>
          </p:nvPr>
        </p:nvSpPr>
        <p:spPr/>
        <p:txBody>
          <a:bodyPr/>
          <a:lstStyle/>
          <a:p>
            <a:fld id="{0B095CD7-F9B8-4354-9B55-CADAD562964B}" type="slidenum">
              <a:rPr lang="cy-GB" smtClean="0"/>
              <a:t>‹#›</a:t>
            </a:fld>
            <a:endParaRPr lang="cy-GB"/>
          </a:p>
        </p:txBody>
      </p:sp>
    </p:spTree>
    <p:extLst>
      <p:ext uri="{BB962C8B-B14F-4D97-AF65-F5344CB8AC3E}">
        <p14:creationId xmlns:p14="http://schemas.microsoft.com/office/powerpoint/2010/main" val="1002690284"/>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cy-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cy-GB"/>
          </a:p>
        </p:txBody>
      </p:sp>
      <p:sp>
        <p:nvSpPr>
          <p:cNvPr id="4" name="Date Placeholder 3"/>
          <p:cNvSpPr>
            <a:spLocks noGrp="1"/>
          </p:cNvSpPr>
          <p:nvPr>
            <p:ph type="dt" sz="half" idx="10"/>
          </p:nvPr>
        </p:nvSpPr>
        <p:spPr/>
        <p:txBody>
          <a:bodyPr/>
          <a:lstStyle/>
          <a:p>
            <a:fld id="{1E3AADFD-AAD9-4738-9919-AA7546B973B4}" type="datetimeFigureOut">
              <a:rPr lang="cy-GB" smtClean="0"/>
              <a:t>26/04/2018</a:t>
            </a:fld>
            <a:endParaRPr lang="cy-GB"/>
          </a:p>
        </p:txBody>
      </p:sp>
      <p:sp>
        <p:nvSpPr>
          <p:cNvPr id="5" name="Footer Placeholder 4"/>
          <p:cNvSpPr>
            <a:spLocks noGrp="1"/>
          </p:cNvSpPr>
          <p:nvPr>
            <p:ph type="ftr" sz="quarter" idx="11"/>
          </p:nvPr>
        </p:nvSpPr>
        <p:spPr/>
        <p:txBody>
          <a:bodyPr/>
          <a:lstStyle/>
          <a:p>
            <a:endParaRPr lang="cy-GB"/>
          </a:p>
        </p:txBody>
      </p:sp>
      <p:sp>
        <p:nvSpPr>
          <p:cNvPr id="6" name="Slide Number Placeholder 5"/>
          <p:cNvSpPr>
            <a:spLocks noGrp="1"/>
          </p:cNvSpPr>
          <p:nvPr>
            <p:ph type="sldNum" sz="quarter" idx="12"/>
          </p:nvPr>
        </p:nvSpPr>
        <p:spPr/>
        <p:txBody>
          <a:bodyPr/>
          <a:lstStyle/>
          <a:p>
            <a:fld id="{0B095CD7-F9B8-4354-9B55-CADAD562964B}" type="slidenum">
              <a:rPr lang="cy-GB" smtClean="0"/>
              <a:t>‹#›</a:t>
            </a:fld>
            <a:endParaRPr lang="cy-GB"/>
          </a:p>
        </p:txBody>
      </p:sp>
    </p:spTree>
    <p:extLst>
      <p:ext uri="{BB962C8B-B14F-4D97-AF65-F5344CB8AC3E}">
        <p14:creationId xmlns:p14="http://schemas.microsoft.com/office/powerpoint/2010/main" val="30618163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EECE3E5-5DC4-44F8-A92E-82E0DA663C0D}" type="datetimeFigureOut">
              <a:rPr lang="en-GB" smtClean="0"/>
              <a:t>26/04/2018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B6E87FF-8A2A-404D-A870-0EAC45F208D6}" type="slidenum">
              <a:rPr lang="en-GB" smtClean="0"/>
              <a:t>‹#›</a:t>
            </a:fld>
            <a:endParaRPr lang="en-GB"/>
          </a:p>
        </p:txBody>
      </p:sp>
    </p:spTree>
    <p:extLst>
      <p:ext uri="{BB962C8B-B14F-4D97-AF65-F5344CB8AC3E}">
        <p14:creationId xmlns:p14="http://schemas.microsoft.com/office/powerpoint/2010/main" val="38754613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1EECE3E5-5DC4-44F8-A92E-82E0DA663C0D}" type="datetimeFigureOut">
              <a:rPr lang="en-GB" smtClean="0"/>
              <a:t>26/04/2018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B6E87FF-8A2A-404D-A870-0EAC45F208D6}" type="slidenum">
              <a:rPr lang="en-GB" smtClean="0"/>
              <a:t>‹#›</a:t>
            </a:fld>
            <a:endParaRPr lang="en-GB"/>
          </a:p>
        </p:txBody>
      </p:sp>
    </p:spTree>
    <p:extLst>
      <p:ext uri="{BB962C8B-B14F-4D97-AF65-F5344CB8AC3E}">
        <p14:creationId xmlns:p14="http://schemas.microsoft.com/office/powerpoint/2010/main" val="18674261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1EECE3E5-5DC4-44F8-A92E-82E0DA663C0D}" type="datetimeFigureOut">
              <a:rPr lang="en-GB" smtClean="0"/>
              <a:t>26/04/2018</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CB6E87FF-8A2A-404D-A870-0EAC45F208D6}" type="slidenum">
              <a:rPr lang="en-GB" smtClean="0"/>
              <a:t>‹#›</a:t>
            </a:fld>
            <a:endParaRPr lang="en-GB"/>
          </a:p>
        </p:txBody>
      </p:sp>
    </p:spTree>
    <p:extLst>
      <p:ext uri="{BB962C8B-B14F-4D97-AF65-F5344CB8AC3E}">
        <p14:creationId xmlns:p14="http://schemas.microsoft.com/office/powerpoint/2010/main" val="42291889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1EECE3E5-5DC4-44F8-A92E-82E0DA663C0D}" type="datetimeFigureOut">
              <a:rPr lang="en-GB" smtClean="0"/>
              <a:t>26/04/2018</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CB6E87FF-8A2A-404D-A870-0EAC45F208D6}" type="slidenum">
              <a:rPr lang="en-GB" smtClean="0"/>
              <a:t>‹#›</a:t>
            </a:fld>
            <a:endParaRPr lang="en-GB"/>
          </a:p>
        </p:txBody>
      </p:sp>
    </p:spTree>
    <p:extLst>
      <p:ext uri="{BB962C8B-B14F-4D97-AF65-F5344CB8AC3E}">
        <p14:creationId xmlns:p14="http://schemas.microsoft.com/office/powerpoint/2010/main" val="17952982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EECE3E5-5DC4-44F8-A92E-82E0DA663C0D}" type="datetimeFigureOut">
              <a:rPr lang="en-GB" smtClean="0"/>
              <a:t>26/04/2018</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CB6E87FF-8A2A-404D-A870-0EAC45F208D6}" type="slidenum">
              <a:rPr lang="en-GB" smtClean="0"/>
              <a:t>‹#›</a:t>
            </a:fld>
            <a:endParaRPr lang="en-GB"/>
          </a:p>
        </p:txBody>
      </p:sp>
    </p:spTree>
    <p:extLst>
      <p:ext uri="{BB962C8B-B14F-4D97-AF65-F5344CB8AC3E}">
        <p14:creationId xmlns:p14="http://schemas.microsoft.com/office/powerpoint/2010/main" val="21938572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EECE3E5-5DC4-44F8-A92E-82E0DA663C0D}" type="datetimeFigureOut">
              <a:rPr lang="en-GB" smtClean="0"/>
              <a:t>26/04/2018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B6E87FF-8A2A-404D-A870-0EAC45F208D6}" type="slidenum">
              <a:rPr lang="en-GB" smtClean="0"/>
              <a:t>‹#›</a:t>
            </a:fld>
            <a:endParaRPr lang="en-GB"/>
          </a:p>
        </p:txBody>
      </p:sp>
    </p:spTree>
    <p:extLst>
      <p:ext uri="{BB962C8B-B14F-4D97-AF65-F5344CB8AC3E}">
        <p14:creationId xmlns:p14="http://schemas.microsoft.com/office/powerpoint/2010/main" val="7100383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1.xml"/><Relationship Id="rId3" Type="http://schemas.openxmlformats.org/officeDocument/2006/relationships/slideLayout" Target="../slideLayouts/slideLayout26.xml"/><Relationship Id="rId7" Type="http://schemas.openxmlformats.org/officeDocument/2006/relationships/slideLayout" Target="../slideLayouts/slideLayout30.xml"/><Relationship Id="rId12" Type="http://schemas.openxmlformats.org/officeDocument/2006/relationships/theme" Target="../theme/theme3.xml"/><Relationship Id="rId2" Type="http://schemas.openxmlformats.org/officeDocument/2006/relationships/slideLayout" Target="../slideLayouts/slideLayout25.xml"/><Relationship Id="rId1" Type="http://schemas.openxmlformats.org/officeDocument/2006/relationships/slideLayout" Target="../slideLayouts/slideLayout24.xml"/><Relationship Id="rId6" Type="http://schemas.openxmlformats.org/officeDocument/2006/relationships/slideLayout" Target="../slideLayouts/slideLayout29.xml"/><Relationship Id="rId11" Type="http://schemas.openxmlformats.org/officeDocument/2006/relationships/slideLayout" Target="../slideLayouts/slideLayout34.xml"/><Relationship Id="rId5" Type="http://schemas.openxmlformats.org/officeDocument/2006/relationships/slideLayout" Target="../slideLayouts/slideLayout28.xml"/><Relationship Id="rId10" Type="http://schemas.openxmlformats.org/officeDocument/2006/relationships/slideLayout" Target="../slideLayouts/slideLayout33.xml"/><Relationship Id="rId4" Type="http://schemas.openxmlformats.org/officeDocument/2006/relationships/slideLayout" Target="../slideLayouts/slideLayout27.xml"/><Relationship Id="rId9" Type="http://schemas.openxmlformats.org/officeDocument/2006/relationships/slideLayout" Target="../slideLayouts/slideLayout3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EECE3E5-5DC4-44F8-A92E-82E0DA663C0D}" type="datetimeFigureOut">
              <a:rPr lang="en-GB" smtClean="0"/>
              <a:t>26/04/2018</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B6E87FF-8A2A-404D-A870-0EAC45F208D6}" type="slidenum">
              <a:rPr lang="en-GB" smtClean="0"/>
              <a:t>‹#›</a:t>
            </a:fld>
            <a:endParaRPr lang="en-GB"/>
          </a:p>
        </p:txBody>
      </p:sp>
    </p:spTree>
    <p:extLst>
      <p:ext uri="{BB962C8B-B14F-4D97-AF65-F5344CB8AC3E}">
        <p14:creationId xmlns:p14="http://schemas.microsoft.com/office/powerpoint/2010/main" val="2002461166"/>
      </p:ext>
    </p:extLst>
  </p:cSld>
  <p:clrMap bg1="lt1" tx1="dk1" bg2="lt2" tx2="dk2" accent1="accent1" accent2="accent2" accent3="accent3" accent4="accent4" accent5="accent5" accent6="accent6" hlink="hlink" folHlink="folHlink"/>
  <p:sldLayoutIdLst>
    <p:sldLayoutId id="2147483649" r:id="rId1"/>
    <p:sldLayoutId id="2147483684"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cy-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cy-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1F40235-2D05-4F65-A531-5EFF5F85B8EC}" type="datetimeFigureOut">
              <a:rPr lang="cy-GB" smtClean="0"/>
              <a:t>26/04/2018</a:t>
            </a:fld>
            <a:endParaRPr lang="cy-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y-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B0625-771D-489D-B3BE-A15BF96E1901}" type="slidenum">
              <a:rPr lang="cy-GB" smtClean="0"/>
              <a:t>‹#›</a:t>
            </a:fld>
            <a:endParaRPr lang="cy-GB"/>
          </a:p>
        </p:txBody>
      </p:sp>
    </p:spTree>
    <p:extLst>
      <p:ext uri="{BB962C8B-B14F-4D97-AF65-F5344CB8AC3E}">
        <p14:creationId xmlns:p14="http://schemas.microsoft.com/office/powerpoint/2010/main" val="2957671601"/>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cy-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cy-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E3AADFD-AAD9-4738-9919-AA7546B973B4}" type="datetimeFigureOut">
              <a:rPr lang="cy-GB" smtClean="0"/>
              <a:t>26/04/2018</a:t>
            </a:fld>
            <a:endParaRPr lang="cy-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y-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B095CD7-F9B8-4354-9B55-CADAD562964B}" type="slidenum">
              <a:rPr lang="cy-GB" smtClean="0"/>
              <a:t>‹#›</a:t>
            </a:fld>
            <a:endParaRPr lang="cy-GB"/>
          </a:p>
        </p:txBody>
      </p:sp>
    </p:spTree>
    <p:extLst>
      <p:ext uri="{BB962C8B-B14F-4D97-AF65-F5344CB8AC3E}">
        <p14:creationId xmlns:p14="http://schemas.microsoft.com/office/powerpoint/2010/main" val="101321587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8" r:id="rId7"/>
    <p:sldLayoutId id="2147483667"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827584" y="1556792"/>
            <a:ext cx="7488832" cy="1446550"/>
          </a:xfrm>
          <a:prstGeom prst="rect">
            <a:avLst/>
          </a:prstGeom>
          <a:noFill/>
        </p:spPr>
        <p:txBody>
          <a:bodyPr wrap="square" rtlCol="0">
            <a:spAutoFit/>
          </a:bodyPr>
          <a:lstStyle/>
          <a:p>
            <a:pPr algn="ctr"/>
            <a:r>
              <a:rPr lang="en-GB" sz="4400" smtClean="0">
                <a:solidFill>
                  <a:schemeClr val="bg1"/>
                </a:solidFill>
              </a:rPr>
              <a:t>What </a:t>
            </a:r>
            <a:r>
              <a:rPr lang="en-GB" sz="4400">
                <a:solidFill>
                  <a:schemeClr val="bg1"/>
                </a:solidFill>
              </a:rPr>
              <a:t>are the main defects of the </a:t>
            </a:r>
            <a:r>
              <a:rPr lang="en-GB" sz="4400" smtClean="0">
                <a:solidFill>
                  <a:schemeClr val="bg1"/>
                </a:solidFill>
              </a:rPr>
              <a:t>US</a:t>
            </a:r>
            <a:r>
              <a:rPr lang="en-GB" sz="4400">
                <a:solidFill>
                  <a:schemeClr val="bg1"/>
                </a:solidFill>
              </a:rPr>
              <a:t> </a:t>
            </a:r>
            <a:r>
              <a:rPr lang="en-GB" sz="4400" smtClean="0">
                <a:solidFill>
                  <a:schemeClr val="bg1"/>
                </a:solidFill>
              </a:rPr>
              <a:t>Constitution?</a:t>
            </a:r>
            <a:endParaRPr lang="cy-GB" sz="4400">
              <a:solidFill>
                <a:schemeClr val="bg1"/>
              </a:solidFill>
            </a:endParaRPr>
          </a:p>
        </p:txBody>
      </p:sp>
    </p:spTree>
    <p:extLst>
      <p:ext uri="{BB962C8B-B14F-4D97-AF65-F5344CB8AC3E}">
        <p14:creationId xmlns:p14="http://schemas.microsoft.com/office/powerpoint/2010/main" val="22715070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2"/>
          <p:cNvSpPr txBox="1">
            <a:spLocks/>
          </p:cNvSpPr>
          <p:nvPr/>
        </p:nvSpPr>
        <p:spPr>
          <a:xfrm>
            <a:off x="468000" y="620688"/>
            <a:ext cx="8229600" cy="4525963"/>
          </a:xfrm>
          <a:prstGeom prst="rect">
            <a:avLst/>
          </a:prstGeom>
        </p:spPr>
        <p:txBody>
          <a:bodyPr>
            <a:normAutofit fontScale="92500" lnSpcReduction="1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GB" b="1" smtClean="0">
                <a:solidFill>
                  <a:schemeClr val="bg1"/>
                </a:solidFill>
              </a:rPr>
              <a:t>1. It actively promotes divided government which causes delay and gridlock.</a:t>
            </a:r>
          </a:p>
          <a:p>
            <a:pPr marL="857250" lvl="1" indent="-457200">
              <a:buFont typeface="Arial" panose="020B0604020202020204" pitchFamily="34" charset="0"/>
              <a:buChar char="•"/>
            </a:pPr>
            <a:r>
              <a:rPr lang="en-GB" smtClean="0">
                <a:solidFill>
                  <a:schemeClr val="bg1"/>
                </a:solidFill>
              </a:rPr>
              <a:t>Separation of powers and checks and balances.</a:t>
            </a:r>
          </a:p>
          <a:p>
            <a:pPr marL="857250" lvl="1" indent="-457200">
              <a:buFont typeface="Arial" panose="020B0604020202020204" pitchFamily="34" charset="0"/>
              <a:buChar char="•"/>
            </a:pPr>
            <a:r>
              <a:rPr lang="en-GB" smtClean="0">
                <a:solidFill>
                  <a:schemeClr val="bg1"/>
                </a:solidFill>
              </a:rPr>
              <a:t>Federalism.</a:t>
            </a:r>
          </a:p>
          <a:p>
            <a:pPr marL="857250" lvl="1" indent="-457200">
              <a:buFont typeface="Arial" panose="020B0604020202020204" pitchFamily="34" charset="0"/>
              <a:buChar char="•"/>
            </a:pPr>
            <a:r>
              <a:rPr lang="en-GB" smtClean="0">
                <a:solidFill>
                  <a:schemeClr val="bg1"/>
                </a:solidFill>
              </a:rPr>
              <a:t>Separate powers of the House and the Senate.</a:t>
            </a:r>
          </a:p>
          <a:p>
            <a:pPr marL="857250" lvl="1" indent="-457200">
              <a:buFont typeface="Arial" panose="020B0604020202020204" pitchFamily="34" charset="0"/>
              <a:buChar char="•"/>
            </a:pPr>
            <a:r>
              <a:rPr lang="en-GB" smtClean="0">
                <a:solidFill>
                  <a:schemeClr val="bg1"/>
                </a:solidFill>
              </a:rPr>
              <a:t>Different electoral terms for president and Congress, life tenure for Supreme Court justices.</a:t>
            </a:r>
          </a:p>
          <a:p>
            <a:pPr marL="857250" lvl="1" indent="-457200"/>
            <a:endParaRPr lang="en-GB" smtClean="0">
              <a:solidFill>
                <a:schemeClr val="bg1"/>
              </a:solidFill>
            </a:endParaRPr>
          </a:p>
          <a:p>
            <a:pPr marL="400050" lvl="1" indent="0">
              <a:buFont typeface="Arial" panose="020B0604020202020204" pitchFamily="34" charset="0"/>
              <a:buNone/>
            </a:pPr>
            <a:r>
              <a:rPr lang="en-GB" smtClean="0">
                <a:solidFill>
                  <a:schemeClr val="bg1"/>
                </a:solidFill>
              </a:rPr>
              <a:t>* Discuss: Does government run any more effectively when divided government is </a:t>
            </a:r>
            <a:r>
              <a:rPr lang="en-GB" i="1" smtClean="0">
                <a:solidFill>
                  <a:schemeClr val="bg1"/>
                </a:solidFill>
              </a:rPr>
              <a:t>not</a:t>
            </a:r>
            <a:r>
              <a:rPr lang="en-GB" smtClean="0">
                <a:solidFill>
                  <a:schemeClr val="bg1"/>
                </a:solidFill>
              </a:rPr>
              <a:t> the case? E.g. </a:t>
            </a:r>
            <a:r>
              <a:rPr lang="en-GB" smtClean="0">
                <a:solidFill>
                  <a:schemeClr val="bg1"/>
                </a:solidFill>
              </a:rPr>
              <a:t>2016.</a:t>
            </a:r>
            <a:endParaRPr lang="en-GB" dirty="0" smtClean="0">
              <a:solidFill>
                <a:schemeClr val="bg1"/>
              </a:solidFill>
            </a:endParaRPr>
          </a:p>
        </p:txBody>
      </p:sp>
    </p:spTree>
    <p:extLst>
      <p:ext uri="{BB962C8B-B14F-4D97-AF65-F5344CB8AC3E}">
        <p14:creationId xmlns:p14="http://schemas.microsoft.com/office/powerpoint/2010/main" val="338370673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2"/>
          <p:cNvSpPr txBox="1">
            <a:spLocks/>
          </p:cNvSpPr>
          <p:nvPr/>
        </p:nvSpPr>
        <p:spPr>
          <a:xfrm>
            <a:off x="468000" y="468000"/>
            <a:ext cx="8229600" cy="6248400"/>
          </a:xfrm>
          <a:prstGeom prst="rect">
            <a:avLst/>
          </a:prstGeom>
        </p:spPr>
        <p:txBody>
          <a:bodyPr>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Font typeface="Arial" panose="020B0604020202020204" pitchFamily="34" charset="0"/>
              <a:buNone/>
            </a:pPr>
            <a:r>
              <a:rPr lang="en-GB" sz="3000" b="1" smtClean="0">
                <a:solidFill>
                  <a:schemeClr val="bg1"/>
                </a:solidFill>
              </a:rPr>
              <a:t>2. The flexible clauses give too much power to the federal government, which was not the intention of the framers of the document.</a:t>
            </a:r>
          </a:p>
          <a:p>
            <a:r>
              <a:rPr lang="en-GB" sz="2400" smtClean="0">
                <a:solidFill>
                  <a:schemeClr val="bg1"/>
                </a:solidFill>
              </a:rPr>
              <a:t>Article 1, section 8: [Congress has the power] to lay and collect taxes, duties, imposts and excises, to pay the debts and </a:t>
            </a:r>
            <a:r>
              <a:rPr lang="en-GB" sz="2400" b="1" smtClean="0">
                <a:solidFill>
                  <a:schemeClr val="bg1"/>
                </a:solidFill>
              </a:rPr>
              <a:t>provide</a:t>
            </a:r>
            <a:r>
              <a:rPr lang="en-GB" sz="2400" smtClean="0">
                <a:solidFill>
                  <a:schemeClr val="bg1"/>
                </a:solidFill>
              </a:rPr>
              <a:t> </a:t>
            </a:r>
            <a:r>
              <a:rPr lang="en-GB" sz="2400" b="1" smtClean="0">
                <a:solidFill>
                  <a:schemeClr val="bg1"/>
                </a:solidFill>
              </a:rPr>
              <a:t>for the common defense and general welfare of the United States;</a:t>
            </a:r>
          </a:p>
          <a:p>
            <a:r>
              <a:rPr lang="en-GB" sz="2400" smtClean="0">
                <a:solidFill>
                  <a:schemeClr val="bg1"/>
                </a:solidFill>
              </a:rPr>
              <a:t>Article 1, section 8: [Congress has the power] </a:t>
            </a:r>
            <a:r>
              <a:rPr lang="en-GB" sz="2400" b="1" smtClean="0">
                <a:solidFill>
                  <a:schemeClr val="bg1"/>
                </a:solidFill>
              </a:rPr>
              <a:t>To regulate commerce</a:t>
            </a:r>
            <a:r>
              <a:rPr lang="en-GB" sz="2400" smtClean="0">
                <a:solidFill>
                  <a:schemeClr val="bg1"/>
                </a:solidFill>
              </a:rPr>
              <a:t> with foreign nations, and among the several states, and with the Indian tribes; </a:t>
            </a:r>
          </a:p>
          <a:p>
            <a:r>
              <a:rPr lang="en-GB" sz="2400" smtClean="0">
                <a:solidFill>
                  <a:schemeClr val="bg1"/>
                </a:solidFill>
              </a:rPr>
              <a:t>Article 1, section 8:[Congress has the power] To make all laws which shall be </a:t>
            </a:r>
            <a:r>
              <a:rPr lang="en-GB" sz="2400" b="1" smtClean="0">
                <a:solidFill>
                  <a:schemeClr val="bg1"/>
                </a:solidFill>
              </a:rPr>
              <a:t>necessary and proper</a:t>
            </a:r>
            <a:r>
              <a:rPr lang="en-GB" sz="2400" smtClean="0">
                <a:solidFill>
                  <a:schemeClr val="bg1"/>
                </a:solidFill>
              </a:rPr>
              <a:t> for carrying into execution the foregoing powers, and all other powers vested by this Constitution in the government of the United States, or in any department or officer thereof.</a:t>
            </a:r>
            <a:endParaRPr lang="en-GB" sz="2400" dirty="0" smtClean="0">
              <a:solidFill>
                <a:schemeClr val="bg1"/>
              </a:solidFill>
            </a:endParaRPr>
          </a:p>
        </p:txBody>
      </p:sp>
    </p:spTree>
    <p:extLst>
      <p:ext uri="{BB962C8B-B14F-4D97-AF65-F5344CB8AC3E}">
        <p14:creationId xmlns:p14="http://schemas.microsoft.com/office/powerpoint/2010/main" val="179563190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2"/>
          <p:cNvSpPr txBox="1">
            <a:spLocks/>
          </p:cNvSpPr>
          <p:nvPr/>
        </p:nvSpPr>
        <p:spPr>
          <a:xfrm>
            <a:off x="468000" y="468000"/>
            <a:ext cx="8229600" cy="5943600"/>
          </a:xfrm>
          <a:prstGeom prst="rect">
            <a:avLst/>
          </a:prstGeom>
        </p:spPr>
        <p:txBody>
          <a:bodyPr>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Font typeface="Arial" panose="020B0604020202020204" pitchFamily="34" charset="0"/>
              <a:buNone/>
            </a:pPr>
            <a:r>
              <a:rPr lang="en-GB" sz="3000" b="1" smtClean="0">
                <a:solidFill>
                  <a:schemeClr val="bg1"/>
                </a:solidFill>
              </a:rPr>
              <a:t>3. The Constitution has not always upheld citizens’ rights effectively through the Bill of Rights</a:t>
            </a:r>
            <a:r>
              <a:rPr lang="en-GB" sz="3000" smtClean="0">
                <a:solidFill>
                  <a:schemeClr val="bg1"/>
                </a:solidFill>
              </a:rPr>
              <a:t>.</a:t>
            </a:r>
          </a:p>
          <a:p>
            <a:r>
              <a:rPr lang="en-GB" sz="2600" smtClean="0">
                <a:solidFill>
                  <a:schemeClr val="bg1"/>
                </a:solidFill>
              </a:rPr>
              <a:t>Civil liberties have, on the whole, been upheld more effectively than civil rights, eg. rights to a fair trial, or First Amendment rights, compared to the civil rights of blacks or of minorities of various sorts.</a:t>
            </a:r>
          </a:p>
          <a:p>
            <a:r>
              <a:rPr lang="en-GB" sz="2600" smtClean="0">
                <a:solidFill>
                  <a:schemeClr val="bg1"/>
                </a:solidFill>
              </a:rPr>
              <a:t>Some rights cause a great deal of unresolved modern controversy, eg. Second Amendment gun rights or </a:t>
            </a:r>
            <a:r>
              <a:rPr lang="en-GB" sz="2600" smtClean="0">
                <a:solidFill>
                  <a:schemeClr val="bg1"/>
                </a:solidFill>
              </a:rPr>
              <a:t>Eighth </a:t>
            </a:r>
            <a:r>
              <a:rPr lang="en-GB" sz="2600">
                <a:solidFill>
                  <a:schemeClr val="bg1"/>
                </a:solidFill>
              </a:rPr>
              <a:t>A</a:t>
            </a:r>
            <a:r>
              <a:rPr lang="en-GB" sz="2600" smtClean="0">
                <a:solidFill>
                  <a:schemeClr val="bg1"/>
                </a:solidFill>
              </a:rPr>
              <a:t>mendment </a:t>
            </a:r>
            <a:r>
              <a:rPr lang="en-GB" sz="2600" smtClean="0">
                <a:solidFill>
                  <a:schemeClr val="bg1"/>
                </a:solidFill>
              </a:rPr>
              <a:t>protection from cruel and unusual punishments</a:t>
            </a:r>
            <a:r>
              <a:rPr lang="en-GB" sz="2400" smtClean="0">
                <a:solidFill>
                  <a:schemeClr val="bg1"/>
                </a:solidFill>
              </a:rPr>
              <a:t>.</a:t>
            </a:r>
            <a:endParaRPr lang="en-GB" sz="2400" dirty="0" smtClean="0">
              <a:solidFill>
                <a:schemeClr val="bg1"/>
              </a:solidFill>
            </a:endParaRPr>
          </a:p>
        </p:txBody>
      </p:sp>
    </p:spTree>
    <p:extLst>
      <p:ext uri="{BB962C8B-B14F-4D97-AF65-F5344CB8AC3E}">
        <p14:creationId xmlns:p14="http://schemas.microsoft.com/office/powerpoint/2010/main" val="397960459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txBox="1">
            <a:spLocks/>
          </p:cNvSpPr>
          <p:nvPr/>
        </p:nvSpPr>
        <p:spPr>
          <a:xfrm>
            <a:off x="468000" y="468000"/>
            <a:ext cx="8229600" cy="4525963"/>
          </a:xfrm>
          <a:prstGeom prst="rect">
            <a:avLst/>
          </a:prstGeom>
        </p:spPr>
        <p:txBody>
          <a:bodyPr>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Font typeface="Arial" panose="020B0604020202020204" pitchFamily="34" charset="0"/>
              <a:buNone/>
            </a:pPr>
            <a:r>
              <a:rPr lang="en-GB" sz="3000" b="1" smtClean="0">
                <a:solidFill>
                  <a:schemeClr val="bg1"/>
                </a:solidFill>
              </a:rPr>
              <a:t>4. Amendment is too difficult or too dependent on the Judicial Branch.</a:t>
            </a:r>
          </a:p>
          <a:p>
            <a:r>
              <a:rPr lang="en-GB" sz="2600" smtClean="0">
                <a:solidFill>
                  <a:schemeClr val="bg1"/>
                </a:solidFill>
              </a:rPr>
              <a:t>The </a:t>
            </a:r>
            <a:r>
              <a:rPr lang="en-GB" sz="2600">
                <a:solidFill>
                  <a:schemeClr val="bg1"/>
                </a:solidFill>
              </a:rPr>
              <a:t>formal amendment process requires supermajorities in Congress, and amongst the states.</a:t>
            </a:r>
          </a:p>
          <a:p>
            <a:r>
              <a:rPr lang="en-GB" sz="2600" smtClean="0">
                <a:solidFill>
                  <a:schemeClr val="bg1"/>
                </a:solidFill>
              </a:rPr>
              <a:t>The </a:t>
            </a:r>
            <a:r>
              <a:rPr lang="en-GB" sz="2600">
                <a:solidFill>
                  <a:schemeClr val="bg1"/>
                </a:solidFill>
              </a:rPr>
              <a:t>Constitution can be informally amended through judicial review which is under the control of the 9-person, unelected Supreme Court.</a:t>
            </a:r>
            <a:endParaRPr lang="en-GB" sz="2600" dirty="0">
              <a:solidFill>
                <a:schemeClr val="bg1"/>
              </a:solidFill>
            </a:endParaRPr>
          </a:p>
        </p:txBody>
      </p:sp>
    </p:spTree>
    <p:extLst>
      <p:ext uri="{BB962C8B-B14F-4D97-AF65-F5344CB8AC3E}">
        <p14:creationId xmlns:p14="http://schemas.microsoft.com/office/powerpoint/2010/main" val="43096634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txBox="1">
            <a:spLocks/>
          </p:cNvSpPr>
          <p:nvPr/>
        </p:nvSpPr>
        <p:spPr>
          <a:xfrm>
            <a:off x="468000" y="468000"/>
            <a:ext cx="8229600" cy="4525963"/>
          </a:xfrm>
          <a:prstGeom prst="rect">
            <a:avLst/>
          </a:prstGeom>
        </p:spPr>
        <p:txBody>
          <a:bodyPr>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Font typeface="Arial" panose="020B0604020202020204" pitchFamily="34" charset="0"/>
              <a:buNone/>
            </a:pPr>
            <a:r>
              <a:rPr lang="en-GB" sz="3000" b="1" smtClean="0">
                <a:solidFill>
                  <a:schemeClr val="bg1"/>
                </a:solidFill>
              </a:rPr>
              <a:t>5. The president can exercise too much power through control of the federal bureaucracy.</a:t>
            </a:r>
          </a:p>
          <a:p>
            <a:r>
              <a:rPr lang="en-GB" sz="2600" smtClean="0">
                <a:solidFill>
                  <a:schemeClr val="bg1"/>
                </a:solidFill>
              </a:rPr>
              <a:t>Article 2, section 3: the president ‘shall take care that the laws be faithfully executed’. Whilst the president can only suggest laws to Congress, s/he is responsible for ensuring that they are executed ‘faithfully’. This entails issuing instructions to the vast federal bureaucracy about how to interpret and carry out the law.</a:t>
            </a:r>
            <a:endParaRPr lang="en-GB" sz="2600" dirty="0">
              <a:solidFill>
                <a:schemeClr val="bg1"/>
              </a:solidFill>
            </a:endParaRPr>
          </a:p>
        </p:txBody>
      </p:sp>
    </p:spTree>
    <p:extLst>
      <p:ext uri="{BB962C8B-B14F-4D97-AF65-F5344CB8AC3E}">
        <p14:creationId xmlns:p14="http://schemas.microsoft.com/office/powerpoint/2010/main" val="96103893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ext uri="{D42A27DB-BD31-4B8C-83A1-F6EECF244321}">
                <p14:modId xmlns:p14="http://schemas.microsoft.com/office/powerpoint/2010/main" val="468392263"/>
              </p:ext>
            </p:extLst>
          </p:nvPr>
        </p:nvGraphicFramePr>
        <p:xfrm>
          <a:off x="1439652" y="817959"/>
          <a:ext cx="6264696" cy="5707385"/>
        </p:xfrm>
        <a:graphic>
          <a:graphicData uri="http://schemas.openxmlformats.org/drawingml/2006/table">
            <a:tbl>
              <a:tblPr firstRow="1" firstCol="1" bandRow="1"/>
              <a:tblGrid>
                <a:gridCol w="4465680"/>
                <a:gridCol w="1799016"/>
              </a:tblGrid>
              <a:tr h="175694">
                <a:tc>
                  <a:txBody>
                    <a:bodyPr/>
                    <a:lstStyle/>
                    <a:p>
                      <a:pPr>
                        <a:spcAft>
                          <a:spcPts val="0"/>
                        </a:spcAft>
                      </a:pPr>
                      <a:r>
                        <a:rPr lang="en-GB" sz="900">
                          <a:effectLst/>
                          <a:latin typeface="Arial"/>
                          <a:ea typeface="Calibri"/>
                          <a:cs typeface="Times New Roman"/>
                        </a:rPr>
                        <a:t>Statement </a:t>
                      </a:r>
                      <a:endParaRPr lang="en-GB" sz="900">
                        <a:effectLst/>
                        <a:latin typeface="Calibri"/>
                        <a:ea typeface="Calibri"/>
                        <a:cs typeface="Times New Roman"/>
                      </a:endParaRPr>
                    </a:p>
                  </a:txBody>
                  <a:tcPr marL="56997" marR="5699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GB" sz="900">
                          <a:effectLst/>
                          <a:latin typeface="Arial"/>
                          <a:ea typeface="Calibri"/>
                          <a:cs typeface="Times New Roman"/>
                        </a:rPr>
                        <a:t>Argument or example</a:t>
                      </a:r>
                      <a:endParaRPr lang="en-GB" sz="900">
                        <a:effectLst/>
                        <a:latin typeface="Calibri"/>
                        <a:ea typeface="Calibri"/>
                        <a:cs typeface="Times New Roman"/>
                      </a:endParaRPr>
                    </a:p>
                  </a:txBody>
                  <a:tcPr marL="56997" marR="5699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27081">
                <a:tc>
                  <a:txBody>
                    <a:bodyPr/>
                    <a:lstStyle/>
                    <a:p>
                      <a:pPr>
                        <a:spcAft>
                          <a:spcPts val="0"/>
                        </a:spcAft>
                      </a:pPr>
                      <a:r>
                        <a:rPr lang="en-GB" sz="900">
                          <a:effectLst/>
                          <a:latin typeface="Arial"/>
                          <a:ea typeface="Calibri"/>
                          <a:cs typeface="Times New Roman"/>
                        </a:rPr>
                        <a:t>The Constitution seeks to limit the power of the federal government by ensuring that government is divided which leads to ineffective government today.</a:t>
                      </a:r>
                      <a:endParaRPr lang="en-GB" sz="900">
                        <a:effectLst/>
                        <a:latin typeface="Calibri"/>
                        <a:ea typeface="Calibri"/>
                        <a:cs typeface="Times New Roman"/>
                      </a:endParaRPr>
                    </a:p>
                  </a:txBody>
                  <a:tcPr marL="56997" marR="5699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GB" sz="900">
                          <a:effectLst/>
                          <a:latin typeface="Arial"/>
                          <a:ea typeface="Calibri"/>
                          <a:cs typeface="Times New Roman"/>
                        </a:rPr>
                        <a:t> </a:t>
                      </a:r>
                      <a:endParaRPr lang="en-GB" sz="900">
                        <a:effectLst/>
                        <a:latin typeface="Calibri"/>
                        <a:ea typeface="Calibri"/>
                        <a:cs typeface="Times New Roman"/>
                      </a:endParaRPr>
                    </a:p>
                  </a:txBody>
                  <a:tcPr marL="56997" marR="569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27081">
                <a:tc>
                  <a:txBody>
                    <a:bodyPr/>
                    <a:lstStyle/>
                    <a:p>
                      <a:pPr>
                        <a:spcAft>
                          <a:spcPts val="0"/>
                        </a:spcAft>
                      </a:pPr>
                      <a:r>
                        <a:rPr lang="en-GB" sz="900">
                          <a:effectLst/>
                          <a:latin typeface="Arial"/>
                          <a:ea typeface="Calibri"/>
                          <a:cs typeface="Times New Roman"/>
                        </a:rPr>
                        <a:t>Supreme Court justices are political appointments who act politically. Ruth Bader Ginsburg is a liberal justice whereas Neil Gorsuch is a conservative justice.</a:t>
                      </a:r>
                      <a:endParaRPr lang="en-GB" sz="900">
                        <a:effectLst/>
                        <a:latin typeface="Calibri"/>
                        <a:ea typeface="Calibri"/>
                        <a:cs typeface="Times New Roman"/>
                      </a:endParaRPr>
                    </a:p>
                  </a:txBody>
                  <a:tcPr marL="56997" marR="5699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GB" sz="900">
                          <a:effectLst/>
                          <a:latin typeface="Arial"/>
                          <a:ea typeface="Calibri"/>
                          <a:cs typeface="Times New Roman"/>
                        </a:rPr>
                        <a:t> </a:t>
                      </a:r>
                      <a:endParaRPr lang="en-GB" sz="900">
                        <a:effectLst/>
                        <a:latin typeface="Calibri"/>
                        <a:ea typeface="Calibri"/>
                        <a:cs typeface="Times New Roman"/>
                      </a:endParaRPr>
                    </a:p>
                  </a:txBody>
                  <a:tcPr marL="56997" marR="569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51388">
                <a:tc>
                  <a:txBody>
                    <a:bodyPr/>
                    <a:lstStyle/>
                    <a:p>
                      <a:pPr>
                        <a:spcAft>
                          <a:spcPts val="0"/>
                        </a:spcAft>
                      </a:pPr>
                      <a:r>
                        <a:rPr lang="en-GB" sz="900">
                          <a:effectLst/>
                          <a:latin typeface="Arial"/>
                          <a:ea typeface="Calibri"/>
                          <a:cs typeface="Times New Roman"/>
                        </a:rPr>
                        <a:t>The Constitution is too flexible and this gives the federal government too much power (over that of the states).</a:t>
                      </a:r>
                      <a:endParaRPr lang="en-GB" sz="900">
                        <a:effectLst/>
                        <a:latin typeface="Calibri"/>
                        <a:ea typeface="Calibri"/>
                        <a:cs typeface="Times New Roman"/>
                      </a:endParaRPr>
                    </a:p>
                  </a:txBody>
                  <a:tcPr marL="56997" marR="5699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GB" sz="900">
                          <a:effectLst/>
                          <a:latin typeface="Arial"/>
                          <a:ea typeface="Calibri"/>
                          <a:cs typeface="Times New Roman"/>
                        </a:rPr>
                        <a:t> </a:t>
                      </a:r>
                      <a:endParaRPr lang="en-GB" sz="900">
                        <a:effectLst/>
                        <a:latin typeface="Calibri"/>
                        <a:ea typeface="Calibri"/>
                        <a:cs typeface="Times New Roman"/>
                      </a:endParaRPr>
                    </a:p>
                  </a:txBody>
                  <a:tcPr marL="56997" marR="569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27081">
                <a:tc>
                  <a:txBody>
                    <a:bodyPr/>
                    <a:lstStyle/>
                    <a:p>
                      <a:pPr>
                        <a:spcAft>
                          <a:spcPts val="0"/>
                        </a:spcAft>
                      </a:pPr>
                      <a:r>
                        <a:rPr lang="en-GB" sz="900">
                          <a:effectLst/>
                          <a:latin typeface="Arial"/>
                          <a:ea typeface="Calibri"/>
                          <a:cs typeface="Times New Roman"/>
                        </a:rPr>
                        <a:t>Trump signed four Executive Orders in his first week in office. His Orders covered controversial actions such as travel bans from Muslim countries and approval for controversial pipelines.</a:t>
                      </a:r>
                      <a:endParaRPr lang="en-GB" sz="900">
                        <a:effectLst/>
                        <a:latin typeface="Calibri"/>
                        <a:ea typeface="Calibri"/>
                        <a:cs typeface="Times New Roman"/>
                      </a:endParaRPr>
                    </a:p>
                  </a:txBody>
                  <a:tcPr marL="56997" marR="5699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GB" sz="900">
                          <a:effectLst/>
                          <a:latin typeface="Arial"/>
                          <a:ea typeface="Calibri"/>
                          <a:cs typeface="Times New Roman"/>
                        </a:rPr>
                        <a:t> </a:t>
                      </a:r>
                      <a:endParaRPr lang="en-GB" sz="900">
                        <a:effectLst/>
                        <a:latin typeface="Calibri"/>
                        <a:ea typeface="Calibri"/>
                        <a:cs typeface="Times New Roman"/>
                      </a:endParaRPr>
                    </a:p>
                  </a:txBody>
                  <a:tcPr marL="56997" marR="569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27081">
                <a:tc>
                  <a:txBody>
                    <a:bodyPr/>
                    <a:lstStyle/>
                    <a:p>
                      <a:pPr>
                        <a:spcAft>
                          <a:spcPts val="0"/>
                        </a:spcAft>
                      </a:pPr>
                      <a:r>
                        <a:rPr lang="en-GB" sz="900">
                          <a:effectLst/>
                          <a:latin typeface="Arial"/>
                          <a:ea typeface="Calibri"/>
                          <a:cs typeface="Times New Roman"/>
                        </a:rPr>
                        <a:t>The president heads up an executive employing 5 million people, including being Commander-in-Chief of a military of over 2 million.</a:t>
                      </a:r>
                      <a:endParaRPr lang="en-GB" sz="900">
                        <a:effectLst/>
                        <a:latin typeface="Calibri"/>
                        <a:ea typeface="Calibri"/>
                        <a:cs typeface="Times New Roman"/>
                      </a:endParaRPr>
                    </a:p>
                  </a:txBody>
                  <a:tcPr marL="56997" marR="5699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GB" sz="900">
                          <a:effectLst/>
                          <a:latin typeface="Arial"/>
                          <a:ea typeface="Calibri"/>
                          <a:cs typeface="Times New Roman"/>
                        </a:rPr>
                        <a:t> </a:t>
                      </a:r>
                      <a:endParaRPr lang="en-GB" sz="900">
                        <a:effectLst/>
                        <a:latin typeface="Calibri"/>
                        <a:ea typeface="Calibri"/>
                        <a:cs typeface="Times New Roman"/>
                      </a:endParaRPr>
                    </a:p>
                  </a:txBody>
                  <a:tcPr marL="56997" marR="569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51388">
                <a:tc>
                  <a:txBody>
                    <a:bodyPr/>
                    <a:lstStyle/>
                    <a:p>
                      <a:pPr>
                        <a:spcAft>
                          <a:spcPts val="0"/>
                        </a:spcAft>
                      </a:pPr>
                      <a:r>
                        <a:rPr lang="en-GB" sz="900">
                          <a:effectLst/>
                          <a:latin typeface="Arial"/>
                          <a:ea typeface="Calibri"/>
                          <a:cs typeface="Times New Roman"/>
                        </a:rPr>
                        <a:t>The Bill of Rights is insufficient for ensuring citizens’ rights – they are there on paper but often not in reality.</a:t>
                      </a:r>
                      <a:endParaRPr lang="en-GB" sz="900">
                        <a:effectLst/>
                        <a:latin typeface="Calibri"/>
                        <a:ea typeface="Calibri"/>
                        <a:cs typeface="Times New Roman"/>
                      </a:endParaRPr>
                    </a:p>
                  </a:txBody>
                  <a:tcPr marL="56997" marR="5699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GB" sz="900">
                          <a:effectLst/>
                          <a:latin typeface="Arial"/>
                          <a:ea typeface="Calibri"/>
                          <a:cs typeface="Times New Roman"/>
                        </a:rPr>
                        <a:t> </a:t>
                      </a:r>
                      <a:endParaRPr lang="en-GB" sz="900">
                        <a:effectLst/>
                        <a:latin typeface="Calibri"/>
                        <a:ea typeface="Calibri"/>
                        <a:cs typeface="Times New Roman"/>
                      </a:endParaRPr>
                    </a:p>
                  </a:txBody>
                  <a:tcPr marL="56997" marR="569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78469">
                <a:tc>
                  <a:txBody>
                    <a:bodyPr/>
                    <a:lstStyle/>
                    <a:p>
                      <a:pPr>
                        <a:spcAft>
                          <a:spcPts val="0"/>
                        </a:spcAft>
                      </a:pPr>
                      <a:r>
                        <a:rPr lang="en-GB" sz="900">
                          <a:effectLst/>
                          <a:latin typeface="Arial"/>
                          <a:ea typeface="Calibri"/>
                          <a:cs typeface="Times New Roman"/>
                        </a:rPr>
                        <a:t>Civil rights of black Americans post-slavery have had to be specially protected by federal action, eg. the Civil Rights Act 1964. They cannot be assumed to be there, and are frequently abused even now. Blacks in the USA are 2.5 times more likely to be shot by police than whites.</a:t>
                      </a:r>
                      <a:endParaRPr lang="en-GB" sz="900">
                        <a:effectLst/>
                        <a:latin typeface="Calibri"/>
                        <a:ea typeface="Calibri"/>
                        <a:cs typeface="Times New Roman"/>
                      </a:endParaRPr>
                    </a:p>
                  </a:txBody>
                  <a:tcPr marL="56997" marR="5699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GB" sz="900">
                          <a:effectLst/>
                          <a:latin typeface="Arial"/>
                          <a:ea typeface="Calibri"/>
                          <a:cs typeface="Times New Roman"/>
                        </a:rPr>
                        <a:t> </a:t>
                      </a:r>
                      <a:endParaRPr lang="en-GB" sz="900">
                        <a:effectLst/>
                        <a:latin typeface="Calibri"/>
                        <a:ea typeface="Calibri"/>
                        <a:cs typeface="Times New Roman"/>
                      </a:endParaRPr>
                    </a:p>
                  </a:txBody>
                  <a:tcPr marL="56997" marR="569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27081">
                <a:tc>
                  <a:txBody>
                    <a:bodyPr/>
                    <a:lstStyle/>
                    <a:p>
                      <a:pPr>
                        <a:spcAft>
                          <a:spcPts val="0"/>
                        </a:spcAft>
                      </a:pPr>
                      <a:r>
                        <a:rPr lang="en-GB" sz="900">
                          <a:effectLst/>
                          <a:latin typeface="Arial"/>
                          <a:ea typeface="Calibri"/>
                          <a:cs typeface="Times New Roman"/>
                        </a:rPr>
                        <a:t>The Supreme Court tends not to challenge actions of the elected branches and in 2012 ruled Obamacare constitutional using the general welfare clause.</a:t>
                      </a:r>
                      <a:endParaRPr lang="en-GB" sz="900">
                        <a:effectLst/>
                        <a:latin typeface="Calibri"/>
                        <a:ea typeface="Calibri"/>
                        <a:cs typeface="Times New Roman"/>
                      </a:endParaRPr>
                    </a:p>
                  </a:txBody>
                  <a:tcPr marL="56997" marR="5699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GB" sz="900">
                          <a:effectLst/>
                          <a:latin typeface="Arial"/>
                          <a:ea typeface="Calibri"/>
                          <a:cs typeface="Times New Roman"/>
                        </a:rPr>
                        <a:t> </a:t>
                      </a:r>
                      <a:endParaRPr lang="en-GB" sz="900">
                        <a:effectLst/>
                        <a:latin typeface="Calibri"/>
                        <a:ea typeface="Calibri"/>
                        <a:cs typeface="Times New Roman"/>
                      </a:endParaRPr>
                    </a:p>
                  </a:txBody>
                  <a:tcPr marL="56997" marR="569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27081">
                <a:tc>
                  <a:txBody>
                    <a:bodyPr/>
                    <a:lstStyle/>
                    <a:p>
                      <a:pPr>
                        <a:spcAft>
                          <a:spcPts val="0"/>
                        </a:spcAft>
                      </a:pPr>
                      <a:r>
                        <a:rPr lang="en-GB" sz="900">
                          <a:effectLst/>
                          <a:latin typeface="Arial"/>
                          <a:ea typeface="Calibri"/>
                          <a:cs typeface="Times New Roman"/>
                        </a:rPr>
                        <a:t>The Constitution is too hard to change formally and informal change rests with the least accountable and representative branch of government.</a:t>
                      </a:r>
                      <a:endParaRPr lang="en-GB" sz="900">
                        <a:effectLst/>
                        <a:latin typeface="Calibri"/>
                        <a:ea typeface="Calibri"/>
                        <a:cs typeface="Times New Roman"/>
                      </a:endParaRPr>
                    </a:p>
                  </a:txBody>
                  <a:tcPr marL="56997" marR="5699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GB" sz="900">
                          <a:effectLst/>
                          <a:latin typeface="Arial"/>
                          <a:ea typeface="Calibri"/>
                          <a:cs typeface="Times New Roman"/>
                        </a:rPr>
                        <a:t> </a:t>
                      </a:r>
                      <a:endParaRPr lang="en-GB" sz="900">
                        <a:effectLst/>
                        <a:latin typeface="Calibri"/>
                        <a:ea typeface="Calibri"/>
                        <a:cs typeface="Times New Roman"/>
                      </a:endParaRPr>
                    </a:p>
                  </a:txBody>
                  <a:tcPr marL="56997" marR="569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51388">
                <a:tc>
                  <a:txBody>
                    <a:bodyPr/>
                    <a:lstStyle/>
                    <a:p>
                      <a:pPr>
                        <a:spcAft>
                          <a:spcPts val="0"/>
                        </a:spcAft>
                      </a:pPr>
                      <a:r>
                        <a:rPr lang="en-GB" sz="900">
                          <a:effectLst/>
                          <a:latin typeface="Arial"/>
                          <a:ea typeface="Calibri"/>
                          <a:cs typeface="Times New Roman"/>
                        </a:rPr>
                        <a:t>The expansion of the bureaucracy has given the president powers that are unconstrained by the Constitution.</a:t>
                      </a:r>
                      <a:endParaRPr lang="en-GB" sz="900">
                        <a:effectLst/>
                        <a:latin typeface="Calibri"/>
                        <a:ea typeface="Calibri"/>
                        <a:cs typeface="Times New Roman"/>
                      </a:endParaRPr>
                    </a:p>
                  </a:txBody>
                  <a:tcPr marL="56997" marR="5699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GB" sz="900">
                          <a:effectLst/>
                          <a:latin typeface="Arial"/>
                          <a:ea typeface="Calibri"/>
                          <a:cs typeface="Times New Roman"/>
                        </a:rPr>
                        <a:t> </a:t>
                      </a:r>
                      <a:endParaRPr lang="en-GB" sz="900">
                        <a:effectLst/>
                        <a:latin typeface="Calibri"/>
                        <a:ea typeface="Calibri"/>
                        <a:cs typeface="Times New Roman"/>
                      </a:endParaRPr>
                    </a:p>
                  </a:txBody>
                  <a:tcPr marL="56997" marR="569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36572">
                <a:tc>
                  <a:txBody>
                    <a:bodyPr/>
                    <a:lstStyle/>
                    <a:p>
                      <a:pPr>
                        <a:spcAft>
                          <a:spcPts val="0"/>
                        </a:spcAft>
                      </a:pPr>
                      <a:r>
                        <a:rPr lang="en-GB" sz="900">
                          <a:effectLst/>
                          <a:latin typeface="Arial"/>
                          <a:ea typeface="Calibri"/>
                          <a:cs typeface="Times New Roman"/>
                        </a:rPr>
                        <a:t>In Korematsu vs. United States 1944, the Supreme Court ruled that the internment of Japanese Americans was constitutional.</a:t>
                      </a:r>
                      <a:endParaRPr lang="en-GB" sz="900">
                        <a:effectLst/>
                        <a:latin typeface="Calibri"/>
                        <a:ea typeface="Calibri"/>
                        <a:cs typeface="Times New Roman"/>
                      </a:endParaRPr>
                    </a:p>
                  </a:txBody>
                  <a:tcPr marL="56997" marR="5699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GB" sz="900">
                          <a:effectLst/>
                          <a:latin typeface="Arial"/>
                          <a:ea typeface="Calibri"/>
                          <a:cs typeface="Times New Roman"/>
                        </a:rPr>
                        <a:t> </a:t>
                      </a:r>
                      <a:endParaRPr lang="en-GB" sz="900">
                        <a:effectLst/>
                        <a:latin typeface="Calibri"/>
                        <a:ea typeface="Calibri"/>
                        <a:cs typeface="Times New Roman"/>
                      </a:endParaRPr>
                    </a:p>
                  </a:txBody>
                  <a:tcPr marL="56997" marR="569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4" name="Rectangle 1"/>
          <p:cNvSpPr>
            <a:spLocks noChangeArrowheads="1"/>
          </p:cNvSpPr>
          <p:nvPr/>
        </p:nvSpPr>
        <p:spPr bwMode="auto">
          <a:xfrm>
            <a:off x="2195736" y="417849"/>
            <a:ext cx="5040560"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en-US" sz="1200" b="0" i="0" u="none" strike="noStrike" cap="none" normalizeH="0" baseline="0" smtClean="0">
                <a:ln>
                  <a:noFill/>
                </a:ln>
                <a:solidFill>
                  <a:schemeClr val="tx1"/>
                </a:solidFill>
                <a:effectLst/>
                <a:latin typeface="Arial" pitchFamily="34" charset="0"/>
                <a:ea typeface="Calibri" pitchFamily="34" charset="0"/>
                <a:cs typeface="Arial" pitchFamily="34" charset="0"/>
              </a:rPr>
              <a:t>An </a:t>
            </a:r>
            <a:r>
              <a:rPr kumimoji="0" lang="en-GB" altLang="en-US" sz="1200" b="1" i="1" u="none" strike="noStrike" cap="none" normalizeH="0" baseline="0" smtClean="0">
                <a:ln>
                  <a:noFill/>
                </a:ln>
                <a:solidFill>
                  <a:schemeClr val="tx1"/>
                </a:solidFill>
                <a:effectLst/>
                <a:latin typeface="Arial" pitchFamily="34" charset="0"/>
                <a:ea typeface="Calibri" pitchFamily="34" charset="0"/>
                <a:cs typeface="Arial" pitchFamily="34" charset="0"/>
              </a:rPr>
              <a:t>argument</a:t>
            </a:r>
            <a:r>
              <a:rPr kumimoji="0" lang="en-GB" altLang="en-US" sz="1200" b="1" i="0" u="none" strike="noStrike" cap="none" normalizeH="0" baseline="0" smtClean="0">
                <a:ln>
                  <a:noFill/>
                </a:ln>
                <a:solidFill>
                  <a:schemeClr val="tx1"/>
                </a:solidFill>
                <a:effectLst/>
                <a:latin typeface="Arial" pitchFamily="34" charset="0"/>
                <a:ea typeface="Calibri" pitchFamily="34" charset="0"/>
                <a:cs typeface="Arial" pitchFamily="34" charset="0"/>
              </a:rPr>
              <a:t> for </a:t>
            </a:r>
            <a:r>
              <a:rPr kumimoji="0" lang="en-GB" altLang="en-US" sz="1200" b="0" i="0" u="none" strike="noStrike" cap="none" normalizeH="0" baseline="0" smtClean="0">
                <a:ln>
                  <a:noFill/>
                </a:ln>
                <a:solidFill>
                  <a:schemeClr val="tx1"/>
                </a:solidFill>
                <a:effectLst/>
                <a:latin typeface="Arial" pitchFamily="34" charset="0"/>
                <a:ea typeface="Calibri" pitchFamily="34" charset="0"/>
                <a:cs typeface="Arial" pitchFamily="34" charset="0"/>
              </a:rPr>
              <a:t>or</a:t>
            </a:r>
            <a:r>
              <a:rPr kumimoji="0" lang="en-GB" altLang="en-US" sz="1200" b="1" i="0" u="none" strike="noStrike" cap="none" normalizeH="0" baseline="0" smtClean="0">
                <a:ln>
                  <a:noFill/>
                </a:ln>
                <a:solidFill>
                  <a:schemeClr val="tx1"/>
                </a:solidFill>
                <a:effectLst/>
                <a:latin typeface="Arial" pitchFamily="34" charset="0"/>
                <a:ea typeface="Calibri" pitchFamily="34" charset="0"/>
                <a:cs typeface="Arial" pitchFamily="34" charset="0"/>
              </a:rPr>
              <a:t> an </a:t>
            </a:r>
            <a:r>
              <a:rPr kumimoji="0" lang="en-GB" altLang="en-US" sz="1200" b="1" i="1" u="none" strike="noStrike" cap="none" normalizeH="0" baseline="0" smtClean="0">
                <a:ln>
                  <a:noFill/>
                </a:ln>
                <a:solidFill>
                  <a:schemeClr val="tx1"/>
                </a:solidFill>
                <a:effectLst/>
                <a:latin typeface="Arial" pitchFamily="34" charset="0"/>
                <a:ea typeface="Calibri" pitchFamily="34" charset="0"/>
                <a:cs typeface="Arial" pitchFamily="34" charset="0"/>
              </a:rPr>
              <a:t>example</a:t>
            </a:r>
            <a:r>
              <a:rPr kumimoji="0" lang="en-GB" altLang="en-US" sz="1200" b="1" i="0" u="none" strike="noStrike" cap="none" normalizeH="0" baseline="0" smtClean="0">
                <a:ln>
                  <a:noFill/>
                </a:ln>
                <a:solidFill>
                  <a:schemeClr val="tx1"/>
                </a:solidFill>
                <a:effectLst/>
                <a:latin typeface="Arial" pitchFamily="34" charset="0"/>
                <a:ea typeface="Calibri" pitchFamily="34" charset="0"/>
                <a:cs typeface="Arial" pitchFamily="34" charset="0"/>
              </a:rPr>
              <a:t> of</a:t>
            </a:r>
            <a:r>
              <a:rPr kumimoji="0" lang="en-GB" altLang="en-US" sz="1200" b="0" i="0" u="none" strike="noStrike" cap="none" normalizeH="0" baseline="0" smtClean="0">
                <a:ln>
                  <a:noFill/>
                </a:ln>
                <a:solidFill>
                  <a:schemeClr val="tx1"/>
                </a:solidFill>
                <a:effectLst/>
                <a:latin typeface="Arial" pitchFamily="34" charset="0"/>
                <a:ea typeface="Calibri" pitchFamily="34" charset="0"/>
                <a:cs typeface="Arial" pitchFamily="34" charset="0"/>
              </a:rPr>
              <a:t> the defects of the Constitution?</a:t>
            </a:r>
            <a:r>
              <a:rPr kumimoji="0" lang="en-GB" altLang="en-US" sz="1100" b="0" i="0" u="none" strike="noStrike" cap="none" normalizeH="0" baseline="0" smtClean="0">
                <a:ln>
                  <a:noFill/>
                </a:ln>
                <a:solidFill>
                  <a:schemeClr val="tx1"/>
                </a:solidFill>
                <a:effectLst/>
                <a:latin typeface="Arial" pitchFamily="34" charset="0"/>
                <a:ea typeface="Calibri" pitchFamily="34" charset="0"/>
                <a:cs typeface="Arial" pitchFamily="34" charset="0"/>
              </a:rPr>
              <a:t/>
            </a:r>
            <a:br>
              <a:rPr kumimoji="0" lang="en-GB" altLang="en-US" sz="1100" b="0" i="0" u="none" strike="noStrike" cap="none" normalizeH="0" baseline="0" smtClean="0">
                <a:ln>
                  <a:noFill/>
                </a:ln>
                <a:solidFill>
                  <a:schemeClr val="tx1"/>
                </a:solidFill>
                <a:effectLst/>
                <a:latin typeface="Arial" pitchFamily="34" charset="0"/>
                <a:ea typeface="Calibri" pitchFamily="34" charset="0"/>
                <a:cs typeface="Arial" pitchFamily="34" charset="0"/>
              </a:rPr>
            </a:br>
            <a:endParaRPr kumimoji="0" lang="en-GB" altLang="en-US" sz="800" b="0" i="0" u="none" strike="noStrike" cap="none" normalizeH="0" baseline="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160566262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265</TotalTime>
  <Words>1775</Words>
  <Application>Microsoft Office PowerPoint</Application>
  <PresentationFormat>On-screen Show (4:3)</PresentationFormat>
  <Paragraphs>64</Paragraphs>
  <Slides>7</Slides>
  <Notes>6</Notes>
  <HiddenSlides>0</HiddenSlides>
  <MMClips>0</MMClips>
  <ScaleCrop>false</ScaleCrop>
  <HeadingPairs>
    <vt:vector size="4" baseType="variant">
      <vt:variant>
        <vt:lpstr>Theme</vt:lpstr>
      </vt:variant>
      <vt:variant>
        <vt:i4>3</vt:i4>
      </vt:variant>
      <vt:variant>
        <vt:lpstr>Slide Titles</vt:lpstr>
      </vt:variant>
      <vt:variant>
        <vt:i4>7</vt:i4>
      </vt:variant>
    </vt:vector>
  </HeadingPairs>
  <TitlesOfParts>
    <vt:vector size="10" baseType="lpstr">
      <vt:lpstr>Office Theme</vt:lpstr>
      <vt:lpstr>1_Custom Design</vt:lpstr>
      <vt:lpstr>Custom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Davis</dc:creator>
  <cp:lastModifiedBy>WJEC</cp:lastModifiedBy>
  <cp:revision>52</cp:revision>
  <cp:lastPrinted>2018-03-02T16:41:53Z</cp:lastPrinted>
  <dcterms:created xsi:type="dcterms:W3CDTF">2016-03-15T10:17:57Z</dcterms:created>
  <dcterms:modified xsi:type="dcterms:W3CDTF">2018-04-26T09:03:34Z</dcterms:modified>
</cp:coreProperties>
</file>