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60" r:id="rId3"/>
  </p:sldMasterIdLst>
  <p:notesMasterIdLst>
    <p:notesMasterId r:id="rId13"/>
  </p:notesMasterIdLst>
  <p:sldIdLst>
    <p:sldId id="261" r:id="rId4"/>
    <p:sldId id="259" r:id="rId5"/>
    <p:sldId id="266" r:id="rId6"/>
    <p:sldId id="267" r:id="rId7"/>
    <p:sldId id="268" r:id="rId8"/>
    <p:sldId id="269" r:id="rId9"/>
    <p:sldId id="270" r:id="rId10"/>
    <p:sldId id="271" r:id="rId11"/>
    <p:sldId id="272" r:id="rId12"/>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0B0C"/>
    <a:srgbClr val="241D3C"/>
    <a:srgbClr val="CC9900"/>
    <a:srgbClr val="663300"/>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39" autoAdjust="0"/>
    <p:restoredTop sz="95652" autoAdjust="0"/>
  </p:normalViewPr>
  <p:slideViewPr>
    <p:cSldViewPr>
      <p:cViewPr varScale="1">
        <p:scale>
          <a:sx n="83" d="100"/>
          <a:sy n="83" d="100"/>
        </p:scale>
        <p:origin x="1392" y="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70D6C974-FF2F-4D82-8711-9CC072CA4636}" type="datetimeFigureOut">
              <a:rPr lang="en-GB" smtClean="0"/>
              <a:t>30/05/2018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5630B103-DA0A-4ECF-8E57-771370760196}" type="slidenum">
              <a:rPr lang="en-GB" smtClean="0"/>
              <a:t>‹#›</a:t>
            </a:fld>
            <a:endParaRPr lang="en-GB"/>
          </a:p>
        </p:txBody>
      </p:sp>
    </p:spTree>
    <p:extLst>
      <p:ext uri="{BB962C8B-B14F-4D97-AF65-F5344CB8AC3E}">
        <p14:creationId xmlns:p14="http://schemas.microsoft.com/office/powerpoint/2010/main" val="435500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630B103-DA0A-4ECF-8E57-771370760196}" type="slidenum">
              <a:rPr lang="en-GB" smtClean="0"/>
              <a:t>1</a:t>
            </a:fld>
            <a:endParaRPr lang="en-GB"/>
          </a:p>
        </p:txBody>
      </p:sp>
    </p:spTree>
    <p:extLst>
      <p:ext uri="{BB962C8B-B14F-4D97-AF65-F5344CB8AC3E}">
        <p14:creationId xmlns:p14="http://schemas.microsoft.com/office/powerpoint/2010/main" val="1352598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1= the ‘general</a:t>
            </a:r>
            <a:r>
              <a:rPr lang="en-GB" baseline="0" smtClean="0"/>
              <a:t> welfare </a:t>
            </a:r>
            <a:r>
              <a:rPr lang="en-GB" smtClean="0"/>
              <a:t>clause’ and was the grounds on which the Supreme Court found Obamacare constitutional in 2012 (National Federation of Independent Business vs. Sibelius)</a:t>
            </a:r>
          </a:p>
          <a:p>
            <a:r>
              <a:rPr lang="en-GB" smtClean="0"/>
              <a:t>2 = the ‘commerce clause’ has been used by Congress to impose solutions on the whole of America, eg. </a:t>
            </a:r>
            <a:r>
              <a:rPr lang="en-GB" sz="1200" b="0" i="0" kern="1200" smtClean="0">
                <a:solidFill>
                  <a:schemeClr val="tx1"/>
                </a:solidFill>
                <a:effectLst/>
                <a:latin typeface="+mn-lt"/>
                <a:ea typeface="+mn-ea"/>
                <a:cs typeface="+mn-cs"/>
              </a:rPr>
              <a:t>Heart of Atlanta Motel Inc. v. United States</a:t>
            </a:r>
            <a:r>
              <a:rPr lang="en-GB" sz="1200" b="0" i="0" kern="1200" baseline="0" smtClean="0">
                <a:solidFill>
                  <a:schemeClr val="tx1"/>
                </a:solidFill>
                <a:effectLst/>
                <a:latin typeface="+mn-lt"/>
                <a:ea typeface="+mn-ea"/>
                <a:cs typeface="+mn-cs"/>
              </a:rPr>
              <a:t> (19</a:t>
            </a:r>
            <a:r>
              <a:rPr lang="en-GB" sz="1200" b="0" i="0" kern="1200" smtClean="0">
                <a:solidFill>
                  <a:schemeClr val="tx1"/>
                </a:solidFill>
                <a:effectLst/>
                <a:latin typeface="+mn-lt"/>
                <a:ea typeface="+mn-ea"/>
                <a:cs typeface="+mn-cs"/>
              </a:rPr>
              <a:t>64), was a landmark Supreme Court case holding that the U.S. Congress could use the power granted to it by the Constitution's </a:t>
            </a:r>
            <a:r>
              <a:rPr lang="en-GB" sz="1200" b="1" i="0" kern="1200" smtClean="0">
                <a:solidFill>
                  <a:schemeClr val="tx1"/>
                </a:solidFill>
                <a:effectLst/>
                <a:latin typeface="+mn-lt"/>
                <a:ea typeface="+mn-ea"/>
                <a:cs typeface="+mn-cs"/>
              </a:rPr>
              <a:t>Commerce Clause</a:t>
            </a:r>
            <a:r>
              <a:rPr lang="en-GB" sz="1200" b="0" i="0" kern="1200" smtClean="0">
                <a:solidFill>
                  <a:schemeClr val="tx1"/>
                </a:solidFill>
                <a:effectLst/>
                <a:latin typeface="+mn-lt"/>
                <a:ea typeface="+mn-ea"/>
                <a:cs typeface="+mn-cs"/>
              </a:rPr>
              <a:t> to force private businesses to abide by the </a:t>
            </a:r>
            <a:r>
              <a:rPr lang="en-GB" sz="1200" b="1" i="0" kern="1200" smtClean="0">
                <a:solidFill>
                  <a:schemeClr val="tx1"/>
                </a:solidFill>
                <a:effectLst/>
                <a:latin typeface="+mn-lt"/>
                <a:ea typeface="+mn-ea"/>
                <a:cs typeface="+mn-cs"/>
              </a:rPr>
              <a:t>Civil Rights Act of 1964</a:t>
            </a:r>
            <a:r>
              <a:rPr lang="en-GB" sz="1200" b="0" i="0" kern="1200" smtClean="0">
                <a:solidFill>
                  <a:schemeClr val="tx1"/>
                </a:solidFill>
                <a:effectLst/>
                <a:latin typeface="+mn-lt"/>
                <a:ea typeface="+mn-ea"/>
                <a:cs typeface="+mn-cs"/>
              </a:rPr>
              <a:t>. Generally, modern day Supreme Courts have tended not</a:t>
            </a:r>
            <a:r>
              <a:rPr lang="en-GB" sz="1200" b="0" i="0" kern="1200" baseline="0" smtClean="0">
                <a:solidFill>
                  <a:schemeClr val="tx1"/>
                </a:solidFill>
                <a:effectLst/>
                <a:latin typeface="+mn-lt"/>
                <a:ea typeface="+mn-ea"/>
                <a:cs typeface="+mn-cs"/>
              </a:rPr>
              <a:t> to overturn actions of Congress using the commerce clause in deference to the elected branch.</a:t>
            </a:r>
          </a:p>
          <a:p>
            <a:r>
              <a:rPr lang="en-GB" sz="1200" b="0" i="0" kern="1200" baseline="0" smtClean="0">
                <a:solidFill>
                  <a:schemeClr val="tx1"/>
                </a:solidFill>
                <a:effectLst/>
                <a:latin typeface="+mn-lt"/>
                <a:ea typeface="+mn-ea"/>
                <a:cs typeface="+mn-cs"/>
              </a:rPr>
              <a:t>3 = the ‘necessary and proper clause’ sometimes also called the ‘elastic clause’ gives Congress implied powers to pass constitutionally laws that may be necessary for carrying out its expressed, enumerated powers. </a:t>
            </a:r>
            <a:r>
              <a:rPr lang="en-GB" sz="1200" b="0" i="0" kern="1200" smtClean="0">
                <a:solidFill>
                  <a:schemeClr val="tx1"/>
                </a:solidFill>
                <a:effectLst/>
                <a:latin typeface="+mn-lt"/>
                <a:ea typeface="+mn-ea"/>
                <a:cs typeface="+mn-cs"/>
              </a:rPr>
              <a:t>Virtually all of the laws establishing the machinery of government, as well as substantive laws ranging from antidiscrimination laws to labour laws, are enacted under the authority of the Necessary and Proper Clause. In 1997, however, following some academic commentary that sought to give substance to the requirement of propriety, the Supreme Court held in </a:t>
            </a:r>
            <a:r>
              <a:rPr lang="en-GB" sz="1200" b="0" i="0" u="none" strike="noStrike" kern="1200" smtClean="0">
                <a:solidFill>
                  <a:schemeClr val="tx1"/>
                </a:solidFill>
                <a:effectLst/>
                <a:latin typeface="+mn-lt"/>
                <a:ea typeface="+mn-ea"/>
                <a:cs typeface="+mn-cs"/>
              </a:rPr>
              <a:t>Printz v. United</a:t>
            </a:r>
            <a:r>
              <a:rPr lang="en-GB" sz="1200" b="0" i="0" u="none" strike="noStrike" kern="1200" baseline="0" smtClean="0">
                <a:solidFill>
                  <a:schemeClr val="tx1"/>
                </a:solidFill>
                <a:effectLst/>
                <a:latin typeface="+mn-lt"/>
                <a:ea typeface="+mn-ea"/>
                <a:cs typeface="+mn-cs"/>
              </a:rPr>
              <a:t> States</a:t>
            </a:r>
            <a:r>
              <a:rPr lang="en-GB" sz="1200" b="0" i="0" kern="1200" smtClean="0">
                <a:solidFill>
                  <a:schemeClr val="tx1"/>
                </a:solidFill>
                <a:effectLst/>
                <a:latin typeface="+mn-lt"/>
                <a:ea typeface="+mn-ea"/>
                <a:cs typeface="+mn-cs"/>
              </a:rPr>
              <a:t> that a federal law compelling state executive officials to implement federal gun registration requirements was not “proper” because it did not respect the federal/state boundaries that were part of the Constitution’s background or structure. </a:t>
            </a:r>
            <a:endParaRPr lang="en-GB" smtClean="0"/>
          </a:p>
          <a:p>
            <a:endParaRPr lang="en-GB"/>
          </a:p>
        </p:txBody>
      </p:sp>
      <p:sp>
        <p:nvSpPr>
          <p:cNvPr id="4" name="Slide Number Placeholder 3"/>
          <p:cNvSpPr>
            <a:spLocks noGrp="1"/>
          </p:cNvSpPr>
          <p:nvPr>
            <p:ph type="sldNum" sz="quarter" idx="10"/>
          </p:nvPr>
        </p:nvSpPr>
        <p:spPr/>
        <p:txBody>
          <a:bodyPr/>
          <a:lstStyle/>
          <a:p>
            <a:fld id="{5630B103-DA0A-4ECF-8E57-771370760196}" type="slidenum">
              <a:rPr lang="en-GB" smtClean="0"/>
              <a:t>2</a:t>
            </a:fld>
            <a:endParaRPr lang="en-GB"/>
          </a:p>
        </p:txBody>
      </p:sp>
    </p:spTree>
    <p:extLst>
      <p:ext uri="{BB962C8B-B14F-4D97-AF65-F5344CB8AC3E}">
        <p14:creationId xmlns:p14="http://schemas.microsoft.com/office/powerpoint/2010/main" val="65001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1= the ‘general</a:t>
            </a:r>
            <a:r>
              <a:rPr lang="en-GB" baseline="0" smtClean="0"/>
              <a:t> welfare </a:t>
            </a:r>
            <a:r>
              <a:rPr lang="en-GB" smtClean="0"/>
              <a:t>clause’ and was the grounds on which the Supreme Court found Obamacare constitutional in 2012 (National Federation of Independent Business vs. Sibelius)</a:t>
            </a:r>
          </a:p>
          <a:p>
            <a:r>
              <a:rPr lang="en-GB" smtClean="0"/>
              <a:t>2 = the ‘commerce clause’ has been used by Congress to impose solutions on the whole of America, eg. </a:t>
            </a:r>
            <a:r>
              <a:rPr lang="en-GB" sz="1200" b="0" i="0" kern="1200" smtClean="0">
                <a:solidFill>
                  <a:schemeClr val="tx1"/>
                </a:solidFill>
                <a:effectLst/>
                <a:latin typeface="+mn-lt"/>
                <a:ea typeface="+mn-ea"/>
                <a:cs typeface="+mn-cs"/>
              </a:rPr>
              <a:t>Heart of Atlanta Motel Inc. v. United States</a:t>
            </a:r>
            <a:r>
              <a:rPr lang="en-GB" sz="1200" b="0" i="0" kern="1200" baseline="0" smtClean="0">
                <a:solidFill>
                  <a:schemeClr val="tx1"/>
                </a:solidFill>
                <a:effectLst/>
                <a:latin typeface="+mn-lt"/>
                <a:ea typeface="+mn-ea"/>
                <a:cs typeface="+mn-cs"/>
              </a:rPr>
              <a:t> (19</a:t>
            </a:r>
            <a:r>
              <a:rPr lang="en-GB" sz="1200" b="0" i="0" kern="1200" smtClean="0">
                <a:solidFill>
                  <a:schemeClr val="tx1"/>
                </a:solidFill>
                <a:effectLst/>
                <a:latin typeface="+mn-lt"/>
                <a:ea typeface="+mn-ea"/>
                <a:cs typeface="+mn-cs"/>
              </a:rPr>
              <a:t>64), was a landmark Supreme Court case holding that the U.S. Congress could use the power granted to it by the Constitution's </a:t>
            </a:r>
            <a:r>
              <a:rPr lang="en-GB" sz="1200" b="1" i="0" kern="1200" smtClean="0">
                <a:solidFill>
                  <a:schemeClr val="tx1"/>
                </a:solidFill>
                <a:effectLst/>
                <a:latin typeface="+mn-lt"/>
                <a:ea typeface="+mn-ea"/>
                <a:cs typeface="+mn-cs"/>
              </a:rPr>
              <a:t>Commerce Clause</a:t>
            </a:r>
            <a:r>
              <a:rPr lang="en-GB" sz="1200" b="0" i="0" kern="1200" smtClean="0">
                <a:solidFill>
                  <a:schemeClr val="tx1"/>
                </a:solidFill>
                <a:effectLst/>
                <a:latin typeface="+mn-lt"/>
                <a:ea typeface="+mn-ea"/>
                <a:cs typeface="+mn-cs"/>
              </a:rPr>
              <a:t> to force private businesses to abide by the </a:t>
            </a:r>
            <a:r>
              <a:rPr lang="en-GB" sz="1200" b="1" i="0" kern="1200" smtClean="0">
                <a:solidFill>
                  <a:schemeClr val="tx1"/>
                </a:solidFill>
                <a:effectLst/>
                <a:latin typeface="+mn-lt"/>
                <a:ea typeface="+mn-ea"/>
                <a:cs typeface="+mn-cs"/>
              </a:rPr>
              <a:t>Civil Rights Act of 1964</a:t>
            </a:r>
            <a:r>
              <a:rPr lang="en-GB" sz="1200" b="0" i="0" kern="1200" smtClean="0">
                <a:solidFill>
                  <a:schemeClr val="tx1"/>
                </a:solidFill>
                <a:effectLst/>
                <a:latin typeface="+mn-lt"/>
                <a:ea typeface="+mn-ea"/>
                <a:cs typeface="+mn-cs"/>
              </a:rPr>
              <a:t>. Generally, modern day Supreme Courts have tended not</a:t>
            </a:r>
            <a:r>
              <a:rPr lang="en-GB" sz="1200" b="0" i="0" kern="1200" baseline="0" smtClean="0">
                <a:solidFill>
                  <a:schemeClr val="tx1"/>
                </a:solidFill>
                <a:effectLst/>
                <a:latin typeface="+mn-lt"/>
                <a:ea typeface="+mn-ea"/>
                <a:cs typeface="+mn-cs"/>
              </a:rPr>
              <a:t> to overturn actions of Congress using the commerce clause in deference to the elected branch.</a:t>
            </a:r>
          </a:p>
          <a:p>
            <a:r>
              <a:rPr lang="en-GB" sz="1200" b="0" i="0" kern="1200" baseline="0" smtClean="0">
                <a:solidFill>
                  <a:schemeClr val="tx1"/>
                </a:solidFill>
                <a:effectLst/>
                <a:latin typeface="+mn-lt"/>
                <a:ea typeface="+mn-ea"/>
                <a:cs typeface="+mn-cs"/>
              </a:rPr>
              <a:t>3 = the ‘necessary and proper clause’ sometimes also called the ‘elastic clause’ gives Congress implied powers to pass constitutionally laws that may be necessary for carrying out its expressed, enumerated powers. </a:t>
            </a:r>
            <a:r>
              <a:rPr lang="en-GB" sz="1200" b="0" i="0" kern="1200" smtClean="0">
                <a:solidFill>
                  <a:schemeClr val="tx1"/>
                </a:solidFill>
                <a:effectLst/>
                <a:latin typeface="+mn-lt"/>
                <a:ea typeface="+mn-ea"/>
                <a:cs typeface="+mn-cs"/>
              </a:rPr>
              <a:t>Virtually all of the laws establishing the machinery of government, as well as substantive laws ranging from antidiscrimination laws to labour laws, are enacted under the authority of the Necessary and Proper Clause. In 1997, however, following some academic commentary that sought to give substance to the requirement of propriety, the Supreme Court held in </a:t>
            </a:r>
            <a:r>
              <a:rPr lang="en-GB" sz="1200" b="0" i="0" u="none" strike="noStrike" kern="1200" smtClean="0">
                <a:solidFill>
                  <a:schemeClr val="tx1"/>
                </a:solidFill>
                <a:effectLst/>
                <a:latin typeface="+mn-lt"/>
                <a:ea typeface="+mn-ea"/>
                <a:cs typeface="+mn-cs"/>
              </a:rPr>
              <a:t>Printz v. United</a:t>
            </a:r>
            <a:r>
              <a:rPr lang="en-GB" sz="1200" b="0" i="0" u="none" strike="noStrike" kern="1200" baseline="0" smtClean="0">
                <a:solidFill>
                  <a:schemeClr val="tx1"/>
                </a:solidFill>
                <a:effectLst/>
                <a:latin typeface="+mn-lt"/>
                <a:ea typeface="+mn-ea"/>
                <a:cs typeface="+mn-cs"/>
              </a:rPr>
              <a:t> States</a:t>
            </a:r>
            <a:r>
              <a:rPr lang="en-GB" sz="1200" b="0" i="0" kern="1200" smtClean="0">
                <a:solidFill>
                  <a:schemeClr val="tx1"/>
                </a:solidFill>
                <a:effectLst/>
                <a:latin typeface="+mn-lt"/>
                <a:ea typeface="+mn-ea"/>
                <a:cs typeface="+mn-cs"/>
              </a:rPr>
              <a:t> that a federal law compelling state executive officials to implement federal gun registration requirements was not “proper” because it did not respect the federal/state boundaries that were part of the Constitution’s background or structure. </a:t>
            </a:r>
            <a:endParaRPr lang="en-GB" smtClean="0"/>
          </a:p>
          <a:p>
            <a:endParaRPr lang="en-GB"/>
          </a:p>
        </p:txBody>
      </p:sp>
      <p:sp>
        <p:nvSpPr>
          <p:cNvPr id="4" name="Slide Number Placeholder 3"/>
          <p:cNvSpPr>
            <a:spLocks noGrp="1"/>
          </p:cNvSpPr>
          <p:nvPr>
            <p:ph type="sldNum" sz="quarter" idx="10"/>
          </p:nvPr>
        </p:nvSpPr>
        <p:spPr/>
        <p:txBody>
          <a:bodyPr/>
          <a:lstStyle/>
          <a:p>
            <a:fld id="{5630B103-DA0A-4ECF-8E57-771370760196}" type="slidenum">
              <a:rPr lang="en-GB" smtClean="0"/>
              <a:t>3</a:t>
            </a:fld>
            <a:endParaRPr lang="en-GB"/>
          </a:p>
        </p:txBody>
      </p:sp>
    </p:spTree>
    <p:extLst>
      <p:ext uri="{BB962C8B-B14F-4D97-AF65-F5344CB8AC3E}">
        <p14:creationId xmlns:p14="http://schemas.microsoft.com/office/powerpoint/2010/main" val="65001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1= the ‘general</a:t>
            </a:r>
            <a:r>
              <a:rPr lang="en-GB" baseline="0" smtClean="0"/>
              <a:t> welfare </a:t>
            </a:r>
            <a:r>
              <a:rPr lang="en-GB" smtClean="0"/>
              <a:t>clause’ and was the grounds on which the Supreme Court found Obamacare constitutional in 2012 (National Federation of Independent Business vs. Sibelius)</a:t>
            </a:r>
          </a:p>
          <a:p>
            <a:r>
              <a:rPr lang="en-GB" smtClean="0"/>
              <a:t>2 = the ‘commerce clause’ has been used by Congress to impose solutions on the whole of America, eg. </a:t>
            </a:r>
            <a:r>
              <a:rPr lang="en-GB" sz="1200" b="0" i="0" kern="1200" smtClean="0">
                <a:solidFill>
                  <a:schemeClr val="tx1"/>
                </a:solidFill>
                <a:effectLst/>
                <a:latin typeface="+mn-lt"/>
                <a:ea typeface="+mn-ea"/>
                <a:cs typeface="+mn-cs"/>
              </a:rPr>
              <a:t>Heart of Atlanta Motel Inc. v. United States</a:t>
            </a:r>
            <a:r>
              <a:rPr lang="en-GB" sz="1200" b="0" i="0" kern="1200" baseline="0" smtClean="0">
                <a:solidFill>
                  <a:schemeClr val="tx1"/>
                </a:solidFill>
                <a:effectLst/>
                <a:latin typeface="+mn-lt"/>
                <a:ea typeface="+mn-ea"/>
                <a:cs typeface="+mn-cs"/>
              </a:rPr>
              <a:t> (19</a:t>
            </a:r>
            <a:r>
              <a:rPr lang="en-GB" sz="1200" b="0" i="0" kern="1200" smtClean="0">
                <a:solidFill>
                  <a:schemeClr val="tx1"/>
                </a:solidFill>
                <a:effectLst/>
                <a:latin typeface="+mn-lt"/>
                <a:ea typeface="+mn-ea"/>
                <a:cs typeface="+mn-cs"/>
              </a:rPr>
              <a:t>64), was a landmark Supreme Court case holding that the U.S. Congress could use the power granted to it by the Constitution's </a:t>
            </a:r>
            <a:r>
              <a:rPr lang="en-GB" sz="1200" b="1" i="0" kern="1200" smtClean="0">
                <a:solidFill>
                  <a:schemeClr val="tx1"/>
                </a:solidFill>
                <a:effectLst/>
                <a:latin typeface="+mn-lt"/>
                <a:ea typeface="+mn-ea"/>
                <a:cs typeface="+mn-cs"/>
              </a:rPr>
              <a:t>Commerce Clause</a:t>
            </a:r>
            <a:r>
              <a:rPr lang="en-GB" sz="1200" b="0" i="0" kern="1200" smtClean="0">
                <a:solidFill>
                  <a:schemeClr val="tx1"/>
                </a:solidFill>
                <a:effectLst/>
                <a:latin typeface="+mn-lt"/>
                <a:ea typeface="+mn-ea"/>
                <a:cs typeface="+mn-cs"/>
              </a:rPr>
              <a:t> to force private businesses to abide by the </a:t>
            </a:r>
            <a:r>
              <a:rPr lang="en-GB" sz="1200" b="1" i="0" kern="1200" smtClean="0">
                <a:solidFill>
                  <a:schemeClr val="tx1"/>
                </a:solidFill>
                <a:effectLst/>
                <a:latin typeface="+mn-lt"/>
                <a:ea typeface="+mn-ea"/>
                <a:cs typeface="+mn-cs"/>
              </a:rPr>
              <a:t>Civil Rights Act of 1964</a:t>
            </a:r>
            <a:r>
              <a:rPr lang="en-GB" sz="1200" b="0" i="0" kern="1200" smtClean="0">
                <a:solidFill>
                  <a:schemeClr val="tx1"/>
                </a:solidFill>
                <a:effectLst/>
                <a:latin typeface="+mn-lt"/>
                <a:ea typeface="+mn-ea"/>
                <a:cs typeface="+mn-cs"/>
              </a:rPr>
              <a:t>. Generally, modern day Supreme Courts have tended not</a:t>
            </a:r>
            <a:r>
              <a:rPr lang="en-GB" sz="1200" b="0" i="0" kern="1200" baseline="0" smtClean="0">
                <a:solidFill>
                  <a:schemeClr val="tx1"/>
                </a:solidFill>
                <a:effectLst/>
                <a:latin typeface="+mn-lt"/>
                <a:ea typeface="+mn-ea"/>
                <a:cs typeface="+mn-cs"/>
              </a:rPr>
              <a:t> to overturn actions of Congress using the commerce clause in deference to the elected branch.</a:t>
            </a:r>
          </a:p>
          <a:p>
            <a:r>
              <a:rPr lang="en-GB" sz="1200" b="0" i="0" kern="1200" baseline="0" smtClean="0">
                <a:solidFill>
                  <a:schemeClr val="tx1"/>
                </a:solidFill>
                <a:effectLst/>
                <a:latin typeface="+mn-lt"/>
                <a:ea typeface="+mn-ea"/>
                <a:cs typeface="+mn-cs"/>
              </a:rPr>
              <a:t>3 = the ‘necessary and proper clause’ sometimes also called the ‘elastic clause’ gives Congress implied powers to pass constitutionally laws that may be necessary for carrying out its expressed, enumerated powers. </a:t>
            </a:r>
            <a:r>
              <a:rPr lang="en-GB" sz="1200" b="0" i="0" kern="1200" smtClean="0">
                <a:solidFill>
                  <a:schemeClr val="tx1"/>
                </a:solidFill>
                <a:effectLst/>
                <a:latin typeface="+mn-lt"/>
                <a:ea typeface="+mn-ea"/>
                <a:cs typeface="+mn-cs"/>
              </a:rPr>
              <a:t>Virtually all of the laws establishing the machinery of government, as well as substantive laws ranging from antidiscrimination laws to labour laws, are enacted under the authority of the Necessary and Proper Clause. In 1997, however, following some academic commentary that sought to give substance to the requirement of propriety, the Supreme Court held in </a:t>
            </a:r>
            <a:r>
              <a:rPr lang="en-GB" sz="1200" b="0" i="0" u="none" strike="noStrike" kern="1200" smtClean="0">
                <a:solidFill>
                  <a:schemeClr val="tx1"/>
                </a:solidFill>
                <a:effectLst/>
                <a:latin typeface="+mn-lt"/>
                <a:ea typeface="+mn-ea"/>
                <a:cs typeface="+mn-cs"/>
              </a:rPr>
              <a:t>Printz v. United</a:t>
            </a:r>
            <a:r>
              <a:rPr lang="en-GB" sz="1200" b="0" i="0" u="none" strike="noStrike" kern="1200" baseline="0" smtClean="0">
                <a:solidFill>
                  <a:schemeClr val="tx1"/>
                </a:solidFill>
                <a:effectLst/>
                <a:latin typeface="+mn-lt"/>
                <a:ea typeface="+mn-ea"/>
                <a:cs typeface="+mn-cs"/>
              </a:rPr>
              <a:t> States</a:t>
            </a:r>
            <a:r>
              <a:rPr lang="en-GB" sz="1200" b="0" i="0" kern="1200" smtClean="0">
                <a:solidFill>
                  <a:schemeClr val="tx1"/>
                </a:solidFill>
                <a:effectLst/>
                <a:latin typeface="+mn-lt"/>
                <a:ea typeface="+mn-ea"/>
                <a:cs typeface="+mn-cs"/>
              </a:rPr>
              <a:t> that a federal law compelling state executive officials to implement federal gun registration requirements was not “proper” because it did not respect the federal/state boundaries that were part of the Constitution’s background or structure. </a:t>
            </a:r>
            <a:endParaRPr lang="en-GB" smtClean="0"/>
          </a:p>
          <a:p>
            <a:endParaRPr lang="en-GB"/>
          </a:p>
        </p:txBody>
      </p:sp>
      <p:sp>
        <p:nvSpPr>
          <p:cNvPr id="4" name="Slide Number Placeholder 3"/>
          <p:cNvSpPr>
            <a:spLocks noGrp="1"/>
          </p:cNvSpPr>
          <p:nvPr>
            <p:ph type="sldNum" sz="quarter" idx="10"/>
          </p:nvPr>
        </p:nvSpPr>
        <p:spPr/>
        <p:txBody>
          <a:bodyPr/>
          <a:lstStyle/>
          <a:p>
            <a:fld id="{5630B103-DA0A-4ECF-8E57-771370760196}" type="slidenum">
              <a:rPr lang="en-GB" smtClean="0"/>
              <a:t>4</a:t>
            </a:fld>
            <a:endParaRPr lang="en-GB"/>
          </a:p>
        </p:txBody>
      </p:sp>
    </p:spTree>
    <p:extLst>
      <p:ext uri="{BB962C8B-B14F-4D97-AF65-F5344CB8AC3E}">
        <p14:creationId xmlns:p14="http://schemas.microsoft.com/office/powerpoint/2010/main" val="65001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1= the ‘general</a:t>
            </a:r>
            <a:r>
              <a:rPr lang="en-GB" baseline="0" smtClean="0"/>
              <a:t> welfare </a:t>
            </a:r>
            <a:r>
              <a:rPr lang="en-GB" smtClean="0"/>
              <a:t>clause’ and was the grounds on which the Supreme Court found Obamacare constitutional in 2012 (National Federation of Independent Business vs. Sibelius)</a:t>
            </a:r>
          </a:p>
          <a:p>
            <a:r>
              <a:rPr lang="en-GB" smtClean="0"/>
              <a:t>2 = the ‘commerce clause’ has been used by Congress to impose solutions on the whole of America, eg. </a:t>
            </a:r>
            <a:r>
              <a:rPr lang="en-GB" sz="1200" b="0" i="0" kern="1200" smtClean="0">
                <a:solidFill>
                  <a:schemeClr val="tx1"/>
                </a:solidFill>
                <a:effectLst/>
                <a:latin typeface="+mn-lt"/>
                <a:ea typeface="+mn-ea"/>
                <a:cs typeface="+mn-cs"/>
              </a:rPr>
              <a:t>Heart of Atlanta Motel Inc. v. United States</a:t>
            </a:r>
            <a:r>
              <a:rPr lang="en-GB" sz="1200" b="0" i="0" kern="1200" baseline="0" smtClean="0">
                <a:solidFill>
                  <a:schemeClr val="tx1"/>
                </a:solidFill>
                <a:effectLst/>
                <a:latin typeface="+mn-lt"/>
                <a:ea typeface="+mn-ea"/>
                <a:cs typeface="+mn-cs"/>
              </a:rPr>
              <a:t> (19</a:t>
            </a:r>
            <a:r>
              <a:rPr lang="en-GB" sz="1200" b="0" i="0" kern="1200" smtClean="0">
                <a:solidFill>
                  <a:schemeClr val="tx1"/>
                </a:solidFill>
                <a:effectLst/>
                <a:latin typeface="+mn-lt"/>
                <a:ea typeface="+mn-ea"/>
                <a:cs typeface="+mn-cs"/>
              </a:rPr>
              <a:t>64), was a landmark Supreme Court case holding that the U.S. Congress could use the power granted to it by the Constitution's </a:t>
            </a:r>
            <a:r>
              <a:rPr lang="en-GB" sz="1200" b="1" i="0" kern="1200" smtClean="0">
                <a:solidFill>
                  <a:schemeClr val="tx1"/>
                </a:solidFill>
                <a:effectLst/>
                <a:latin typeface="+mn-lt"/>
                <a:ea typeface="+mn-ea"/>
                <a:cs typeface="+mn-cs"/>
              </a:rPr>
              <a:t>Commerce Clause</a:t>
            </a:r>
            <a:r>
              <a:rPr lang="en-GB" sz="1200" b="0" i="0" kern="1200" smtClean="0">
                <a:solidFill>
                  <a:schemeClr val="tx1"/>
                </a:solidFill>
                <a:effectLst/>
                <a:latin typeface="+mn-lt"/>
                <a:ea typeface="+mn-ea"/>
                <a:cs typeface="+mn-cs"/>
              </a:rPr>
              <a:t> to force private businesses to abide by the </a:t>
            </a:r>
            <a:r>
              <a:rPr lang="en-GB" sz="1200" b="1" i="0" kern="1200" smtClean="0">
                <a:solidFill>
                  <a:schemeClr val="tx1"/>
                </a:solidFill>
                <a:effectLst/>
                <a:latin typeface="+mn-lt"/>
                <a:ea typeface="+mn-ea"/>
                <a:cs typeface="+mn-cs"/>
              </a:rPr>
              <a:t>Civil Rights Act of 1964</a:t>
            </a:r>
            <a:r>
              <a:rPr lang="en-GB" sz="1200" b="0" i="0" kern="1200" smtClean="0">
                <a:solidFill>
                  <a:schemeClr val="tx1"/>
                </a:solidFill>
                <a:effectLst/>
                <a:latin typeface="+mn-lt"/>
                <a:ea typeface="+mn-ea"/>
                <a:cs typeface="+mn-cs"/>
              </a:rPr>
              <a:t>. Generally, modern day Supreme Courts have tended not</a:t>
            </a:r>
            <a:r>
              <a:rPr lang="en-GB" sz="1200" b="0" i="0" kern="1200" baseline="0" smtClean="0">
                <a:solidFill>
                  <a:schemeClr val="tx1"/>
                </a:solidFill>
                <a:effectLst/>
                <a:latin typeface="+mn-lt"/>
                <a:ea typeface="+mn-ea"/>
                <a:cs typeface="+mn-cs"/>
              </a:rPr>
              <a:t> to overturn actions of Congress using the commerce clause in deference to the elected branch.</a:t>
            </a:r>
          </a:p>
          <a:p>
            <a:r>
              <a:rPr lang="en-GB" sz="1200" b="0" i="0" kern="1200" baseline="0" smtClean="0">
                <a:solidFill>
                  <a:schemeClr val="tx1"/>
                </a:solidFill>
                <a:effectLst/>
                <a:latin typeface="+mn-lt"/>
                <a:ea typeface="+mn-ea"/>
                <a:cs typeface="+mn-cs"/>
              </a:rPr>
              <a:t>3 = the ‘necessary and proper clause’ sometimes also called the ‘elastic clause’ gives Congress implied powers to pass constitutionally laws that may be necessary for carrying out its expressed, enumerated powers. </a:t>
            </a:r>
            <a:r>
              <a:rPr lang="en-GB" sz="1200" b="0" i="0" kern="1200" smtClean="0">
                <a:solidFill>
                  <a:schemeClr val="tx1"/>
                </a:solidFill>
                <a:effectLst/>
                <a:latin typeface="+mn-lt"/>
                <a:ea typeface="+mn-ea"/>
                <a:cs typeface="+mn-cs"/>
              </a:rPr>
              <a:t>Virtually all of the laws establishing the machinery of government, as well as substantive laws ranging from antidiscrimination laws to labour laws, are enacted under the authority of the Necessary and Proper Clause. In 1997, however, following some academic commentary that sought to give substance to the requirement of propriety, the Supreme Court held in </a:t>
            </a:r>
            <a:r>
              <a:rPr lang="en-GB" sz="1200" b="0" i="0" u="none" strike="noStrike" kern="1200" smtClean="0">
                <a:solidFill>
                  <a:schemeClr val="tx1"/>
                </a:solidFill>
                <a:effectLst/>
                <a:latin typeface="+mn-lt"/>
                <a:ea typeface="+mn-ea"/>
                <a:cs typeface="+mn-cs"/>
              </a:rPr>
              <a:t>Printz v. United</a:t>
            </a:r>
            <a:r>
              <a:rPr lang="en-GB" sz="1200" b="0" i="0" u="none" strike="noStrike" kern="1200" baseline="0" smtClean="0">
                <a:solidFill>
                  <a:schemeClr val="tx1"/>
                </a:solidFill>
                <a:effectLst/>
                <a:latin typeface="+mn-lt"/>
                <a:ea typeface="+mn-ea"/>
                <a:cs typeface="+mn-cs"/>
              </a:rPr>
              <a:t> States</a:t>
            </a:r>
            <a:r>
              <a:rPr lang="en-GB" sz="1200" b="0" i="0" kern="1200" smtClean="0">
                <a:solidFill>
                  <a:schemeClr val="tx1"/>
                </a:solidFill>
                <a:effectLst/>
                <a:latin typeface="+mn-lt"/>
                <a:ea typeface="+mn-ea"/>
                <a:cs typeface="+mn-cs"/>
              </a:rPr>
              <a:t> that a federal law compelling state executive officials to implement federal gun registration requirements was not “proper” because it did not respect the federal/state boundaries that were part of the Constitution’s background or structure. </a:t>
            </a:r>
            <a:endParaRPr lang="en-GB" smtClean="0"/>
          </a:p>
          <a:p>
            <a:endParaRPr lang="en-GB"/>
          </a:p>
        </p:txBody>
      </p:sp>
      <p:sp>
        <p:nvSpPr>
          <p:cNvPr id="4" name="Slide Number Placeholder 3"/>
          <p:cNvSpPr>
            <a:spLocks noGrp="1"/>
          </p:cNvSpPr>
          <p:nvPr>
            <p:ph type="sldNum" sz="quarter" idx="10"/>
          </p:nvPr>
        </p:nvSpPr>
        <p:spPr/>
        <p:txBody>
          <a:bodyPr/>
          <a:lstStyle/>
          <a:p>
            <a:fld id="{5630B103-DA0A-4ECF-8E57-771370760196}" type="slidenum">
              <a:rPr lang="en-GB" smtClean="0"/>
              <a:t>5</a:t>
            </a:fld>
            <a:endParaRPr lang="en-GB"/>
          </a:p>
        </p:txBody>
      </p:sp>
    </p:spTree>
    <p:extLst>
      <p:ext uri="{BB962C8B-B14F-4D97-AF65-F5344CB8AC3E}">
        <p14:creationId xmlns:p14="http://schemas.microsoft.com/office/powerpoint/2010/main" val="650012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1= the ‘general</a:t>
            </a:r>
            <a:r>
              <a:rPr lang="en-GB" baseline="0" smtClean="0"/>
              <a:t> welfare </a:t>
            </a:r>
            <a:r>
              <a:rPr lang="en-GB" smtClean="0"/>
              <a:t>clause’ and was the grounds on which the Supreme Court found Obamacare constitutional in 2012 (National Federation of Independent Business vs. Sibelius)</a:t>
            </a:r>
          </a:p>
          <a:p>
            <a:r>
              <a:rPr lang="en-GB" smtClean="0"/>
              <a:t>2 = the ‘commerce clause’ has been used by Congress to impose solutions on the whole of America, eg. </a:t>
            </a:r>
            <a:r>
              <a:rPr lang="en-GB" sz="1200" b="0" i="0" kern="1200" smtClean="0">
                <a:solidFill>
                  <a:schemeClr val="tx1"/>
                </a:solidFill>
                <a:effectLst/>
                <a:latin typeface="+mn-lt"/>
                <a:ea typeface="+mn-ea"/>
                <a:cs typeface="+mn-cs"/>
              </a:rPr>
              <a:t>Heart of Atlanta Motel Inc. v. United States</a:t>
            </a:r>
            <a:r>
              <a:rPr lang="en-GB" sz="1200" b="0" i="0" kern="1200" baseline="0" smtClean="0">
                <a:solidFill>
                  <a:schemeClr val="tx1"/>
                </a:solidFill>
                <a:effectLst/>
                <a:latin typeface="+mn-lt"/>
                <a:ea typeface="+mn-ea"/>
                <a:cs typeface="+mn-cs"/>
              </a:rPr>
              <a:t> (19</a:t>
            </a:r>
            <a:r>
              <a:rPr lang="en-GB" sz="1200" b="0" i="0" kern="1200" smtClean="0">
                <a:solidFill>
                  <a:schemeClr val="tx1"/>
                </a:solidFill>
                <a:effectLst/>
                <a:latin typeface="+mn-lt"/>
                <a:ea typeface="+mn-ea"/>
                <a:cs typeface="+mn-cs"/>
              </a:rPr>
              <a:t>64), was a landmark Supreme Court case holding that the U.S. Congress could use the power granted to it by the Constitution's </a:t>
            </a:r>
            <a:r>
              <a:rPr lang="en-GB" sz="1200" b="1" i="0" kern="1200" smtClean="0">
                <a:solidFill>
                  <a:schemeClr val="tx1"/>
                </a:solidFill>
                <a:effectLst/>
                <a:latin typeface="+mn-lt"/>
                <a:ea typeface="+mn-ea"/>
                <a:cs typeface="+mn-cs"/>
              </a:rPr>
              <a:t>Commerce Clause</a:t>
            </a:r>
            <a:r>
              <a:rPr lang="en-GB" sz="1200" b="0" i="0" kern="1200" smtClean="0">
                <a:solidFill>
                  <a:schemeClr val="tx1"/>
                </a:solidFill>
                <a:effectLst/>
                <a:latin typeface="+mn-lt"/>
                <a:ea typeface="+mn-ea"/>
                <a:cs typeface="+mn-cs"/>
              </a:rPr>
              <a:t> to force private businesses to abide by the </a:t>
            </a:r>
            <a:r>
              <a:rPr lang="en-GB" sz="1200" b="1" i="0" kern="1200" smtClean="0">
                <a:solidFill>
                  <a:schemeClr val="tx1"/>
                </a:solidFill>
                <a:effectLst/>
                <a:latin typeface="+mn-lt"/>
                <a:ea typeface="+mn-ea"/>
                <a:cs typeface="+mn-cs"/>
              </a:rPr>
              <a:t>Civil Rights Act of 1964</a:t>
            </a:r>
            <a:r>
              <a:rPr lang="en-GB" sz="1200" b="0" i="0" kern="1200" smtClean="0">
                <a:solidFill>
                  <a:schemeClr val="tx1"/>
                </a:solidFill>
                <a:effectLst/>
                <a:latin typeface="+mn-lt"/>
                <a:ea typeface="+mn-ea"/>
                <a:cs typeface="+mn-cs"/>
              </a:rPr>
              <a:t>. Generally, modern day Supreme Courts have tended not</a:t>
            </a:r>
            <a:r>
              <a:rPr lang="en-GB" sz="1200" b="0" i="0" kern="1200" baseline="0" smtClean="0">
                <a:solidFill>
                  <a:schemeClr val="tx1"/>
                </a:solidFill>
                <a:effectLst/>
                <a:latin typeface="+mn-lt"/>
                <a:ea typeface="+mn-ea"/>
                <a:cs typeface="+mn-cs"/>
              </a:rPr>
              <a:t> to overturn actions of Congress using the commerce clause in deference to the elected branch.</a:t>
            </a:r>
          </a:p>
          <a:p>
            <a:r>
              <a:rPr lang="en-GB" sz="1200" b="0" i="0" kern="1200" baseline="0" smtClean="0">
                <a:solidFill>
                  <a:schemeClr val="tx1"/>
                </a:solidFill>
                <a:effectLst/>
                <a:latin typeface="+mn-lt"/>
                <a:ea typeface="+mn-ea"/>
                <a:cs typeface="+mn-cs"/>
              </a:rPr>
              <a:t>3 = the ‘necessary and proper clause’ sometimes also called the ‘elastic clause’ gives Congress implied powers to pass constitutionally laws that may be necessary for carrying out its expressed, enumerated powers. </a:t>
            </a:r>
            <a:r>
              <a:rPr lang="en-GB" sz="1200" b="0" i="0" kern="1200" smtClean="0">
                <a:solidFill>
                  <a:schemeClr val="tx1"/>
                </a:solidFill>
                <a:effectLst/>
                <a:latin typeface="+mn-lt"/>
                <a:ea typeface="+mn-ea"/>
                <a:cs typeface="+mn-cs"/>
              </a:rPr>
              <a:t>Virtually all of the laws establishing the machinery of government, as well as substantive laws ranging from antidiscrimination laws to labour laws, are enacted under the authority of the Necessary and Proper Clause. In 1997, however, following some academic commentary that sought to give substance to the requirement of propriety, the Supreme Court held in </a:t>
            </a:r>
            <a:r>
              <a:rPr lang="en-GB" sz="1200" b="0" i="0" u="none" strike="noStrike" kern="1200" smtClean="0">
                <a:solidFill>
                  <a:schemeClr val="tx1"/>
                </a:solidFill>
                <a:effectLst/>
                <a:latin typeface="+mn-lt"/>
                <a:ea typeface="+mn-ea"/>
                <a:cs typeface="+mn-cs"/>
              </a:rPr>
              <a:t>Printz v. United</a:t>
            </a:r>
            <a:r>
              <a:rPr lang="en-GB" sz="1200" b="0" i="0" u="none" strike="noStrike" kern="1200" baseline="0" smtClean="0">
                <a:solidFill>
                  <a:schemeClr val="tx1"/>
                </a:solidFill>
                <a:effectLst/>
                <a:latin typeface="+mn-lt"/>
                <a:ea typeface="+mn-ea"/>
                <a:cs typeface="+mn-cs"/>
              </a:rPr>
              <a:t> States</a:t>
            </a:r>
            <a:r>
              <a:rPr lang="en-GB" sz="1200" b="0" i="0" kern="1200" smtClean="0">
                <a:solidFill>
                  <a:schemeClr val="tx1"/>
                </a:solidFill>
                <a:effectLst/>
                <a:latin typeface="+mn-lt"/>
                <a:ea typeface="+mn-ea"/>
                <a:cs typeface="+mn-cs"/>
              </a:rPr>
              <a:t> that a federal law compelling state executive officials to implement federal gun registration requirements was not “proper” because it did not respect the federal/state boundaries that were part of the Constitution’s background or structure. </a:t>
            </a:r>
            <a:endParaRPr lang="en-GB" smtClean="0"/>
          </a:p>
          <a:p>
            <a:endParaRPr lang="en-GB"/>
          </a:p>
        </p:txBody>
      </p:sp>
      <p:sp>
        <p:nvSpPr>
          <p:cNvPr id="4" name="Slide Number Placeholder 3"/>
          <p:cNvSpPr>
            <a:spLocks noGrp="1"/>
          </p:cNvSpPr>
          <p:nvPr>
            <p:ph type="sldNum" sz="quarter" idx="10"/>
          </p:nvPr>
        </p:nvSpPr>
        <p:spPr/>
        <p:txBody>
          <a:bodyPr/>
          <a:lstStyle/>
          <a:p>
            <a:fld id="{5630B103-DA0A-4ECF-8E57-771370760196}" type="slidenum">
              <a:rPr lang="en-GB" smtClean="0"/>
              <a:t>6</a:t>
            </a:fld>
            <a:endParaRPr lang="en-GB"/>
          </a:p>
        </p:txBody>
      </p:sp>
    </p:spTree>
    <p:extLst>
      <p:ext uri="{BB962C8B-B14F-4D97-AF65-F5344CB8AC3E}">
        <p14:creationId xmlns:p14="http://schemas.microsoft.com/office/powerpoint/2010/main" val="650012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1= the ‘general</a:t>
            </a:r>
            <a:r>
              <a:rPr lang="en-GB" baseline="0" smtClean="0"/>
              <a:t> welfare </a:t>
            </a:r>
            <a:r>
              <a:rPr lang="en-GB" smtClean="0"/>
              <a:t>clause’ and was the grounds on which the Supreme Court found Obamacare constitutional in 2012 (National Federation of Independent Business vs. Sibelius)</a:t>
            </a:r>
          </a:p>
          <a:p>
            <a:r>
              <a:rPr lang="en-GB" smtClean="0"/>
              <a:t>2 = the ‘commerce clause’ has been used by Congress to impose solutions on the whole of America, eg. </a:t>
            </a:r>
            <a:r>
              <a:rPr lang="en-GB" sz="1200" b="0" i="0" kern="1200" smtClean="0">
                <a:solidFill>
                  <a:schemeClr val="tx1"/>
                </a:solidFill>
                <a:effectLst/>
                <a:latin typeface="+mn-lt"/>
                <a:ea typeface="+mn-ea"/>
                <a:cs typeface="+mn-cs"/>
              </a:rPr>
              <a:t>Heart of Atlanta Motel Inc. v. United States</a:t>
            </a:r>
            <a:r>
              <a:rPr lang="en-GB" sz="1200" b="0" i="0" kern="1200" baseline="0" smtClean="0">
                <a:solidFill>
                  <a:schemeClr val="tx1"/>
                </a:solidFill>
                <a:effectLst/>
                <a:latin typeface="+mn-lt"/>
                <a:ea typeface="+mn-ea"/>
                <a:cs typeface="+mn-cs"/>
              </a:rPr>
              <a:t> (19</a:t>
            </a:r>
            <a:r>
              <a:rPr lang="en-GB" sz="1200" b="0" i="0" kern="1200" smtClean="0">
                <a:solidFill>
                  <a:schemeClr val="tx1"/>
                </a:solidFill>
                <a:effectLst/>
                <a:latin typeface="+mn-lt"/>
                <a:ea typeface="+mn-ea"/>
                <a:cs typeface="+mn-cs"/>
              </a:rPr>
              <a:t>64), was a landmark Supreme Court case holding that the U.S. Congress could use the power granted to it by the Constitution's </a:t>
            </a:r>
            <a:r>
              <a:rPr lang="en-GB" sz="1200" b="1" i="0" kern="1200" smtClean="0">
                <a:solidFill>
                  <a:schemeClr val="tx1"/>
                </a:solidFill>
                <a:effectLst/>
                <a:latin typeface="+mn-lt"/>
                <a:ea typeface="+mn-ea"/>
                <a:cs typeface="+mn-cs"/>
              </a:rPr>
              <a:t>Commerce Clause</a:t>
            </a:r>
            <a:r>
              <a:rPr lang="en-GB" sz="1200" b="0" i="0" kern="1200" smtClean="0">
                <a:solidFill>
                  <a:schemeClr val="tx1"/>
                </a:solidFill>
                <a:effectLst/>
                <a:latin typeface="+mn-lt"/>
                <a:ea typeface="+mn-ea"/>
                <a:cs typeface="+mn-cs"/>
              </a:rPr>
              <a:t> to force private businesses to abide by the </a:t>
            </a:r>
            <a:r>
              <a:rPr lang="en-GB" sz="1200" b="1" i="0" kern="1200" smtClean="0">
                <a:solidFill>
                  <a:schemeClr val="tx1"/>
                </a:solidFill>
                <a:effectLst/>
                <a:latin typeface="+mn-lt"/>
                <a:ea typeface="+mn-ea"/>
                <a:cs typeface="+mn-cs"/>
              </a:rPr>
              <a:t>Civil Rights Act of 1964</a:t>
            </a:r>
            <a:r>
              <a:rPr lang="en-GB" sz="1200" b="0" i="0" kern="1200" smtClean="0">
                <a:solidFill>
                  <a:schemeClr val="tx1"/>
                </a:solidFill>
                <a:effectLst/>
                <a:latin typeface="+mn-lt"/>
                <a:ea typeface="+mn-ea"/>
                <a:cs typeface="+mn-cs"/>
              </a:rPr>
              <a:t>. Generally, modern day Supreme Courts have tended not</a:t>
            </a:r>
            <a:r>
              <a:rPr lang="en-GB" sz="1200" b="0" i="0" kern="1200" baseline="0" smtClean="0">
                <a:solidFill>
                  <a:schemeClr val="tx1"/>
                </a:solidFill>
                <a:effectLst/>
                <a:latin typeface="+mn-lt"/>
                <a:ea typeface="+mn-ea"/>
                <a:cs typeface="+mn-cs"/>
              </a:rPr>
              <a:t> to overturn actions of Congress using the commerce clause in deference to the elected branch.</a:t>
            </a:r>
          </a:p>
          <a:p>
            <a:r>
              <a:rPr lang="en-GB" sz="1200" b="0" i="0" kern="1200" baseline="0" smtClean="0">
                <a:solidFill>
                  <a:schemeClr val="tx1"/>
                </a:solidFill>
                <a:effectLst/>
                <a:latin typeface="+mn-lt"/>
                <a:ea typeface="+mn-ea"/>
                <a:cs typeface="+mn-cs"/>
              </a:rPr>
              <a:t>3 = the ‘necessary and proper clause’ sometimes also called the ‘elastic clause’ gives Congress implied powers to pass constitutionally laws that may be necessary for carrying out its expressed, enumerated powers. </a:t>
            </a:r>
            <a:r>
              <a:rPr lang="en-GB" sz="1200" b="0" i="0" kern="1200" smtClean="0">
                <a:solidFill>
                  <a:schemeClr val="tx1"/>
                </a:solidFill>
                <a:effectLst/>
                <a:latin typeface="+mn-lt"/>
                <a:ea typeface="+mn-ea"/>
                <a:cs typeface="+mn-cs"/>
              </a:rPr>
              <a:t>Virtually all of the laws establishing the machinery of government, as well as substantive laws ranging from antidiscrimination laws to labour laws, are enacted under the authority of the Necessary and Proper Clause. In 1997, however, following some academic commentary that sought to give substance to the requirement of propriety, the Supreme Court held in </a:t>
            </a:r>
            <a:r>
              <a:rPr lang="en-GB" sz="1200" b="0" i="0" u="none" strike="noStrike" kern="1200" smtClean="0">
                <a:solidFill>
                  <a:schemeClr val="tx1"/>
                </a:solidFill>
                <a:effectLst/>
                <a:latin typeface="+mn-lt"/>
                <a:ea typeface="+mn-ea"/>
                <a:cs typeface="+mn-cs"/>
              </a:rPr>
              <a:t>Printz v. United</a:t>
            </a:r>
            <a:r>
              <a:rPr lang="en-GB" sz="1200" b="0" i="0" u="none" strike="noStrike" kern="1200" baseline="0" smtClean="0">
                <a:solidFill>
                  <a:schemeClr val="tx1"/>
                </a:solidFill>
                <a:effectLst/>
                <a:latin typeface="+mn-lt"/>
                <a:ea typeface="+mn-ea"/>
                <a:cs typeface="+mn-cs"/>
              </a:rPr>
              <a:t> States</a:t>
            </a:r>
            <a:r>
              <a:rPr lang="en-GB" sz="1200" b="0" i="0" kern="1200" smtClean="0">
                <a:solidFill>
                  <a:schemeClr val="tx1"/>
                </a:solidFill>
                <a:effectLst/>
                <a:latin typeface="+mn-lt"/>
                <a:ea typeface="+mn-ea"/>
                <a:cs typeface="+mn-cs"/>
              </a:rPr>
              <a:t> that a federal law compelling state executive officials to implement federal gun registration requirements was not “proper” because it did not respect the federal/state boundaries that were part of the Constitution’s background or structure. </a:t>
            </a:r>
            <a:endParaRPr lang="en-GB" smtClean="0"/>
          </a:p>
          <a:p>
            <a:endParaRPr lang="en-GB"/>
          </a:p>
        </p:txBody>
      </p:sp>
      <p:sp>
        <p:nvSpPr>
          <p:cNvPr id="4" name="Slide Number Placeholder 3"/>
          <p:cNvSpPr>
            <a:spLocks noGrp="1"/>
          </p:cNvSpPr>
          <p:nvPr>
            <p:ph type="sldNum" sz="quarter" idx="10"/>
          </p:nvPr>
        </p:nvSpPr>
        <p:spPr/>
        <p:txBody>
          <a:bodyPr/>
          <a:lstStyle/>
          <a:p>
            <a:fld id="{5630B103-DA0A-4ECF-8E57-771370760196}" type="slidenum">
              <a:rPr lang="en-GB" smtClean="0"/>
              <a:t>7</a:t>
            </a:fld>
            <a:endParaRPr lang="en-GB"/>
          </a:p>
        </p:txBody>
      </p:sp>
    </p:spTree>
    <p:extLst>
      <p:ext uri="{BB962C8B-B14F-4D97-AF65-F5344CB8AC3E}">
        <p14:creationId xmlns:p14="http://schemas.microsoft.com/office/powerpoint/2010/main" val="650012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1= the ‘general</a:t>
            </a:r>
            <a:r>
              <a:rPr lang="en-GB" baseline="0" smtClean="0"/>
              <a:t> welfare </a:t>
            </a:r>
            <a:r>
              <a:rPr lang="en-GB" smtClean="0"/>
              <a:t>clause’ and was the grounds on which the Supreme Court found Obamacare constitutional in 2012 (National Federation of Independent Business vs. Sibelius)</a:t>
            </a:r>
          </a:p>
          <a:p>
            <a:r>
              <a:rPr lang="en-GB" smtClean="0"/>
              <a:t>2 = the ‘commerce clause’ has been used by Congress to impose solutions on the whole of America, eg. </a:t>
            </a:r>
            <a:r>
              <a:rPr lang="en-GB" sz="1200" b="0" i="0" kern="1200" smtClean="0">
                <a:solidFill>
                  <a:schemeClr val="tx1"/>
                </a:solidFill>
                <a:effectLst/>
                <a:latin typeface="+mn-lt"/>
                <a:ea typeface="+mn-ea"/>
                <a:cs typeface="+mn-cs"/>
              </a:rPr>
              <a:t>Heart of Atlanta Motel Inc. v. United States</a:t>
            </a:r>
            <a:r>
              <a:rPr lang="en-GB" sz="1200" b="0" i="0" kern="1200" baseline="0" smtClean="0">
                <a:solidFill>
                  <a:schemeClr val="tx1"/>
                </a:solidFill>
                <a:effectLst/>
                <a:latin typeface="+mn-lt"/>
                <a:ea typeface="+mn-ea"/>
                <a:cs typeface="+mn-cs"/>
              </a:rPr>
              <a:t> (19</a:t>
            </a:r>
            <a:r>
              <a:rPr lang="en-GB" sz="1200" b="0" i="0" kern="1200" smtClean="0">
                <a:solidFill>
                  <a:schemeClr val="tx1"/>
                </a:solidFill>
                <a:effectLst/>
                <a:latin typeface="+mn-lt"/>
                <a:ea typeface="+mn-ea"/>
                <a:cs typeface="+mn-cs"/>
              </a:rPr>
              <a:t>64), was a landmark Supreme Court case holding that the U.S. Congress could use the power granted to it by the Constitution's </a:t>
            </a:r>
            <a:r>
              <a:rPr lang="en-GB" sz="1200" b="1" i="0" kern="1200" smtClean="0">
                <a:solidFill>
                  <a:schemeClr val="tx1"/>
                </a:solidFill>
                <a:effectLst/>
                <a:latin typeface="+mn-lt"/>
                <a:ea typeface="+mn-ea"/>
                <a:cs typeface="+mn-cs"/>
              </a:rPr>
              <a:t>Commerce Clause</a:t>
            </a:r>
            <a:r>
              <a:rPr lang="en-GB" sz="1200" b="0" i="0" kern="1200" smtClean="0">
                <a:solidFill>
                  <a:schemeClr val="tx1"/>
                </a:solidFill>
                <a:effectLst/>
                <a:latin typeface="+mn-lt"/>
                <a:ea typeface="+mn-ea"/>
                <a:cs typeface="+mn-cs"/>
              </a:rPr>
              <a:t> to force private businesses to abide by the </a:t>
            </a:r>
            <a:r>
              <a:rPr lang="en-GB" sz="1200" b="1" i="0" kern="1200" smtClean="0">
                <a:solidFill>
                  <a:schemeClr val="tx1"/>
                </a:solidFill>
                <a:effectLst/>
                <a:latin typeface="+mn-lt"/>
                <a:ea typeface="+mn-ea"/>
                <a:cs typeface="+mn-cs"/>
              </a:rPr>
              <a:t>Civil Rights Act of 1964</a:t>
            </a:r>
            <a:r>
              <a:rPr lang="en-GB" sz="1200" b="0" i="0" kern="1200" smtClean="0">
                <a:solidFill>
                  <a:schemeClr val="tx1"/>
                </a:solidFill>
                <a:effectLst/>
                <a:latin typeface="+mn-lt"/>
                <a:ea typeface="+mn-ea"/>
                <a:cs typeface="+mn-cs"/>
              </a:rPr>
              <a:t>. Generally, modern day Supreme Courts have tended not</a:t>
            </a:r>
            <a:r>
              <a:rPr lang="en-GB" sz="1200" b="0" i="0" kern="1200" baseline="0" smtClean="0">
                <a:solidFill>
                  <a:schemeClr val="tx1"/>
                </a:solidFill>
                <a:effectLst/>
                <a:latin typeface="+mn-lt"/>
                <a:ea typeface="+mn-ea"/>
                <a:cs typeface="+mn-cs"/>
              </a:rPr>
              <a:t> to overturn actions of Congress using the commerce clause in deference to the elected branch.</a:t>
            </a:r>
          </a:p>
          <a:p>
            <a:r>
              <a:rPr lang="en-GB" sz="1200" b="0" i="0" kern="1200" baseline="0" smtClean="0">
                <a:solidFill>
                  <a:schemeClr val="tx1"/>
                </a:solidFill>
                <a:effectLst/>
                <a:latin typeface="+mn-lt"/>
                <a:ea typeface="+mn-ea"/>
                <a:cs typeface="+mn-cs"/>
              </a:rPr>
              <a:t>3 = the ‘necessary and proper clause’ sometimes also called the ‘elastic clause’ gives Congress implied powers to pass constitutionally laws that may be necessary for carrying out its expressed, enumerated powers. </a:t>
            </a:r>
            <a:r>
              <a:rPr lang="en-GB" sz="1200" b="0" i="0" kern="1200" smtClean="0">
                <a:solidFill>
                  <a:schemeClr val="tx1"/>
                </a:solidFill>
                <a:effectLst/>
                <a:latin typeface="+mn-lt"/>
                <a:ea typeface="+mn-ea"/>
                <a:cs typeface="+mn-cs"/>
              </a:rPr>
              <a:t>Virtually all of the laws establishing the machinery of government, as well as substantive laws ranging from antidiscrimination laws to labour laws, are enacted under the authority of the Necessary and Proper Clause. In 1997, however, following some academic commentary that sought to give substance to the requirement of propriety, the Supreme Court held in </a:t>
            </a:r>
            <a:r>
              <a:rPr lang="en-GB" sz="1200" b="0" i="0" u="none" strike="noStrike" kern="1200" smtClean="0">
                <a:solidFill>
                  <a:schemeClr val="tx1"/>
                </a:solidFill>
                <a:effectLst/>
                <a:latin typeface="+mn-lt"/>
                <a:ea typeface="+mn-ea"/>
                <a:cs typeface="+mn-cs"/>
              </a:rPr>
              <a:t>Printz v. United</a:t>
            </a:r>
            <a:r>
              <a:rPr lang="en-GB" sz="1200" b="0" i="0" u="none" strike="noStrike" kern="1200" baseline="0" smtClean="0">
                <a:solidFill>
                  <a:schemeClr val="tx1"/>
                </a:solidFill>
                <a:effectLst/>
                <a:latin typeface="+mn-lt"/>
                <a:ea typeface="+mn-ea"/>
                <a:cs typeface="+mn-cs"/>
              </a:rPr>
              <a:t> States</a:t>
            </a:r>
            <a:r>
              <a:rPr lang="en-GB" sz="1200" b="0" i="0" kern="1200" smtClean="0">
                <a:solidFill>
                  <a:schemeClr val="tx1"/>
                </a:solidFill>
                <a:effectLst/>
                <a:latin typeface="+mn-lt"/>
                <a:ea typeface="+mn-ea"/>
                <a:cs typeface="+mn-cs"/>
              </a:rPr>
              <a:t> that a federal law compelling state executive officials to implement federal gun registration requirements was not “proper” because it did not respect the federal/state boundaries that were part of the Constitution’s background or structure. </a:t>
            </a:r>
            <a:endParaRPr lang="en-GB" smtClean="0"/>
          </a:p>
          <a:p>
            <a:endParaRPr lang="en-GB"/>
          </a:p>
        </p:txBody>
      </p:sp>
      <p:sp>
        <p:nvSpPr>
          <p:cNvPr id="4" name="Slide Number Placeholder 3"/>
          <p:cNvSpPr>
            <a:spLocks noGrp="1"/>
          </p:cNvSpPr>
          <p:nvPr>
            <p:ph type="sldNum" sz="quarter" idx="10"/>
          </p:nvPr>
        </p:nvSpPr>
        <p:spPr/>
        <p:txBody>
          <a:bodyPr/>
          <a:lstStyle/>
          <a:p>
            <a:fld id="{5630B103-DA0A-4ECF-8E57-771370760196}" type="slidenum">
              <a:rPr lang="en-GB" smtClean="0"/>
              <a:t>8</a:t>
            </a:fld>
            <a:endParaRPr lang="en-GB"/>
          </a:p>
        </p:txBody>
      </p:sp>
    </p:spTree>
    <p:extLst>
      <p:ext uri="{BB962C8B-B14F-4D97-AF65-F5344CB8AC3E}">
        <p14:creationId xmlns:p14="http://schemas.microsoft.com/office/powerpoint/2010/main" val="650012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1= the ‘general</a:t>
            </a:r>
            <a:r>
              <a:rPr lang="en-GB" baseline="0" smtClean="0"/>
              <a:t> welfare </a:t>
            </a:r>
            <a:r>
              <a:rPr lang="en-GB" smtClean="0"/>
              <a:t>clause’ and was the grounds on which the Supreme Court found Obamacare constitutional in 2012 (National Federation of Independent Business vs. Sibelius)</a:t>
            </a:r>
          </a:p>
          <a:p>
            <a:r>
              <a:rPr lang="en-GB" smtClean="0"/>
              <a:t>2 = the ‘commerce clause’ has been used by Congress to impose solutions on the whole of America, eg. </a:t>
            </a:r>
            <a:r>
              <a:rPr lang="en-GB" sz="1200" b="0" i="0" kern="1200" smtClean="0">
                <a:solidFill>
                  <a:schemeClr val="tx1"/>
                </a:solidFill>
                <a:effectLst/>
                <a:latin typeface="+mn-lt"/>
                <a:ea typeface="+mn-ea"/>
                <a:cs typeface="+mn-cs"/>
              </a:rPr>
              <a:t>Heart of Atlanta Motel Inc. v. United States</a:t>
            </a:r>
            <a:r>
              <a:rPr lang="en-GB" sz="1200" b="0" i="0" kern="1200" baseline="0" smtClean="0">
                <a:solidFill>
                  <a:schemeClr val="tx1"/>
                </a:solidFill>
                <a:effectLst/>
                <a:latin typeface="+mn-lt"/>
                <a:ea typeface="+mn-ea"/>
                <a:cs typeface="+mn-cs"/>
              </a:rPr>
              <a:t> (19</a:t>
            </a:r>
            <a:r>
              <a:rPr lang="en-GB" sz="1200" b="0" i="0" kern="1200" smtClean="0">
                <a:solidFill>
                  <a:schemeClr val="tx1"/>
                </a:solidFill>
                <a:effectLst/>
                <a:latin typeface="+mn-lt"/>
                <a:ea typeface="+mn-ea"/>
                <a:cs typeface="+mn-cs"/>
              </a:rPr>
              <a:t>64), was a landmark Supreme Court case holding that the U.S. Congress could use the power granted to it by the Constitution's </a:t>
            </a:r>
            <a:r>
              <a:rPr lang="en-GB" sz="1200" b="1" i="0" kern="1200" smtClean="0">
                <a:solidFill>
                  <a:schemeClr val="tx1"/>
                </a:solidFill>
                <a:effectLst/>
                <a:latin typeface="+mn-lt"/>
                <a:ea typeface="+mn-ea"/>
                <a:cs typeface="+mn-cs"/>
              </a:rPr>
              <a:t>Commerce Clause</a:t>
            </a:r>
            <a:r>
              <a:rPr lang="en-GB" sz="1200" b="0" i="0" kern="1200" smtClean="0">
                <a:solidFill>
                  <a:schemeClr val="tx1"/>
                </a:solidFill>
                <a:effectLst/>
                <a:latin typeface="+mn-lt"/>
                <a:ea typeface="+mn-ea"/>
                <a:cs typeface="+mn-cs"/>
              </a:rPr>
              <a:t> to force private businesses to abide by the </a:t>
            </a:r>
            <a:r>
              <a:rPr lang="en-GB" sz="1200" b="1" i="0" kern="1200" smtClean="0">
                <a:solidFill>
                  <a:schemeClr val="tx1"/>
                </a:solidFill>
                <a:effectLst/>
                <a:latin typeface="+mn-lt"/>
                <a:ea typeface="+mn-ea"/>
                <a:cs typeface="+mn-cs"/>
              </a:rPr>
              <a:t>Civil Rights Act of 1964</a:t>
            </a:r>
            <a:r>
              <a:rPr lang="en-GB" sz="1200" b="0" i="0" kern="1200" smtClean="0">
                <a:solidFill>
                  <a:schemeClr val="tx1"/>
                </a:solidFill>
                <a:effectLst/>
                <a:latin typeface="+mn-lt"/>
                <a:ea typeface="+mn-ea"/>
                <a:cs typeface="+mn-cs"/>
              </a:rPr>
              <a:t>. Generally, modern day Supreme Courts have tended not</a:t>
            </a:r>
            <a:r>
              <a:rPr lang="en-GB" sz="1200" b="0" i="0" kern="1200" baseline="0" smtClean="0">
                <a:solidFill>
                  <a:schemeClr val="tx1"/>
                </a:solidFill>
                <a:effectLst/>
                <a:latin typeface="+mn-lt"/>
                <a:ea typeface="+mn-ea"/>
                <a:cs typeface="+mn-cs"/>
              </a:rPr>
              <a:t> to overturn actions of Congress using the commerce clause in deference to the elected branch.</a:t>
            </a:r>
          </a:p>
          <a:p>
            <a:r>
              <a:rPr lang="en-GB" sz="1200" b="0" i="0" kern="1200" baseline="0" smtClean="0">
                <a:solidFill>
                  <a:schemeClr val="tx1"/>
                </a:solidFill>
                <a:effectLst/>
                <a:latin typeface="+mn-lt"/>
                <a:ea typeface="+mn-ea"/>
                <a:cs typeface="+mn-cs"/>
              </a:rPr>
              <a:t>3 = the ‘necessary and proper clause’ sometimes also called the ‘elastic clause’ gives Congress implied powers to pass constitutionally laws that may be necessary for carrying out its expressed, enumerated powers. </a:t>
            </a:r>
            <a:r>
              <a:rPr lang="en-GB" sz="1200" b="0" i="0" kern="1200" smtClean="0">
                <a:solidFill>
                  <a:schemeClr val="tx1"/>
                </a:solidFill>
                <a:effectLst/>
                <a:latin typeface="+mn-lt"/>
                <a:ea typeface="+mn-ea"/>
                <a:cs typeface="+mn-cs"/>
              </a:rPr>
              <a:t>Virtually all of the laws establishing the machinery of government, as well as substantive laws ranging from antidiscrimination laws to labour laws, are enacted under the authority of the Necessary and Proper Clause. In 1997, however, following some academic commentary that sought to give substance to the requirement of propriety, the Supreme Court held in </a:t>
            </a:r>
            <a:r>
              <a:rPr lang="en-GB" sz="1200" b="0" i="0" u="none" strike="noStrike" kern="1200" smtClean="0">
                <a:solidFill>
                  <a:schemeClr val="tx1"/>
                </a:solidFill>
                <a:effectLst/>
                <a:latin typeface="+mn-lt"/>
                <a:ea typeface="+mn-ea"/>
                <a:cs typeface="+mn-cs"/>
              </a:rPr>
              <a:t>Printz v. United</a:t>
            </a:r>
            <a:r>
              <a:rPr lang="en-GB" sz="1200" b="0" i="0" u="none" strike="noStrike" kern="1200" baseline="0" smtClean="0">
                <a:solidFill>
                  <a:schemeClr val="tx1"/>
                </a:solidFill>
                <a:effectLst/>
                <a:latin typeface="+mn-lt"/>
                <a:ea typeface="+mn-ea"/>
                <a:cs typeface="+mn-cs"/>
              </a:rPr>
              <a:t> States</a:t>
            </a:r>
            <a:r>
              <a:rPr lang="en-GB" sz="1200" b="0" i="0" kern="1200" smtClean="0">
                <a:solidFill>
                  <a:schemeClr val="tx1"/>
                </a:solidFill>
                <a:effectLst/>
                <a:latin typeface="+mn-lt"/>
                <a:ea typeface="+mn-ea"/>
                <a:cs typeface="+mn-cs"/>
              </a:rPr>
              <a:t> that a federal law compelling state executive officials to implement federal gun registration requirements was not “proper” because it did not respect the federal/state boundaries that were part of the Constitution’s background or structure. </a:t>
            </a:r>
            <a:endParaRPr lang="en-GB" smtClean="0"/>
          </a:p>
          <a:p>
            <a:endParaRPr lang="en-GB"/>
          </a:p>
        </p:txBody>
      </p:sp>
      <p:sp>
        <p:nvSpPr>
          <p:cNvPr id="4" name="Slide Number Placeholder 3"/>
          <p:cNvSpPr>
            <a:spLocks noGrp="1"/>
          </p:cNvSpPr>
          <p:nvPr>
            <p:ph type="sldNum" sz="quarter" idx="10"/>
          </p:nvPr>
        </p:nvSpPr>
        <p:spPr/>
        <p:txBody>
          <a:bodyPr/>
          <a:lstStyle/>
          <a:p>
            <a:fld id="{5630B103-DA0A-4ECF-8E57-771370760196}" type="slidenum">
              <a:rPr lang="en-GB" smtClean="0"/>
              <a:t>9</a:t>
            </a:fld>
            <a:endParaRPr lang="en-GB"/>
          </a:p>
        </p:txBody>
      </p:sp>
    </p:spTree>
    <p:extLst>
      <p:ext uri="{BB962C8B-B14F-4D97-AF65-F5344CB8AC3E}">
        <p14:creationId xmlns:p14="http://schemas.microsoft.com/office/powerpoint/2010/main" val="650012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241D3C"/>
        </a:solidFill>
        <a:effectLst/>
      </p:bgPr>
    </p:bg>
    <p:spTree>
      <p:nvGrpSpPr>
        <p:cNvPr id="1" name=""/>
        <p:cNvGrpSpPr/>
        <p:nvPr/>
      </p:nvGrpSpPr>
      <p:grpSpPr>
        <a:xfrm>
          <a:off x="0" y="0"/>
          <a:ext cx="0" cy="0"/>
          <a:chOff x="0" y="0"/>
          <a:chExt cx="0" cy="0"/>
        </a:xfrm>
      </p:grpSpPr>
      <p:sp>
        <p:nvSpPr>
          <p:cNvPr id="7" name="TextBox 6"/>
          <p:cNvSpPr txBox="1"/>
          <p:nvPr userDrawn="1"/>
        </p:nvSpPr>
        <p:spPr>
          <a:xfrm>
            <a:off x="0" y="0"/>
            <a:ext cx="9144000" cy="369332"/>
          </a:xfrm>
          <a:prstGeom prst="rect">
            <a:avLst/>
          </a:prstGeom>
          <a:solidFill>
            <a:srgbClr val="9D0B0C"/>
          </a:solidFill>
        </p:spPr>
        <p:txBody>
          <a:bodyPr wrap="square" rtlCol="0">
            <a:spAutoFit/>
          </a:bodyPr>
          <a:lstStyle/>
          <a:p>
            <a:r>
              <a:rPr lang="en-GB" sz="1800" kern="1200" dirty="0" smtClean="0">
                <a:solidFill>
                  <a:schemeClr val="bg1"/>
                </a:solidFill>
                <a:latin typeface="+mn-lt"/>
                <a:ea typeface="+mn-ea"/>
                <a:cs typeface="+mn-cs"/>
              </a:rPr>
              <a:t>The</a:t>
            </a:r>
            <a:r>
              <a:rPr lang="en-GB" sz="1800" kern="1200" baseline="0" dirty="0" smtClean="0">
                <a:solidFill>
                  <a:schemeClr val="bg1"/>
                </a:solidFill>
                <a:latin typeface="+mn-lt"/>
                <a:ea typeface="+mn-ea"/>
                <a:cs typeface="+mn-cs"/>
              </a:rPr>
              <a:t> Bill of Rights</a:t>
            </a:r>
            <a:r>
              <a:rPr lang="cy-GB" dirty="0" smtClean="0">
                <a:solidFill>
                  <a:schemeClr val="bg1"/>
                </a:solidFill>
              </a:rPr>
              <a:t>	</a:t>
            </a:r>
            <a:r>
              <a:rPr lang="cy-GB" baseline="0" dirty="0" smtClean="0">
                <a:solidFill>
                  <a:schemeClr val="bg1"/>
                </a:solidFill>
              </a:rPr>
              <a:t>      </a:t>
            </a:r>
            <a:r>
              <a:rPr lang="cy-GB" baseline="0" dirty="0" smtClean="0">
                <a:solidFill>
                  <a:schemeClr val="bg1"/>
                </a:solidFill>
              </a:rPr>
              <a:t>                               </a:t>
            </a:r>
            <a:r>
              <a:rPr lang="en-GB" sz="1800" kern="1200" dirty="0" smtClean="0">
                <a:solidFill>
                  <a:schemeClr val="bg1"/>
                </a:solidFill>
                <a:effectLst/>
                <a:latin typeface="+mn-lt"/>
                <a:ea typeface="+mn-ea"/>
                <a:cs typeface="+mn-cs"/>
              </a:rPr>
              <a:t>Contemporary debates about gun ownership in the USA </a:t>
            </a:r>
            <a:endParaRPr lang="cy-GB" sz="1800" b="0" i="0" u="none" strike="noStrike" kern="1200" baseline="0" dirty="0" smtClean="0">
              <a:solidFill>
                <a:schemeClr val="bg1"/>
              </a:solidFill>
              <a:latin typeface="+mn-lt"/>
              <a:ea typeface="+mn-ea"/>
              <a:cs typeface="+mn-cs"/>
            </a:endParaRPr>
          </a:p>
        </p:txBody>
      </p:sp>
      <p:sp>
        <p:nvSpPr>
          <p:cNvPr id="8" name="TextBox 7"/>
          <p:cNvSpPr txBox="1"/>
          <p:nvPr userDrawn="1"/>
        </p:nvSpPr>
        <p:spPr>
          <a:xfrm>
            <a:off x="0" y="6516000"/>
            <a:ext cx="9144000" cy="369332"/>
          </a:xfrm>
          <a:prstGeom prst="rect">
            <a:avLst/>
          </a:prstGeom>
          <a:solidFill>
            <a:srgbClr val="9D0B0C"/>
          </a:solidFill>
        </p:spPr>
        <p:txBody>
          <a:bodyPr wrap="square" rtlCol="0">
            <a:spAutoFit/>
          </a:bodyPr>
          <a:lstStyle/>
          <a:p>
            <a:r>
              <a:rPr lang="en-GB" sz="1800" b="0" i="0" u="none" strike="noStrike" kern="1200" baseline="0" smtClean="0">
                <a:solidFill>
                  <a:schemeClr val="bg1"/>
                </a:solidFill>
                <a:latin typeface="+mn-lt"/>
                <a:ea typeface="+mn-ea"/>
                <a:cs typeface="+mn-cs"/>
              </a:rPr>
              <a:t>Government and politics of the USA </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84000" y="6534000"/>
            <a:ext cx="324000" cy="324000"/>
          </a:xfrm>
          <a:prstGeom prst="rect">
            <a:avLst/>
          </a:prstGeom>
        </p:spPr>
      </p:pic>
    </p:spTree>
    <p:extLst>
      <p:ext uri="{BB962C8B-B14F-4D97-AF65-F5344CB8AC3E}">
        <p14:creationId xmlns:p14="http://schemas.microsoft.com/office/powerpoint/2010/main" val="4163092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ECE3E5-5DC4-44F8-A92E-82E0DA663C0D}" type="datetimeFigureOut">
              <a:rPr lang="en-GB" smtClean="0"/>
              <a:t>30/05/2018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4020646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ECE3E5-5DC4-44F8-A92E-82E0DA663C0D}" type="datetimeFigureOut">
              <a:rPr lang="en-GB" smtClean="0"/>
              <a:t>30/05/2018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1801835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ECE3E5-5DC4-44F8-A92E-82E0DA663C0D}" type="datetimeFigureOut">
              <a:rPr lang="en-GB" smtClean="0"/>
              <a:t>30/05/2018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1461697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y-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y-GB"/>
          </a:p>
        </p:txBody>
      </p:sp>
      <p:sp>
        <p:nvSpPr>
          <p:cNvPr id="4" name="Date Placeholder 3"/>
          <p:cNvSpPr>
            <a:spLocks noGrp="1"/>
          </p:cNvSpPr>
          <p:nvPr>
            <p:ph type="dt" sz="half" idx="10"/>
          </p:nvPr>
        </p:nvSpPr>
        <p:spPr/>
        <p:txBody>
          <a:bodyPr/>
          <a:lstStyle/>
          <a:p>
            <a:fld id="{11F40235-2D05-4F65-A531-5EFF5F85B8EC}" type="datetimeFigureOut">
              <a:rPr lang="cy-GB" smtClean="0"/>
              <a:t>30/05/2018</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18596621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10"/>
          </p:nvPr>
        </p:nvSpPr>
        <p:spPr/>
        <p:txBody>
          <a:bodyPr/>
          <a:lstStyle/>
          <a:p>
            <a:fld id="{11F40235-2D05-4F65-A531-5EFF5F85B8EC}" type="datetimeFigureOut">
              <a:rPr lang="cy-GB" smtClean="0"/>
              <a:t>30/05/2018</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13438341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y-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F40235-2D05-4F65-A531-5EFF5F85B8EC}" type="datetimeFigureOut">
              <a:rPr lang="cy-GB" smtClean="0"/>
              <a:t>30/05/2018</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3330046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5" name="Date Placeholder 4"/>
          <p:cNvSpPr>
            <a:spLocks noGrp="1"/>
          </p:cNvSpPr>
          <p:nvPr>
            <p:ph type="dt" sz="half" idx="10"/>
          </p:nvPr>
        </p:nvSpPr>
        <p:spPr/>
        <p:txBody>
          <a:bodyPr/>
          <a:lstStyle/>
          <a:p>
            <a:fld id="{11F40235-2D05-4F65-A531-5EFF5F85B8EC}" type="datetimeFigureOut">
              <a:rPr lang="cy-GB" smtClean="0"/>
              <a:t>30/05/2018</a:t>
            </a:fld>
            <a:endParaRPr lang="cy-GB"/>
          </a:p>
        </p:txBody>
      </p:sp>
      <p:sp>
        <p:nvSpPr>
          <p:cNvPr id="6" name="Footer Placeholder 5"/>
          <p:cNvSpPr>
            <a:spLocks noGrp="1"/>
          </p:cNvSpPr>
          <p:nvPr>
            <p:ph type="ftr" sz="quarter" idx="11"/>
          </p:nvPr>
        </p:nvSpPr>
        <p:spPr/>
        <p:txBody>
          <a:bodyPr/>
          <a:lstStyle/>
          <a:p>
            <a:endParaRPr lang="cy-GB"/>
          </a:p>
        </p:txBody>
      </p:sp>
      <p:sp>
        <p:nvSpPr>
          <p:cNvPr id="7" name="Slide Number Placeholder 6"/>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23984439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y-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7" name="Date Placeholder 6"/>
          <p:cNvSpPr>
            <a:spLocks noGrp="1"/>
          </p:cNvSpPr>
          <p:nvPr>
            <p:ph type="dt" sz="half" idx="10"/>
          </p:nvPr>
        </p:nvSpPr>
        <p:spPr/>
        <p:txBody>
          <a:bodyPr/>
          <a:lstStyle/>
          <a:p>
            <a:fld id="{11F40235-2D05-4F65-A531-5EFF5F85B8EC}" type="datetimeFigureOut">
              <a:rPr lang="cy-GB" smtClean="0"/>
              <a:t>30/05/2018</a:t>
            </a:fld>
            <a:endParaRPr lang="cy-GB"/>
          </a:p>
        </p:txBody>
      </p:sp>
      <p:sp>
        <p:nvSpPr>
          <p:cNvPr id="8" name="Footer Placeholder 7"/>
          <p:cNvSpPr>
            <a:spLocks noGrp="1"/>
          </p:cNvSpPr>
          <p:nvPr>
            <p:ph type="ftr" sz="quarter" idx="11"/>
          </p:nvPr>
        </p:nvSpPr>
        <p:spPr/>
        <p:txBody>
          <a:bodyPr/>
          <a:lstStyle/>
          <a:p>
            <a:endParaRPr lang="cy-GB"/>
          </a:p>
        </p:txBody>
      </p:sp>
      <p:sp>
        <p:nvSpPr>
          <p:cNvPr id="9" name="Slide Number Placeholder 8"/>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32503394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Date Placeholder 2"/>
          <p:cNvSpPr>
            <a:spLocks noGrp="1"/>
          </p:cNvSpPr>
          <p:nvPr>
            <p:ph type="dt" sz="half" idx="10"/>
          </p:nvPr>
        </p:nvSpPr>
        <p:spPr/>
        <p:txBody>
          <a:bodyPr/>
          <a:lstStyle/>
          <a:p>
            <a:fld id="{11F40235-2D05-4F65-A531-5EFF5F85B8EC}" type="datetimeFigureOut">
              <a:rPr lang="cy-GB" smtClean="0"/>
              <a:t>30/05/2018</a:t>
            </a:fld>
            <a:endParaRPr lang="cy-GB"/>
          </a:p>
        </p:txBody>
      </p:sp>
      <p:sp>
        <p:nvSpPr>
          <p:cNvPr id="4" name="Footer Placeholder 3"/>
          <p:cNvSpPr>
            <a:spLocks noGrp="1"/>
          </p:cNvSpPr>
          <p:nvPr>
            <p:ph type="ftr" sz="quarter" idx="11"/>
          </p:nvPr>
        </p:nvSpPr>
        <p:spPr/>
        <p:txBody>
          <a:bodyPr/>
          <a:lstStyle/>
          <a:p>
            <a:endParaRPr lang="cy-GB"/>
          </a:p>
        </p:txBody>
      </p:sp>
      <p:sp>
        <p:nvSpPr>
          <p:cNvPr id="5" name="Slide Number Placeholder 4"/>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16491650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F40235-2D05-4F65-A531-5EFF5F85B8EC}" type="datetimeFigureOut">
              <a:rPr lang="cy-GB" smtClean="0"/>
              <a:t>30/05/2018</a:t>
            </a:fld>
            <a:endParaRPr lang="cy-GB"/>
          </a:p>
        </p:txBody>
      </p:sp>
      <p:sp>
        <p:nvSpPr>
          <p:cNvPr id="3" name="Footer Placeholder 2"/>
          <p:cNvSpPr>
            <a:spLocks noGrp="1"/>
          </p:cNvSpPr>
          <p:nvPr>
            <p:ph type="ftr" sz="quarter" idx="11"/>
          </p:nvPr>
        </p:nvSpPr>
        <p:spPr/>
        <p:txBody>
          <a:bodyPr/>
          <a:lstStyle/>
          <a:p>
            <a:endParaRPr lang="cy-GB"/>
          </a:p>
        </p:txBody>
      </p:sp>
      <p:sp>
        <p:nvSpPr>
          <p:cNvPr id="4" name="Slide Number Placeholder 3"/>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3708142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Date Placeholder 2"/>
          <p:cNvSpPr>
            <a:spLocks noGrp="1"/>
          </p:cNvSpPr>
          <p:nvPr>
            <p:ph type="dt" sz="half" idx="10"/>
          </p:nvPr>
        </p:nvSpPr>
        <p:spPr/>
        <p:txBody>
          <a:bodyPr/>
          <a:lstStyle/>
          <a:p>
            <a:fld id="{1EECE3E5-5DC4-44F8-A92E-82E0DA663C0D}" type="datetimeFigureOut">
              <a:rPr lang="en-GB" smtClean="0"/>
              <a:t>30/05/2018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25434718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y-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F40235-2D05-4F65-A531-5EFF5F85B8EC}" type="datetimeFigureOut">
              <a:rPr lang="cy-GB" smtClean="0"/>
              <a:t>30/05/2018</a:t>
            </a:fld>
            <a:endParaRPr lang="cy-GB"/>
          </a:p>
        </p:txBody>
      </p:sp>
      <p:sp>
        <p:nvSpPr>
          <p:cNvPr id="6" name="Footer Placeholder 5"/>
          <p:cNvSpPr>
            <a:spLocks noGrp="1"/>
          </p:cNvSpPr>
          <p:nvPr>
            <p:ph type="ftr" sz="quarter" idx="11"/>
          </p:nvPr>
        </p:nvSpPr>
        <p:spPr/>
        <p:txBody>
          <a:bodyPr/>
          <a:lstStyle/>
          <a:p>
            <a:endParaRPr lang="cy-GB"/>
          </a:p>
        </p:txBody>
      </p:sp>
      <p:sp>
        <p:nvSpPr>
          <p:cNvPr id="7" name="Slide Number Placeholder 6"/>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41081883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y-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y-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F40235-2D05-4F65-A531-5EFF5F85B8EC}" type="datetimeFigureOut">
              <a:rPr lang="cy-GB" smtClean="0"/>
              <a:t>30/05/2018</a:t>
            </a:fld>
            <a:endParaRPr lang="cy-GB"/>
          </a:p>
        </p:txBody>
      </p:sp>
      <p:sp>
        <p:nvSpPr>
          <p:cNvPr id="6" name="Footer Placeholder 5"/>
          <p:cNvSpPr>
            <a:spLocks noGrp="1"/>
          </p:cNvSpPr>
          <p:nvPr>
            <p:ph type="ftr" sz="quarter" idx="11"/>
          </p:nvPr>
        </p:nvSpPr>
        <p:spPr/>
        <p:txBody>
          <a:bodyPr/>
          <a:lstStyle/>
          <a:p>
            <a:endParaRPr lang="cy-GB"/>
          </a:p>
        </p:txBody>
      </p:sp>
      <p:sp>
        <p:nvSpPr>
          <p:cNvPr id="7" name="Slide Number Placeholder 6"/>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24629241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10"/>
          </p:nvPr>
        </p:nvSpPr>
        <p:spPr/>
        <p:txBody>
          <a:bodyPr/>
          <a:lstStyle/>
          <a:p>
            <a:fld id="{11F40235-2D05-4F65-A531-5EFF5F85B8EC}" type="datetimeFigureOut">
              <a:rPr lang="cy-GB" smtClean="0"/>
              <a:t>30/05/2018</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6203099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y-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10"/>
          </p:nvPr>
        </p:nvSpPr>
        <p:spPr/>
        <p:txBody>
          <a:bodyPr/>
          <a:lstStyle/>
          <a:p>
            <a:fld id="{11F40235-2D05-4F65-A531-5EFF5F85B8EC}" type="datetimeFigureOut">
              <a:rPr lang="cy-GB" smtClean="0"/>
              <a:t>30/05/2018</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17912958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y-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y-GB"/>
          </a:p>
        </p:txBody>
      </p:sp>
      <p:sp>
        <p:nvSpPr>
          <p:cNvPr id="4" name="Date Placeholder 3"/>
          <p:cNvSpPr>
            <a:spLocks noGrp="1"/>
          </p:cNvSpPr>
          <p:nvPr>
            <p:ph type="dt" sz="half" idx="10"/>
          </p:nvPr>
        </p:nvSpPr>
        <p:spPr/>
        <p:txBody>
          <a:bodyPr/>
          <a:lstStyle/>
          <a:p>
            <a:fld id="{1E3AADFD-AAD9-4738-9919-AA7546B973B4}" type="datetimeFigureOut">
              <a:rPr lang="cy-GB" smtClean="0"/>
              <a:t>30/05/2018</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33719421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10"/>
          </p:nvPr>
        </p:nvSpPr>
        <p:spPr/>
        <p:txBody>
          <a:bodyPr/>
          <a:lstStyle/>
          <a:p>
            <a:fld id="{1E3AADFD-AAD9-4738-9919-AA7546B973B4}" type="datetimeFigureOut">
              <a:rPr lang="cy-GB" smtClean="0"/>
              <a:t>30/05/2018</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29742678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y-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3AADFD-AAD9-4738-9919-AA7546B973B4}" type="datetimeFigureOut">
              <a:rPr lang="cy-GB" smtClean="0"/>
              <a:t>30/05/2018</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2529274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5" name="Date Placeholder 4"/>
          <p:cNvSpPr>
            <a:spLocks noGrp="1"/>
          </p:cNvSpPr>
          <p:nvPr>
            <p:ph type="dt" sz="half" idx="10"/>
          </p:nvPr>
        </p:nvSpPr>
        <p:spPr/>
        <p:txBody>
          <a:bodyPr/>
          <a:lstStyle/>
          <a:p>
            <a:fld id="{1E3AADFD-AAD9-4738-9919-AA7546B973B4}" type="datetimeFigureOut">
              <a:rPr lang="cy-GB" smtClean="0"/>
              <a:t>30/05/2018</a:t>
            </a:fld>
            <a:endParaRPr lang="cy-GB"/>
          </a:p>
        </p:txBody>
      </p:sp>
      <p:sp>
        <p:nvSpPr>
          <p:cNvPr id="6" name="Footer Placeholder 5"/>
          <p:cNvSpPr>
            <a:spLocks noGrp="1"/>
          </p:cNvSpPr>
          <p:nvPr>
            <p:ph type="ftr" sz="quarter" idx="11"/>
          </p:nvPr>
        </p:nvSpPr>
        <p:spPr/>
        <p:txBody>
          <a:bodyPr/>
          <a:lstStyle/>
          <a:p>
            <a:endParaRPr lang="cy-GB"/>
          </a:p>
        </p:txBody>
      </p:sp>
      <p:sp>
        <p:nvSpPr>
          <p:cNvPr id="7" name="Slide Number Placeholder 6"/>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32931313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y-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7" name="Date Placeholder 6"/>
          <p:cNvSpPr>
            <a:spLocks noGrp="1"/>
          </p:cNvSpPr>
          <p:nvPr>
            <p:ph type="dt" sz="half" idx="10"/>
          </p:nvPr>
        </p:nvSpPr>
        <p:spPr/>
        <p:txBody>
          <a:bodyPr/>
          <a:lstStyle/>
          <a:p>
            <a:fld id="{1E3AADFD-AAD9-4738-9919-AA7546B973B4}" type="datetimeFigureOut">
              <a:rPr lang="cy-GB" smtClean="0"/>
              <a:t>30/05/2018</a:t>
            </a:fld>
            <a:endParaRPr lang="cy-GB"/>
          </a:p>
        </p:txBody>
      </p:sp>
      <p:sp>
        <p:nvSpPr>
          <p:cNvPr id="8" name="Footer Placeholder 7"/>
          <p:cNvSpPr>
            <a:spLocks noGrp="1"/>
          </p:cNvSpPr>
          <p:nvPr>
            <p:ph type="ftr" sz="quarter" idx="11"/>
          </p:nvPr>
        </p:nvSpPr>
        <p:spPr/>
        <p:txBody>
          <a:bodyPr/>
          <a:lstStyle/>
          <a:p>
            <a:endParaRPr lang="cy-GB"/>
          </a:p>
        </p:txBody>
      </p:sp>
      <p:sp>
        <p:nvSpPr>
          <p:cNvPr id="9" name="Slide Number Placeholder 8"/>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29321512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Date Placeholder 2"/>
          <p:cNvSpPr>
            <a:spLocks noGrp="1"/>
          </p:cNvSpPr>
          <p:nvPr>
            <p:ph type="dt" sz="half" idx="10"/>
          </p:nvPr>
        </p:nvSpPr>
        <p:spPr/>
        <p:txBody>
          <a:bodyPr/>
          <a:lstStyle/>
          <a:p>
            <a:fld id="{1E3AADFD-AAD9-4738-9919-AA7546B973B4}" type="datetimeFigureOut">
              <a:rPr lang="cy-GB" smtClean="0"/>
              <a:t>30/05/2018</a:t>
            </a:fld>
            <a:endParaRPr lang="cy-GB"/>
          </a:p>
        </p:txBody>
      </p:sp>
      <p:sp>
        <p:nvSpPr>
          <p:cNvPr id="4" name="Footer Placeholder 3"/>
          <p:cNvSpPr>
            <a:spLocks noGrp="1"/>
          </p:cNvSpPr>
          <p:nvPr>
            <p:ph type="ftr" sz="quarter" idx="11"/>
          </p:nvPr>
        </p:nvSpPr>
        <p:spPr/>
        <p:txBody>
          <a:bodyPr/>
          <a:lstStyle/>
          <a:p>
            <a:endParaRPr lang="cy-GB"/>
          </a:p>
        </p:txBody>
      </p:sp>
      <p:sp>
        <p:nvSpPr>
          <p:cNvPr id="5" name="Slide Number Placeholder 4"/>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610229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ECE3E5-5DC4-44F8-A92E-82E0DA663C0D}" type="datetimeFigureOut">
              <a:rPr lang="en-GB" smtClean="0"/>
              <a:t>30/05/2018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2246739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y-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3AADFD-AAD9-4738-9919-AA7546B973B4}" type="datetimeFigureOut">
              <a:rPr lang="cy-GB" smtClean="0"/>
              <a:t>30/05/2018</a:t>
            </a:fld>
            <a:endParaRPr lang="cy-GB"/>
          </a:p>
        </p:txBody>
      </p:sp>
      <p:sp>
        <p:nvSpPr>
          <p:cNvPr id="6" name="Footer Placeholder 5"/>
          <p:cNvSpPr>
            <a:spLocks noGrp="1"/>
          </p:cNvSpPr>
          <p:nvPr>
            <p:ph type="ftr" sz="quarter" idx="11"/>
          </p:nvPr>
        </p:nvSpPr>
        <p:spPr/>
        <p:txBody>
          <a:bodyPr/>
          <a:lstStyle/>
          <a:p>
            <a:endParaRPr lang="cy-GB"/>
          </a:p>
        </p:txBody>
      </p:sp>
      <p:sp>
        <p:nvSpPr>
          <p:cNvPr id="7" name="Slide Number Placeholder 6"/>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221721923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3AADFD-AAD9-4738-9919-AA7546B973B4}" type="datetimeFigureOut">
              <a:rPr lang="cy-GB" smtClean="0"/>
              <a:t>30/05/2018</a:t>
            </a:fld>
            <a:endParaRPr lang="cy-GB"/>
          </a:p>
        </p:txBody>
      </p:sp>
      <p:sp>
        <p:nvSpPr>
          <p:cNvPr id="3" name="Footer Placeholder 2"/>
          <p:cNvSpPr>
            <a:spLocks noGrp="1"/>
          </p:cNvSpPr>
          <p:nvPr>
            <p:ph type="ftr" sz="quarter" idx="11"/>
          </p:nvPr>
        </p:nvSpPr>
        <p:spPr/>
        <p:txBody>
          <a:bodyPr/>
          <a:lstStyle/>
          <a:p>
            <a:endParaRPr lang="cy-GB"/>
          </a:p>
        </p:txBody>
      </p:sp>
      <p:sp>
        <p:nvSpPr>
          <p:cNvPr id="4" name="Slide Number Placeholder 3"/>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1728564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y-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y-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3AADFD-AAD9-4738-9919-AA7546B973B4}" type="datetimeFigureOut">
              <a:rPr lang="cy-GB" smtClean="0"/>
              <a:t>30/05/2018</a:t>
            </a:fld>
            <a:endParaRPr lang="cy-GB"/>
          </a:p>
        </p:txBody>
      </p:sp>
      <p:sp>
        <p:nvSpPr>
          <p:cNvPr id="6" name="Footer Placeholder 5"/>
          <p:cNvSpPr>
            <a:spLocks noGrp="1"/>
          </p:cNvSpPr>
          <p:nvPr>
            <p:ph type="ftr" sz="quarter" idx="11"/>
          </p:nvPr>
        </p:nvSpPr>
        <p:spPr/>
        <p:txBody>
          <a:bodyPr/>
          <a:lstStyle/>
          <a:p>
            <a:endParaRPr lang="cy-GB"/>
          </a:p>
        </p:txBody>
      </p:sp>
      <p:sp>
        <p:nvSpPr>
          <p:cNvPr id="7" name="Slide Number Placeholder 6"/>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1132898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10"/>
          </p:nvPr>
        </p:nvSpPr>
        <p:spPr/>
        <p:txBody>
          <a:bodyPr/>
          <a:lstStyle/>
          <a:p>
            <a:fld id="{1E3AADFD-AAD9-4738-9919-AA7546B973B4}" type="datetimeFigureOut">
              <a:rPr lang="cy-GB" smtClean="0"/>
              <a:t>30/05/2018</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10026902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y-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10"/>
          </p:nvPr>
        </p:nvSpPr>
        <p:spPr/>
        <p:txBody>
          <a:bodyPr/>
          <a:lstStyle/>
          <a:p>
            <a:fld id="{1E3AADFD-AAD9-4738-9919-AA7546B973B4}" type="datetimeFigureOut">
              <a:rPr lang="cy-GB" smtClean="0"/>
              <a:t>30/05/2018</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3061816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ECE3E5-5DC4-44F8-A92E-82E0DA663C0D}" type="datetimeFigureOut">
              <a:rPr lang="en-GB" smtClean="0"/>
              <a:t>30/05/2018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3875461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EECE3E5-5DC4-44F8-A92E-82E0DA663C0D}" type="datetimeFigureOut">
              <a:rPr lang="en-GB" smtClean="0"/>
              <a:t>30/05/2018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1867426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EECE3E5-5DC4-44F8-A92E-82E0DA663C0D}" type="datetimeFigureOut">
              <a:rPr lang="en-GB" smtClean="0"/>
              <a:t>30/05/2018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4229188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EECE3E5-5DC4-44F8-A92E-82E0DA663C0D}" type="datetimeFigureOut">
              <a:rPr lang="en-GB" smtClean="0"/>
              <a:t>30/05/2018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1795298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ECE3E5-5DC4-44F8-A92E-82E0DA663C0D}" type="datetimeFigureOut">
              <a:rPr lang="en-GB" smtClean="0"/>
              <a:t>30/05/2018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2193857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ECE3E5-5DC4-44F8-A92E-82E0DA663C0D}" type="datetimeFigureOut">
              <a:rPr lang="en-GB" smtClean="0"/>
              <a:t>30/05/2018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710038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ECE3E5-5DC4-44F8-A92E-82E0DA663C0D}" type="datetimeFigureOut">
              <a:rPr lang="en-GB" smtClean="0"/>
              <a:t>30/05/2018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6E87FF-8A2A-404D-A870-0EAC45F208D6}" type="slidenum">
              <a:rPr lang="en-GB" smtClean="0"/>
              <a:t>‹#›</a:t>
            </a:fld>
            <a:endParaRPr lang="en-GB"/>
          </a:p>
        </p:txBody>
      </p:sp>
    </p:spTree>
    <p:extLst>
      <p:ext uri="{BB962C8B-B14F-4D97-AF65-F5344CB8AC3E}">
        <p14:creationId xmlns:p14="http://schemas.microsoft.com/office/powerpoint/2010/main" val="2002461166"/>
      </p:ext>
    </p:extLst>
  </p:cSld>
  <p:clrMap bg1="lt1" tx1="dk1" bg2="lt2" tx2="dk2" accent1="accent1" accent2="accent2" accent3="accent3" accent4="accent4" accent5="accent5" accent6="accent6" hlink="hlink" folHlink="folHlink"/>
  <p:sldLayoutIdLst>
    <p:sldLayoutId id="2147483649" r:id="rId1"/>
    <p:sldLayoutId id="2147483684"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cy-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F40235-2D05-4F65-A531-5EFF5F85B8EC}" type="datetimeFigureOut">
              <a:rPr lang="cy-GB" smtClean="0"/>
              <a:t>30/05/2018</a:t>
            </a:fld>
            <a:endParaRPr lang="cy-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y-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B0625-771D-489D-B3BE-A15BF96E1901}" type="slidenum">
              <a:rPr lang="cy-GB" smtClean="0"/>
              <a:t>‹#›</a:t>
            </a:fld>
            <a:endParaRPr lang="cy-GB"/>
          </a:p>
        </p:txBody>
      </p:sp>
    </p:spTree>
    <p:extLst>
      <p:ext uri="{BB962C8B-B14F-4D97-AF65-F5344CB8AC3E}">
        <p14:creationId xmlns:p14="http://schemas.microsoft.com/office/powerpoint/2010/main" val="29576716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cy-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3AADFD-AAD9-4738-9919-AA7546B973B4}" type="datetimeFigureOut">
              <a:rPr lang="cy-GB" smtClean="0"/>
              <a:t>30/05/2018</a:t>
            </a:fld>
            <a:endParaRPr lang="cy-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y-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095CD7-F9B8-4354-9B55-CADAD562964B}" type="slidenum">
              <a:rPr lang="cy-GB" smtClean="0"/>
              <a:t>‹#›</a:t>
            </a:fld>
            <a:endParaRPr lang="cy-GB"/>
          </a:p>
        </p:txBody>
      </p:sp>
    </p:spTree>
    <p:extLst>
      <p:ext uri="{BB962C8B-B14F-4D97-AF65-F5344CB8AC3E}">
        <p14:creationId xmlns:p14="http://schemas.microsoft.com/office/powerpoint/2010/main" val="10132158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 id="2147483667"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1556792"/>
            <a:ext cx="7488832" cy="2123658"/>
          </a:xfrm>
          <a:prstGeom prst="rect">
            <a:avLst/>
          </a:prstGeom>
          <a:noFill/>
        </p:spPr>
        <p:txBody>
          <a:bodyPr wrap="square" rtlCol="0">
            <a:spAutoFit/>
          </a:bodyPr>
          <a:lstStyle/>
          <a:p>
            <a:pPr algn="ctr"/>
            <a:r>
              <a:rPr lang="en-GB" sz="4400" smtClean="0">
                <a:solidFill>
                  <a:schemeClr val="bg1"/>
                </a:solidFill>
              </a:rPr>
              <a:t>The main </a:t>
            </a:r>
            <a:r>
              <a:rPr lang="en-GB" sz="4400">
                <a:solidFill>
                  <a:schemeClr val="bg1"/>
                </a:solidFill>
              </a:rPr>
              <a:t>arguments of the </a:t>
            </a:r>
            <a:r>
              <a:rPr lang="en-GB" sz="4400" smtClean="0">
                <a:solidFill>
                  <a:schemeClr val="bg1"/>
                </a:solidFill>
              </a:rPr>
              <a:t>guns-rights </a:t>
            </a:r>
            <a:r>
              <a:rPr lang="en-GB" sz="4400">
                <a:solidFill>
                  <a:schemeClr val="bg1"/>
                </a:solidFill>
              </a:rPr>
              <a:t>lobby and the </a:t>
            </a:r>
            <a:endParaRPr lang="en-GB" sz="4400" smtClean="0">
              <a:solidFill>
                <a:schemeClr val="bg1"/>
              </a:solidFill>
            </a:endParaRPr>
          </a:p>
          <a:p>
            <a:pPr algn="ctr"/>
            <a:r>
              <a:rPr lang="en-GB" sz="4400" smtClean="0">
                <a:solidFill>
                  <a:schemeClr val="bg1"/>
                </a:solidFill>
              </a:rPr>
              <a:t>gun control lobby</a:t>
            </a:r>
            <a:endParaRPr lang="cy-GB" sz="4400">
              <a:solidFill>
                <a:schemeClr val="bg1"/>
              </a:solidFill>
            </a:endParaRPr>
          </a:p>
        </p:txBody>
      </p:sp>
    </p:spTree>
    <p:extLst>
      <p:ext uri="{BB962C8B-B14F-4D97-AF65-F5344CB8AC3E}">
        <p14:creationId xmlns:p14="http://schemas.microsoft.com/office/powerpoint/2010/main" val="2271507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68000" y="468000"/>
            <a:ext cx="8229600" cy="5985336"/>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400" b="1">
                <a:solidFill>
                  <a:schemeClr val="bg1"/>
                </a:solidFill>
              </a:rPr>
              <a:t>Passage 1: </a:t>
            </a:r>
          </a:p>
          <a:p>
            <a:pPr marL="0" indent="0">
              <a:buNone/>
            </a:pPr>
            <a:r>
              <a:rPr lang="en-GB" sz="2400">
                <a:solidFill>
                  <a:schemeClr val="bg1"/>
                </a:solidFill>
              </a:rPr>
              <a:t>“Those shot on any given day in different places and very different circumstances lack the critical mass and tragic drama to draw the attention of the nation’s media in the way a mass shooting in a cinema or church might,” Younge writes. These deaths “are white noise set sufficiently low to allow the country to go about its business undisturbed: a confluence of culture, politics, and economics that guarantees that each morning several children will wake up but not go to bed while the rest of the country sleeps soundly. ”In this regard,” Younge continues, “America really is exceptional. American teens are seventeen times more likely to die from gun violence than their peers in other high-income countries. In the United Kingdom, it would take more than two months for a proportionate number of child gun deaths to occur [as occur every day in the United States]. And by the time I’d come to write this book, I’d been in the country long enough to know that things were exponentially worse for black children like my own.” The United States, he argues, is a wealthy, Western country that has “settled, legislatively at least, on a pain threshold that is morally unacceptable.” </a:t>
            </a:r>
          </a:p>
        </p:txBody>
      </p:sp>
      <p:sp>
        <p:nvSpPr>
          <p:cNvPr id="2" name="Rounded Rectangle 1"/>
          <p:cNvSpPr/>
          <p:nvPr/>
        </p:nvSpPr>
        <p:spPr>
          <a:xfrm>
            <a:off x="5544000" y="6156000"/>
            <a:ext cx="1188132" cy="324000"/>
          </a:xfrm>
          <a:prstGeom prst="roundRect">
            <a:avLst/>
          </a:prstGeom>
          <a:solidFill>
            <a:srgbClr val="9D0B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5598006" y="6120000"/>
            <a:ext cx="1080120" cy="369332"/>
          </a:xfrm>
          <a:prstGeom prst="rect">
            <a:avLst/>
          </a:prstGeom>
          <a:noFill/>
        </p:spPr>
        <p:txBody>
          <a:bodyPr wrap="square" rtlCol="0">
            <a:spAutoFit/>
          </a:bodyPr>
          <a:lstStyle/>
          <a:p>
            <a:r>
              <a:rPr lang="en-GB" smtClean="0">
                <a:solidFill>
                  <a:schemeClr val="bg1"/>
                </a:solidFill>
              </a:rPr>
              <a:t>Question</a:t>
            </a:r>
            <a:endParaRPr lang="en-GB">
              <a:solidFill>
                <a:schemeClr val="bg1"/>
              </a:solidFill>
            </a:endParaRPr>
          </a:p>
        </p:txBody>
      </p:sp>
      <p:sp>
        <p:nvSpPr>
          <p:cNvPr id="12" name="Rounded Rectangle 11"/>
          <p:cNvSpPr/>
          <p:nvPr/>
        </p:nvSpPr>
        <p:spPr>
          <a:xfrm>
            <a:off x="6804000" y="6156000"/>
            <a:ext cx="1692000" cy="324000"/>
          </a:xfrm>
          <a:prstGeom prst="roundRect">
            <a:avLst/>
          </a:prstGeom>
          <a:solidFill>
            <a:srgbClr val="9D0B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6804000" y="6156000"/>
            <a:ext cx="1745444" cy="307777"/>
          </a:xfrm>
          <a:prstGeom prst="rect">
            <a:avLst/>
          </a:prstGeom>
          <a:noFill/>
        </p:spPr>
        <p:txBody>
          <a:bodyPr wrap="square" rtlCol="0">
            <a:spAutoFit/>
          </a:bodyPr>
          <a:lstStyle/>
          <a:p>
            <a:pPr algn="ctr"/>
            <a:r>
              <a:rPr lang="en-GB" sz="1400" smtClean="0">
                <a:solidFill>
                  <a:schemeClr val="bg1"/>
                </a:solidFill>
              </a:rPr>
              <a:t>Suggested response</a:t>
            </a:r>
            <a:endParaRPr lang="en-GB" sz="1400">
              <a:solidFill>
                <a:schemeClr val="bg1"/>
              </a:solidFill>
            </a:endParaRPr>
          </a:p>
        </p:txBody>
      </p:sp>
      <p:sp>
        <p:nvSpPr>
          <p:cNvPr id="16" name="TextBox 15"/>
          <p:cNvSpPr txBox="1"/>
          <p:nvPr/>
        </p:nvSpPr>
        <p:spPr>
          <a:xfrm>
            <a:off x="107504" y="72000"/>
            <a:ext cx="8934896" cy="769441"/>
          </a:xfrm>
          <a:prstGeom prst="rect">
            <a:avLst/>
          </a:prstGeom>
          <a:solidFill>
            <a:srgbClr val="9D0B0C"/>
          </a:solidFill>
        </p:spPr>
        <p:txBody>
          <a:bodyPr wrap="square" rtlCol="0">
            <a:spAutoFit/>
          </a:bodyPr>
          <a:lstStyle/>
          <a:p>
            <a:r>
              <a:rPr lang="en-GB" sz="2200" b="1">
                <a:solidFill>
                  <a:schemeClr val="bg1">
                    <a:lumMod val="75000"/>
                  </a:schemeClr>
                </a:solidFill>
              </a:rPr>
              <a:t>Question 1: </a:t>
            </a:r>
            <a:r>
              <a:rPr lang="en-GB" sz="2200">
                <a:solidFill>
                  <a:schemeClr val="bg1">
                    <a:lumMod val="75000"/>
                  </a:schemeClr>
                </a:solidFill>
              </a:rPr>
              <a:t>Why does Younge think that the high numbers of gun deaths every day in the USA have relatively little impact on Americans</a:t>
            </a:r>
            <a:r>
              <a:rPr lang="en-GB" sz="2200" smtClean="0">
                <a:solidFill>
                  <a:schemeClr val="bg1">
                    <a:lumMod val="75000"/>
                  </a:schemeClr>
                </a:solidFill>
              </a:rPr>
              <a:t>?</a:t>
            </a:r>
            <a:endParaRPr lang="en-GB" sz="2200">
              <a:solidFill>
                <a:schemeClr val="bg1">
                  <a:lumMod val="75000"/>
                </a:schemeClr>
              </a:solidFill>
            </a:endParaRPr>
          </a:p>
        </p:txBody>
      </p:sp>
      <p:sp>
        <p:nvSpPr>
          <p:cNvPr id="17" name="TextBox 16"/>
          <p:cNvSpPr txBox="1"/>
          <p:nvPr/>
        </p:nvSpPr>
        <p:spPr>
          <a:xfrm>
            <a:off x="108000" y="3312000"/>
            <a:ext cx="8934896" cy="2800767"/>
          </a:xfrm>
          <a:prstGeom prst="rect">
            <a:avLst/>
          </a:prstGeom>
          <a:solidFill>
            <a:srgbClr val="9D0B0C"/>
          </a:solidFill>
        </p:spPr>
        <p:txBody>
          <a:bodyPr wrap="square" rtlCol="0">
            <a:spAutoFit/>
          </a:bodyPr>
          <a:lstStyle/>
          <a:p>
            <a:r>
              <a:rPr lang="en-GB" sz="2200" b="1">
                <a:solidFill>
                  <a:schemeClr val="bg1">
                    <a:lumMod val="75000"/>
                  </a:schemeClr>
                </a:solidFill>
              </a:rPr>
              <a:t>Suggested response: </a:t>
            </a:r>
            <a:r>
              <a:rPr lang="en-GB" sz="2200">
                <a:solidFill>
                  <a:schemeClr val="bg1">
                    <a:lumMod val="75000"/>
                  </a:schemeClr>
                </a:solidFill>
              </a:rPr>
              <a:t>Because Americans are used to hearing about such deaths. They are not unusual and most are not mass shootings in public places but individuals at home or on the street. The frequency and lack of impact of this means that Americans are used to it and see it as ‘white noise’. He also suggests that white Americans are less affected by the deaths of blacks (who are statistically more likely to be victims) and that the level of acceptance of gun deaths in American society as a whole is morally unacceptable.</a:t>
            </a:r>
          </a:p>
        </p:txBody>
      </p:sp>
      <p:sp>
        <p:nvSpPr>
          <p:cNvPr id="18" name="Right Arrow 17">
            <a:hlinkClick r:id="" action="ppaction://hlinkshowjump?jump=nextslide"/>
          </p:cNvPr>
          <p:cNvSpPr>
            <a:spLocks noChangeAspect="1"/>
          </p:cNvSpPr>
          <p:nvPr/>
        </p:nvSpPr>
        <p:spPr>
          <a:xfrm>
            <a:off x="8604000" y="6120000"/>
            <a:ext cx="480000" cy="36000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y-GB"/>
          </a:p>
        </p:txBody>
      </p:sp>
    </p:spTree>
    <p:extLst>
      <p:ext uri="{BB962C8B-B14F-4D97-AF65-F5344CB8AC3E}">
        <p14:creationId xmlns:p14="http://schemas.microsoft.com/office/powerpoint/2010/main" val="179563190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3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12" restart="whenNotActive" fill="hold" evtFilter="cancelBubble" nodeType="interactiveSeq">
                <p:stCondLst>
                  <p:cond evt="onClick" delay="0">
                    <p:tgtEl>
                      <p:spTgt spid="13"/>
                    </p:tgtEl>
                  </p:cond>
                </p:stCondLst>
                <p:endSync evt="end" delay="0">
                  <p:rtn val="all"/>
                </p:endSync>
                <p:childTnLst>
                  <p:par>
                    <p:cTn id="13" fill="hold">
                      <p:stCondLst>
                        <p:cond delay="0"/>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xit" presetSubtype="0" fill="hold" grpId="1" nodeType="clickEffect">
                                  <p:stCondLst>
                                    <p:cond delay="0"/>
                                  </p:stCondLst>
                                  <p:childTnLst>
                                    <p:animEffect transition="out" filter="fade">
                                      <p:cBhvr>
                                        <p:cTn id="23" dur="1000"/>
                                        <p:tgtEl>
                                          <p:spTgt spid="17"/>
                                        </p:tgtEl>
                                      </p:cBhvr>
                                    </p:animEffect>
                                    <p:anim calcmode="lin" valueType="num">
                                      <p:cBhvr>
                                        <p:cTn id="24" dur="1000"/>
                                        <p:tgtEl>
                                          <p:spTgt spid="17"/>
                                        </p:tgtEl>
                                        <p:attrNameLst>
                                          <p:attrName>ppt_x</p:attrName>
                                        </p:attrNameLst>
                                      </p:cBhvr>
                                      <p:tavLst>
                                        <p:tav tm="0">
                                          <p:val>
                                            <p:strVal val="ppt_x"/>
                                          </p:val>
                                        </p:tav>
                                        <p:tav tm="100000">
                                          <p:val>
                                            <p:strVal val="ppt_x"/>
                                          </p:val>
                                        </p:tav>
                                      </p:tavLst>
                                    </p:anim>
                                    <p:anim calcmode="lin" valueType="num">
                                      <p:cBhvr>
                                        <p:cTn id="25" dur="1000"/>
                                        <p:tgtEl>
                                          <p:spTgt spid="17"/>
                                        </p:tgtEl>
                                        <p:attrNameLst>
                                          <p:attrName>ppt_y</p:attrName>
                                        </p:attrNameLst>
                                      </p:cBhvr>
                                      <p:tavLst>
                                        <p:tav tm="0">
                                          <p:val>
                                            <p:strVal val="ppt_y"/>
                                          </p:val>
                                        </p:tav>
                                        <p:tav tm="100000">
                                          <p:val>
                                            <p:strVal val="ppt_y+.1"/>
                                          </p:val>
                                        </p:tav>
                                      </p:tavLst>
                                    </p:anim>
                                    <p:set>
                                      <p:cBhvr>
                                        <p:cTn id="26" dur="1" fill="hold">
                                          <p:stCondLst>
                                            <p:cond delay="9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6" grpId="0" animBg="1"/>
      <p:bldP spid="16" grpId="1" animBg="1"/>
      <p:bldP spid="17" grpId="0" animBg="1"/>
      <p:bldP spid="17"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68000" y="468000"/>
            <a:ext cx="8229600" cy="5985336"/>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200" b="1" smtClean="0">
                <a:solidFill>
                  <a:schemeClr val="bg1"/>
                </a:solidFill>
              </a:rPr>
              <a:t>Passage </a:t>
            </a:r>
            <a:r>
              <a:rPr lang="en-GB" sz="2200" b="1">
                <a:solidFill>
                  <a:schemeClr val="bg1"/>
                </a:solidFill>
              </a:rPr>
              <a:t>2:</a:t>
            </a:r>
          </a:p>
          <a:p>
            <a:pPr marL="0" indent="0">
              <a:buNone/>
            </a:pPr>
            <a:r>
              <a:rPr lang="en-GB" sz="2200">
                <a:solidFill>
                  <a:schemeClr val="bg1"/>
                </a:solidFill>
              </a:rPr>
              <a:t>Younge: I was sent to Florida to write about [President] Obama. He was set to give a speech and the Aurora [movie-theatre] shooting happened. I can’t remember exactly what he said but it felt like what American presidents say: “Now is not the time for politics. Everybody go home and hug their children. Let’s all be together now. This is a tragedy.” I remember thinking that was wrong: This is during an election and people have been killed, this is not a one-off, it seems exactly like the time for politics to me—where you might talk about this because something can be done about it. I remember thinking nothing can change if nobody’s going to talk about it.</a:t>
            </a:r>
          </a:p>
          <a:p>
            <a:pPr marL="0" indent="0">
              <a:buNone/>
            </a:pPr>
            <a:r>
              <a:rPr lang="en-GB" sz="2200">
                <a:solidFill>
                  <a:schemeClr val="bg1"/>
                </a:solidFill>
              </a:rPr>
              <a:t>Then, within [five] months, came [the school shooting at] Sandy Hook. And I was struck that [Obama] did say something about it. Of course, Sandy Hook was after the election. He says, “We can’t go on like this.” I’m thinking, well, one of the reasons America does go on like this is because nobody wanted to talk about it.</a:t>
            </a:r>
          </a:p>
        </p:txBody>
      </p:sp>
      <p:sp>
        <p:nvSpPr>
          <p:cNvPr id="2" name="Rounded Rectangle 1"/>
          <p:cNvSpPr/>
          <p:nvPr/>
        </p:nvSpPr>
        <p:spPr>
          <a:xfrm>
            <a:off x="5544000" y="6156000"/>
            <a:ext cx="1188132" cy="324000"/>
          </a:xfrm>
          <a:prstGeom prst="roundRect">
            <a:avLst/>
          </a:prstGeom>
          <a:solidFill>
            <a:srgbClr val="9D0B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5598006" y="6120000"/>
            <a:ext cx="1080120" cy="369332"/>
          </a:xfrm>
          <a:prstGeom prst="rect">
            <a:avLst/>
          </a:prstGeom>
          <a:noFill/>
        </p:spPr>
        <p:txBody>
          <a:bodyPr wrap="square" rtlCol="0">
            <a:spAutoFit/>
          </a:bodyPr>
          <a:lstStyle/>
          <a:p>
            <a:r>
              <a:rPr lang="en-GB" smtClean="0">
                <a:solidFill>
                  <a:schemeClr val="bg1"/>
                </a:solidFill>
              </a:rPr>
              <a:t>Question</a:t>
            </a:r>
            <a:endParaRPr lang="en-GB">
              <a:solidFill>
                <a:schemeClr val="bg1"/>
              </a:solidFill>
            </a:endParaRPr>
          </a:p>
        </p:txBody>
      </p:sp>
      <p:sp>
        <p:nvSpPr>
          <p:cNvPr id="12" name="Rounded Rectangle 11"/>
          <p:cNvSpPr/>
          <p:nvPr/>
        </p:nvSpPr>
        <p:spPr>
          <a:xfrm>
            <a:off x="6804000" y="6156000"/>
            <a:ext cx="1692000" cy="324000"/>
          </a:xfrm>
          <a:prstGeom prst="roundRect">
            <a:avLst/>
          </a:prstGeom>
          <a:solidFill>
            <a:srgbClr val="9D0B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6804000" y="6156000"/>
            <a:ext cx="1745444" cy="307777"/>
          </a:xfrm>
          <a:prstGeom prst="rect">
            <a:avLst/>
          </a:prstGeom>
          <a:noFill/>
        </p:spPr>
        <p:txBody>
          <a:bodyPr wrap="square" rtlCol="0">
            <a:spAutoFit/>
          </a:bodyPr>
          <a:lstStyle/>
          <a:p>
            <a:pPr algn="ctr"/>
            <a:r>
              <a:rPr lang="en-GB" sz="1400" smtClean="0">
                <a:solidFill>
                  <a:schemeClr val="bg1"/>
                </a:solidFill>
              </a:rPr>
              <a:t>Suggested response</a:t>
            </a:r>
            <a:endParaRPr lang="en-GB" sz="1400">
              <a:solidFill>
                <a:schemeClr val="bg1"/>
              </a:solidFill>
            </a:endParaRPr>
          </a:p>
        </p:txBody>
      </p:sp>
      <p:sp>
        <p:nvSpPr>
          <p:cNvPr id="16" name="TextBox 15"/>
          <p:cNvSpPr txBox="1"/>
          <p:nvPr/>
        </p:nvSpPr>
        <p:spPr>
          <a:xfrm>
            <a:off x="108000" y="72000"/>
            <a:ext cx="8934896" cy="769441"/>
          </a:xfrm>
          <a:prstGeom prst="rect">
            <a:avLst/>
          </a:prstGeom>
          <a:solidFill>
            <a:srgbClr val="9D0B0C"/>
          </a:solidFill>
        </p:spPr>
        <p:txBody>
          <a:bodyPr wrap="square" rtlCol="0">
            <a:spAutoFit/>
          </a:bodyPr>
          <a:lstStyle/>
          <a:p>
            <a:r>
              <a:rPr lang="en-GB" sz="2200" b="1" smtClean="0">
                <a:solidFill>
                  <a:schemeClr val="bg1">
                    <a:lumMod val="75000"/>
                  </a:schemeClr>
                </a:solidFill>
              </a:rPr>
              <a:t>Question </a:t>
            </a:r>
            <a:r>
              <a:rPr lang="en-GB" sz="2200" b="1">
                <a:solidFill>
                  <a:schemeClr val="bg1">
                    <a:lumMod val="75000"/>
                  </a:schemeClr>
                </a:solidFill>
              </a:rPr>
              <a:t>2: </a:t>
            </a:r>
            <a:r>
              <a:rPr lang="en-GB" sz="2200">
                <a:solidFill>
                  <a:schemeClr val="bg1">
                    <a:lumMod val="75000"/>
                  </a:schemeClr>
                </a:solidFill>
              </a:rPr>
              <a:t>Explain how Younge is saying that politics in America is failing on the issue of guns in this passage.</a:t>
            </a:r>
          </a:p>
        </p:txBody>
      </p:sp>
      <p:sp>
        <p:nvSpPr>
          <p:cNvPr id="17" name="TextBox 16"/>
          <p:cNvSpPr txBox="1"/>
          <p:nvPr/>
        </p:nvSpPr>
        <p:spPr>
          <a:xfrm>
            <a:off x="108000" y="4680000"/>
            <a:ext cx="8934896" cy="1446550"/>
          </a:xfrm>
          <a:prstGeom prst="rect">
            <a:avLst/>
          </a:prstGeom>
          <a:solidFill>
            <a:srgbClr val="9D0B0C"/>
          </a:solidFill>
        </p:spPr>
        <p:txBody>
          <a:bodyPr wrap="square" rtlCol="0">
            <a:spAutoFit/>
          </a:bodyPr>
          <a:lstStyle/>
          <a:p>
            <a:r>
              <a:rPr lang="en-GB" sz="2200" b="1" smtClean="0">
                <a:solidFill>
                  <a:schemeClr val="bg1">
                    <a:lumMod val="75000"/>
                  </a:schemeClr>
                </a:solidFill>
              </a:rPr>
              <a:t>Suggested </a:t>
            </a:r>
            <a:r>
              <a:rPr lang="en-GB" sz="2200" b="1">
                <a:solidFill>
                  <a:schemeClr val="bg1">
                    <a:lumMod val="75000"/>
                  </a:schemeClr>
                </a:solidFill>
              </a:rPr>
              <a:t>response: </a:t>
            </a:r>
            <a:r>
              <a:rPr lang="en-GB" sz="2200">
                <a:solidFill>
                  <a:schemeClr val="bg1">
                    <a:lumMod val="75000"/>
                  </a:schemeClr>
                </a:solidFill>
              </a:rPr>
              <a:t>He is suggesting that politicians are not brave enough to tackle the issue head-on, they avoid it and they are too concerned about how taking the moral high ground against guns will affect their polling at elections.</a:t>
            </a:r>
          </a:p>
        </p:txBody>
      </p:sp>
      <p:sp>
        <p:nvSpPr>
          <p:cNvPr id="18" name="Right Arrow 17">
            <a:hlinkClick r:id="" action="ppaction://hlinkshowjump?jump=nextslide"/>
          </p:cNvPr>
          <p:cNvSpPr>
            <a:spLocks noChangeAspect="1"/>
          </p:cNvSpPr>
          <p:nvPr/>
        </p:nvSpPr>
        <p:spPr>
          <a:xfrm>
            <a:off x="8604000" y="6120000"/>
            <a:ext cx="480000" cy="36000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y-GB"/>
          </a:p>
        </p:txBody>
      </p:sp>
    </p:spTree>
    <p:extLst>
      <p:ext uri="{BB962C8B-B14F-4D97-AF65-F5344CB8AC3E}">
        <p14:creationId xmlns:p14="http://schemas.microsoft.com/office/powerpoint/2010/main" val="258872210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3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12" restart="whenNotActive" fill="hold" evtFilter="cancelBubble" nodeType="interactiveSeq">
                <p:stCondLst>
                  <p:cond evt="onClick" delay="0">
                    <p:tgtEl>
                      <p:spTgt spid="13"/>
                    </p:tgtEl>
                  </p:cond>
                </p:stCondLst>
                <p:endSync evt="end" delay="0">
                  <p:rtn val="all"/>
                </p:endSync>
                <p:childTnLst>
                  <p:par>
                    <p:cTn id="13" fill="hold">
                      <p:stCondLst>
                        <p:cond delay="0"/>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xit" presetSubtype="0" fill="hold" grpId="1" nodeType="clickEffect">
                                  <p:stCondLst>
                                    <p:cond delay="0"/>
                                  </p:stCondLst>
                                  <p:childTnLst>
                                    <p:animEffect transition="out" filter="fade">
                                      <p:cBhvr>
                                        <p:cTn id="23" dur="1000"/>
                                        <p:tgtEl>
                                          <p:spTgt spid="17"/>
                                        </p:tgtEl>
                                      </p:cBhvr>
                                    </p:animEffect>
                                    <p:anim calcmode="lin" valueType="num">
                                      <p:cBhvr>
                                        <p:cTn id="24" dur="1000"/>
                                        <p:tgtEl>
                                          <p:spTgt spid="17"/>
                                        </p:tgtEl>
                                        <p:attrNameLst>
                                          <p:attrName>ppt_x</p:attrName>
                                        </p:attrNameLst>
                                      </p:cBhvr>
                                      <p:tavLst>
                                        <p:tav tm="0">
                                          <p:val>
                                            <p:strVal val="ppt_x"/>
                                          </p:val>
                                        </p:tav>
                                        <p:tav tm="100000">
                                          <p:val>
                                            <p:strVal val="ppt_x"/>
                                          </p:val>
                                        </p:tav>
                                      </p:tavLst>
                                    </p:anim>
                                    <p:anim calcmode="lin" valueType="num">
                                      <p:cBhvr>
                                        <p:cTn id="25" dur="1000"/>
                                        <p:tgtEl>
                                          <p:spTgt spid="17"/>
                                        </p:tgtEl>
                                        <p:attrNameLst>
                                          <p:attrName>ppt_y</p:attrName>
                                        </p:attrNameLst>
                                      </p:cBhvr>
                                      <p:tavLst>
                                        <p:tav tm="0">
                                          <p:val>
                                            <p:strVal val="ppt_y"/>
                                          </p:val>
                                        </p:tav>
                                        <p:tav tm="100000">
                                          <p:val>
                                            <p:strVal val="ppt_y+.1"/>
                                          </p:val>
                                        </p:tav>
                                      </p:tavLst>
                                    </p:anim>
                                    <p:set>
                                      <p:cBhvr>
                                        <p:cTn id="26" dur="1" fill="hold">
                                          <p:stCondLst>
                                            <p:cond delay="9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6" grpId="0" animBg="1"/>
      <p:bldP spid="16" grpId="1" animBg="1"/>
      <p:bldP spid="17" grpId="0" animBg="1"/>
      <p:bldP spid="17"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68000" y="468000"/>
            <a:ext cx="8229600" cy="5985336"/>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400" b="1" smtClean="0">
                <a:solidFill>
                  <a:schemeClr val="bg1"/>
                </a:solidFill>
              </a:rPr>
              <a:t>Passage </a:t>
            </a:r>
            <a:r>
              <a:rPr lang="en-GB" sz="2400" b="1">
                <a:solidFill>
                  <a:schemeClr val="bg1"/>
                </a:solidFill>
              </a:rPr>
              <a:t>3:</a:t>
            </a:r>
          </a:p>
          <a:p>
            <a:pPr marL="0" indent="0">
              <a:buNone/>
            </a:pPr>
            <a:r>
              <a:rPr lang="en-GB" sz="2200">
                <a:solidFill>
                  <a:schemeClr val="bg1"/>
                </a:solidFill>
              </a:rPr>
              <a:t>I went to my first [National Rifle Association] convention in 2012 in St. Louis. I would say, “I’m British. I don’t understand this (which was true). Explain it to me.” The first thing they would say is, “Are you married? Do you have children? Imagine someone broke into your house. What are you going to do? You’re going to just sit there and wait for the police?” It was this brazen appeal to masculinity. It wasn’t anti-government, but [the notion was] you wouldn’t want to rely on your government for that. [It was an] almost vigilantist appeal…..There was also this [argument] about citizenry holding people to account—this notion of it being this peculiar American thing. A couple of people were like, “You have a queen. You’re a subject. We’re citizens and we had a revolution.”</a:t>
            </a:r>
          </a:p>
        </p:txBody>
      </p:sp>
      <p:sp>
        <p:nvSpPr>
          <p:cNvPr id="2" name="Rounded Rectangle 1"/>
          <p:cNvSpPr/>
          <p:nvPr/>
        </p:nvSpPr>
        <p:spPr>
          <a:xfrm>
            <a:off x="5544000" y="6156000"/>
            <a:ext cx="1188132" cy="324000"/>
          </a:xfrm>
          <a:prstGeom prst="roundRect">
            <a:avLst/>
          </a:prstGeom>
          <a:solidFill>
            <a:srgbClr val="9D0B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5598006" y="6120000"/>
            <a:ext cx="1080120" cy="369332"/>
          </a:xfrm>
          <a:prstGeom prst="rect">
            <a:avLst/>
          </a:prstGeom>
          <a:noFill/>
        </p:spPr>
        <p:txBody>
          <a:bodyPr wrap="square" rtlCol="0">
            <a:spAutoFit/>
          </a:bodyPr>
          <a:lstStyle/>
          <a:p>
            <a:r>
              <a:rPr lang="en-GB" smtClean="0">
                <a:solidFill>
                  <a:schemeClr val="bg1"/>
                </a:solidFill>
              </a:rPr>
              <a:t>Question</a:t>
            </a:r>
            <a:endParaRPr lang="en-GB">
              <a:solidFill>
                <a:schemeClr val="bg1"/>
              </a:solidFill>
            </a:endParaRPr>
          </a:p>
        </p:txBody>
      </p:sp>
      <p:sp>
        <p:nvSpPr>
          <p:cNvPr id="12" name="Rounded Rectangle 11"/>
          <p:cNvSpPr/>
          <p:nvPr/>
        </p:nvSpPr>
        <p:spPr>
          <a:xfrm>
            <a:off x="6804000" y="6156000"/>
            <a:ext cx="1692000" cy="324000"/>
          </a:xfrm>
          <a:prstGeom prst="roundRect">
            <a:avLst/>
          </a:prstGeom>
          <a:solidFill>
            <a:srgbClr val="9D0B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6804000" y="6156000"/>
            <a:ext cx="1745444" cy="307777"/>
          </a:xfrm>
          <a:prstGeom prst="rect">
            <a:avLst/>
          </a:prstGeom>
          <a:noFill/>
        </p:spPr>
        <p:txBody>
          <a:bodyPr wrap="square" rtlCol="0">
            <a:spAutoFit/>
          </a:bodyPr>
          <a:lstStyle/>
          <a:p>
            <a:pPr algn="ctr"/>
            <a:r>
              <a:rPr lang="en-GB" sz="1400" smtClean="0">
                <a:solidFill>
                  <a:schemeClr val="bg1"/>
                </a:solidFill>
              </a:rPr>
              <a:t>Suggested response</a:t>
            </a:r>
            <a:endParaRPr lang="en-GB" sz="1400">
              <a:solidFill>
                <a:schemeClr val="bg1"/>
              </a:solidFill>
            </a:endParaRPr>
          </a:p>
        </p:txBody>
      </p:sp>
      <p:sp>
        <p:nvSpPr>
          <p:cNvPr id="16" name="TextBox 15"/>
          <p:cNvSpPr txBox="1"/>
          <p:nvPr/>
        </p:nvSpPr>
        <p:spPr>
          <a:xfrm>
            <a:off x="108000" y="90000"/>
            <a:ext cx="8934896" cy="769441"/>
          </a:xfrm>
          <a:prstGeom prst="rect">
            <a:avLst/>
          </a:prstGeom>
          <a:solidFill>
            <a:srgbClr val="9D0B0C"/>
          </a:solidFill>
        </p:spPr>
        <p:txBody>
          <a:bodyPr wrap="square" rtlCol="0">
            <a:spAutoFit/>
          </a:bodyPr>
          <a:lstStyle/>
          <a:p>
            <a:r>
              <a:rPr lang="en-GB" sz="2200" b="1" smtClean="0">
                <a:solidFill>
                  <a:schemeClr val="bg1">
                    <a:lumMod val="75000"/>
                  </a:schemeClr>
                </a:solidFill>
              </a:rPr>
              <a:t>Question </a:t>
            </a:r>
            <a:r>
              <a:rPr lang="en-GB" sz="2200" b="1">
                <a:solidFill>
                  <a:schemeClr val="bg1">
                    <a:lumMod val="75000"/>
                  </a:schemeClr>
                </a:solidFill>
              </a:rPr>
              <a:t>3: </a:t>
            </a:r>
            <a:r>
              <a:rPr lang="en-GB" sz="2200">
                <a:solidFill>
                  <a:schemeClr val="bg1">
                    <a:lumMod val="75000"/>
                  </a:schemeClr>
                </a:solidFill>
              </a:rPr>
              <a:t>Explain the argument Younge says Americans use when they make ‘an almost vigilantist appeal</a:t>
            </a:r>
            <a:r>
              <a:rPr lang="en-GB" sz="2200" smtClean="0">
                <a:solidFill>
                  <a:schemeClr val="bg1">
                    <a:lumMod val="75000"/>
                  </a:schemeClr>
                </a:solidFill>
              </a:rPr>
              <a:t>’.</a:t>
            </a:r>
            <a:endParaRPr lang="en-GB" sz="2200">
              <a:solidFill>
                <a:schemeClr val="bg1">
                  <a:lumMod val="75000"/>
                </a:schemeClr>
              </a:solidFill>
            </a:endParaRPr>
          </a:p>
        </p:txBody>
      </p:sp>
      <p:sp>
        <p:nvSpPr>
          <p:cNvPr id="17" name="TextBox 16"/>
          <p:cNvSpPr txBox="1"/>
          <p:nvPr/>
        </p:nvSpPr>
        <p:spPr>
          <a:xfrm>
            <a:off x="108000" y="4320000"/>
            <a:ext cx="8934896" cy="1785104"/>
          </a:xfrm>
          <a:prstGeom prst="rect">
            <a:avLst/>
          </a:prstGeom>
          <a:solidFill>
            <a:srgbClr val="9D0B0C"/>
          </a:solidFill>
        </p:spPr>
        <p:txBody>
          <a:bodyPr wrap="square" rtlCol="0">
            <a:spAutoFit/>
          </a:bodyPr>
          <a:lstStyle/>
          <a:p>
            <a:r>
              <a:rPr lang="en-GB" sz="2200" b="1" smtClean="0">
                <a:solidFill>
                  <a:schemeClr val="bg1">
                    <a:lumMod val="75000"/>
                  </a:schemeClr>
                </a:solidFill>
              </a:rPr>
              <a:t>Suggested </a:t>
            </a:r>
            <a:r>
              <a:rPr lang="en-GB" sz="2200" b="1">
                <a:solidFill>
                  <a:schemeClr val="bg1">
                    <a:lumMod val="75000"/>
                  </a:schemeClr>
                </a:solidFill>
              </a:rPr>
              <a:t>response: </a:t>
            </a:r>
            <a:r>
              <a:rPr lang="en-GB" sz="2200">
                <a:solidFill>
                  <a:schemeClr val="bg1">
                    <a:lumMod val="75000"/>
                  </a:schemeClr>
                </a:solidFill>
              </a:rPr>
              <a:t>He is referring to the notion of a weak federal government that underpins American politics (since the Declaration of Independence) – that government has fewer powers and rights than citizens individually do; that citizens have the right to act when they feel threatened, and not be told by government what their reaction and actions should be</a:t>
            </a:r>
            <a:r>
              <a:rPr lang="en-GB" sz="2200" smtClean="0">
                <a:solidFill>
                  <a:schemeClr val="bg1">
                    <a:lumMod val="75000"/>
                  </a:schemeClr>
                </a:solidFill>
              </a:rPr>
              <a:t>.</a:t>
            </a:r>
            <a:endParaRPr lang="en-GB" sz="2200">
              <a:solidFill>
                <a:schemeClr val="bg1">
                  <a:lumMod val="75000"/>
                </a:schemeClr>
              </a:solidFill>
            </a:endParaRPr>
          </a:p>
        </p:txBody>
      </p:sp>
      <p:sp>
        <p:nvSpPr>
          <p:cNvPr id="18" name="Right Arrow 17">
            <a:hlinkClick r:id="" action="ppaction://hlinkshowjump?jump=nextslide"/>
          </p:cNvPr>
          <p:cNvSpPr>
            <a:spLocks noChangeAspect="1"/>
          </p:cNvSpPr>
          <p:nvPr/>
        </p:nvSpPr>
        <p:spPr>
          <a:xfrm>
            <a:off x="8604000" y="6120000"/>
            <a:ext cx="480000" cy="36000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y-GB"/>
          </a:p>
        </p:txBody>
      </p:sp>
    </p:spTree>
    <p:extLst>
      <p:ext uri="{BB962C8B-B14F-4D97-AF65-F5344CB8AC3E}">
        <p14:creationId xmlns:p14="http://schemas.microsoft.com/office/powerpoint/2010/main" val="84368177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3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12" restart="whenNotActive" fill="hold" evtFilter="cancelBubble" nodeType="interactiveSeq">
                <p:stCondLst>
                  <p:cond evt="onClick" delay="0">
                    <p:tgtEl>
                      <p:spTgt spid="13"/>
                    </p:tgtEl>
                  </p:cond>
                </p:stCondLst>
                <p:endSync evt="end" delay="0">
                  <p:rtn val="all"/>
                </p:endSync>
                <p:childTnLst>
                  <p:par>
                    <p:cTn id="13" fill="hold">
                      <p:stCondLst>
                        <p:cond delay="0"/>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xit" presetSubtype="0" fill="hold" grpId="1" nodeType="clickEffect">
                                  <p:stCondLst>
                                    <p:cond delay="0"/>
                                  </p:stCondLst>
                                  <p:childTnLst>
                                    <p:animEffect transition="out" filter="fade">
                                      <p:cBhvr>
                                        <p:cTn id="23" dur="1000"/>
                                        <p:tgtEl>
                                          <p:spTgt spid="17"/>
                                        </p:tgtEl>
                                      </p:cBhvr>
                                    </p:animEffect>
                                    <p:anim calcmode="lin" valueType="num">
                                      <p:cBhvr>
                                        <p:cTn id="24" dur="1000"/>
                                        <p:tgtEl>
                                          <p:spTgt spid="17"/>
                                        </p:tgtEl>
                                        <p:attrNameLst>
                                          <p:attrName>ppt_x</p:attrName>
                                        </p:attrNameLst>
                                      </p:cBhvr>
                                      <p:tavLst>
                                        <p:tav tm="0">
                                          <p:val>
                                            <p:strVal val="ppt_x"/>
                                          </p:val>
                                        </p:tav>
                                        <p:tav tm="100000">
                                          <p:val>
                                            <p:strVal val="ppt_x"/>
                                          </p:val>
                                        </p:tav>
                                      </p:tavLst>
                                    </p:anim>
                                    <p:anim calcmode="lin" valueType="num">
                                      <p:cBhvr>
                                        <p:cTn id="25" dur="1000"/>
                                        <p:tgtEl>
                                          <p:spTgt spid="17"/>
                                        </p:tgtEl>
                                        <p:attrNameLst>
                                          <p:attrName>ppt_y</p:attrName>
                                        </p:attrNameLst>
                                      </p:cBhvr>
                                      <p:tavLst>
                                        <p:tav tm="0">
                                          <p:val>
                                            <p:strVal val="ppt_y"/>
                                          </p:val>
                                        </p:tav>
                                        <p:tav tm="100000">
                                          <p:val>
                                            <p:strVal val="ppt_y+.1"/>
                                          </p:val>
                                        </p:tav>
                                      </p:tavLst>
                                    </p:anim>
                                    <p:set>
                                      <p:cBhvr>
                                        <p:cTn id="26" dur="1" fill="hold">
                                          <p:stCondLst>
                                            <p:cond delay="9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6" grpId="0" animBg="1"/>
      <p:bldP spid="16" grpId="1" animBg="1"/>
      <p:bldP spid="17" grpId="0" animBg="1"/>
      <p:bldP spid="17"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68000" y="468000"/>
            <a:ext cx="8229600" cy="5985336"/>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400" b="1" smtClean="0">
                <a:solidFill>
                  <a:schemeClr val="bg1"/>
                </a:solidFill>
              </a:rPr>
              <a:t>Passage </a:t>
            </a:r>
            <a:r>
              <a:rPr lang="en-GB" sz="2400" b="1">
                <a:solidFill>
                  <a:schemeClr val="bg1"/>
                </a:solidFill>
              </a:rPr>
              <a:t>4:</a:t>
            </a:r>
          </a:p>
          <a:p>
            <a:pPr marL="0" indent="0">
              <a:buNone/>
            </a:pPr>
            <a:r>
              <a:rPr lang="en-GB" sz="2200">
                <a:solidFill>
                  <a:schemeClr val="bg1"/>
                </a:solidFill>
              </a:rPr>
              <a:t>[I was also struck by] just seeing people in the big, cavernous hall—eyeing the goods, pointing these guns into mid-air. I [was] seeing what an industry it is. There’s a lot of money in there, and people liked the gear in a way that people might if [they were] going to a tractor show or something. You couldn’t not be aware of the racial demographics, which were basically white guys.</a:t>
            </a:r>
          </a:p>
        </p:txBody>
      </p:sp>
      <p:sp>
        <p:nvSpPr>
          <p:cNvPr id="2" name="Rounded Rectangle 1"/>
          <p:cNvSpPr/>
          <p:nvPr/>
        </p:nvSpPr>
        <p:spPr>
          <a:xfrm>
            <a:off x="5544000" y="6156000"/>
            <a:ext cx="1188132" cy="324000"/>
          </a:xfrm>
          <a:prstGeom prst="roundRect">
            <a:avLst/>
          </a:prstGeom>
          <a:solidFill>
            <a:srgbClr val="9D0B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5598006" y="6120000"/>
            <a:ext cx="1080120" cy="369332"/>
          </a:xfrm>
          <a:prstGeom prst="rect">
            <a:avLst/>
          </a:prstGeom>
          <a:noFill/>
        </p:spPr>
        <p:txBody>
          <a:bodyPr wrap="square" rtlCol="0">
            <a:spAutoFit/>
          </a:bodyPr>
          <a:lstStyle/>
          <a:p>
            <a:r>
              <a:rPr lang="en-GB" smtClean="0">
                <a:solidFill>
                  <a:schemeClr val="bg1"/>
                </a:solidFill>
              </a:rPr>
              <a:t>Question</a:t>
            </a:r>
            <a:endParaRPr lang="en-GB">
              <a:solidFill>
                <a:schemeClr val="bg1"/>
              </a:solidFill>
            </a:endParaRPr>
          </a:p>
        </p:txBody>
      </p:sp>
      <p:sp>
        <p:nvSpPr>
          <p:cNvPr id="12" name="Rounded Rectangle 11"/>
          <p:cNvSpPr/>
          <p:nvPr/>
        </p:nvSpPr>
        <p:spPr>
          <a:xfrm>
            <a:off x="6804000" y="6156000"/>
            <a:ext cx="1692000" cy="324000"/>
          </a:xfrm>
          <a:prstGeom prst="roundRect">
            <a:avLst/>
          </a:prstGeom>
          <a:solidFill>
            <a:srgbClr val="9D0B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6804000" y="6156000"/>
            <a:ext cx="1745444" cy="307777"/>
          </a:xfrm>
          <a:prstGeom prst="rect">
            <a:avLst/>
          </a:prstGeom>
          <a:noFill/>
        </p:spPr>
        <p:txBody>
          <a:bodyPr wrap="square" rtlCol="0">
            <a:spAutoFit/>
          </a:bodyPr>
          <a:lstStyle/>
          <a:p>
            <a:pPr algn="ctr"/>
            <a:r>
              <a:rPr lang="en-GB" sz="1400" smtClean="0">
                <a:solidFill>
                  <a:schemeClr val="bg1"/>
                </a:solidFill>
              </a:rPr>
              <a:t>Suggested response</a:t>
            </a:r>
            <a:endParaRPr lang="en-GB" sz="1400">
              <a:solidFill>
                <a:schemeClr val="bg1"/>
              </a:solidFill>
            </a:endParaRPr>
          </a:p>
        </p:txBody>
      </p:sp>
      <p:sp>
        <p:nvSpPr>
          <p:cNvPr id="16" name="TextBox 15"/>
          <p:cNvSpPr txBox="1"/>
          <p:nvPr/>
        </p:nvSpPr>
        <p:spPr>
          <a:xfrm>
            <a:off x="108000" y="72000"/>
            <a:ext cx="8934896" cy="1107996"/>
          </a:xfrm>
          <a:prstGeom prst="rect">
            <a:avLst/>
          </a:prstGeom>
          <a:solidFill>
            <a:srgbClr val="9D0B0C"/>
          </a:solidFill>
        </p:spPr>
        <p:txBody>
          <a:bodyPr wrap="square" rtlCol="0">
            <a:spAutoFit/>
          </a:bodyPr>
          <a:lstStyle/>
          <a:p>
            <a:r>
              <a:rPr lang="en-GB" sz="2200" b="1" smtClean="0">
                <a:solidFill>
                  <a:schemeClr val="bg1">
                    <a:lumMod val="75000"/>
                  </a:schemeClr>
                </a:solidFill>
              </a:rPr>
              <a:t>Question </a:t>
            </a:r>
            <a:r>
              <a:rPr lang="en-GB" sz="2200" b="1">
                <a:solidFill>
                  <a:schemeClr val="bg1">
                    <a:lumMod val="75000"/>
                  </a:schemeClr>
                </a:solidFill>
              </a:rPr>
              <a:t>4: </a:t>
            </a:r>
            <a:r>
              <a:rPr lang="en-GB" sz="2200">
                <a:solidFill>
                  <a:schemeClr val="bg1">
                    <a:lumMod val="75000"/>
                  </a:schemeClr>
                </a:solidFill>
              </a:rPr>
              <a:t>Explain how the fact that gun (and allied goods like ammunition) production, sale and ownership is an industry affects how difficult it is to control it</a:t>
            </a:r>
            <a:r>
              <a:rPr lang="en-GB" sz="2200" smtClean="0">
                <a:solidFill>
                  <a:schemeClr val="bg1">
                    <a:lumMod val="75000"/>
                  </a:schemeClr>
                </a:solidFill>
              </a:rPr>
              <a:t>.</a:t>
            </a:r>
            <a:endParaRPr lang="en-GB" sz="2200">
              <a:solidFill>
                <a:schemeClr val="bg1">
                  <a:lumMod val="75000"/>
                </a:schemeClr>
              </a:solidFill>
            </a:endParaRPr>
          </a:p>
        </p:txBody>
      </p:sp>
      <p:sp>
        <p:nvSpPr>
          <p:cNvPr id="17" name="TextBox 16"/>
          <p:cNvSpPr txBox="1"/>
          <p:nvPr/>
        </p:nvSpPr>
        <p:spPr>
          <a:xfrm>
            <a:off x="108000" y="4644000"/>
            <a:ext cx="8934896" cy="1446550"/>
          </a:xfrm>
          <a:prstGeom prst="rect">
            <a:avLst/>
          </a:prstGeom>
          <a:solidFill>
            <a:srgbClr val="9D0B0C"/>
          </a:solidFill>
        </p:spPr>
        <p:txBody>
          <a:bodyPr wrap="square" rtlCol="0">
            <a:spAutoFit/>
          </a:bodyPr>
          <a:lstStyle/>
          <a:p>
            <a:r>
              <a:rPr lang="en-GB" sz="2200" b="1" smtClean="0">
                <a:solidFill>
                  <a:schemeClr val="bg1">
                    <a:lumMod val="75000"/>
                  </a:schemeClr>
                </a:solidFill>
              </a:rPr>
              <a:t>Suggested </a:t>
            </a:r>
            <a:r>
              <a:rPr lang="en-GB" sz="2200" b="1">
                <a:solidFill>
                  <a:schemeClr val="bg1">
                    <a:lumMod val="75000"/>
                  </a:schemeClr>
                </a:solidFill>
              </a:rPr>
              <a:t>response: </a:t>
            </a:r>
            <a:r>
              <a:rPr lang="en-GB" sz="2200">
                <a:solidFill>
                  <a:schemeClr val="bg1">
                    <a:lumMod val="75000"/>
                  </a:schemeClr>
                </a:solidFill>
              </a:rPr>
              <a:t>There are jobs and businesses that would stand to lose out a lot if guns were severely regulated; a whole sector of the economy would suffer; making money without regulation is a cornerstone of American culture; money means campaign and candidate financing at elections.</a:t>
            </a:r>
          </a:p>
        </p:txBody>
      </p:sp>
      <p:sp>
        <p:nvSpPr>
          <p:cNvPr id="18" name="Right Arrow 17">
            <a:hlinkClick r:id="" action="ppaction://hlinkshowjump?jump=nextslide"/>
          </p:cNvPr>
          <p:cNvSpPr>
            <a:spLocks noChangeAspect="1"/>
          </p:cNvSpPr>
          <p:nvPr/>
        </p:nvSpPr>
        <p:spPr>
          <a:xfrm>
            <a:off x="8604000" y="6120000"/>
            <a:ext cx="480000" cy="36000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y-GB"/>
          </a:p>
        </p:txBody>
      </p:sp>
    </p:spTree>
    <p:extLst>
      <p:ext uri="{BB962C8B-B14F-4D97-AF65-F5344CB8AC3E}">
        <p14:creationId xmlns:p14="http://schemas.microsoft.com/office/powerpoint/2010/main" val="223779206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3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12" restart="whenNotActive" fill="hold" evtFilter="cancelBubble" nodeType="interactiveSeq">
                <p:stCondLst>
                  <p:cond evt="onClick" delay="0">
                    <p:tgtEl>
                      <p:spTgt spid="13"/>
                    </p:tgtEl>
                  </p:cond>
                </p:stCondLst>
                <p:endSync evt="end" delay="0">
                  <p:rtn val="all"/>
                </p:endSync>
                <p:childTnLst>
                  <p:par>
                    <p:cTn id="13" fill="hold">
                      <p:stCondLst>
                        <p:cond delay="0"/>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xit" presetSubtype="0" fill="hold" grpId="1" nodeType="clickEffect">
                                  <p:stCondLst>
                                    <p:cond delay="0"/>
                                  </p:stCondLst>
                                  <p:childTnLst>
                                    <p:animEffect transition="out" filter="fade">
                                      <p:cBhvr>
                                        <p:cTn id="23" dur="1000"/>
                                        <p:tgtEl>
                                          <p:spTgt spid="17"/>
                                        </p:tgtEl>
                                      </p:cBhvr>
                                    </p:animEffect>
                                    <p:anim calcmode="lin" valueType="num">
                                      <p:cBhvr>
                                        <p:cTn id="24" dur="1000"/>
                                        <p:tgtEl>
                                          <p:spTgt spid="17"/>
                                        </p:tgtEl>
                                        <p:attrNameLst>
                                          <p:attrName>ppt_x</p:attrName>
                                        </p:attrNameLst>
                                      </p:cBhvr>
                                      <p:tavLst>
                                        <p:tav tm="0">
                                          <p:val>
                                            <p:strVal val="ppt_x"/>
                                          </p:val>
                                        </p:tav>
                                        <p:tav tm="100000">
                                          <p:val>
                                            <p:strVal val="ppt_x"/>
                                          </p:val>
                                        </p:tav>
                                      </p:tavLst>
                                    </p:anim>
                                    <p:anim calcmode="lin" valueType="num">
                                      <p:cBhvr>
                                        <p:cTn id="25" dur="1000"/>
                                        <p:tgtEl>
                                          <p:spTgt spid="17"/>
                                        </p:tgtEl>
                                        <p:attrNameLst>
                                          <p:attrName>ppt_y</p:attrName>
                                        </p:attrNameLst>
                                      </p:cBhvr>
                                      <p:tavLst>
                                        <p:tav tm="0">
                                          <p:val>
                                            <p:strVal val="ppt_y"/>
                                          </p:val>
                                        </p:tav>
                                        <p:tav tm="100000">
                                          <p:val>
                                            <p:strVal val="ppt_y+.1"/>
                                          </p:val>
                                        </p:tav>
                                      </p:tavLst>
                                    </p:anim>
                                    <p:set>
                                      <p:cBhvr>
                                        <p:cTn id="26" dur="1" fill="hold">
                                          <p:stCondLst>
                                            <p:cond delay="9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6" grpId="0" animBg="1"/>
      <p:bldP spid="16" grpId="1" animBg="1"/>
      <p:bldP spid="17" grpId="0" animBg="1"/>
      <p:bldP spid="17"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68000" y="468000"/>
            <a:ext cx="8229600" cy="5985336"/>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200" b="1" smtClean="0">
                <a:solidFill>
                  <a:schemeClr val="bg1"/>
                </a:solidFill>
              </a:rPr>
              <a:t>Passage </a:t>
            </a:r>
            <a:r>
              <a:rPr lang="en-GB" sz="2200" b="1">
                <a:solidFill>
                  <a:schemeClr val="bg1"/>
                </a:solidFill>
              </a:rPr>
              <a:t>5:</a:t>
            </a:r>
          </a:p>
          <a:p>
            <a:pPr marL="0" indent="0">
              <a:buNone/>
            </a:pPr>
            <a:r>
              <a:rPr lang="en-GB" sz="2200">
                <a:solidFill>
                  <a:schemeClr val="bg1"/>
                </a:solidFill>
              </a:rPr>
              <a:t>Friedman: When I spoke to the Australian foreign correspondent Zoe Daniel, she mentioned that, in covering politics in the U.S., she at first couldn’t understand why gun-control measures weren’t being implemented. Now she’s come to understand that people believe guns are for their personal protection. So every time there’s a violent incident, it encourages more people to have a gun. Whereas in Australia, after their worst gun-related massacre 20 years ago, everyone decided that people shouldn’t have guns. Australians had the exact opposite response.</a:t>
            </a:r>
          </a:p>
          <a:p>
            <a:pPr marL="0" indent="0">
              <a:buNone/>
            </a:pPr>
            <a:endParaRPr lang="en-GB" sz="2200">
              <a:solidFill>
                <a:schemeClr val="bg1"/>
              </a:solidFill>
            </a:endParaRPr>
          </a:p>
        </p:txBody>
      </p:sp>
      <p:sp>
        <p:nvSpPr>
          <p:cNvPr id="2" name="Rounded Rectangle 1"/>
          <p:cNvSpPr/>
          <p:nvPr/>
        </p:nvSpPr>
        <p:spPr>
          <a:xfrm>
            <a:off x="5544000" y="6156000"/>
            <a:ext cx="1188132" cy="324000"/>
          </a:xfrm>
          <a:prstGeom prst="roundRect">
            <a:avLst/>
          </a:prstGeom>
          <a:solidFill>
            <a:srgbClr val="9D0B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5598006" y="6120000"/>
            <a:ext cx="1080120" cy="369332"/>
          </a:xfrm>
          <a:prstGeom prst="rect">
            <a:avLst/>
          </a:prstGeom>
          <a:noFill/>
        </p:spPr>
        <p:txBody>
          <a:bodyPr wrap="square" rtlCol="0">
            <a:spAutoFit/>
          </a:bodyPr>
          <a:lstStyle/>
          <a:p>
            <a:r>
              <a:rPr lang="en-GB" smtClean="0">
                <a:solidFill>
                  <a:schemeClr val="bg1"/>
                </a:solidFill>
              </a:rPr>
              <a:t>Question</a:t>
            </a:r>
            <a:endParaRPr lang="en-GB">
              <a:solidFill>
                <a:schemeClr val="bg1"/>
              </a:solidFill>
            </a:endParaRPr>
          </a:p>
        </p:txBody>
      </p:sp>
      <p:sp>
        <p:nvSpPr>
          <p:cNvPr id="12" name="Rounded Rectangle 11"/>
          <p:cNvSpPr/>
          <p:nvPr/>
        </p:nvSpPr>
        <p:spPr>
          <a:xfrm>
            <a:off x="6804000" y="6156000"/>
            <a:ext cx="1692000" cy="324000"/>
          </a:xfrm>
          <a:prstGeom prst="roundRect">
            <a:avLst/>
          </a:prstGeom>
          <a:solidFill>
            <a:srgbClr val="9D0B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6804000" y="6156000"/>
            <a:ext cx="1745444" cy="307777"/>
          </a:xfrm>
          <a:prstGeom prst="rect">
            <a:avLst/>
          </a:prstGeom>
          <a:noFill/>
        </p:spPr>
        <p:txBody>
          <a:bodyPr wrap="square" rtlCol="0">
            <a:spAutoFit/>
          </a:bodyPr>
          <a:lstStyle/>
          <a:p>
            <a:pPr algn="ctr"/>
            <a:r>
              <a:rPr lang="en-GB" sz="1400" smtClean="0">
                <a:solidFill>
                  <a:schemeClr val="bg1"/>
                </a:solidFill>
              </a:rPr>
              <a:t>Suggested response</a:t>
            </a:r>
            <a:endParaRPr lang="en-GB" sz="1400">
              <a:solidFill>
                <a:schemeClr val="bg1"/>
              </a:solidFill>
            </a:endParaRPr>
          </a:p>
        </p:txBody>
      </p:sp>
      <p:sp>
        <p:nvSpPr>
          <p:cNvPr id="16" name="TextBox 15"/>
          <p:cNvSpPr txBox="1"/>
          <p:nvPr/>
        </p:nvSpPr>
        <p:spPr>
          <a:xfrm>
            <a:off x="108000" y="72000"/>
            <a:ext cx="8934896" cy="1107996"/>
          </a:xfrm>
          <a:prstGeom prst="rect">
            <a:avLst/>
          </a:prstGeom>
          <a:solidFill>
            <a:srgbClr val="9D0B0C"/>
          </a:solidFill>
        </p:spPr>
        <p:txBody>
          <a:bodyPr wrap="square" rtlCol="0">
            <a:spAutoFit/>
          </a:bodyPr>
          <a:lstStyle/>
          <a:p>
            <a:r>
              <a:rPr lang="en-GB" sz="2200" b="1" smtClean="0">
                <a:solidFill>
                  <a:schemeClr val="bg1">
                    <a:lumMod val="75000"/>
                  </a:schemeClr>
                </a:solidFill>
              </a:rPr>
              <a:t>Question </a:t>
            </a:r>
            <a:r>
              <a:rPr lang="en-GB" sz="2200" b="1">
                <a:solidFill>
                  <a:schemeClr val="bg1">
                    <a:lumMod val="75000"/>
                  </a:schemeClr>
                </a:solidFill>
              </a:rPr>
              <a:t>5: </a:t>
            </a:r>
            <a:r>
              <a:rPr lang="en-GB" sz="2200">
                <a:solidFill>
                  <a:schemeClr val="bg1">
                    <a:lumMod val="75000"/>
                  </a:schemeClr>
                </a:solidFill>
              </a:rPr>
              <a:t>How does the interviewer (Friedman) explain the reaction Americans have to violent incidents (compared to the opposite reaction in Australia)?</a:t>
            </a:r>
          </a:p>
        </p:txBody>
      </p:sp>
      <p:sp>
        <p:nvSpPr>
          <p:cNvPr id="17" name="TextBox 16"/>
          <p:cNvSpPr txBox="1"/>
          <p:nvPr/>
        </p:nvSpPr>
        <p:spPr>
          <a:xfrm>
            <a:off x="108000" y="3960000"/>
            <a:ext cx="8934896" cy="2123658"/>
          </a:xfrm>
          <a:prstGeom prst="rect">
            <a:avLst/>
          </a:prstGeom>
          <a:solidFill>
            <a:srgbClr val="9D0B0C"/>
          </a:solidFill>
        </p:spPr>
        <p:txBody>
          <a:bodyPr wrap="square" rtlCol="0">
            <a:spAutoFit/>
          </a:bodyPr>
          <a:lstStyle/>
          <a:p>
            <a:r>
              <a:rPr lang="en-GB" sz="2200" b="1" smtClean="0">
                <a:solidFill>
                  <a:schemeClr val="bg1">
                    <a:lumMod val="75000"/>
                  </a:schemeClr>
                </a:solidFill>
              </a:rPr>
              <a:t>Suggested </a:t>
            </a:r>
            <a:r>
              <a:rPr lang="en-GB" sz="2200" b="1">
                <a:solidFill>
                  <a:schemeClr val="bg1">
                    <a:lumMod val="75000"/>
                  </a:schemeClr>
                </a:solidFill>
              </a:rPr>
              <a:t>response: </a:t>
            </a:r>
            <a:r>
              <a:rPr lang="en-GB" sz="2200">
                <a:solidFill>
                  <a:schemeClr val="bg1">
                    <a:lumMod val="75000"/>
                  </a:schemeClr>
                </a:solidFill>
              </a:rPr>
              <a:t>Friedman emphasises that each violent incident confirms many Americans’ belief that their personal safety is in jeopardy and that more guns are needed to protect that whereas Australia had a more communitarian and shared revulsion against guns. This probably also reflects the fact that mass shootings are far more uncommon in Australia and the central government is stronger.</a:t>
            </a:r>
          </a:p>
        </p:txBody>
      </p:sp>
      <p:sp>
        <p:nvSpPr>
          <p:cNvPr id="18" name="Right Arrow 17">
            <a:hlinkClick r:id="" action="ppaction://hlinkshowjump?jump=nextslide"/>
          </p:cNvPr>
          <p:cNvSpPr>
            <a:spLocks noChangeAspect="1"/>
          </p:cNvSpPr>
          <p:nvPr/>
        </p:nvSpPr>
        <p:spPr>
          <a:xfrm>
            <a:off x="8604000" y="6120000"/>
            <a:ext cx="480000" cy="36000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y-GB"/>
          </a:p>
        </p:txBody>
      </p:sp>
    </p:spTree>
    <p:extLst>
      <p:ext uri="{BB962C8B-B14F-4D97-AF65-F5344CB8AC3E}">
        <p14:creationId xmlns:p14="http://schemas.microsoft.com/office/powerpoint/2010/main" val="50824345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3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12" restart="whenNotActive" fill="hold" evtFilter="cancelBubble" nodeType="interactiveSeq">
                <p:stCondLst>
                  <p:cond evt="onClick" delay="0">
                    <p:tgtEl>
                      <p:spTgt spid="13"/>
                    </p:tgtEl>
                  </p:cond>
                </p:stCondLst>
                <p:endSync evt="end" delay="0">
                  <p:rtn val="all"/>
                </p:endSync>
                <p:childTnLst>
                  <p:par>
                    <p:cTn id="13" fill="hold">
                      <p:stCondLst>
                        <p:cond delay="0"/>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xit" presetSubtype="0" fill="hold" grpId="1" nodeType="clickEffect">
                                  <p:stCondLst>
                                    <p:cond delay="0"/>
                                  </p:stCondLst>
                                  <p:childTnLst>
                                    <p:animEffect transition="out" filter="fade">
                                      <p:cBhvr>
                                        <p:cTn id="23" dur="1000"/>
                                        <p:tgtEl>
                                          <p:spTgt spid="17"/>
                                        </p:tgtEl>
                                      </p:cBhvr>
                                    </p:animEffect>
                                    <p:anim calcmode="lin" valueType="num">
                                      <p:cBhvr>
                                        <p:cTn id="24" dur="1000"/>
                                        <p:tgtEl>
                                          <p:spTgt spid="17"/>
                                        </p:tgtEl>
                                        <p:attrNameLst>
                                          <p:attrName>ppt_x</p:attrName>
                                        </p:attrNameLst>
                                      </p:cBhvr>
                                      <p:tavLst>
                                        <p:tav tm="0">
                                          <p:val>
                                            <p:strVal val="ppt_x"/>
                                          </p:val>
                                        </p:tav>
                                        <p:tav tm="100000">
                                          <p:val>
                                            <p:strVal val="ppt_x"/>
                                          </p:val>
                                        </p:tav>
                                      </p:tavLst>
                                    </p:anim>
                                    <p:anim calcmode="lin" valueType="num">
                                      <p:cBhvr>
                                        <p:cTn id="25" dur="1000"/>
                                        <p:tgtEl>
                                          <p:spTgt spid="17"/>
                                        </p:tgtEl>
                                        <p:attrNameLst>
                                          <p:attrName>ppt_y</p:attrName>
                                        </p:attrNameLst>
                                      </p:cBhvr>
                                      <p:tavLst>
                                        <p:tav tm="0">
                                          <p:val>
                                            <p:strVal val="ppt_y"/>
                                          </p:val>
                                        </p:tav>
                                        <p:tav tm="100000">
                                          <p:val>
                                            <p:strVal val="ppt_y+.1"/>
                                          </p:val>
                                        </p:tav>
                                      </p:tavLst>
                                    </p:anim>
                                    <p:set>
                                      <p:cBhvr>
                                        <p:cTn id="26" dur="1" fill="hold">
                                          <p:stCondLst>
                                            <p:cond delay="9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6" grpId="0" animBg="1"/>
      <p:bldP spid="16" grpId="1" animBg="1"/>
      <p:bldP spid="17" grpId="0" animBg="1"/>
      <p:bldP spid="17"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68000" y="468000"/>
            <a:ext cx="8229600" cy="5985336"/>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400" b="1" smtClean="0">
                <a:solidFill>
                  <a:schemeClr val="bg1"/>
                </a:solidFill>
              </a:rPr>
              <a:t>Passage </a:t>
            </a:r>
            <a:r>
              <a:rPr lang="en-GB" sz="2400" b="1">
                <a:solidFill>
                  <a:schemeClr val="bg1"/>
                </a:solidFill>
              </a:rPr>
              <a:t>6:</a:t>
            </a:r>
          </a:p>
          <a:p>
            <a:pPr marL="0" indent="0">
              <a:buNone/>
            </a:pPr>
            <a:r>
              <a:rPr lang="en-GB" sz="2400">
                <a:solidFill>
                  <a:schemeClr val="bg1"/>
                </a:solidFill>
              </a:rPr>
              <a:t>Friedman: When no legislation materialized after the Sandy Hook shooting, how did that make you feel? Because, as you said, you were hoping for the president to be more vocal on the issue. Then he was more vocal, and still nothing happened.</a:t>
            </a:r>
          </a:p>
          <a:p>
            <a:pPr marL="0" indent="0">
              <a:buNone/>
            </a:pPr>
            <a:r>
              <a:rPr lang="en-GB" sz="2400">
                <a:solidFill>
                  <a:schemeClr val="bg1"/>
                </a:solidFill>
              </a:rPr>
              <a:t>Younge: That didn’t surprise me at all, actually. I thought: [Given that] the political class decided they either wouldn’t talk about guns or would only talk about gun rights—[they weren’t] going to talk in any forceful way about gun control for a long time—then the first time out of the gate, [efforts to pass gun-control legislation are] probably not going to work. You haven’t built up the political capital to make it possible. I do think that with Sandy Hook, [the victims] were children. They were white. It was Connecticut. There were no mitigating factors through which the right could dismiss this tragedy as being about racial dysfunction or economic malaise or whatever. So there was a better opportunity there than there was in other cases. But it didn’t surprise me. It’s not that nobody was talking about [gun control] before, but it wasn’t coming from the top and it wasn’t catching on.</a:t>
            </a:r>
          </a:p>
          <a:p>
            <a:pPr marL="0" indent="0">
              <a:buNone/>
            </a:pPr>
            <a:endParaRPr lang="en-GB" sz="2400">
              <a:solidFill>
                <a:schemeClr val="bg1"/>
              </a:solidFill>
            </a:endParaRPr>
          </a:p>
        </p:txBody>
      </p:sp>
      <p:sp>
        <p:nvSpPr>
          <p:cNvPr id="2" name="Rounded Rectangle 1"/>
          <p:cNvSpPr/>
          <p:nvPr/>
        </p:nvSpPr>
        <p:spPr>
          <a:xfrm>
            <a:off x="5544000" y="6156000"/>
            <a:ext cx="1188132" cy="324000"/>
          </a:xfrm>
          <a:prstGeom prst="roundRect">
            <a:avLst/>
          </a:prstGeom>
          <a:solidFill>
            <a:srgbClr val="9D0B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5598006" y="6120000"/>
            <a:ext cx="1080120" cy="369332"/>
          </a:xfrm>
          <a:prstGeom prst="rect">
            <a:avLst/>
          </a:prstGeom>
          <a:noFill/>
        </p:spPr>
        <p:txBody>
          <a:bodyPr wrap="square" rtlCol="0">
            <a:spAutoFit/>
          </a:bodyPr>
          <a:lstStyle/>
          <a:p>
            <a:r>
              <a:rPr lang="en-GB" smtClean="0">
                <a:solidFill>
                  <a:schemeClr val="bg1"/>
                </a:solidFill>
              </a:rPr>
              <a:t>Question</a:t>
            </a:r>
            <a:endParaRPr lang="en-GB">
              <a:solidFill>
                <a:schemeClr val="bg1"/>
              </a:solidFill>
            </a:endParaRPr>
          </a:p>
        </p:txBody>
      </p:sp>
      <p:sp>
        <p:nvSpPr>
          <p:cNvPr id="12" name="Rounded Rectangle 11"/>
          <p:cNvSpPr/>
          <p:nvPr/>
        </p:nvSpPr>
        <p:spPr>
          <a:xfrm>
            <a:off x="6804000" y="6156000"/>
            <a:ext cx="1692000" cy="324000"/>
          </a:xfrm>
          <a:prstGeom prst="roundRect">
            <a:avLst/>
          </a:prstGeom>
          <a:solidFill>
            <a:srgbClr val="9D0B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6804000" y="6156000"/>
            <a:ext cx="1745444" cy="307777"/>
          </a:xfrm>
          <a:prstGeom prst="rect">
            <a:avLst/>
          </a:prstGeom>
          <a:noFill/>
        </p:spPr>
        <p:txBody>
          <a:bodyPr wrap="square" rtlCol="0">
            <a:spAutoFit/>
          </a:bodyPr>
          <a:lstStyle/>
          <a:p>
            <a:pPr algn="ctr"/>
            <a:r>
              <a:rPr lang="en-GB" sz="1400" smtClean="0">
                <a:solidFill>
                  <a:schemeClr val="bg1"/>
                </a:solidFill>
              </a:rPr>
              <a:t>Suggested response</a:t>
            </a:r>
            <a:endParaRPr lang="en-GB" sz="1400">
              <a:solidFill>
                <a:schemeClr val="bg1"/>
              </a:solidFill>
            </a:endParaRPr>
          </a:p>
        </p:txBody>
      </p:sp>
      <p:sp>
        <p:nvSpPr>
          <p:cNvPr id="16" name="TextBox 15"/>
          <p:cNvSpPr txBox="1"/>
          <p:nvPr/>
        </p:nvSpPr>
        <p:spPr>
          <a:xfrm>
            <a:off x="108000" y="72000"/>
            <a:ext cx="8934896" cy="1446550"/>
          </a:xfrm>
          <a:prstGeom prst="rect">
            <a:avLst/>
          </a:prstGeom>
          <a:solidFill>
            <a:srgbClr val="9D0B0C"/>
          </a:solidFill>
        </p:spPr>
        <p:txBody>
          <a:bodyPr wrap="square" rtlCol="0">
            <a:spAutoFit/>
          </a:bodyPr>
          <a:lstStyle/>
          <a:p>
            <a:r>
              <a:rPr lang="en-GB" sz="2200" b="1" smtClean="0">
                <a:solidFill>
                  <a:schemeClr val="bg1">
                    <a:lumMod val="75000"/>
                  </a:schemeClr>
                </a:solidFill>
              </a:rPr>
              <a:t>Question </a:t>
            </a:r>
            <a:r>
              <a:rPr lang="en-GB" sz="2200" b="1">
                <a:solidFill>
                  <a:schemeClr val="bg1">
                    <a:lumMod val="75000"/>
                  </a:schemeClr>
                </a:solidFill>
              </a:rPr>
              <a:t>6: </a:t>
            </a:r>
            <a:r>
              <a:rPr lang="en-GB" sz="2200">
                <a:solidFill>
                  <a:schemeClr val="bg1">
                    <a:lumMod val="75000"/>
                  </a:schemeClr>
                </a:solidFill>
              </a:rPr>
              <a:t>Explain what Younge is referring to when he mentions ‘gun rights’ and when he says, ‘There were no mitigating factors through which the right could dismiss this tragedy as being about racial dysfunction or economic malaise or whatever</a:t>
            </a:r>
            <a:r>
              <a:rPr lang="en-GB" sz="2200" smtClean="0">
                <a:solidFill>
                  <a:schemeClr val="bg1">
                    <a:lumMod val="75000"/>
                  </a:schemeClr>
                </a:solidFill>
              </a:rPr>
              <a:t>.’</a:t>
            </a:r>
            <a:endParaRPr lang="en-GB" sz="2200">
              <a:solidFill>
                <a:schemeClr val="bg1">
                  <a:lumMod val="75000"/>
                </a:schemeClr>
              </a:solidFill>
            </a:endParaRPr>
          </a:p>
        </p:txBody>
      </p:sp>
      <p:sp>
        <p:nvSpPr>
          <p:cNvPr id="17" name="TextBox 16"/>
          <p:cNvSpPr txBox="1"/>
          <p:nvPr/>
        </p:nvSpPr>
        <p:spPr>
          <a:xfrm>
            <a:off x="107504" y="2952000"/>
            <a:ext cx="8934896" cy="3139321"/>
          </a:xfrm>
          <a:prstGeom prst="rect">
            <a:avLst/>
          </a:prstGeom>
          <a:solidFill>
            <a:srgbClr val="9D0B0C"/>
          </a:solidFill>
        </p:spPr>
        <p:txBody>
          <a:bodyPr wrap="square" rtlCol="0">
            <a:spAutoFit/>
          </a:bodyPr>
          <a:lstStyle/>
          <a:p>
            <a:r>
              <a:rPr lang="en-GB" sz="2200" b="1" smtClean="0">
                <a:solidFill>
                  <a:schemeClr val="bg1">
                    <a:lumMod val="75000"/>
                  </a:schemeClr>
                </a:solidFill>
              </a:rPr>
              <a:t>Suggested </a:t>
            </a:r>
            <a:r>
              <a:rPr lang="en-GB" sz="2200" b="1">
                <a:solidFill>
                  <a:schemeClr val="bg1">
                    <a:lumMod val="75000"/>
                  </a:schemeClr>
                </a:solidFill>
              </a:rPr>
              <a:t>response: </a:t>
            </a:r>
            <a:r>
              <a:rPr lang="en-GB" sz="2200">
                <a:solidFill>
                  <a:schemeClr val="bg1">
                    <a:lumMod val="75000"/>
                  </a:schemeClr>
                </a:solidFill>
              </a:rPr>
              <a:t>‘Gun rights’ refers to the Second Amendment and the understanding of it that gun supporters have – that it entitles all Americans to freely carry guns. When he says, ‘There were no mitigating factors through which the right could dismiss this tragedy as being about racial dysfunction or economic malaise or whatever’, he means that gun supporters, in many cases of shootings, blame blacks and the poor (but at Sandy Hook they could not – the perpetrator did not fit that profile and this should have given the gun control lobby an opportunity to legislate – an opportunity it failed to take).</a:t>
            </a:r>
          </a:p>
        </p:txBody>
      </p:sp>
      <p:sp>
        <p:nvSpPr>
          <p:cNvPr id="18" name="Right Arrow 17">
            <a:hlinkClick r:id="" action="ppaction://hlinkshowjump?jump=nextslide"/>
          </p:cNvPr>
          <p:cNvSpPr>
            <a:spLocks noChangeAspect="1"/>
          </p:cNvSpPr>
          <p:nvPr/>
        </p:nvSpPr>
        <p:spPr>
          <a:xfrm>
            <a:off x="8604000" y="6120000"/>
            <a:ext cx="480000" cy="36000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y-GB"/>
          </a:p>
        </p:txBody>
      </p:sp>
    </p:spTree>
    <p:extLst>
      <p:ext uri="{BB962C8B-B14F-4D97-AF65-F5344CB8AC3E}">
        <p14:creationId xmlns:p14="http://schemas.microsoft.com/office/powerpoint/2010/main" val="20971841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3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12" restart="whenNotActive" fill="hold" evtFilter="cancelBubble" nodeType="interactiveSeq">
                <p:stCondLst>
                  <p:cond evt="onClick" delay="0">
                    <p:tgtEl>
                      <p:spTgt spid="13"/>
                    </p:tgtEl>
                  </p:cond>
                </p:stCondLst>
                <p:endSync evt="end" delay="0">
                  <p:rtn val="all"/>
                </p:endSync>
                <p:childTnLst>
                  <p:par>
                    <p:cTn id="13" fill="hold">
                      <p:stCondLst>
                        <p:cond delay="0"/>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xit" presetSubtype="0" fill="hold" grpId="1" nodeType="clickEffect">
                                  <p:stCondLst>
                                    <p:cond delay="0"/>
                                  </p:stCondLst>
                                  <p:childTnLst>
                                    <p:animEffect transition="out" filter="fade">
                                      <p:cBhvr>
                                        <p:cTn id="23" dur="1000"/>
                                        <p:tgtEl>
                                          <p:spTgt spid="17"/>
                                        </p:tgtEl>
                                      </p:cBhvr>
                                    </p:animEffect>
                                    <p:anim calcmode="lin" valueType="num">
                                      <p:cBhvr>
                                        <p:cTn id="24" dur="1000"/>
                                        <p:tgtEl>
                                          <p:spTgt spid="17"/>
                                        </p:tgtEl>
                                        <p:attrNameLst>
                                          <p:attrName>ppt_x</p:attrName>
                                        </p:attrNameLst>
                                      </p:cBhvr>
                                      <p:tavLst>
                                        <p:tav tm="0">
                                          <p:val>
                                            <p:strVal val="ppt_x"/>
                                          </p:val>
                                        </p:tav>
                                        <p:tav tm="100000">
                                          <p:val>
                                            <p:strVal val="ppt_x"/>
                                          </p:val>
                                        </p:tav>
                                      </p:tavLst>
                                    </p:anim>
                                    <p:anim calcmode="lin" valueType="num">
                                      <p:cBhvr>
                                        <p:cTn id="25" dur="1000"/>
                                        <p:tgtEl>
                                          <p:spTgt spid="17"/>
                                        </p:tgtEl>
                                        <p:attrNameLst>
                                          <p:attrName>ppt_y</p:attrName>
                                        </p:attrNameLst>
                                      </p:cBhvr>
                                      <p:tavLst>
                                        <p:tav tm="0">
                                          <p:val>
                                            <p:strVal val="ppt_y"/>
                                          </p:val>
                                        </p:tav>
                                        <p:tav tm="100000">
                                          <p:val>
                                            <p:strVal val="ppt_y+.1"/>
                                          </p:val>
                                        </p:tav>
                                      </p:tavLst>
                                    </p:anim>
                                    <p:set>
                                      <p:cBhvr>
                                        <p:cTn id="26" dur="1" fill="hold">
                                          <p:stCondLst>
                                            <p:cond delay="9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6" grpId="0" animBg="1"/>
      <p:bldP spid="16" grpId="1" animBg="1"/>
      <p:bldP spid="17" grpId="0" animBg="1"/>
      <p:bldP spid="17"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68000" y="468000"/>
            <a:ext cx="8229600" cy="5985336"/>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200" b="1" smtClean="0">
                <a:solidFill>
                  <a:schemeClr val="bg1"/>
                </a:solidFill>
              </a:rPr>
              <a:t>Passage </a:t>
            </a:r>
            <a:r>
              <a:rPr lang="en-GB" sz="2200" b="1">
                <a:solidFill>
                  <a:schemeClr val="bg1"/>
                </a:solidFill>
              </a:rPr>
              <a:t>7:</a:t>
            </a:r>
          </a:p>
          <a:p>
            <a:pPr marL="0" indent="0">
              <a:buNone/>
            </a:pPr>
            <a:r>
              <a:rPr lang="en-GB" sz="2200">
                <a:solidFill>
                  <a:schemeClr val="bg1"/>
                </a:solidFill>
              </a:rPr>
              <a:t>Something else that has intrigued me—and this is less an observation than a political point—is that the NRA people who talk about tyranny, [are paradoxically not] insisting on the mass armament of the black community to protect themselves against the tyranny of the police. I know the police aren’t the federal government, but the notion of gun ownership as invoked to me was to protect your individual rights against the state and others. So here’s the state killing people in cold blood—sometimes undeniably. How does that rationalization of gun rights stand in that moment if you’re not calling for the mass armament of black communities? Which I’m not. But one would have thought [gun-rights activists] would have been rather by [black communities’] side. That to me is an illustration that the case that they’re making for gun rights isn’t quite as complete as they think it is. [Their] vision of America doesn’t really include </a:t>
            </a:r>
            <a:r>
              <a:rPr lang="en-GB" sz="2200" smtClean="0">
                <a:solidFill>
                  <a:schemeClr val="bg1"/>
                </a:solidFill>
              </a:rPr>
              <a:t>everybody.</a:t>
            </a:r>
            <a:endParaRPr lang="en-GB" sz="2200">
              <a:solidFill>
                <a:schemeClr val="bg1"/>
              </a:solidFill>
            </a:endParaRPr>
          </a:p>
        </p:txBody>
      </p:sp>
      <p:sp>
        <p:nvSpPr>
          <p:cNvPr id="2" name="Rounded Rectangle 1"/>
          <p:cNvSpPr/>
          <p:nvPr/>
        </p:nvSpPr>
        <p:spPr>
          <a:xfrm>
            <a:off x="5544000" y="6156000"/>
            <a:ext cx="1188132" cy="324000"/>
          </a:xfrm>
          <a:prstGeom prst="roundRect">
            <a:avLst/>
          </a:prstGeom>
          <a:solidFill>
            <a:srgbClr val="9D0B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5598006" y="6120000"/>
            <a:ext cx="1080120" cy="369332"/>
          </a:xfrm>
          <a:prstGeom prst="rect">
            <a:avLst/>
          </a:prstGeom>
          <a:noFill/>
        </p:spPr>
        <p:txBody>
          <a:bodyPr wrap="square" rtlCol="0">
            <a:spAutoFit/>
          </a:bodyPr>
          <a:lstStyle/>
          <a:p>
            <a:r>
              <a:rPr lang="en-GB" smtClean="0">
                <a:solidFill>
                  <a:schemeClr val="bg1"/>
                </a:solidFill>
              </a:rPr>
              <a:t>Question</a:t>
            </a:r>
            <a:endParaRPr lang="en-GB">
              <a:solidFill>
                <a:schemeClr val="bg1"/>
              </a:solidFill>
            </a:endParaRPr>
          </a:p>
        </p:txBody>
      </p:sp>
      <p:sp>
        <p:nvSpPr>
          <p:cNvPr id="12" name="Rounded Rectangle 11"/>
          <p:cNvSpPr/>
          <p:nvPr/>
        </p:nvSpPr>
        <p:spPr>
          <a:xfrm>
            <a:off x="6804000" y="6156000"/>
            <a:ext cx="1692000" cy="324000"/>
          </a:xfrm>
          <a:prstGeom prst="roundRect">
            <a:avLst/>
          </a:prstGeom>
          <a:solidFill>
            <a:srgbClr val="9D0B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6804000" y="6156000"/>
            <a:ext cx="1745444" cy="307777"/>
          </a:xfrm>
          <a:prstGeom prst="rect">
            <a:avLst/>
          </a:prstGeom>
          <a:noFill/>
        </p:spPr>
        <p:txBody>
          <a:bodyPr wrap="square" rtlCol="0">
            <a:spAutoFit/>
          </a:bodyPr>
          <a:lstStyle/>
          <a:p>
            <a:pPr algn="ctr"/>
            <a:r>
              <a:rPr lang="en-GB" sz="1400" smtClean="0">
                <a:solidFill>
                  <a:schemeClr val="bg1"/>
                </a:solidFill>
              </a:rPr>
              <a:t>Suggested response</a:t>
            </a:r>
            <a:endParaRPr lang="en-GB" sz="1400">
              <a:solidFill>
                <a:schemeClr val="bg1"/>
              </a:solidFill>
            </a:endParaRPr>
          </a:p>
        </p:txBody>
      </p:sp>
      <p:sp>
        <p:nvSpPr>
          <p:cNvPr id="16" name="TextBox 15"/>
          <p:cNvSpPr txBox="1"/>
          <p:nvPr/>
        </p:nvSpPr>
        <p:spPr>
          <a:xfrm>
            <a:off x="108000" y="72000"/>
            <a:ext cx="8934896" cy="769441"/>
          </a:xfrm>
          <a:prstGeom prst="rect">
            <a:avLst/>
          </a:prstGeom>
          <a:solidFill>
            <a:srgbClr val="9D0B0C"/>
          </a:solidFill>
        </p:spPr>
        <p:txBody>
          <a:bodyPr wrap="square" rtlCol="0">
            <a:spAutoFit/>
          </a:bodyPr>
          <a:lstStyle/>
          <a:p>
            <a:r>
              <a:rPr lang="en-GB" sz="2200" b="1" smtClean="0">
                <a:solidFill>
                  <a:schemeClr val="bg1">
                    <a:lumMod val="75000"/>
                  </a:schemeClr>
                </a:solidFill>
              </a:rPr>
              <a:t>Question </a:t>
            </a:r>
            <a:r>
              <a:rPr lang="en-GB" sz="2200" b="1">
                <a:solidFill>
                  <a:schemeClr val="bg1">
                    <a:lumMod val="75000"/>
                  </a:schemeClr>
                </a:solidFill>
              </a:rPr>
              <a:t>7: </a:t>
            </a:r>
            <a:r>
              <a:rPr lang="en-GB" sz="2200">
                <a:solidFill>
                  <a:schemeClr val="bg1">
                    <a:lumMod val="75000"/>
                  </a:schemeClr>
                </a:solidFill>
              </a:rPr>
              <a:t>What reason is Younge hinting at by implication here about why gun activists guard their right to own and use weapons so zealously?</a:t>
            </a:r>
          </a:p>
        </p:txBody>
      </p:sp>
      <p:sp>
        <p:nvSpPr>
          <p:cNvPr id="17" name="TextBox 16"/>
          <p:cNvSpPr txBox="1"/>
          <p:nvPr/>
        </p:nvSpPr>
        <p:spPr>
          <a:xfrm>
            <a:off x="108000" y="4644000"/>
            <a:ext cx="8934896" cy="1477328"/>
          </a:xfrm>
          <a:prstGeom prst="rect">
            <a:avLst/>
          </a:prstGeom>
          <a:solidFill>
            <a:srgbClr val="9D0B0C"/>
          </a:solidFill>
        </p:spPr>
        <p:txBody>
          <a:bodyPr wrap="square" rtlCol="0">
            <a:spAutoFit/>
          </a:bodyPr>
          <a:lstStyle/>
          <a:p>
            <a:r>
              <a:rPr lang="en-GB" sz="2200"/>
              <a:t> </a:t>
            </a:r>
            <a:r>
              <a:rPr lang="en-GB" sz="2200" b="1" smtClean="0">
                <a:solidFill>
                  <a:schemeClr val="bg1">
                    <a:lumMod val="75000"/>
                  </a:schemeClr>
                </a:solidFill>
              </a:rPr>
              <a:t>Suggested </a:t>
            </a:r>
            <a:r>
              <a:rPr lang="en-GB" sz="2200" b="1">
                <a:solidFill>
                  <a:schemeClr val="bg1">
                    <a:lumMod val="75000"/>
                  </a:schemeClr>
                </a:solidFill>
              </a:rPr>
              <a:t>response: </a:t>
            </a:r>
            <a:r>
              <a:rPr lang="en-GB" sz="2200">
                <a:solidFill>
                  <a:schemeClr val="bg1">
                    <a:lumMod val="75000"/>
                  </a:schemeClr>
                </a:solidFill>
              </a:rPr>
              <a:t>He is suggesting that the gun activists – who are mainly white – see their possession of weapons as another way in which they have supremacy over black communities, to whom they are not prepared to extend the same protections and rights</a:t>
            </a:r>
            <a:r>
              <a:rPr lang="en-GB" sz="2400">
                <a:solidFill>
                  <a:schemeClr val="bg1">
                    <a:lumMod val="75000"/>
                  </a:schemeClr>
                </a:solidFill>
              </a:rPr>
              <a:t>.</a:t>
            </a:r>
          </a:p>
        </p:txBody>
      </p:sp>
      <p:sp>
        <p:nvSpPr>
          <p:cNvPr id="18" name="Right Arrow 17">
            <a:hlinkClick r:id="" action="ppaction://hlinkshowjump?jump=nextslide"/>
          </p:cNvPr>
          <p:cNvSpPr>
            <a:spLocks noChangeAspect="1"/>
          </p:cNvSpPr>
          <p:nvPr/>
        </p:nvSpPr>
        <p:spPr>
          <a:xfrm>
            <a:off x="8604000" y="6120000"/>
            <a:ext cx="480000" cy="36000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y-GB"/>
          </a:p>
        </p:txBody>
      </p:sp>
    </p:spTree>
    <p:extLst>
      <p:ext uri="{BB962C8B-B14F-4D97-AF65-F5344CB8AC3E}">
        <p14:creationId xmlns:p14="http://schemas.microsoft.com/office/powerpoint/2010/main" val="2805259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3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12" restart="whenNotActive" fill="hold" evtFilter="cancelBubble" nodeType="interactiveSeq">
                <p:stCondLst>
                  <p:cond evt="onClick" delay="0">
                    <p:tgtEl>
                      <p:spTgt spid="13"/>
                    </p:tgtEl>
                  </p:cond>
                </p:stCondLst>
                <p:endSync evt="end" delay="0">
                  <p:rtn val="all"/>
                </p:endSync>
                <p:childTnLst>
                  <p:par>
                    <p:cTn id="13" fill="hold">
                      <p:stCondLst>
                        <p:cond delay="0"/>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xit" presetSubtype="0" fill="hold" grpId="1" nodeType="clickEffect">
                                  <p:stCondLst>
                                    <p:cond delay="0"/>
                                  </p:stCondLst>
                                  <p:childTnLst>
                                    <p:animEffect transition="out" filter="fade">
                                      <p:cBhvr>
                                        <p:cTn id="23" dur="1000"/>
                                        <p:tgtEl>
                                          <p:spTgt spid="17"/>
                                        </p:tgtEl>
                                      </p:cBhvr>
                                    </p:animEffect>
                                    <p:anim calcmode="lin" valueType="num">
                                      <p:cBhvr>
                                        <p:cTn id="24" dur="1000"/>
                                        <p:tgtEl>
                                          <p:spTgt spid="17"/>
                                        </p:tgtEl>
                                        <p:attrNameLst>
                                          <p:attrName>ppt_x</p:attrName>
                                        </p:attrNameLst>
                                      </p:cBhvr>
                                      <p:tavLst>
                                        <p:tav tm="0">
                                          <p:val>
                                            <p:strVal val="ppt_x"/>
                                          </p:val>
                                        </p:tav>
                                        <p:tav tm="100000">
                                          <p:val>
                                            <p:strVal val="ppt_x"/>
                                          </p:val>
                                        </p:tav>
                                      </p:tavLst>
                                    </p:anim>
                                    <p:anim calcmode="lin" valueType="num">
                                      <p:cBhvr>
                                        <p:cTn id="25" dur="1000"/>
                                        <p:tgtEl>
                                          <p:spTgt spid="17"/>
                                        </p:tgtEl>
                                        <p:attrNameLst>
                                          <p:attrName>ppt_y</p:attrName>
                                        </p:attrNameLst>
                                      </p:cBhvr>
                                      <p:tavLst>
                                        <p:tav tm="0">
                                          <p:val>
                                            <p:strVal val="ppt_y"/>
                                          </p:val>
                                        </p:tav>
                                        <p:tav tm="100000">
                                          <p:val>
                                            <p:strVal val="ppt_y+.1"/>
                                          </p:val>
                                        </p:tav>
                                      </p:tavLst>
                                    </p:anim>
                                    <p:set>
                                      <p:cBhvr>
                                        <p:cTn id="26" dur="1" fill="hold">
                                          <p:stCondLst>
                                            <p:cond delay="9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6" grpId="0" animBg="1"/>
      <p:bldP spid="16" grpId="1" animBg="1"/>
      <p:bldP spid="17" grpId="0" animBg="1"/>
      <p:bldP spid="17"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68000" y="468000"/>
            <a:ext cx="8229600" cy="5985336"/>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400" b="1" smtClean="0">
                <a:solidFill>
                  <a:schemeClr val="bg1"/>
                </a:solidFill>
              </a:rPr>
              <a:t>Passage </a:t>
            </a:r>
            <a:r>
              <a:rPr lang="en-GB" sz="2400" b="1">
                <a:solidFill>
                  <a:schemeClr val="bg1"/>
                </a:solidFill>
              </a:rPr>
              <a:t>8:</a:t>
            </a:r>
          </a:p>
          <a:p>
            <a:pPr marL="0" indent="0">
              <a:buNone/>
            </a:pPr>
            <a:r>
              <a:rPr lang="en-GB" sz="2400">
                <a:solidFill>
                  <a:schemeClr val="bg1"/>
                </a:solidFill>
              </a:rPr>
              <a:t>Younge: [The] gun-control [debate] is always there, but the lens does zoom in and out in terms of the national conversation. I arrived in 2003, so the national conversation was consumed by the aftermath of 9/11 and the anticipation of the Iraq War. Guns, shmuns at that time. As time’s gone on, I think, perversely, I’ve become more optimistic, because I see that there is a significant constituency for change, for more gun control. But that constituency has not been galvanized or rallied, and what it needs is a narrative. The guns-rights people have this narrative—homestead, settlers, masculinity, defend your family. They have a narrative. And I don’t know that the gun-control people have an overarching narrative. It’s got to be about more than background checks. Background checks may be all you’ll get, but the pitch has to be something more all-embracing than that. I think it’s possible to have [a narrative], but I don’t think it’s possible to have one if you don’t talk about it. </a:t>
            </a:r>
          </a:p>
          <a:p>
            <a:pPr marL="0" indent="0">
              <a:buNone/>
            </a:pPr>
            <a:r>
              <a:rPr lang="en-GB" sz="2400">
                <a:solidFill>
                  <a:schemeClr val="bg1"/>
                </a:solidFill>
              </a:rPr>
              <a:t>The longer I was [in the U.S.], the more I saw it’s not that [gun-rights activists have] won an argument. It’s just that they’re the only ones making an argument. And it’s not difficult to counter an awful lot of their arguments, but they do have to be countered. You can’t just cite their arguments as a grievance.</a:t>
            </a:r>
          </a:p>
        </p:txBody>
      </p:sp>
      <p:sp>
        <p:nvSpPr>
          <p:cNvPr id="2" name="Rounded Rectangle 1"/>
          <p:cNvSpPr/>
          <p:nvPr/>
        </p:nvSpPr>
        <p:spPr>
          <a:xfrm>
            <a:off x="5544000" y="6156000"/>
            <a:ext cx="1188132" cy="324000"/>
          </a:xfrm>
          <a:prstGeom prst="roundRect">
            <a:avLst/>
          </a:prstGeom>
          <a:solidFill>
            <a:srgbClr val="9D0B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5598006" y="6120000"/>
            <a:ext cx="1080120" cy="369332"/>
          </a:xfrm>
          <a:prstGeom prst="rect">
            <a:avLst/>
          </a:prstGeom>
          <a:noFill/>
        </p:spPr>
        <p:txBody>
          <a:bodyPr wrap="square" rtlCol="0">
            <a:spAutoFit/>
          </a:bodyPr>
          <a:lstStyle/>
          <a:p>
            <a:r>
              <a:rPr lang="en-GB" smtClean="0">
                <a:solidFill>
                  <a:schemeClr val="bg1"/>
                </a:solidFill>
              </a:rPr>
              <a:t>Question</a:t>
            </a:r>
            <a:endParaRPr lang="en-GB">
              <a:solidFill>
                <a:schemeClr val="bg1"/>
              </a:solidFill>
            </a:endParaRPr>
          </a:p>
        </p:txBody>
      </p:sp>
      <p:sp>
        <p:nvSpPr>
          <p:cNvPr id="12" name="Rounded Rectangle 11"/>
          <p:cNvSpPr/>
          <p:nvPr/>
        </p:nvSpPr>
        <p:spPr>
          <a:xfrm>
            <a:off x="6804000" y="6156000"/>
            <a:ext cx="1692000" cy="324000"/>
          </a:xfrm>
          <a:prstGeom prst="roundRect">
            <a:avLst/>
          </a:prstGeom>
          <a:solidFill>
            <a:srgbClr val="9D0B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6804000" y="6156000"/>
            <a:ext cx="1745444" cy="307777"/>
          </a:xfrm>
          <a:prstGeom prst="rect">
            <a:avLst/>
          </a:prstGeom>
          <a:noFill/>
        </p:spPr>
        <p:txBody>
          <a:bodyPr wrap="square" rtlCol="0">
            <a:spAutoFit/>
          </a:bodyPr>
          <a:lstStyle/>
          <a:p>
            <a:pPr algn="ctr"/>
            <a:r>
              <a:rPr lang="en-GB" sz="1400" smtClean="0">
                <a:solidFill>
                  <a:schemeClr val="bg1"/>
                </a:solidFill>
              </a:rPr>
              <a:t>Suggested response</a:t>
            </a:r>
            <a:endParaRPr lang="en-GB" sz="1400">
              <a:solidFill>
                <a:schemeClr val="bg1"/>
              </a:solidFill>
            </a:endParaRPr>
          </a:p>
        </p:txBody>
      </p:sp>
      <p:sp>
        <p:nvSpPr>
          <p:cNvPr id="16" name="TextBox 15"/>
          <p:cNvSpPr txBox="1"/>
          <p:nvPr/>
        </p:nvSpPr>
        <p:spPr>
          <a:xfrm>
            <a:off x="108000" y="36000"/>
            <a:ext cx="8934896" cy="769441"/>
          </a:xfrm>
          <a:prstGeom prst="rect">
            <a:avLst/>
          </a:prstGeom>
          <a:solidFill>
            <a:srgbClr val="9D0B0C"/>
          </a:solidFill>
        </p:spPr>
        <p:txBody>
          <a:bodyPr wrap="square" rtlCol="0">
            <a:spAutoFit/>
          </a:bodyPr>
          <a:lstStyle/>
          <a:p>
            <a:r>
              <a:rPr lang="en-GB" sz="2200" b="1" smtClean="0">
                <a:solidFill>
                  <a:schemeClr val="bg1">
                    <a:lumMod val="75000"/>
                  </a:schemeClr>
                </a:solidFill>
              </a:rPr>
              <a:t>Question </a:t>
            </a:r>
            <a:r>
              <a:rPr lang="en-GB" sz="2200" b="1">
                <a:solidFill>
                  <a:schemeClr val="bg1">
                    <a:lumMod val="75000"/>
                  </a:schemeClr>
                </a:solidFill>
              </a:rPr>
              <a:t>8: </a:t>
            </a:r>
            <a:r>
              <a:rPr lang="en-GB" sz="2200">
                <a:solidFill>
                  <a:schemeClr val="bg1">
                    <a:lumMod val="75000"/>
                  </a:schemeClr>
                </a:solidFill>
              </a:rPr>
              <a:t>Explain the reason that Younge gives here for why the guns-rights lobby is more successful than the gun-control lobby at the moment.</a:t>
            </a:r>
          </a:p>
        </p:txBody>
      </p:sp>
      <p:sp>
        <p:nvSpPr>
          <p:cNvPr id="17" name="TextBox 16"/>
          <p:cNvSpPr txBox="1"/>
          <p:nvPr/>
        </p:nvSpPr>
        <p:spPr>
          <a:xfrm>
            <a:off x="108000" y="4320000"/>
            <a:ext cx="8934896" cy="1785104"/>
          </a:xfrm>
          <a:prstGeom prst="rect">
            <a:avLst/>
          </a:prstGeom>
          <a:solidFill>
            <a:srgbClr val="9D0B0C"/>
          </a:solidFill>
        </p:spPr>
        <p:txBody>
          <a:bodyPr wrap="square" rtlCol="0">
            <a:spAutoFit/>
          </a:bodyPr>
          <a:lstStyle/>
          <a:p>
            <a:r>
              <a:rPr lang="en-GB" sz="2200" b="1" smtClean="0">
                <a:solidFill>
                  <a:schemeClr val="bg1">
                    <a:lumMod val="75000"/>
                  </a:schemeClr>
                </a:solidFill>
              </a:rPr>
              <a:t>Suggested </a:t>
            </a:r>
            <a:r>
              <a:rPr lang="en-GB" sz="2200" b="1">
                <a:solidFill>
                  <a:schemeClr val="bg1">
                    <a:lumMod val="75000"/>
                  </a:schemeClr>
                </a:solidFill>
              </a:rPr>
              <a:t>response: </a:t>
            </a:r>
            <a:r>
              <a:rPr lang="en-GB" sz="2200">
                <a:solidFill>
                  <a:schemeClr val="bg1">
                    <a:lumMod val="75000"/>
                  </a:schemeClr>
                </a:solidFill>
              </a:rPr>
              <a:t>Because the guns-rights lobby can appeal to tradition and core ‘American values’ to justify their position but the gun-control lobby has not really organised itself to take that ‘narrative apart’, show how outdated it is and replace it with a more compelling argument that is coherent and convincing. </a:t>
            </a:r>
          </a:p>
        </p:txBody>
      </p:sp>
    </p:spTree>
    <p:extLst>
      <p:ext uri="{BB962C8B-B14F-4D97-AF65-F5344CB8AC3E}">
        <p14:creationId xmlns:p14="http://schemas.microsoft.com/office/powerpoint/2010/main" val="150390618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3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12" restart="whenNotActive" fill="hold" evtFilter="cancelBubble" nodeType="interactiveSeq">
                <p:stCondLst>
                  <p:cond evt="onClick" delay="0">
                    <p:tgtEl>
                      <p:spTgt spid="13"/>
                    </p:tgtEl>
                  </p:cond>
                </p:stCondLst>
                <p:endSync evt="end" delay="0">
                  <p:rtn val="all"/>
                </p:endSync>
                <p:childTnLst>
                  <p:par>
                    <p:cTn id="13" fill="hold">
                      <p:stCondLst>
                        <p:cond delay="0"/>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xit" presetSubtype="0" fill="hold" grpId="1" nodeType="clickEffect">
                                  <p:stCondLst>
                                    <p:cond delay="0"/>
                                  </p:stCondLst>
                                  <p:childTnLst>
                                    <p:animEffect transition="out" filter="fade">
                                      <p:cBhvr>
                                        <p:cTn id="23" dur="1000"/>
                                        <p:tgtEl>
                                          <p:spTgt spid="17"/>
                                        </p:tgtEl>
                                      </p:cBhvr>
                                    </p:animEffect>
                                    <p:anim calcmode="lin" valueType="num">
                                      <p:cBhvr>
                                        <p:cTn id="24" dur="1000"/>
                                        <p:tgtEl>
                                          <p:spTgt spid="17"/>
                                        </p:tgtEl>
                                        <p:attrNameLst>
                                          <p:attrName>ppt_x</p:attrName>
                                        </p:attrNameLst>
                                      </p:cBhvr>
                                      <p:tavLst>
                                        <p:tav tm="0">
                                          <p:val>
                                            <p:strVal val="ppt_x"/>
                                          </p:val>
                                        </p:tav>
                                        <p:tav tm="100000">
                                          <p:val>
                                            <p:strVal val="ppt_x"/>
                                          </p:val>
                                        </p:tav>
                                      </p:tavLst>
                                    </p:anim>
                                    <p:anim calcmode="lin" valueType="num">
                                      <p:cBhvr>
                                        <p:cTn id="25" dur="1000"/>
                                        <p:tgtEl>
                                          <p:spTgt spid="17"/>
                                        </p:tgtEl>
                                        <p:attrNameLst>
                                          <p:attrName>ppt_y</p:attrName>
                                        </p:attrNameLst>
                                      </p:cBhvr>
                                      <p:tavLst>
                                        <p:tav tm="0">
                                          <p:val>
                                            <p:strVal val="ppt_y"/>
                                          </p:val>
                                        </p:tav>
                                        <p:tav tm="100000">
                                          <p:val>
                                            <p:strVal val="ppt_y+.1"/>
                                          </p:val>
                                        </p:tav>
                                      </p:tavLst>
                                    </p:anim>
                                    <p:set>
                                      <p:cBhvr>
                                        <p:cTn id="26" dur="1" fill="hold">
                                          <p:stCondLst>
                                            <p:cond delay="9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6" grpId="0" animBg="1"/>
      <p:bldP spid="16" grpId="1" animBg="1"/>
      <p:bldP spid="17" grpId="0" animBg="1"/>
      <p:bldP spid="17"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699</TotalTime>
  <Words>2099</Words>
  <Application>Microsoft Office PowerPoint</Application>
  <PresentationFormat>On-screen Show (4:3)</PresentationFormat>
  <Paragraphs>86</Paragraphs>
  <Slides>9</Slides>
  <Notes>9</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9</vt:i4>
      </vt:variant>
    </vt:vector>
  </HeadingPairs>
  <TitlesOfParts>
    <vt:vector size="14" baseType="lpstr">
      <vt:lpstr>Arial</vt:lpstr>
      <vt:lpstr>Calibri</vt:lpstr>
      <vt:lpstr>Office Theme</vt:lpstr>
      <vt:lpstr>1_Custom Design</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dc:creator>
  <cp:lastModifiedBy>Watcyn Williams, Dafydd</cp:lastModifiedBy>
  <cp:revision>77</cp:revision>
  <cp:lastPrinted>2018-03-02T16:41:53Z</cp:lastPrinted>
  <dcterms:created xsi:type="dcterms:W3CDTF">2016-03-15T10:17:57Z</dcterms:created>
  <dcterms:modified xsi:type="dcterms:W3CDTF">2018-05-30T06:52:20Z</dcterms:modified>
</cp:coreProperties>
</file>