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60" r:id="rId3"/>
  </p:sldMasterIdLst>
  <p:sldIdLst>
    <p:sldId id="261" r:id="rId4"/>
    <p:sldId id="265" r:id="rId5"/>
    <p:sldId id="267" r:id="rId6"/>
    <p:sldId id="26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1D3C"/>
    <a:srgbClr val="9D0B0C"/>
    <a:srgbClr val="CC9900"/>
    <a:srgbClr val="663300"/>
    <a:srgbClr val="FFCC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39" autoAdjust="0"/>
    <p:restoredTop sz="94660"/>
  </p:normalViewPr>
  <p:slideViewPr>
    <p:cSldViewPr>
      <p:cViewPr varScale="1">
        <p:scale>
          <a:sx n="83" d="100"/>
          <a:sy n="83" d="100"/>
        </p:scale>
        <p:origin x="139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241D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9D0B0C"/>
          </a:solidFill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="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The US President home and </a:t>
            </a:r>
            <a:r>
              <a:rPr lang="en-GB" sz="1800" b="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abroad</a:t>
            </a:r>
            <a:r>
              <a:rPr lang="cy-GB" sz="1800" b="0" kern="120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y-GB" dirty="0" smtClean="0">
                <a:solidFill>
                  <a:schemeClr val="bg1"/>
                </a:solidFill>
              </a:rPr>
              <a:t>	              </a:t>
            </a:r>
            <a:r>
              <a:rPr lang="cy-GB" dirty="0" smtClean="0">
                <a:solidFill>
                  <a:schemeClr val="bg1"/>
                </a:solidFill>
              </a:rPr>
              <a:t> T</a:t>
            </a:r>
            <a:r>
              <a:rPr lang="en-GB" sz="18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he effectiveness and power of the US </a:t>
            </a:r>
            <a:r>
              <a:rPr lang="en-GB" sz="18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President</a:t>
            </a:r>
            <a:endParaRPr lang="cy-GB" sz="1800" b="0" i="0" u="none" strike="noStrike" kern="1200" baseline="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6516000"/>
            <a:ext cx="9144000" cy="369332"/>
          </a:xfrm>
          <a:prstGeom prst="rect">
            <a:avLst/>
          </a:prstGeom>
          <a:solidFill>
            <a:srgbClr val="9D0B0C"/>
          </a:solidFill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="0" i="0" u="none" strike="noStrike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Government and Politics of the USA</a:t>
            </a:r>
          </a:p>
        </p:txBody>
      </p:sp>
      <p:pic>
        <p:nvPicPr>
          <p:cNvPr id="2" name="Picture 2" descr="C:\Users\willid\Desktop\DT2\Presentations\Logos\WJEC_Logo_Whit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472" y="6540730"/>
            <a:ext cx="288536" cy="288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3092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CE3E5-5DC4-44F8-A92E-82E0DA663C0D}" type="datetimeFigureOut">
              <a:rPr lang="en-GB" smtClean="0"/>
              <a:t>31/05/2018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87FF-8A2A-404D-A870-0EAC45F208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646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CE3E5-5DC4-44F8-A92E-82E0DA663C0D}" type="datetimeFigureOut">
              <a:rPr lang="en-GB" smtClean="0"/>
              <a:t>31/05/2018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87FF-8A2A-404D-A870-0EAC45F208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8355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CE3E5-5DC4-44F8-A92E-82E0DA663C0D}" type="datetimeFigureOut">
              <a:rPr lang="en-GB" smtClean="0"/>
              <a:t>31/05/2018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87FF-8A2A-404D-A870-0EAC45F208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6970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y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0235-2D05-4F65-A531-5EFF5F85B8EC}" type="datetimeFigureOut">
              <a:rPr lang="cy-GB" smtClean="0"/>
              <a:t>31/05/2018</a:t>
            </a:fld>
            <a:endParaRPr lang="cy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B0625-771D-489D-B3BE-A15BF96E1901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18596621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y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0235-2D05-4F65-A531-5EFF5F85B8EC}" type="datetimeFigureOut">
              <a:rPr lang="cy-GB" smtClean="0"/>
              <a:t>31/05/2018</a:t>
            </a:fld>
            <a:endParaRPr lang="cy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B0625-771D-489D-B3BE-A15BF96E1901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13438341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0235-2D05-4F65-A531-5EFF5F85B8EC}" type="datetimeFigureOut">
              <a:rPr lang="cy-GB" smtClean="0"/>
              <a:t>31/05/2018</a:t>
            </a:fld>
            <a:endParaRPr lang="cy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B0625-771D-489D-B3BE-A15BF96E1901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33300462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y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y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0235-2D05-4F65-A531-5EFF5F85B8EC}" type="datetimeFigureOut">
              <a:rPr lang="cy-GB" smtClean="0"/>
              <a:t>31/05/2018</a:t>
            </a:fld>
            <a:endParaRPr lang="cy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B0625-771D-489D-B3BE-A15BF96E1901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23984439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y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y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0235-2D05-4F65-A531-5EFF5F85B8EC}" type="datetimeFigureOut">
              <a:rPr lang="cy-GB" smtClean="0"/>
              <a:t>31/05/2018</a:t>
            </a:fld>
            <a:endParaRPr lang="cy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B0625-771D-489D-B3BE-A15BF96E1901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32503394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0235-2D05-4F65-A531-5EFF5F85B8EC}" type="datetimeFigureOut">
              <a:rPr lang="cy-GB" smtClean="0"/>
              <a:t>31/05/2018</a:t>
            </a:fld>
            <a:endParaRPr lang="cy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B0625-771D-489D-B3BE-A15BF96E1901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16491650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0235-2D05-4F65-A531-5EFF5F85B8EC}" type="datetimeFigureOut">
              <a:rPr lang="cy-GB" smtClean="0"/>
              <a:t>31/05/2018</a:t>
            </a:fld>
            <a:endParaRPr lang="cy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B0625-771D-489D-B3BE-A15BF96E1901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3708142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CE3E5-5DC4-44F8-A92E-82E0DA663C0D}" type="datetimeFigureOut">
              <a:rPr lang="en-GB" smtClean="0"/>
              <a:t>31/05/2018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87FF-8A2A-404D-A870-0EAC45F208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4718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y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0235-2D05-4F65-A531-5EFF5F85B8EC}" type="datetimeFigureOut">
              <a:rPr lang="cy-GB" smtClean="0"/>
              <a:t>31/05/2018</a:t>
            </a:fld>
            <a:endParaRPr lang="cy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B0625-771D-489D-B3BE-A15BF96E1901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41081883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y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0235-2D05-4F65-A531-5EFF5F85B8EC}" type="datetimeFigureOut">
              <a:rPr lang="cy-GB" smtClean="0"/>
              <a:t>31/05/2018</a:t>
            </a:fld>
            <a:endParaRPr lang="cy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B0625-771D-489D-B3BE-A15BF96E1901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24629241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y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0235-2D05-4F65-A531-5EFF5F85B8EC}" type="datetimeFigureOut">
              <a:rPr lang="cy-GB" smtClean="0"/>
              <a:t>31/05/2018</a:t>
            </a:fld>
            <a:endParaRPr lang="cy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B0625-771D-489D-B3BE-A15BF96E1901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6203099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y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0235-2D05-4F65-A531-5EFF5F85B8EC}" type="datetimeFigureOut">
              <a:rPr lang="cy-GB" smtClean="0"/>
              <a:t>31/05/2018</a:t>
            </a:fld>
            <a:endParaRPr lang="cy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B0625-771D-489D-B3BE-A15BF96E1901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17912958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y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AADFD-AAD9-4738-9919-AA7546B973B4}" type="datetimeFigureOut">
              <a:rPr lang="cy-GB" smtClean="0"/>
              <a:t>31/05/2018</a:t>
            </a:fld>
            <a:endParaRPr lang="cy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95CD7-F9B8-4354-9B55-CADAD562964B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33719421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y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AADFD-AAD9-4738-9919-AA7546B973B4}" type="datetimeFigureOut">
              <a:rPr lang="cy-GB" smtClean="0"/>
              <a:t>31/05/2018</a:t>
            </a:fld>
            <a:endParaRPr lang="cy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95CD7-F9B8-4354-9B55-CADAD562964B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29742678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AADFD-AAD9-4738-9919-AA7546B973B4}" type="datetimeFigureOut">
              <a:rPr lang="cy-GB" smtClean="0"/>
              <a:t>31/05/2018</a:t>
            </a:fld>
            <a:endParaRPr lang="cy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95CD7-F9B8-4354-9B55-CADAD562964B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2529274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y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y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AADFD-AAD9-4738-9919-AA7546B973B4}" type="datetimeFigureOut">
              <a:rPr lang="cy-GB" smtClean="0"/>
              <a:t>31/05/2018</a:t>
            </a:fld>
            <a:endParaRPr lang="cy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95CD7-F9B8-4354-9B55-CADAD562964B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32931313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y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y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AADFD-AAD9-4738-9919-AA7546B973B4}" type="datetimeFigureOut">
              <a:rPr lang="cy-GB" smtClean="0"/>
              <a:t>31/05/2018</a:t>
            </a:fld>
            <a:endParaRPr lang="cy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95CD7-F9B8-4354-9B55-CADAD562964B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29321512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AADFD-AAD9-4738-9919-AA7546B973B4}" type="datetimeFigureOut">
              <a:rPr lang="cy-GB" smtClean="0"/>
              <a:t>31/05/2018</a:t>
            </a:fld>
            <a:endParaRPr lang="cy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95CD7-F9B8-4354-9B55-CADAD562964B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610229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CE3E5-5DC4-44F8-A92E-82E0DA663C0D}" type="datetimeFigureOut">
              <a:rPr lang="en-GB" smtClean="0"/>
              <a:t>31/05/2018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87FF-8A2A-404D-A870-0EAC45F208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7393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y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AADFD-AAD9-4738-9919-AA7546B973B4}" type="datetimeFigureOut">
              <a:rPr lang="cy-GB" smtClean="0"/>
              <a:t>31/05/2018</a:t>
            </a:fld>
            <a:endParaRPr lang="cy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95CD7-F9B8-4354-9B55-CADAD562964B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22172192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AADFD-AAD9-4738-9919-AA7546B973B4}" type="datetimeFigureOut">
              <a:rPr lang="cy-GB" smtClean="0"/>
              <a:t>31/05/2018</a:t>
            </a:fld>
            <a:endParaRPr lang="cy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95CD7-F9B8-4354-9B55-CADAD562964B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1728564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y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AADFD-AAD9-4738-9919-AA7546B973B4}" type="datetimeFigureOut">
              <a:rPr lang="cy-GB" smtClean="0"/>
              <a:t>31/05/2018</a:t>
            </a:fld>
            <a:endParaRPr lang="cy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95CD7-F9B8-4354-9B55-CADAD562964B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11328982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y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AADFD-AAD9-4738-9919-AA7546B973B4}" type="datetimeFigureOut">
              <a:rPr lang="cy-GB" smtClean="0"/>
              <a:t>31/05/2018</a:t>
            </a:fld>
            <a:endParaRPr lang="cy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95CD7-F9B8-4354-9B55-CADAD562964B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100269028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y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AADFD-AAD9-4738-9919-AA7546B973B4}" type="datetimeFigureOut">
              <a:rPr lang="cy-GB" smtClean="0"/>
              <a:t>31/05/2018</a:t>
            </a:fld>
            <a:endParaRPr lang="cy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95CD7-F9B8-4354-9B55-CADAD562964B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3061816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CE3E5-5DC4-44F8-A92E-82E0DA663C0D}" type="datetimeFigureOut">
              <a:rPr lang="en-GB" smtClean="0"/>
              <a:t>31/05/2018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87FF-8A2A-404D-A870-0EAC45F208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61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CE3E5-5DC4-44F8-A92E-82E0DA663C0D}" type="datetimeFigureOut">
              <a:rPr lang="en-GB" smtClean="0"/>
              <a:t>31/05/2018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87FF-8A2A-404D-A870-0EAC45F208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7426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CE3E5-5DC4-44F8-A92E-82E0DA663C0D}" type="datetimeFigureOut">
              <a:rPr lang="en-GB" smtClean="0"/>
              <a:t>31/05/2018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87FF-8A2A-404D-A870-0EAC45F208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188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CE3E5-5DC4-44F8-A92E-82E0DA663C0D}" type="datetimeFigureOut">
              <a:rPr lang="en-GB" smtClean="0"/>
              <a:t>31/05/2018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87FF-8A2A-404D-A870-0EAC45F208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298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CE3E5-5DC4-44F8-A92E-82E0DA663C0D}" type="datetimeFigureOut">
              <a:rPr lang="en-GB" smtClean="0"/>
              <a:t>31/05/2018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87FF-8A2A-404D-A870-0EAC45F208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857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CE3E5-5DC4-44F8-A92E-82E0DA663C0D}" type="datetimeFigureOut">
              <a:rPr lang="en-GB" smtClean="0"/>
              <a:t>31/05/2018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87FF-8A2A-404D-A870-0EAC45F208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038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CE3E5-5DC4-44F8-A92E-82E0DA663C0D}" type="datetimeFigureOut">
              <a:rPr lang="en-GB" smtClean="0"/>
              <a:t>31/05/2018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E87FF-8A2A-404D-A870-0EAC45F208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46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4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y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40235-2D05-4F65-A531-5EFF5F85B8EC}" type="datetimeFigureOut">
              <a:rPr lang="cy-GB" smtClean="0"/>
              <a:t>31/05/2018</a:t>
            </a:fld>
            <a:endParaRPr lang="cy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y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B0625-771D-489D-B3BE-A15BF96E1901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295767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y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AADFD-AAD9-4738-9919-AA7546B973B4}" type="datetimeFigureOut">
              <a:rPr lang="cy-GB" smtClean="0"/>
              <a:t>31/05/2018</a:t>
            </a:fld>
            <a:endParaRPr lang="cy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y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95CD7-F9B8-4354-9B55-CADAD562964B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1013215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  <p:sldLayoutId id="2147483667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833517"/>
            <a:ext cx="74888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schemeClr val="bg1"/>
                </a:solidFill>
              </a:rPr>
              <a:t>The </a:t>
            </a:r>
            <a:r>
              <a:rPr lang="en-US" sz="3200">
                <a:solidFill>
                  <a:schemeClr val="bg1"/>
                </a:solidFill>
              </a:rPr>
              <a:t>President: The Constitutional Context</a:t>
            </a:r>
          </a:p>
          <a:p>
            <a:pPr algn="ctr"/>
            <a:endParaRPr lang="en-US" sz="3200">
              <a:solidFill>
                <a:schemeClr val="bg1"/>
              </a:solidFill>
            </a:endParaRPr>
          </a:p>
        </p:txBody>
      </p:sp>
      <p:sp>
        <p:nvSpPr>
          <p:cNvPr id="3" name="Right Arrow 2">
            <a:hlinkClick r:id="" action="ppaction://hlinkshowjump?jump=nextslide"/>
          </p:cNvPr>
          <p:cNvSpPr/>
          <p:nvPr/>
        </p:nvSpPr>
        <p:spPr>
          <a:xfrm>
            <a:off x="8550605" y="6048000"/>
            <a:ext cx="576064" cy="432048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/>
          </a:p>
        </p:txBody>
      </p:sp>
      <p:sp>
        <p:nvSpPr>
          <p:cNvPr id="7" name="TextBox 6"/>
          <p:cNvSpPr txBox="1"/>
          <p:nvPr/>
        </p:nvSpPr>
        <p:spPr>
          <a:xfrm>
            <a:off x="971600" y="2132856"/>
            <a:ext cx="58557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</a:rPr>
              <a:t>Article </a:t>
            </a:r>
            <a:r>
              <a:rPr lang="en-US" sz="2400">
                <a:solidFill>
                  <a:schemeClr val="bg1"/>
                </a:solidFill>
              </a:rPr>
              <a:t>1 </a:t>
            </a:r>
            <a:r>
              <a:rPr lang="mr-IN" sz="2400">
                <a:solidFill>
                  <a:schemeClr val="bg1"/>
                </a:solidFill>
              </a:rPr>
              <a:t>–</a:t>
            </a:r>
            <a:r>
              <a:rPr lang="en-US" sz="2400">
                <a:solidFill>
                  <a:schemeClr val="bg1"/>
                </a:solidFill>
              </a:rPr>
              <a:t> Congress (the legislative </a:t>
            </a:r>
            <a:r>
              <a:rPr lang="en-US" sz="2400" smtClean="0">
                <a:solidFill>
                  <a:schemeClr val="bg1"/>
                </a:solidFill>
              </a:rPr>
              <a:t>power)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71600" y="2782071"/>
            <a:ext cx="6152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chemeClr val="bg1"/>
                </a:solidFill>
              </a:rPr>
              <a:t>Article 2 </a:t>
            </a:r>
            <a:r>
              <a:rPr lang="mr-IN" sz="2400">
                <a:solidFill>
                  <a:schemeClr val="bg1"/>
                </a:solidFill>
              </a:rPr>
              <a:t>–</a:t>
            </a:r>
            <a:r>
              <a:rPr lang="en-US" sz="2400">
                <a:solidFill>
                  <a:schemeClr val="bg1"/>
                </a:solidFill>
              </a:rPr>
              <a:t> President (the executive power</a:t>
            </a:r>
            <a:r>
              <a:rPr lang="en-US" sz="2400" smtClean="0">
                <a:solidFill>
                  <a:schemeClr val="bg1"/>
                </a:solidFill>
              </a:rPr>
              <a:t>)</a:t>
            </a:r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1600" y="3431285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chemeClr val="bg1"/>
                </a:solidFill>
              </a:rPr>
              <a:t>Article 3 </a:t>
            </a:r>
            <a:r>
              <a:rPr lang="mr-IN" sz="2400">
                <a:solidFill>
                  <a:schemeClr val="bg1"/>
                </a:solidFill>
              </a:rPr>
              <a:t>–</a:t>
            </a:r>
            <a:r>
              <a:rPr lang="en-US" sz="2400">
                <a:solidFill>
                  <a:schemeClr val="bg1"/>
                </a:solidFill>
              </a:rPr>
              <a:t> Supreme Court (the judicial power</a:t>
            </a:r>
            <a:r>
              <a:rPr lang="en-US" sz="2400" smtClean="0">
                <a:solidFill>
                  <a:schemeClr val="bg1"/>
                </a:solidFill>
              </a:rPr>
              <a:t>)</a:t>
            </a:r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71600" y="4596301"/>
            <a:ext cx="75766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chemeClr val="bg1"/>
                </a:solidFill>
              </a:rPr>
              <a:t>Which institution did the Founders see as most important</a:t>
            </a:r>
            <a:r>
              <a:rPr lang="en-US" sz="2400" smtClean="0">
                <a:solidFill>
                  <a:schemeClr val="bg1"/>
                </a:solidFill>
              </a:rPr>
              <a:t>?</a:t>
            </a:r>
            <a:endParaRPr lang="en-US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5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5" y="620688"/>
            <a:ext cx="82990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solidFill>
                  <a:schemeClr val="bg1"/>
                </a:solidFill>
              </a:rPr>
              <a:t>The Founders View of Legislative </a:t>
            </a:r>
            <a:r>
              <a:rPr lang="en-US" sz="2800" smtClean="0">
                <a:solidFill>
                  <a:schemeClr val="bg1"/>
                </a:solidFill>
              </a:rPr>
              <a:t>and </a:t>
            </a:r>
            <a:r>
              <a:rPr lang="en-US" sz="2800">
                <a:solidFill>
                  <a:schemeClr val="bg1"/>
                </a:solidFill>
              </a:rPr>
              <a:t>Executive </a:t>
            </a:r>
            <a:r>
              <a:rPr lang="en-US" sz="2800" smtClean="0">
                <a:solidFill>
                  <a:schemeClr val="bg1"/>
                </a:solidFill>
              </a:rPr>
              <a:t>Power</a:t>
            </a:r>
            <a:endParaRPr lang="en-US" sz="2800">
              <a:solidFill>
                <a:schemeClr val="bg1"/>
              </a:solidFill>
            </a:endParaRPr>
          </a:p>
        </p:txBody>
      </p:sp>
      <p:sp>
        <p:nvSpPr>
          <p:cNvPr id="3" name="Right Arrow 2">
            <a:hlinkClick r:id="" action="ppaction://hlinkshowjump?jump=nextslide"/>
          </p:cNvPr>
          <p:cNvSpPr/>
          <p:nvPr/>
        </p:nvSpPr>
        <p:spPr>
          <a:xfrm>
            <a:off x="8550605" y="6048000"/>
            <a:ext cx="576064" cy="432048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/>
          </a:p>
        </p:txBody>
      </p:sp>
      <p:sp>
        <p:nvSpPr>
          <p:cNvPr id="7" name="TextBox 6"/>
          <p:cNvSpPr txBox="1"/>
          <p:nvPr/>
        </p:nvSpPr>
        <p:spPr>
          <a:xfrm>
            <a:off x="395536" y="1274633"/>
            <a:ext cx="62878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chemeClr val="bg1"/>
                </a:solidFill>
              </a:rPr>
              <a:t>Experience of the British Executive </a:t>
            </a:r>
            <a:r>
              <a:rPr lang="mr-IN" sz="2400">
                <a:solidFill>
                  <a:schemeClr val="bg1"/>
                </a:solidFill>
              </a:rPr>
              <a:t>–</a:t>
            </a:r>
            <a:r>
              <a:rPr lang="en-US" sz="2400">
                <a:solidFill>
                  <a:schemeClr val="bg1"/>
                </a:solidFill>
              </a:rPr>
              <a:t> George </a:t>
            </a:r>
            <a:r>
              <a:rPr lang="en-US" sz="2400" smtClean="0">
                <a:solidFill>
                  <a:schemeClr val="bg1"/>
                </a:solidFill>
              </a:rPr>
              <a:t>III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5576" y="1736298"/>
            <a:ext cx="748883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>
                <a:solidFill>
                  <a:srgbClr val="FFFF00"/>
                </a:solidFill>
              </a:rPr>
              <a:t>“The history of the present King of Great Britain is a history of repeated injuries and usurpations, all having in direct object the establishment of an absolute Tyranny over these States.”</a:t>
            </a:r>
          </a:p>
          <a:p>
            <a:pPr algn="r"/>
            <a:r>
              <a:rPr lang="en-US">
                <a:solidFill>
                  <a:schemeClr val="bg1"/>
                </a:solidFill>
              </a:rPr>
              <a:t>- Declaration of Independence (1776</a:t>
            </a:r>
            <a:r>
              <a:rPr lang="en-US" smtClean="0">
                <a:solidFill>
                  <a:schemeClr val="bg1"/>
                </a:solidFill>
              </a:rPr>
              <a:t>)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5536" y="3568612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chemeClr val="bg1"/>
                </a:solidFill>
              </a:rPr>
              <a:t>Leads to rejection of monarchy in favour of a republic</a:t>
            </a:r>
            <a:r>
              <a:rPr lang="en-US" sz="2400" smtClean="0">
                <a:solidFill>
                  <a:schemeClr val="bg1"/>
                </a:solidFill>
              </a:rPr>
              <a:t>.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95536" y="4112532"/>
            <a:ext cx="82990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chemeClr val="bg1"/>
                </a:solidFill>
              </a:rPr>
              <a:t>Republican government:  sovereignty remained with the people. </a:t>
            </a:r>
          </a:p>
          <a:p>
            <a:r>
              <a:rPr lang="en-US" sz="2400">
                <a:solidFill>
                  <a:schemeClr val="bg1"/>
                </a:solidFill>
              </a:rPr>
              <a:t>Power to pass laws delegated to their representatives (accountable through electoral process</a:t>
            </a:r>
            <a:r>
              <a:rPr lang="en-US" sz="2400" smtClean="0">
                <a:solidFill>
                  <a:schemeClr val="bg1"/>
                </a:solidFill>
              </a:rPr>
              <a:t>).</a:t>
            </a:r>
            <a:endParaRPr lang="en-US" sz="24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95535" y="5430430"/>
            <a:ext cx="8731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chemeClr val="bg1"/>
                </a:solidFill>
              </a:rPr>
              <a:t>Therefore legislature’s more important than </a:t>
            </a:r>
            <a:r>
              <a:rPr lang="en-US" sz="2400" b="1" smtClean="0">
                <a:solidFill>
                  <a:schemeClr val="bg1"/>
                </a:solidFill>
              </a:rPr>
              <a:t>executive.</a:t>
            </a:r>
            <a:r>
              <a:rPr lang="en-US" b="1" smtClean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6660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620688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solidFill>
                  <a:schemeClr val="bg1"/>
                </a:solidFill>
              </a:rPr>
              <a:t>A President and not a </a:t>
            </a:r>
            <a:r>
              <a:rPr lang="en-US" sz="2800" smtClean="0">
                <a:solidFill>
                  <a:schemeClr val="bg1"/>
                </a:solidFill>
              </a:rPr>
              <a:t>King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Right Arrow 2">
            <a:hlinkClick r:id="" action="ppaction://hlinkshowjump?jump=nextslide"/>
          </p:cNvPr>
          <p:cNvSpPr/>
          <p:nvPr/>
        </p:nvSpPr>
        <p:spPr>
          <a:xfrm>
            <a:off x="8550605" y="6048000"/>
            <a:ext cx="576064" cy="432048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/>
          </a:p>
        </p:txBody>
      </p:sp>
      <p:sp>
        <p:nvSpPr>
          <p:cNvPr id="7" name="TextBox 6"/>
          <p:cNvSpPr txBox="1"/>
          <p:nvPr/>
        </p:nvSpPr>
        <p:spPr>
          <a:xfrm>
            <a:off x="374958" y="1412776"/>
            <a:ext cx="82990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chemeClr val="bg1"/>
                </a:solidFill>
              </a:rPr>
              <a:t>Rejection of hereditary principle.</a:t>
            </a:r>
          </a:p>
          <a:p>
            <a:r>
              <a:rPr lang="en-US" sz="2400">
                <a:solidFill>
                  <a:schemeClr val="bg1"/>
                </a:solidFill>
              </a:rPr>
              <a:t>Executive should be elected (indirectly by Electoral College</a:t>
            </a:r>
            <a:r>
              <a:rPr lang="en-US" sz="2400" smtClean="0">
                <a:solidFill>
                  <a:schemeClr val="bg1"/>
                </a:solidFill>
              </a:rPr>
              <a:t>). </a:t>
            </a:r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4958" y="2506781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chemeClr val="bg1"/>
                </a:solidFill>
              </a:rPr>
              <a:t>President’s powers constitutionally </a:t>
            </a:r>
            <a:r>
              <a:rPr lang="en-US" sz="2400" smtClean="0">
                <a:solidFill>
                  <a:schemeClr val="bg1"/>
                </a:solidFill>
              </a:rPr>
              <a:t>limited.</a:t>
            </a:r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4958" y="3212976"/>
            <a:ext cx="844310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chemeClr val="bg1"/>
                </a:solidFill>
              </a:rPr>
              <a:t>Examples: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>
                <a:solidFill>
                  <a:schemeClr val="bg1"/>
                </a:solidFill>
              </a:rPr>
              <a:t>Four year term.</a:t>
            </a:r>
          </a:p>
          <a:p>
            <a:r>
              <a:rPr lang="en-US" sz="2400" smtClean="0">
                <a:solidFill>
                  <a:schemeClr val="bg1"/>
                </a:solidFill>
              </a:rPr>
              <a:t>2.   Can </a:t>
            </a:r>
            <a:r>
              <a:rPr lang="en-US" sz="2400">
                <a:solidFill>
                  <a:schemeClr val="bg1"/>
                </a:solidFill>
              </a:rPr>
              <a:t>be removed from office: impeachment for ‘high crimes </a:t>
            </a:r>
            <a:r>
              <a:rPr lang="en-US" sz="2400" smtClean="0">
                <a:solidFill>
                  <a:schemeClr val="bg1"/>
                </a:solidFill>
              </a:rPr>
              <a:t>   </a:t>
            </a:r>
          </a:p>
          <a:p>
            <a:r>
              <a:rPr lang="en-US" sz="2400" smtClean="0">
                <a:solidFill>
                  <a:schemeClr val="bg1"/>
                </a:solidFill>
              </a:rPr>
              <a:t>       and </a:t>
            </a:r>
            <a:r>
              <a:rPr lang="en-US" sz="2400">
                <a:solidFill>
                  <a:schemeClr val="bg1"/>
                </a:solidFill>
              </a:rPr>
              <a:t>misdemeanours’.</a:t>
            </a:r>
          </a:p>
          <a:p>
            <a:pPr marL="457200" indent="-457200">
              <a:buAutoNum type="arabicPeriod" startAt="3"/>
            </a:pPr>
            <a:r>
              <a:rPr lang="en-US" sz="2400" smtClean="0">
                <a:solidFill>
                  <a:schemeClr val="bg1"/>
                </a:solidFill>
              </a:rPr>
              <a:t>Power </a:t>
            </a:r>
            <a:r>
              <a:rPr lang="en-US" sz="2400">
                <a:solidFill>
                  <a:schemeClr val="bg1"/>
                </a:solidFill>
              </a:rPr>
              <a:t>of appointment subject to ‘advice and consent’ of the </a:t>
            </a:r>
            <a:endParaRPr lang="en-US" sz="2400" smtClean="0">
              <a:solidFill>
                <a:schemeClr val="bg1"/>
              </a:solidFill>
            </a:endParaRPr>
          </a:p>
          <a:p>
            <a:r>
              <a:rPr lang="en-US" sz="2400">
                <a:solidFill>
                  <a:schemeClr val="bg1"/>
                </a:solidFill>
              </a:rPr>
              <a:t> </a:t>
            </a:r>
            <a:r>
              <a:rPr lang="en-US" sz="2400" smtClean="0">
                <a:solidFill>
                  <a:schemeClr val="bg1"/>
                </a:solidFill>
              </a:rPr>
              <a:t>      Senate</a:t>
            </a:r>
            <a:r>
              <a:rPr lang="en-US" sz="2400">
                <a:solidFill>
                  <a:schemeClr val="bg1"/>
                </a:solidFill>
              </a:rPr>
              <a:t>.</a:t>
            </a:r>
          </a:p>
          <a:p>
            <a:pPr marL="457200" indent="-457200">
              <a:buAutoNum type="arabicPeriod" startAt="4"/>
            </a:pPr>
            <a:r>
              <a:rPr lang="en-US" sz="2400" smtClean="0">
                <a:solidFill>
                  <a:schemeClr val="bg1"/>
                </a:solidFill>
              </a:rPr>
              <a:t>Treaty </a:t>
            </a:r>
            <a:r>
              <a:rPr lang="en-US" sz="2400">
                <a:solidFill>
                  <a:schemeClr val="bg1"/>
                </a:solidFill>
              </a:rPr>
              <a:t>making power subject to Senate approval</a:t>
            </a:r>
            <a:r>
              <a:rPr lang="en-US" sz="2400" smtClean="0">
                <a:solidFill>
                  <a:schemeClr val="bg1"/>
                </a:solidFill>
              </a:rPr>
              <a:t>.</a:t>
            </a:r>
          </a:p>
          <a:p>
            <a:pPr marL="457200" indent="-457200">
              <a:buFontTx/>
              <a:buAutoNum type="arabicPeriod" startAt="4"/>
            </a:pPr>
            <a:r>
              <a:rPr lang="en-US" sz="2400">
                <a:solidFill>
                  <a:schemeClr val="bg1"/>
                </a:solidFill>
              </a:rPr>
              <a:t>Does not have power to declare war.</a:t>
            </a:r>
          </a:p>
          <a:p>
            <a:pPr marL="457200" indent="-457200">
              <a:buAutoNum type="arabicPeriod" startAt="4"/>
            </a:pP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85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6965" y="620688"/>
            <a:ext cx="82270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solidFill>
                  <a:schemeClr val="bg1"/>
                </a:solidFill>
              </a:rPr>
              <a:t>The Role of the President in a Republican </a:t>
            </a:r>
            <a:r>
              <a:rPr lang="en-US" sz="2800" smtClean="0">
                <a:solidFill>
                  <a:schemeClr val="bg1"/>
                </a:solidFill>
              </a:rPr>
              <a:t>Government</a:t>
            </a:r>
            <a:endParaRPr lang="en-US" sz="280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5528" y="1551984"/>
            <a:ext cx="82990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chemeClr val="bg1"/>
                </a:solidFill>
              </a:rPr>
              <a:t>Historically republican governments had failed: danger of ‘executive tyranny’ resulting in </a:t>
            </a:r>
            <a:r>
              <a:rPr lang="en-US" sz="2400" smtClean="0">
                <a:solidFill>
                  <a:schemeClr val="bg1"/>
                </a:solidFill>
              </a:rPr>
              <a:t>dictatorship. </a:t>
            </a:r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3253" y="2612811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chemeClr val="bg1"/>
                </a:solidFill>
              </a:rPr>
              <a:t>The Constitution attempts to avoid this through system of separation of powers, checks and balances, and </a:t>
            </a:r>
            <a:r>
              <a:rPr lang="en-US" sz="2400" smtClean="0">
                <a:solidFill>
                  <a:schemeClr val="bg1"/>
                </a:solidFill>
              </a:rPr>
              <a:t>federalism.</a:t>
            </a:r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4958" y="3212976"/>
            <a:ext cx="8443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5171" y="3861048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3253" y="3739676"/>
            <a:ext cx="817564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chemeClr val="bg1"/>
                </a:solidFill>
              </a:rPr>
              <a:t>Is it successful in achieving its aim?</a:t>
            </a:r>
          </a:p>
          <a:p>
            <a:r>
              <a:rPr lang="en-US" sz="2400">
                <a:solidFill>
                  <a:schemeClr val="bg1"/>
                </a:solidFill>
              </a:rPr>
              <a:t>Is the President too constrained by the constitution? </a:t>
            </a:r>
          </a:p>
          <a:p>
            <a:r>
              <a:rPr lang="en-US" sz="2400">
                <a:solidFill>
                  <a:schemeClr val="bg1"/>
                </a:solidFill>
              </a:rPr>
              <a:t>Should the President be ‘Leader or Clerk?’</a:t>
            </a:r>
          </a:p>
          <a:p>
            <a:r>
              <a:rPr lang="en-US" sz="2400">
                <a:solidFill>
                  <a:schemeClr val="bg1"/>
                </a:solidFill>
              </a:rPr>
              <a:t>(Richard Neustadt) .</a:t>
            </a:r>
          </a:p>
          <a:p>
            <a:r>
              <a:rPr lang="en-US" sz="2400">
                <a:solidFill>
                  <a:schemeClr val="bg1"/>
                </a:solidFill>
              </a:rPr>
              <a:t>How would the Founders answer these questions?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08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306</Words>
  <Application>Microsoft Office PowerPoint</Application>
  <PresentationFormat>On-screen Show (4:3)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Mangal</vt:lpstr>
      <vt:lpstr>Office Theme</vt:lpstr>
      <vt:lpstr>1_Custom Design</vt:lpstr>
      <vt:lpstr>Custom Design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</dc:creator>
  <cp:lastModifiedBy>Watcyn Williams, Dafydd</cp:lastModifiedBy>
  <cp:revision>70</cp:revision>
  <dcterms:created xsi:type="dcterms:W3CDTF">2016-03-15T10:17:57Z</dcterms:created>
  <dcterms:modified xsi:type="dcterms:W3CDTF">2018-05-31T11:37:21Z</dcterms:modified>
</cp:coreProperties>
</file>