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60" r:id="rId3"/>
  </p:sldMasterIdLst>
  <p:sldIdLst>
    <p:sldId id="261" r:id="rId4"/>
    <p:sldId id="256" r:id="rId5"/>
    <p:sldId id="257" r:id="rId6"/>
    <p:sldId id="259" r:id="rId7"/>
    <p:sldId id="2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0B0C"/>
    <a:srgbClr val="241D3C"/>
    <a:srgbClr val="CC9900"/>
    <a:srgbClr val="663300"/>
    <a:srgbClr val="FFCC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39" autoAdjust="0"/>
    <p:restoredTop sz="94660"/>
  </p:normalViewPr>
  <p:slideViewPr>
    <p:cSldViewPr>
      <p:cViewPr>
        <p:scale>
          <a:sx n="66" d="100"/>
          <a:sy n="66" d="100"/>
        </p:scale>
        <p:origin x="-1368"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241D3C"/>
        </a:solidFill>
        <a:effectLst/>
      </p:bgPr>
    </p:bg>
    <p:spTree>
      <p:nvGrpSpPr>
        <p:cNvPr id="1" name=""/>
        <p:cNvGrpSpPr/>
        <p:nvPr/>
      </p:nvGrpSpPr>
      <p:grpSpPr>
        <a:xfrm>
          <a:off x="0" y="0"/>
          <a:ext cx="0" cy="0"/>
          <a:chOff x="0" y="0"/>
          <a:chExt cx="0" cy="0"/>
        </a:xfrm>
      </p:grpSpPr>
      <p:sp>
        <p:nvSpPr>
          <p:cNvPr id="7" name="TextBox 6"/>
          <p:cNvSpPr txBox="1"/>
          <p:nvPr userDrawn="1"/>
        </p:nvSpPr>
        <p:spPr>
          <a:xfrm>
            <a:off x="0" y="0"/>
            <a:ext cx="9144000" cy="369332"/>
          </a:xfrm>
          <a:prstGeom prst="rect">
            <a:avLst/>
          </a:prstGeom>
          <a:solidFill>
            <a:srgbClr val="9D0B0C"/>
          </a:solidFill>
        </p:spPr>
        <p:txBody>
          <a:bodyPr wrap="square" rtlCol="0">
            <a:spAutoFit/>
          </a:bodyPr>
          <a:lstStyle/>
          <a:p>
            <a:r>
              <a:rPr lang="cy-GB" smtClean="0">
                <a:solidFill>
                  <a:schemeClr val="bg1"/>
                </a:solidFill>
              </a:rPr>
              <a:t>Elections in the US				</a:t>
            </a:r>
            <a:r>
              <a:rPr lang="cy-GB" sz="1800" b="0" i="0" u="none" strike="noStrike" kern="1200" baseline="0" smtClean="0">
                <a:solidFill>
                  <a:schemeClr val="bg1"/>
                </a:solidFill>
                <a:latin typeface="+mn-lt"/>
                <a:ea typeface="+mn-ea"/>
                <a:cs typeface="+mn-cs"/>
              </a:rPr>
              <a:t>              </a:t>
            </a:r>
            <a:r>
              <a:rPr lang="en-GB" sz="1800" b="0" i="0" u="none" strike="noStrike" kern="1200" baseline="0" smtClean="0">
                <a:solidFill>
                  <a:schemeClr val="bg1"/>
                </a:solidFill>
                <a:latin typeface="+mn-lt"/>
                <a:ea typeface="+mn-ea"/>
                <a:cs typeface="+mn-cs"/>
              </a:rPr>
              <a:t>The influence of money in US elections </a:t>
            </a:r>
            <a:endParaRPr lang="cy-GB" sz="1800" b="0" i="0" u="none" strike="noStrike" kern="1200" baseline="0" smtClean="0">
              <a:solidFill>
                <a:schemeClr val="bg1"/>
              </a:solidFill>
              <a:latin typeface="+mn-lt"/>
              <a:ea typeface="+mn-ea"/>
              <a:cs typeface="+mn-cs"/>
            </a:endParaRPr>
          </a:p>
        </p:txBody>
      </p:sp>
      <p:sp>
        <p:nvSpPr>
          <p:cNvPr id="8" name="TextBox 7"/>
          <p:cNvSpPr txBox="1"/>
          <p:nvPr userDrawn="1"/>
        </p:nvSpPr>
        <p:spPr>
          <a:xfrm>
            <a:off x="0" y="6516000"/>
            <a:ext cx="9144000" cy="369332"/>
          </a:xfrm>
          <a:prstGeom prst="rect">
            <a:avLst/>
          </a:prstGeom>
          <a:solidFill>
            <a:srgbClr val="9D0B0C"/>
          </a:solidFill>
        </p:spPr>
        <p:txBody>
          <a:bodyPr wrap="square" rtlCol="0">
            <a:spAutoFit/>
          </a:bodyPr>
          <a:lstStyle/>
          <a:p>
            <a:r>
              <a:rPr lang="en-GB" sz="1800" b="0" i="0" u="none" strike="noStrike" kern="1200" baseline="0" smtClean="0">
                <a:solidFill>
                  <a:schemeClr val="bg1"/>
                </a:solidFill>
                <a:latin typeface="+mn-lt"/>
                <a:ea typeface="+mn-ea"/>
                <a:cs typeface="+mn-cs"/>
              </a:rPr>
              <a:t>Government and politics of the USA </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84000" y="6534000"/>
            <a:ext cx="324000" cy="324000"/>
          </a:xfrm>
          <a:prstGeom prst="rect">
            <a:avLst/>
          </a:prstGeom>
        </p:spPr>
      </p:pic>
    </p:spTree>
    <p:extLst>
      <p:ext uri="{BB962C8B-B14F-4D97-AF65-F5344CB8AC3E}">
        <p14:creationId xmlns:p14="http://schemas.microsoft.com/office/powerpoint/2010/main" val="4163092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ECE3E5-5DC4-44F8-A92E-82E0DA663C0D}" type="datetimeFigureOut">
              <a:rPr lang="en-GB" smtClean="0"/>
              <a:t>05/12/2016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4020646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ECE3E5-5DC4-44F8-A92E-82E0DA663C0D}" type="datetimeFigureOut">
              <a:rPr lang="en-GB" smtClean="0"/>
              <a:t>05/12/2016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18018355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ECE3E5-5DC4-44F8-A92E-82E0DA663C0D}" type="datetimeFigureOut">
              <a:rPr lang="en-GB" smtClean="0"/>
              <a:t>05/12/2016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14616970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y-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cy-GB"/>
          </a:p>
        </p:txBody>
      </p:sp>
      <p:sp>
        <p:nvSpPr>
          <p:cNvPr id="4" name="Date Placeholder 3"/>
          <p:cNvSpPr>
            <a:spLocks noGrp="1"/>
          </p:cNvSpPr>
          <p:nvPr>
            <p:ph type="dt" sz="half" idx="10"/>
          </p:nvPr>
        </p:nvSpPr>
        <p:spPr/>
        <p:txBody>
          <a:bodyPr/>
          <a:lstStyle/>
          <a:p>
            <a:fld id="{11F40235-2D05-4F65-A531-5EFF5F85B8EC}" type="datetimeFigureOut">
              <a:rPr lang="cy-GB" smtClean="0"/>
              <a:t>05/12/2016</a:t>
            </a:fld>
            <a:endParaRPr lang="cy-GB"/>
          </a:p>
        </p:txBody>
      </p:sp>
      <p:sp>
        <p:nvSpPr>
          <p:cNvPr id="5" name="Footer Placeholder 4"/>
          <p:cNvSpPr>
            <a:spLocks noGrp="1"/>
          </p:cNvSpPr>
          <p:nvPr>
            <p:ph type="ftr" sz="quarter" idx="11"/>
          </p:nvPr>
        </p:nvSpPr>
        <p:spPr/>
        <p:txBody>
          <a:bodyPr/>
          <a:lstStyle/>
          <a:p>
            <a:endParaRPr lang="cy-GB"/>
          </a:p>
        </p:txBody>
      </p:sp>
      <p:sp>
        <p:nvSpPr>
          <p:cNvPr id="6" name="Slide Number Placeholder 5"/>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18596621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y-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Date Placeholder 3"/>
          <p:cNvSpPr>
            <a:spLocks noGrp="1"/>
          </p:cNvSpPr>
          <p:nvPr>
            <p:ph type="dt" sz="half" idx="10"/>
          </p:nvPr>
        </p:nvSpPr>
        <p:spPr/>
        <p:txBody>
          <a:bodyPr/>
          <a:lstStyle/>
          <a:p>
            <a:fld id="{11F40235-2D05-4F65-A531-5EFF5F85B8EC}" type="datetimeFigureOut">
              <a:rPr lang="cy-GB" smtClean="0"/>
              <a:t>05/12/2016</a:t>
            </a:fld>
            <a:endParaRPr lang="cy-GB"/>
          </a:p>
        </p:txBody>
      </p:sp>
      <p:sp>
        <p:nvSpPr>
          <p:cNvPr id="5" name="Footer Placeholder 4"/>
          <p:cNvSpPr>
            <a:spLocks noGrp="1"/>
          </p:cNvSpPr>
          <p:nvPr>
            <p:ph type="ftr" sz="quarter" idx="11"/>
          </p:nvPr>
        </p:nvSpPr>
        <p:spPr/>
        <p:txBody>
          <a:bodyPr/>
          <a:lstStyle/>
          <a:p>
            <a:endParaRPr lang="cy-GB"/>
          </a:p>
        </p:txBody>
      </p:sp>
      <p:sp>
        <p:nvSpPr>
          <p:cNvPr id="6" name="Slide Number Placeholder 5"/>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13438341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y-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F40235-2D05-4F65-A531-5EFF5F85B8EC}" type="datetimeFigureOut">
              <a:rPr lang="cy-GB" smtClean="0"/>
              <a:t>05/12/2016</a:t>
            </a:fld>
            <a:endParaRPr lang="cy-GB"/>
          </a:p>
        </p:txBody>
      </p:sp>
      <p:sp>
        <p:nvSpPr>
          <p:cNvPr id="5" name="Footer Placeholder 4"/>
          <p:cNvSpPr>
            <a:spLocks noGrp="1"/>
          </p:cNvSpPr>
          <p:nvPr>
            <p:ph type="ftr" sz="quarter" idx="11"/>
          </p:nvPr>
        </p:nvSpPr>
        <p:spPr/>
        <p:txBody>
          <a:bodyPr/>
          <a:lstStyle/>
          <a:p>
            <a:endParaRPr lang="cy-GB"/>
          </a:p>
        </p:txBody>
      </p:sp>
      <p:sp>
        <p:nvSpPr>
          <p:cNvPr id="6" name="Slide Number Placeholder 5"/>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3330046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y-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5" name="Date Placeholder 4"/>
          <p:cNvSpPr>
            <a:spLocks noGrp="1"/>
          </p:cNvSpPr>
          <p:nvPr>
            <p:ph type="dt" sz="half" idx="10"/>
          </p:nvPr>
        </p:nvSpPr>
        <p:spPr/>
        <p:txBody>
          <a:bodyPr/>
          <a:lstStyle/>
          <a:p>
            <a:fld id="{11F40235-2D05-4F65-A531-5EFF5F85B8EC}" type="datetimeFigureOut">
              <a:rPr lang="cy-GB" smtClean="0"/>
              <a:t>05/12/2016</a:t>
            </a:fld>
            <a:endParaRPr lang="cy-GB"/>
          </a:p>
        </p:txBody>
      </p:sp>
      <p:sp>
        <p:nvSpPr>
          <p:cNvPr id="6" name="Footer Placeholder 5"/>
          <p:cNvSpPr>
            <a:spLocks noGrp="1"/>
          </p:cNvSpPr>
          <p:nvPr>
            <p:ph type="ftr" sz="quarter" idx="11"/>
          </p:nvPr>
        </p:nvSpPr>
        <p:spPr/>
        <p:txBody>
          <a:bodyPr/>
          <a:lstStyle/>
          <a:p>
            <a:endParaRPr lang="cy-GB"/>
          </a:p>
        </p:txBody>
      </p:sp>
      <p:sp>
        <p:nvSpPr>
          <p:cNvPr id="7" name="Slide Number Placeholder 6"/>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23984439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y-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7" name="Date Placeholder 6"/>
          <p:cNvSpPr>
            <a:spLocks noGrp="1"/>
          </p:cNvSpPr>
          <p:nvPr>
            <p:ph type="dt" sz="half" idx="10"/>
          </p:nvPr>
        </p:nvSpPr>
        <p:spPr/>
        <p:txBody>
          <a:bodyPr/>
          <a:lstStyle/>
          <a:p>
            <a:fld id="{11F40235-2D05-4F65-A531-5EFF5F85B8EC}" type="datetimeFigureOut">
              <a:rPr lang="cy-GB" smtClean="0"/>
              <a:t>05/12/2016</a:t>
            </a:fld>
            <a:endParaRPr lang="cy-GB"/>
          </a:p>
        </p:txBody>
      </p:sp>
      <p:sp>
        <p:nvSpPr>
          <p:cNvPr id="8" name="Footer Placeholder 7"/>
          <p:cNvSpPr>
            <a:spLocks noGrp="1"/>
          </p:cNvSpPr>
          <p:nvPr>
            <p:ph type="ftr" sz="quarter" idx="11"/>
          </p:nvPr>
        </p:nvSpPr>
        <p:spPr/>
        <p:txBody>
          <a:bodyPr/>
          <a:lstStyle/>
          <a:p>
            <a:endParaRPr lang="cy-GB"/>
          </a:p>
        </p:txBody>
      </p:sp>
      <p:sp>
        <p:nvSpPr>
          <p:cNvPr id="9" name="Slide Number Placeholder 8"/>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32503394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y-GB"/>
          </a:p>
        </p:txBody>
      </p:sp>
      <p:sp>
        <p:nvSpPr>
          <p:cNvPr id="3" name="Date Placeholder 2"/>
          <p:cNvSpPr>
            <a:spLocks noGrp="1"/>
          </p:cNvSpPr>
          <p:nvPr>
            <p:ph type="dt" sz="half" idx="10"/>
          </p:nvPr>
        </p:nvSpPr>
        <p:spPr/>
        <p:txBody>
          <a:bodyPr/>
          <a:lstStyle/>
          <a:p>
            <a:fld id="{11F40235-2D05-4F65-A531-5EFF5F85B8EC}" type="datetimeFigureOut">
              <a:rPr lang="cy-GB" smtClean="0"/>
              <a:t>05/12/2016</a:t>
            </a:fld>
            <a:endParaRPr lang="cy-GB"/>
          </a:p>
        </p:txBody>
      </p:sp>
      <p:sp>
        <p:nvSpPr>
          <p:cNvPr id="4" name="Footer Placeholder 3"/>
          <p:cNvSpPr>
            <a:spLocks noGrp="1"/>
          </p:cNvSpPr>
          <p:nvPr>
            <p:ph type="ftr" sz="quarter" idx="11"/>
          </p:nvPr>
        </p:nvSpPr>
        <p:spPr/>
        <p:txBody>
          <a:bodyPr/>
          <a:lstStyle/>
          <a:p>
            <a:endParaRPr lang="cy-GB"/>
          </a:p>
        </p:txBody>
      </p:sp>
      <p:sp>
        <p:nvSpPr>
          <p:cNvPr id="5" name="Slide Number Placeholder 4"/>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16491650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F40235-2D05-4F65-A531-5EFF5F85B8EC}" type="datetimeFigureOut">
              <a:rPr lang="cy-GB" smtClean="0"/>
              <a:t>05/12/2016</a:t>
            </a:fld>
            <a:endParaRPr lang="cy-GB"/>
          </a:p>
        </p:txBody>
      </p:sp>
      <p:sp>
        <p:nvSpPr>
          <p:cNvPr id="3" name="Footer Placeholder 2"/>
          <p:cNvSpPr>
            <a:spLocks noGrp="1"/>
          </p:cNvSpPr>
          <p:nvPr>
            <p:ph type="ftr" sz="quarter" idx="11"/>
          </p:nvPr>
        </p:nvSpPr>
        <p:spPr/>
        <p:txBody>
          <a:bodyPr/>
          <a:lstStyle/>
          <a:p>
            <a:endParaRPr lang="cy-GB"/>
          </a:p>
        </p:txBody>
      </p:sp>
      <p:sp>
        <p:nvSpPr>
          <p:cNvPr id="4" name="Slide Number Placeholder 3"/>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3708142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y-GB"/>
          </a:p>
        </p:txBody>
      </p:sp>
      <p:sp>
        <p:nvSpPr>
          <p:cNvPr id="3" name="Date Placeholder 2"/>
          <p:cNvSpPr>
            <a:spLocks noGrp="1"/>
          </p:cNvSpPr>
          <p:nvPr>
            <p:ph type="dt" sz="half" idx="10"/>
          </p:nvPr>
        </p:nvSpPr>
        <p:spPr/>
        <p:txBody>
          <a:bodyPr/>
          <a:lstStyle/>
          <a:p>
            <a:fld id="{1EECE3E5-5DC4-44F8-A92E-82E0DA663C0D}" type="datetimeFigureOut">
              <a:rPr lang="en-GB" smtClean="0"/>
              <a:t>05/12/2016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25434718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y-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F40235-2D05-4F65-A531-5EFF5F85B8EC}" type="datetimeFigureOut">
              <a:rPr lang="cy-GB" smtClean="0"/>
              <a:t>05/12/2016</a:t>
            </a:fld>
            <a:endParaRPr lang="cy-GB"/>
          </a:p>
        </p:txBody>
      </p:sp>
      <p:sp>
        <p:nvSpPr>
          <p:cNvPr id="6" name="Footer Placeholder 5"/>
          <p:cNvSpPr>
            <a:spLocks noGrp="1"/>
          </p:cNvSpPr>
          <p:nvPr>
            <p:ph type="ftr" sz="quarter" idx="11"/>
          </p:nvPr>
        </p:nvSpPr>
        <p:spPr/>
        <p:txBody>
          <a:bodyPr/>
          <a:lstStyle/>
          <a:p>
            <a:endParaRPr lang="cy-GB"/>
          </a:p>
        </p:txBody>
      </p:sp>
      <p:sp>
        <p:nvSpPr>
          <p:cNvPr id="7" name="Slide Number Placeholder 6"/>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41081883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y-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y-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F40235-2D05-4F65-A531-5EFF5F85B8EC}" type="datetimeFigureOut">
              <a:rPr lang="cy-GB" smtClean="0"/>
              <a:t>05/12/2016</a:t>
            </a:fld>
            <a:endParaRPr lang="cy-GB"/>
          </a:p>
        </p:txBody>
      </p:sp>
      <p:sp>
        <p:nvSpPr>
          <p:cNvPr id="6" name="Footer Placeholder 5"/>
          <p:cNvSpPr>
            <a:spLocks noGrp="1"/>
          </p:cNvSpPr>
          <p:nvPr>
            <p:ph type="ftr" sz="quarter" idx="11"/>
          </p:nvPr>
        </p:nvSpPr>
        <p:spPr/>
        <p:txBody>
          <a:bodyPr/>
          <a:lstStyle/>
          <a:p>
            <a:endParaRPr lang="cy-GB"/>
          </a:p>
        </p:txBody>
      </p:sp>
      <p:sp>
        <p:nvSpPr>
          <p:cNvPr id="7" name="Slide Number Placeholder 6"/>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24629241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y-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Date Placeholder 3"/>
          <p:cNvSpPr>
            <a:spLocks noGrp="1"/>
          </p:cNvSpPr>
          <p:nvPr>
            <p:ph type="dt" sz="half" idx="10"/>
          </p:nvPr>
        </p:nvSpPr>
        <p:spPr/>
        <p:txBody>
          <a:bodyPr/>
          <a:lstStyle/>
          <a:p>
            <a:fld id="{11F40235-2D05-4F65-A531-5EFF5F85B8EC}" type="datetimeFigureOut">
              <a:rPr lang="cy-GB" smtClean="0"/>
              <a:t>05/12/2016</a:t>
            </a:fld>
            <a:endParaRPr lang="cy-GB"/>
          </a:p>
        </p:txBody>
      </p:sp>
      <p:sp>
        <p:nvSpPr>
          <p:cNvPr id="5" name="Footer Placeholder 4"/>
          <p:cNvSpPr>
            <a:spLocks noGrp="1"/>
          </p:cNvSpPr>
          <p:nvPr>
            <p:ph type="ftr" sz="quarter" idx="11"/>
          </p:nvPr>
        </p:nvSpPr>
        <p:spPr/>
        <p:txBody>
          <a:bodyPr/>
          <a:lstStyle/>
          <a:p>
            <a:endParaRPr lang="cy-GB"/>
          </a:p>
        </p:txBody>
      </p:sp>
      <p:sp>
        <p:nvSpPr>
          <p:cNvPr id="6" name="Slide Number Placeholder 5"/>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6203099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y-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Date Placeholder 3"/>
          <p:cNvSpPr>
            <a:spLocks noGrp="1"/>
          </p:cNvSpPr>
          <p:nvPr>
            <p:ph type="dt" sz="half" idx="10"/>
          </p:nvPr>
        </p:nvSpPr>
        <p:spPr/>
        <p:txBody>
          <a:bodyPr/>
          <a:lstStyle/>
          <a:p>
            <a:fld id="{11F40235-2D05-4F65-A531-5EFF5F85B8EC}" type="datetimeFigureOut">
              <a:rPr lang="cy-GB" smtClean="0"/>
              <a:t>05/12/2016</a:t>
            </a:fld>
            <a:endParaRPr lang="cy-GB"/>
          </a:p>
        </p:txBody>
      </p:sp>
      <p:sp>
        <p:nvSpPr>
          <p:cNvPr id="5" name="Footer Placeholder 4"/>
          <p:cNvSpPr>
            <a:spLocks noGrp="1"/>
          </p:cNvSpPr>
          <p:nvPr>
            <p:ph type="ftr" sz="quarter" idx="11"/>
          </p:nvPr>
        </p:nvSpPr>
        <p:spPr/>
        <p:txBody>
          <a:bodyPr/>
          <a:lstStyle/>
          <a:p>
            <a:endParaRPr lang="cy-GB"/>
          </a:p>
        </p:txBody>
      </p:sp>
      <p:sp>
        <p:nvSpPr>
          <p:cNvPr id="6" name="Slide Number Placeholder 5"/>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17912958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y-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cy-GB"/>
          </a:p>
        </p:txBody>
      </p:sp>
      <p:sp>
        <p:nvSpPr>
          <p:cNvPr id="4" name="Date Placeholder 3"/>
          <p:cNvSpPr>
            <a:spLocks noGrp="1"/>
          </p:cNvSpPr>
          <p:nvPr>
            <p:ph type="dt" sz="half" idx="10"/>
          </p:nvPr>
        </p:nvSpPr>
        <p:spPr/>
        <p:txBody>
          <a:bodyPr/>
          <a:lstStyle/>
          <a:p>
            <a:fld id="{1E3AADFD-AAD9-4738-9919-AA7546B973B4}" type="datetimeFigureOut">
              <a:rPr lang="cy-GB" smtClean="0"/>
              <a:t>05/12/2016</a:t>
            </a:fld>
            <a:endParaRPr lang="cy-GB"/>
          </a:p>
        </p:txBody>
      </p:sp>
      <p:sp>
        <p:nvSpPr>
          <p:cNvPr id="5" name="Footer Placeholder 4"/>
          <p:cNvSpPr>
            <a:spLocks noGrp="1"/>
          </p:cNvSpPr>
          <p:nvPr>
            <p:ph type="ftr" sz="quarter" idx="11"/>
          </p:nvPr>
        </p:nvSpPr>
        <p:spPr/>
        <p:txBody>
          <a:bodyPr/>
          <a:lstStyle/>
          <a:p>
            <a:endParaRPr lang="cy-GB"/>
          </a:p>
        </p:txBody>
      </p:sp>
      <p:sp>
        <p:nvSpPr>
          <p:cNvPr id="6" name="Slide Number Placeholder 5"/>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33719421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y-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Date Placeholder 3"/>
          <p:cNvSpPr>
            <a:spLocks noGrp="1"/>
          </p:cNvSpPr>
          <p:nvPr>
            <p:ph type="dt" sz="half" idx="10"/>
          </p:nvPr>
        </p:nvSpPr>
        <p:spPr/>
        <p:txBody>
          <a:bodyPr/>
          <a:lstStyle/>
          <a:p>
            <a:fld id="{1E3AADFD-AAD9-4738-9919-AA7546B973B4}" type="datetimeFigureOut">
              <a:rPr lang="cy-GB" smtClean="0"/>
              <a:t>05/12/2016</a:t>
            </a:fld>
            <a:endParaRPr lang="cy-GB"/>
          </a:p>
        </p:txBody>
      </p:sp>
      <p:sp>
        <p:nvSpPr>
          <p:cNvPr id="5" name="Footer Placeholder 4"/>
          <p:cNvSpPr>
            <a:spLocks noGrp="1"/>
          </p:cNvSpPr>
          <p:nvPr>
            <p:ph type="ftr" sz="quarter" idx="11"/>
          </p:nvPr>
        </p:nvSpPr>
        <p:spPr/>
        <p:txBody>
          <a:bodyPr/>
          <a:lstStyle/>
          <a:p>
            <a:endParaRPr lang="cy-GB"/>
          </a:p>
        </p:txBody>
      </p:sp>
      <p:sp>
        <p:nvSpPr>
          <p:cNvPr id="6" name="Slide Number Placeholder 5"/>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29742678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y-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3AADFD-AAD9-4738-9919-AA7546B973B4}" type="datetimeFigureOut">
              <a:rPr lang="cy-GB" smtClean="0"/>
              <a:t>05/12/2016</a:t>
            </a:fld>
            <a:endParaRPr lang="cy-GB"/>
          </a:p>
        </p:txBody>
      </p:sp>
      <p:sp>
        <p:nvSpPr>
          <p:cNvPr id="5" name="Footer Placeholder 4"/>
          <p:cNvSpPr>
            <a:spLocks noGrp="1"/>
          </p:cNvSpPr>
          <p:nvPr>
            <p:ph type="ftr" sz="quarter" idx="11"/>
          </p:nvPr>
        </p:nvSpPr>
        <p:spPr/>
        <p:txBody>
          <a:bodyPr/>
          <a:lstStyle/>
          <a:p>
            <a:endParaRPr lang="cy-GB"/>
          </a:p>
        </p:txBody>
      </p:sp>
      <p:sp>
        <p:nvSpPr>
          <p:cNvPr id="6" name="Slide Number Placeholder 5"/>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2529274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y-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5" name="Date Placeholder 4"/>
          <p:cNvSpPr>
            <a:spLocks noGrp="1"/>
          </p:cNvSpPr>
          <p:nvPr>
            <p:ph type="dt" sz="half" idx="10"/>
          </p:nvPr>
        </p:nvSpPr>
        <p:spPr/>
        <p:txBody>
          <a:bodyPr/>
          <a:lstStyle/>
          <a:p>
            <a:fld id="{1E3AADFD-AAD9-4738-9919-AA7546B973B4}" type="datetimeFigureOut">
              <a:rPr lang="cy-GB" smtClean="0"/>
              <a:t>05/12/2016</a:t>
            </a:fld>
            <a:endParaRPr lang="cy-GB"/>
          </a:p>
        </p:txBody>
      </p:sp>
      <p:sp>
        <p:nvSpPr>
          <p:cNvPr id="6" name="Footer Placeholder 5"/>
          <p:cNvSpPr>
            <a:spLocks noGrp="1"/>
          </p:cNvSpPr>
          <p:nvPr>
            <p:ph type="ftr" sz="quarter" idx="11"/>
          </p:nvPr>
        </p:nvSpPr>
        <p:spPr/>
        <p:txBody>
          <a:bodyPr/>
          <a:lstStyle/>
          <a:p>
            <a:endParaRPr lang="cy-GB"/>
          </a:p>
        </p:txBody>
      </p:sp>
      <p:sp>
        <p:nvSpPr>
          <p:cNvPr id="7" name="Slide Number Placeholder 6"/>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32931313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y-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7" name="Date Placeholder 6"/>
          <p:cNvSpPr>
            <a:spLocks noGrp="1"/>
          </p:cNvSpPr>
          <p:nvPr>
            <p:ph type="dt" sz="half" idx="10"/>
          </p:nvPr>
        </p:nvSpPr>
        <p:spPr/>
        <p:txBody>
          <a:bodyPr/>
          <a:lstStyle/>
          <a:p>
            <a:fld id="{1E3AADFD-AAD9-4738-9919-AA7546B973B4}" type="datetimeFigureOut">
              <a:rPr lang="cy-GB" smtClean="0"/>
              <a:t>05/12/2016</a:t>
            </a:fld>
            <a:endParaRPr lang="cy-GB"/>
          </a:p>
        </p:txBody>
      </p:sp>
      <p:sp>
        <p:nvSpPr>
          <p:cNvPr id="8" name="Footer Placeholder 7"/>
          <p:cNvSpPr>
            <a:spLocks noGrp="1"/>
          </p:cNvSpPr>
          <p:nvPr>
            <p:ph type="ftr" sz="quarter" idx="11"/>
          </p:nvPr>
        </p:nvSpPr>
        <p:spPr/>
        <p:txBody>
          <a:bodyPr/>
          <a:lstStyle/>
          <a:p>
            <a:endParaRPr lang="cy-GB"/>
          </a:p>
        </p:txBody>
      </p:sp>
      <p:sp>
        <p:nvSpPr>
          <p:cNvPr id="9" name="Slide Number Placeholder 8"/>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29321512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y-GB"/>
          </a:p>
        </p:txBody>
      </p:sp>
      <p:sp>
        <p:nvSpPr>
          <p:cNvPr id="3" name="Date Placeholder 2"/>
          <p:cNvSpPr>
            <a:spLocks noGrp="1"/>
          </p:cNvSpPr>
          <p:nvPr>
            <p:ph type="dt" sz="half" idx="10"/>
          </p:nvPr>
        </p:nvSpPr>
        <p:spPr/>
        <p:txBody>
          <a:bodyPr/>
          <a:lstStyle/>
          <a:p>
            <a:fld id="{1E3AADFD-AAD9-4738-9919-AA7546B973B4}" type="datetimeFigureOut">
              <a:rPr lang="cy-GB" smtClean="0"/>
              <a:t>05/12/2016</a:t>
            </a:fld>
            <a:endParaRPr lang="cy-GB"/>
          </a:p>
        </p:txBody>
      </p:sp>
      <p:sp>
        <p:nvSpPr>
          <p:cNvPr id="4" name="Footer Placeholder 3"/>
          <p:cNvSpPr>
            <a:spLocks noGrp="1"/>
          </p:cNvSpPr>
          <p:nvPr>
            <p:ph type="ftr" sz="quarter" idx="11"/>
          </p:nvPr>
        </p:nvSpPr>
        <p:spPr/>
        <p:txBody>
          <a:bodyPr/>
          <a:lstStyle/>
          <a:p>
            <a:endParaRPr lang="cy-GB"/>
          </a:p>
        </p:txBody>
      </p:sp>
      <p:sp>
        <p:nvSpPr>
          <p:cNvPr id="5" name="Slide Number Placeholder 4"/>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610229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ECE3E5-5DC4-44F8-A92E-82E0DA663C0D}" type="datetimeFigureOut">
              <a:rPr lang="en-GB" smtClean="0"/>
              <a:t>05/12/2016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22467393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y-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3AADFD-AAD9-4738-9919-AA7546B973B4}" type="datetimeFigureOut">
              <a:rPr lang="cy-GB" smtClean="0"/>
              <a:t>05/12/2016</a:t>
            </a:fld>
            <a:endParaRPr lang="cy-GB"/>
          </a:p>
        </p:txBody>
      </p:sp>
      <p:sp>
        <p:nvSpPr>
          <p:cNvPr id="6" name="Footer Placeholder 5"/>
          <p:cNvSpPr>
            <a:spLocks noGrp="1"/>
          </p:cNvSpPr>
          <p:nvPr>
            <p:ph type="ftr" sz="quarter" idx="11"/>
          </p:nvPr>
        </p:nvSpPr>
        <p:spPr/>
        <p:txBody>
          <a:bodyPr/>
          <a:lstStyle/>
          <a:p>
            <a:endParaRPr lang="cy-GB"/>
          </a:p>
        </p:txBody>
      </p:sp>
      <p:sp>
        <p:nvSpPr>
          <p:cNvPr id="7" name="Slide Number Placeholder 6"/>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221721923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3AADFD-AAD9-4738-9919-AA7546B973B4}" type="datetimeFigureOut">
              <a:rPr lang="cy-GB" smtClean="0"/>
              <a:t>05/12/2016</a:t>
            </a:fld>
            <a:endParaRPr lang="cy-GB"/>
          </a:p>
        </p:txBody>
      </p:sp>
      <p:sp>
        <p:nvSpPr>
          <p:cNvPr id="3" name="Footer Placeholder 2"/>
          <p:cNvSpPr>
            <a:spLocks noGrp="1"/>
          </p:cNvSpPr>
          <p:nvPr>
            <p:ph type="ftr" sz="quarter" idx="11"/>
          </p:nvPr>
        </p:nvSpPr>
        <p:spPr/>
        <p:txBody>
          <a:bodyPr/>
          <a:lstStyle/>
          <a:p>
            <a:endParaRPr lang="cy-GB"/>
          </a:p>
        </p:txBody>
      </p:sp>
      <p:sp>
        <p:nvSpPr>
          <p:cNvPr id="4" name="Slide Number Placeholder 3"/>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1728564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y-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y-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3AADFD-AAD9-4738-9919-AA7546B973B4}" type="datetimeFigureOut">
              <a:rPr lang="cy-GB" smtClean="0"/>
              <a:t>05/12/2016</a:t>
            </a:fld>
            <a:endParaRPr lang="cy-GB"/>
          </a:p>
        </p:txBody>
      </p:sp>
      <p:sp>
        <p:nvSpPr>
          <p:cNvPr id="6" name="Footer Placeholder 5"/>
          <p:cNvSpPr>
            <a:spLocks noGrp="1"/>
          </p:cNvSpPr>
          <p:nvPr>
            <p:ph type="ftr" sz="quarter" idx="11"/>
          </p:nvPr>
        </p:nvSpPr>
        <p:spPr/>
        <p:txBody>
          <a:bodyPr/>
          <a:lstStyle/>
          <a:p>
            <a:endParaRPr lang="cy-GB"/>
          </a:p>
        </p:txBody>
      </p:sp>
      <p:sp>
        <p:nvSpPr>
          <p:cNvPr id="7" name="Slide Number Placeholder 6"/>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1132898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y-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Date Placeholder 3"/>
          <p:cNvSpPr>
            <a:spLocks noGrp="1"/>
          </p:cNvSpPr>
          <p:nvPr>
            <p:ph type="dt" sz="half" idx="10"/>
          </p:nvPr>
        </p:nvSpPr>
        <p:spPr/>
        <p:txBody>
          <a:bodyPr/>
          <a:lstStyle/>
          <a:p>
            <a:fld id="{1E3AADFD-AAD9-4738-9919-AA7546B973B4}" type="datetimeFigureOut">
              <a:rPr lang="cy-GB" smtClean="0"/>
              <a:t>05/12/2016</a:t>
            </a:fld>
            <a:endParaRPr lang="cy-GB"/>
          </a:p>
        </p:txBody>
      </p:sp>
      <p:sp>
        <p:nvSpPr>
          <p:cNvPr id="5" name="Footer Placeholder 4"/>
          <p:cNvSpPr>
            <a:spLocks noGrp="1"/>
          </p:cNvSpPr>
          <p:nvPr>
            <p:ph type="ftr" sz="quarter" idx="11"/>
          </p:nvPr>
        </p:nvSpPr>
        <p:spPr/>
        <p:txBody>
          <a:bodyPr/>
          <a:lstStyle/>
          <a:p>
            <a:endParaRPr lang="cy-GB"/>
          </a:p>
        </p:txBody>
      </p:sp>
      <p:sp>
        <p:nvSpPr>
          <p:cNvPr id="6" name="Slide Number Placeholder 5"/>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10026902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y-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Date Placeholder 3"/>
          <p:cNvSpPr>
            <a:spLocks noGrp="1"/>
          </p:cNvSpPr>
          <p:nvPr>
            <p:ph type="dt" sz="half" idx="10"/>
          </p:nvPr>
        </p:nvSpPr>
        <p:spPr/>
        <p:txBody>
          <a:bodyPr/>
          <a:lstStyle/>
          <a:p>
            <a:fld id="{1E3AADFD-AAD9-4738-9919-AA7546B973B4}" type="datetimeFigureOut">
              <a:rPr lang="cy-GB" smtClean="0"/>
              <a:t>05/12/2016</a:t>
            </a:fld>
            <a:endParaRPr lang="cy-GB"/>
          </a:p>
        </p:txBody>
      </p:sp>
      <p:sp>
        <p:nvSpPr>
          <p:cNvPr id="5" name="Footer Placeholder 4"/>
          <p:cNvSpPr>
            <a:spLocks noGrp="1"/>
          </p:cNvSpPr>
          <p:nvPr>
            <p:ph type="ftr" sz="quarter" idx="11"/>
          </p:nvPr>
        </p:nvSpPr>
        <p:spPr/>
        <p:txBody>
          <a:bodyPr/>
          <a:lstStyle/>
          <a:p>
            <a:endParaRPr lang="cy-GB"/>
          </a:p>
        </p:txBody>
      </p:sp>
      <p:sp>
        <p:nvSpPr>
          <p:cNvPr id="6" name="Slide Number Placeholder 5"/>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3061816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ECE3E5-5DC4-44F8-A92E-82E0DA663C0D}" type="datetimeFigureOut">
              <a:rPr lang="en-GB" smtClean="0"/>
              <a:t>05/12/2016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3875461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EECE3E5-5DC4-44F8-A92E-82E0DA663C0D}" type="datetimeFigureOut">
              <a:rPr lang="en-GB" smtClean="0"/>
              <a:t>05/12/2016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1867426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EECE3E5-5DC4-44F8-A92E-82E0DA663C0D}" type="datetimeFigureOut">
              <a:rPr lang="en-GB" smtClean="0"/>
              <a:t>05/12/2016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4229188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EECE3E5-5DC4-44F8-A92E-82E0DA663C0D}" type="datetimeFigureOut">
              <a:rPr lang="en-GB" smtClean="0"/>
              <a:t>05/12/2016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1795298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ECE3E5-5DC4-44F8-A92E-82E0DA663C0D}" type="datetimeFigureOut">
              <a:rPr lang="en-GB" smtClean="0"/>
              <a:t>05/12/2016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2193857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ECE3E5-5DC4-44F8-A92E-82E0DA663C0D}" type="datetimeFigureOut">
              <a:rPr lang="en-GB" smtClean="0"/>
              <a:t>05/12/2016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710038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ECE3E5-5DC4-44F8-A92E-82E0DA663C0D}" type="datetimeFigureOut">
              <a:rPr lang="en-GB" smtClean="0"/>
              <a:t>05/12/2016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6E87FF-8A2A-404D-A870-0EAC45F208D6}" type="slidenum">
              <a:rPr lang="en-GB" smtClean="0"/>
              <a:t>‹#›</a:t>
            </a:fld>
            <a:endParaRPr lang="en-GB"/>
          </a:p>
        </p:txBody>
      </p:sp>
    </p:spTree>
    <p:extLst>
      <p:ext uri="{BB962C8B-B14F-4D97-AF65-F5344CB8AC3E}">
        <p14:creationId xmlns:p14="http://schemas.microsoft.com/office/powerpoint/2010/main" val="2002461166"/>
      </p:ext>
    </p:extLst>
  </p:cSld>
  <p:clrMap bg1="lt1" tx1="dk1" bg2="lt2" tx2="dk2" accent1="accent1" accent2="accent2" accent3="accent3" accent4="accent4" accent5="accent5" accent6="accent6" hlink="hlink" folHlink="folHlink"/>
  <p:sldLayoutIdLst>
    <p:sldLayoutId id="2147483649" r:id="rId1"/>
    <p:sldLayoutId id="2147483684"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cy-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F40235-2D05-4F65-A531-5EFF5F85B8EC}" type="datetimeFigureOut">
              <a:rPr lang="cy-GB" smtClean="0"/>
              <a:t>05/12/2016</a:t>
            </a:fld>
            <a:endParaRPr lang="cy-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y-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B0625-771D-489D-B3BE-A15BF96E1901}" type="slidenum">
              <a:rPr lang="cy-GB" smtClean="0"/>
              <a:t>‹#›</a:t>
            </a:fld>
            <a:endParaRPr lang="cy-GB"/>
          </a:p>
        </p:txBody>
      </p:sp>
    </p:spTree>
    <p:extLst>
      <p:ext uri="{BB962C8B-B14F-4D97-AF65-F5344CB8AC3E}">
        <p14:creationId xmlns:p14="http://schemas.microsoft.com/office/powerpoint/2010/main" val="29576716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cy-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3AADFD-AAD9-4738-9919-AA7546B973B4}" type="datetimeFigureOut">
              <a:rPr lang="cy-GB" smtClean="0"/>
              <a:t>05/12/2016</a:t>
            </a:fld>
            <a:endParaRPr lang="cy-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y-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095CD7-F9B8-4354-9B55-CADAD562964B}" type="slidenum">
              <a:rPr lang="cy-GB" smtClean="0"/>
              <a:t>‹#›</a:t>
            </a:fld>
            <a:endParaRPr lang="cy-GB"/>
          </a:p>
        </p:txBody>
      </p:sp>
    </p:spTree>
    <p:extLst>
      <p:ext uri="{BB962C8B-B14F-4D97-AF65-F5344CB8AC3E}">
        <p14:creationId xmlns:p14="http://schemas.microsoft.com/office/powerpoint/2010/main" val="10132158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8" r:id="rId7"/>
    <p:sldLayoutId id="2147483667"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1556792"/>
            <a:ext cx="7488832" cy="2123658"/>
          </a:xfrm>
          <a:prstGeom prst="rect">
            <a:avLst/>
          </a:prstGeom>
          <a:noFill/>
        </p:spPr>
        <p:txBody>
          <a:bodyPr wrap="square" rtlCol="0">
            <a:spAutoFit/>
          </a:bodyPr>
          <a:lstStyle/>
          <a:p>
            <a:pPr algn="ctr"/>
            <a:r>
              <a:rPr lang="en-GB" sz="4400">
                <a:solidFill>
                  <a:schemeClr val="bg1"/>
                </a:solidFill>
              </a:rPr>
              <a:t>W</a:t>
            </a:r>
            <a:r>
              <a:rPr lang="en-GB" sz="4400" smtClean="0">
                <a:solidFill>
                  <a:schemeClr val="bg1"/>
                </a:solidFill>
              </a:rPr>
              <a:t>hat </a:t>
            </a:r>
            <a:r>
              <a:rPr lang="en-GB" sz="4400">
                <a:solidFill>
                  <a:schemeClr val="bg1"/>
                </a:solidFill>
              </a:rPr>
              <a:t>do </a:t>
            </a:r>
            <a:r>
              <a:rPr lang="en-GB" sz="4400" smtClean="0">
                <a:solidFill>
                  <a:schemeClr val="bg1"/>
                </a:solidFill>
              </a:rPr>
              <a:t>candidates </a:t>
            </a:r>
            <a:r>
              <a:rPr lang="en-GB" sz="4400">
                <a:solidFill>
                  <a:schemeClr val="bg1"/>
                </a:solidFill>
              </a:rPr>
              <a:t>need to spend their campaign </a:t>
            </a:r>
            <a:endParaRPr lang="en-GB" sz="4400" smtClean="0">
              <a:solidFill>
                <a:schemeClr val="bg1"/>
              </a:solidFill>
            </a:endParaRPr>
          </a:p>
          <a:p>
            <a:pPr algn="ctr"/>
            <a:r>
              <a:rPr lang="en-GB" sz="4400" smtClean="0">
                <a:solidFill>
                  <a:schemeClr val="bg1"/>
                </a:solidFill>
              </a:rPr>
              <a:t>money </a:t>
            </a:r>
            <a:r>
              <a:rPr lang="en-GB" sz="4400">
                <a:solidFill>
                  <a:schemeClr val="bg1"/>
                </a:solidFill>
              </a:rPr>
              <a:t>on? </a:t>
            </a:r>
            <a:endParaRPr lang="cy-GB" sz="4400">
              <a:solidFill>
                <a:schemeClr val="bg1"/>
              </a:solidFill>
            </a:endParaRPr>
          </a:p>
        </p:txBody>
      </p:sp>
      <p:sp>
        <p:nvSpPr>
          <p:cNvPr id="3" name="Right Arrow 2">
            <a:hlinkClick r:id="" action="ppaction://hlinkshowjump?jump=nextslide"/>
          </p:cNvPr>
          <p:cNvSpPr/>
          <p:nvPr/>
        </p:nvSpPr>
        <p:spPr>
          <a:xfrm>
            <a:off x="8550605" y="6048000"/>
            <a:ext cx="576064" cy="432048"/>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y-GB"/>
          </a:p>
        </p:txBody>
      </p:sp>
    </p:spTree>
    <p:extLst>
      <p:ext uri="{BB962C8B-B14F-4D97-AF65-F5344CB8AC3E}">
        <p14:creationId xmlns:p14="http://schemas.microsoft.com/office/powerpoint/2010/main" val="2271507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27584" y="2160000"/>
            <a:ext cx="7487007" cy="830997"/>
          </a:xfrm>
          <a:prstGeom prst="rect">
            <a:avLst/>
          </a:prstGeom>
          <a:noFill/>
        </p:spPr>
        <p:txBody>
          <a:bodyPr wrap="square" rtlCol="0">
            <a:spAutoFit/>
          </a:bodyPr>
          <a:lstStyle/>
          <a:p>
            <a:r>
              <a:rPr lang="en-GB" sz="2400">
                <a:solidFill>
                  <a:schemeClr val="bg1"/>
                </a:solidFill>
              </a:rPr>
              <a:t>List three reasons that indicate where money needs to be </a:t>
            </a:r>
            <a:r>
              <a:rPr lang="en-GB" sz="2400" smtClean="0">
                <a:solidFill>
                  <a:schemeClr val="bg1"/>
                </a:solidFill>
              </a:rPr>
              <a:t>spent.</a:t>
            </a:r>
            <a:endParaRPr lang="cy-GB" sz="2400">
              <a:solidFill>
                <a:schemeClr val="bg1"/>
              </a:solidFill>
            </a:endParaRPr>
          </a:p>
        </p:txBody>
      </p:sp>
      <p:sp>
        <p:nvSpPr>
          <p:cNvPr id="67" name="TextBox 66"/>
          <p:cNvSpPr txBox="1"/>
          <p:nvPr/>
        </p:nvSpPr>
        <p:spPr>
          <a:xfrm>
            <a:off x="827584" y="3600000"/>
            <a:ext cx="5328591" cy="461665"/>
          </a:xfrm>
          <a:prstGeom prst="rect">
            <a:avLst/>
          </a:prstGeom>
          <a:noFill/>
        </p:spPr>
        <p:txBody>
          <a:bodyPr wrap="square" rtlCol="0">
            <a:spAutoFit/>
          </a:bodyPr>
          <a:lstStyle/>
          <a:p>
            <a:r>
              <a:rPr lang="en-GB" sz="2400" smtClean="0">
                <a:solidFill>
                  <a:schemeClr val="bg1"/>
                </a:solidFill>
              </a:rPr>
              <a:t>Possible reasons are ....</a:t>
            </a:r>
          </a:p>
        </p:txBody>
      </p:sp>
      <p:sp>
        <p:nvSpPr>
          <p:cNvPr id="4" name="Right Arrow 3">
            <a:hlinkClick r:id="" action="ppaction://hlinkshowjump?jump=nextslide"/>
          </p:cNvPr>
          <p:cNvSpPr/>
          <p:nvPr/>
        </p:nvSpPr>
        <p:spPr>
          <a:xfrm>
            <a:off x="5400000" y="3960000"/>
            <a:ext cx="576064" cy="432048"/>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y-GB"/>
          </a:p>
        </p:txBody>
      </p:sp>
      <p:sp>
        <p:nvSpPr>
          <p:cNvPr id="5" name="TextBox 4"/>
          <p:cNvSpPr txBox="1"/>
          <p:nvPr/>
        </p:nvSpPr>
        <p:spPr>
          <a:xfrm>
            <a:off x="827584" y="4183034"/>
            <a:ext cx="5328591" cy="646331"/>
          </a:xfrm>
          <a:prstGeom prst="rect">
            <a:avLst/>
          </a:prstGeom>
          <a:noFill/>
        </p:spPr>
        <p:txBody>
          <a:bodyPr wrap="square" rtlCol="0">
            <a:spAutoFit/>
          </a:bodyPr>
          <a:lstStyle/>
          <a:p>
            <a:r>
              <a:rPr lang="en-GB" i="1" smtClean="0">
                <a:solidFill>
                  <a:schemeClr val="bg1"/>
                </a:solidFill>
              </a:rPr>
              <a:t>Click on the </a:t>
            </a:r>
            <a:r>
              <a:rPr lang="en-GB" b="1" i="1" smtClean="0">
                <a:solidFill>
                  <a:schemeClr val="bg1"/>
                </a:solidFill>
              </a:rPr>
              <a:t>View</a:t>
            </a:r>
            <a:r>
              <a:rPr lang="en-GB" i="1" smtClean="0">
                <a:solidFill>
                  <a:schemeClr val="bg1"/>
                </a:solidFill>
              </a:rPr>
              <a:t> button to reveal each </a:t>
            </a:r>
            <a:br>
              <a:rPr lang="en-GB" i="1" smtClean="0">
                <a:solidFill>
                  <a:schemeClr val="bg1"/>
                </a:solidFill>
              </a:rPr>
            </a:br>
            <a:r>
              <a:rPr lang="en-GB" i="1" smtClean="0">
                <a:solidFill>
                  <a:schemeClr val="bg1"/>
                </a:solidFill>
              </a:rPr>
              <a:t>reason in turn.</a:t>
            </a:r>
            <a:endParaRPr lang="cy-GB" i="1">
              <a:solidFill>
                <a:schemeClr val="bg1"/>
              </a:solidFill>
            </a:endParaRPr>
          </a:p>
        </p:txBody>
      </p:sp>
    </p:spTree>
    <p:extLst>
      <p:ext uri="{BB962C8B-B14F-4D97-AF65-F5344CB8AC3E}">
        <p14:creationId xmlns:p14="http://schemas.microsoft.com/office/powerpoint/2010/main" val="32187537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548680"/>
            <a:ext cx="8640960" cy="6001643"/>
          </a:xfrm>
          <a:prstGeom prst="rect">
            <a:avLst/>
          </a:prstGeom>
          <a:noFill/>
        </p:spPr>
        <p:txBody>
          <a:bodyPr wrap="square" rtlCol="0">
            <a:spAutoFit/>
          </a:bodyPr>
          <a:lstStyle/>
          <a:p>
            <a:pPr lvl="0"/>
            <a:r>
              <a:rPr lang="en-GB" sz="2400" smtClean="0">
                <a:solidFill>
                  <a:schemeClr val="bg1"/>
                </a:solidFill>
              </a:rPr>
              <a:t>1. The </a:t>
            </a:r>
            <a:r>
              <a:rPr lang="en-GB" sz="2400">
                <a:solidFill>
                  <a:schemeClr val="bg1"/>
                </a:solidFill>
              </a:rPr>
              <a:t>political party structures and identities are not as strong as in other nations. Therefore presidential candidates need to project their own image far more strongly. This needs substantial spending. </a:t>
            </a:r>
          </a:p>
          <a:p>
            <a:pPr lvl="0"/>
            <a:r>
              <a:rPr lang="en-GB" sz="2400" smtClean="0">
                <a:solidFill>
                  <a:schemeClr val="bg1"/>
                </a:solidFill>
              </a:rPr>
              <a:t>2. It </a:t>
            </a:r>
            <a:r>
              <a:rPr lang="en-GB" sz="2400">
                <a:solidFill>
                  <a:schemeClr val="bg1"/>
                </a:solidFill>
              </a:rPr>
              <a:t>is expensive to advertise on television, especially during the prime TV slots. Despite, this being the age of the internet TV still the main form of spreading the campaigning messages. </a:t>
            </a:r>
          </a:p>
          <a:p>
            <a:pPr lvl="0"/>
            <a:r>
              <a:rPr lang="en-GB" sz="2400" smtClean="0">
                <a:solidFill>
                  <a:schemeClr val="bg1"/>
                </a:solidFill>
              </a:rPr>
              <a:t>3. Messaging </a:t>
            </a:r>
            <a:r>
              <a:rPr lang="en-GB" sz="2400">
                <a:solidFill>
                  <a:schemeClr val="bg1"/>
                </a:solidFill>
              </a:rPr>
              <a:t>to target key voter groups or swing states needs to be undertaken with precision and extensive polling, which is an expensive science.</a:t>
            </a:r>
          </a:p>
          <a:p>
            <a:pPr lvl="0"/>
            <a:r>
              <a:rPr lang="en-GB" sz="2400" smtClean="0">
                <a:solidFill>
                  <a:schemeClr val="bg1"/>
                </a:solidFill>
              </a:rPr>
              <a:t>4. Specialist </a:t>
            </a:r>
            <a:r>
              <a:rPr lang="en-GB" sz="2400">
                <a:solidFill>
                  <a:schemeClr val="bg1"/>
                </a:solidFill>
              </a:rPr>
              <a:t>campaign staff need to be employed and the latest specialist technologies, web site and social media methods used</a:t>
            </a:r>
          </a:p>
          <a:p>
            <a:pPr lvl="0"/>
            <a:r>
              <a:rPr lang="en-GB" sz="2400" smtClean="0">
                <a:solidFill>
                  <a:schemeClr val="bg1"/>
                </a:solidFill>
              </a:rPr>
              <a:t>5. Political </a:t>
            </a:r>
            <a:r>
              <a:rPr lang="en-GB" sz="2400">
                <a:solidFill>
                  <a:schemeClr val="bg1"/>
                </a:solidFill>
              </a:rPr>
              <a:t>campaigns extend over longer and longer periods,  presidential campaigns start now, almost two years before the actual election. At the same time congressional, state and other elections mean that election campaigning is on an almost permanent nature. </a:t>
            </a:r>
          </a:p>
        </p:txBody>
      </p:sp>
      <p:sp>
        <p:nvSpPr>
          <p:cNvPr id="3" name="Right Arrow 2">
            <a:hlinkClick r:id="" action="ppaction://hlinkshowjump?jump=nextslide"/>
          </p:cNvPr>
          <p:cNvSpPr/>
          <p:nvPr/>
        </p:nvSpPr>
        <p:spPr>
          <a:xfrm>
            <a:off x="8550605" y="6048000"/>
            <a:ext cx="576064" cy="432048"/>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y-GB"/>
          </a:p>
        </p:txBody>
      </p:sp>
      <p:grpSp>
        <p:nvGrpSpPr>
          <p:cNvPr id="4" name="Group 3"/>
          <p:cNvGrpSpPr/>
          <p:nvPr/>
        </p:nvGrpSpPr>
        <p:grpSpPr>
          <a:xfrm>
            <a:off x="7596000" y="6021288"/>
            <a:ext cx="864096" cy="432048"/>
            <a:chOff x="9468544" y="4887744"/>
            <a:chExt cx="864096" cy="432048"/>
          </a:xfrm>
        </p:grpSpPr>
        <p:sp>
          <p:nvSpPr>
            <p:cNvPr id="5" name="Rounded Rectangle 4"/>
            <p:cNvSpPr/>
            <p:nvPr/>
          </p:nvSpPr>
          <p:spPr>
            <a:xfrm>
              <a:off x="9468544" y="4887744"/>
              <a:ext cx="864096" cy="432048"/>
            </a:xfrm>
            <a:prstGeom prst="roundRect">
              <a:avLst/>
            </a:prstGeom>
            <a:solidFill>
              <a:srgbClr val="241D3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y-GB"/>
            </a:p>
          </p:txBody>
        </p:sp>
        <p:sp>
          <p:nvSpPr>
            <p:cNvPr id="6" name="TextBox 5"/>
            <p:cNvSpPr txBox="1"/>
            <p:nvPr/>
          </p:nvSpPr>
          <p:spPr>
            <a:xfrm>
              <a:off x="9540552" y="4919677"/>
              <a:ext cx="720080" cy="369332"/>
            </a:xfrm>
            <a:prstGeom prst="rect">
              <a:avLst/>
            </a:prstGeom>
            <a:noFill/>
          </p:spPr>
          <p:txBody>
            <a:bodyPr wrap="square" rtlCol="0">
              <a:spAutoFit/>
            </a:bodyPr>
            <a:lstStyle/>
            <a:p>
              <a:r>
                <a:rPr lang="cy-GB" i="1" smtClean="0">
                  <a:solidFill>
                    <a:schemeClr val="bg1"/>
                  </a:solidFill>
                  <a:latin typeface="Arial" panose="020B0604020202020204" pitchFamily="34" charset="0"/>
                  <a:cs typeface="Arial" panose="020B0604020202020204" pitchFamily="34" charset="0"/>
                </a:rPr>
                <a:t>View</a:t>
              </a:r>
              <a:endParaRPr lang="cy-GB" i="1">
                <a:solidFill>
                  <a:schemeClr val="bg1"/>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383706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fade">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fade">
                                      <p:cBhvr>
                                        <p:cTn id="25" dur="500"/>
                                        <p:tgtEl>
                                          <p:spTgt spid="2">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xit" presetSubtype="0" fill="hold" nodeType="clickEffect">
                                  <p:stCondLst>
                                    <p:cond delay="0"/>
                                  </p:stCondLst>
                                  <p:childTnLst>
                                    <p:set>
                                      <p:cBhvr>
                                        <p:cTn id="29" dur="1" fill="hold">
                                          <p:stCondLst>
                                            <p:cond delay="0"/>
                                          </p:stCondLst>
                                        </p:cTn>
                                        <p:tgtEl>
                                          <p:spTgt spid="2">
                                            <p:txEl>
                                              <p:pRg st="2" end="2"/>
                                            </p:txEl>
                                          </p:spTgt>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2">
                                            <p:txEl>
                                              <p:pRg st="3" end="3"/>
                                            </p:txEl>
                                          </p:spTgt>
                                        </p:tgtEl>
                                        <p:attrNameLst>
                                          <p:attrName>style.visibility</p:attrName>
                                        </p:attrNameLst>
                                      </p:cBhvr>
                                      <p:to>
                                        <p:strVal val="visible"/>
                                      </p:to>
                                    </p:set>
                                    <p:animEffect transition="in" filter="fade">
                                      <p:cBhvr>
                                        <p:cTn id="34" dur="500"/>
                                        <p:tgtEl>
                                          <p:spTgt spid="2">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nodeType="clickEffect">
                                  <p:stCondLst>
                                    <p:cond delay="0"/>
                                  </p:stCondLst>
                                  <p:childTnLst>
                                    <p:set>
                                      <p:cBhvr>
                                        <p:cTn id="38" dur="1" fill="hold">
                                          <p:stCondLst>
                                            <p:cond delay="0"/>
                                          </p:stCondLst>
                                        </p:cTn>
                                        <p:tgtEl>
                                          <p:spTgt spid="2">
                                            <p:txEl>
                                              <p:pRg st="3" end="3"/>
                                            </p:txEl>
                                          </p:spTgt>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2">
                                            <p:txEl>
                                              <p:pRg st="4" end="4"/>
                                            </p:txEl>
                                          </p:spTgt>
                                        </p:tgtEl>
                                        <p:attrNameLst>
                                          <p:attrName>style.visibility</p:attrName>
                                        </p:attrNameLst>
                                      </p:cBhvr>
                                      <p:to>
                                        <p:strVal val="visible"/>
                                      </p:to>
                                    </p:set>
                                    <p:animEffect transition="in" filter="fade">
                                      <p:cBhvr>
                                        <p:cTn id="43" dur="500"/>
                                        <p:tgtEl>
                                          <p:spTgt spid="2">
                                            <p:txEl>
                                              <p:pRg st="4" end="4"/>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xit" presetSubtype="0" fill="hold" nodeType="clickEffect">
                                  <p:stCondLst>
                                    <p:cond delay="0"/>
                                  </p:stCondLst>
                                  <p:childTnLst>
                                    <p:set>
                                      <p:cBhvr>
                                        <p:cTn id="47" dur="1" fill="hold">
                                          <p:stCondLst>
                                            <p:cond delay="0"/>
                                          </p:stCondLst>
                                        </p:cTn>
                                        <p:tgtEl>
                                          <p:spTgt spid="2">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0381" y="2160000"/>
            <a:ext cx="7488832" cy="830997"/>
          </a:xfrm>
          <a:prstGeom prst="rect">
            <a:avLst/>
          </a:prstGeom>
          <a:noFill/>
        </p:spPr>
        <p:txBody>
          <a:bodyPr wrap="square" rtlCol="0">
            <a:spAutoFit/>
          </a:bodyPr>
          <a:lstStyle/>
          <a:p>
            <a:r>
              <a:rPr lang="en-GB" sz="2400" smtClean="0">
                <a:solidFill>
                  <a:schemeClr val="bg1"/>
                </a:solidFill>
              </a:rPr>
              <a:t>Use the words shown </a:t>
            </a:r>
            <a:r>
              <a:rPr lang="en-GB" sz="2400">
                <a:solidFill>
                  <a:schemeClr val="bg1"/>
                </a:solidFill>
              </a:rPr>
              <a:t>on the </a:t>
            </a:r>
            <a:r>
              <a:rPr lang="en-GB" sz="2400" smtClean="0">
                <a:solidFill>
                  <a:schemeClr val="bg1"/>
                </a:solidFill>
              </a:rPr>
              <a:t>next screen to provide again each reason given in answer to the question. </a:t>
            </a:r>
            <a:endParaRPr lang="cy-GB" sz="2400">
              <a:solidFill>
                <a:schemeClr val="bg1"/>
              </a:solidFill>
            </a:endParaRPr>
          </a:p>
        </p:txBody>
      </p:sp>
      <p:sp>
        <p:nvSpPr>
          <p:cNvPr id="67" name="TextBox 66"/>
          <p:cNvSpPr txBox="1"/>
          <p:nvPr/>
        </p:nvSpPr>
        <p:spPr>
          <a:xfrm>
            <a:off x="821250" y="3600000"/>
            <a:ext cx="5328591" cy="646331"/>
          </a:xfrm>
          <a:prstGeom prst="rect">
            <a:avLst/>
          </a:prstGeom>
          <a:noFill/>
        </p:spPr>
        <p:txBody>
          <a:bodyPr wrap="square" rtlCol="0">
            <a:spAutoFit/>
          </a:bodyPr>
          <a:lstStyle/>
          <a:p>
            <a:r>
              <a:rPr lang="en-GB" i="1" smtClean="0">
                <a:solidFill>
                  <a:schemeClr val="bg1"/>
                </a:solidFill>
              </a:rPr>
              <a:t>Click on the </a:t>
            </a:r>
            <a:r>
              <a:rPr lang="en-GB" b="1" i="1" smtClean="0">
                <a:solidFill>
                  <a:schemeClr val="bg1"/>
                </a:solidFill>
              </a:rPr>
              <a:t>View</a:t>
            </a:r>
            <a:r>
              <a:rPr lang="en-GB" i="1" smtClean="0">
                <a:solidFill>
                  <a:schemeClr val="bg1"/>
                </a:solidFill>
              </a:rPr>
              <a:t> button to reveal each </a:t>
            </a:r>
            <a:br>
              <a:rPr lang="en-GB" i="1" smtClean="0">
                <a:solidFill>
                  <a:schemeClr val="bg1"/>
                </a:solidFill>
              </a:rPr>
            </a:br>
            <a:r>
              <a:rPr lang="en-GB" i="1" smtClean="0">
                <a:solidFill>
                  <a:schemeClr val="bg1"/>
                </a:solidFill>
              </a:rPr>
              <a:t>reason in turn.</a:t>
            </a:r>
            <a:endParaRPr lang="cy-GB" i="1">
              <a:solidFill>
                <a:schemeClr val="bg1"/>
              </a:solidFill>
            </a:endParaRPr>
          </a:p>
        </p:txBody>
      </p:sp>
      <p:sp>
        <p:nvSpPr>
          <p:cNvPr id="4" name="Right Arrow 3">
            <a:hlinkClick r:id="" action="ppaction://hlinkshowjump?jump=nextslide"/>
          </p:cNvPr>
          <p:cNvSpPr/>
          <p:nvPr/>
        </p:nvSpPr>
        <p:spPr>
          <a:xfrm>
            <a:off x="5400000" y="3672000"/>
            <a:ext cx="576064" cy="432048"/>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y-GB"/>
          </a:p>
        </p:txBody>
      </p:sp>
    </p:spTree>
    <p:extLst>
      <p:ext uri="{BB962C8B-B14F-4D97-AF65-F5344CB8AC3E}">
        <p14:creationId xmlns:p14="http://schemas.microsoft.com/office/powerpoint/2010/main" val="17956319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548680"/>
            <a:ext cx="8640960" cy="6001643"/>
          </a:xfrm>
          <a:prstGeom prst="rect">
            <a:avLst/>
          </a:prstGeom>
          <a:noFill/>
        </p:spPr>
        <p:txBody>
          <a:bodyPr wrap="square" rtlCol="0">
            <a:spAutoFit/>
          </a:bodyPr>
          <a:lstStyle/>
          <a:p>
            <a:pPr lvl="0"/>
            <a:r>
              <a:rPr lang="en-GB" sz="2400" smtClean="0">
                <a:solidFill>
                  <a:schemeClr val="bg1"/>
                </a:solidFill>
              </a:rPr>
              <a:t>1. </a:t>
            </a:r>
            <a:r>
              <a:rPr lang="en-GB" sz="2400" smtClean="0">
                <a:solidFill>
                  <a:srgbClr val="241D3C"/>
                </a:solidFill>
              </a:rPr>
              <a:t>The </a:t>
            </a:r>
            <a:r>
              <a:rPr lang="en-GB" sz="2400">
                <a:solidFill>
                  <a:srgbClr val="241D3C"/>
                </a:solidFill>
              </a:rPr>
              <a:t>political party structures and identities are </a:t>
            </a:r>
            <a:r>
              <a:rPr lang="en-GB" sz="2400">
                <a:solidFill>
                  <a:schemeClr val="bg1"/>
                </a:solidFill>
              </a:rPr>
              <a:t>not as strong </a:t>
            </a:r>
            <a:r>
              <a:rPr lang="en-GB" sz="2400">
                <a:solidFill>
                  <a:srgbClr val="241D3C"/>
                </a:solidFill>
              </a:rPr>
              <a:t>as in other nations. Therefore presidential candidates need to project their own image far more strongly. This needs substantial spending.</a:t>
            </a:r>
            <a:r>
              <a:rPr lang="en-GB" sz="2400">
                <a:solidFill>
                  <a:schemeClr val="bg1"/>
                </a:solidFill>
              </a:rPr>
              <a:t> </a:t>
            </a:r>
          </a:p>
          <a:p>
            <a:pPr lvl="0"/>
            <a:r>
              <a:rPr lang="en-GB" sz="2400" smtClean="0">
                <a:solidFill>
                  <a:schemeClr val="bg1"/>
                </a:solidFill>
              </a:rPr>
              <a:t>2. </a:t>
            </a:r>
            <a:r>
              <a:rPr lang="en-GB" sz="2400" smtClean="0">
                <a:solidFill>
                  <a:srgbClr val="241D3C"/>
                </a:solidFill>
              </a:rPr>
              <a:t>It </a:t>
            </a:r>
            <a:r>
              <a:rPr lang="en-GB" sz="2400">
                <a:solidFill>
                  <a:srgbClr val="241D3C"/>
                </a:solidFill>
              </a:rPr>
              <a:t>is </a:t>
            </a:r>
            <a:r>
              <a:rPr lang="en-GB" sz="2400">
                <a:solidFill>
                  <a:schemeClr val="bg1"/>
                </a:solidFill>
              </a:rPr>
              <a:t>expensive </a:t>
            </a:r>
            <a:r>
              <a:rPr lang="en-GB" sz="2400">
                <a:solidFill>
                  <a:srgbClr val="241D3C"/>
                </a:solidFill>
              </a:rPr>
              <a:t>to advertise on television, especially during the prime TV slots. Despite, this being the age of the internet TV still the main form of spreading the campaigning messages. </a:t>
            </a:r>
          </a:p>
          <a:p>
            <a:pPr lvl="0"/>
            <a:r>
              <a:rPr lang="en-GB" sz="2400" smtClean="0">
                <a:solidFill>
                  <a:schemeClr val="bg1"/>
                </a:solidFill>
              </a:rPr>
              <a:t>3. </a:t>
            </a:r>
            <a:r>
              <a:rPr lang="en-GB" sz="2400" smtClean="0">
                <a:solidFill>
                  <a:srgbClr val="241D3C"/>
                </a:solidFill>
              </a:rPr>
              <a:t>Messaging </a:t>
            </a:r>
            <a:r>
              <a:rPr lang="en-GB" sz="2400">
                <a:solidFill>
                  <a:srgbClr val="241D3C"/>
                </a:solidFill>
              </a:rPr>
              <a:t>to </a:t>
            </a:r>
            <a:r>
              <a:rPr lang="en-GB" sz="2400">
                <a:solidFill>
                  <a:schemeClr val="bg1"/>
                </a:solidFill>
              </a:rPr>
              <a:t>target key </a:t>
            </a:r>
            <a:r>
              <a:rPr lang="en-GB" sz="2400">
                <a:solidFill>
                  <a:srgbClr val="241D3C"/>
                </a:solidFill>
              </a:rPr>
              <a:t>voter groups or swing states needs to be undertaken with precision and extensive polling, which is an expensive science.</a:t>
            </a:r>
          </a:p>
          <a:p>
            <a:pPr lvl="0"/>
            <a:r>
              <a:rPr lang="en-GB" sz="2400" smtClean="0">
                <a:solidFill>
                  <a:schemeClr val="bg1"/>
                </a:solidFill>
              </a:rPr>
              <a:t>4. Specialist </a:t>
            </a:r>
            <a:r>
              <a:rPr lang="en-GB" sz="2400">
                <a:solidFill>
                  <a:srgbClr val="241D3C"/>
                </a:solidFill>
              </a:rPr>
              <a:t>campaign staff need to be employed and the latest specialist technologies, web site and social media methods </a:t>
            </a:r>
            <a:r>
              <a:rPr lang="en-GB" sz="2400" smtClean="0">
                <a:solidFill>
                  <a:srgbClr val="241D3C"/>
                </a:solidFill>
              </a:rPr>
              <a:t>used.</a:t>
            </a:r>
            <a:endParaRPr lang="en-GB" sz="2400">
              <a:solidFill>
                <a:srgbClr val="241D3C"/>
              </a:solidFill>
            </a:endParaRPr>
          </a:p>
          <a:p>
            <a:pPr lvl="0"/>
            <a:r>
              <a:rPr lang="en-GB" sz="2400" smtClean="0">
                <a:solidFill>
                  <a:schemeClr val="bg1"/>
                </a:solidFill>
              </a:rPr>
              <a:t>5. </a:t>
            </a:r>
            <a:r>
              <a:rPr lang="en-GB" sz="2400" smtClean="0">
                <a:solidFill>
                  <a:srgbClr val="241D3C"/>
                </a:solidFill>
              </a:rPr>
              <a:t>Political </a:t>
            </a:r>
            <a:r>
              <a:rPr lang="en-GB" sz="2400">
                <a:solidFill>
                  <a:srgbClr val="241D3C"/>
                </a:solidFill>
              </a:rPr>
              <a:t>campaigns extend over longer and longer periods,  presidential campaigns start now, almost two years before the actual election. At the same time congressional, state and other elections mean that election campaigning is on an almost </a:t>
            </a:r>
            <a:r>
              <a:rPr lang="en-GB" sz="2400">
                <a:solidFill>
                  <a:schemeClr val="bg1"/>
                </a:solidFill>
              </a:rPr>
              <a:t>permanent </a:t>
            </a:r>
            <a:r>
              <a:rPr lang="en-GB" sz="2400">
                <a:solidFill>
                  <a:srgbClr val="241D3C"/>
                </a:solidFill>
              </a:rPr>
              <a:t>nature. </a:t>
            </a:r>
          </a:p>
        </p:txBody>
      </p:sp>
      <p:sp>
        <p:nvSpPr>
          <p:cNvPr id="6" name="TextBox 5"/>
          <p:cNvSpPr txBox="1"/>
          <p:nvPr/>
        </p:nvSpPr>
        <p:spPr>
          <a:xfrm>
            <a:off x="252000" y="547200"/>
            <a:ext cx="8640960" cy="6001643"/>
          </a:xfrm>
          <a:prstGeom prst="rect">
            <a:avLst/>
          </a:prstGeom>
          <a:noFill/>
        </p:spPr>
        <p:txBody>
          <a:bodyPr wrap="square" rtlCol="0">
            <a:spAutoFit/>
          </a:bodyPr>
          <a:lstStyle/>
          <a:p>
            <a:pPr lvl="0"/>
            <a:r>
              <a:rPr lang="en-GB" sz="2400" smtClean="0">
                <a:solidFill>
                  <a:schemeClr val="bg1"/>
                </a:solidFill>
              </a:rPr>
              <a:t>1. The </a:t>
            </a:r>
            <a:r>
              <a:rPr lang="en-GB" sz="2400">
                <a:solidFill>
                  <a:schemeClr val="bg1"/>
                </a:solidFill>
              </a:rPr>
              <a:t>political party structures and identities are </a:t>
            </a:r>
            <a:r>
              <a:rPr lang="en-GB" sz="2400">
                <a:solidFill>
                  <a:srgbClr val="FFC000"/>
                </a:solidFill>
              </a:rPr>
              <a:t>not as strong </a:t>
            </a:r>
            <a:r>
              <a:rPr lang="en-GB" sz="2400">
                <a:solidFill>
                  <a:schemeClr val="bg1"/>
                </a:solidFill>
              </a:rPr>
              <a:t>as in other nations. Therefore presidential candidates need to project their own image far more strongly. This needs substantial spending. </a:t>
            </a:r>
          </a:p>
          <a:p>
            <a:pPr lvl="0"/>
            <a:r>
              <a:rPr lang="en-GB" sz="2400" smtClean="0">
                <a:solidFill>
                  <a:schemeClr val="bg1"/>
                </a:solidFill>
              </a:rPr>
              <a:t>2. It </a:t>
            </a:r>
            <a:r>
              <a:rPr lang="en-GB" sz="2400">
                <a:solidFill>
                  <a:schemeClr val="bg1"/>
                </a:solidFill>
              </a:rPr>
              <a:t>is </a:t>
            </a:r>
            <a:r>
              <a:rPr lang="en-GB" sz="2400">
                <a:solidFill>
                  <a:srgbClr val="FFC000"/>
                </a:solidFill>
              </a:rPr>
              <a:t>expensive</a:t>
            </a:r>
            <a:r>
              <a:rPr lang="en-GB" sz="2400">
                <a:solidFill>
                  <a:schemeClr val="bg1"/>
                </a:solidFill>
              </a:rPr>
              <a:t> to advertise on television, especially during the prime TV slots. Despite, this being the age of the internet TV still the main form of spreading the campaigning messages. </a:t>
            </a:r>
          </a:p>
          <a:p>
            <a:pPr lvl="0"/>
            <a:r>
              <a:rPr lang="en-GB" sz="2400" smtClean="0">
                <a:solidFill>
                  <a:schemeClr val="bg1"/>
                </a:solidFill>
              </a:rPr>
              <a:t>3. Messaging </a:t>
            </a:r>
            <a:r>
              <a:rPr lang="en-GB" sz="2400">
                <a:solidFill>
                  <a:schemeClr val="bg1"/>
                </a:solidFill>
              </a:rPr>
              <a:t>to </a:t>
            </a:r>
            <a:r>
              <a:rPr lang="en-GB" sz="2400">
                <a:solidFill>
                  <a:srgbClr val="FFC000"/>
                </a:solidFill>
              </a:rPr>
              <a:t>target key </a:t>
            </a:r>
            <a:r>
              <a:rPr lang="en-GB" sz="2400">
                <a:solidFill>
                  <a:schemeClr val="bg1"/>
                </a:solidFill>
              </a:rPr>
              <a:t>voter groups or swing states needs to be undertaken with precision and extensive polling, which is an expensive science.</a:t>
            </a:r>
          </a:p>
          <a:p>
            <a:pPr lvl="0"/>
            <a:r>
              <a:rPr lang="en-GB" sz="2400" smtClean="0">
                <a:solidFill>
                  <a:schemeClr val="bg1"/>
                </a:solidFill>
              </a:rPr>
              <a:t>4. </a:t>
            </a:r>
            <a:r>
              <a:rPr lang="en-GB" sz="2400" smtClean="0">
                <a:solidFill>
                  <a:srgbClr val="FFC000"/>
                </a:solidFill>
              </a:rPr>
              <a:t>Specialist</a:t>
            </a:r>
            <a:r>
              <a:rPr lang="en-GB" sz="2400" smtClean="0">
                <a:solidFill>
                  <a:schemeClr val="bg1"/>
                </a:solidFill>
              </a:rPr>
              <a:t> </a:t>
            </a:r>
            <a:r>
              <a:rPr lang="en-GB" sz="2400">
                <a:solidFill>
                  <a:schemeClr val="bg1"/>
                </a:solidFill>
              </a:rPr>
              <a:t>campaign staff need to be employed and the latest specialist technologies, web site and social media methods </a:t>
            </a:r>
            <a:r>
              <a:rPr lang="en-GB" sz="2400" smtClean="0">
                <a:solidFill>
                  <a:schemeClr val="bg1"/>
                </a:solidFill>
              </a:rPr>
              <a:t>used.</a:t>
            </a:r>
            <a:endParaRPr lang="en-GB" sz="2400">
              <a:solidFill>
                <a:schemeClr val="bg1"/>
              </a:solidFill>
            </a:endParaRPr>
          </a:p>
          <a:p>
            <a:pPr lvl="0"/>
            <a:r>
              <a:rPr lang="en-GB" sz="2400" smtClean="0">
                <a:solidFill>
                  <a:schemeClr val="bg1"/>
                </a:solidFill>
              </a:rPr>
              <a:t>5. Political </a:t>
            </a:r>
            <a:r>
              <a:rPr lang="en-GB" sz="2400">
                <a:solidFill>
                  <a:schemeClr val="bg1"/>
                </a:solidFill>
              </a:rPr>
              <a:t>campaigns </a:t>
            </a:r>
            <a:r>
              <a:rPr lang="en-GB" sz="2400">
                <a:solidFill>
                  <a:srgbClr val="FFC000"/>
                </a:solidFill>
              </a:rPr>
              <a:t>extend</a:t>
            </a:r>
            <a:r>
              <a:rPr lang="en-GB" sz="2400">
                <a:solidFill>
                  <a:schemeClr val="bg1"/>
                </a:solidFill>
              </a:rPr>
              <a:t> over longer and longer periods,  presidential campaigns start now, almost two years before the actual election. At the same time congressional, state and other elections mean that election campaigning is on an almost </a:t>
            </a:r>
            <a:r>
              <a:rPr lang="en-GB" sz="2400">
                <a:solidFill>
                  <a:srgbClr val="FFC000"/>
                </a:solidFill>
              </a:rPr>
              <a:t>permanent</a:t>
            </a:r>
            <a:r>
              <a:rPr lang="en-GB" sz="2400">
                <a:solidFill>
                  <a:schemeClr val="bg1"/>
                </a:solidFill>
              </a:rPr>
              <a:t> nature. </a:t>
            </a:r>
          </a:p>
        </p:txBody>
      </p:sp>
      <p:grpSp>
        <p:nvGrpSpPr>
          <p:cNvPr id="3" name="Group 2"/>
          <p:cNvGrpSpPr/>
          <p:nvPr/>
        </p:nvGrpSpPr>
        <p:grpSpPr>
          <a:xfrm>
            <a:off x="8172400" y="6021288"/>
            <a:ext cx="864096" cy="432048"/>
            <a:chOff x="9468544" y="4887744"/>
            <a:chExt cx="864096" cy="432048"/>
          </a:xfrm>
        </p:grpSpPr>
        <p:sp>
          <p:nvSpPr>
            <p:cNvPr id="4" name="Rounded Rectangle 3"/>
            <p:cNvSpPr/>
            <p:nvPr/>
          </p:nvSpPr>
          <p:spPr>
            <a:xfrm>
              <a:off x="9468544" y="4887744"/>
              <a:ext cx="864096" cy="432048"/>
            </a:xfrm>
            <a:prstGeom prst="roundRect">
              <a:avLst/>
            </a:prstGeom>
            <a:solidFill>
              <a:srgbClr val="241D3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y-GB"/>
            </a:p>
          </p:txBody>
        </p:sp>
        <p:sp>
          <p:nvSpPr>
            <p:cNvPr id="5" name="TextBox 4"/>
            <p:cNvSpPr txBox="1"/>
            <p:nvPr/>
          </p:nvSpPr>
          <p:spPr>
            <a:xfrm>
              <a:off x="9540552" y="4919677"/>
              <a:ext cx="720080" cy="369332"/>
            </a:xfrm>
            <a:prstGeom prst="rect">
              <a:avLst/>
            </a:prstGeom>
            <a:noFill/>
          </p:spPr>
          <p:txBody>
            <a:bodyPr wrap="square" rtlCol="0">
              <a:spAutoFit/>
            </a:bodyPr>
            <a:lstStyle/>
            <a:p>
              <a:r>
                <a:rPr lang="cy-GB" i="1" smtClean="0">
                  <a:solidFill>
                    <a:schemeClr val="bg1"/>
                  </a:solidFill>
                  <a:latin typeface="Arial" panose="020B0604020202020204" pitchFamily="34" charset="0"/>
                  <a:cs typeface="Arial" panose="020B0604020202020204" pitchFamily="34" charset="0"/>
                </a:rPr>
                <a:t>View</a:t>
              </a:r>
              <a:endParaRPr lang="cy-GB" i="1">
                <a:solidFill>
                  <a:schemeClr val="bg1"/>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97960459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0"/>
                                        <p:tgtEl>
                                          <p:spTgt spid="6">
                                            <p:txEl>
                                              <p:pRg st="4" end="4"/>
                                            </p:txEl>
                                          </p:spTgt>
                                        </p:tgtEl>
                                      </p:cBhvr>
                                    </p:animEffect>
                                  </p:childTnLst>
                                </p:cTn>
                              </p:par>
                            </p:childTnLst>
                          </p:cTn>
                        </p:par>
                      </p:childTnLst>
                    </p:cTn>
                  </p:par>
                </p:childTnLst>
              </p:cTn>
              <p:nextCondLst>
                <p:cond evt="onClick" delay="0">
                  <p:tgtEl>
                    <p:spTgt spid="3"/>
                  </p:tgtEl>
                </p:cond>
              </p:nextCondLst>
            </p:seq>
          </p:childTnLst>
        </p:cTn>
      </p:par>
    </p:tnLst>
    <p:bldLst>
      <p:bldP spid="6" grpId="0" build="p" advAuto="50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565</Words>
  <Application>Microsoft Office PowerPoint</Application>
  <PresentationFormat>On-screen Show (4:3)</PresentationFormat>
  <Paragraphs>24</Paragraphs>
  <Slides>5</Slides>
  <Notes>0</Notes>
  <HiddenSlides>0</HiddenSlides>
  <MMClips>0</MMClips>
  <ScaleCrop>false</ScaleCrop>
  <HeadingPairs>
    <vt:vector size="4" baseType="variant">
      <vt:variant>
        <vt:lpstr>Theme</vt:lpstr>
      </vt:variant>
      <vt:variant>
        <vt:i4>3</vt:i4>
      </vt:variant>
      <vt:variant>
        <vt:lpstr>Slide Titles</vt:lpstr>
      </vt:variant>
      <vt:variant>
        <vt:i4>5</vt:i4>
      </vt:variant>
    </vt:vector>
  </HeadingPairs>
  <TitlesOfParts>
    <vt:vector size="8" baseType="lpstr">
      <vt:lpstr>Office Theme</vt:lpstr>
      <vt:lpstr>1_Custom Design</vt:lpstr>
      <vt:lpstr>Custom Design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dc:creator>
  <cp:lastModifiedBy>WJEC</cp:lastModifiedBy>
  <cp:revision>40</cp:revision>
  <dcterms:created xsi:type="dcterms:W3CDTF">2016-03-15T10:17:57Z</dcterms:created>
  <dcterms:modified xsi:type="dcterms:W3CDTF">2016-12-05T12:09:03Z</dcterms:modified>
</cp:coreProperties>
</file>