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Lst>
  <p:notesMasterIdLst>
    <p:notesMasterId r:id="rId35"/>
  </p:notesMasterIdLst>
  <p:handoutMasterIdLst>
    <p:handoutMasterId r:id="rId36"/>
  </p:handoutMasterIdLst>
  <p:sldIdLst>
    <p:sldId id="462" r:id="rId5"/>
    <p:sldId id="840" r:id="rId6"/>
    <p:sldId id="837" r:id="rId7"/>
    <p:sldId id="844" r:id="rId8"/>
    <p:sldId id="851" r:id="rId9"/>
    <p:sldId id="850" r:id="rId10"/>
    <p:sldId id="852" r:id="rId11"/>
    <p:sldId id="855" r:id="rId12"/>
    <p:sldId id="853" r:id="rId13"/>
    <p:sldId id="858" r:id="rId14"/>
    <p:sldId id="854" r:id="rId15"/>
    <p:sldId id="856" r:id="rId16"/>
    <p:sldId id="834" r:id="rId17"/>
    <p:sldId id="868" r:id="rId18"/>
    <p:sldId id="869" r:id="rId19"/>
    <p:sldId id="867" r:id="rId20"/>
    <p:sldId id="871" r:id="rId21"/>
    <p:sldId id="870" r:id="rId22"/>
    <p:sldId id="866" r:id="rId23"/>
    <p:sldId id="857" r:id="rId24"/>
    <p:sldId id="849" r:id="rId25"/>
    <p:sldId id="859" r:id="rId26"/>
    <p:sldId id="872" r:id="rId27"/>
    <p:sldId id="863" r:id="rId28"/>
    <p:sldId id="861" r:id="rId29"/>
    <p:sldId id="862" r:id="rId30"/>
    <p:sldId id="865" r:id="rId31"/>
    <p:sldId id="864" r:id="rId32"/>
    <p:sldId id="838" r:id="rId33"/>
    <p:sldId id="512" r:id="rId34"/>
  </p:sldIdLst>
  <p:sldSz cx="12239625" cy="6840538"/>
  <p:notesSz cx="6858000" cy="9144000"/>
  <p:custDataLst>
    <p:tags r:id="rId37"/>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55" userDrawn="1">
          <p15:clr>
            <a:srgbClr val="A4A3A4"/>
          </p15:clr>
        </p15:guide>
        <p15:guide id="2" pos="385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932204-F0BA-0132-6699-423C630CB3FF}" name="Mark Thirlwell" initials="MT" userId="S::mark.thirlwell@eal.org.uk::0eea46bc-1a08-4dae-8290-d9217da89020" providerId="AD"/>
  <p188:author id="{5BD82555-537F-E2F1-613C-D8E839C8829C}" name="Andrasko, Rhiannon" initials="AR" userId="S::rhiannon.andrasko@wjec.co.uk::15be4c62-2de6-4343-a7f4-3c209826ed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e Prodger" initials="CP" lastIdx="3" clrIdx="0">
    <p:extLst>
      <p:ext uri="{19B8F6BF-5375-455C-9EA6-DF929625EA0E}">
        <p15:presenceInfo xmlns:p15="http://schemas.microsoft.com/office/powerpoint/2012/main" userId="Caroline Prodger" providerId="None"/>
      </p:ext>
    </p:extLst>
  </p:cmAuthor>
  <p:cmAuthor id="2" name="Anwen Roberts" initials="AR" lastIdx="4" clrIdx="1">
    <p:extLst>
      <p:ext uri="{19B8F6BF-5375-455C-9EA6-DF929625EA0E}">
        <p15:presenceInfo xmlns:p15="http://schemas.microsoft.com/office/powerpoint/2012/main" userId="acb94dfec5711bca" providerId="Windows Live"/>
      </p:ext>
    </p:extLst>
  </p:cmAuthor>
  <p:cmAuthor id="3" name="Grant Dodd" initials="GD" lastIdx="3" clrIdx="2">
    <p:extLst>
      <p:ext uri="{19B8F6BF-5375-455C-9EA6-DF929625EA0E}">
        <p15:presenceInfo xmlns:p15="http://schemas.microsoft.com/office/powerpoint/2012/main" userId="Grant Dod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D9D9"/>
    <a:srgbClr val="FC4421"/>
    <a:srgbClr val="000000"/>
    <a:srgbClr val="0077E3"/>
    <a:srgbClr val="E30613"/>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1D0ABF-6820-4CCE-ACA3-5739ABC82789}" v="18" dt="2026-03-31T13:33:46.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55" y="77"/>
      </p:cViewPr>
      <p:guideLst>
        <p:guide orient="horz" pos="2155"/>
        <p:guide pos="3855"/>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asko, Rhiannon" userId="S::rhiannon.andrasko@wjec.co.uk::15be4c62-2de6-4343-a7f4-3c209826edd1" providerId="AD" clId="Web-{3DEA3FF9-7CF6-F35E-226D-B575FBE34758}"/>
    <pc:docChg chg="mod modSld">
      <pc:chgData name="Andrasko, Rhiannon" userId="S::rhiannon.andrasko@wjec.co.uk::15be4c62-2de6-4343-a7f4-3c209826edd1" providerId="AD" clId="Web-{3DEA3FF9-7CF6-F35E-226D-B575FBE34758}" dt="2026-03-20T11:57:49.023" v="3"/>
      <pc:docMkLst>
        <pc:docMk/>
      </pc:docMkLst>
      <pc:sldChg chg="modSp">
        <pc:chgData name="Andrasko, Rhiannon" userId="S::rhiannon.andrasko@wjec.co.uk::15be4c62-2de6-4343-a7f4-3c209826edd1" providerId="AD" clId="Web-{3DEA3FF9-7CF6-F35E-226D-B575FBE34758}" dt="2026-03-20T11:54:46.581" v="2" actId="20577"/>
        <pc:sldMkLst>
          <pc:docMk/>
          <pc:sldMk cId="522655731" sldId="852"/>
        </pc:sldMkLst>
        <pc:spChg chg="mod">
          <ac:chgData name="Andrasko, Rhiannon" userId="S::rhiannon.andrasko@wjec.co.uk::15be4c62-2de6-4343-a7f4-3c209826edd1" providerId="AD" clId="Web-{3DEA3FF9-7CF6-F35E-226D-B575FBE34758}" dt="2026-03-20T11:54:46.581" v="2" actId="20577"/>
          <ac:spMkLst>
            <pc:docMk/>
            <pc:sldMk cId="522655731" sldId="852"/>
            <ac:spMk id="6" creationId="{37D2D7B1-42DF-15E9-E525-9BF5117624AE}"/>
          </ac:spMkLst>
        </pc:spChg>
      </pc:sldChg>
    </pc:docChg>
  </pc:docChgLst>
  <pc:docChgLst>
    <pc:chgData name="Mark Thirlwell" userId="0eea46bc-1a08-4dae-8290-d9217da89020" providerId="ADAL" clId="{A74DFD5C-A00E-4D75-B54F-AE1372332AAE}"/>
    <pc:docChg chg="undo redo custSel modSld">
      <pc:chgData name="Mark Thirlwell" userId="0eea46bc-1a08-4dae-8290-d9217da89020" providerId="ADAL" clId="{A74DFD5C-A00E-4D75-B54F-AE1372332AAE}" dt="2026-03-31T13:33:46.629" v="1062" actId="571"/>
      <pc:docMkLst>
        <pc:docMk/>
      </pc:docMkLst>
      <pc:sldChg chg="modSp mod">
        <pc:chgData name="Mark Thirlwell" userId="0eea46bc-1a08-4dae-8290-d9217da89020" providerId="ADAL" clId="{A74DFD5C-A00E-4D75-B54F-AE1372332AAE}" dt="2026-03-12T16:30:50.405" v="11" actId="1076"/>
        <pc:sldMkLst>
          <pc:docMk/>
          <pc:sldMk cId="4139293381" sldId="462"/>
        </pc:sldMkLst>
        <pc:spChg chg="mod">
          <ac:chgData name="Mark Thirlwell" userId="0eea46bc-1a08-4dae-8290-d9217da89020" providerId="ADAL" clId="{A74DFD5C-A00E-4D75-B54F-AE1372332AAE}" dt="2026-03-12T16:30:50.405" v="11" actId="1076"/>
          <ac:spMkLst>
            <pc:docMk/>
            <pc:sldMk cId="4139293381" sldId="462"/>
            <ac:spMk id="3" creationId="{C071156A-2242-124B-AF49-34A979232ED8}"/>
          </ac:spMkLst>
        </pc:spChg>
      </pc:sldChg>
      <pc:sldChg chg="addSp delSp modSp mod">
        <pc:chgData name="Mark Thirlwell" userId="0eea46bc-1a08-4dae-8290-d9217da89020" providerId="ADAL" clId="{A74DFD5C-A00E-4D75-B54F-AE1372332AAE}" dt="2026-03-31T13:30:10.991" v="1034" actId="1582"/>
        <pc:sldMkLst>
          <pc:docMk/>
          <pc:sldMk cId="1753962167" sldId="834"/>
        </pc:sldMkLst>
        <pc:spChg chg="mod">
          <ac:chgData name="Mark Thirlwell" userId="0eea46bc-1a08-4dae-8290-d9217da89020" providerId="ADAL" clId="{A74DFD5C-A00E-4D75-B54F-AE1372332AAE}" dt="2026-03-17T13:24:32.484" v="998" actId="20577"/>
          <ac:spMkLst>
            <pc:docMk/>
            <pc:sldMk cId="1753962167" sldId="834"/>
            <ac:spMk id="4" creationId="{8AF3A0ED-7251-D607-41B4-7FE5F0F138DB}"/>
          </ac:spMkLst>
        </pc:spChg>
        <pc:spChg chg="add mod">
          <ac:chgData name="Mark Thirlwell" userId="0eea46bc-1a08-4dae-8290-d9217da89020" providerId="ADAL" clId="{A74DFD5C-A00E-4D75-B54F-AE1372332AAE}" dt="2026-03-31T13:28:56.176" v="1024" actId="1076"/>
          <ac:spMkLst>
            <pc:docMk/>
            <pc:sldMk cId="1753962167" sldId="834"/>
            <ac:spMk id="5" creationId="{753977E2-1AFB-B007-E19B-0404CF8FA00F}"/>
          </ac:spMkLst>
        </pc:spChg>
        <pc:spChg chg="add mod">
          <ac:chgData name="Mark Thirlwell" userId="0eea46bc-1a08-4dae-8290-d9217da89020" providerId="ADAL" clId="{A74DFD5C-A00E-4D75-B54F-AE1372332AAE}" dt="2026-03-31T13:30:10.991" v="1034" actId="1582"/>
          <ac:spMkLst>
            <pc:docMk/>
            <pc:sldMk cId="1753962167" sldId="834"/>
            <ac:spMk id="8" creationId="{EE9EE561-F194-8B37-68AF-0F9D5670FBE7}"/>
          </ac:spMkLst>
        </pc:spChg>
        <pc:inkChg chg="del">
          <ac:chgData name="Mark Thirlwell" userId="0eea46bc-1a08-4dae-8290-d9217da89020" providerId="ADAL" clId="{A74DFD5C-A00E-4D75-B54F-AE1372332AAE}" dt="2026-03-31T13:28:48.847" v="1022" actId="478"/>
          <ac:inkMkLst>
            <pc:docMk/>
            <pc:sldMk cId="1753962167" sldId="834"/>
            <ac:inkMk id="3" creationId="{CB0503FA-B73A-C131-B29D-0EC970D7B14A}"/>
          </ac:inkMkLst>
        </pc:inkChg>
      </pc:sldChg>
      <pc:sldChg chg="modSp mod">
        <pc:chgData name="Mark Thirlwell" userId="0eea46bc-1a08-4dae-8290-d9217da89020" providerId="ADAL" clId="{A74DFD5C-A00E-4D75-B54F-AE1372332AAE}" dt="2026-03-12T18:01:17.055" v="991" actId="14100"/>
        <pc:sldMkLst>
          <pc:docMk/>
          <pc:sldMk cId="3661908118" sldId="837"/>
        </pc:sldMkLst>
        <pc:spChg chg="mod">
          <ac:chgData name="Mark Thirlwell" userId="0eea46bc-1a08-4dae-8290-d9217da89020" providerId="ADAL" clId="{A74DFD5C-A00E-4D75-B54F-AE1372332AAE}" dt="2026-03-12T18:01:17.055" v="991" actId="14100"/>
          <ac:spMkLst>
            <pc:docMk/>
            <pc:sldMk cId="3661908118" sldId="837"/>
            <ac:spMk id="4" creationId="{BBFFC9DD-99F6-E5CA-5CF5-B1C6B4D6BBC1}"/>
          </ac:spMkLst>
        </pc:spChg>
      </pc:sldChg>
      <pc:sldChg chg="modSp mod">
        <pc:chgData name="Mark Thirlwell" userId="0eea46bc-1a08-4dae-8290-d9217da89020" providerId="ADAL" clId="{A74DFD5C-A00E-4D75-B54F-AE1372332AAE}" dt="2026-03-12T18:01:24.794" v="992" actId="12"/>
        <pc:sldMkLst>
          <pc:docMk/>
          <pc:sldMk cId="3014219946" sldId="838"/>
        </pc:sldMkLst>
        <pc:spChg chg="mod">
          <ac:chgData name="Mark Thirlwell" userId="0eea46bc-1a08-4dae-8290-d9217da89020" providerId="ADAL" clId="{A74DFD5C-A00E-4D75-B54F-AE1372332AAE}" dt="2026-03-12T18:01:24.794" v="992" actId="12"/>
          <ac:spMkLst>
            <pc:docMk/>
            <pc:sldMk cId="3014219946" sldId="838"/>
            <ac:spMk id="4" creationId="{93E98F04-331F-CCC4-AA81-C88F3473D389}"/>
          </ac:spMkLst>
        </pc:spChg>
      </pc:sldChg>
      <pc:sldChg chg="modSp mod">
        <pc:chgData name="Mark Thirlwell" userId="0eea46bc-1a08-4dae-8290-d9217da89020" providerId="ADAL" clId="{A74DFD5C-A00E-4D75-B54F-AE1372332AAE}" dt="2026-03-12T16:31:06.745" v="62" actId="20577"/>
        <pc:sldMkLst>
          <pc:docMk/>
          <pc:sldMk cId="2808480706" sldId="840"/>
        </pc:sldMkLst>
        <pc:spChg chg="mod">
          <ac:chgData name="Mark Thirlwell" userId="0eea46bc-1a08-4dae-8290-d9217da89020" providerId="ADAL" clId="{A74DFD5C-A00E-4D75-B54F-AE1372332AAE}" dt="2026-03-12T16:31:06.745" v="62" actId="20577"/>
          <ac:spMkLst>
            <pc:docMk/>
            <pc:sldMk cId="2808480706" sldId="840"/>
            <ac:spMk id="3" creationId="{6FFB772F-E825-9D87-9E8B-D04BC8A5280C}"/>
          </ac:spMkLst>
        </pc:spChg>
        <pc:spChg chg="mod">
          <ac:chgData name="Mark Thirlwell" userId="0eea46bc-1a08-4dae-8290-d9217da89020" providerId="ADAL" clId="{A74DFD5C-A00E-4D75-B54F-AE1372332AAE}" dt="2026-03-12T16:31:00.415" v="61" actId="948"/>
          <ac:spMkLst>
            <pc:docMk/>
            <pc:sldMk cId="2808480706" sldId="840"/>
            <ac:spMk id="4" creationId="{183CA12B-98D8-441B-A2DE-6FF2B2597824}"/>
          </ac:spMkLst>
        </pc:spChg>
      </pc:sldChg>
      <pc:sldChg chg="modSp mod">
        <pc:chgData name="Mark Thirlwell" userId="0eea46bc-1a08-4dae-8290-d9217da89020" providerId="ADAL" clId="{A74DFD5C-A00E-4D75-B54F-AE1372332AAE}" dt="2026-03-12T17:15:45.086" v="696" actId="113"/>
        <pc:sldMkLst>
          <pc:docMk/>
          <pc:sldMk cId="859905571" sldId="844"/>
        </pc:sldMkLst>
        <pc:spChg chg="mod">
          <ac:chgData name="Mark Thirlwell" userId="0eea46bc-1a08-4dae-8290-d9217da89020" providerId="ADAL" clId="{A74DFD5C-A00E-4D75-B54F-AE1372332AAE}" dt="2026-03-12T17:15:45.086" v="696" actId="113"/>
          <ac:spMkLst>
            <pc:docMk/>
            <pc:sldMk cId="859905571" sldId="844"/>
            <ac:spMk id="6" creationId="{63DEF0A9-7F3F-3D10-1348-19477BA25909}"/>
          </ac:spMkLst>
        </pc:spChg>
      </pc:sldChg>
      <pc:sldChg chg="addSp delSp modSp mod">
        <pc:chgData name="Mark Thirlwell" userId="0eea46bc-1a08-4dae-8290-d9217da89020" providerId="ADAL" clId="{A74DFD5C-A00E-4D75-B54F-AE1372332AAE}" dt="2026-03-31T13:33:46.629" v="1062" actId="571"/>
        <pc:sldMkLst>
          <pc:docMk/>
          <pc:sldMk cId="1963476698" sldId="849"/>
        </pc:sldMkLst>
        <pc:spChg chg="mod">
          <ac:chgData name="Mark Thirlwell" userId="0eea46bc-1a08-4dae-8290-d9217da89020" providerId="ADAL" clId="{A74DFD5C-A00E-4D75-B54F-AE1372332AAE}" dt="2026-03-12T17:55:35.835" v="927" actId="20577"/>
          <ac:spMkLst>
            <pc:docMk/>
            <pc:sldMk cId="1963476698" sldId="849"/>
            <ac:spMk id="4" creationId="{57254A62-B27F-9D07-861F-2C2C1DE56EE5}"/>
          </ac:spMkLst>
        </pc:spChg>
        <pc:spChg chg="add del">
          <ac:chgData name="Mark Thirlwell" userId="0eea46bc-1a08-4dae-8290-d9217da89020" providerId="ADAL" clId="{A74DFD5C-A00E-4D75-B54F-AE1372332AAE}" dt="2026-03-31T13:33:17.966" v="1056" actId="22"/>
          <ac:spMkLst>
            <pc:docMk/>
            <pc:sldMk cId="1963476698" sldId="849"/>
            <ac:spMk id="9" creationId="{687401AF-46C5-5117-793A-F95D49C903C7}"/>
          </ac:spMkLst>
        </pc:spChg>
        <pc:spChg chg="add mod">
          <ac:chgData name="Mark Thirlwell" userId="0eea46bc-1a08-4dae-8290-d9217da89020" providerId="ADAL" clId="{A74DFD5C-A00E-4D75-B54F-AE1372332AAE}" dt="2026-03-31T13:33:37.370" v="1060" actId="1076"/>
          <ac:spMkLst>
            <pc:docMk/>
            <pc:sldMk cId="1963476698" sldId="849"/>
            <ac:spMk id="10" creationId="{E8D5AAAA-0BF4-8047-3858-B8F57ED57036}"/>
          </ac:spMkLst>
        </pc:spChg>
        <pc:spChg chg="add mod">
          <ac:chgData name="Mark Thirlwell" userId="0eea46bc-1a08-4dae-8290-d9217da89020" providerId="ADAL" clId="{A74DFD5C-A00E-4D75-B54F-AE1372332AAE}" dt="2026-03-31T13:33:46.629" v="1062" actId="571"/>
          <ac:spMkLst>
            <pc:docMk/>
            <pc:sldMk cId="1963476698" sldId="849"/>
            <ac:spMk id="11" creationId="{8B4C9BA8-76C8-6567-A5CA-6911D2FDFBEF}"/>
          </ac:spMkLst>
        </pc:spChg>
        <pc:inkChg chg="add del">
          <ac:chgData name="Mark Thirlwell" userId="0eea46bc-1a08-4dae-8290-d9217da89020" providerId="ADAL" clId="{A74DFD5C-A00E-4D75-B54F-AE1372332AAE}" dt="2026-03-31T13:33:32.253" v="1059" actId="478"/>
          <ac:inkMkLst>
            <pc:docMk/>
            <pc:sldMk cId="1963476698" sldId="849"/>
            <ac:inkMk id="5" creationId="{D27C5FBC-DDF7-EE9E-D28B-593B2F3B0E15}"/>
          </ac:inkMkLst>
        </pc:inkChg>
        <pc:inkChg chg="del">
          <ac:chgData name="Mark Thirlwell" userId="0eea46bc-1a08-4dae-8290-d9217da89020" providerId="ADAL" clId="{A74DFD5C-A00E-4D75-B54F-AE1372332AAE}" dt="2026-03-31T13:33:40.045" v="1061" actId="478"/>
          <ac:inkMkLst>
            <pc:docMk/>
            <pc:sldMk cId="1963476698" sldId="849"/>
            <ac:inkMk id="7" creationId="{B098C7A1-16AA-A776-D942-953DF3FC974D}"/>
          </ac:inkMkLst>
        </pc:inkChg>
      </pc:sldChg>
      <pc:sldChg chg="modSp mod">
        <pc:chgData name="Mark Thirlwell" userId="0eea46bc-1a08-4dae-8290-d9217da89020" providerId="ADAL" clId="{A74DFD5C-A00E-4D75-B54F-AE1372332AAE}" dt="2026-03-12T17:15:13.494" v="692" actId="20577"/>
        <pc:sldMkLst>
          <pc:docMk/>
          <pc:sldMk cId="2990427901" sldId="850"/>
        </pc:sldMkLst>
        <pc:spChg chg="mod">
          <ac:chgData name="Mark Thirlwell" userId="0eea46bc-1a08-4dae-8290-d9217da89020" providerId="ADAL" clId="{A74DFD5C-A00E-4D75-B54F-AE1372332AAE}" dt="2026-03-12T17:12:33.889" v="521" actId="20577"/>
          <ac:spMkLst>
            <pc:docMk/>
            <pc:sldMk cId="2990427901" sldId="850"/>
            <ac:spMk id="5" creationId="{E7B9EBD5-AD0E-6BE3-CD7B-2E10A0B38C1C}"/>
          </ac:spMkLst>
        </pc:spChg>
        <pc:spChg chg="mod">
          <ac:chgData name="Mark Thirlwell" userId="0eea46bc-1a08-4dae-8290-d9217da89020" providerId="ADAL" clId="{A74DFD5C-A00E-4D75-B54F-AE1372332AAE}" dt="2026-03-12T17:15:13.494" v="692" actId="20577"/>
          <ac:spMkLst>
            <pc:docMk/>
            <pc:sldMk cId="2990427901" sldId="850"/>
            <ac:spMk id="6" creationId="{2CD9CF89-B72A-994A-C2C4-12CA0ED6AF87}"/>
          </ac:spMkLst>
        </pc:spChg>
      </pc:sldChg>
      <pc:sldChg chg="modSp mod">
        <pc:chgData name="Mark Thirlwell" userId="0eea46bc-1a08-4dae-8290-d9217da89020" providerId="ADAL" clId="{A74DFD5C-A00E-4D75-B54F-AE1372332AAE}" dt="2026-03-12T17:15:38.117" v="694" actId="113"/>
        <pc:sldMkLst>
          <pc:docMk/>
          <pc:sldMk cId="106782914" sldId="851"/>
        </pc:sldMkLst>
        <pc:spChg chg="mod">
          <ac:chgData name="Mark Thirlwell" userId="0eea46bc-1a08-4dae-8290-d9217da89020" providerId="ADAL" clId="{A74DFD5C-A00E-4D75-B54F-AE1372332AAE}" dt="2026-03-12T17:15:38.117" v="694" actId="113"/>
          <ac:spMkLst>
            <pc:docMk/>
            <pc:sldMk cId="106782914" sldId="851"/>
            <ac:spMk id="6" creationId="{28FCBED9-F25F-1BCF-FEF7-4DB19969451D}"/>
          </ac:spMkLst>
        </pc:spChg>
      </pc:sldChg>
      <pc:sldChg chg="modSp mod">
        <pc:chgData name="Mark Thirlwell" userId="0eea46bc-1a08-4dae-8290-d9217da89020" providerId="ADAL" clId="{A74DFD5C-A00E-4D75-B54F-AE1372332AAE}" dt="2026-03-12T17:22:53.327" v="757" actId="14100"/>
        <pc:sldMkLst>
          <pc:docMk/>
          <pc:sldMk cId="522655731" sldId="852"/>
        </pc:sldMkLst>
        <pc:spChg chg="mod">
          <ac:chgData name="Mark Thirlwell" userId="0eea46bc-1a08-4dae-8290-d9217da89020" providerId="ADAL" clId="{A74DFD5C-A00E-4D75-B54F-AE1372332AAE}" dt="2026-03-12T17:22:53.327" v="757" actId="14100"/>
          <ac:spMkLst>
            <pc:docMk/>
            <pc:sldMk cId="522655731" sldId="852"/>
            <ac:spMk id="6" creationId="{37D2D7B1-42DF-15E9-E525-9BF5117624AE}"/>
          </ac:spMkLst>
        </pc:spChg>
      </pc:sldChg>
      <pc:sldChg chg="modSp mod">
        <pc:chgData name="Mark Thirlwell" userId="0eea46bc-1a08-4dae-8290-d9217da89020" providerId="ADAL" clId="{A74DFD5C-A00E-4D75-B54F-AE1372332AAE}" dt="2026-03-12T17:23:59.369" v="819" actId="20577"/>
        <pc:sldMkLst>
          <pc:docMk/>
          <pc:sldMk cId="3790835722" sldId="853"/>
        </pc:sldMkLst>
        <pc:spChg chg="mod">
          <ac:chgData name="Mark Thirlwell" userId="0eea46bc-1a08-4dae-8290-d9217da89020" providerId="ADAL" clId="{A74DFD5C-A00E-4D75-B54F-AE1372332AAE}" dt="2026-03-12T17:23:46.680" v="816" actId="20577"/>
          <ac:spMkLst>
            <pc:docMk/>
            <pc:sldMk cId="3790835722" sldId="853"/>
            <ac:spMk id="5" creationId="{B8B2DEBE-EC1D-C09B-A242-5420A370902F}"/>
          </ac:spMkLst>
        </pc:spChg>
        <pc:spChg chg="mod">
          <ac:chgData name="Mark Thirlwell" userId="0eea46bc-1a08-4dae-8290-d9217da89020" providerId="ADAL" clId="{A74DFD5C-A00E-4D75-B54F-AE1372332AAE}" dt="2026-03-12T17:23:59.369" v="819" actId="20577"/>
          <ac:spMkLst>
            <pc:docMk/>
            <pc:sldMk cId="3790835722" sldId="853"/>
            <ac:spMk id="6" creationId="{135E018E-ACE7-96CB-E2D8-28676B4BFEDB}"/>
          </ac:spMkLst>
        </pc:spChg>
      </pc:sldChg>
      <pc:sldChg chg="modSp mod">
        <pc:chgData name="Mark Thirlwell" userId="0eea46bc-1a08-4dae-8290-d9217da89020" providerId="ADAL" clId="{A74DFD5C-A00E-4D75-B54F-AE1372332AAE}" dt="2026-03-12T17:24:39.811" v="829" actId="20577"/>
        <pc:sldMkLst>
          <pc:docMk/>
          <pc:sldMk cId="4034387338" sldId="854"/>
        </pc:sldMkLst>
        <pc:spChg chg="mod">
          <ac:chgData name="Mark Thirlwell" userId="0eea46bc-1a08-4dae-8290-d9217da89020" providerId="ADAL" clId="{A74DFD5C-A00E-4D75-B54F-AE1372332AAE}" dt="2026-03-12T17:24:33.265" v="826" actId="20577"/>
          <ac:spMkLst>
            <pc:docMk/>
            <pc:sldMk cId="4034387338" sldId="854"/>
            <ac:spMk id="5" creationId="{7B74F8A7-F8EC-18B2-77E9-DE5D5E569DB9}"/>
          </ac:spMkLst>
        </pc:spChg>
        <pc:spChg chg="mod">
          <ac:chgData name="Mark Thirlwell" userId="0eea46bc-1a08-4dae-8290-d9217da89020" providerId="ADAL" clId="{A74DFD5C-A00E-4D75-B54F-AE1372332AAE}" dt="2026-03-12T17:24:39.811" v="829" actId="20577"/>
          <ac:spMkLst>
            <pc:docMk/>
            <pc:sldMk cId="4034387338" sldId="854"/>
            <ac:spMk id="6" creationId="{2F6E4D28-25F7-2727-ED79-A9DC0B50A1F6}"/>
          </ac:spMkLst>
        </pc:spChg>
      </pc:sldChg>
      <pc:sldChg chg="modSp mod">
        <pc:chgData name="Mark Thirlwell" userId="0eea46bc-1a08-4dae-8290-d9217da89020" providerId="ADAL" clId="{A74DFD5C-A00E-4D75-B54F-AE1372332AAE}" dt="2026-03-12T17:23:28.275" v="812" actId="20577"/>
        <pc:sldMkLst>
          <pc:docMk/>
          <pc:sldMk cId="1741205277" sldId="855"/>
        </pc:sldMkLst>
        <pc:spChg chg="mod">
          <ac:chgData name="Mark Thirlwell" userId="0eea46bc-1a08-4dae-8290-d9217da89020" providerId="ADAL" clId="{A74DFD5C-A00E-4D75-B54F-AE1372332AAE}" dt="2026-03-12T17:23:28.275" v="812" actId="20577"/>
          <ac:spMkLst>
            <pc:docMk/>
            <pc:sldMk cId="1741205277" sldId="855"/>
            <ac:spMk id="6" creationId="{2CACED6F-3C4E-DD83-8929-AE48D36E3212}"/>
          </ac:spMkLst>
        </pc:spChg>
      </pc:sldChg>
      <pc:sldChg chg="modSp mod">
        <pc:chgData name="Mark Thirlwell" userId="0eea46bc-1a08-4dae-8290-d9217da89020" providerId="ADAL" clId="{A74DFD5C-A00E-4D75-B54F-AE1372332AAE}" dt="2026-03-12T17:24:57.347" v="837" actId="20577"/>
        <pc:sldMkLst>
          <pc:docMk/>
          <pc:sldMk cId="4199959747" sldId="856"/>
        </pc:sldMkLst>
        <pc:spChg chg="mod">
          <ac:chgData name="Mark Thirlwell" userId="0eea46bc-1a08-4dae-8290-d9217da89020" providerId="ADAL" clId="{A74DFD5C-A00E-4D75-B54F-AE1372332AAE}" dt="2026-03-12T17:24:46.826" v="831" actId="20577"/>
          <ac:spMkLst>
            <pc:docMk/>
            <pc:sldMk cId="4199959747" sldId="856"/>
            <ac:spMk id="5" creationId="{08AC57C4-8236-9DDA-3CF7-EDC68523DAEF}"/>
          </ac:spMkLst>
        </pc:spChg>
        <pc:spChg chg="mod">
          <ac:chgData name="Mark Thirlwell" userId="0eea46bc-1a08-4dae-8290-d9217da89020" providerId="ADAL" clId="{A74DFD5C-A00E-4D75-B54F-AE1372332AAE}" dt="2026-03-12T17:24:57.347" v="837" actId="20577"/>
          <ac:spMkLst>
            <pc:docMk/>
            <pc:sldMk cId="4199959747" sldId="856"/>
            <ac:spMk id="6" creationId="{D0C69E42-B8D8-5A06-974B-D5953EFA1D12}"/>
          </ac:spMkLst>
        </pc:spChg>
      </pc:sldChg>
      <pc:sldChg chg="modSp mod">
        <pc:chgData name="Mark Thirlwell" userId="0eea46bc-1a08-4dae-8290-d9217da89020" providerId="ADAL" clId="{A74DFD5C-A00E-4D75-B54F-AE1372332AAE}" dt="2026-03-12T17:55:43.782" v="931" actId="20577"/>
        <pc:sldMkLst>
          <pc:docMk/>
          <pc:sldMk cId="3640511625" sldId="857"/>
        </pc:sldMkLst>
        <pc:spChg chg="mod">
          <ac:chgData name="Mark Thirlwell" userId="0eea46bc-1a08-4dae-8290-d9217da89020" providerId="ADAL" clId="{A74DFD5C-A00E-4D75-B54F-AE1372332AAE}" dt="2026-03-12T17:55:39.228" v="929" actId="20577"/>
          <ac:spMkLst>
            <pc:docMk/>
            <pc:sldMk cId="3640511625" sldId="857"/>
            <ac:spMk id="5" creationId="{15999B47-8E99-FBAE-EF54-D22C212B08E5}"/>
          </ac:spMkLst>
        </pc:spChg>
        <pc:spChg chg="mod">
          <ac:chgData name="Mark Thirlwell" userId="0eea46bc-1a08-4dae-8290-d9217da89020" providerId="ADAL" clId="{A74DFD5C-A00E-4D75-B54F-AE1372332AAE}" dt="2026-03-12T17:55:43.782" v="931" actId="20577"/>
          <ac:spMkLst>
            <pc:docMk/>
            <pc:sldMk cId="3640511625" sldId="857"/>
            <ac:spMk id="6" creationId="{11598CE0-AE87-8F27-43BA-6E835A4DFED6}"/>
          </ac:spMkLst>
        </pc:spChg>
      </pc:sldChg>
      <pc:sldChg chg="modSp mod">
        <pc:chgData name="Mark Thirlwell" userId="0eea46bc-1a08-4dae-8290-d9217da89020" providerId="ADAL" clId="{A74DFD5C-A00E-4D75-B54F-AE1372332AAE}" dt="2026-03-12T17:24:24.884" v="824" actId="14100"/>
        <pc:sldMkLst>
          <pc:docMk/>
          <pc:sldMk cId="1564762884" sldId="858"/>
        </pc:sldMkLst>
        <pc:spChg chg="mod">
          <ac:chgData name="Mark Thirlwell" userId="0eea46bc-1a08-4dae-8290-d9217da89020" providerId="ADAL" clId="{A74DFD5C-A00E-4D75-B54F-AE1372332AAE}" dt="2026-03-12T17:24:15.146" v="823" actId="20577"/>
          <ac:spMkLst>
            <pc:docMk/>
            <pc:sldMk cId="1564762884" sldId="858"/>
            <ac:spMk id="5" creationId="{67122D66-9BBD-4334-2AE2-711A5B26CAD4}"/>
          </ac:spMkLst>
        </pc:spChg>
        <pc:spChg chg="mod">
          <ac:chgData name="Mark Thirlwell" userId="0eea46bc-1a08-4dae-8290-d9217da89020" providerId="ADAL" clId="{A74DFD5C-A00E-4D75-B54F-AE1372332AAE}" dt="2026-03-12T17:24:24.884" v="824" actId="14100"/>
          <ac:spMkLst>
            <pc:docMk/>
            <pc:sldMk cId="1564762884" sldId="858"/>
            <ac:spMk id="6" creationId="{F85719E3-C1BB-0D1B-D85B-598B05E32AB9}"/>
          </ac:spMkLst>
        </pc:spChg>
      </pc:sldChg>
      <pc:sldChg chg="modSp mod">
        <pc:chgData name="Mark Thirlwell" userId="0eea46bc-1a08-4dae-8290-d9217da89020" providerId="ADAL" clId="{A74DFD5C-A00E-4D75-B54F-AE1372332AAE}" dt="2026-03-12T17:55:31.180" v="925" actId="20577"/>
        <pc:sldMkLst>
          <pc:docMk/>
          <pc:sldMk cId="3839660280" sldId="859"/>
        </pc:sldMkLst>
        <pc:spChg chg="mod">
          <ac:chgData name="Mark Thirlwell" userId="0eea46bc-1a08-4dae-8290-d9217da89020" providerId="ADAL" clId="{A74DFD5C-A00E-4D75-B54F-AE1372332AAE}" dt="2026-03-12T17:55:31.180" v="925" actId="20577"/>
          <ac:spMkLst>
            <pc:docMk/>
            <pc:sldMk cId="3839660280" sldId="859"/>
            <ac:spMk id="5" creationId="{79A01846-0A16-1A8F-2EAD-2B1E95EF3DF7}"/>
          </ac:spMkLst>
        </pc:spChg>
        <pc:spChg chg="mod">
          <ac:chgData name="Mark Thirlwell" userId="0eea46bc-1a08-4dae-8290-d9217da89020" providerId="ADAL" clId="{A74DFD5C-A00E-4D75-B54F-AE1372332AAE}" dt="2026-03-12T17:55:21.387" v="921" actId="20577"/>
          <ac:spMkLst>
            <pc:docMk/>
            <pc:sldMk cId="3839660280" sldId="859"/>
            <ac:spMk id="6" creationId="{6971381F-3D88-D462-27AF-9EB2F01F2D9B}"/>
          </ac:spMkLst>
        </pc:spChg>
      </pc:sldChg>
      <pc:sldChg chg="modSp mod">
        <pc:chgData name="Mark Thirlwell" userId="0eea46bc-1a08-4dae-8290-d9217da89020" providerId="ADAL" clId="{A74DFD5C-A00E-4D75-B54F-AE1372332AAE}" dt="2026-03-12T17:57:43.068" v="973" actId="12"/>
        <pc:sldMkLst>
          <pc:docMk/>
          <pc:sldMk cId="2607265605" sldId="861"/>
        </pc:sldMkLst>
        <pc:spChg chg="mod">
          <ac:chgData name="Mark Thirlwell" userId="0eea46bc-1a08-4dae-8290-d9217da89020" providerId="ADAL" clId="{A74DFD5C-A00E-4D75-B54F-AE1372332AAE}" dt="2026-03-12T17:57:43.068" v="973" actId="12"/>
          <ac:spMkLst>
            <pc:docMk/>
            <pc:sldMk cId="2607265605" sldId="861"/>
            <ac:spMk id="6" creationId="{1AF73BA1-1C98-8574-6B5D-8F87F1E31790}"/>
          </ac:spMkLst>
        </pc:spChg>
      </pc:sldChg>
      <pc:sldChg chg="modSp mod">
        <pc:chgData name="Mark Thirlwell" userId="0eea46bc-1a08-4dae-8290-d9217da89020" providerId="ADAL" clId="{A74DFD5C-A00E-4D75-B54F-AE1372332AAE}" dt="2026-03-12T17:56:50.491" v="965" actId="14100"/>
        <pc:sldMkLst>
          <pc:docMk/>
          <pc:sldMk cId="24363081" sldId="863"/>
        </pc:sldMkLst>
        <pc:spChg chg="mod">
          <ac:chgData name="Mark Thirlwell" userId="0eea46bc-1a08-4dae-8290-d9217da89020" providerId="ADAL" clId="{A74DFD5C-A00E-4D75-B54F-AE1372332AAE}" dt="2026-03-12T17:56:50.491" v="965" actId="14100"/>
          <ac:spMkLst>
            <pc:docMk/>
            <pc:sldMk cId="24363081" sldId="863"/>
            <ac:spMk id="6" creationId="{ABDCA42A-C5FF-3CE6-42BA-AAA3A1423E47}"/>
          </ac:spMkLst>
        </pc:spChg>
      </pc:sldChg>
      <pc:sldChg chg="modSp mod">
        <pc:chgData name="Mark Thirlwell" userId="0eea46bc-1a08-4dae-8290-d9217da89020" providerId="ADAL" clId="{A74DFD5C-A00E-4D75-B54F-AE1372332AAE}" dt="2026-03-12T17:58:54.419" v="982" actId="20577"/>
        <pc:sldMkLst>
          <pc:docMk/>
          <pc:sldMk cId="1393472376" sldId="864"/>
        </pc:sldMkLst>
        <pc:spChg chg="mod">
          <ac:chgData name="Mark Thirlwell" userId="0eea46bc-1a08-4dae-8290-d9217da89020" providerId="ADAL" clId="{A74DFD5C-A00E-4D75-B54F-AE1372332AAE}" dt="2026-03-12T17:58:54.419" v="982" actId="20577"/>
          <ac:spMkLst>
            <pc:docMk/>
            <pc:sldMk cId="1393472376" sldId="864"/>
            <ac:spMk id="6" creationId="{932BBA31-EC1D-79A5-E1A4-B8C3A9F31A0B}"/>
          </ac:spMkLst>
        </pc:spChg>
      </pc:sldChg>
      <pc:sldChg chg="modSp mod">
        <pc:chgData name="Mark Thirlwell" userId="0eea46bc-1a08-4dae-8290-d9217da89020" providerId="ADAL" clId="{A74DFD5C-A00E-4D75-B54F-AE1372332AAE}" dt="2026-03-12T17:56:03.769" v="939" actId="20577"/>
        <pc:sldMkLst>
          <pc:docMk/>
          <pc:sldMk cId="730353255" sldId="866"/>
        </pc:sldMkLst>
        <pc:spChg chg="mod">
          <ac:chgData name="Mark Thirlwell" userId="0eea46bc-1a08-4dae-8290-d9217da89020" providerId="ADAL" clId="{A74DFD5C-A00E-4D75-B54F-AE1372332AAE}" dt="2026-03-12T17:55:54.628" v="933" actId="20577"/>
          <ac:spMkLst>
            <pc:docMk/>
            <pc:sldMk cId="730353255" sldId="866"/>
            <ac:spMk id="2" creationId="{E181A5D1-9274-F38D-21D7-2F2A74647F86}"/>
          </ac:spMkLst>
        </pc:spChg>
        <pc:spChg chg="mod">
          <ac:chgData name="Mark Thirlwell" userId="0eea46bc-1a08-4dae-8290-d9217da89020" providerId="ADAL" clId="{A74DFD5C-A00E-4D75-B54F-AE1372332AAE}" dt="2026-03-12T17:56:03.769" v="939" actId="20577"/>
          <ac:spMkLst>
            <pc:docMk/>
            <pc:sldMk cId="730353255" sldId="866"/>
            <ac:spMk id="4" creationId="{E3E38D1B-BE3D-C2AB-6F58-B53D758DC728}"/>
          </ac:spMkLst>
        </pc:spChg>
      </pc:sldChg>
      <pc:sldChg chg="addSp delSp modSp mod modCm">
        <pc:chgData name="Mark Thirlwell" userId="0eea46bc-1a08-4dae-8290-d9217da89020" providerId="ADAL" clId="{A74DFD5C-A00E-4D75-B54F-AE1372332AAE}" dt="2026-03-31T13:27:35.317" v="1021" actId="1037"/>
        <pc:sldMkLst>
          <pc:docMk/>
          <pc:sldMk cId="3089001714" sldId="867"/>
        </pc:sldMkLst>
        <pc:spChg chg="mod">
          <ac:chgData name="Mark Thirlwell" userId="0eea46bc-1a08-4dae-8290-d9217da89020" providerId="ADAL" clId="{A74DFD5C-A00E-4D75-B54F-AE1372332AAE}" dt="2026-03-12T17:27:02.766" v="861" actId="20577"/>
          <ac:spMkLst>
            <pc:docMk/>
            <pc:sldMk cId="3089001714" sldId="867"/>
            <ac:spMk id="4" creationId="{71A01D66-E7A5-89C6-7499-960FAAB1DB12}"/>
          </ac:spMkLst>
        </pc:spChg>
        <pc:spChg chg="add mod">
          <ac:chgData name="Mark Thirlwell" userId="0eea46bc-1a08-4dae-8290-d9217da89020" providerId="ADAL" clId="{A74DFD5C-A00E-4D75-B54F-AE1372332AAE}" dt="2026-03-31T13:27:15.975" v="1012" actId="14100"/>
          <ac:spMkLst>
            <pc:docMk/>
            <pc:sldMk cId="3089001714" sldId="867"/>
            <ac:spMk id="5" creationId="{91BFC0F3-20AE-B816-D888-943EBA1A8E6B}"/>
          </ac:spMkLst>
        </pc:spChg>
        <pc:spChg chg="add mod">
          <ac:chgData name="Mark Thirlwell" userId="0eea46bc-1a08-4dae-8290-d9217da89020" providerId="ADAL" clId="{A74DFD5C-A00E-4D75-B54F-AE1372332AAE}" dt="2026-03-31T13:27:35.317" v="1021" actId="1037"/>
          <ac:spMkLst>
            <pc:docMk/>
            <pc:sldMk cId="3089001714" sldId="867"/>
            <ac:spMk id="7" creationId="{ECBD8FCA-0ABC-E762-F879-1375733C33F3}"/>
          </ac:spMkLst>
        </pc:spChg>
        <pc:spChg chg="add del">
          <ac:chgData name="Mark Thirlwell" userId="0eea46bc-1a08-4dae-8290-d9217da89020" providerId="ADAL" clId="{A74DFD5C-A00E-4D75-B54F-AE1372332AAE}" dt="2026-03-24T10:08:50.406" v="1002" actId="478"/>
          <ac:spMkLst>
            <pc:docMk/>
            <pc:sldMk cId="3089001714" sldId="867"/>
            <ac:spMk id="8" creationId="{267280B4-294F-EB0A-F05E-805E1CD56933}"/>
          </ac:spMkLst>
        </pc:spChg>
        <pc:inkChg chg="add del">
          <ac:chgData name="Mark Thirlwell" userId="0eea46bc-1a08-4dae-8290-d9217da89020" providerId="ADAL" clId="{A74DFD5C-A00E-4D75-B54F-AE1372332AAE}" dt="2026-03-31T13:26:59.572" v="1009" actId="478"/>
          <ac:inkMkLst>
            <pc:docMk/>
            <pc:sldMk cId="3089001714" sldId="867"/>
            <ac:inkMk id="6" creationId="{920BDA63-2FD7-B990-2187-D1ADACC0DCA7}"/>
          </ac:inkMkLst>
        </pc:inkChg>
        <pc:inkChg chg="add del">
          <ac:chgData name="Mark Thirlwell" userId="0eea46bc-1a08-4dae-8290-d9217da89020" providerId="ADAL" clId="{A74DFD5C-A00E-4D75-B54F-AE1372332AAE}" dt="2026-03-31T13:27:20.055" v="1013" actId="478"/>
          <ac:inkMkLst>
            <pc:docMk/>
            <pc:sldMk cId="3089001714" sldId="867"/>
            <ac:inkMk id="9" creationId="{72A2B9BE-1085-6FAF-59EF-5897D6D43B74}"/>
          </ac:inkMkLst>
        </pc:inkChg>
        <pc:extLst>
          <p:ext xmlns:p="http://schemas.openxmlformats.org/presentationml/2006/main" uri="{D6D511B9-2390-475A-947B-AFAB55BFBCF1}">
            <pc226:cmChg xmlns:pc226="http://schemas.microsoft.com/office/powerpoint/2022/06/main/command" chg="mod">
              <pc226:chgData name="Mark Thirlwell" userId="0eea46bc-1a08-4dae-8290-d9217da89020" providerId="ADAL" clId="{A74DFD5C-A00E-4D75-B54F-AE1372332AAE}" dt="2026-03-24T10:08:50.406" v="1002" actId="478"/>
              <pc2:cmMkLst xmlns:pc2="http://schemas.microsoft.com/office/powerpoint/2019/9/main/command">
                <pc:docMk/>
                <pc:sldMk cId="3089001714" sldId="867"/>
                <pc2:cmMk id="{639A321C-92BF-4DAF-8369-938A00AAC568}"/>
              </pc2:cmMkLst>
            </pc226:cmChg>
          </p:ext>
        </pc:extLst>
      </pc:sldChg>
      <pc:sldChg chg="modSp mod">
        <pc:chgData name="Mark Thirlwell" userId="0eea46bc-1a08-4dae-8290-d9217da89020" providerId="ADAL" clId="{A74DFD5C-A00E-4D75-B54F-AE1372332AAE}" dt="2026-03-12T17:27:40.750" v="877" actId="20577"/>
        <pc:sldMkLst>
          <pc:docMk/>
          <pc:sldMk cId="1867331028" sldId="868"/>
        </pc:sldMkLst>
        <pc:spChg chg="mod">
          <ac:chgData name="Mark Thirlwell" userId="0eea46bc-1a08-4dae-8290-d9217da89020" providerId="ADAL" clId="{A74DFD5C-A00E-4D75-B54F-AE1372332AAE}" dt="2026-03-12T17:27:40.750" v="877" actId="20577"/>
          <ac:spMkLst>
            <pc:docMk/>
            <pc:sldMk cId="1867331028" sldId="868"/>
            <ac:spMk id="5" creationId="{32AD935F-9313-B3B5-E856-DEBB851DBDD1}"/>
          </ac:spMkLst>
        </pc:spChg>
        <pc:spChg chg="mod">
          <ac:chgData name="Mark Thirlwell" userId="0eea46bc-1a08-4dae-8290-d9217da89020" providerId="ADAL" clId="{A74DFD5C-A00E-4D75-B54F-AE1372332AAE}" dt="2026-03-12T17:26:28.966" v="854" actId="20577"/>
          <ac:spMkLst>
            <pc:docMk/>
            <pc:sldMk cId="1867331028" sldId="868"/>
            <ac:spMk id="6" creationId="{9F99FB83-439E-AEAC-A06E-2D7237890705}"/>
          </ac:spMkLst>
        </pc:spChg>
      </pc:sldChg>
      <pc:sldChg chg="modSp mod">
        <pc:chgData name="Mark Thirlwell" userId="0eea46bc-1a08-4dae-8290-d9217da89020" providerId="ADAL" clId="{A74DFD5C-A00E-4D75-B54F-AE1372332AAE}" dt="2026-03-12T17:27:35.902" v="871" actId="20577"/>
        <pc:sldMkLst>
          <pc:docMk/>
          <pc:sldMk cId="2148338656" sldId="869"/>
        </pc:sldMkLst>
        <pc:spChg chg="mod">
          <ac:chgData name="Mark Thirlwell" userId="0eea46bc-1a08-4dae-8290-d9217da89020" providerId="ADAL" clId="{A74DFD5C-A00E-4D75-B54F-AE1372332AAE}" dt="2026-03-12T17:27:35.902" v="871" actId="20577"/>
          <ac:spMkLst>
            <pc:docMk/>
            <pc:sldMk cId="2148338656" sldId="869"/>
            <ac:spMk id="5" creationId="{D64A9339-6E89-660B-9348-206F6FE5FB2F}"/>
          </ac:spMkLst>
        </pc:spChg>
        <pc:spChg chg="mod">
          <ac:chgData name="Mark Thirlwell" userId="0eea46bc-1a08-4dae-8290-d9217da89020" providerId="ADAL" clId="{A74DFD5C-A00E-4D75-B54F-AE1372332AAE}" dt="2026-03-12T17:26:44.102" v="857" actId="20577"/>
          <ac:spMkLst>
            <pc:docMk/>
            <pc:sldMk cId="2148338656" sldId="869"/>
            <ac:spMk id="6" creationId="{F30B46B0-321A-B86F-EB9A-CA381197719B}"/>
          </ac:spMkLst>
        </pc:spChg>
      </pc:sldChg>
      <pc:sldChg chg="addSp delSp modSp mod">
        <pc:chgData name="Mark Thirlwell" userId="0eea46bc-1a08-4dae-8290-d9217da89020" providerId="ADAL" clId="{A74DFD5C-A00E-4D75-B54F-AE1372332AAE}" dt="2026-03-31T13:32:26.747" v="1053" actId="1036"/>
        <pc:sldMkLst>
          <pc:docMk/>
          <pc:sldMk cId="2640875816" sldId="870"/>
        </pc:sldMkLst>
        <pc:spChg chg="add mod">
          <ac:chgData name="Mark Thirlwell" userId="0eea46bc-1a08-4dae-8290-d9217da89020" providerId="ADAL" clId="{A74DFD5C-A00E-4D75-B54F-AE1372332AAE}" dt="2026-03-31T13:31:10.642" v="1036" actId="1076"/>
          <ac:spMkLst>
            <pc:docMk/>
            <pc:sldMk cId="2640875816" sldId="870"/>
            <ac:spMk id="2" creationId="{34DF206C-AE19-69E7-E672-5C0317EAC1CE}"/>
          </ac:spMkLst>
        </pc:spChg>
        <pc:spChg chg="add mod">
          <ac:chgData name="Mark Thirlwell" userId="0eea46bc-1a08-4dae-8290-d9217da89020" providerId="ADAL" clId="{A74DFD5C-A00E-4D75-B54F-AE1372332AAE}" dt="2026-03-31T13:31:50.454" v="1042"/>
          <ac:spMkLst>
            <pc:docMk/>
            <pc:sldMk cId="2640875816" sldId="870"/>
            <ac:spMk id="5" creationId="{AAD47CAF-36A3-5806-60B7-1413C1087A38}"/>
          </ac:spMkLst>
        </pc:spChg>
        <pc:spChg chg="add mod">
          <ac:chgData name="Mark Thirlwell" userId="0eea46bc-1a08-4dae-8290-d9217da89020" providerId="ADAL" clId="{A74DFD5C-A00E-4D75-B54F-AE1372332AAE}" dt="2026-03-31T13:32:26.747" v="1053" actId="1036"/>
          <ac:spMkLst>
            <pc:docMk/>
            <pc:sldMk cId="2640875816" sldId="870"/>
            <ac:spMk id="8" creationId="{81B7FED4-FC67-5693-0703-584E34A6D0C6}"/>
          </ac:spMkLst>
        </pc:spChg>
        <pc:inkChg chg="del">
          <ac:chgData name="Mark Thirlwell" userId="0eea46bc-1a08-4dae-8290-d9217da89020" providerId="ADAL" clId="{A74DFD5C-A00E-4D75-B54F-AE1372332AAE}" dt="2026-03-31T13:32:16.974" v="1043" actId="478"/>
          <ac:inkMkLst>
            <pc:docMk/>
            <pc:sldMk cId="2640875816" sldId="870"/>
            <ac:inkMk id="7" creationId="{93CFB0FD-2BAB-E21B-9230-BB52A7C955EF}"/>
          </ac:inkMkLst>
        </pc:inkChg>
      </pc:sldChg>
      <pc:sldChg chg="modSp mod">
        <pc:chgData name="Mark Thirlwell" userId="0eea46bc-1a08-4dae-8290-d9217da89020" providerId="ADAL" clId="{A74DFD5C-A00E-4D75-B54F-AE1372332AAE}" dt="2026-03-12T17:28:21.934" v="888" actId="20577"/>
        <pc:sldMkLst>
          <pc:docMk/>
          <pc:sldMk cId="4106457183" sldId="871"/>
        </pc:sldMkLst>
        <pc:spChg chg="mod">
          <ac:chgData name="Mark Thirlwell" userId="0eea46bc-1a08-4dae-8290-d9217da89020" providerId="ADAL" clId="{A74DFD5C-A00E-4D75-B54F-AE1372332AAE}" dt="2026-03-12T17:28:21.934" v="888" actId="20577"/>
          <ac:spMkLst>
            <pc:docMk/>
            <pc:sldMk cId="4106457183" sldId="871"/>
            <ac:spMk id="6" creationId="{45AE75C4-5DDB-9DF1-778E-DC68BA091748}"/>
          </ac:spMkLst>
        </pc:spChg>
      </pc:sldChg>
    </pc:docChg>
  </pc:docChgLst>
  <pc:docChgLst>
    <pc:chgData name="Brooks, Jenna" userId="S::jenna.brooks@wjec.co.uk::f5b9f800-05f5-4bb7-96be-7ff21aa50ecc" providerId="AD" clId="Web-{2BB95E43-48E4-AAA1-B111-1896237D4E34}"/>
    <pc:docChg chg="modSld">
      <pc:chgData name="Brooks, Jenna" userId="S::jenna.brooks@wjec.co.uk::f5b9f800-05f5-4bb7-96be-7ff21aa50ecc" providerId="AD" clId="Web-{2BB95E43-48E4-AAA1-B111-1896237D4E34}" dt="2026-03-18T16:22:38.455" v="1" actId="14100"/>
      <pc:docMkLst>
        <pc:docMk/>
      </pc:docMkLst>
      <pc:sldChg chg="modSp">
        <pc:chgData name="Brooks, Jenna" userId="S::jenna.brooks@wjec.co.uk::f5b9f800-05f5-4bb7-96be-7ff21aa50ecc" providerId="AD" clId="Web-{2BB95E43-48E4-AAA1-B111-1896237D4E34}" dt="2026-03-18T16:22:38.455" v="1" actId="14100"/>
        <pc:sldMkLst>
          <pc:docMk/>
          <pc:sldMk cId="1753962167" sldId="834"/>
        </pc:sldMkLst>
        <pc:picChg chg="mod">
          <ac:chgData name="Brooks, Jenna" userId="S::jenna.brooks@wjec.co.uk::f5b9f800-05f5-4bb7-96be-7ff21aa50ecc" providerId="AD" clId="Web-{2BB95E43-48E4-AAA1-B111-1896237D4E34}" dt="2026-03-18T16:22:38.455" v="1" actId="14100"/>
          <ac:picMkLst>
            <pc:docMk/>
            <pc:sldMk cId="1753962167" sldId="834"/>
            <ac:picMk id="7" creationId="{747DF14A-6896-80B1-76D5-C81757491BE3}"/>
          </ac:picMkLst>
        </pc:picChg>
      </pc:sldChg>
    </pc:docChg>
  </pc:docChgLst>
  <pc:docChgLst>
    <pc:chgData name="Andrasko, Rhiannon" userId="S::rhiannon.andrasko@wjec.co.uk::15be4c62-2de6-4343-a7f4-3c209826edd1" providerId="AD" clId="Web-{AB482CB9-7DDF-C5C9-9B0A-569D2E8BB276}"/>
    <pc:docChg chg="modSld">
      <pc:chgData name="Andrasko, Rhiannon" userId="S::rhiannon.andrasko@wjec.co.uk::15be4c62-2de6-4343-a7f4-3c209826edd1" providerId="AD" clId="Web-{AB482CB9-7DDF-C5C9-9B0A-569D2E8BB276}" dt="2026-03-20T12:09:49.774" v="5" actId="20577"/>
      <pc:docMkLst>
        <pc:docMk/>
      </pc:docMkLst>
      <pc:sldChg chg="modSp">
        <pc:chgData name="Andrasko, Rhiannon" userId="S::rhiannon.andrasko@wjec.co.uk::15be4c62-2de6-4343-a7f4-3c209826edd1" providerId="AD" clId="Web-{AB482CB9-7DDF-C5C9-9B0A-569D2E8BB276}" dt="2026-03-20T12:09:49.774" v="5" actId="20577"/>
        <pc:sldMkLst>
          <pc:docMk/>
          <pc:sldMk cId="1963476698" sldId="849"/>
        </pc:sldMkLst>
        <pc:spChg chg="mod">
          <ac:chgData name="Andrasko, Rhiannon" userId="S::rhiannon.andrasko@wjec.co.uk::15be4c62-2de6-4343-a7f4-3c209826edd1" providerId="AD" clId="Web-{AB482CB9-7DDF-C5C9-9B0A-569D2E8BB276}" dt="2026-03-20T12:09:49.774" v="5" actId="20577"/>
          <ac:spMkLst>
            <pc:docMk/>
            <pc:sldMk cId="1963476698" sldId="849"/>
            <ac:spMk id="6" creationId="{42E9C714-15C0-919C-67D9-DC24FBBD029A}"/>
          </ac:spMkLst>
        </pc:spChg>
      </pc:sldChg>
      <pc:sldChg chg="modSp">
        <pc:chgData name="Andrasko, Rhiannon" userId="S::rhiannon.andrasko@wjec.co.uk::15be4c62-2de6-4343-a7f4-3c209826edd1" providerId="AD" clId="Web-{AB482CB9-7DDF-C5C9-9B0A-569D2E8BB276}" dt="2026-03-20T12:09:24.305" v="2" actId="20577"/>
        <pc:sldMkLst>
          <pc:docMk/>
          <pc:sldMk cId="2640875816" sldId="870"/>
        </pc:sldMkLst>
        <pc:spChg chg="mod">
          <ac:chgData name="Andrasko, Rhiannon" userId="S::rhiannon.andrasko@wjec.co.uk::15be4c62-2de6-4343-a7f4-3c209826edd1" providerId="AD" clId="Web-{AB482CB9-7DDF-C5C9-9B0A-569D2E8BB276}" dt="2026-03-20T12:09:24.305" v="2" actId="20577"/>
          <ac:spMkLst>
            <pc:docMk/>
            <pc:sldMk cId="2640875816" sldId="870"/>
            <ac:spMk id="6" creationId="{A780DF2A-C494-2EE4-B625-FD47C87FC947}"/>
          </ac:spMkLst>
        </pc:spChg>
      </pc:sldChg>
    </pc:docChg>
  </pc:docChgLst>
  <pc:docChgLst>
    <pc:chgData name="Andrasko, Rhiannon" userId="S::rhiannon.andrasko@wjec.co.uk::15be4c62-2de6-4343-a7f4-3c209826edd1" providerId="AD" clId="Web-{5E4B5C09-359A-E320-3215-6DE2527A0824}"/>
    <pc:docChg chg="modSld">
      <pc:chgData name="Andrasko, Rhiannon" userId="S::rhiannon.andrasko@wjec.co.uk::15be4c62-2de6-4343-a7f4-3c209826edd1" providerId="AD" clId="Web-{5E4B5C09-359A-E320-3215-6DE2527A0824}" dt="2026-03-18T17:19:32.311" v="5" actId="20577"/>
      <pc:docMkLst>
        <pc:docMk/>
      </pc:docMkLst>
      <pc:sldChg chg="modSp">
        <pc:chgData name="Andrasko, Rhiannon" userId="S::rhiannon.andrasko@wjec.co.uk::15be4c62-2de6-4343-a7f4-3c209826edd1" providerId="AD" clId="Web-{5E4B5C09-359A-E320-3215-6DE2527A0824}" dt="2026-03-18T17:19:32.311" v="5" actId="20577"/>
        <pc:sldMkLst>
          <pc:docMk/>
          <pc:sldMk cId="2640875816" sldId="870"/>
        </pc:sldMkLst>
        <pc:spChg chg="mod">
          <ac:chgData name="Andrasko, Rhiannon" userId="S::rhiannon.andrasko@wjec.co.uk::15be4c62-2de6-4343-a7f4-3c209826edd1" providerId="AD" clId="Web-{5E4B5C09-359A-E320-3215-6DE2527A0824}" dt="2026-03-18T17:19:32.311" v="5" actId="20577"/>
          <ac:spMkLst>
            <pc:docMk/>
            <pc:sldMk cId="2640875816" sldId="870"/>
            <ac:spMk id="6" creationId="{A780DF2A-C494-2EE4-B625-FD47C87FC947}"/>
          </ac:spMkLst>
        </pc:spChg>
      </pc:sldChg>
    </pc:docChg>
  </pc:docChgLst>
  <pc:docChgLst>
    <pc:chgData name="Andrasko, Rhiannon" userId="15be4c62-2de6-4343-a7f4-3c209826edd1" providerId="ADAL" clId="{D858F336-8203-4BDB-85A5-7FAFC1D36E2D}"/>
    <pc:docChg chg="modSld">
      <pc:chgData name="Andrasko, Rhiannon" userId="15be4c62-2de6-4343-a7f4-3c209826edd1" providerId="ADAL" clId="{D858F336-8203-4BDB-85A5-7FAFC1D36E2D}" dt="2026-03-20T12:06:08.466" v="2"/>
      <pc:docMkLst>
        <pc:docMk/>
      </pc:docMkLst>
      <pc:sldChg chg="modSp">
        <pc:chgData name="Andrasko, Rhiannon" userId="15be4c62-2de6-4343-a7f4-3c209826edd1" providerId="ADAL" clId="{D858F336-8203-4BDB-85A5-7FAFC1D36E2D}" dt="2026-03-20T12:06:08.466" v="2"/>
        <pc:sldMkLst>
          <pc:docMk/>
          <pc:sldMk cId="522655731" sldId="852"/>
        </pc:sldMkLst>
        <pc:spChg chg="mod">
          <ac:chgData name="Andrasko, Rhiannon" userId="15be4c62-2de6-4343-a7f4-3c209826edd1" providerId="ADAL" clId="{D858F336-8203-4BDB-85A5-7FAFC1D36E2D}" dt="2026-03-20T12:06:08.466" v="2"/>
          <ac:spMkLst>
            <pc:docMk/>
            <pc:sldMk cId="522655731" sldId="852"/>
            <ac:spMk id="6" creationId="{37D2D7B1-42DF-15E9-E525-9BF5117624AE}"/>
          </ac:spMkLst>
        </pc:spChg>
      </pc:sldChg>
    </pc:docChg>
  </pc:docChgLst>
  <pc:docChgLst>
    <pc:chgData name="Williams, Sian" userId="f643701a-3517-4348-bd1c-bbad90f72c55" providerId="ADAL" clId="{66DBB4B2-6617-4A67-9DB0-51A02D214305}"/>
    <pc:docChg chg="undo custSel modSld modMainMaster">
      <pc:chgData name="Williams, Sian" userId="f643701a-3517-4348-bd1c-bbad90f72c55" providerId="ADAL" clId="{66DBB4B2-6617-4A67-9DB0-51A02D214305}" dt="2026-03-18T12:29:01.825" v="61" actId="20577"/>
      <pc:docMkLst>
        <pc:docMk/>
      </pc:docMkLst>
      <pc:sldChg chg="modSp mod">
        <pc:chgData name="Williams, Sian" userId="f643701a-3517-4348-bd1c-bbad90f72c55" providerId="ADAL" clId="{66DBB4B2-6617-4A67-9DB0-51A02D214305}" dt="2026-03-18T12:14:43.044" v="13" actId="255"/>
        <pc:sldMkLst>
          <pc:docMk/>
          <pc:sldMk cId="4139293381" sldId="462"/>
        </pc:sldMkLst>
        <pc:spChg chg="mod">
          <ac:chgData name="Williams, Sian" userId="f643701a-3517-4348-bd1c-bbad90f72c55" providerId="ADAL" clId="{66DBB4B2-6617-4A67-9DB0-51A02D214305}" dt="2026-03-18T12:14:43.044" v="13" actId="255"/>
          <ac:spMkLst>
            <pc:docMk/>
            <pc:sldMk cId="4139293381" sldId="462"/>
            <ac:spMk id="3" creationId="{C071156A-2242-124B-AF49-34A979232ED8}"/>
          </ac:spMkLst>
        </pc:spChg>
      </pc:sldChg>
      <pc:sldChg chg="addSp modSp mod">
        <pc:chgData name="Williams, Sian" userId="f643701a-3517-4348-bd1c-bbad90f72c55" providerId="ADAL" clId="{66DBB4B2-6617-4A67-9DB0-51A02D214305}" dt="2026-03-18T12:27:18.064" v="57" actId="1076"/>
        <pc:sldMkLst>
          <pc:docMk/>
          <pc:sldMk cId="2402489006" sldId="512"/>
        </pc:sldMkLst>
        <pc:spChg chg="mod">
          <ac:chgData name="Williams, Sian" userId="f643701a-3517-4348-bd1c-bbad90f72c55" providerId="ADAL" clId="{66DBB4B2-6617-4A67-9DB0-51A02D214305}" dt="2026-03-18T12:27:18.064" v="57" actId="1076"/>
          <ac:spMkLst>
            <pc:docMk/>
            <pc:sldMk cId="2402489006" sldId="512"/>
            <ac:spMk id="3" creationId="{C100DF00-DDB1-9E17-D96C-C839324D3C8E}"/>
          </ac:spMkLst>
        </pc:spChg>
        <pc:spChg chg="add mod">
          <ac:chgData name="Williams, Sian" userId="f643701a-3517-4348-bd1c-bbad90f72c55" providerId="ADAL" clId="{66DBB4B2-6617-4A67-9DB0-51A02D214305}" dt="2026-03-18T12:27:09.622" v="56" actId="1076"/>
          <ac:spMkLst>
            <pc:docMk/>
            <pc:sldMk cId="2402489006" sldId="512"/>
            <ac:spMk id="4" creationId="{628E55C8-F591-47E8-09C7-11514D4B8395}"/>
          </ac:spMkLst>
        </pc:spChg>
      </pc:sldChg>
      <pc:sldChg chg="modSp mod">
        <pc:chgData name="Williams, Sian" userId="f643701a-3517-4348-bd1c-bbad90f72c55" providerId="ADAL" clId="{66DBB4B2-6617-4A67-9DB0-51A02D214305}" dt="2026-03-18T12:22:57.464" v="21" actId="14100"/>
        <pc:sldMkLst>
          <pc:docMk/>
          <pc:sldMk cId="1753962167" sldId="834"/>
        </pc:sldMkLst>
        <pc:picChg chg="mod">
          <ac:chgData name="Williams, Sian" userId="f643701a-3517-4348-bd1c-bbad90f72c55" providerId="ADAL" clId="{66DBB4B2-6617-4A67-9DB0-51A02D214305}" dt="2026-03-18T12:22:57.464" v="21" actId="14100"/>
          <ac:picMkLst>
            <pc:docMk/>
            <pc:sldMk cId="1753962167" sldId="834"/>
            <ac:picMk id="7" creationId="{747DF14A-6896-80B1-76D5-C81757491BE3}"/>
          </ac:picMkLst>
        </pc:picChg>
      </pc:sldChg>
      <pc:sldChg chg="modSp mod">
        <pc:chgData name="Williams, Sian" userId="f643701a-3517-4348-bd1c-bbad90f72c55" providerId="ADAL" clId="{66DBB4B2-6617-4A67-9DB0-51A02D214305}" dt="2026-03-18T12:20:41.663" v="15" actId="20577"/>
        <pc:sldMkLst>
          <pc:docMk/>
          <pc:sldMk cId="3661908118" sldId="837"/>
        </pc:sldMkLst>
        <pc:spChg chg="mod">
          <ac:chgData name="Williams, Sian" userId="f643701a-3517-4348-bd1c-bbad90f72c55" providerId="ADAL" clId="{66DBB4B2-6617-4A67-9DB0-51A02D214305}" dt="2026-03-18T12:20:41.663" v="15" actId="20577"/>
          <ac:spMkLst>
            <pc:docMk/>
            <pc:sldMk cId="3661908118" sldId="837"/>
            <ac:spMk id="4" creationId="{BBFFC9DD-99F6-E5CA-5CF5-B1C6B4D6BBC1}"/>
          </ac:spMkLst>
        </pc:spChg>
      </pc:sldChg>
      <pc:sldChg chg="modSp mod">
        <pc:chgData name="Williams, Sian" userId="f643701a-3517-4348-bd1c-bbad90f72c55" providerId="ADAL" clId="{66DBB4B2-6617-4A67-9DB0-51A02D214305}" dt="2026-03-18T12:26:12.626" v="46" actId="20577"/>
        <pc:sldMkLst>
          <pc:docMk/>
          <pc:sldMk cId="3014219946" sldId="838"/>
        </pc:sldMkLst>
        <pc:spChg chg="mod">
          <ac:chgData name="Williams, Sian" userId="f643701a-3517-4348-bd1c-bbad90f72c55" providerId="ADAL" clId="{66DBB4B2-6617-4A67-9DB0-51A02D214305}" dt="2026-03-18T12:26:12.626" v="46" actId="20577"/>
          <ac:spMkLst>
            <pc:docMk/>
            <pc:sldMk cId="3014219946" sldId="838"/>
            <ac:spMk id="4" creationId="{93E98F04-331F-CCC4-AA81-C88F3473D389}"/>
          </ac:spMkLst>
        </pc:spChg>
      </pc:sldChg>
      <pc:sldChg chg="modSp mod">
        <pc:chgData name="Williams, Sian" userId="f643701a-3517-4348-bd1c-bbad90f72c55" providerId="ADAL" clId="{66DBB4B2-6617-4A67-9DB0-51A02D214305}" dt="2026-03-18T12:21:40.580" v="16" actId="20577"/>
        <pc:sldMkLst>
          <pc:docMk/>
          <pc:sldMk cId="522655731" sldId="852"/>
        </pc:sldMkLst>
        <pc:spChg chg="mod">
          <ac:chgData name="Williams, Sian" userId="f643701a-3517-4348-bd1c-bbad90f72c55" providerId="ADAL" clId="{66DBB4B2-6617-4A67-9DB0-51A02D214305}" dt="2026-03-18T12:21:40.580" v="16" actId="20577"/>
          <ac:spMkLst>
            <pc:docMk/>
            <pc:sldMk cId="522655731" sldId="852"/>
            <ac:spMk id="6" creationId="{37D2D7B1-42DF-15E9-E525-9BF5117624AE}"/>
          </ac:spMkLst>
        </pc:spChg>
      </pc:sldChg>
      <pc:sldChg chg="modSp mod">
        <pc:chgData name="Williams, Sian" userId="f643701a-3517-4348-bd1c-bbad90f72c55" providerId="ADAL" clId="{66DBB4B2-6617-4A67-9DB0-51A02D214305}" dt="2026-03-18T12:22:38.242" v="19" actId="20577"/>
        <pc:sldMkLst>
          <pc:docMk/>
          <pc:sldMk cId="4034387338" sldId="854"/>
        </pc:sldMkLst>
        <pc:spChg chg="mod">
          <ac:chgData name="Williams, Sian" userId="f643701a-3517-4348-bd1c-bbad90f72c55" providerId="ADAL" clId="{66DBB4B2-6617-4A67-9DB0-51A02D214305}" dt="2026-03-18T12:22:38.242" v="19" actId="20577"/>
          <ac:spMkLst>
            <pc:docMk/>
            <pc:sldMk cId="4034387338" sldId="854"/>
            <ac:spMk id="6" creationId="{2F6E4D28-25F7-2727-ED79-A9DC0B50A1F6}"/>
          </ac:spMkLst>
        </pc:spChg>
      </pc:sldChg>
      <pc:sldChg chg="modSp mod">
        <pc:chgData name="Williams, Sian" userId="f643701a-3517-4348-bd1c-bbad90f72c55" providerId="ADAL" clId="{66DBB4B2-6617-4A67-9DB0-51A02D214305}" dt="2026-03-18T12:29:01.825" v="61" actId="20577"/>
        <pc:sldMkLst>
          <pc:docMk/>
          <pc:sldMk cId="2607265605" sldId="861"/>
        </pc:sldMkLst>
        <pc:spChg chg="mod">
          <ac:chgData name="Williams, Sian" userId="f643701a-3517-4348-bd1c-bbad90f72c55" providerId="ADAL" clId="{66DBB4B2-6617-4A67-9DB0-51A02D214305}" dt="2026-03-18T12:29:01.825" v="61" actId="20577"/>
          <ac:spMkLst>
            <pc:docMk/>
            <pc:sldMk cId="2607265605" sldId="861"/>
            <ac:spMk id="6" creationId="{1AF73BA1-1C98-8574-6B5D-8F87F1E31790}"/>
          </ac:spMkLst>
        </pc:spChg>
      </pc:sldChg>
      <pc:sldChg chg="modSp mod">
        <pc:chgData name="Williams, Sian" userId="f643701a-3517-4348-bd1c-bbad90f72c55" providerId="ADAL" clId="{66DBB4B2-6617-4A67-9DB0-51A02D214305}" dt="2026-03-18T12:24:52.856" v="40" actId="14100"/>
        <pc:sldMkLst>
          <pc:docMk/>
          <pc:sldMk cId="3089001714" sldId="867"/>
        </pc:sldMkLst>
        <pc:picChg chg="mod">
          <ac:chgData name="Williams, Sian" userId="f643701a-3517-4348-bd1c-bbad90f72c55" providerId="ADAL" clId="{66DBB4B2-6617-4A67-9DB0-51A02D214305}" dt="2026-03-18T12:24:52.856" v="40" actId="14100"/>
          <ac:picMkLst>
            <pc:docMk/>
            <pc:sldMk cId="3089001714" sldId="867"/>
            <ac:picMk id="2" creationId="{CE54F9A9-59CE-5411-A800-13A0B0FC7CB0}"/>
          </ac:picMkLst>
        </pc:picChg>
      </pc:sldChg>
      <pc:sldChg chg="modSp mod">
        <pc:chgData name="Williams, Sian" userId="f643701a-3517-4348-bd1c-bbad90f72c55" providerId="ADAL" clId="{66DBB4B2-6617-4A67-9DB0-51A02D214305}" dt="2026-03-18T12:23:45.014" v="29" actId="1076"/>
        <pc:sldMkLst>
          <pc:docMk/>
          <pc:sldMk cId="2148338656" sldId="869"/>
        </pc:sldMkLst>
        <pc:spChg chg="mod">
          <ac:chgData name="Williams, Sian" userId="f643701a-3517-4348-bd1c-bbad90f72c55" providerId="ADAL" clId="{66DBB4B2-6617-4A67-9DB0-51A02D214305}" dt="2026-03-18T12:23:45.014" v="29" actId="1076"/>
          <ac:spMkLst>
            <pc:docMk/>
            <pc:sldMk cId="2148338656" sldId="869"/>
            <ac:spMk id="6" creationId="{F30B46B0-321A-B86F-EB9A-CA381197719B}"/>
          </ac:spMkLst>
        </pc:spChg>
      </pc:sldChg>
      <pc:sldChg chg="addSp delSp modSp mod">
        <pc:chgData name="Williams, Sian" userId="f643701a-3517-4348-bd1c-bbad90f72c55" providerId="ADAL" clId="{66DBB4B2-6617-4A67-9DB0-51A02D214305}" dt="2026-03-18T12:25:03.974" v="42" actId="478"/>
        <pc:sldMkLst>
          <pc:docMk/>
          <pc:sldMk cId="2640875816" sldId="870"/>
        </pc:sldMkLst>
        <pc:picChg chg="add mod">
          <ac:chgData name="Williams, Sian" userId="f643701a-3517-4348-bd1c-bbad90f72c55" providerId="ADAL" clId="{66DBB4B2-6617-4A67-9DB0-51A02D214305}" dt="2026-03-18T12:25:01.333" v="41" actId="571"/>
          <ac:picMkLst>
            <pc:docMk/>
            <pc:sldMk cId="2640875816" sldId="870"/>
            <ac:picMk id="10" creationId="{B2EDFAEC-7042-CEA7-17A8-AB4CB614FAD7}"/>
          </ac:picMkLst>
        </pc:picChg>
      </pc:sldChg>
      <pc:sldChg chg="modSp mod">
        <pc:chgData name="Williams, Sian" userId="f643701a-3517-4348-bd1c-bbad90f72c55" providerId="ADAL" clId="{66DBB4B2-6617-4A67-9DB0-51A02D214305}" dt="2026-03-18T12:28:52.487" v="58" actId="20577"/>
        <pc:sldMkLst>
          <pc:docMk/>
          <pc:sldMk cId="3510693272" sldId="872"/>
        </pc:sldMkLst>
        <pc:spChg chg="mod">
          <ac:chgData name="Williams, Sian" userId="f643701a-3517-4348-bd1c-bbad90f72c55" providerId="ADAL" clId="{66DBB4B2-6617-4A67-9DB0-51A02D214305}" dt="2026-03-18T12:28:52.487" v="58" actId="20577"/>
          <ac:spMkLst>
            <pc:docMk/>
            <pc:sldMk cId="3510693272" sldId="872"/>
            <ac:spMk id="6" creationId="{1020FF7D-D84F-680D-6969-14B7FDC0128B}"/>
          </ac:spMkLst>
        </pc:spChg>
      </pc:sldChg>
      <pc:sldMasterChg chg="addSp modSp mod">
        <pc:chgData name="Williams, Sian" userId="f643701a-3517-4348-bd1c-bbad90f72c55" providerId="ADAL" clId="{66DBB4B2-6617-4A67-9DB0-51A02D214305}" dt="2026-03-18T12:12:46.590" v="11" actId="1076"/>
        <pc:sldMasterMkLst>
          <pc:docMk/>
          <pc:sldMasterMk cId="2966563060" sldId="2147483653"/>
        </pc:sldMasterMkLst>
        <pc:spChg chg="mod">
          <ac:chgData name="Williams, Sian" userId="f643701a-3517-4348-bd1c-bbad90f72c55" providerId="ADAL" clId="{66DBB4B2-6617-4A67-9DB0-51A02D214305}" dt="2026-03-18T12:12:16.107" v="9" actId="1076"/>
          <ac:spMkLst>
            <pc:docMk/>
            <pc:sldMasterMk cId="2966563060" sldId="2147483653"/>
            <ac:spMk id="9" creationId="{12A05E16-C31E-E0B1-F9BA-6CA1198C9AE5}"/>
          </ac:spMkLst>
        </pc:spChg>
        <pc:picChg chg="add mod">
          <ac:chgData name="Williams, Sian" userId="f643701a-3517-4348-bd1c-bbad90f72c55" providerId="ADAL" clId="{66DBB4B2-6617-4A67-9DB0-51A02D214305}" dt="2026-03-18T12:12:33.766" v="10" actId="1076"/>
          <ac:picMkLst>
            <pc:docMk/>
            <pc:sldMasterMk cId="2966563060" sldId="2147483653"/>
            <ac:picMk id="2" creationId="{04A91B8A-2500-6063-D8AD-AC2A070B7A7B}"/>
          </ac:picMkLst>
        </pc:picChg>
        <pc:picChg chg="mod">
          <ac:chgData name="Williams, Sian" userId="f643701a-3517-4348-bd1c-bbad90f72c55" providerId="ADAL" clId="{66DBB4B2-6617-4A67-9DB0-51A02D214305}" dt="2026-03-18T12:12:46.590" v="11" actId="1076"/>
          <ac:picMkLst>
            <pc:docMk/>
            <pc:sldMasterMk cId="2966563060" sldId="2147483653"/>
            <ac:picMk id="10" creationId="{9F3B6811-98F9-78F6-2493-AACB6F69F7B0}"/>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3/31/2026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00:01:08.226"/>
    </inkml:context>
    <inkml:brush xml:id="br0">
      <inkml:brushProperty name="width" value="0.1" units="cm"/>
      <inkml:brushProperty name="height" value="0.1"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361950" y="685800"/>
            <a:ext cx="61341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019175"/>
            <a:ext cx="55213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F5B3C-53B5-664F-A361-196110A59AE4}" type="slidenum">
              <a:rPr lang="en-US" smtClean="0"/>
              <a:t>1</a:t>
            </a:fld>
            <a:endParaRPr lang="en-US"/>
          </a:p>
        </p:txBody>
      </p:sp>
    </p:spTree>
    <p:extLst>
      <p:ext uri="{BB962C8B-B14F-4D97-AF65-F5344CB8AC3E}">
        <p14:creationId xmlns:p14="http://schemas.microsoft.com/office/powerpoint/2010/main" val="173693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Provide refrigerant tables from manufacturers</a:t>
            </a:r>
          </a:p>
        </p:txBody>
      </p:sp>
      <p:sp>
        <p:nvSpPr>
          <p:cNvPr id="4" name="Slide Number Placeholder 3"/>
          <p:cNvSpPr>
            <a:spLocks noGrp="1"/>
          </p:cNvSpPr>
          <p:nvPr>
            <p:ph type="sldNum" sz="quarter" idx="5"/>
          </p:nvPr>
        </p:nvSpPr>
        <p:spPr/>
        <p:txBody>
          <a:bodyPr/>
          <a:lstStyle/>
          <a:p>
            <a:fld id="{1D847933-502B-D146-9428-3DDD196AD935}" type="slidenum">
              <a:rPr lang="en-GB" smtClean="0"/>
              <a:pPr/>
              <a:t>23</a:t>
            </a:fld>
            <a:endParaRPr lang="en-GB"/>
          </a:p>
        </p:txBody>
      </p:sp>
    </p:spTree>
    <p:extLst>
      <p:ext uri="{BB962C8B-B14F-4D97-AF65-F5344CB8AC3E}">
        <p14:creationId xmlns:p14="http://schemas.microsoft.com/office/powerpoint/2010/main" val="412056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019175"/>
            <a:ext cx="55213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F5B3C-53B5-664F-A361-196110A59AE4}" type="slidenum">
              <a:rPr lang="en-US" smtClean="0"/>
              <a:t>30</a:t>
            </a:fld>
            <a:endParaRPr lang="en-US"/>
          </a:p>
        </p:txBody>
      </p:sp>
    </p:spTree>
    <p:extLst>
      <p:ext uri="{BB962C8B-B14F-4D97-AF65-F5344CB8AC3E}">
        <p14:creationId xmlns:p14="http://schemas.microsoft.com/office/powerpoint/2010/main" val="413811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360000" y="1800000"/>
            <a:ext cx="9360212"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Tree>
    <p:extLst>
      <p:ext uri="{BB962C8B-B14F-4D97-AF65-F5344CB8AC3E}">
        <p14:creationId xmlns:p14="http://schemas.microsoft.com/office/powerpoint/2010/main" val="362436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360000" y="1800000"/>
            <a:ext cx="7560000"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8280052" y="1800000"/>
            <a:ext cx="3600798" cy="4139999"/>
          </a:xfrm>
        </p:spPr>
        <p:txBody>
          <a:bodyPr/>
          <a:lstStyle/>
          <a:p>
            <a:endParaRPr lang="en-GB"/>
          </a:p>
        </p:txBody>
      </p:sp>
    </p:spTree>
    <p:extLst>
      <p:ext uri="{BB962C8B-B14F-4D97-AF65-F5344CB8AC3E}">
        <p14:creationId xmlns:p14="http://schemas.microsoft.com/office/powerpoint/2010/main" val="89366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20000" y="1799999"/>
            <a:ext cx="7560000"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360000" y="1800000"/>
            <a:ext cx="3600798" cy="4139999"/>
          </a:xfrm>
        </p:spPr>
        <p:txBody>
          <a:bodyPr/>
          <a:lstStyle/>
          <a:p>
            <a:endParaRPr lang="en-GB"/>
          </a:p>
        </p:txBody>
      </p:sp>
    </p:spTree>
    <p:extLst>
      <p:ext uri="{BB962C8B-B14F-4D97-AF65-F5344CB8AC3E}">
        <p14:creationId xmlns:p14="http://schemas.microsoft.com/office/powerpoint/2010/main" val="408948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359172" y="1260475"/>
            <a:ext cx="8640959" cy="4319588"/>
          </a:xfrm>
        </p:spPr>
        <p:txBody>
          <a:bodyPr/>
          <a:lstStyle>
            <a:lvl1pPr>
              <a:defRPr sz="2400"/>
            </a:lvl1pPr>
          </a:lstStyle>
          <a:p>
            <a:pPr lvl="0"/>
            <a:r>
              <a:rPr lang="en-GB"/>
              <a:t>Click to edit Master text styles</a:t>
            </a:r>
          </a:p>
        </p:txBody>
      </p:sp>
    </p:spTree>
    <p:extLst>
      <p:ext uri="{BB962C8B-B14F-4D97-AF65-F5344CB8AC3E}">
        <p14:creationId xmlns:p14="http://schemas.microsoft.com/office/powerpoint/2010/main" val="296100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0" y="456036"/>
            <a:ext cx="12239625" cy="152012"/>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7">
                <a:solidFill>
                  <a:srgbClr val="D9D9D9"/>
                </a:solidFill>
                <a:cs typeface="Arial" charset="0"/>
              </a:rPr>
              <a:t> </a:t>
            </a:r>
          </a:p>
        </p:txBody>
      </p:sp>
      <p:sp>
        <p:nvSpPr>
          <p:cNvPr id="1035" name="Title Placeholder 10"/>
          <p:cNvSpPr>
            <a:spLocks noGrp="1"/>
          </p:cNvSpPr>
          <p:nvPr>
            <p:ph type="title"/>
          </p:nvPr>
        </p:nvSpPr>
        <p:spPr bwMode="auto">
          <a:xfrm>
            <a:off x="252000" y="990000"/>
            <a:ext cx="11628000" cy="646331"/>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361406" y="1800000"/>
            <a:ext cx="11520000" cy="414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2047" y="170588"/>
            <a:ext cx="591666" cy="437463"/>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3805284" y="92636"/>
            <a:ext cx="5835761"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Refrigeration Engineering</a:t>
            </a:r>
            <a:endParaRPr lang="en-GB" sz="1050" i="0">
              <a:effectLst/>
              <a:latin typeface="Arial" panose="020B0604020202020204" pitchFamily="34" charset="0"/>
              <a:ea typeface="Cambria" panose="02040503050406030204" pitchFamily="18" charset="0"/>
              <a:cs typeface="Times New Roman" panose="02020603050405020304" pitchFamily="18" charset="0"/>
            </a:endParaRPr>
          </a:p>
        </p:txBody>
      </p:sp>
      <p:sp>
        <p:nvSpPr>
          <p:cNvPr id="12" name="Text Box 11"/>
          <p:cNvSpPr txBox="1">
            <a:spLocks noChangeArrowheads="1"/>
          </p:cNvSpPr>
          <p:nvPr userDrawn="1"/>
        </p:nvSpPr>
        <p:spPr bwMode="auto">
          <a:xfrm>
            <a:off x="360000" y="6343435"/>
            <a:ext cx="588541" cy="246221"/>
          </a:xfrm>
          <a:prstGeom prst="rect">
            <a:avLst/>
          </a:prstGeom>
          <a:noFill/>
          <a:ln w="9525">
            <a:noFill/>
            <a:miter lim="800000"/>
            <a:headEnd/>
            <a:tailEnd/>
          </a:ln>
        </p:spPr>
        <p:txBody>
          <a:bodyPr lIns="0" tIns="0" rIns="0" bIns="0" anchor="ctr">
            <a:prstTxWarp prst="textNoShape">
              <a:avLst/>
            </a:prstTxWarp>
            <a:spAutoFit/>
          </a:bodyPr>
          <a:lstStyle/>
          <a:p>
            <a:pPr algn="l">
              <a:spcBef>
                <a:spcPts val="602"/>
              </a:spcBef>
            </a:pPr>
            <a:fld id="{6152C911-7D81-1845-9D20-613E63F035EB}" type="slidenum">
              <a:rPr lang="en-US" sz="1600" baseline="0" smtClean="0">
                <a:latin typeface="+mn-lt"/>
                <a:ea typeface="Arial" pitchFamily="-105" charset="0"/>
                <a:cs typeface="Arial" pitchFamily="-105" charset="0"/>
              </a:rPr>
              <a:pPr algn="l">
                <a:spcBef>
                  <a:spcPts val="602"/>
                </a:spcBef>
              </a:pPr>
              <a:t>‹#›</a:t>
            </a:fld>
            <a:endParaRPr lang="en-US" sz="1600" baseline="0">
              <a:latin typeface="+mn-lt"/>
              <a:ea typeface="Arial" pitchFamily="-105" charset="0"/>
              <a:cs typeface="Arial" pitchFamily="-105" charset="0"/>
            </a:endParaRPr>
          </a:p>
        </p:txBody>
      </p:sp>
      <p:pic>
        <p:nvPicPr>
          <p:cNvPr id="10" name="Picture 9" descr="A black and white logo&#10;&#10;AI-generated content may be incorrect.">
            <a:extLst>
              <a:ext uri="{FF2B5EF4-FFF2-40B4-BE49-F238E27FC236}">
                <a16:creationId xmlns:a16="http://schemas.microsoft.com/office/drawing/2014/main" id="{9F3B6811-98F9-78F6-2493-AACB6F69F7B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444083" y="157372"/>
            <a:ext cx="2563495" cy="498243"/>
          </a:xfrm>
          <a:prstGeom prst="rect">
            <a:avLst/>
          </a:prstGeom>
          <a:noFill/>
          <a:ln>
            <a:noFill/>
          </a:ln>
        </p:spPr>
      </p:pic>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360000" y="6228000"/>
            <a:ext cx="2520000" cy="456536"/>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6084000"/>
            <a:ext cx="12240000"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pic>
        <p:nvPicPr>
          <p:cNvPr id="2" name="Picture 1" descr="A black background with a black square&#10;&#10;AI-generated content may be incorrect.">
            <a:extLst>
              <a:ext uri="{FF2B5EF4-FFF2-40B4-BE49-F238E27FC236}">
                <a16:creationId xmlns:a16="http://schemas.microsoft.com/office/drawing/2014/main" id="{04A91B8A-2500-6063-D8AD-AC2A070B7A7B}"/>
              </a:ext>
            </a:extLst>
          </p:cNvPr>
          <p:cNvPicPr>
            <a:picLocks noChangeAspect="1"/>
          </p:cNvPicPr>
          <p:nvPr userDrawn="1"/>
        </p:nvPicPr>
        <p:blipFill>
          <a:blip r:embed="rId9"/>
          <a:stretch>
            <a:fillRect/>
          </a:stretch>
        </p:blipFill>
        <p:spPr>
          <a:xfrm>
            <a:off x="948541" y="212816"/>
            <a:ext cx="2685203" cy="440679"/>
          </a:xfrm>
          <a:prstGeom prst="rect">
            <a:avLst/>
          </a:prstGeom>
        </p:spPr>
      </p:pic>
    </p:spTree>
    <p:extLst>
      <p:ext uri="{BB962C8B-B14F-4D97-AF65-F5344CB8AC3E}">
        <p14:creationId xmlns:p14="http://schemas.microsoft.com/office/powerpoint/2010/main" val="2966563060"/>
      </p:ext>
    </p:extLst>
  </p:cSld>
  <p:clrMap bg1="lt1" tx1="dk1" bg2="lt2" tx2="dk2" accent1="accent1" accent2="accent2" accent3="accent3" accent4="accent4" accent5="accent5" accent6="accent6" hlink="hlink" folHlink="folHlink"/>
  <p:sldLayoutIdLst>
    <p:sldLayoutId id="2147483658" r:id="rId1"/>
    <p:sldLayoutId id="2147483654" r:id="rId2"/>
    <p:sldLayoutId id="2147483659" r:id="rId3"/>
    <p:sldLayoutId id="2147483657" r:id="rId4"/>
  </p:sldLayoutIdLst>
  <p:hf hdr="0" ftr="0" dt="0"/>
  <p:txStyles>
    <p:titleStyle>
      <a:lvl1pPr algn="l" rtl="0" eaLnBrk="1" fontAlgn="base" hangingPunct="1">
        <a:spcBef>
          <a:spcPct val="0"/>
        </a:spcBef>
        <a:spcAft>
          <a:spcPct val="0"/>
        </a:spcAft>
        <a:defRPr lang="en-US" sz="3600"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5pPr>
      <a:lvl6pPr marL="458983" algn="ctr" rtl="0" eaLnBrk="1" fontAlgn="base" hangingPunct="1">
        <a:spcBef>
          <a:spcPct val="0"/>
        </a:spcBef>
        <a:spcAft>
          <a:spcPct val="0"/>
        </a:spcAft>
        <a:defRPr sz="4417">
          <a:solidFill>
            <a:srgbClr val="CC0000"/>
          </a:solidFill>
          <a:latin typeface="Arial" charset="0"/>
        </a:defRPr>
      </a:lvl6pPr>
      <a:lvl7pPr marL="917966" algn="ctr" rtl="0" eaLnBrk="1" fontAlgn="base" hangingPunct="1">
        <a:spcBef>
          <a:spcPct val="0"/>
        </a:spcBef>
        <a:spcAft>
          <a:spcPct val="0"/>
        </a:spcAft>
        <a:defRPr sz="4417">
          <a:solidFill>
            <a:srgbClr val="CC0000"/>
          </a:solidFill>
          <a:latin typeface="Arial" charset="0"/>
        </a:defRPr>
      </a:lvl7pPr>
      <a:lvl8pPr marL="1376949" algn="ctr" rtl="0" eaLnBrk="1" fontAlgn="base" hangingPunct="1">
        <a:spcBef>
          <a:spcPct val="0"/>
        </a:spcBef>
        <a:spcAft>
          <a:spcPct val="0"/>
        </a:spcAft>
        <a:defRPr sz="4417">
          <a:solidFill>
            <a:srgbClr val="CC0000"/>
          </a:solidFill>
          <a:latin typeface="Arial" charset="0"/>
        </a:defRPr>
      </a:lvl8pPr>
      <a:lvl9pPr marL="1835932" algn="ctr" rtl="0" eaLnBrk="1" fontAlgn="base" hangingPunct="1">
        <a:spcBef>
          <a:spcPct val="0"/>
        </a:spcBef>
        <a:spcAft>
          <a:spcPct val="0"/>
        </a:spcAft>
        <a:defRPr sz="4417">
          <a:solidFill>
            <a:srgbClr val="CC0000"/>
          </a:solidFill>
          <a:latin typeface="Arial" charset="0"/>
        </a:defRPr>
      </a:lvl9pPr>
    </p:titleStyle>
    <p:bodyStyle>
      <a:lvl1pPr marL="0" indent="0" algn="l" rtl="0" eaLnBrk="1" fontAlgn="base" hangingPunct="1">
        <a:lnSpc>
          <a:spcPts val="2409"/>
        </a:lnSpc>
        <a:spcBef>
          <a:spcPts val="1004"/>
        </a:spcBef>
        <a:spcAft>
          <a:spcPts val="1004"/>
        </a:spcAft>
        <a:defRPr lang="en-GB" sz="2000" dirty="0">
          <a:solidFill>
            <a:schemeClr val="tx1"/>
          </a:solidFill>
          <a:latin typeface="+mn-lt"/>
          <a:ea typeface="ＭＳ Ｐゴシック" charset="-128"/>
          <a:cs typeface="ＭＳ Ｐゴシック" charset="-128"/>
        </a:defRPr>
      </a:lvl1pPr>
      <a:lvl2pPr marL="216742" indent="-216742" algn="l" rtl="0" eaLnBrk="1" fontAlgn="base" hangingPunct="1">
        <a:lnSpc>
          <a:spcPts val="2409"/>
        </a:lnSpc>
        <a:spcBef>
          <a:spcPts val="502"/>
        </a:spcBef>
        <a:spcAft>
          <a:spcPts val="502"/>
        </a:spcAft>
        <a:buClr>
          <a:srgbClr val="FC4421"/>
        </a:buClr>
        <a:buFont typeface="Arial" pitchFamily="-105" charset="0"/>
        <a:buChar char="•"/>
        <a:defRPr lang="en-GB" sz="2000" dirty="0">
          <a:solidFill>
            <a:schemeClr val="tx1"/>
          </a:solidFill>
          <a:latin typeface="+mn-lt"/>
          <a:ea typeface="ＭＳ Ｐゴシック" charset="-128"/>
          <a:cs typeface="+mn-cs"/>
        </a:defRPr>
      </a:lvl2pPr>
      <a:lvl3pPr marL="0" indent="0" algn="l" rtl="0" eaLnBrk="1" fontAlgn="base" hangingPunct="1">
        <a:lnSpc>
          <a:spcPts val="2008"/>
        </a:lnSpc>
        <a:spcBef>
          <a:spcPts val="502"/>
        </a:spcBef>
        <a:spcAft>
          <a:spcPts val="502"/>
        </a:spcAft>
        <a:buFont typeface="Lucida Grande" pitchFamily="-105" charset="0"/>
        <a:defRPr lang="en-GB" sz="1606" dirty="0">
          <a:solidFill>
            <a:schemeClr val="tx1"/>
          </a:solidFill>
          <a:latin typeface="+mn-lt"/>
          <a:ea typeface="ＭＳ Ｐゴシック" charset="-128"/>
          <a:cs typeface="+mn-cs"/>
        </a:defRPr>
      </a:lvl3pPr>
      <a:lvl4pPr marL="216742" indent="-216742" algn="l" rtl="0" eaLnBrk="1" fontAlgn="base" hangingPunct="1">
        <a:lnSpc>
          <a:spcPts val="2008"/>
        </a:lnSpc>
        <a:spcBef>
          <a:spcPts val="502"/>
        </a:spcBef>
        <a:spcAft>
          <a:spcPts val="502"/>
        </a:spcAft>
        <a:buClr>
          <a:srgbClr val="FC4421"/>
        </a:buClr>
        <a:buFont typeface="Arial" pitchFamily="-105" charset="0"/>
        <a:buChar char="•"/>
        <a:defRPr lang="en-GB" sz="1606" dirty="0">
          <a:solidFill>
            <a:schemeClr val="tx1"/>
          </a:solidFill>
          <a:latin typeface="+mn-lt"/>
          <a:ea typeface="ＭＳ Ｐゴシック" charset="-128"/>
          <a:cs typeface="ＭＳ Ｐゴシック" charset="-128"/>
        </a:defRPr>
      </a:lvl4pPr>
      <a:lvl5pPr marL="433484" indent="-216742" algn="l" rtl="0" eaLnBrk="1" fontAlgn="base" hangingPunct="1">
        <a:lnSpc>
          <a:spcPts val="2008"/>
        </a:lnSpc>
        <a:spcBef>
          <a:spcPct val="0"/>
        </a:spcBef>
        <a:spcAft>
          <a:spcPts val="502"/>
        </a:spcAft>
        <a:buFont typeface="Arial" pitchFamily="-105" charset="0"/>
        <a:buChar char="–"/>
        <a:defRPr lang="en-US" sz="1606" dirty="0">
          <a:solidFill>
            <a:schemeClr val="tx1"/>
          </a:solidFill>
          <a:latin typeface="+mn-lt"/>
          <a:ea typeface="ＭＳ Ｐゴシック" charset="-128"/>
          <a:cs typeface="ＭＳ Ｐゴシック" charset="-128"/>
        </a:defRPr>
      </a:lvl5pPr>
      <a:lvl6pPr marL="458983" indent="-458983" algn="l" defTabSz="917966" rtl="0" eaLnBrk="1" fontAlgn="base" hangingPunct="1">
        <a:spcBef>
          <a:spcPct val="20000"/>
        </a:spcBef>
        <a:spcAft>
          <a:spcPct val="0"/>
        </a:spcAft>
        <a:buChar char="»"/>
        <a:defRPr lang="en-GB" sz="1606" kern="0" baseline="0" dirty="0" smtClean="0">
          <a:solidFill>
            <a:schemeClr val="tx1"/>
          </a:solidFill>
          <a:latin typeface="+mn-lt"/>
          <a:ea typeface="ＭＳ Ｐゴシック" charset="-128"/>
          <a:cs typeface="ＭＳ Ｐゴシック" charset="-128"/>
        </a:defRPr>
      </a:lvl6pPr>
      <a:lvl7pPr marL="2983390" indent="-229492" algn="l" defTabSz="917966" rtl="0" eaLnBrk="1" fontAlgn="base" hangingPunct="1">
        <a:spcBef>
          <a:spcPct val="20000"/>
        </a:spcBef>
        <a:spcAft>
          <a:spcPct val="0"/>
        </a:spcAft>
        <a:buClr>
          <a:srgbClr val="E30613"/>
        </a:buClr>
        <a:buChar char="»"/>
        <a:defRPr lang="en-GB" sz="1606" kern="0" baseline="0" dirty="0" smtClean="0">
          <a:solidFill>
            <a:schemeClr val="tx1"/>
          </a:solidFill>
          <a:latin typeface="+mn-lt"/>
          <a:ea typeface="ＭＳ Ｐゴシック" charset="-128"/>
          <a:cs typeface="ＭＳ Ｐゴシック" charset="-128"/>
        </a:defRPr>
      </a:lvl7pPr>
      <a:lvl8pPr marL="3442373" indent="-229492" algn="l" defTabSz="917966" rtl="0" eaLnBrk="1" fontAlgn="base" hangingPunct="1">
        <a:spcBef>
          <a:spcPct val="20000"/>
        </a:spcBef>
        <a:spcAft>
          <a:spcPct val="0"/>
        </a:spcAft>
        <a:buChar char="»"/>
        <a:defRPr lang="en-GB" sz="1606" kern="0" dirty="0" smtClean="0">
          <a:solidFill>
            <a:schemeClr val="tx1"/>
          </a:solidFill>
          <a:latin typeface="+mn-lt"/>
          <a:ea typeface="ＭＳ Ｐゴシック" charset="-128"/>
          <a:cs typeface="ＭＳ Ｐゴシック" charset="-128"/>
        </a:defRPr>
      </a:lvl8pPr>
      <a:lvl9pPr marL="3901356" indent="-229492" algn="l" defTabSz="917966" rtl="0" eaLnBrk="1" fontAlgn="base" hangingPunct="1">
        <a:spcBef>
          <a:spcPct val="20000"/>
        </a:spcBef>
        <a:spcAft>
          <a:spcPct val="0"/>
        </a:spcAft>
        <a:buChar char="»"/>
        <a:defRPr lang="en-GB" sz="1004"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8983" rtl="0" eaLnBrk="1" latinLnBrk="0" hangingPunct="1">
        <a:defRPr sz="1807" kern="1200">
          <a:solidFill>
            <a:schemeClr val="tx1"/>
          </a:solidFill>
          <a:latin typeface="+mn-lt"/>
          <a:ea typeface="+mn-ea"/>
          <a:cs typeface="+mn-cs"/>
        </a:defRPr>
      </a:lvl1pPr>
      <a:lvl2pPr marL="458983" algn="l" defTabSz="458983" rtl="0" eaLnBrk="1" latinLnBrk="0" hangingPunct="1">
        <a:defRPr sz="1807" kern="1200">
          <a:solidFill>
            <a:schemeClr val="tx1"/>
          </a:solidFill>
          <a:latin typeface="+mn-lt"/>
          <a:ea typeface="+mn-ea"/>
          <a:cs typeface="+mn-cs"/>
        </a:defRPr>
      </a:lvl2pPr>
      <a:lvl3pPr marL="917966" algn="l" defTabSz="458983" rtl="0" eaLnBrk="1" latinLnBrk="0" hangingPunct="1">
        <a:defRPr sz="1807" kern="1200">
          <a:solidFill>
            <a:schemeClr val="tx1"/>
          </a:solidFill>
          <a:latin typeface="+mn-lt"/>
          <a:ea typeface="+mn-ea"/>
          <a:cs typeface="+mn-cs"/>
        </a:defRPr>
      </a:lvl3pPr>
      <a:lvl4pPr marL="1376949" algn="l" defTabSz="458983" rtl="0" eaLnBrk="1" latinLnBrk="0" hangingPunct="1">
        <a:defRPr sz="1807" kern="1200">
          <a:solidFill>
            <a:schemeClr val="tx1"/>
          </a:solidFill>
          <a:latin typeface="+mn-lt"/>
          <a:ea typeface="+mn-ea"/>
          <a:cs typeface="+mn-cs"/>
        </a:defRPr>
      </a:lvl4pPr>
      <a:lvl5pPr marL="1835932" algn="l" defTabSz="458983" rtl="0" eaLnBrk="1" latinLnBrk="0" hangingPunct="1">
        <a:defRPr sz="1807" kern="1200">
          <a:solidFill>
            <a:schemeClr val="tx1"/>
          </a:solidFill>
          <a:latin typeface="+mn-lt"/>
          <a:ea typeface="+mn-ea"/>
          <a:cs typeface="+mn-cs"/>
        </a:defRPr>
      </a:lvl5pPr>
      <a:lvl6pPr marL="2294915" algn="l" defTabSz="458983" rtl="0" eaLnBrk="1" latinLnBrk="0" hangingPunct="1">
        <a:defRPr sz="1807" kern="1200">
          <a:solidFill>
            <a:schemeClr val="tx1"/>
          </a:solidFill>
          <a:latin typeface="+mn-lt"/>
          <a:ea typeface="+mn-ea"/>
          <a:cs typeface="+mn-cs"/>
        </a:defRPr>
      </a:lvl6pPr>
      <a:lvl7pPr marL="2753898" algn="l" defTabSz="458983" rtl="0" eaLnBrk="1" latinLnBrk="0" hangingPunct="1">
        <a:defRPr sz="1807" kern="1200">
          <a:solidFill>
            <a:schemeClr val="tx1"/>
          </a:solidFill>
          <a:latin typeface="+mn-lt"/>
          <a:ea typeface="+mn-ea"/>
          <a:cs typeface="+mn-cs"/>
        </a:defRPr>
      </a:lvl7pPr>
      <a:lvl8pPr marL="3212882" algn="l" defTabSz="458983" rtl="0" eaLnBrk="1" latinLnBrk="0" hangingPunct="1">
        <a:defRPr sz="1807" kern="1200">
          <a:solidFill>
            <a:schemeClr val="tx1"/>
          </a:solidFill>
          <a:latin typeface="+mn-lt"/>
          <a:ea typeface="+mn-ea"/>
          <a:cs typeface="+mn-cs"/>
        </a:defRPr>
      </a:lvl8pPr>
      <a:lvl9pPr marL="3671865" algn="l" defTabSz="458983"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customXml" Target="../ink/ink1.xml"/><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1156A-2242-124B-AF49-34A979232ED8}"/>
              </a:ext>
            </a:extLst>
          </p:cNvPr>
          <p:cNvSpPr txBox="1">
            <a:spLocks/>
          </p:cNvSpPr>
          <p:nvPr/>
        </p:nvSpPr>
        <p:spPr>
          <a:xfrm>
            <a:off x="360000" y="1800000"/>
            <a:ext cx="10800000" cy="3779890"/>
          </a:xfrm>
          <a:prstGeom prst="rect">
            <a:avLst/>
          </a:prstGeom>
        </p:spPr>
        <p:txBody>
          <a:bodyPr lIns="0" tIns="0" rIns="0" bIns="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Poppins" pitchFamily="2" charset="77"/>
                <a:ea typeface="+mn-ea"/>
                <a:cs typeface="Poppins"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Poppins" pitchFamily="2" charset="77"/>
                <a:ea typeface="+mn-ea"/>
                <a:cs typeface="Poppins"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030" fontAlgn="auto">
              <a:lnSpc>
                <a:spcPct val="110000"/>
              </a:lnSpc>
              <a:spcBef>
                <a:spcPts val="0"/>
              </a:spcBef>
              <a:spcAft>
                <a:spcPts val="1200"/>
              </a:spcAft>
              <a:buNone/>
              <a:defRPr/>
            </a:pPr>
            <a:r>
              <a:rPr lang="en-GB" sz="2800" b="1">
                <a:solidFill>
                  <a:srgbClr val="170130"/>
                </a:solidFill>
                <a:latin typeface="Arial" panose="020B0604020202020204" pitchFamily="34" charset="0"/>
                <a:ea typeface="ＭＳ Ｐゴシック" panose="020B0600070205080204" pitchFamily="34" charset="-128"/>
                <a:cs typeface="Arial" panose="020B0604020202020204" pitchFamily="34" charset="0"/>
              </a:rPr>
              <a:t>Occupational Specialism: Refrigeration Engineering</a:t>
            </a:r>
          </a:p>
          <a:p>
            <a:pPr marL="0" indent="0">
              <a:lnSpc>
                <a:spcPct val="110000"/>
              </a:lnSpc>
              <a:spcAft>
                <a:spcPts val="1200"/>
              </a:spcAft>
              <a:buNone/>
            </a:pPr>
            <a:r>
              <a:rPr lang="en-GB" sz="2800">
                <a:solidFill>
                  <a:schemeClr val="tx1"/>
                </a:solidFill>
                <a:latin typeface="Arial" panose="020B0604020202020204" pitchFamily="34" charset="0"/>
                <a:ea typeface="ＭＳ Ｐゴシック" panose="020B0600070205080204" pitchFamily="34" charset="-128"/>
                <a:cs typeface="Arial" panose="020B0604020202020204" pitchFamily="34" charset="0"/>
              </a:rPr>
              <a:t>K1.11 </a:t>
            </a:r>
            <a:r>
              <a:rPr lang="en-US" sz="2800">
                <a:solidFill>
                  <a:schemeClr val="tx1"/>
                </a:solidFill>
                <a:latin typeface="Arial" panose="020B0604020202020204" pitchFamily="34" charset="0"/>
                <a:ea typeface="ＭＳ Ｐゴシック" panose="020B0600070205080204" pitchFamily="34" charset="-128"/>
                <a:cs typeface="Arial" panose="020B0604020202020204" pitchFamily="34" charset="0"/>
              </a:rPr>
              <a:t>Interpret refrigeration data from pressure-enthalpy charts</a:t>
            </a:r>
            <a:endParaRPr lang="en-GB" sz="2800">
              <a:solidFill>
                <a:srgbClr val="3432E1"/>
              </a:solidFill>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110000"/>
              </a:lnSpc>
              <a:spcAft>
                <a:spcPts val="1200"/>
              </a:spcAft>
              <a:buNone/>
            </a:pPr>
            <a:r>
              <a:rPr lang="en-US" sz="2800" b="1">
                <a:solidFill>
                  <a:srgbClr val="FC4421"/>
                </a:solidFill>
                <a:latin typeface="Arial" panose="020B0604020202020204" pitchFamily="34" charset="0"/>
                <a:ea typeface="ＭＳ Ｐゴシック" panose="020B0600070205080204" pitchFamily="34" charset="-128"/>
                <a:cs typeface="Arial" panose="020B0604020202020204" pitchFamily="34" charset="0"/>
              </a:rPr>
              <a:t>PowerPoint 1.11 How to perform calculations using data interpreted from a pressure enthalpy chart</a:t>
            </a:r>
          </a:p>
        </p:txBody>
      </p:sp>
    </p:spTree>
    <p:extLst>
      <p:ext uri="{BB962C8B-B14F-4D97-AF65-F5344CB8AC3E}">
        <p14:creationId xmlns:p14="http://schemas.microsoft.com/office/powerpoint/2010/main" val="413929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91170-A3A7-1D46-6E05-925A2D3A6D1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7122D66-9BBD-4334-2AE2-711A5B26CAD4}"/>
              </a:ext>
            </a:extLst>
          </p:cNvPr>
          <p:cNvSpPr>
            <a:spLocks noGrp="1"/>
          </p:cNvSpPr>
          <p:nvPr>
            <p:ph type="title"/>
          </p:nvPr>
        </p:nvSpPr>
        <p:spPr>
          <a:xfrm>
            <a:off x="252000" y="959222"/>
            <a:ext cx="11628452" cy="646331"/>
          </a:xfrm>
        </p:spPr>
        <p:txBody>
          <a:bodyPr/>
          <a:lstStyle/>
          <a:p>
            <a:r>
              <a:rPr lang="en-GB"/>
              <a:t>Mass flow rate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F85719E3-C1BB-0D1B-D85B-598B05E32AB9}"/>
                  </a:ext>
                </a:extLst>
              </p:cNvPr>
              <p:cNvSpPr>
                <a:spLocks noGrp="1"/>
              </p:cNvSpPr>
              <p:nvPr>
                <p:ph sz="quarter" idx="10"/>
              </p:nvPr>
            </p:nvSpPr>
            <p:spPr>
              <a:xfrm>
                <a:off x="359999" y="1800000"/>
                <a:ext cx="9676629" cy="4140000"/>
              </a:xfrm>
            </p:spPr>
            <p:txBody>
              <a:bodyPr/>
              <a:lstStyle/>
              <a:p>
                <a:r>
                  <a:rPr lang="en-GB" altLang="en-US"/>
                  <a:t>The rate of flow of refrigerant around the system may be calculated from the expression:</a:t>
                </a:r>
                <a:endParaRPr lang="en-GB" altLang="en-US" b="1"/>
              </a:p>
              <a:p>
                <a:r>
                  <a:rPr lang="en-GB" altLang="en-US" b="1"/>
                  <a:t>	</a:t>
                </a:r>
                <a14:m>
                  <m:oMath xmlns:m="http://schemas.openxmlformats.org/officeDocument/2006/math">
                    <m:acc>
                      <m:accPr>
                        <m:chr m:val="̇"/>
                        <m:ctrlPr>
                          <a:rPr lang="en-US" altLang="en-US" b="1" i="1">
                            <a:latin typeface="Cambria Math" panose="02040503050406030204" pitchFamily="18" charset="0"/>
                          </a:rPr>
                        </m:ctrlPr>
                      </m:accPr>
                      <m:e>
                        <m:r>
                          <a:rPr lang="en-GB" altLang="en-US" b="1" i="1">
                            <a:latin typeface="Cambria Math" panose="02040503050406030204" pitchFamily="18" charset="0"/>
                          </a:rPr>
                          <m:t>𝒎</m:t>
                        </m:r>
                      </m:e>
                    </m:acc>
                  </m:oMath>
                </a14:m>
                <a:r>
                  <a:rPr lang="en-GB" altLang="en-US" b="1"/>
                  <a:t>  =   </a:t>
                </a:r>
                <a14:m>
                  <m:oMath xmlns:m="http://schemas.openxmlformats.org/officeDocument/2006/math">
                    <m:f>
                      <m:fPr>
                        <m:ctrlPr>
                          <a:rPr lang="en-GB" altLang="en-US" b="1" i="1" dirty="0">
                            <a:latin typeface="Cambria Math" panose="02040503050406030204" pitchFamily="18" charset="0"/>
                          </a:rPr>
                        </m:ctrlPr>
                      </m:fPr>
                      <m:num>
                        <m:r>
                          <a:rPr lang="en-GB" altLang="en-US" b="1" i="1" dirty="0">
                            <a:latin typeface="Cambria Math" panose="02040503050406030204" pitchFamily="18" charset="0"/>
                          </a:rPr>
                          <m:t>𝑪𝒐𝒐𝒍𝒊𝒏𝒈</m:t>
                        </m:r>
                        <m:r>
                          <a:rPr lang="en-GB" altLang="en-US" b="1" i="1" dirty="0">
                            <a:latin typeface="Cambria Math" panose="02040503050406030204" pitchFamily="18" charset="0"/>
                          </a:rPr>
                          <m:t> </m:t>
                        </m:r>
                        <m:r>
                          <a:rPr lang="en-GB" altLang="en-US" b="1" i="1" dirty="0">
                            <a:latin typeface="Cambria Math" panose="02040503050406030204" pitchFamily="18" charset="0"/>
                          </a:rPr>
                          <m:t>𝑫𝒖𝒕𝒚</m:t>
                        </m:r>
                        <m:r>
                          <a:rPr lang="en-GB" altLang="en-US" b="1" i="1" dirty="0">
                            <a:latin typeface="Cambria Math" panose="02040503050406030204" pitchFamily="18" charset="0"/>
                          </a:rPr>
                          <m:t> </m:t>
                        </m:r>
                      </m:num>
                      <m:den>
                        <m:r>
                          <a:rPr lang="en-GB" altLang="en-US" b="1" i="1" dirty="0">
                            <a:latin typeface="Cambria Math" panose="02040503050406030204" pitchFamily="18" charset="0"/>
                          </a:rPr>
                          <m:t> </m:t>
                        </m:r>
                        <m:r>
                          <a:rPr lang="en-GB" altLang="en-US" b="1" i="1" dirty="0">
                            <a:latin typeface="Cambria Math" panose="02040503050406030204" pitchFamily="18" charset="0"/>
                          </a:rPr>
                          <m:t>𝑪𝒉𝒂𝒏𝒈𝒆</m:t>
                        </m:r>
                        <m:r>
                          <a:rPr lang="en-GB" altLang="en-US" b="1" i="1" dirty="0">
                            <a:latin typeface="Cambria Math" panose="02040503050406030204" pitchFamily="18" charset="0"/>
                          </a:rPr>
                          <m:t> </m:t>
                        </m:r>
                        <m:r>
                          <a:rPr lang="en-GB" altLang="en-US" b="1" i="1" dirty="0">
                            <a:latin typeface="Cambria Math" panose="02040503050406030204" pitchFamily="18" charset="0"/>
                          </a:rPr>
                          <m:t>𝒊𝒏</m:t>
                        </m:r>
                        <m:r>
                          <a:rPr lang="en-GB" altLang="en-US" b="1" i="1" dirty="0">
                            <a:latin typeface="Cambria Math" panose="02040503050406030204" pitchFamily="18" charset="0"/>
                          </a:rPr>
                          <m:t> </m:t>
                        </m:r>
                        <m:r>
                          <a:rPr lang="en-GB" altLang="en-US" b="1" i="1" dirty="0">
                            <a:latin typeface="Cambria Math" panose="02040503050406030204" pitchFamily="18" charset="0"/>
                          </a:rPr>
                          <m:t>𝑬𝒏𝒕𝒉𝒂𝒍𝒑𝒚</m:t>
                        </m:r>
                        <m:r>
                          <a:rPr lang="en-GB" altLang="en-US" b="1" i="1" dirty="0">
                            <a:latin typeface="Cambria Math" panose="02040503050406030204" pitchFamily="18" charset="0"/>
                          </a:rPr>
                          <m:t>  "</m:t>
                        </m:r>
                        <m:r>
                          <a:rPr lang="en-GB" altLang="en-US" b="1" i="1" dirty="0">
                            <a:latin typeface="Cambria Math" panose="02040503050406030204" pitchFamily="18" charset="0"/>
                          </a:rPr>
                          <m:t>𝑬𝒗𝒂𝒑𝒐𝒓𝒂𝒕𝒐𝒓</m:t>
                        </m:r>
                        <m:r>
                          <a:rPr lang="en-GB" altLang="en-US" b="1" i="1" dirty="0">
                            <a:latin typeface="Cambria Math" panose="02040503050406030204" pitchFamily="18" charset="0"/>
                          </a:rPr>
                          <m:t>"</m:t>
                        </m:r>
                      </m:den>
                    </m:f>
                  </m:oMath>
                </a14:m>
                <a:r>
                  <a:rPr lang="en-GB" altLang="en-US" b="1"/>
                  <a:t>   =   </a:t>
                </a:r>
                <a14:m>
                  <m:oMath xmlns:m="http://schemas.openxmlformats.org/officeDocument/2006/math">
                    <m:f>
                      <m:fPr>
                        <m:ctrlPr>
                          <a:rPr lang="en-GB" altLang="en-US" sz="2800" b="1" i="1">
                            <a:latin typeface="Cambria Math" panose="02040503050406030204" pitchFamily="18" charset="0"/>
                          </a:rPr>
                        </m:ctrlPr>
                      </m:fPr>
                      <m:num>
                        <m:r>
                          <a:rPr lang="en-GB" altLang="en-US" sz="2800" b="1" i="1">
                            <a:latin typeface="Cambria Math" panose="02040503050406030204" pitchFamily="18" charset="0"/>
                          </a:rPr>
                          <m:t>𝑸𝑬</m:t>
                        </m:r>
                      </m:num>
                      <m:den>
                        <m:r>
                          <a:rPr lang="en-GB" altLang="en-US" sz="2800" b="1" i="1">
                            <a:latin typeface="Cambria Math" panose="02040503050406030204" pitchFamily="18" charset="0"/>
                          </a:rPr>
                          <m:t>𝒉</m:t>
                        </m:r>
                        <m:r>
                          <a:rPr lang="en-GB" altLang="en-US" sz="2800" b="1" i="1" baseline="-25000">
                            <a:latin typeface="Cambria Math" panose="02040503050406030204" pitchFamily="18" charset="0"/>
                          </a:rPr>
                          <m:t>𝟏</m:t>
                        </m:r>
                        <m:r>
                          <a:rPr lang="en-GB" altLang="en-US" sz="2800" b="1" i="1">
                            <a:latin typeface="Cambria Math" panose="02040503050406030204" pitchFamily="18" charset="0"/>
                          </a:rPr>
                          <m:t> −</m:t>
                        </m:r>
                        <m:r>
                          <a:rPr lang="en-GB" altLang="en-US" sz="2800" b="1" i="1">
                            <a:latin typeface="Cambria Math" panose="02040503050406030204" pitchFamily="18" charset="0"/>
                          </a:rPr>
                          <m:t>𝒉</m:t>
                        </m:r>
                        <m:r>
                          <a:rPr lang="en-GB" altLang="en-US" sz="2800" b="1" i="1" baseline="-25000">
                            <a:latin typeface="Cambria Math" panose="02040503050406030204" pitchFamily="18" charset="0"/>
                          </a:rPr>
                          <m:t>𝟒</m:t>
                        </m:r>
                      </m:den>
                    </m:f>
                  </m:oMath>
                </a14:m>
                <a:r>
                  <a:rPr lang="en-GB" altLang="en-US" sz="2800" b="1"/>
                  <a:t>  = </a:t>
                </a:r>
                <a14:m>
                  <m:oMath xmlns:m="http://schemas.openxmlformats.org/officeDocument/2006/math">
                    <m:d>
                      <m:dPr>
                        <m:begChr m:val="["/>
                        <m:endChr m:val="]"/>
                        <m:ctrlPr>
                          <a:rPr lang="en-GB" altLang="en-US" sz="2800" b="1" i="1">
                            <a:latin typeface="Cambria Math" panose="02040503050406030204" pitchFamily="18" charset="0"/>
                          </a:rPr>
                        </m:ctrlPr>
                      </m:dPr>
                      <m:e>
                        <m:f>
                          <m:fPr>
                            <m:ctrlPr>
                              <a:rPr lang="en-GB" altLang="en-US" sz="2800" b="1" i="1">
                                <a:latin typeface="Cambria Math" panose="02040503050406030204" pitchFamily="18" charset="0"/>
                              </a:rPr>
                            </m:ctrlPr>
                          </m:fPr>
                          <m:num>
                            <m:r>
                              <a:rPr lang="en-GB" altLang="en-US" sz="2800" b="1" i="1">
                                <a:latin typeface="Cambria Math" panose="02040503050406030204" pitchFamily="18" charset="0"/>
                              </a:rPr>
                              <m:t>𝒌𝑱</m:t>
                            </m:r>
                            <m:r>
                              <a:rPr lang="en-GB" altLang="en-US" sz="2800" b="1" i="1">
                                <a:latin typeface="Cambria Math" panose="02040503050406030204" pitchFamily="18" charset="0"/>
                              </a:rPr>
                              <m:t>/</m:t>
                            </m:r>
                            <m:r>
                              <a:rPr lang="en-GB" altLang="en-US" sz="2800" b="1" i="1">
                                <a:latin typeface="Cambria Math" panose="02040503050406030204" pitchFamily="18" charset="0"/>
                              </a:rPr>
                              <m:t>𝒔</m:t>
                            </m:r>
                          </m:num>
                          <m:den>
                            <m:r>
                              <a:rPr lang="en-GB" altLang="en-US" sz="2800" b="1" i="1">
                                <a:latin typeface="Cambria Math" panose="02040503050406030204" pitchFamily="18" charset="0"/>
                              </a:rPr>
                              <m:t>𝒌𝑱</m:t>
                            </m:r>
                            <m:r>
                              <a:rPr lang="en-GB" altLang="en-US" sz="2800" b="1" i="1">
                                <a:latin typeface="Cambria Math" panose="02040503050406030204" pitchFamily="18" charset="0"/>
                              </a:rPr>
                              <m:t>/</m:t>
                            </m:r>
                            <m:r>
                              <a:rPr lang="en-GB" altLang="en-US" sz="2800" b="1" i="1">
                                <a:latin typeface="Cambria Math" panose="02040503050406030204" pitchFamily="18" charset="0"/>
                              </a:rPr>
                              <m:t>𝒌𝒈</m:t>
                            </m:r>
                          </m:den>
                        </m:f>
                      </m:e>
                    </m:d>
                  </m:oMath>
                </a14:m>
                <a:r>
                  <a:rPr lang="en-GB" altLang="en-US" sz="2800" b="1"/>
                  <a:t>   </a:t>
                </a:r>
                <a:r>
                  <a:rPr lang="en-GB" altLang="en-US" b="1"/>
                  <a:t>	</a:t>
                </a:r>
              </a:p>
              <a:p>
                <a:endParaRPr lang="en-GB" altLang="en-US" b="1" i="1">
                  <a:latin typeface="Cambria Math" panose="02040503050406030204" pitchFamily="18" charset="0"/>
                </a:endParaRPr>
              </a:p>
              <a:p>
                <a:r>
                  <a:rPr lang="en-GB" altLang="en-US" b="1" i="1">
                    <a:latin typeface="Cambria Math" panose="02040503050406030204" pitchFamily="18" charset="0"/>
                  </a:rPr>
                  <a:t>	</a:t>
                </a:r>
                <a14:m>
                  <m:oMath xmlns:m="http://schemas.openxmlformats.org/officeDocument/2006/math">
                    <m:acc>
                      <m:accPr>
                        <m:chr m:val="̇"/>
                        <m:ctrlPr>
                          <a:rPr lang="en-US" altLang="en-US" b="1" i="1">
                            <a:latin typeface="Cambria Math" panose="02040503050406030204" pitchFamily="18" charset="0"/>
                          </a:rPr>
                        </m:ctrlPr>
                      </m:accPr>
                      <m:e>
                        <m:r>
                          <a:rPr lang="en-GB" altLang="en-US" b="1" i="1">
                            <a:latin typeface="Cambria Math" panose="02040503050406030204" pitchFamily="18" charset="0"/>
                          </a:rPr>
                          <m:t>𝒎</m:t>
                        </m:r>
                      </m:e>
                    </m:acc>
                  </m:oMath>
                </a14:m>
                <a:r>
                  <a:rPr lang="en-GB" altLang="en-US" b="1"/>
                  <a:t>  =   </a:t>
                </a:r>
                <a14:m>
                  <m:oMath xmlns:m="http://schemas.openxmlformats.org/officeDocument/2006/math">
                    <m:f>
                      <m:fPr>
                        <m:ctrlPr>
                          <a:rPr lang="en-GB" altLang="en-US" b="1" i="1" dirty="0">
                            <a:latin typeface="Cambria Math" panose="02040503050406030204" pitchFamily="18" charset="0"/>
                          </a:rPr>
                        </m:ctrlPr>
                      </m:fPr>
                      <m:num>
                        <m:r>
                          <a:rPr lang="en-GB" altLang="en-US" b="1" i="1" dirty="0" smtClean="0">
                            <a:latin typeface="Cambria Math" panose="02040503050406030204" pitchFamily="18" charset="0"/>
                          </a:rPr>
                          <m:t>𝑹𝒆𝒒𝒖𝒊𝒓𝒆𝒅</m:t>
                        </m:r>
                        <m:r>
                          <a:rPr lang="en-GB" altLang="en-US" b="1" i="1" dirty="0" smtClean="0">
                            <a:latin typeface="Cambria Math" panose="02040503050406030204" pitchFamily="18" charset="0"/>
                          </a:rPr>
                          <m:t> </m:t>
                        </m:r>
                        <m:r>
                          <a:rPr lang="en-GB" altLang="en-US" b="1" i="1" dirty="0">
                            <a:latin typeface="Cambria Math" panose="02040503050406030204" pitchFamily="18" charset="0"/>
                          </a:rPr>
                          <m:t>𝑪𝒐𝒐𝒍𝒊𝒏𝒈</m:t>
                        </m:r>
                        <m:r>
                          <a:rPr lang="en-GB" altLang="en-US" b="1" i="1" dirty="0">
                            <a:latin typeface="Cambria Math" panose="02040503050406030204" pitchFamily="18" charset="0"/>
                          </a:rPr>
                          <m:t> </m:t>
                        </m:r>
                        <m:r>
                          <a:rPr lang="en-GB" altLang="en-US" b="1" i="1" dirty="0">
                            <a:latin typeface="Cambria Math" panose="02040503050406030204" pitchFamily="18" charset="0"/>
                          </a:rPr>
                          <m:t>𝑫𝒖𝒕𝒚</m:t>
                        </m:r>
                        <m:r>
                          <a:rPr lang="en-GB" altLang="en-US" b="1" i="1" dirty="0">
                            <a:latin typeface="Cambria Math" panose="02040503050406030204" pitchFamily="18" charset="0"/>
                          </a:rPr>
                          <m:t> </m:t>
                        </m:r>
                      </m:num>
                      <m:den>
                        <m:r>
                          <a:rPr lang="en-GB" altLang="en-US" b="1" i="1" dirty="0">
                            <a:latin typeface="Cambria Math" panose="02040503050406030204" pitchFamily="18" charset="0"/>
                          </a:rPr>
                          <m:t> </m:t>
                        </m:r>
                        <m:r>
                          <a:rPr lang="en-GB" altLang="en-US" b="1" i="1" dirty="0">
                            <a:latin typeface="Cambria Math" panose="02040503050406030204" pitchFamily="18" charset="0"/>
                          </a:rPr>
                          <m:t>𝑪𝒉𝒂𝒏𝒈𝒆</m:t>
                        </m:r>
                        <m:r>
                          <a:rPr lang="en-GB" altLang="en-US" b="1" i="1" dirty="0">
                            <a:latin typeface="Cambria Math" panose="02040503050406030204" pitchFamily="18" charset="0"/>
                          </a:rPr>
                          <m:t> </m:t>
                        </m:r>
                        <m:r>
                          <a:rPr lang="en-GB" altLang="en-US" b="1" i="1" dirty="0">
                            <a:latin typeface="Cambria Math" panose="02040503050406030204" pitchFamily="18" charset="0"/>
                          </a:rPr>
                          <m:t>𝒊𝒏</m:t>
                        </m:r>
                        <m:r>
                          <a:rPr lang="en-GB" altLang="en-US" b="1" i="1" dirty="0">
                            <a:latin typeface="Cambria Math" panose="02040503050406030204" pitchFamily="18" charset="0"/>
                          </a:rPr>
                          <m:t> </m:t>
                        </m:r>
                        <m:r>
                          <a:rPr lang="en-GB" altLang="en-US" b="1" i="1" dirty="0">
                            <a:latin typeface="Cambria Math" panose="02040503050406030204" pitchFamily="18" charset="0"/>
                          </a:rPr>
                          <m:t>𝑬𝒏𝒕𝒉𝒂𝒍𝒑𝒚</m:t>
                        </m:r>
                        <m:r>
                          <a:rPr lang="en-GB" altLang="en-US" b="1" i="1" dirty="0">
                            <a:latin typeface="Cambria Math" panose="02040503050406030204" pitchFamily="18" charset="0"/>
                          </a:rPr>
                          <m:t>  "</m:t>
                        </m:r>
                        <m:r>
                          <a:rPr lang="en-GB" altLang="en-US" b="1" i="1" dirty="0">
                            <a:latin typeface="Cambria Math" panose="02040503050406030204" pitchFamily="18" charset="0"/>
                          </a:rPr>
                          <m:t>𝑬𝒗𝒂𝒑𝒐𝒓𝒂𝒕𝒐𝒓</m:t>
                        </m:r>
                        <m:r>
                          <a:rPr lang="en-GB" altLang="en-US" b="1" i="1" dirty="0">
                            <a:latin typeface="Cambria Math" panose="02040503050406030204" pitchFamily="18" charset="0"/>
                          </a:rPr>
                          <m:t>"</m:t>
                        </m:r>
                      </m:den>
                    </m:f>
                  </m:oMath>
                </a14:m>
                <a:r>
                  <a:rPr lang="en-GB" altLang="en-US" b="1"/>
                  <a:t>   =   </a:t>
                </a:r>
                <a14:m>
                  <m:oMath xmlns:m="http://schemas.openxmlformats.org/officeDocument/2006/math">
                    <m:f>
                      <m:fPr>
                        <m:ctrlPr>
                          <a:rPr lang="en-GB" altLang="en-US" sz="2800" b="1" i="1">
                            <a:latin typeface="Cambria Math" panose="02040503050406030204" pitchFamily="18" charset="0"/>
                          </a:rPr>
                        </m:ctrlPr>
                      </m:fPr>
                      <m:num>
                        <m:r>
                          <a:rPr lang="en-GB" altLang="en-US" sz="2800" b="1" i="1">
                            <a:latin typeface="Cambria Math" panose="02040503050406030204" pitchFamily="18" charset="0"/>
                          </a:rPr>
                          <m:t>𝑸𝑬</m:t>
                        </m:r>
                      </m:num>
                      <m:den>
                        <m:r>
                          <a:rPr lang="en-GB" altLang="en-US" sz="2800" b="1" i="1">
                            <a:latin typeface="Cambria Math" panose="02040503050406030204" pitchFamily="18" charset="0"/>
                          </a:rPr>
                          <m:t>𝒉</m:t>
                        </m:r>
                        <m:r>
                          <a:rPr lang="en-GB" altLang="en-US" sz="2800" b="1" i="1" baseline="-25000">
                            <a:latin typeface="Cambria Math" panose="02040503050406030204" pitchFamily="18" charset="0"/>
                          </a:rPr>
                          <m:t>𝟏</m:t>
                        </m:r>
                        <m:r>
                          <a:rPr lang="en-GB" altLang="en-US" sz="2800" b="1" i="1">
                            <a:latin typeface="Cambria Math" panose="02040503050406030204" pitchFamily="18" charset="0"/>
                          </a:rPr>
                          <m:t> −</m:t>
                        </m:r>
                        <m:r>
                          <a:rPr lang="en-GB" altLang="en-US" sz="2800" b="1" i="1">
                            <a:latin typeface="Cambria Math" panose="02040503050406030204" pitchFamily="18" charset="0"/>
                          </a:rPr>
                          <m:t>𝒉</m:t>
                        </m:r>
                        <m:r>
                          <a:rPr lang="en-GB" altLang="en-US" sz="2800" b="1" i="1" baseline="-25000">
                            <a:latin typeface="Cambria Math" panose="02040503050406030204" pitchFamily="18" charset="0"/>
                          </a:rPr>
                          <m:t>𝟒</m:t>
                        </m:r>
                      </m:den>
                    </m:f>
                  </m:oMath>
                </a14:m>
                <a:r>
                  <a:rPr lang="en-GB" altLang="en-US" sz="2800" b="1"/>
                  <a:t>  = </a:t>
                </a:r>
                <a14:m>
                  <m:oMath xmlns:m="http://schemas.openxmlformats.org/officeDocument/2006/math">
                    <m:d>
                      <m:dPr>
                        <m:begChr m:val="["/>
                        <m:endChr m:val="]"/>
                        <m:ctrlPr>
                          <a:rPr lang="en-GB" altLang="en-US" sz="2800" b="1" i="1">
                            <a:latin typeface="Cambria Math" panose="02040503050406030204" pitchFamily="18" charset="0"/>
                          </a:rPr>
                        </m:ctrlPr>
                      </m:dPr>
                      <m:e>
                        <m:f>
                          <m:fPr>
                            <m:ctrlPr>
                              <a:rPr lang="en-GB" altLang="en-US" sz="2800" b="1" i="1">
                                <a:latin typeface="Cambria Math" panose="02040503050406030204" pitchFamily="18" charset="0"/>
                              </a:rPr>
                            </m:ctrlPr>
                          </m:fPr>
                          <m:num>
                            <m:r>
                              <a:rPr lang="en-GB" altLang="en-US" sz="2800" b="1" i="1">
                                <a:latin typeface="Cambria Math" panose="02040503050406030204" pitchFamily="18" charset="0"/>
                              </a:rPr>
                              <m:t>𝒌𝑱</m:t>
                            </m:r>
                            <m:r>
                              <a:rPr lang="en-GB" altLang="en-US" sz="2800" b="1" i="1">
                                <a:latin typeface="Cambria Math" panose="02040503050406030204" pitchFamily="18" charset="0"/>
                              </a:rPr>
                              <m:t>/</m:t>
                            </m:r>
                            <m:r>
                              <a:rPr lang="en-GB" altLang="en-US" sz="2800" b="1" i="1">
                                <a:latin typeface="Cambria Math" panose="02040503050406030204" pitchFamily="18" charset="0"/>
                              </a:rPr>
                              <m:t>𝒔</m:t>
                            </m:r>
                          </m:num>
                          <m:den>
                            <m:r>
                              <a:rPr lang="en-GB" altLang="en-US" sz="2800" b="1" i="1">
                                <a:latin typeface="Cambria Math" panose="02040503050406030204" pitchFamily="18" charset="0"/>
                              </a:rPr>
                              <m:t>𝒌𝑱</m:t>
                            </m:r>
                            <m:r>
                              <a:rPr lang="en-GB" altLang="en-US" sz="2800" b="1" i="1">
                                <a:latin typeface="Cambria Math" panose="02040503050406030204" pitchFamily="18" charset="0"/>
                              </a:rPr>
                              <m:t>/</m:t>
                            </m:r>
                            <m:r>
                              <a:rPr lang="en-GB" altLang="en-US" sz="2800" b="1" i="1">
                                <a:latin typeface="Cambria Math" panose="02040503050406030204" pitchFamily="18" charset="0"/>
                              </a:rPr>
                              <m:t>𝒌𝒈</m:t>
                            </m:r>
                          </m:den>
                        </m:f>
                      </m:e>
                    </m:d>
                  </m:oMath>
                </a14:m>
                <a:endParaRPr lang="en-GB" altLang="en-US" sz="2800" b="1"/>
              </a:p>
              <a:p>
                <a:r>
                  <a:rPr lang="en-GB" altLang="en-US" sz="2800" b="1"/>
                  <a:t> 			     </a:t>
                </a:r>
                <a:r>
                  <a:rPr lang="en-GB" altLang="en-US"/>
                  <a:t>Mass Flow Rate unit </a:t>
                </a:r>
                <a:r>
                  <a:rPr lang="en-GB" altLang="en-US" b="1"/>
                  <a:t>=</a:t>
                </a:r>
                <a:r>
                  <a:rPr lang="en-GB" altLang="en-US" sz="2800" b="1"/>
                  <a:t> </a:t>
                </a:r>
                <a14:m>
                  <m:oMath xmlns:m="http://schemas.openxmlformats.org/officeDocument/2006/math">
                    <m:f>
                      <m:fPr>
                        <m:ctrlPr>
                          <a:rPr lang="en-GB" altLang="en-US" sz="2800" b="1" i="1">
                            <a:latin typeface="Cambria Math" panose="02040503050406030204" pitchFamily="18" charset="0"/>
                          </a:rPr>
                        </m:ctrlPr>
                      </m:fPr>
                      <m:num>
                        <m:r>
                          <a:rPr lang="en-GB" altLang="en-US" sz="2800" b="1" i="1">
                            <a:latin typeface="Cambria Math" panose="02040503050406030204" pitchFamily="18" charset="0"/>
                          </a:rPr>
                          <m:t>𝒌</m:t>
                        </m:r>
                        <m:r>
                          <a:rPr lang="en-GB" altLang="en-US" sz="2800" b="1" i="1" smtClean="0">
                            <a:latin typeface="Cambria Math" panose="02040503050406030204" pitchFamily="18" charset="0"/>
                          </a:rPr>
                          <m:t>𝒈</m:t>
                        </m:r>
                      </m:num>
                      <m:den>
                        <m:r>
                          <a:rPr lang="en-GB" altLang="en-US" sz="2800" b="1" i="1" smtClean="0">
                            <a:latin typeface="Cambria Math" panose="02040503050406030204" pitchFamily="18" charset="0"/>
                          </a:rPr>
                          <m:t>𝒔</m:t>
                        </m:r>
                      </m:den>
                    </m:f>
                  </m:oMath>
                </a14:m>
                <a:endParaRPr lang="en-GB" altLang="en-US" sz="2800" b="1"/>
              </a:p>
              <a:p>
                <a:endParaRPr lang="en-GB"/>
              </a:p>
            </p:txBody>
          </p:sp>
        </mc:Choice>
        <mc:Fallback xmlns="">
          <p:sp>
            <p:nvSpPr>
              <p:cNvPr id="6" name="Content Placeholder 5">
                <a:extLst>
                  <a:ext uri="{FF2B5EF4-FFF2-40B4-BE49-F238E27FC236}">
                    <a16:creationId xmlns:a16="http://schemas.microsoft.com/office/drawing/2014/main" id="{F85719E3-C1BB-0D1B-D85B-598B05E32AB9}"/>
                  </a:ext>
                </a:extLst>
              </p:cNvPr>
              <p:cNvSpPr>
                <a:spLocks noGrp="1" noRot="1" noChangeAspect="1" noMove="1" noResize="1" noEditPoints="1" noAdjustHandles="1" noChangeArrowheads="1" noChangeShapeType="1" noTextEdit="1"/>
              </p:cNvSpPr>
              <p:nvPr>
                <p:ph sz="quarter" idx="10"/>
              </p:nvPr>
            </p:nvSpPr>
            <p:spPr>
              <a:xfrm>
                <a:off x="359999" y="1800000"/>
                <a:ext cx="9676629" cy="4140000"/>
              </a:xfrm>
              <a:blipFill>
                <a:blip r:embed="rId2"/>
                <a:stretch>
                  <a:fillRect l="-1890" t="-1915"/>
                </a:stretch>
              </a:blipFill>
            </p:spPr>
            <p:txBody>
              <a:bodyPr/>
              <a:lstStyle/>
              <a:p>
                <a:r>
                  <a:rPr lang="en-US">
                    <a:noFill/>
                  </a:rPr>
                  <a:t> </a:t>
                </a:r>
              </a:p>
            </p:txBody>
          </p:sp>
        </mc:Fallback>
      </mc:AlternateContent>
    </p:spTree>
    <p:extLst>
      <p:ext uri="{BB962C8B-B14F-4D97-AF65-F5344CB8AC3E}">
        <p14:creationId xmlns:p14="http://schemas.microsoft.com/office/powerpoint/2010/main" val="1564762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050CB-A015-C57C-8621-18635FA4F8F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B74F8A7-F8EC-18B2-77E9-DE5D5E569DB9}"/>
              </a:ext>
            </a:extLst>
          </p:cNvPr>
          <p:cNvSpPr>
            <a:spLocks noGrp="1"/>
          </p:cNvSpPr>
          <p:nvPr>
            <p:ph type="title"/>
          </p:nvPr>
        </p:nvSpPr>
        <p:spPr>
          <a:xfrm>
            <a:off x="252000" y="959222"/>
            <a:ext cx="11628452" cy="646331"/>
          </a:xfrm>
        </p:spPr>
        <p:txBody>
          <a:bodyPr/>
          <a:lstStyle/>
          <a:p>
            <a:r>
              <a:rPr lang="en-GB"/>
              <a:t>Cooling capacity</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F6E4D28-25F7-2727-ED79-A9DC0B50A1F6}"/>
                  </a:ext>
                </a:extLst>
              </p:cNvPr>
              <p:cNvSpPr>
                <a:spLocks noGrp="1"/>
              </p:cNvSpPr>
              <p:nvPr>
                <p:ph sz="quarter" idx="10"/>
              </p:nvPr>
            </p:nvSpPr>
            <p:spPr/>
            <p:txBody>
              <a:bodyPr/>
              <a:lstStyle/>
              <a:p>
                <a:r>
                  <a:rPr lang="en-GB">
                    <a:latin typeface="+mj-lt"/>
                  </a:rPr>
                  <a:t>The evaporator load or cooling duty (total amount of heat absorbed in the evaporator).</a:t>
                </a:r>
              </a:p>
              <a:p>
                <a:pPr algn="ctr"/>
                <a:r>
                  <a:rPr lang="en-GB"/>
                  <a:t>Q</a:t>
                </a:r>
                <a:r>
                  <a:rPr lang="en-GB" baseline="-25000"/>
                  <a:t>E</a:t>
                </a:r>
                <a:r>
                  <a:rPr lang="en-GB">
                    <a:latin typeface="+mj-lt"/>
                  </a:rPr>
                  <a:t>   =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𝑚</m:t>
                        </m:r>
                      </m:e>
                    </m:acc>
                    <m:r>
                      <a:rPr lang="en-GB">
                        <a:latin typeface="Cambria Math" panose="02040503050406030204" pitchFamily="18" charset="0"/>
                      </a:rPr>
                      <m:t> </m:t>
                    </m:r>
                  </m:oMath>
                </a14:m>
                <a:r>
                  <a:rPr lang="en-GB">
                    <a:latin typeface="+mj-lt"/>
                  </a:rPr>
                  <a:t> x RE (kW)</a:t>
                </a:r>
              </a:p>
              <a:p>
                <a:endParaRPr lang="en-GB">
                  <a:latin typeface="+mj-lt"/>
                </a:endParaRPr>
              </a:p>
              <a:p>
                <a:r>
                  <a:rPr lang="en-GB">
                    <a:latin typeface="+mj-lt"/>
                  </a:rPr>
                  <a:t>Unit check	</a:t>
                </a:r>
              </a:p>
              <a:p>
                <a:pPr algn="ctr"/>
                <a:r>
                  <a:rPr lang="en-GB">
                    <a:latin typeface="+mj-lt"/>
                  </a:rPr>
                  <a:t>Q</a:t>
                </a:r>
                <a:r>
                  <a:rPr lang="en-GB" baseline="-25000">
                    <a:latin typeface="+mj-lt"/>
                  </a:rPr>
                  <a:t>E</a:t>
                </a:r>
                <a:r>
                  <a:rPr lang="en-GB">
                    <a:latin typeface="+mj-lt"/>
                  </a:rPr>
                  <a:t> =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 </m:t>
                        </m:r>
                        <m:r>
                          <a:rPr lang="en-GB" i="1">
                            <a:latin typeface="Cambria Math" panose="02040503050406030204" pitchFamily="18" charset="0"/>
                          </a:rPr>
                          <m:t>𝑚</m:t>
                        </m:r>
                      </m:e>
                    </m:acc>
                  </m:oMath>
                </a14:m>
                <a:r>
                  <a:rPr lang="en-GB">
                    <a:latin typeface="+mj-lt"/>
                  </a:rPr>
                  <a:t>  x  RE   = </a:t>
                </a:r>
                <a14:m>
                  <m:oMath xmlns:m="http://schemas.openxmlformats.org/officeDocument/2006/math">
                    <m:f>
                      <m:fPr>
                        <m:ctrlPr>
                          <a:rPr lang="en-GB" altLang="en-US" b="1" i="1">
                            <a:latin typeface="Cambria Math" panose="02040503050406030204" pitchFamily="18" charset="0"/>
                          </a:rPr>
                        </m:ctrlPr>
                      </m:fPr>
                      <m:num>
                        <m:r>
                          <a:rPr lang="en-GB" altLang="en-US" b="1" i="1">
                            <a:latin typeface="Cambria Math" panose="02040503050406030204" pitchFamily="18" charset="0"/>
                          </a:rPr>
                          <m:t>𝒌𝒈</m:t>
                        </m:r>
                      </m:num>
                      <m:den>
                        <m:r>
                          <a:rPr lang="en-GB" altLang="en-US" b="1" i="1">
                            <a:latin typeface="Cambria Math" panose="02040503050406030204" pitchFamily="18" charset="0"/>
                          </a:rPr>
                          <m:t>𝒔</m:t>
                        </m:r>
                      </m:den>
                    </m:f>
                    <m:r>
                      <a:rPr lang="en-GB" altLang="en-US" b="1" i="1" smtClean="0">
                        <a:latin typeface="Cambria Math" panose="02040503050406030204" pitchFamily="18" charset="0"/>
                      </a:rPr>
                      <m:t> </m:t>
                    </m:r>
                  </m:oMath>
                </a14:m>
                <a:r>
                  <a:rPr lang="en-GB"/>
                  <a:t> x </a:t>
                </a:r>
                <a14:m>
                  <m:oMath xmlns:m="http://schemas.openxmlformats.org/officeDocument/2006/math">
                    <m:f>
                      <m:fPr>
                        <m:ctrlPr>
                          <a:rPr lang="en-GB" altLang="en-US" b="1" i="1">
                            <a:latin typeface="Cambria Math" panose="02040503050406030204" pitchFamily="18" charset="0"/>
                          </a:rPr>
                        </m:ctrlPr>
                      </m:fPr>
                      <m:num>
                        <m:r>
                          <a:rPr lang="en-GB" altLang="en-US" b="1" i="1">
                            <a:latin typeface="Cambria Math" panose="02040503050406030204" pitchFamily="18" charset="0"/>
                          </a:rPr>
                          <m:t>𝒌</m:t>
                        </m:r>
                        <m:r>
                          <a:rPr lang="en-GB" altLang="en-US" b="1" i="1" smtClean="0">
                            <a:latin typeface="Cambria Math" panose="02040503050406030204" pitchFamily="18" charset="0"/>
                          </a:rPr>
                          <m:t>𝒋</m:t>
                        </m:r>
                      </m:num>
                      <m:den>
                        <m:r>
                          <a:rPr lang="en-GB" altLang="en-US" b="1" i="1" smtClean="0">
                            <a:latin typeface="Cambria Math" panose="02040503050406030204" pitchFamily="18" charset="0"/>
                          </a:rPr>
                          <m:t>𝒌𝒈</m:t>
                        </m:r>
                      </m:den>
                    </m:f>
                    <m:r>
                      <a:rPr lang="en-GB" altLang="en-US" b="1" i="1">
                        <a:latin typeface="Cambria Math" panose="02040503050406030204" pitchFamily="18" charset="0"/>
                      </a:rPr>
                      <m:t> </m:t>
                    </m:r>
                  </m:oMath>
                </a14:m>
                <a:r>
                  <a:rPr lang="en-GB"/>
                  <a:t> = </a:t>
                </a:r>
                <a14:m>
                  <m:oMath xmlns:m="http://schemas.openxmlformats.org/officeDocument/2006/math">
                    <m:f>
                      <m:fPr>
                        <m:ctrlPr>
                          <a:rPr lang="en-GB" altLang="en-US" b="1" i="1">
                            <a:latin typeface="Cambria Math" panose="02040503050406030204" pitchFamily="18" charset="0"/>
                          </a:rPr>
                        </m:ctrlPr>
                      </m:fPr>
                      <m:num>
                        <m:r>
                          <a:rPr lang="en-GB" altLang="en-US" b="1" i="1">
                            <a:latin typeface="Cambria Math" panose="02040503050406030204" pitchFamily="18" charset="0"/>
                          </a:rPr>
                          <m:t>𝒌</m:t>
                        </m:r>
                        <m:r>
                          <a:rPr lang="en-GB" altLang="en-US" b="1" i="1" smtClean="0">
                            <a:latin typeface="Cambria Math" panose="02040503050406030204" pitchFamily="18" charset="0"/>
                          </a:rPr>
                          <m:t>𝒋</m:t>
                        </m:r>
                      </m:num>
                      <m:den>
                        <m:r>
                          <a:rPr lang="en-GB" altLang="en-US" b="1" i="1">
                            <a:latin typeface="Cambria Math" panose="02040503050406030204" pitchFamily="18" charset="0"/>
                          </a:rPr>
                          <m:t>𝒔</m:t>
                        </m:r>
                      </m:den>
                    </m:f>
                    <m:r>
                      <a:rPr lang="en-GB" altLang="en-US" b="1" i="1">
                        <a:latin typeface="Cambria Math" panose="02040503050406030204" pitchFamily="18" charset="0"/>
                      </a:rPr>
                      <m:t> </m:t>
                    </m:r>
                  </m:oMath>
                </a14:m>
                <a:r>
                  <a:rPr lang="en-GB"/>
                  <a:t>= kW</a:t>
                </a:r>
              </a:p>
            </p:txBody>
          </p:sp>
        </mc:Choice>
        <mc:Fallback xmlns="">
          <p:sp>
            <p:nvSpPr>
              <p:cNvPr id="6" name="Content Placeholder 5">
                <a:extLst>
                  <a:ext uri="{FF2B5EF4-FFF2-40B4-BE49-F238E27FC236}">
                    <a16:creationId xmlns:a16="http://schemas.microsoft.com/office/drawing/2014/main" id="{2F6E4D28-25F7-2727-ED79-A9DC0B50A1F6}"/>
                  </a:ext>
                </a:extLst>
              </p:cNvPr>
              <p:cNvSpPr>
                <a:spLocks noGrp="1" noRot="1" noChangeAspect="1" noMove="1" noResize="1" noEditPoints="1" noAdjustHandles="1" noChangeArrowheads="1" noChangeShapeType="1" noTextEdit="1"/>
              </p:cNvSpPr>
              <p:nvPr>
                <p:ph sz="quarter" idx="10"/>
              </p:nvPr>
            </p:nvSpPr>
            <p:spPr>
              <a:blipFill>
                <a:blip r:embed="rId2"/>
                <a:stretch>
                  <a:fillRect l="-1953" t="-1915" r="-2799"/>
                </a:stretch>
              </a:blipFill>
            </p:spPr>
            <p:txBody>
              <a:bodyPr/>
              <a:lstStyle/>
              <a:p>
                <a:r>
                  <a:rPr lang="en-US">
                    <a:noFill/>
                  </a:rPr>
                  <a:t> </a:t>
                </a:r>
              </a:p>
            </p:txBody>
          </p:sp>
        </mc:Fallback>
      </mc:AlternateContent>
    </p:spTree>
    <p:extLst>
      <p:ext uri="{BB962C8B-B14F-4D97-AF65-F5344CB8AC3E}">
        <p14:creationId xmlns:p14="http://schemas.microsoft.com/office/powerpoint/2010/main" val="403438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148BD-95FF-1AF9-F6A4-47E2C37CF25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8AC57C4-8236-9DDA-3CF7-EDC68523DAEF}"/>
              </a:ext>
            </a:extLst>
          </p:cNvPr>
          <p:cNvSpPr>
            <a:spLocks noGrp="1"/>
          </p:cNvSpPr>
          <p:nvPr>
            <p:ph type="title"/>
          </p:nvPr>
        </p:nvSpPr>
        <p:spPr>
          <a:xfrm>
            <a:off x="252000" y="959222"/>
            <a:ext cx="11628452" cy="646331"/>
          </a:xfrm>
        </p:spPr>
        <p:txBody>
          <a:bodyPr/>
          <a:lstStyle/>
          <a:p>
            <a:r>
              <a:rPr lang="en-GB"/>
              <a:t>Heating capacity</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D0C69E42-B8D8-5A06-974B-D5953EFA1D12}"/>
                  </a:ext>
                </a:extLst>
              </p:cNvPr>
              <p:cNvSpPr>
                <a:spLocks noGrp="1"/>
              </p:cNvSpPr>
              <p:nvPr>
                <p:ph sz="quarter" idx="10"/>
              </p:nvPr>
            </p:nvSpPr>
            <p:spPr/>
            <p:txBody>
              <a:bodyPr/>
              <a:lstStyle/>
              <a:p>
                <a:r>
                  <a:rPr lang="en-GB"/>
                  <a:t>The condenser load or heating duty (total amount of heat rejected in the condenser).</a:t>
                </a:r>
              </a:p>
              <a:p>
                <a:pPr algn="ctr"/>
                <a:r>
                  <a:rPr lang="en-GB"/>
                  <a:t>Q</a:t>
                </a:r>
                <a:r>
                  <a:rPr lang="en-GB" baseline="-25000"/>
                  <a:t>C</a:t>
                </a:r>
                <a:r>
                  <a:rPr lang="en-GB"/>
                  <a:t>   =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𝑚</m:t>
                        </m:r>
                      </m:e>
                    </m:acc>
                    <m:r>
                      <a:rPr lang="en-GB">
                        <a:latin typeface="Cambria Math" panose="02040503050406030204" pitchFamily="18" charset="0"/>
                      </a:rPr>
                      <m:t> </m:t>
                    </m:r>
                  </m:oMath>
                </a14:m>
                <a:r>
                  <a:rPr lang="en-GB"/>
                  <a:t> x HR (kW)</a:t>
                </a:r>
              </a:p>
              <a:p>
                <a:endParaRPr lang="en-GB"/>
              </a:p>
              <a:p>
                <a:r>
                  <a:rPr lang="en-GB"/>
                  <a:t>Unit check	</a:t>
                </a:r>
              </a:p>
              <a:p>
                <a:pPr algn="ctr"/>
                <a:r>
                  <a:rPr lang="en-GB"/>
                  <a:t>Q</a:t>
                </a:r>
                <a:r>
                  <a:rPr lang="en-GB" baseline="-25000"/>
                  <a:t>C</a:t>
                </a:r>
                <a:r>
                  <a:rPr lang="en-GB"/>
                  <a:t> =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 </m:t>
                        </m:r>
                        <m:r>
                          <a:rPr lang="en-GB" i="1">
                            <a:latin typeface="Cambria Math" panose="02040503050406030204" pitchFamily="18" charset="0"/>
                          </a:rPr>
                          <m:t>𝑚</m:t>
                        </m:r>
                      </m:e>
                    </m:acc>
                  </m:oMath>
                </a14:m>
                <a:r>
                  <a:rPr lang="en-GB"/>
                  <a:t>  x  RE   = </a:t>
                </a:r>
                <a14:m>
                  <m:oMath xmlns:m="http://schemas.openxmlformats.org/officeDocument/2006/math">
                    <m:f>
                      <m:fPr>
                        <m:ctrlPr>
                          <a:rPr lang="en-GB" altLang="en-US" b="1" i="1">
                            <a:latin typeface="Cambria Math" panose="02040503050406030204" pitchFamily="18" charset="0"/>
                          </a:rPr>
                        </m:ctrlPr>
                      </m:fPr>
                      <m:num>
                        <m:r>
                          <a:rPr lang="en-GB" altLang="en-US" b="1" i="1">
                            <a:latin typeface="Cambria Math" panose="02040503050406030204" pitchFamily="18" charset="0"/>
                          </a:rPr>
                          <m:t>𝒌𝒈</m:t>
                        </m:r>
                      </m:num>
                      <m:den>
                        <m:r>
                          <a:rPr lang="en-GB" altLang="en-US" b="1" i="1">
                            <a:latin typeface="Cambria Math" panose="02040503050406030204" pitchFamily="18" charset="0"/>
                          </a:rPr>
                          <m:t>𝒔</m:t>
                        </m:r>
                      </m:den>
                    </m:f>
                    <m:r>
                      <a:rPr lang="en-GB" altLang="en-US" b="1" i="1">
                        <a:latin typeface="Cambria Math" panose="02040503050406030204" pitchFamily="18" charset="0"/>
                      </a:rPr>
                      <m:t> </m:t>
                    </m:r>
                  </m:oMath>
                </a14:m>
                <a:r>
                  <a:rPr lang="en-GB"/>
                  <a:t> x </a:t>
                </a:r>
                <a14:m>
                  <m:oMath xmlns:m="http://schemas.openxmlformats.org/officeDocument/2006/math">
                    <m:f>
                      <m:fPr>
                        <m:ctrlPr>
                          <a:rPr lang="en-GB" altLang="en-US" b="1" i="1">
                            <a:latin typeface="Cambria Math" panose="02040503050406030204" pitchFamily="18" charset="0"/>
                          </a:rPr>
                        </m:ctrlPr>
                      </m:fPr>
                      <m:num>
                        <m:r>
                          <a:rPr lang="en-GB" altLang="en-US" b="1" i="1">
                            <a:latin typeface="Cambria Math" panose="02040503050406030204" pitchFamily="18" charset="0"/>
                          </a:rPr>
                          <m:t>𝒌𝒋</m:t>
                        </m:r>
                      </m:num>
                      <m:den>
                        <m:r>
                          <a:rPr lang="en-GB" altLang="en-US" b="1" i="1">
                            <a:latin typeface="Cambria Math" panose="02040503050406030204" pitchFamily="18" charset="0"/>
                          </a:rPr>
                          <m:t>𝒌𝒈</m:t>
                        </m:r>
                      </m:den>
                    </m:f>
                    <m:r>
                      <a:rPr lang="en-GB" altLang="en-US" b="1" i="1">
                        <a:latin typeface="Cambria Math" panose="02040503050406030204" pitchFamily="18" charset="0"/>
                      </a:rPr>
                      <m:t> </m:t>
                    </m:r>
                  </m:oMath>
                </a14:m>
                <a:r>
                  <a:rPr lang="en-GB"/>
                  <a:t> = </a:t>
                </a:r>
                <a14:m>
                  <m:oMath xmlns:m="http://schemas.openxmlformats.org/officeDocument/2006/math">
                    <m:f>
                      <m:fPr>
                        <m:ctrlPr>
                          <a:rPr lang="en-GB" altLang="en-US" b="1" i="1">
                            <a:latin typeface="Cambria Math" panose="02040503050406030204" pitchFamily="18" charset="0"/>
                          </a:rPr>
                        </m:ctrlPr>
                      </m:fPr>
                      <m:num>
                        <m:r>
                          <a:rPr lang="en-GB" altLang="en-US" b="1" i="1">
                            <a:latin typeface="Cambria Math" panose="02040503050406030204" pitchFamily="18" charset="0"/>
                          </a:rPr>
                          <m:t>𝒌𝒋</m:t>
                        </m:r>
                      </m:num>
                      <m:den>
                        <m:r>
                          <a:rPr lang="en-GB" altLang="en-US" b="1" i="1">
                            <a:latin typeface="Cambria Math" panose="02040503050406030204" pitchFamily="18" charset="0"/>
                          </a:rPr>
                          <m:t>𝒔</m:t>
                        </m:r>
                      </m:den>
                    </m:f>
                    <m:r>
                      <a:rPr lang="en-GB" altLang="en-US" b="1" i="1">
                        <a:latin typeface="Cambria Math" panose="02040503050406030204" pitchFamily="18" charset="0"/>
                      </a:rPr>
                      <m:t> </m:t>
                    </m:r>
                  </m:oMath>
                </a14:m>
                <a:r>
                  <a:rPr lang="en-GB"/>
                  <a:t>= kW</a:t>
                </a:r>
              </a:p>
              <a:p>
                <a:endParaRPr lang="en-GB"/>
              </a:p>
            </p:txBody>
          </p:sp>
        </mc:Choice>
        <mc:Fallback xmlns="">
          <p:sp>
            <p:nvSpPr>
              <p:cNvPr id="6" name="Content Placeholder 5">
                <a:extLst>
                  <a:ext uri="{FF2B5EF4-FFF2-40B4-BE49-F238E27FC236}">
                    <a16:creationId xmlns:a16="http://schemas.microsoft.com/office/drawing/2014/main" id="{D0C69E42-B8D8-5A06-974B-D5953EFA1D12}"/>
                  </a:ext>
                </a:extLst>
              </p:cNvPr>
              <p:cNvSpPr>
                <a:spLocks noGrp="1" noRot="1" noChangeAspect="1" noMove="1" noResize="1" noEditPoints="1" noAdjustHandles="1" noChangeArrowheads="1" noChangeShapeType="1" noTextEdit="1"/>
              </p:cNvSpPr>
              <p:nvPr>
                <p:ph sz="quarter" idx="10"/>
              </p:nvPr>
            </p:nvSpPr>
            <p:spPr>
              <a:blipFill>
                <a:blip r:embed="rId2"/>
                <a:stretch>
                  <a:fillRect l="-1953" t="-1915" r="-846"/>
                </a:stretch>
              </a:blipFill>
            </p:spPr>
            <p:txBody>
              <a:bodyPr/>
              <a:lstStyle/>
              <a:p>
                <a:r>
                  <a:rPr lang="en-US">
                    <a:noFill/>
                  </a:rPr>
                  <a:t> </a:t>
                </a:r>
              </a:p>
            </p:txBody>
          </p:sp>
        </mc:Fallback>
      </mc:AlternateContent>
    </p:spTree>
    <p:extLst>
      <p:ext uri="{BB962C8B-B14F-4D97-AF65-F5344CB8AC3E}">
        <p14:creationId xmlns:p14="http://schemas.microsoft.com/office/powerpoint/2010/main" val="4199959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EA40-4EAE-272A-D5C5-CE8DE51110B3}"/>
              </a:ext>
            </a:extLst>
          </p:cNvPr>
          <p:cNvSpPr>
            <a:spLocks noGrp="1"/>
          </p:cNvSpPr>
          <p:nvPr>
            <p:ph type="title"/>
          </p:nvPr>
        </p:nvSpPr>
        <p:spPr>
          <a:xfrm>
            <a:off x="252000" y="959222"/>
            <a:ext cx="11628452" cy="646331"/>
          </a:xfrm>
        </p:spPr>
        <p:txBody>
          <a:bodyPr/>
          <a:lstStyle/>
          <a:p>
            <a:r>
              <a:rPr lang="en-GB"/>
              <a:t>Discharge temperature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8AF3A0ED-7251-D607-41B4-7FE5F0F138DB}"/>
                  </a:ext>
                </a:extLst>
              </p:cNvPr>
              <p:cNvSpPr>
                <a:spLocks noGrp="1"/>
              </p:cNvSpPr>
              <p:nvPr>
                <p:ph sz="quarter" idx="10"/>
              </p:nvPr>
            </p:nvSpPr>
            <p:spPr/>
            <p:txBody>
              <a:bodyPr/>
              <a:lstStyle/>
              <a:p>
                <a:r>
                  <a:rPr lang="en-GB"/>
                  <a:t>From the image on slide 16: </a:t>
                </a:r>
              </a:p>
              <a:p>
                <a:pPr marL="342900" indent="-342900">
                  <a:buFont typeface="Arial" panose="020B0604020202020204" pitchFamily="34" charset="0"/>
                  <a:buChar char="•"/>
                </a:pPr>
                <a:r>
                  <a:rPr lang="en-GB"/>
                  <a:t>Discharge temperature is point </a:t>
                </a:r>
                <a14:m>
                  <m:oMath xmlns:m="http://schemas.openxmlformats.org/officeDocument/2006/math">
                    <m:r>
                      <a:rPr lang="en-GB" altLang="en-US" b="1" i="1">
                        <a:latin typeface="Cambria Math" panose="02040503050406030204" pitchFamily="18" charset="0"/>
                      </a:rPr>
                      <m:t>𝒉</m:t>
                    </m:r>
                  </m:oMath>
                </a14:m>
                <a:r>
                  <a:rPr lang="en-GB" altLang="en-US" b="1" baseline="-25000">
                    <a:latin typeface="Arial" panose="020B0604020202020204" pitchFamily="34" charset="0"/>
                    <a:cs typeface="Arial" panose="020B0604020202020204" pitchFamily="34" charset="0"/>
                  </a:rPr>
                  <a:t>2</a:t>
                </a:r>
                <a:r>
                  <a:rPr lang="en-GB" altLang="en-US" b="1">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a:t>On this plot, </a:t>
                </a:r>
                <a14:m>
                  <m:oMath xmlns:m="http://schemas.openxmlformats.org/officeDocument/2006/math">
                    <m:r>
                      <a:rPr lang="en-GB" altLang="en-US" b="1" i="1">
                        <a:latin typeface="Cambria Math" panose="02040503050406030204" pitchFamily="18" charset="0"/>
                      </a:rPr>
                      <m:t>𝒉</m:t>
                    </m:r>
                  </m:oMath>
                </a14:m>
                <a:r>
                  <a:rPr lang="en-GB" altLang="en-US" b="1" baseline="-25000">
                    <a:latin typeface="Arial" panose="020B0604020202020204" pitchFamily="34" charset="0"/>
                    <a:cs typeface="Arial" panose="020B0604020202020204" pitchFamily="34" charset="0"/>
                  </a:rPr>
                  <a:t>2 </a:t>
                </a:r>
                <a:r>
                  <a:rPr lang="en-GB"/>
                  <a:t> intersects the red isotherm line (line of constant temperature), reading up or downwards the line on the Ph plot, you can read the discharge temperature as 70</a:t>
                </a:r>
                <a:r>
                  <a:rPr lang="en-GB">
                    <a:latin typeface="Arial" panose="020B0604020202020204" pitchFamily="34" charset="0"/>
                    <a:cs typeface="Arial" panose="020B0604020202020204" pitchFamily="34" charset="0"/>
                  </a:rPr>
                  <a:t>ºC.</a:t>
                </a:r>
                <a:endParaRPr lang="en-GB"/>
              </a:p>
              <a:p>
                <a:pPr marL="342900" indent="-342900" algn="ctr">
                  <a:buFont typeface="Arial" panose="020B0604020202020204" pitchFamily="34" charset="0"/>
                  <a:buChar char="•"/>
                </a:pPr>
                <a:r>
                  <a:rPr lang="en-GB" b="1"/>
                  <a:t>Discharge Temp = 70</a:t>
                </a:r>
                <a:r>
                  <a:rPr lang="en-GB" b="1">
                    <a:latin typeface="Arial" panose="020B0604020202020204" pitchFamily="34" charset="0"/>
                    <a:cs typeface="Arial" panose="020B0604020202020204" pitchFamily="34" charset="0"/>
                  </a:rPr>
                  <a:t>ºC</a:t>
                </a:r>
                <a:endParaRPr lang="en-GB" b="1"/>
              </a:p>
              <a:p>
                <a:pPr marL="342900" indent="-342900" algn="ctr">
                  <a:buFont typeface="Arial" panose="020B0604020202020204" pitchFamily="34" charset="0"/>
                  <a:buChar char="•"/>
                </a:pPr>
                <a:endParaRPr lang="en-GB"/>
              </a:p>
              <a:p>
                <a:endParaRPr lang="en-GB"/>
              </a:p>
            </p:txBody>
          </p:sp>
        </mc:Choice>
        <mc:Fallback xmlns="">
          <p:sp>
            <p:nvSpPr>
              <p:cNvPr id="4" name="Content Placeholder 3">
                <a:extLst>
                  <a:ext uri="{FF2B5EF4-FFF2-40B4-BE49-F238E27FC236}">
                    <a16:creationId xmlns:a16="http://schemas.microsoft.com/office/drawing/2014/main" id="{8AF3A0ED-7251-D607-41B4-7FE5F0F138DB}"/>
                  </a:ext>
                </a:extLst>
              </p:cNvPr>
              <p:cNvSpPr>
                <a:spLocks noGrp="1" noRot="1" noChangeAspect="1" noMove="1" noResize="1" noEditPoints="1" noAdjustHandles="1" noChangeArrowheads="1" noChangeShapeType="1" noTextEdit="1"/>
              </p:cNvSpPr>
              <p:nvPr>
                <p:ph sz="quarter" idx="10"/>
              </p:nvPr>
            </p:nvSpPr>
            <p:spPr>
              <a:blipFill>
                <a:blip r:embed="rId3"/>
                <a:stretch>
                  <a:fillRect l="-2419" t="-1915" r="-403"/>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02DD9965-C551-AE0E-3432-819DCB242379}"/>
              </a:ext>
            </a:extLst>
          </p:cNvPr>
          <p:cNvSpPr/>
          <p:nvPr/>
        </p:nvSpPr>
        <p:spPr>
          <a:xfrm>
            <a:off x="8280000" y="1980000"/>
            <a:ext cx="3599573" cy="3780000"/>
          </a:xfrm>
          <a:prstGeom prst="rect">
            <a:avLst/>
          </a:prstGeom>
          <a:solidFill>
            <a:schemeClr val="accent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a:solidFill>
                  <a:schemeClr val="tx1"/>
                </a:solidFill>
              </a:rPr>
              <a:t>Add image here</a:t>
            </a:r>
            <a:r>
              <a:rPr lang="en-GB"/>
              <a:t>.</a:t>
            </a:r>
          </a:p>
          <a:p>
            <a:pPr algn="ctr"/>
            <a:endParaRPr lang="en-GB"/>
          </a:p>
        </p:txBody>
      </p:sp>
      <p:pic>
        <p:nvPicPr>
          <p:cNvPr id="7" name="Picture 6">
            <a:extLst>
              <a:ext uri="{FF2B5EF4-FFF2-40B4-BE49-F238E27FC236}">
                <a16:creationId xmlns:a16="http://schemas.microsoft.com/office/drawing/2014/main" id="{747DF14A-6896-80B1-76D5-C81757491BE3}"/>
              </a:ext>
            </a:extLst>
          </p:cNvPr>
          <p:cNvPicPr>
            <a:picLocks noChangeAspect="1"/>
          </p:cNvPicPr>
          <p:nvPr/>
        </p:nvPicPr>
        <p:blipFill>
          <a:blip r:embed="rId4"/>
          <a:stretch>
            <a:fillRect/>
          </a:stretch>
        </p:blipFill>
        <p:spPr>
          <a:xfrm>
            <a:off x="8276432" y="1800000"/>
            <a:ext cx="3599573" cy="3960000"/>
          </a:xfrm>
          <a:prstGeom prst="rect">
            <a:avLst/>
          </a:prstGeom>
        </p:spPr>
      </p:pic>
      <p:sp>
        <p:nvSpPr>
          <p:cNvPr id="5" name="Oval 4">
            <a:extLst>
              <a:ext uri="{FF2B5EF4-FFF2-40B4-BE49-F238E27FC236}">
                <a16:creationId xmlns:a16="http://schemas.microsoft.com/office/drawing/2014/main" id="{753977E2-1AFB-B007-E19B-0404CF8FA00F}"/>
              </a:ext>
            </a:extLst>
          </p:cNvPr>
          <p:cNvSpPr>
            <a:spLocks noChangeAspect="1"/>
          </p:cNvSpPr>
          <p:nvPr/>
        </p:nvSpPr>
        <p:spPr>
          <a:xfrm>
            <a:off x="10404344" y="2460797"/>
            <a:ext cx="180000" cy="18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E9EE561-F194-8B37-68AF-0F9D5670FBE7}"/>
                  </a:ext>
                </a:extLst>
              </p:cNvPr>
              <p:cNvSpPr txBox="1"/>
              <p:nvPr/>
            </p:nvSpPr>
            <p:spPr>
              <a:xfrm>
                <a:off x="10607875" y="2212243"/>
                <a:ext cx="414866" cy="338554"/>
              </a:xfrm>
              <a:prstGeom prst="rect">
                <a:avLst/>
              </a:prstGeom>
              <a:solidFill>
                <a:schemeClr val="bg1"/>
              </a:solidFill>
              <a:ln w="12700">
                <a:solidFill>
                  <a:schemeClr val="tx1"/>
                </a:solidFill>
              </a:ln>
            </p:spPr>
            <p:txBody>
              <a:bodyPr wrap="square" rtlCol="0" anchor="t">
                <a:spAutoFit/>
              </a:bodyPr>
              <a:lstStyle/>
              <a:p>
                <a:pPr algn="ctr"/>
                <a14:m>
                  <m:oMath xmlns:m="http://schemas.openxmlformats.org/officeDocument/2006/math">
                    <m:r>
                      <a:rPr lang="en-GB" altLang="en-US" sz="1600" b="1" i="1">
                        <a:latin typeface="Cambria Math" panose="02040503050406030204" pitchFamily="18" charset="0"/>
                      </a:rPr>
                      <m:t>𝒉</m:t>
                    </m:r>
                  </m:oMath>
                </a14:m>
                <a:r>
                  <a:rPr lang="en-GB" altLang="en-US" sz="1600" b="1" baseline="-25000" dirty="0">
                    <a:latin typeface="Arial" panose="020B0604020202020204" pitchFamily="34" charset="0"/>
                    <a:cs typeface="Arial" panose="020B0604020202020204" pitchFamily="34" charset="0"/>
                  </a:rPr>
                  <a:t>2</a:t>
                </a:r>
                <a:endParaRPr lang="en-GB" sz="1600" dirty="0"/>
              </a:p>
            </p:txBody>
          </p:sp>
        </mc:Choice>
        <mc:Fallback xmlns="">
          <p:sp>
            <p:nvSpPr>
              <p:cNvPr id="8" name="TextBox 7">
                <a:extLst>
                  <a:ext uri="{FF2B5EF4-FFF2-40B4-BE49-F238E27FC236}">
                    <a16:creationId xmlns:a16="http://schemas.microsoft.com/office/drawing/2014/main" id="{EE9EE561-F194-8B37-68AF-0F9D5670FBE7}"/>
                  </a:ext>
                </a:extLst>
              </p:cNvPr>
              <p:cNvSpPr txBox="1">
                <a:spLocks noRot="1" noChangeAspect="1" noMove="1" noResize="1" noEditPoints="1" noAdjustHandles="1" noChangeArrowheads="1" noChangeShapeType="1" noTextEdit="1"/>
              </p:cNvSpPr>
              <p:nvPr/>
            </p:nvSpPr>
            <p:spPr>
              <a:xfrm>
                <a:off x="10607875" y="2212243"/>
                <a:ext cx="414866" cy="338554"/>
              </a:xfrm>
              <a:prstGeom prst="rect">
                <a:avLst/>
              </a:prstGeom>
              <a:blipFill>
                <a:blip r:embed="rId5"/>
                <a:stretch>
                  <a:fillRect b="-15789"/>
                </a:stretch>
              </a:blipFill>
              <a:ln w="127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1753962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D5A23-55A0-1BDD-1DDA-2F573B2904F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32AD935F-9313-B3B5-E856-DEBB851DBDD1}"/>
                  </a:ext>
                </a:extLst>
              </p:cNvPr>
              <p:cNvSpPr>
                <a:spLocks noGrp="1"/>
              </p:cNvSpPr>
              <p:nvPr>
                <p:ph type="title"/>
              </p:nvPr>
            </p:nvSpPr>
            <p:spPr>
              <a:xfrm>
                <a:off x="252000" y="959222"/>
                <a:ext cx="11628452" cy="646331"/>
              </a:xfrm>
            </p:spPr>
            <p:txBody>
              <a:bodyPr/>
              <a:lstStyle/>
              <a:p>
                <a14:m>
                  <m:oMath xmlns:m="http://schemas.openxmlformats.org/officeDocument/2006/math">
                    <m:r>
                      <a:rPr lang="en-GB" altLang="en-US" i="1">
                        <a:latin typeface="Cambria Math" panose="02040503050406030204" pitchFamily="18" charset="0"/>
                      </a:rPr>
                      <m:t>𝒉</m:t>
                    </m:r>
                  </m:oMath>
                </a14:m>
                <a:r>
                  <a:rPr lang="en-GB" altLang="en-US" baseline="-25000">
                    <a:latin typeface="Arial" panose="020B0604020202020204" pitchFamily="34" charset="0"/>
                  </a:rPr>
                  <a:t>5</a:t>
                </a:r>
                <a:r>
                  <a:rPr lang="en-GB" altLang="en-US">
                    <a:latin typeface="Arial" panose="020B0604020202020204" pitchFamily="34" charset="0"/>
                  </a:rPr>
                  <a:t> </a:t>
                </a:r>
                <a:r>
                  <a:rPr lang="en-GB"/>
                  <a:t>Exit of the evaporator - Useful Superheat </a:t>
                </a:r>
              </a:p>
            </p:txBody>
          </p:sp>
        </mc:Choice>
        <mc:Fallback xmlns="">
          <p:sp>
            <p:nvSpPr>
              <p:cNvPr id="5" name="Title 4">
                <a:extLst>
                  <a:ext uri="{FF2B5EF4-FFF2-40B4-BE49-F238E27FC236}">
                    <a16:creationId xmlns:a16="http://schemas.microsoft.com/office/drawing/2014/main" id="{32AD935F-9313-B3B5-E856-DEBB851DBDD1}"/>
                  </a:ext>
                </a:extLst>
              </p:cNvPr>
              <p:cNvSpPr>
                <a:spLocks noGrp="1" noRot="1" noChangeAspect="1" noMove="1" noResize="1" noEditPoints="1" noAdjustHandles="1" noChangeArrowheads="1" noChangeShapeType="1" noTextEdit="1"/>
              </p:cNvSpPr>
              <p:nvPr>
                <p:ph type="title"/>
              </p:nvPr>
            </p:nvSpPr>
            <p:spPr>
              <a:xfrm>
                <a:off x="252000" y="959222"/>
                <a:ext cx="11628452" cy="646331"/>
              </a:xfrm>
              <a:blipFill>
                <a:blip r:embed="rId2"/>
                <a:stretch>
                  <a:fillRect t="-14151" b="-35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9F99FB83-439E-AEAC-A06E-2D7237890705}"/>
                  </a:ext>
                </a:extLst>
              </p:cNvPr>
              <p:cNvSpPr>
                <a:spLocks noGrp="1"/>
              </p:cNvSpPr>
              <p:nvPr>
                <p:ph sz="quarter" idx="10"/>
              </p:nvPr>
            </p:nvSpPr>
            <p:spPr>
              <a:xfrm>
                <a:off x="360000" y="1800000"/>
                <a:ext cx="10525714" cy="4140000"/>
              </a:xfrm>
            </p:spPr>
            <p:txBody>
              <a:bodyPr/>
              <a:lstStyle/>
              <a:p>
                <a:pPr marL="342900" indent="-342900">
                  <a:buFont typeface="Arial" panose="020B0604020202020204" pitchFamily="34" charset="0"/>
                  <a:buChar char="•"/>
                </a:pPr>
                <a:r>
                  <a:rPr lang="en-GB"/>
                  <a:t>It’s common sense that the cooling of the refrigeration system only occurs in the evaporator, therefore, as the refrigerant returns to the compressor, it will absorb further heat which in turn will add further super heat to the refrigerant.</a:t>
                </a:r>
              </a:p>
              <a:p>
                <a:pPr marL="342900" indent="-342900">
                  <a:buFont typeface="Arial" panose="020B0604020202020204" pitchFamily="34" charset="0"/>
                  <a:buChar char="•"/>
                </a:pPr>
                <a:r>
                  <a:rPr lang="en-GB"/>
                  <a:t>We stated prior that </a:t>
                </a:r>
                <a:r>
                  <a:rPr lang="en-GB" altLang="en-US" b="1">
                    <a:latin typeface="Arial" panose="020B0604020202020204" pitchFamily="34" charset="0"/>
                    <a:cs typeface="Arial" panose="020B0604020202020204" pitchFamily="34" charset="0"/>
                  </a:rPr>
                  <a:t>RE= (</a:t>
                </a:r>
                <a14:m>
                  <m:oMath xmlns:m="http://schemas.openxmlformats.org/officeDocument/2006/math">
                    <m:r>
                      <a:rPr lang="en-GB" altLang="en-US" b="1" i="1">
                        <a:latin typeface="Cambria Math" panose="02040503050406030204" pitchFamily="18" charset="0"/>
                      </a:rPr>
                      <m:t>𝒉</m:t>
                    </m:r>
                  </m:oMath>
                </a14:m>
                <a:r>
                  <a:rPr lang="en-GB" altLang="en-US" b="1" baseline="-25000">
                    <a:latin typeface="Arial" panose="020B0604020202020204" pitchFamily="34" charset="0"/>
                    <a:cs typeface="Arial" panose="020B0604020202020204" pitchFamily="34" charset="0"/>
                  </a:rPr>
                  <a:t>1</a:t>
                </a:r>
                <a:r>
                  <a:rPr lang="en-GB" altLang="en-US" b="1">
                    <a:latin typeface="Arial" panose="020B0604020202020204" pitchFamily="34" charset="0"/>
                    <a:cs typeface="Arial" panose="020B0604020202020204" pitchFamily="34" charset="0"/>
                  </a:rPr>
                  <a:t> – </a:t>
                </a:r>
                <a14:m>
                  <m:oMath xmlns:m="http://schemas.openxmlformats.org/officeDocument/2006/math">
                    <m:r>
                      <a:rPr lang="en-GB" altLang="en-US" b="1" i="1">
                        <a:latin typeface="Cambria Math" panose="02040503050406030204" pitchFamily="18" charset="0"/>
                      </a:rPr>
                      <m:t>𝒉</m:t>
                    </m:r>
                  </m:oMath>
                </a14:m>
                <a:r>
                  <a:rPr lang="en-GB" altLang="en-US" b="1" baseline="-25000">
                    <a:latin typeface="Arial" panose="020B0604020202020204" pitchFamily="34" charset="0"/>
                    <a:cs typeface="Arial" panose="020B0604020202020204" pitchFamily="34" charset="0"/>
                  </a:rPr>
                  <a:t>4</a:t>
                </a:r>
                <a:r>
                  <a:rPr lang="en-GB" altLang="en-US" b="1">
                    <a:latin typeface="Arial" panose="020B0604020202020204" pitchFamily="34" charset="0"/>
                    <a:cs typeface="Arial" panose="020B0604020202020204" pitchFamily="34" charset="0"/>
                  </a:rPr>
                  <a:t>)</a:t>
                </a:r>
                <a:r>
                  <a:rPr lang="en-GB" altLang="en-US">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altLang="en-US">
                    <a:latin typeface="Arial" panose="020B0604020202020204" pitchFamily="34" charset="0"/>
                    <a:cs typeface="Arial" panose="020B0604020202020204" pitchFamily="34" charset="0"/>
                  </a:rPr>
                  <a:t>But this gives total superheat at suction inlet, we are only concerned with the useful superheat, the energy absorbed in the evaporator.</a:t>
                </a:r>
              </a:p>
            </p:txBody>
          </p:sp>
        </mc:Choice>
        <mc:Fallback xmlns="">
          <p:sp>
            <p:nvSpPr>
              <p:cNvPr id="6" name="Content Placeholder 5">
                <a:extLst>
                  <a:ext uri="{FF2B5EF4-FFF2-40B4-BE49-F238E27FC236}">
                    <a16:creationId xmlns:a16="http://schemas.microsoft.com/office/drawing/2014/main" id="{9F99FB83-439E-AEAC-A06E-2D7237890705}"/>
                  </a:ext>
                </a:extLst>
              </p:cNvPr>
              <p:cNvSpPr>
                <a:spLocks noGrp="1" noRot="1" noChangeAspect="1" noMove="1" noResize="1" noEditPoints="1" noAdjustHandles="1" noChangeArrowheads="1" noChangeShapeType="1" noTextEdit="1"/>
              </p:cNvSpPr>
              <p:nvPr>
                <p:ph sz="quarter" idx="10"/>
              </p:nvPr>
            </p:nvSpPr>
            <p:spPr>
              <a:xfrm>
                <a:off x="360000" y="1800000"/>
                <a:ext cx="10525714" cy="4140000"/>
              </a:xfrm>
              <a:blipFill>
                <a:blip r:embed="rId3"/>
                <a:stretch>
                  <a:fillRect l="-1621" t="-1915" r="-1100"/>
                </a:stretch>
              </a:blipFill>
            </p:spPr>
            <p:txBody>
              <a:bodyPr/>
              <a:lstStyle/>
              <a:p>
                <a:r>
                  <a:rPr lang="en-US">
                    <a:noFill/>
                  </a:rPr>
                  <a:t> </a:t>
                </a:r>
              </a:p>
            </p:txBody>
          </p:sp>
        </mc:Fallback>
      </mc:AlternateContent>
    </p:spTree>
    <p:extLst>
      <p:ext uri="{BB962C8B-B14F-4D97-AF65-F5344CB8AC3E}">
        <p14:creationId xmlns:p14="http://schemas.microsoft.com/office/powerpoint/2010/main" val="1867331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9A02A-FED6-1514-62B5-E651751E8D4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D64A9339-6E89-660B-9348-206F6FE5FB2F}"/>
                  </a:ext>
                </a:extLst>
              </p:cNvPr>
              <p:cNvSpPr>
                <a:spLocks noGrp="1"/>
              </p:cNvSpPr>
              <p:nvPr>
                <p:ph type="title"/>
              </p:nvPr>
            </p:nvSpPr>
            <p:spPr>
              <a:xfrm>
                <a:off x="252000" y="959222"/>
                <a:ext cx="11628452" cy="646331"/>
              </a:xfrm>
            </p:spPr>
            <p:txBody>
              <a:bodyPr/>
              <a:lstStyle/>
              <a:p>
                <a14:m>
                  <m:oMath xmlns:m="http://schemas.openxmlformats.org/officeDocument/2006/math">
                    <m:r>
                      <a:rPr lang="en-GB" altLang="en-US" i="1">
                        <a:latin typeface="Cambria Math" panose="02040503050406030204" pitchFamily="18" charset="0"/>
                      </a:rPr>
                      <m:t>𝒉</m:t>
                    </m:r>
                  </m:oMath>
                </a14:m>
                <a:r>
                  <a:rPr lang="en-GB" altLang="en-US" baseline="-25000">
                    <a:latin typeface="Arial" panose="020B0604020202020204" pitchFamily="34" charset="0"/>
                  </a:rPr>
                  <a:t>5</a:t>
                </a:r>
                <a:r>
                  <a:rPr lang="en-GB" altLang="en-US">
                    <a:latin typeface="Arial" panose="020B0604020202020204" pitchFamily="34" charset="0"/>
                  </a:rPr>
                  <a:t> </a:t>
                </a:r>
                <a:r>
                  <a:rPr lang="en-GB"/>
                  <a:t>Exit of the evaporator - Useful Superheat </a:t>
                </a:r>
              </a:p>
            </p:txBody>
          </p:sp>
        </mc:Choice>
        <mc:Fallback xmlns="">
          <p:sp>
            <p:nvSpPr>
              <p:cNvPr id="5" name="Title 4">
                <a:extLst>
                  <a:ext uri="{FF2B5EF4-FFF2-40B4-BE49-F238E27FC236}">
                    <a16:creationId xmlns:a16="http://schemas.microsoft.com/office/drawing/2014/main" id="{D64A9339-6E89-660B-9348-206F6FE5FB2F}"/>
                  </a:ext>
                </a:extLst>
              </p:cNvPr>
              <p:cNvSpPr>
                <a:spLocks noGrp="1" noRot="1" noChangeAspect="1" noMove="1" noResize="1" noEditPoints="1" noAdjustHandles="1" noChangeArrowheads="1" noChangeShapeType="1" noTextEdit="1"/>
              </p:cNvSpPr>
              <p:nvPr>
                <p:ph type="title"/>
              </p:nvPr>
            </p:nvSpPr>
            <p:spPr>
              <a:xfrm>
                <a:off x="252000" y="959222"/>
                <a:ext cx="11628452" cy="646331"/>
              </a:xfrm>
              <a:blipFill>
                <a:blip r:embed="rId2"/>
                <a:stretch>
                  <a:fillRect t="-14151" b="-35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F30B46B0-321A-B86F-EB9A-CA381197719B}"/>
                  </a:ext>
                </a:extLst>
              </p:cNvPr>
              <p:cNvSpPr>
                <a:spLocks noGrp="1"/>
              </p:cNvSpPr>
              <p:nvPr>
                <p:ph sz="quarter" idx="10"/>
              </p:nvPr>
            </p:nvSpPr>
            <p:spPr>
              <a:xfrm>
                <a:off x="360000" y="2342260"/>
                <a:ext cx="9360212" cy="1634317"/>
              </a:xfrm>
            </p:spPr>
            <p:txBody>
              <a:bodyPr/>
              <a:lstStyle/>
              <a:p>
                <a:r>
                  <a:rPr lang="en-GB" altLang="en-US">
                    <a:latin typeface="Arial" panose="020B0604020202020204" pitchFamily="34" charset="0"/>
                    <a:cs typeface="Arial" panose="020B0604020202020204" pitchFamily="34" charset="0"/>
                  </a:rPr>
                  <a:t>The more accurate measure of RE can now be written as </a:t>
                </a:r>
              </a:p>
              <a:p>
                <a:pPr algn="ctr"/>
                <a:r>
                  <a:rPr lang="en-GB" altLang="en-US" b="1">
                    <a:latin typeface="Arial" panose="020B0604020202020204" pitchFamily="34" charset="0"/>
                    <a:cs typeface="Arial" panose="020B0604020202020204" pitchFamily="34" charset="0"/>
                  </a:rPr>
                  <a:t>RE= (</a:t>
                </a:r>
                <a14:m>
                  <m:oMath xmlns:m="http://schemas.openxmlformats.org/officeDocument/2006/math">
                    <m:r>
                      <a:rPr lang="en-GB" altLang="en-US" b="1" i="1">
                        <a:latin typeface="Cambria Math" panose="02040503050406030204" pitchFamily="18" charset="0"/>
                      </a:rPr>
                      <m:t>𝒉</m:t>
                    </m:r>
                  </m:oMath>
                </a14:m>
                <a:r>
                  <a:rPr lang="en-GB" altLang="en-US" b="1" baseline="-25000">
                    <a:latin typeface="Arial" panose="020B0604020202020204" pitchFamily="34" charset="0"/>
                    <a:cs typeface="Arial" panose="020B0604020202020204" pitchFamily="34" charset="0"/>
                  </a:rPr>
                  <a:t>5</a:t>
                </a:r>
                <a:r>
                  <a:rPr lang="en-GB" altLang="en-US" b="1">
                    <a:latin typeface="Arial" panose="020B0604020202020204" pitchFamily="34" charset="0"/>
                    <a:cs typeface="Arial" panose="020B0604020202020204" pitchFamily="34" charset="0"/>
                  </a:rPr>
                  <a:t> – </a:t>
                </a:r>
                <a14:m>
                  <m:oMath xmlns:m="http://schemas.openxmlformats.org/officeDocument/2006/math">
                    <m:r>
                      <a:rPr lang="en-GB" altLang="en-US" b="1" i="1" smtClean="0">
                        <a:latin typeface="Cambria Math" panose="02040503050406030204" pitchFamily="18" charset="0"/>
                      </a:rPr>
                      <m:t>𝒉</m:t>
                    </m:r>
                  </m:oMath>
                </a14:m>
                <a:r>
                  <a:rPr lang="en-GB" altLang="en-US" b="1" baseline="-25000">
                    <a:latin typeface="Arial" panose="020B0604020202020204" pitchFamily="34" charset="0"/>
                    <a:cs typeface="Arial" panose="020B0604020202020204" pitchFamily="34" charset="0"/>
                  </a:rPr>
                  <a:t>4</a:t>
                </a:r>
                <a:r>
                  <a:rPr lang="en-GB" altLang="en-US" b="1">
                    <a:latin typeface="Arial" panose="020B0604020202020204" pitchFamily="34" charset="0"/>
                    <a:cs typeface="Arial" panose="020B0604020202020204" pitchFamily="34" charset="0"/>
                  </a:rPr>
                  <a:t>) </a:t>
                </a:r>
                <a:endParaRPr lang="en-GB"/>
              </a:p>
            </p:txBody>
          </p:sp>
        </mc:Choice>
        <mc:Fallback xmlns="">
          <p:sp>
            <p:nvSpPr>
              <p:cNvPr id="6" name="Content Placeholder 5">
                <a:extLst>
                  <a:ext uri="{FF2B5EF4-FFF2-40B4-BE49-F238E27FC236}">
                    <a16:creationId xmlns:a16="http://schemas.microsoft.com/office/drawing/2014/main" id="{F30B46B0-321A-B86F-EB9A-CA381197719B}"/>
                  </a:ext>
                </a:extLst>
              </p:cNvPr>
              <p:cNvSpPr>
                <a:spLocks noGrp="1" noRot="1" noChangeAspect="1" noMove="1" noResize="1" noEditPoints="1" noAdjustHandles="1" noChangeArrowheads="1" noChangeShapeType="1" noTextEdit="1"/>
              </p:cNvSpPr>
              <p:nvPr>
                <p:ph sz="quarter" idx="10"/>
              </p:nvPr>
            </p:nvSpPr>
            <p:spPr>
              <a:xfrm>
                <a:off x="360000" y="2342260"/>
                <a:ext cx="9360212" cy="1634317"/>
              </a:xfrm>
              <a:blipFill>
                <a:blip r:embed="rId3"/>
                <a:stretch>
                  <a:fillRect l="-1953" t="-4851"/>
                </a:stretch>
              </a:blipFill>
            </p:spPr>
            <p:txBody>
              <a:bodyPr/>
              <a:lstStyle/>
              <a:p>
                <a:r>
                  <a:rPr lang="en-US">
                    <a:noFill/>
                  </a:rPr>
                  <a:t> </a:t>
                </a:r>
              </a:p>
            </p:txBody>
          </p:sp>
        </mc:Fallback>
      </mc:AlternateContent>
    </p:spTree>
    <p:extLst>
      <p:ext uri="{BB962C8B-B14F-4D97-AF65-F5344CB8AC3E}">
        <p14:creationId xmlns:p14="http://schemas.microsoft.com/office/powerpoint/2010/main" val="2148338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8E733-0FD5-8752-EC10-7D15E84C7D5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12E35E8-44DC-C26A-F8A2-44C675A68A54}"/>
              </a:ext>
            </a:extLst>
          </p:cNvPr>
          <p:cNvSpPr/>
          <p:nvPr/>
        </p:nvSpPr>
        <p:spPr>
          <a:xfrm>
            <a:off x="360051" y="1790168"/>
            <a:ext cx="11520401" cy="396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a:p>
            <a:pPr algn="ctr"/>
            <a:endParaRPr lang="en-GB"/>
          </a:p>
        </p:txBody>
      </p:sp>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71A01D66-E7A5-89C6-7499-960FAAB1DB12}"/>
                  </a:ext>
                </a:extLst>
              </p:cNvPr>
              <p:cNvSpPr txBox="1">
                <a:spLocks/>
              </p:cNvSpPr>
              <p:nvPr/>
            </p:nvSpPr>
            <p:spPr>
              <a:xfrm>
                <a:off x="252000" y="959222"/>
                <a:ext cx="11628452" cy="646331"/>
              </a:xfrm>
              <a:prstGeom prst="rect">
                <a:avLst/>
              </a:prstGeom>
            </p:spPr>
            <p:txBody>
              <a:bodyPr/>
              <a:lstStyle>
                <a:lvl1pPr algn="l" rtl="0" eaLnBrk="1" fontAlgn="base" hangingPunct="1">
                  <a:spcBef>
                    <a:spcPct val="0"/>
                  </a:spcBef>
                  <a:spcAft>
                    <a:spcPct val="0"/>
                  </a:spcAft>
                  <a:defRPr lang="en-US" sz="3600"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5pPr>
                <a:lvl6pPr marL="458983" algn="ctr" rtl="0" eaLnBrk="1" fontAlgn="base" hangingPunct="1">
                  <a:spcBef>
                    <a:spcPct val="0"/>
                  </a:spcBef>
                  <a:spcAft>
                    <a:spcPct val="0"/>
                  </a:spcAft>
                  <a:defRPr sz="4417">
                    <a:solidFill>
                      <a:srgbClr val="CC0000"/>
                    </a:solidFill>
                    <a:latin typeface="Arial" charset="0"/>
                  </a:defRPr>
                </a:lvl6pPr>
                <a:lvl7pPr marL="917966" algn="ctr" rtl="0" eaLnBrk="1" fontAlgn="base" hangingPunct="1">
                  <a:spcBef>
                    <a:spcPct val="0"/>
                  </a:spcBef>
                  <a:spcAft>
                    <a:spcPct val="0"/>
                  </a:spcAft>
                  <a:defRPr sz="4417">
                    <a:solidFill>
                      <a:srgbClr val="CC0000"/>
                    </a:solidFill>
                    <a:latin typeface="Arial" charset="0"/>
                  </a:defRPr>
                </a:lvl7pPr>
                <a:lvl8pPr marL="1376949" algn="ctr" rtl="0" eaLnBrk="1" fontAlgn="base" hangingPunct="1">
                  <a:spcBef>
                    <a:spcPct val="0"/>
                  </a:spcBef>
                  <a:spcAft>
                    <a:spcPct val="0"/>
                  </a:spcAft>
                  <a:defRPr sz="4417">
                    <a:solidFill>
                      <a:srgbClr val="CC0000"/>
                    </a:solidFill>
                    <a:latin typeface="Arial" charset="0"/>
                  </a:defRPr>
                </a:lvl8pPr>
                <a:lvl9pPr marL="1835932" algn="ctr" rtl="0" eaLnBrk="1" fontAlgn="base" hangingPunct="1">
                  <a:spcBef>
                    <a:spcPct val="0"/>
                  </a:spcBef>
                  <a:spcAft>
                    <a:spcPct val="0"/>
                  </a:spcAft>
                  <a:defRPr sz="4417">
                    <a:solidFill>
                      <a:srgbClr val="CC0000"/>
                    </a:solidFill>
                    <a:latin typeface="Arial" charset="0"/>
                  </a:defRPr>
                </a:lvl9pPr>
              </a:lstStyle>
              <a:p>
                <a14:m>
                  <m:oMath xmlns:m="http://schemas.openxmlformats.org/officeDocument/2006/math">
                    <m:r>
                      <a:rPr lang="en-GB" altLang="en-US" i="1">
                        <a:latin typeface="Cambria Math" panose="02040503050406030204" pitchFamily="18" charset="0"/>
                      </a:rPr>
                      <m:t>𝒉</m:t>
                    </m:r>
                  </m:oMath>
                </a14:m>
                <a:r>
                  <a:rPr lang="en-GB" altLang="en-US" baseline="-25000">
                    <a:latin typeface="Arial" panose="020B0604020202020204" pitchFamily="34" charset="0"/>
                  </a:rPr>
                  <a:t>5</a:t>
                </a:r>
                <a:r>
                  <a:rPr lang="en-GB" altLang="en-US">
                    <a:latin typeface="Arial" panose="020B0604020202020204" pitchFamily="34" charset="0"/>
                  </a:rPr>
                  <a:t> </a:t>
                </a:r>
                <a:r>
                  <a:rPr lang="en-GB"/>
                  <a:t>Exit of the evaporator - Useful Superheat</a:t>
                </a:r>
              </a:p>
            </p:txBody>
          </p:sp>
        </mc:Choice>
        <mc:Fallback xmlns="">
          <p:sp>
            <p:nvSpPr>
              <p:cNvPr id="4" name="Title 1">
                <a:extLst>
                  <a:ext uri="{FF2B5EF4-FFF2-40B4-BE49-F238E27FC236}">
                    <a16:creationId xmlns:a16="http://schemas.microsoft.com/office/drawing/2014/main" id="{71A01D66-E7A5-89C6-7499-960FAAB1DB12}"/>
                  </a:ext>
                </a:extLst>
              </p:cNvPr>
              <p:cNvSpPr txBox="1">
                <a:spLocks noRot="1" noChangeAspect="1" noMove="1" noResize="1" noEditPoints="1" noAdjustHandles="1" noChangeArrowheads="1" noChangeShapeType="1" noTextEdit="1"/>
              </p:cNvSpPr>
              <p:nvPr/>
            </p:nvSpPr>
            <p:spPr>
              <a:xfrm>
                <a:off x="252000" y="959222"/>
                <a:ext cx="11628452" cy="646331"/>
              </a:xfrm>
              <a:prstGeom prst="rect">
                <a:avLst/>
              </a:prstGeom>
              <a:blipFill>
                <a:blip r:embed="rId3"/>
                <a:stretch>
                  <a:fillRect t="-14151" b="-34906"/>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CE54F9A9-59CE-5411-A800-13A0B0FC7CB0}"/>
              </a:ext>
            </a:extLst>
          </p:cNvPr>
          <p:cNvPicPr>
            <a:picLocks noChangeAspect="1"/>
          </p:cNvPicPr>
          <p:nvPr/>
        </p:nvPicPr>
        <p:blipFill>
          <a:blip r:embed="rId4"/>
          <a:srcRect r="3162"/>
          <a:stretch>
            <a:fillRect/>
          </a:stretch>
        </p:blipFill>
        <p:spPr>
          <a:xfrm>
            <a:off x="1642829" y="1790168"/>
            <a:ext cx="7873312" cy="415047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67280B4-294F-EB0A-F05E-805E1CD56933}"/>
                  </a:ext>
                </a:extLst>
              </p:cNvPr>
              <p:cNvSpPr txBox="1"/>
              <p:nvPr/>
            </p:nvSpPr>
            <p:spPr>
              <a:xfrm>
                <a:off x="10144252" y="3099028"/>
                <a:ext cx="1365212" cy="1015663"/>
              </a:xfrm>
              <a:prstGeom prst="rect">
                <a:avLst/>
              </a:prstGeom>
              <a:solidFill>
                <a:srgbClr val="FFFFFF"/>
              </a:solidFill>
            </p:spPr>
            <p:txBody>
              <a:bodyPr wrap="square" rtlCol="0">
                <a:spAutoFit/>
              </a:bodyPr>
              <a:lstStyle/>
              <a:p>
                <a:pPr marL="0" indent="0">
                  <a:buNone/>
                </a:pPr>
                <a:r>
                  <a:rPr lang="en-GB" b="1" dirty="0"/>
                  <a:t>   = </a:t>
                </a:r>
                <a14:m>
                  <m:oMath xmlns:m="http://schemas.openxmlformats.org/officeDocument/2006/math">
                    <m:r>
                      <a:rPr lang="en-GB" altLang="en-US" b="1" i="1">
                        <a:latin typeface="Cambria Math" panose="02040503050406030204" pitchFamily="18" charset="0"/>
                      </a:rPr>
                      <m:t>𝒉</m:t>
                    </m:r>
                    <m:r>
                      <a:rPr lang="en-GB" altLang="en-US" b="1" i="1" baseline="-25000" smtClean="0">
                        <a:latin typeface="Cambria Math" panose="02040503050406030204" pitchFamily="18" charset="0"/>
                      </a:rPr>
                      <m:t>𝟓</m:t>
                    </m:r>
                  </m:oMath>
                </a14:m>
                <a:r>
                  <a:rPr lang="en-GB" b="1" dirty="0"/>
                  <a:t> =</a:t>
                </a:r>
                <a:endParaRPr lang="en-GB" dirty="0"/>
              </a:p>
              <a:p>
                <a:pPr marL="0" indent="0">
                  <a:buNone/>
                </a:pPr>
                <a:r>
                  <a:rPr lang="en-GB" dirty="0"/>
                  <a:t>Useful </a:t>
                </a:r>
              </a:p>
              <a:p>
                <a:pPr marL="0" indent="0">
                  <a:buNone/>
                </a:pPr>
                <a:r>
                  <a:rPr lang="en-GB" dirty="0"/>
                  <a:t>superheat </a:t>
                </a:r>
              </a:p>
            </p:txBody>
          </p:sp>
        </mc:Choice>
        <mc:Fallback xmlns="">
          <p:sp>
            <p:nvSpPr>
              <p:cNvPr id="8" name="TextBox 7">
                <a:extLst>
                  <a:ext uri="{FF2B5EF4-FFF2-40B4-BE49-F238E27FC236}">
                    <a16:creationId xmlns:a16="http://schemas.microsoft.com/office/drawing/2014/main" id="{267280B4-294F-EB0A-F05E-805E1CD56933}"/>
                  </a:ext>
                </a:extLst>
              </p:cNvPr>
              <p:cNvSpPr txBox="1">
                <a:spLocks noRot="1" noChangeAspect="1" noMove="1" noResize="1" noEditPoints="1" noAdjustHandles="1" noChangeArrowheads="1" noChangeShapeType="1" noTextEdit="1"/>
              </p:cNvSpPr>
              <p:nvPr/>
            </p:nvSpPr>
            <p:spPr>
              <a:xfrm>
                <a:off x="10144252" y="3099028"/>
                <a:ext cx="1365212" cy="1015663"/>
              </a:xfrm>
              <a:prstGeom prst="rect">
                <a:avLst/>
              </a:prstGeom>
              <a:blipFill>
                <a:blip r:embed="rId7"/>
                <a:stretch>
                  <a:fillRect l="-4464" t="-2395" r="-6250" b="-10180"/>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91BFC0F3-20AE-B816-D888-943EBA1A8E6B}"/>
              </a:ext>
            </a:extLst>
          </p:cNvPr>
          <p:cNvSpPr>
            <a:spLocks noChangeAspect="1"/>
          </p:cNvSpPr>
          <p:nvPr/>
        </p:nvSpPr>
        <p:spPr>
          <a:xfrm>
            <a:off x="5959344" y="3586864"/>
            <a:ext cx="180000" cy="18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ECBD8FCA-0ABC-E762-F879-1375733C33F3}"/>
              </a:ext>
            </a:extLst>
          </p:cNvPr>
          <p:cNvSpPr>
            <a:spLocks noChangeAspect="1"/>
          </p:cNvSpPr>
          <p:nvPr/>
        </p:nvSpPr>
        <p:spPr>
          <a:xfrm>
            <a:off x="10203684" y="3213484"/>
            <a:ext cx="180000" cy="18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9001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38301-B12D-E85B-C5B6-974A3015870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B6B9586C-25CD-AB1A-F807-AA90F1B2B1D2}"/>
                  </a:ext>
                </a:extLst>
              </p:cNvPr>
              <p:cNvSpPr>
                <a:spLocks noGrp="1"/>
              </p:cNvSpPr>
              <p:nvPr>
                <p:ph type="title"/>
              </p:nvPr>
            </p:nvSpPr>
            <p:spPr>
              <a:xfrm>
                <a:off x="252000" y="959222"/>
                <a:ext cx="11628452" cy="646331"/>
              </a:xfrm>
            </p:spPr>
            <p:txBody>
              <a:bodyPr/>
              <a:lstStyle/>
              <a:p>
                <a:r>
                  <a:rPr lang="en-GB"/>
                  <a:t>Quality of refrigerant (</a:t>
                </a:r>
                <a14:m>
                  <m:oMath xmlns:m="http://schemas.openxmlformats.org/officeDocument/2006/math">
                    <m:r>
                      <a:rPr lang="en-GB" i="1">
                        <a:latin typeface="Cambria Math" panose="02040503050406030204" pitchFamily="18" charset="0"/>
                        <a:ea typeface="Cambria Math" panose="02040503050406030204" pitchFamily="18" charset="0"/>
                      </a:rPr>
                      <m:t>𝔁</m:t>
                    </m:r>
                    <m:r>
                      <a:rPr lang="en-GB" b="1" i="1" smtClean="0">
                        <a:latin typeface="Cambria Math" panose="02040503050406030204" pitchFamily="18" charset="0"/>
                        <a:ea typeface="Cambria Math" panose="02040503050406030204" pitchFamily="18" charset="0"/>
                      </a:rPr>
                      <m:t>) </m:t>
                    </m:r>
                  </m:oMath>
                </a14:m>
                <a:r>
                  <a:rPr lang="en-GB"/>
                  <a:t>at </a:t>
                </a:r>
                <a14:m>
                  <m:oMath xmlns:m="http://schemas.openxmlformats.org/officeDocument/2006/math">
                    <m:r>
                      <a:rPr lang="en-GB" altLang="en-US" i="1">
                        <a:latin typeface="Cambria Math" panose="02040503050406030204" pitchFamily="18" charset="0"/>
                      </a:rPr>
                      <m:t>𝒉</m:t>
                    </m:r>
                  </m:oMath>
                </a14:m>
                <a:r>
                  <a:rPr lang="en-GB" altLang="en-US" baseline="-25000">
                    <a:latin typeface="Arial" panose="020B0604020202020204" pitchFamily="34" charset="0"/>
                  </a:rPr>
                  <a:t>4</a:t>
                </a:r>
                <a:r>
                  <a:rPr lang="en-GB" altLang="en-US">
                    <a:latin typeface="Arial" panose="020B0604020202020204" pitchFamily="34" charset="0"/>
                  </a:rPr>
                  <a:t> </a:t>
                </a:r>
                <a:endParaRPr lang="en-GB"/>
              </a:p>
            </p:txBody>
          </p:sp>
        </mc:Choice>
        <mc:Fallback xmlns="">
          <p:sp>
            <p:nvSpPr>
              <p:cNvPr id="5" name="Title 4">
                <a:extLst>
                  <a:ext uri="{FF2B5EF4-FFF2-40B4-BE49-F238E27FC236}">
                    <a16:creationId xmlns:a16="http://schemas.microsoft.com/office/drawing/2014/main" id="{B6B9586C-25CD-AB1A-F807-AA90F1B2B1D2}"/>
                  </a:ext>
                </a:extLst>
              </p:cNvPr>
              <p:cNvSpPr>
                <a:spLocks noGrp="1" noRot="1" noChangeAspect="1" noMove="1" noResize="1" noEditPoints="1" noAdjustHandles="1" noChangeArrowheads="1" noChangeShapeType="1" noTextEdit="1"/>
              </p:cNvSpPr>
              <p:nvPr>
                <p:ph type="title"/>
              </p:nvPr>
            </p:nvSpPr>
            <p:spPr>
              <a:xfrm>
                <a:off x="252000" y="959222"/>
                <a:ext cx="11628452" cy="646331"/>
              </a:xfrm>
              <a:blipFill>
                <a:blip r:embed="rId2"/>
                <a:stretch>
                  <a:fillRect l="-1572" t="-14151" b="-35849"/>
                </a:stretch>
              </a:blipFill>
            </p:spPr>
            <p:txBody>
              <a:bodyPr/>
              <a:lstStyle/>
              <a:p>
                <a:r>
                  <a:rPr lang="en-US">
                    <a:noFill/>
                  </a:rPr>
                  <a:t> </a:t>
                </a:r>
              </a:p>
            </p:txBody>
          </p:sp>
        </mc:Fallback>
      </mc:AlternateContent>
      <p:sp>
        <p:nvSpPr>
          <p:cNvPr id="6" name="Content Placeholder 5">
            <a:extLst>
              <a:ext uri="{FF2B5EF4-FFF2-40B4-BE49-F238E27FC236}">
                <a16:creationId xmlns:a16="http://schemas.microsoft.com/office/drawing/2014/main" id="{45AE75C4-5DDB-9DF1-778E-DC68BA091748}"/>
              </a:ext>
            </a:extLst>
          </p:cNvPr>
          <p:cNvSpPr>
            <a:spLocks noGrp="1"/>
          </p:cNvSpPr>
          <p:nvPr>
            <p:ph sz="quarter" idx="10"/>
          </p:nvPr>
        </p:nvSpPr>
        <p:spPr>
          <a:xfrm>
            <a:off x="360000" y="1800000"/>
            <a:ext cx="10242686" cy="4140000"/>
          </a:xfrm>
        </p:spPr>
        <p:txBody>
          <a:bodyPr/>
          <a:lstStyle/>
          <a:p>
            <a:pPr marL="342900" indent="-342900">
              <a:buFont typeface="Arial" panose="020B0604020202020204" pitchFamily="34" charset="0"/>
              <a:buChar char="•"/>
            </a:pPr>
            <a:r>
              <a:rPr lang="en-GB">
                <a:solidFill>
                  <a:srgbClr val="000000"/>
                </a:solidFill>
                <a:cs typeface="Times New Roman" pitchFamily="18" charset="0"/>
              </a:rPr>
              <a:t>The black </a:t>
            </a:r>
            <a:r>
              <a:rPr lang="en-GB" b="1">
                <a:solidFill>
                  <a:srgbClr val="000000"/>
                </a:solidFill>
                <a:cs typeface="Times New Roman" pitchFamily="18" charset="0"/>
              </a:rPr>
              <a:t>quality</a:t>
            </a:r>
            <a:r>
              <a:rPr lang="en-GB">
                <a:solidFill>
                  <a:srgbClr val="000000"/>
                </a:solidFill>
                <a:cs typeface="Times New Roman" pitchFamily="18" charset="0"/>
              </a:rPr>
              <a:t> lines run parallel to the saturation lines, converging and meeting at the critical point.</a:t>
            </a:r>
            <a:endParaRPr lang="en-GB">
              <a:cs typeface="Times New Roman" pitchFamily="18" charset="0"/>
            </a:endParaRPr>
          </a:p>
          <a:p>
            <a:pPr marL="342900" indent="-342900">
              <a:buFont typeface="Arial" panose="020B0604020202020204" pitchFamily="34" charset="0"/>
              <a:buChar char="•"/>
            </a:pPr>
            <a:r>
              <a:rPr lang="en-GB">
                <a:cs typeface="Times New Roman" pitchFamily="18" charset="0"/>
              </a:rPr>
              <a:t>Relevant to the latent (saturated mix) zone and defines the percentage of the liquid that has been evaporated. </a:t>
            </a:r>
          </a:p>
          <a:p>
            <a:pPr marL="342900" indent="-342900">
              <a:buFont typeface="Arial" panose="020B0604020202020204" pitchFamily="34" charset="0"/>
              <a:buChar char="•"/>
            </a:pPr>
            <a:r>
              <a:rPr lang="en-GB">
                <a:cs typeface="Times New Roman" pitchFamily="18" charset="0"/>
              </a:rPr>
              <a:t>Starting from the saturated liquid line at naught, the ratio increases progressively to 1 at the saturated vapour line.</a:t>
            </a:r>
            <a:endParaRPr lang="en-GB"/>
          </a:p>
        </p:txBody>
      </p:sp>
    </p:spTree>
    <p:extLst>
      <p:ext uri="{BB962C8B-B14F-4D97-AF65-F5344CB8AC3E}">
        <p14:creationId xmlns:p14="http://schemas.microsoft.com/office/powerpoint/2010/main" val="4106457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59CC3-401E-04C6-DC69-FFF59B8B0CF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BE26FDC-132B-4033-1F83-5F612285DD51}"/>
              </a:ext>
            </a:extLst>
          </p:cNvPr>
          <p:cNvSpPr/>
          <p:nvPr/>
        </p:nvSpPr>
        <p:spPr>
          <a:xfrm>
            <a:off x="360051" y="1790168"/>
            <a:ext cx="11520401" cy="396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a:p>
            <a:pPr algn="ctr"/>
            <a:endParaRPr lang="en-GB"/>
          </a:p>
        </p:txBody>
      </p:sp>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86CE253B-EBD5-B015-843F-69686E886289}"/>
                  </a:ext>
                </a:extLst>
              </p:cNvPr>
              <p:cNvSpPr txBox="1">
                <a:spLocks/>
              </p:cNvSpPr>
              <p:nvPr/>
            </p:nvSpPr>
            <p:spPr>
              <a:xfrm>
                <a:off x="252000" y="959222"/>
                <a:ext cx="11628452" cy="646331"/>
              </a:xfrm>
              <a:prstGeom prst="rect">
                <a:avLst/>
              </a:prstGeom>
            </p:spPr>
            <p:txBody>
              <a:bodyPr/>
              <a:lstStyle>
                <a:lvl1pPr algn="l" rtl="0" eaLnBrk="1" fontAlgn="base" hangingPunct="1">
                  <a:spcBef>
                    <a:spcPct val="0"/>
                  </a:spcBef>
                  <a:spcAft>
                    <a:spcPct val="0"/>
                  </a:spcAft>
                  <a:defRPr lang="en-US" sz="3600"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5pPr>
                <a:lvl6pPr marL="458983" algn="ctr" rtl="0" eaLnBrk="1" fontAlgn="base" hangingPunct="1">
                  <a:spcBef>
                    <a:spcPct val="0"/>
                  </a:spcBef>
                  <a:spcAft>
                    <a:spcPct val="0"/>
                  </a:spcAft>
                  <a:defRPr sz="4417">
                    <a:solidFill>
                      <a:srgbClr val="CC0000"/>
                    </a:solidFill>
                    <a:latin typeface="Arial" charset="0"/>
                  </a:defRPr>
                </a:lvl6pPr>
                <a:lvl7pPr marL="917966" algn="ctr" rtl="0" eaLnBrk="1" fontAlgn="base" hangingPunct="1">
                  <a:spcBef>
                    <a:spcPct val="0"/>
                  </a:spcBef>
                  <a:spcAft>
                    <a:spcPct val="0"/>
                  </a:spcAft>
                  <a:defRPr sz="4417">
                    <a:solidFill>
                      <a:srgbClr val="CC0000"/>
                    </a:solidFill>
                    <a:latin typeface="Arial" charset="0"/>
                  </a:defRPr>
                </a:lvl7pPr>
                <a:lvl8pPr marL="1376949" algn="ctr" rtl="0" eaLnBrk="1" fontAlgn="base" hangingPunct="1">
                  <a:spcBef>
                    <a:spcPct val="0"/>
                  </a:spcBef>
                  <a:spcAft>
                    <a:spcPct val="0"/>
                  </a:spcAft>
                  <a:defRPr sz="4417">
                    <a:solidFill>
                      <a:srgbClr val="CC0000"/>
                    </a:solidFill>
                    <a:latin typeface="Arial" charset="0"/>
                  </a:defRPr>
                </a:lvl8pPr>
                <a:lvl9pPr marL="1835932" algn="ctr" rtl="0" eaLnBrk="1" fontAlgn="base" hangingPunct="1">
                  <a:spcBef>
                    <a:spcPct val="0"/>
                  </a:spcBef>
                  <a:spcAft>
                    <a:spcPct val="0"/>
                  </a:spcAft>
                  <a:defRPr sz="4417">
                    <a:solidFill>
                      <a:srgbClr val="CC0000"/>
                    </a:solidFill>
                    <a:latin typeface="Arial" charset="0"/>
                  </a:defRPr>
                </a:lvl9pPr>
              </a:lstStyle>
              <a:p>
                <a:r>
                  <a:rPr lang="en-GB"/>
                  <a:t>Quality of refrigerant at </a:t>
                </a:r>
                <a14:m>
                  <m:oMath xmlns:m="http://schemas.openxmlformats.org/officeDocument/2006/math">
                    <m:r>
                      <a:rPr lang="en-GB" altLang="en-US" i="1">
                        <a:latin typeface="Cambria Math" panose="02040503050406030204" pitchFamily="18" charset="0"/>
                      </a:rPr>
                      <m:t>𝒉</m:t>
                    </m:r>
                  </m:oMath>
                </a14:m>
                <a:r>
                  <a:rPr lang="en-GB" altLang="en-US" baseline="-25000">
                    <a:latin typeface="Arial" panose="020B0604020202020204" pitchFamily="34" charset="0"/>
                  </a:rPr>
                  <a:t>4</a:t>
                </a:r>
                <a:r>
                  <a:rPr lang="en-GB" altLang="en-US">
                    <a:latin typeface="Arial" panose="020B0604020202020204" pitchFamily="34" charset="0"/>
                  </a:rPr>
                  <a:t> </a:t>
                </a:r>
                <a:endParaRPr lang="en-GB"/>
              </a:p>
            </p:txBody>
          </p:sp>
        </mc:Choice>
        <mc:Fallback xmlns="">
          <p:sp>
            <p:nvSpPr>
              <p:cNvPr id="4" name="Title 1">
                <a:extLst>
                  <a:ext uri="{FF2B5EF4-FFF2-40B4-BE49-F238E27FC236}">
                    <a16:creationId xmlns:a16="http://schemas.microsoft.com/office/drawing/2014/main" id="{86CE253B-EBD5-B015-843F-69686E886289}"/>
                  </a:ext>
                </a:extLst>
              </p:cNvPr>
              <p:cNvSpPr txBox="1">
                <a:spLocks noRot="1" noChangeAspect="1" noMove="1" noResize="1" noEditPoints="1" noAdjustHandles="1" noChangeArrowheads="1" noChangeShapeType="1" noTextEdit="1"/>
              </p:cNvSpPr>
              <p:nvPr/>
            </p:nvSpPr>
            <p:spPr>
              <a:xfrm>
                <a:off x="252000" y="959222"/>
                <a:ext cx="11628452" cy="646331"/>
              </a:xfrm>
              <a:prstGeom prst="rect">
                <a:avLst/>
              </a:prstGeom>
              <a:blipFill>
                <a:blip r:embed="rId3"/>
                <a:stretch>
                  <a:fillRect l="-1572" t="-14151" b="-3490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780DF2A-C494-2EE4-B625-FD47C87FC947}"/>
              </a:ext>
            </a:extLst>
          </p:cNvPr>
          <p:cNvSpPr txBox="1"/>
          <p:nvPr/>
        </p:nvSpPr>
        <p:spPr>
          <a:xfrm>
            <a:off x="8230731" y="2894704"/>
            <a:ext cx="3581168" cy="707886"/>
          </a:xfrm>
          <a:prstGeom prst="rect">
            <a:avLst/>
          </a:prstGeom>
          <a:solidFill>
            <a:srgbClr val="FFFFFF"/>
          </a:solidFill>
        </p:spPr>
        <p:txBody>
          <a:bodyPr wrap="square" lIns="91440" tIns="45720" rIns="91440" bIns="45720" rtlCol="0" anchor="t">
            <a:spAutoFit/>
          </a:bodyPr>
          <a:lstStyle/>
          <a:p>
            <a:pPr algn="ctr"/>
            <a:r>
              <a:rPr lang="en-GB" b="1">
                <a:latin typeface="Arial"/>
                <a:ea typeface="ＭＳ Ｐゴシック"/>
              </a:rPr>
              <a:t>   = Quality of the refrigerant </a:t>
            </a:r>
            <a:r>
              <a:rPr lang="en-GB">
                <a:latin typeface="Arial"/>
                <a:ea typeface="ＭＳ Ｐゴシック"/>
              </a:rPr>
              <a:t>Dryness fraction of 0.18</a:t>
            </a:r>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F5E00ADC-59E2-716D-836D-88608FD40B46}"/>
                  </a:ext>
                </a:extLst>
              </p14:cNvPr>
              <p14:cNvContentPartPr/>
              <p14:nvPr/>
            </p14:nvContentPartPr>
            <p14:xfrm>
              <a:off x="2273879" y="3642347"/>
              <a:ext cx="360" cy="360"/>
            </p14:xfrm>
          </p:contentPart>
        </mc:Choice>
        <mc:Fallback xmlns="">
          <p:pic>
            <p:nvPicPr>
              <p:cNvPr id="11" name="Ink 10">
                <a:extLst>
                  <a:ext uri="{FF2B5EF4-FFF2-40B4-BE49-F238E27FC236}">
                    <a16:creationId xmlns:a16="http://schemas.microsoft.com/office/drawing/2014/main" id="{F5E00ADC-59E2-716D-836D-88608FD40B46}"/>
                  </a:ext>
                </a:extLst>
              </p:cNvPr>
              <p:cNvPicPr/>
              <p:nvPr/>
            </p:nvPicPr>
            <p:blipFill>
              <a:blip r:embed="rId7"/>
              <a:stretch>
                <a:fillRect/>
              </a:stretch>
            </p:blipFill>
            <p:spPr>
              <a:xfrm>
                <a:off x="2255879" y="3624347"/>
                <a:ext cx="36000" cy="36000"/>
              </a:xfrm>
              <a:prstGeom prst="rect">
                <a:avLst/>
              </a:prstGeom>
            </p:spPr>
          </p:pic>
        </mc:Fallback>
      </mc:AlternateContent>
      <p:pic>
        <p:nvPicPr>
          <p:cNvPr id="10" name="Picture 9">
            <a:extLst>
              <a:ext uri="{FF2B5EF4-FFF2-40B4-BE49-F238E27FC236}">
                <a16:creationId xmlns:a16="http://schemas.microsoft.com/office/drawing/2014/main" id="{B2EDFAEC-7042-CEA7-17A8-AB4CB614FAD7}"/>
              </a:ext>
            </a:extLst>
          </p:cNvPr>
          <p:cNvPicPr>
            <a:picLocks noChangeAspect="1"/>
          </p:cNvPicPr>
          <p:nvPr/>
        </p:nvPicPr>
        <p:blipFill>
          <a:blip r:embed="rId8"/>
          <a:srcRect r="3162"/>
          <a:stretch>
            <a:fillRect/>
          </a:stretch>
        </p:blipFill>
        <p:spPr>
          <a:xfrm>
            <a:off x="1567860" y="1722848"/>
            <a:ext cx="6466729" cy="4286025"/>
          </a:xfrm>
          <a:prstGeom prst="rect">
            <a:avLst/>
          </a:prstGeom>
        </p:spPr>
      </p:pic>
      <p:sp>
        <p:nvSpPr>
          <p:cNvPr id="2" name="Oval 1">
            <a:extLst>
              <a:ext uri="{FF2B5EF4-FFF2-40B4-BE49-F238E27FC236}">
                <a16:creationId xmlns:a16="http://schemas.microsoft.com/office/drawing/2014/main" id="{34DF206C-AE19-69E7-E672-5C0317EAC1CE}"/>
              </a:ext>
            </a:extLst>
          </p:cNvPr>
          <p:cNvSpPr>
            <a:spLocks noChangeAspect="1"/>
          </p:cNvSpPr>
          <p:nvPr/>
        </p:nvSpPr>
        <p:spPr>
          <a:xfrm>
            <a:off x="2038516" y="3462347"/>
            <a:ext cx="180000" cy="18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D47CAF-36A3-5806-60B7-1413C1087A38}"/>
                  </a:ext>
                </a:extLst>
              </p:cNvPr>
              <p:cNvSpPr txBox="1"/>
              <p:nvPr/>
            </p:nvSpPr>
            <p:spPr>
              <a:xfrm>
                <a:off x="1921083" y="3696583"/>
                <a:ext cx="414866" cy="338554"/>
              </a:xfrm>
              <a:prstGeom prst="rect">
                <a:avLst/>
              </a:prstGeom>
              <a:solidFill>
                <a:schemeClr val="bg1"/>
              </a:solidFill>
              <a:ln w="12700">
                <a:solidFill>
                  <a:schemeClr val="tx1"/>
                </a:solidFill>
              </a:ln>
            </p:spPr>
            <p:txBody>
              <a:bodyPr wrap="square" rtlCol="0" anchor="t">
                <a:spAutoFit/>
              </a:bodyPr>
              <a:lstStyle/>
              <a:p>
                <a:pPr algn="ctr"/>
                <a14:m>
                  <m:oMathPara xmlns:m="http://schemas.openxmlformats.org/officeDocument/2006/math">
                    <m:oMathParaPr>
                      <m:jc m:val="centerGroup"/>
                    </m:oMathParaPr>
                    <m:oMath xmlns:m="http://schemas.openxmlformats.org/officeDocument/2006/math">
                      <m:r>
                        <a:rPr lang="en-GB" altLang="en-US" sz="1600" i="1">
                          <a:latin typeface="Cambria Math" panose="02040503050406030204" pitchFamily="18" charset="0"/>
                        </a:rPr>
                        <m:t>𝒉</m:t>
                      </m:r>
                      <m:r>
                        <m:rPr>
                          <m:nor/>
                        </m:rPr>
                        <a:rPr lang="en-GB" altLang="en-US" sz="1600" baseline="-25000" dirty="0">
                          <a:latin typeface="Arial" panose="020B0604020202020204" pitchFamily="34" charset="0"/>
                        </a:rPr>
                        <m:t>4</m:t>
                      </m:r>
                    </m:oMath>
                  </m:oMathPara>
                </a14:m>
                <a:endParaRPr lang="en-GB" sz="1600" dirty="0"/>
              </a:p>
            </p:txBody>
          </p:sp>
        </mc:Choice>
        <mc:Fallback xmlns="">
          <p:sp>
            <p:nvSpPr>
              <p:cNvPr id="5" name="TextBox 4">
                <a:extLst>
                  <a:ext uri="{FF2B5EF4-FFF2-40B4-BE49-F238E27FC236}">
                    <a16:creationId xmlns:a16="http://schemas.microsoft.com/office/drawing/2014/main" id="{AAD47CAF-36A3-5806-60B7-1413C1087A38}"/>
                  </a:ext>
                </a:extLst>
              </p:cNvPr>
              <p:cNvSpPr txBox="1">
                <a:spLocks noRot="1" noChangeAspect="1" noMove="1" noResize="1" noEditPoints="1" noAdjustHandles="1" noChangeArrowheads="1" noChangeShapeType="1" noTextEdit="1"/>
              </p:cNvSpPr>
              <p:nvPr/>
            </p:nvSpPr>
            <p:spPr>
              <a:xfrm>
                <a:off x="1921083" y="3696583"/>
                <a:ext cx="414866" cy="338554"/>
              </a:xfrm>
              <a:prstGeom prst="rect">
                <a:avLst/>
              </a:prstGeom>
              <a:blipFill>
                <a:blip r:embed="rId9"/>
                <a:stretch>
                  <a:fillRect/>
                </a:stretch>
              </a:blipFill>
              <a:ln w="12700">
                <a:solidFill>
                  <a:schemeClr val="tx1"/>
                </a:solidFill>
              </a:ln>
            </p:spPr>
            <p:txBody>
              <a:bodyPr/>
              <a:lstStyle/>
              <a:p>
                <a:r>
                  <a:rPr lang="en-GB">
                    <a:noFill/>
                  </a:rPr>
                  <a:t> </a:t>
                </a:r>
              </a:p>
            </p:txBody>
          </p:sp>
        </mc:Fallback>
      </mc:AlternateContent>
      <p:sp>
        <p:nvSpPr>
          <p:cNvPr id="8" name="Oval 7">
            <a:extLst>
              <a:ext uri="{FF2B5EF4-FFF2-40B4-BE49-F238E27FC236}">
                <a16:creationId xmlns:a16="http://schemas.microsoft.com/office/drawing/2014/main" id="{81B7FED4-FC67-5693-0703-584E34A6D0C6}"/>
              </a:ext>
            </a:extLst>
          </p:cNvPr>
          <p:cNvSpPr>
            <a:spLocks noChangeAspect="1"/>
          </p:cNvSpPr>
          <p:nvPr/>
        </p:nvSpPr>
        <p:spPr>
          <a:xfrm>
            <a:off x="8301848" y="3014217"/>
            <a:ext cx="180000" cy="18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0875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A057A-7F05-F79B-23F7-C6F8DF771B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81A5D1-9274-F38D-21D7-2F2A74647F86}"/>
              </a:ext>
            </a:extLst>
          </p:cNvPr>
          <p:cNvSpPr>
            <a:spLocks noGrp="1"/>
          </p:cNvSpPr>
          <p:nvPr>
            <p:ph type="title"/>
          </p:nvPr>
        </p:nvSpPr>
        <p:spPr>
          <a:xfrm>
            <a:off x="252000" y="959222"/>
            <a:ext cx="11628452" cy="646331"/>
          </a:xfrm>
        </p:spPr>
        <p:txBody>
          <a:bodyPr/>
          <a:lstStyle/>
          <a:p>
            <a:r>
              <a:rPr lang="en-GB"/>
              <a:t>Specific Volume at suction</a:t>
            </a:r>
          </a:p>
        </p:txBody>
      </p:sp>
      <p:sp>
        <p:nvSpPr>
          <p:cNvPr id="4" name="Content Placeholder 3">
            <a:extLst>
              <a:ext uri="{FF2B5EF4-FFF2-40B4-BE49-F238E27FC236}">
                <a16:creationId xmlns:a16="http://schemas.microsoft.com/office/drawing/2014/main" id="{E3E38D1B-BE3D-C2AB-6F58-B53D758DC728}"/>
              </a:ext>
            </a:extLst>
          </p:cNvPr>
          <p:cNvSpPr>
            <a:spLocks noGrp="1"/>
          </p:cNvSpPr>
          <p:nvPr>
            <p:ph sz="quarter" idx="10"/>
          </p:nvPr>
        </p:nvSpPr>
        <p:spPr/>
        <p:txBody>
          <a:bodyPr/>
          <a:lstStyle/>
          <a:p>
            <a:pPr marL="342900" indent="-342900">
              <a:buFont typeface="Arial" panose="020B0604020202020204" pitchFamily="34" charset="0"/>
              <a:buChar char="•"/>
            </a:pPr>
            <a:r>
              <a:rPr lang="en-GB"/>
              <a:t>Specific Volume is the volume occupied by matter per unit mass. It is the ratio of a material's volume to its mass, which is the same as the reciprocal of its density.</a:t>
            </a:r>
          </a:p>
          <a:p>
            <a:pPr marL="342900" indent="-342900">
              <a:buFont typeface="Arial" panose="020B0604020202020204" pitchFamily="34" charset="0"/>
              <a:buChar char="•"/>
            </a:pPr>
            <a:r>
              <a:rPr lang="en-GB" altLang="en-US"/>
              <a:t>Specific Volume means the volume occupied by 1 kg of refrigerant.</a:t>
            </a:r>
            <a:r>
              <a:rPr lang="en-GB" altLang="en-US" b="1"/>
              <a:t> (m</a:t>
            </a:r>
            <a:r>
              <a:rPr lang="en-GB" altLang="en-US" b="1" baseline="30000"/>
              <a:t>3</a:t>
            </a:r>
            <a:r>
              <a:rPr lang="en-GB" altLang="en-US" b="1"/>
              <a:t>/kg).</a:t>
            </a:r>
            <a:endParaRPr lang="en-GB"/>
          </a:p>
          <a:p>
            <a:pPr marL="342900" indent="-342900">
              <a:buFont typeface="Arial" panose="020B0604020202020204" pitchFamily="34" charset="0"/>
              <a:buChar char="•"/>
            </a:pPr>
            <a:r>
              <a:rPr lang="en-GB"/>
              <a:t>Specific Volume lines have a gradient to the right of about 45</a:t>
            </a:r>
            <a:r>
              <a:rPr lang="en-GB" i="1" baseline="38000"/>
              <a:t>o</a:t>
            </a:r>
            <a:r>
              <a:rPr lang="en-GB"/>
              <a:t> and converge in the latent zone. </a:t>
            </a:r>
          </a:p>
          <a:p>
            <a:pPr marL="342900" indent="-342900">
              <a:buFont typeface="Arial" panose="020B0604020202020204" pitchFamily="34" charset="0"/>
              <a:buChar char="•"/>
            </a:pPr>
            <a:endParaRPr lang="en-GB"/>
          </a:p>
          <a:p>
            <a:endParaRPr lang="en-GB"/>
          </a:p>
        </p:txBody>
      </p:sp>
      <p:sp>
        <p:nvSpPr>
          <p:cNvPr id="6" name="Rectangle 5">
            <a:extLst>
              <a:ext uri="{FF2B5EF4-FFF2-40B4-BE49-F238E27FC236}">
                <a16:creationId xmlns:a16="http://schemas.microsoft.com/office/drawing/2014/main" id="{29FA7825-23B0-82BD-286F-A5C218862E28}"/>
              </a:ext>
            </a:extLst>
          </p:cNvPr>
          <p:cNvSpPr/>
          <p:nvPr/>
        </p:nvSpPr>
        <p:spPr>
          <a:xfrm>
            <a:off x="8280000" y="1980000"/>
            <a:ext cx="3599573" cy="3780000"/>
          </a:xfrm>
          <a:prstGeom prst="rect">
            <a:avLst/>
          </a:prstGeom>
          <a:solidFill>
            <a:schemeClr val="accent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a:solidFill>
                  <a:schemeClr val="tx1"/>
                </a:solidFill>
              </a:rPr>
              <a:t>Add image here</a:t>
            </a:r>
            <a:r>
              <a:rPr lang="en-GB"/>
              <a:t>.</a:t>
            </a:r>
          </a:p>
          <a:p>
            <a:pPr algn="ctr"/>
            <a:endParaRPr lang="en-GB"/>
          </a:p>
        </p:txBody>
      </p:sp>
      <p:pic>
        <p:nvPicPr>
          <p:cNvPr id="7" name="Picture 6">
            <a:extLst>
              <a:ext uri="{FF2B5EF4-FFF2-40B4-BE49-F238E27FC236}">
                <a16:creationId xmlns:a16="http://schemas.microsoft.com/office/drawing/2014/main" id="{96B969D6-FE05-A565-AF46-E0C36D8E7E41}"/>
              </a:ext>
            </a:extLst>
          </p:cNvPr>
          <p:cNvPicPr>
            <a:picLocks noChangeAspect="1"/>
          </p:cNvPicPr>
          <p:nvPr/>
        </p:nvPicPr>
        <p:blipFill>
          <a:blip r:embed="rId2"/>
          <a:stretch>
            <a:fillRect/>
          </a:stretch>
        </p:blipFill>
        <p:spPr>
          <a:xfrm>
            <a:off x="8276432" y="1800000"/>
            <a:ext cx="3599573" cy="3960000"/>
          </a:xfrm>
          <a:prstGeom prst="rect">
            <a:avLst/>
          </a:prstGeom>
        </p:spPr>
      </p:pic>
    </p:spTree>
    <p:extLst>
      <p:ext uri="{BB962C8B-B14F-4D97-AF65-F5344CB8AC3E}">
        <p14:creationId xmlns:p14="http://schemas.microsoft.com/office/powerpoint/2010/main" val="73035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FB772F-E825-9D87-9E8B-D04BC8A5280C}"/>
              </a:ext>
            </a:extLst>
          </p:cNvPr>
          <p:cNvSpPr>
            <a:spLocks noGrp="1"/>
          </p:cNvSpPr>
          <p:nvPr>
            <p:ph type="title"/>
          </p:nvPr>
        </p:nvSpPr>
        <p:spPr>
          <a:xfrm>
            <a:off x="252000" y="959222"/>
            <a:ext cx="11628452" cy="646331"/>
          </a:xfrm>
        </p:spPr>
        <p:txBody>
          <a:bodyPr/>
          <a:lstStyle/>
          <a:p>
            <a:r>
              <a:rPr lang="en-GB"/>
              <a:t>Introduction</a:t>
            </a:r>
          </a:p>
        </p:txBody>
      </p:sp>
      <p:sp>
        <p:nvSpPr>
          <p:cNvPr id="4" name="Content Placeholder 3">
            <a:extLst>
              <a:ext uri="{FF2B5EF4-FFF2-40B4-BE49-F238E27FC236}">
                <a16:creationId xmlns:a16="http://schemas.microsoft.com/office/drawing/2014/main" id="{183CA12B-98D8-441B-A2DE-6FF2B2597824}"/>
              </a:ext>
            </a:extLst>
          </p:cNvPr>
          <p:cNvSpPr>
            <a:spLocks noGrp="1"/>
          </p:cNvSpPr>
          <p:nvPr>
            <p:ph sz="quarter" idx="10"/>
          </p:nvPr>
        </p:nvSpPr>
        <p:spPr/>
        <p:txBody>
          <a:bodyPr/>
          <a:lstStyle/>
          <a:p>
            <a:pPr>
              <a:buClr>
                <a:srgbClr val="000000">
                  <a:lumMod val="100000"/>
                </a:srgbClr>
              </a:buClr>
              <a:buSzPct val="100000"/>
            </a:pPr>
            <a:r>
              <a:rPr lang="en-GB">
                <a:solidFill>
                  <a:srgbClr val="000000"/>
                </a:solidFill>
                <a:latin typeface="Arial" panose="020B0604020202020204" pitchFamily="34" charset="0"/>
                <a:cs typeface="Arial" panose="020B0604020202020204" pitchFamily="34" charset="0"/>
              </a:rPr>
              <a:t>Why bother plotting a Ph chart?</a:t>
            </a:r>
          </a:p>
          <a:p>
            <a:pPr>
              <a:buClr>
                <a:srgbClr val="000000">
                  <a:lumMod val="100000"/>
                </a:srgbClr>
              </a:buClr>
              <a:buSzPct val="100000"/>
            </a:pPr>
            <a:r>
              <a:rPr lang="en-GB">
                <a:solidFill>
                  <a:srgbClr val="000000"/>
                </a:solidFill>
                <a:effectLst/>
                <a:latin typeface="Arial" panose="020B0604020202020204" pitchFamily="34" charset="0"/>
                <a:cs typeface="Arial" panose="020B0604020202020204" pitchFamily="34" charset="0"/>
              </a:rPr>
              <a:t>What data can we determine from the plot</a:t>
            </a:r>
            <a:r>
              <a:rPr lang="en-GB">
                <a:solidFill>
                  <a:srgbClr val="000000"/>
                </a:solidFill>
                <a:latin typeface="Arial" panose="020B0604020202020204" pitchFamily="34" charset="0"/>
                <a:cs typeface="Arial" panose="020B0604020202020204" pitchFamily="34" charset="0"/>
              </a:rPr>
              <a:t>?</a:t>
            </a:r>
          </a:p>
          <a:p>
            <a:endParaRPr lang="en-GB" b="0" i="0">
              <a:solidFill>
                <a:srgbClr val="111111"/>
              </a:solidFill>
              <a:effectLst/>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280848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4DFEE-09A7-AFFE-4D66-0E99331A434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5999B47-8E99-FBAE-EF54-D22C212B08E5}"/>
              </a:ext>
            </a:extLst>
          </p:cNvPr>
          <p:cNvSpPr>
            <a:spLocks noGrp="1"/>
          </p:cNvSpPr>
          <p:nvPr>
            <p:ph type="title"/>
          </p:nvPr>
        </p:nvSpPr>
        <p:spPr>
          <a:xfrm>
            <a:off x="252000" y="959222"/>
            <a:ext cx="11628452" cy="646331"/>
          </a:xfrm>
        </p:spPr>
        <p:txBody>
          <a:bodyPr/>
          <a:lstStyle/>
          <a:p>
            <a:r>
              <a:rPr lang="en-GB"/>
              <a:t>Specific Volume at suction inlet</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11598CE0-AE87-8F27-43BA-6E835A4DFED6}"/>
                  </a:ext>
                </a:extLst>
              </p:cNvPr>
              <p:cNvSpPr>
                <a:spLocks noGrp="1"/>
              </p:cNvSpPr>
              <p:nvPr>
                <p:ph sz="quarter" idx="10"/>
              </p:nvPr>
            </p:nvSpPr>
            <p:spPr/>
            <p:txBody>
              <a:bodyPr/>
              <a:lstStyle/>
              <a:p>
                <a:r>
                  <a:rPr lang="en-GB"/>
                  <a:t>From the image on the next slide: </a:t>
                </a:r>
              </a:p>
              <a:p>
                <a:pPr marL="342900" indent="-342900" algn="ctr">
                  <a:buFont typeface="Arial" panose="020B0604020202020204" pitchFamily="34" charset="0"/>
                  <a:buChar char="•"/>
                </a:pPr>
                <a:r>
                  <a:rPr lang="en-GB"/>
                  <a:t>Suction inlet is point </a:t>
                </a:r>
                <a14:m>
                  <m:oMath xmlns:m="http://schemas.openxmlformats.org/officeDocument/2006/math">
                    <m:r>
                      <a:rPr lang="en-GB" altLang="en-US" b="1" i="1">
                        <a:latin typeface="Cambria Math" panose="02040503050406030204" pitchFamily="18" charset="0"/>
                      </a:rPr>
                      <m:t>𝒉</m:t>
                    </m:r>
                  </m:oMath>
                </a14:m>
                <a:r>
                  <a:rPr lang="en-GB" altLang="en-US" b="1" baseline="-25000">
                    <a:latin typeface="Arial" panose="020B0604020202020204" pitchFamily="34" charset="0"/>
                    <a:cs typeface="Arial" panose="020B0604020202020204" pitchFamily="34" charset="0"/>
                  </a:rPr>
                  <a:t>1</a:t>
                </a:r>
                <a:r>
                  <a:rPr lang="en-GB" altLang="en-US" b="1">
                    <a:latin typeface="Arial" panose="020B0604020202020204" pitchFamily="34" charset="0"/>
                    <a:cs typeface="Arial" panose="020B0604020202020204" pitchFamily="34" charset="0"/>
                  </a:rPr>
                  <a:t> </a:t>
                </a:r>
              </a:p>
              <a:p>
                <a:pPr marL="342900" indent="-342900" algn="ctr">
                  <a:buFont typeface="Arial" panose="020B0604020202020204" pitchFamily="34" charset="0"/>
                  <a:buChar char="•"/>
                </a:pPr>
                <a:r>
                  <a:rPr lang="en-GB"/>
                  <a:t>If you trace the green specific Volume Line across to the right-hand side of the Ph plot, you can read the specific volume at suction inlet:</a:t>
                </a:r>
              </a:p>
              <a:p>
                <a:pPr marL="342900" indent="-342900" algn="ctr">
                  <a:buFont typeface="Arial" panose="020B0604020202020204" pitchFamily="34" charset="0"/>
                  <a:buChar char="•"/>
                </a:pPr>
                <a:r>
                  <a:rPr lang="en-GB"/>
                  <a:t>Specific Volume = 0.050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𝑚</m:t>
                        </m:r>
                        <m:r>
                          <a:rPr lang="en-GB" b="0" i="1" baseline="30000" smtClean="0">
                            <a:latin typeface="Cambria Math" panose="02040503050406030204" pitchFamily="18" charset="0"/>
                          </a:rPr>
                          <m:t>3</m:t>
                        </m:r>
                      </m:num>
                      <m:den>
                        <m:r>
                          <a:rPr lang="en-GB" b="0" i="1" smtClean="0">
                            <a:latin typeface="Cambria Math" panose="02040503050406030204" pitchFamily="18" charset="0"/>
                          </a:rPr>
                          <m:t>𝑘𝑔</m:t>
                        </m:r>
                      </m:den>
                    </m:f>
                  </m:oMath>
                </a14:m>
                <a:endParaRPr lang="en-GB"/>
              </a:p>
            </p:txBody>
          </p:sp>
        </mc:Choice>
        <mc:Fallback xmlns="">
          <p:sp>
            <p:nvSpPr>
              <p:cNvPr id="6" name="Content Placeholder 5">
                <a:extLst>
                  <a:ext uri="{FF2B5EF4-FFF2-40B4-BE49-F238E27FC236}">
                    <a16:creationId xmlns:a16="http://schemas.microsoft.com/office/drawing/2014/main" id="{11598CE0-AE87-8F27-43BA-6E835A4DFED6}"/>
                  </a:ext>
                </a:extLst>
              </p:cNvPr>
              <p:cNvSpPr>
                <a:spLocks noGrp="1" noRot="1" noChangeAspect="1" noMove="1" noResize="1" noEditPoints="1" noAdjustHandles="1" noChangeArrowheads="1" noChangeShapeType="1" noTextEdit="1"/>
              </p:cNvSpPr>
              <p:nvPr>
                <p:ph sz="quarter" idx="10"/>
              </p:nvPr>
            </p:nvSpPr>
            <p:spPr>
              <a:blipFill>
                <a:blip r:embed="rId2"/>
                <a:stretch>
                  <a:fillRect l="-1953" t="-1915"/>
                </a:stretch>
              </a:blipFill>
            </p:spPr>
            <p:txBody>
              <a:bodyPr/>
              <a:lstStyle/>
              <a:p>
                <a:r>
                  <a:rPr lang="en-US">
                    <a:noFill/>
                  </a:rPr>
                  <a:t> </a:t>
                </a:r>
              </a:p>
            </p:txBody>
          </p:sp>
        </mc:Fallback>
      </mc:AlternateContent>
    </p:spTree>
    <p:extLst>
      <p:ext uri="{BB962C8B-B14F-4D97-AF65-F5344CB8AC3E}">
        <p14:creationId xmlns:p14="http://schemas.microsoft.com/office/powerpoint/2010/main" val="364051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AF6C74-1823-210C-EAB5-6E6E93FFEA7A}"/>
              </a:ext>
            </a:extLst>
          </p:cNvPr>
          <p:cNvSpPr/>
          <p:nvPr/>
        </p:nvSpPr>
        <p:spPr>
          <a:xfrm>
            <a:off x="360051" y="1790168"/>
            <a:ext cx="11520401" cy="396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a:p>
            <a:pPr algn="ctr"/>
            <a:endParaRPr lang="en-GB"/>
          </a:p>
        </p:txBody>
      </p:sp>
      <p:sp>
        <p:nvSpPr>
          <p:cNvPr id="4" name="Title 1">
            <a:extLst>
              <a:ext uri="{FF2B5EF4-FFF2-40B4-BE49-F238E27FC236}">
                <a16:creationId xmlns:a16="http://schemas.microsoft.com/office/drawing/2014/main" id="{57254A62-B27F-9D07-861F-2C2C1DE56EE5}"/>
              </a:ext>
            </a:extLst>
          </p:cNvPr>
          <p:cNvSpPr txBox="1">
            <a:spLocks/>
          </p:cNvSpPr>
          <p:nvPr/>
        </p:nvSpPr>
        <p:spPr>
          <a:xfrm>
            <a:off x="252000" y="959222"/>
            <a:ext cx="11628452" cy="646331"/>
          </a:xfrm>
          <a:prstGeom prst="rect">
            <a:avLst/>
          </a:prstGeom>
        </p:spPr>
        <p:txBody>
          <a:bodyPr/>
          <a:lstStyle>
            <a:lvl1pPr algn="l" rtl="0" eaLnBrk="1" fontAlgn="base" hangingPunct="1">
              <a:spcBef>
                <a:spcPct val="0"/>
              </a:spcBef>
              <a:spcAft>
                <a:spcPct val="0"/>
              </a:spcAft>
              <a:defRPr lang="en-US" sz="3600"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5pPr>
            <a:lvl6pPr marL="458983" algn="ctr" rtl="0" eaLnBrk="1" fontAlgn="base" hangingPunct="1">
              <a:spcBef>
                <a:spcPct val="0"/>
              </a:spcBef>
              <a:spcAft>
                <a:spcPct val="0"/>
              </a:spcAft>
              <a:defRPr sz="4417">
                <a:solidFill>
                  <a:srgbClr val="CC0000"/>
                </a:solidFill>
                <a:latin typeface="Arial" charset="0"/>
              </a:defRPr>
            </a:lvl6pPr>
            <a:lvl7pPr marL="917966" algn="ctr" rtl="0" eaLnBrk="1" fontAlgn="base" hangingPunct="1">
              <a:spcBef>
                <a:spcPct val="0"/>
              </a:spcBef>
              <a:spcAft>
                <a:spcPct val="0"/>
              </a:spcAft>
              <a:defRPr sz="4417">
                <a:solidFill>
                  <a:srgbClr val="CC0000"/>
                </a:solidFill>
                <a:latin typeface="Arial" charset="0"/>
              </a:defRPr>
            </a:lvl7pPr>
            <a:lvl8pPr marL="1376949" algn="ctr" rtl="0" eaLnBrk="1" fontAlgn="base" hangingPunct="1">
              <a:spcBef>
                <a:spcPct val="0"/>
              </a:spcBef>
              <a:spcAft>
                <a:spcPct val="0"/>
              </a:spcAft>
              <a:defRPr sz="4417">
                <a:solidFill>
                  <a:srgbClr val="CC0000"/>
                </a:solidFill>
                <a:latin typeface="Arial" charset="0"/>
              </a:defRPr>
            </a:lvl8pPr>
            <a:lvl9pPr marL="1835932" algn="ctr" rtl="0" eaLnBrk="1" fontAlgn="base" hangingPunct="1">
              <a:spcBef>
                <a:spcPct val="0"/>
              </a:spcBef>
              <a:spcAft>
                <a:spcPct val="0"/>
              </a:spcAft>
              <a:defRPr sz="4417">
                <a:solidFill>
                  <a:srgbClr val="CC0000"/>
                </a:solidFill>
                <a:latin typeface="Arial" charset="0"/>
              </a:defRPr>
            </a:lvl9pPr>
          </a:lstStyle>
          <a:p>
            <a:r>
              <a:rPr lang="en-GB"/>
              <a:t>Specific Volume at suction inlet </a:t>
            </a:r>
          </a:p>
        </p:txBody>
      </p:sp>
      <p:pic>
        <p:nvPicPr>
          <p:cNvPr id="2" name="Picture 1">
            <a:extLst>
              <a:ext uri="{FF2B5EF4-FFF2-40B4-BE49-F238E27FC236}">
                <a16:creationId xmlns:a16="http://schemas.microsoft.com/office/drawing/2014/main" id="{B3463730-4480-7DDB-C28A-B667AB77A585}"/>
              </a:ext>
            </a:extLst>
          </p:cNvPr>
          <p:cNvPicPr>
            <a:picLocks noChangeAspect="1"/>
          </p:cNvPicPr>
          <p:nvPr/>
        </p:nvPicPr>
        <p:blipFill>
          <a:blip r:embed="rId2"/>
          <a:srcRect r="3162"/>
          <a:stretch>
            <a:fillRect/>
          </a:stretch>
        </p:blipFill>
        <p:spPr>
          <a:xfrm>
            <a:off x="1400175" y="1790168"/>
            <a:ext cx="6771529" cy="4286025"/>
          </a:xfrm>
          <a:prstGeom prst="rect">
            <a:avLst/>
          </a:prstGeom>
        </p:spPr>
      </p:pic>
      <p:sp>
        <p:nvSpPr>
          <p:cNvPr id="6" name="TextBox 5">
            <a:extLst>
              <a:ext uri="{FF2B5EF4-FFF2-40B4-BE49-F238E27FC236}">
                <a16:creationId xmlns:a16="http://schemas.microsoft.com/office/drawing/2014/main" id="{42E9C714-15C0-919C-67D9-DC24FBBD029A}"/>
              </a:ext>
            </a:extLst>
          </p:cNvPr>
          <p:cNvSpPr txBox="1"/>
          <p:nvPr/>
        </p:nvSpPr>
        <p:spPr>
          <a:xfrm>
            <a:off x="8784963" y="2821171"/>
            <a:ext cx="1594902" cy="707886"/>
          </a:xfrm>
          <a:prstGeom prst="rect">
            <a:avLst/>
          </a:prstGeom>
          <a:solidFill>
            <a:srgbClr val="FFFFFF"/>
          </a:solidFill>
        </p:spPr>
        <p:txBody>
          <a:bodyPr wrap="square" lIns="91440" tIns="45720" rIns="91440" bIns="45720" rtlCol="0" anchor="t">
            <a:spAutoFit/>
          </a:bodyPr>
          <a:lstStyle/>
          <a:p>
            <a:r>
              <a:rPr lang="en-GB" b="1">
                <a:latin typeface="Arial"/>
                <a:ea typeface="ＭＳ Ｐゴシック"/>
              </a:rPr>
              <a:t>  = </a:t>
            </a:r>
            <a:r>
              <a:rPr lang="en-GB">
                <a:latin typeface="Arial"/>
                <a:ea typeface="ＭＳ Ｐゴシック"/>
              </a:rPr>
              <a:t>Specific Volume</a:t>
            </a:r>
          </a:p>
        </p:txBody>
      </p:sp>
      <p:sp>
        <p:nvSpPr>
          <p:cNvPr id="10" name="Oval 9">
            <a:extLst>
              <a:ext uri="{FF2B5EF4-FFF2-40B4-BE49-F238E27FC236}">
                <a16:creationId xmlns:a16="http://schemas.microsoft.com/office/drawing/2014/main" id="{E8D5AAAA-0BF4-8047-3858-B8F57ED57036}"/>
              </a:ext>
            </a:extLst>
          </p:cNvPr>
          <p:cNvSpPr>
            <a:spLocks noChangeAspect="1"/>
          </p:cNvSpPr>
          <p:nvPr/>
        </p:nvSpPr>
        <p:spPr>
          <a:xfrm>
            <a:off x="7735791" y="2995114"/>
            <a:ext cx="180000" cy="18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B4C9BA8-76C8-6567-A5CA-6911D2FDFBEF}"/>
              </a:ext>
            </a:extLst>
          </p:cNvPr>
          <p:cNvSpPr>
            <a:spLocks noChangeAspect="1"/>
          </p:cNvSpPr>
          <p:nvPr/>
        </p:nvSpPr>
        <p:spPr>
          <a:xfrm>
            <a:off x="8784963" y="2941482"/>
            <a:ext cx="180000" cy="18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3476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39674-E809-5A77-E05B-365E03F28E3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9A01846-0A16-1A8F-2EAD-2B1E95EF3DF7}"/>
              </a:ext>
            </a:extLst>
          </p:cNvPr>
          <p:cNvSpPr>
            <a:spLocks noGrp="1"/>
          </p:cNvSpPr>
          <p:nvPr>
            <p:ph type="title"/>
          </p:nvPr>
        </p:nvSpPr>
        <p:spPr>
          <a:xfrm>
            <a:off x="252000" y="959222"/>
            <a:ext cx="11628452" cy="646331"/>
          </a:xfrm>
        </p:spPr>
        <p:txBody>
          <a:bodyPr/>
          <a:lstStyle/>
          <a:p>
            <a:r>
              <a:rPr lang="en-GB"/>
              <a:t>Calculating Specific Volume </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6971381F-3D88-D462-27AF-9EB2F01F2D9B}"/>
                  </a:ext>
                </a:extLst>
              </p:cNvPr>
              <p:cNvSpPr>
                <a:spLocks noGrp="1"/>
              </p:cNvSpPr>
              <p:nvPr>
                <p:ph sz="quarter" idx="10"/>
              </p:nvPr>
            </p:nvSpPr>
            <p:spPr>
              <a:xfrm>
                <a:off x="360000" y="1800000"/>
                <a:ext cx="10852286" cy="4140000"/>
              </a:xfrm>
            </p:spPr>
            <p:txBody>
              <a:bodyPr/>
              <a:lstStyle/>
              <a:p>
                <a:r>
                  <a:rPr lang="en-GB" b="1"/>
                  <a:t>Using density:</a:t>
                </a:r>
              </a:p>
              <a:p>
                <a:r>
                  <a:rPr lang="en-GB"/>
                  <a:t>If the density (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𝑘𝑔</m:t>
                        </m:r>
                      </m:num>
                      <m:den>
                        <m:r>
                          <a:rPr lang="en-GB" i="1">
                            <a:latin typeface="Cambria Math" panose="02040503050406030204" pitchFamily="18" charset="0"/>
                          </a:rPr>
                          <m:t>𝑚</m:t>
                        </m:r>
                        <m:r>
                          <a:rPr lang="en-GB" i="1" baseline="30000">
                            <a:latin typeface="Cambria Math" panose="02040503050406030204" pitchFamily="18" charset="0"/>
                          </a:rPr>
                          <m:t>3</m:t>
                        </m:r>
                      </m:den>
                    </m:f>
                  </m:oMath>
                </a14:m>
                <a:r>
                  <a:rPr lang="en-GB"/>
                  <a:t> ) of the refrigerant is known (often the nominal density is given at standard conditions 15</a:t>
                </a:r>
                <a:r>
                  <a:rPr lang="en-GB">
                    <a:latin typeface="Arial" panose="020B0604020202020204" pitchFamily="34" charset="0"/>
                    <a:cs typeface="Arial" panose="020B0604020202020204" pitchFamily="34" charset="0"/>
                  </a:rPr>
                  <a:t>ºC and 101.325kPa), and the internal volume of the cylinder is available, you can calculate the Specific Volume using the formula:</a:t>
                </a:r>
              </a:p>
              <a:p>
                <a:pPr algn="ctr"/>
                <a:r>
                  <a:rPr lang="en-GB"/>
                  <a:t>Specific Volume (</a:t>
                </a:r>
                <a14:m>
                  <m:oMath xmlns:m="http://schemas.openxmlformats.org/officeDocument/2006/math">
                    <m:r>
                      <a:rPr lang="en-GB" i="1" smtClean="0">
                        <a:latin typeface="Cambria Math" panose="02040503050406030204" pitchFamily="18" charset="0"/>
                        <a:ea typeface="Cambria Math" panose="02040503050406030204" pitchFamily="18" charset="0"/>
                      </a:rPr>
                      <m:t>𝜐</m:t>
                    </m:r>
                  </m:oMath>
                </a14:m>
                <a:r>
                  <a:rPr lang="en-GB"/>
                  <a:t>)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i="1">
                            <a:latin typeface="Cambria Math" panose="02040503050406030204" pitchFamily="18" charset="0"/>
                          </a:rPr>
                          <m:t>𝐷𝑒𝑛𝑠𝑖𝑡𝑦</m:t>
                        </m:r>
                        <m:r>
                          <a:rPr lang="en-GB" i="1">
                            <a:latin typeface="Cambria Math" panose="02040503050406030204" pitchFamily="18" charset="0"/>
                          </a:rPr>
                          <m:t> (</m:t>
                        </m:r>
                        <m:r>
                          <a:rPr lang="en-GB" i="1">
                            <a:latin typeface="Cambria Math" panose="02040503050406030204" pitchFamily="18" charset="0"/>
                            <a:ea typeface="Cambria Math" panose="02040503050406030204" pitchFamily="18" charset="0"/>
                          </a:rPr>
                          <m:t>𝜌</m:t>
                        </m:r>
                        <m:r>
                          <a:rPr lang="en-GB" i="1">
                            <a:latin typeface="Cambria Math" panose="02040503050406030204" pitchFamily="18" charset="0"/>
                            <a:ea typeface="Cambria Math" panose="02040503050406030204" pitchFamily="18" charset="0"/>
                          </a:rPr>
                          <m:t>)</m:t>
                        </m:r>
                      </m:den>
                    </m:f>
                  </m:oMath>
                </a14:m>
                <a:r>
                  <a:rPr lang="en-GB"/>
                  <a:t> =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𝑚</m:t>
                        </m:r>
                        <m:r>
                          <a:rPr lang="en-GB" i="1" baseline="30000">
                            <a:latin typeface="Cambria Math" panose="02040503050406030204" pitchFamily="18" charset="0"/>
                          </a:rPr>
                          <m:t>3</m:t>
                        </m:r>
                      </m:num>
                      <m:den>
                        <m:r>
                          <a:rPr lang="en-GB" i="1">
                            <a:latin typeface="Cambria Math" panose="02040503050406030204" pitchFamily="18" charset="0"/>
                          </a:rPr>
                          <m:t>𝑘𝑔</m:t>
                        </m:r>
                      </m:den>
                    </m:f>
                  </m:oMath>
                </a14:m>
                <a:endParaRPr lang="en-GB"/>
              </a:p>
              <a:p>
                <a:endParaRPr lang="en-GB"/>
              </a:p>
            </p:txBody>
          </p:sp>
        </mc:Choice>
        <mc:Fallback xmlns="">
          <p:sp>
            <p:nvSpPr>
              <p:cNvPr id="6" name="Content Placeholder 5">
                <a:extLst>
                  <a:ext uri="{FF2B5EF4-FFF2-40B4-BE49-F238E27FC236}">
                    <a16:creationId xmlns:a16="http://schemas.microsoft.com/office/drawing/2014/main" id="{6971381F-3D88-D462-27AF-9EB2F01F2D9B}"/>
                  </a:ext>
                </a:extLst>
              </p:cNvPr>
              <p:cNvSpPr>
                <a:spLocks noGrp="1" noRot="1" noChangeAspect="1" noMove="1" noResize="1" noEditPoints="1" noAdjustHandles="1" noChangeArrowheads="1" noChangeShapeType="1" noTextEdit="1"/>
              </p:cNvSpPr>
              <p:nvPr>
                <p:ph sz="quarter" idx="10"/>
              </p:nvPr>
            </p:nvSpPr>
            <p:spPr>
              <a:xfrm>
                <a:off x="360000" y="1800000"/>
                <a:ext cx="10852286" cy="4140000"/>
              </a:xfrm>
              <a:blipFill>
                <a:blip r:embed="rId2"/>
                <a:stretch>
                  <a:fillRect l="-1685" t="-1915" r="-1742"/>
                </a:stretch>
              </a:blipFill>
            </p:spPr>
            <p:txBody>
              <a:bodyPr/>
              <a:lstStyle/>
              <a:p>
                <a:r>
                  <a:rPr lang="en-US">
                    <a:noFill/>
                  </a:rPr>
                  <a:t> </a:t>
                </a:r>
              </a:p>
            </p:txBody>
          </p:sp>
        </mc:Fallback>
      </mc:AlternateContent>
    </p:spTree>
    <p:extLst>
      <p:ext uri="{BB962C8B-B14F-4D97-AF65-F5344CB8AC3E}">
        <p14:creationId xmlns:p14="http://schemas.microsoft.com/office/powerpoint/2010/main" val="3839660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F807C-C7D4-0880-F56B-C8EA76851A8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A4E1439-ABAB-B586-7041-FF156D0C0E40}"/>
              </a:ext>
            </a:extLst>
          </p:cNvPr>
          <p:cNvSpPr>
            <a:spLocks noGrp="1"/>
          </p:cNvSpPr>
          <p:nvPr>
            <p:ph type="title"/>
          </p:nvPr>
        </p:nvSpPr>
        <p:spPr>
          <a:xfrm>
            <a:off x="252000" y="959222"/>
            <a:ext cx="11628452" cy="646331"/>
          </a:xfrm>
        </p:spPr>
        <p:txBody>
          <a:bodyPr/>
          <a:lstStyle/>
          <a:p>
            <a:r>
              <a:rPr lang="en-GB"/>
              <a:t>Calculating Specific Volume </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1020FF7D-D84F-680D-6969-14B7FDC0128B}"/>
                  </a:ext>
                </a:extLst>
              </p:cNvPr>
              <p:cNvSpPr>
                <a:spLocks noGrp="1"/>
              </p:cNvSpPr>
              <p:nvPr>
                <p:ph sz="quarter" idx="10"/>
              </p:nvPr>
            </p:nvSpPr>
            <p:spPr/>
            <p:txBody>
              <a:bodyPr/>
              <a:lstStyle/>
              <a:p>
                <a:r>
                  <a:rPr lang="en-GB" b="1"/>
                  <a:t>Using refrigerant tables:</a:t>
                </a:r>
              </a:p>
              <a:p>
                <a:r>
                  <a:rPr lang="en-GB"/>
                  <a:t>Specific Volume at Saturated Liquid (</a:t>
                </a:r>
                <a:r>
                  <a:rPr lang="en-GB" err="1"/>
                  <a:t>v</a:t>
                </a:r>
                <a:r>
                  <a:rPr lang="en-GB" baseline="-25000" err="1"/>
                  <a:t>f</a:t>
                </a:r>
                <a:r>
                  <a:rPr lang="en-GB" baseline="-25000"/>
                  <a:t> </a:t>
                </a:r>
                <a:r>
                  <a:rPr lang="en-GB"/>
                  <a:t>) and Saturated Vapour</a:t>
                </a:r>
                <a:r>
                  <a:rPr lang="en-GB" b="1"/>
                  <a:t> </a:t>
                </a:r>
                <a:r>
                  <a:rPr lang="en-GB"/>
                  <a:t>(v</a:t>
                </a:r>
                <a:r>
                  <a:rPr lang="en-GB" baseline="-25000"/>
                  <a:t>g</a:t>
                </a:r>
                <a:r>
                  <a:rPr lang="en-GB"/>
                  <a:t>) are given, knowing the quality of the refrigerant gives a more precise answer.</a:t>
                </a:r>
              </a:p>
              <a:p>
                <a:r>
                  <a:rPr lang="en-GB"/>
                  <a:t> Use the formula:</a:t>
                </a:r>
              </a:p>
              <a:p>
                <a:pPr algn="ctr"/>
                <a:r>
                  <a:rPr lang="en-GB" b="1"/>
                  <a:t> Specific Volume (</a:t>
                </a:r>
                <a14:m>
                  <m:oMath xmlns:m="http://schemas.openxmlformats.org/officeDocument/2006/math">
                    <m:r>
                      <a:rPr lang="en-GB" b="1" i="1">
                        <a:latin typeface="Cambria Math" panose="02040503050406030204" pitchFamily="18" charset="0"/>
                        <a:ea typeface="Cambria Math" panose="02040503050406030204" pitchFamily="18" charset="0"/>
                      </a:rPr>
                      <m:t>𝝊</m:t>
                    </m:r>
                  </m:oMath>
                </a14:m>
                <a:r>
                  <a:rPr lang="en-GB" b="1"/>
                  <a:t>) = </a:t>
                </a:r>
                <a:r>
                  <a:rPr lang="en-GB" b="1" err="1"/>
                  <a:t>v</a:t>
                </a:r>
                <a:r>
                  <a:rPr lang="en-GB" b="1" baseline="-25000" err="1"/>
                  <a:t>f</a:t>
                </a:r>
                <a:r>
                  <a:rPr lang="en-GB" b="1" baseline="-25000"/>
                  <a:t> </a:t>
                </a:r>
                <a:r>
                  <a:rPr lang="en-GB" b="1"/>
                  <a:t> + </a:t>
                </a:r>
                <a14:m>
                  <m:oMath xmlns:m="http://schemas.openxmlformats.org/officeDocument/2006/math">
                    <m:r>
                      <a:rPr lang="en-GB" b="1" i="1">
                        <a:latin typeface="Cambria Math" panose="02040503050406030204" pitchFamily="18" charset="0"/>
                        <a:ea typeface="Cambria Math" panose="02040503050406030204" pitchFamily="18" charset="0"/>
                      </a:rPr>
                      <m:t>𝔁</m:t>
                    </m:r>
                  </m:oMath>
                </a14:m>
                <a:r>
                  <a:rPr lang="en-GB" b="1"/>
                  <a:t> (v</a:t>
                </a:r>
                <a:r>
                  <a:rPr lang="en-GB" b="1" baseline="-25000"/>
                  <a:t>g</a:t>
                </a:r>
                <a:r>
                  <a:rPr lang="en-GB" b="1"/>
                  <a:t> – </a:t>
                </a:r>
                <a:r>
                  <a:rPr lang="en-GB" b="1" err="1"/>
                  <a:t>v</a:t>
                </a:r>
                <a:r>
                  <a:rPr lang="en-GB" b="1" baseline="-25000" err="1"/>
                  <a:t>f</a:t>
                </a:r>
                <a:r>
                  <a:rPr lang="en-GB" b="1"/>
                  <a:t>)  =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𝑚</m:t>
                        </m:r>
                        <m:r>
                          <a:rPr lang="en-GB" i="1" baseline="30000">
                            <a:latin typeface="Cambria Math" panose="02040503050406030204" pitchFamily="18" charset="0"/>
                          </a:rPr>
                          <m:t>3</m:t>
                        </m:r>
                      </m:num>
                      <m:den>
                        <m:r>
                          <a:rPr lang="en-GB" i="1">
                            <a:latin typeface="Cambria Math" panose="02040503050406030204" pitchFamily="18" charset="0"/>
                          </a:rPr>
                          <m:t>𝑘𝑔</m:t>
                        </m:r>
                      </m:den>
                    </m:f>
                  </m:oMath>
                </a14:m>
                <a:endParaRPr lang="en-GB" b="1"/>
              </a:p>
            </p:txBody>
          </p:sp>
        </mc:Choice>
        <mc:Fallback xmlns="">
          <p:sp>
            <p:nvSpPr>
              <p:cNvPr id="6" name="Content Placeholder 5">
                <a:extLst>
                  <a:ext uri="{FF2B5EF4-FFF2-40B4-BE49-F238E27FC236}">
                    <a16:creationId xmlns:a16="http://schemas.microsoft.com/office/drawing/2014/main" id="{1020FF7D-D84F-680D-6969-14B7FDC0128B}"/>
                  </a:ext>
                </a:extLst>
              </p:cNvPr>
              <p:cNvSpPr>
                <a:spLocks noGrp="1" noRot="1" noChangeAspect="1" noMove="1" noResize="1" noEditPoints="1" noAdjustHandles="1" noChangeArrowheads="1" noChangeShapeType="1" noTextEdit="1"/>
              </p:cNvSpPr>
              <p:nvPr>
                <p:ph sz="quarter" idx="10"/>
              </p:nvPr>
            </p:nvSpPr>
            <p:spPr>
              <a:blipFill>
                <a:blip r:embed="rId3"/>
                <a:stretch>
                  <a:fillRect l="-1953" t="-1915" r="-1563"/>
                </a:stretch>
              </a:blipFill>
            </p:spPr>
            <p:txBody>
              <a:bodyPr/>
              <a:lstStyle/>
              <a:p>
                <a:r>
                  <a:rPr lang="en-US">
                    <a:noFill/>
                  </a:rPr>
                  <a:t> </a:t>
                </a:r>
              </a:p>
            </p:txBody>
          </p:sp>
        </mc:Fallback>
      </mc:AlternateContent>
    </p:spTree>
    <p:extLst>
      <p:ext uri="{BB962C8B-B14F-4D97-AF65-F5344CB8AC3E}">
        <p14:creationId xmlns:p14="http://schemas.microsoft.com/office/powerpoint/2010/main" val="3510693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C03C4-365E-6442-7DA0-38867DF52B3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E1BF7B0-EFD4-4E01-C7B3-DC782012344B}"/>
              </a:ext>
            </a:extLst>
          </p:cNvPr>
          <p:cNvSpPr>
            <a:spLocks noGrp="1"/>
          </p:cNvSpPr>
          <p:nvPr>
            <p:ph type="title"/>
          </p:nvPr>
        </p:nvSpPr>
        <p:spPr>
          <a:xfrm>
            <a:off x="252000" y="959222"/>
            <a:ext cx="11628452" cy="646331"/>
          </a:xfrm>
        </p:spPr>
        <p:txBody>
          <a:bodyPr/>
          <a:lstStyle/>
          <a:p>
            <a:r>
              <a:rPr lang="en-GB"/>
              <a:t>Volume Flow Rate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ABDCA42A-C5FF-3CE6-42BA-AAA3A1423E47}"/>
                  </a:ext>
                </a:extLst>
              </p:cNvPr>
              <p:cNvSpPr>
                <a:spLocks noGrp="1"/>
              </p:cNvSpPr>
              <p:nvPr>
                <p:ph sz="quarter" idx="10"/>
              </p:nvPr>
            </p:nvSpPr>
            <p:spPr>
              <a:xfrm>
                <a:off x="359999" y="1800000"/>
                <a:ext cx="10503943" cy="4140000"/>
              </a:xfrm>
            </p:spPr>
            <p:txBody>
              <a:bodyPr/>
              <a:lstStyle/>
              <a:p>
                <a:r>
                  <a:rPr lang="en-GB"/>
                  <a:t>Using one of the methods for calculating the specific volume of the refrigerant at the pressure/temperature, the Volume Flow rate can be calculated using the formula:</a:t>
                </a:r>
              </a:p>
              <a:p>
                <a:pPr algn="ctr"/>
                <a:r>
                  <a:rPr lang="en-GB"/>
                  <a:t>Volume flowrate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𝑉</m:t>
                        </m:r>
                      </m:e>
                    </m:acc>
                  </m:oMath>
                </a14:m>
                <a:r>
                  <a:rPr lang="en-GB"/>
                  <a:t>) =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 </m:t>
                        </m:r>
                        <m:r>
                          <a:rPr lang="en-GB" i="1">
                            <a:latin typeface="Cambria Math" panose="02040503050406030204" pitchFamily="18" charset="0"/>
                          </a:rPr>
                          <m:t>𝑚</m:t>
                        </m:r>
                      </m:e>
                    </m:acc>
                  </m:oMath>
                </a14:m>
                <a:r>
                  <a:rPr lang="en-GB"/>
                  <a:t> x </a:t>
                </a:r>
                <a14:m>
                  <m:oMath xmlns:m="http://schemas.openxmlformats.org/officeDocument/2006/math">
                    <m:r>
                      <a:rPr lang="en-GB" b="1" i="1">
                        <a:latin typeface="Cambria Math" panose="02040503050406030204" pitchFamily="18" charset="0"/>
                        <a:ea typeface="Cambria Math" panose="02040503050406030204" pitchFamily="18" charset="0"/>
                      </a:rPr>
                      <m:t>𝝊</m:t>
                    </m:r>
                  </m:oMath>
                </a14:m>
                <a:r>
                  <a:rPr lang="en-GB"/>
                  <a:t> = </a:t>
                </a:r>
                <a14:m>
                  <m:oMath xmlns:m="http://schemas.openxmlformats.org/officeDocument/2006/math">
                    <m:f>
                      <m:fPr>
                        <m:ctrlPr>
                          <a:rPr lang="en-GB" i="1" smtClean="0">
                            <a:latin typeface="Cambria Math" panose="02040503050406030204" pitchFamily="18" charset="0"/>
                          </a:rPr>
                        </m:ctrlPr>
                      </m:fPr>
                      <m:num>
                        <m:r>
                          <a:rPr lang="en-GB" i="1">
                            <a:latin typeface="Cambria Math" panose="02040503050406030204" pitchFamily="18" charset="0"/>
                          </a:rPr>
                          <m:t>𝑚</m:t>
                        </m:r>
                        <m:r>
                          <a:rPr lang="en-GB" i="1" baseline="30000">
                            <a:latin typeface="Cambria Math" panose="02040503050406030204" pitchFamily="18" charset="0"/>
                          </a:rPr>
                          <m:t>3</m:t>
                        </m:r>
                      </m:num>
                      <m:den>
                        <m:r>
                          <a:rPr lang="en-GB" b="0" i="1" smtClean="0">
                            <a:latin typeface="Cambria Math" panose="02040503050406030204" pitchFamily="18" charset="0"/>
                          </a:rPr>
                          <m:t>𝑠</m:t>
                        </m:r>
                      </m:den>
                    </m:f>
                  </m:oMath>
                </a14:m>
                <a:endParaRPr lang="en-GB"/>
              </a:p>
              <a:p>
                <a:r>
                  <a:rPr lang="en-GB"/>
                  <a:t>Where:</a:t>
                </a:r>
              </a:p>
              <a:p>
                <a:r>
                  <a:rPr lang="en-GB"/>
                  <a:t>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 </m:t>
                        </m:r>
                        <m:r>
                          <a:rPr lang="en-GB" i="1">
                            <a:latin typeface="Cambria Math" panose="02040503050406030204" pitchFamily="18" charset="0"/>
                          </a:rPr>
                          <m:t>𝑚</m:t>
                        </m:r>
                      </m:e>
                    </m:acc>
                    <m:r>
                      <a:rPr lang="en-GB" b="0" i="1" smtClean="0">
                        <a:latin typeface="Cambria Math" panose="02040503050406030204" pitchFamily="18" charset="0"/>
                      </a:rPr>
                      <m:t>= </m:t>
                    </m:r>
                  </m:oMath>
                </a14:m>
                <a:r>
                  <a:rPr lang="en-GB"/>
                  <a:t>mass flowrate </a:t>
                </a:r>
                <a14:m>
                  <m:oMath xmlns:m="http://schemas.openxmlformats.org/officeDocument/2006/math">
                    <m:f>
                      <m:fPr>
                        <m:ctrlPr>
                          <a:rPr lang="en-GB" altLang="en-US" b="1" i="1">
                            <a:latin typeface="Cambria Math" panose="02040503050406030204" pitchFamily="18" charset="0"/>
                          </a:rPr>
                        </m:ctrlPr>
                      </m:fPr>
                      <m:num>
                        <m:r>
                          <a:rPr lang="en-GB" altLang="en-US" b="1" i="1">
                            <a:latin typeface="Cambria Math" panose="02040503050406030204" pitchFamily="18" charset="0"/>
                          </a:rPr>
                          <m:t>𝒌𝒈</m:t>
                        </m:r>
                      </m:num>
                      <m:den>
                        <m:r>
                          <a:rPr lang="en-GB" altLang="en-US" b="1" i="1">
                            <a:latin typeface="Cambria Math" panose="02040503050406030204" pitchFamily="18" charset="0"/>
                          </a:rPr>
                          <m:t>𝒔</m:t>
                        </m:r>
                      </m:den>
                    </m:f>
                    <m:r>
                      <a:rPr lang="en-GB" altLang="en-US" b="1" i="1" smtClean="0">
                        <a:latin typeface="Cambria Math" panose="02040503050406030204" pitchFamily="18" charset="0"/>
                      </a:rPr>
                      <m:t> </m:t>
                    </m:r>
                  </m:oMath>
                </a14:m>
                <a:r>
                  <a:rPr lang="en-GB"/>
                  <a:t>	</a:t>
                </a:r>
                <a:r>
                  <a:rPr lang="en-GB" b="1">
                    <a:ea typeface="Cambria Math" panose="02040503050406030204" pitchFamily="18" charset="0"/>
                  </a:rPr>
                  <a:t> </a:t>
                </a:r>
                <a14:m>
                  <m:oMath xmlns:m="http://schemas.openxmlformats.org/officeDocument/2006/math">
                    <m:r>
                      <m:rPr>
                        <m:sty m:val="p"/>
                      </m:rPr>
                      <a:rPr lang="en-GB" b="0" i="0">
                        <a:latin typeface="Cambria Math" panose="02040503050406030204" pitchFamily="18" charset="0"/>
                        <a:ea typeface="Cambria Math" panose="02040503050406030204" pitchFamily="18" charset="0"/>
                      </a:rPr>
                      <m:t>υ</m:t>
                    </m:r>
                    <m:r>
                      <a:rPr lang="en-GB" b="0" i="0">
                        <a:latin typeface="Cambria Math" panose="02040503050406030204" pitchFamily="18" charset="0"/>
                        <a:ea typeface="Cambria Math" panose="02040503050406030204" pitchFamily="18" charset="0"/>
                      </a:rPr>
                      <m:t> </m:t>
                    </m:r>
                  </m:oMath>
                </a14:m>
                <a:r>
                  <a:rPr lang="en-GB"/>
                  <a:t>= Specific Volume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𝑚</m:t>
                        </m:r>
                        <m:r>
                          <a:rPr lang="en-GB" i="1" baseline="30000">
                            <a:latin typeface="Cambria Math" panose="02040503050406030204" pitchFamily="18" charset="0"/>
                          </a:rPr>
                          <m:t>3</m:t>
                        </m:r>
                      </m:num>
                      <m:den>
                        <m:r>
                          <a:rPr lang="en-GB" i="1">
                            <a:latin typeface="Cambria Math" panose="02040503050406030204" pitchFamily="18" charset="0"/>
                          </a:rPr>
                          <m:t>𝑘𝑔</m:t>
                        </m:r>
                      </m:den>
                    </m:f>
                    <m:r>
                      <a:rPr lang="en-GB" i="1">
                        <a:latin typeface="Cambria Math" panose="02040503050406030204" pitchFamily="18" charset="0"/>
                      </a:rPr>
                      <m:t> </m:t>
                    </m:r>
                  </m:oMath>
                </a14:m>
                <a:r>
                  <a:rPr lang="en-GB"/>
                  <a:t>	</a:t>
                </a:r>
              </a:p>
            </p:txBody>
          </p:sp>
        </mc:Choice>
        <mc:Fallback xmlns="">
          <p:sp>
            <p:nvSpPr>
              <p:cNvPr id="6" name="Content Placeholder 5">
                <a:extLst>
                  <a:ext uri="{FF2B5EF4-FFF2-40B4-BE49-F238E27FC236}">
                    <a16:creationId xmlns:a16="http://schemas.microsoft.com/office/drawing/2014/main" id="{ABDCA42A-C5FF-3CE6-42BA-AAA3A1423E47}"/>
                  </a:ext>
                </a:extLst>
              </p:cNvPr>
              <p:cNvSpPr>
                <a:spLocks noGrp="1" noRot="1" noChangeAspect="1" noMove="1" noResize="1" noEditPoints="1" noAdjustHandles="1" noChangeArrowheads="1" noChangeShapeType="1" noTextEdit="1"/>
              </p:cNvSpPr>
              <p:nvPr>
                <p:ph sz="quarter" idx="10"/>
              </p:nvPr>
            </p:nvSpPr>
            <p:spPr>
              <a:xfrm>
                <a:off x="359999" y="1800000"/>
                <a:ext cx="10503943" cy="4140000"/>
              </a:xfrm>
              <a:blipFill>
                <a:blip r:embed="rId2"/>
                <a:stretch>
                  <a:fillRect l="-1741" t="-1915" r="-2031"/>
                </a:stretch>
              </a:blipFill>
            </p:spPr>
            <p:txBody>
              <a:bodyPr/>
              <a:lstStyle/>
              <a:p>
                <a:r>
                  <a:rPr lang="en-US">
                    <a:noFill/>
                  </a:rPr>
                  <a:t> </a:t>
                </a:r>
              </a:p>
            </p:txBody>
          </p:sp>
        </mc:Fallback>
      </mc:AlternateContent>
    </p:spTree>
    <p:extLst>
      <p:ext uri="{BB962C8B-B14F-4D97-AF65-F5344CB8AC3E}">
        <p14:creationId xmlns:p14="http://schemas.microsoft.com/office/powerpoint/2010/main" val="24363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7A55C-9A11-EF03-C3FE-DA1299776BF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246945F-2094-3D5D-5414-3AA069A549D5}"/>
              </a:ext>
            </a:extLst>
          </p:cNvPr>
          <p:cNvSpPr>
            <a:spLocks noGrp="1"/>
          </p:cNvSpPr>
          <p:nvPr>
            <p:ph type="title"/>
          </p:nvPr>
        </p:nvSpPr>
        <p:spPr>
          <a:xfrm>
            <a:off x="252000" y="959222"/>
            <a:ext cx="11628452" cy="646331"/>
          </a:xfrm>
        </p:spPr>
        <p:txBody>
          <a:bodyPr/>
          <a:lstStyle/>
          <a:p>
            <a:r>
              <a:rPr lang="en-GB"/>
              <a:t>Compressor Swept Volume</a:t>
            </a:r>
          </a:p>
        </p:txBody>
      </p:sp>
      <p:sp>
        <p:nvSpPr>
          <p:cNvPr id="6" name="Content Placeholder 5">
            <a:extLst>
              <a:ext uri="{FF2B5EF4-FFF2-40B4-BE49-F238E27FC236}">
                <a16:creationId xmlns:a16="http://schemas.microsoft.com/office/drawing/2014/main" id="{1AF73BA1-1C98-8574-6B5D-8F87F1E31790}"/>
              </a:ext>
            </a:extLst>
          </p:cNvPr>
          <p:cNvSpPr>
            <a:spLocks noGrp="1"/>
          </p:cNvSpPr>
          <p:nvPr>
            <p:ph sz="quarter" idx="10"/>
          </p:nvPr>
        </p:nvSpPr>
        <p:spPr>
          <a:xfrm>
            <a:off x="360000" y="1800000"/>
            <a:ext cx="10601914" cy="4140000"/>
          </a:xfrm>
        </p:spPr>
        <p:txBody>
          <a:bodyPr/>
          <a:lstStyle/>
          <a:p>
            <a:r>
              <a:rPr lang="en-GB"/>
              <a:t>The Swept Volume for reciprocating compressors is the total volume displaced by the piston(s) of a compressor during one complete cycle or total volume displaced by the rotor(s) (or revolution for rotary compressors) during one complete cycle.</a:t>
            </a:r>
            <a:br>
              <a:rPr lang="en-GB"/>
            </a:br>
            <a:endParaRPr lang="en-GB"/>
          </a:p>
          <a:p>
            <a:r>
              <a:rPr lang="en-GB" b="1"/>
              <a:t>Rotary Compressors (e.g., Screw, Scroll):</a:t>
            </a:r>
            <a:r>
              <a:rPr lang="en-GB"/>
              <a:t> </a:t>
            </a:r>
          </a:p>
          <a:p>
            <a:r>
              <a:rPr lang="en-GB"/>
              <a:t>The formula is complex and depends on the specific rotary design. It's usually provided by the manufacturer or determined through detailed geometry analysis.</a:t>
            </a:r>
          </a:p>
          <a:p>
            <a:endParaRPr lang="en-GB"/>
          </a:p>
        </p:txBody>
      </p:sp>
    </p:spTree>
    <p:extLst>
      <p:ext uri="{BB962C8B-B14F-4D97-AF65-F5344CB8AC3E}">
        <p14:creationId xmlns:p14="http://schemas.microsoft.com/office/powerpoint/2010/main" val="2607265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EB92D-6A99-8E6E-87AE-F2A5A24B9C3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7A5ECF2-AFE1-4CBA-67A4-DB8D7E692305}"/>
              </a:ext>
            </a:extLst>
          </p:cNvPr>
          <p:cNvSpPr>
            <a:spLocks noGrp="1"/>
          </p:cNvSpPr>
          <p:nvPr>
            <p:ph type="title"/>
          </p:nvPr>
        </p:nvSpPr>
        <p:spPr>
          <a:xfrm>
            <a:off x="252000" y="959222"/>
            <a:ext cx="11628452" cy="646331"/>
          </a:xfrm>
        </p:spPr>
        <p:txBody>
          <a:bodyPr/>
          <a:lstStyle/>
          <a:p>
            <a:r>
              <a:rPr lang="en-GB"/>
              <a:t>Compressor Swept Volume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E8770961-514C-B276-231A-952BA0F0E5F1}"/>
                  </a:ext>
                </a:extLst>
              </p:cNvPr>
              <p:cNvSpPr>
                <a:spLocks noGrp="1"/>
              </p:cNvSpPr>
              <p:nvPr>
                <p:ph sz="quarter" idx="10"/>
              </p:nvPr>
            </p:nvSpPr>
            <p:spPr/>
            <p:txBody>
              <a:bodyPr/>
              <a:lstStyle/>
              <a:p>
                <a:r>
                  <a:rPr lang="en-GB"/>
                  <a:t>Formula: Reciprocating Compressors (Piston-Cylinder): </a:t>
                </a:r>
              </a:p>
              <a:p>
                <a:endParaRPr lang="en-GB"/>
              </a:p>
              <a:p>
                <a:pPr marL="0" lvl="1" indent="0" algn="ctr">
                  <a:buNone/>
                </a:pPr>
                <a:r>
                  <a:rPr lang="en-GB" b="1"/>
                  <a:t>V</a:t>
                </a:r>
                <a:r>
                  <a:rPr lang="en-GB" b="1" baseline="-25000"/>
                  <a:t>s</a:t>
                </a:r>
                <a:r>
                  <a:rPr lang="en-GB" b="1"/>
                  <a:t> = B * </a:t>
                </a:r>
                <a14:m>
                  <m:oMath xmlns:m="http://schemas.openxmlformats.org/officeDocument/2006/math">
                    <m:d>
                      <m:dPr>
                        <m:ctrlPr>
                          <a:rPr lang="en-GB" b="1" i="1" smtClean="0">
                            <a:latin typeface="Cambria Math" panose="02040503050406030204" pitchFamily="18" charset="0"/>
                          </a:rPr>
                        </m:ctrlPr>
                      </m:dPr>
                      <m:e>
                        <m:f>
                          <m:fPr>
                            <m:ctrlPr>
                              <a:rPr lang="en-GB" b="1" i="1">
                                <a:latin typeface="Cambria Math" panose="02040503050406030204" pitchFamily="18" charset="0"/>
                              </a:rPr>
                            </m:ctrlPr>
                          </m:fPr>
                          <m:num>
                            <m:r>
                              <a:rPr lang="en-GB" b="1" i="1">
                                <a:latin typeface="Cambria Math" panose="02040503050406030204" pitchFamily="18" charset="0"/>
                                <a:ea typeface="Cambria Math" panose="02040503050406030204" pitchFamily="18" charset="0"/>
                              </a:rPr>
                              <m:t>𝝅</m:t>
                            </m:r>
                            <m:r>
                              <a:rPr lang="en-GB" b="1" i="1">
                                <a:latin typeface="Cambria Math" panose="02040503050406030204" pitchFamily="18" charset="0"/>
                                <a:ea typeface="Cambria Math" panose="02040503050406030204" pitchFamily="18" charset="0"/>
                              </a:rPr>
                              <m:t> </m:t>
                            </m:r>
                            <m:r>
                              <a:rPr lang="en-GB" b="1" i="1">
                                <a:latin typeface="Cambria Math" panose="02040503050406030204" pitchFamily="18" charset="0"/>
                                <a:ea typeface="Cambria Math" panose="02040503050406030204" pitchFamily="18" charset="0"/>
                              </a:rPr>
                              <m:t>𝑫</m:t>
                            </m:r>
                            <m:r>
                              <a:rPr lang="en-GB" b="1" i="1" baseline="30000">
                                <a:latin typeface="Cambria Math" panose="02040503050406030204" pitchFamily="18" charset="0"/>
                                <a:ea typeface="Cambria Math" panose="02040503050406030204" pitchFamily="18" charset="0"/>
                              </a:rPr>
                              <m:t>𝟐</m:t>
                            </m:r>
                          </m:num>
                          <m:den>
                            <m:r>
                              <a:rPr lang="en-GB" b="1" i="1">
                                <a:latin typeface="Cambria Math" panose="02040503050406030204" pitchFamily="18" charset="0"/>
                              </a:rPr>
                              <m:t>𝟒</m:t>
                            </m:r>
                          </m:den>
                        </m:f>
                      </m:e>
                    </m:d>
                  </m:oMath>
                </a14:m>
                <a:r>
                  <a:rPr lang="en-GB" b="1"/>
                  <a:t> = m</a:t>
                </a:r>
                <a:r>
                  <a:rPr lang="en-GB" b="1" baseline="30000"/>
                  <a:t>3</a:t>
                </a:r>
              </a:p>
              <a:p>
                <a:pPr lvl="1"/>
                <a:endParaRPr lang="en-GB"/>
              </a:p>
              <a:p>
                <a:pPr marL="0" lvl="1" indent="0">
                  <a:buNone/>
                </a:pPr>
                <a:r>
                  <a:rPr lang="en-GB"/>
                  <a:t>(where B = stroke length, D = bore/cylinder diameter)</a:t>
                </a:r>
              </a:p>
              <a:p>
                <a:endParaRPr lang="en-GB"/>
              </a:p>
            </p:txBody>
          </p:sp>
        </mc:Choice>
        <mc:Fallback xmlns="">
          <p:sp>
            <p:nvSpPr>
              <p:cNvPr id="6" name="Content Placeholder 5">
                <a:extLst>
                  <a:ext uri="{FF2B5EF4-FFF2-40B4-BE49-F238E27FC236}">
                    <a16:creationId xmlns:a16="http://schemas.microsoft.com/office/drawing/2014/main" id="{E8770961-514C-B276-231A-952BA0F0E5F1}"/>
                  </a:ext>
                </a:extLst>
              </p:cNvPr>
              <p:cNvSpPr>
                <a:spLocks noGrp="1" noRot="1" noChangeAspect="1" noMove="1" noResize="1" noEditPoints="1" noAdjustHandles="1" noChangeArrowheads="1" noChangeShapeType="1" noTextEdit="1"/>
              </p:cNvSpPr>
              <p:nvPr>
                <p:ph sz="quarter" idx="10"/>
              </p:nvPr>
            </p:nvSpPr>
            <p:spPr>
              <a:blipFill>
                <a:blip r:embed="rId2"/>
                <a:stretch>
                  <a:fillRect l="-1953" t="-1915"/>
                </a:stretch>
              </a:blipFill>
            </p:spPr>
            <p:txBody>
              <a:bodyPr/>
              <a:lstStyle/>
              <a:p>
                <a:r>
                  <a:rPr lang="en-US">
                    <a:noFill/>
                  </a:rPr>
                  <a:t> </a:t>
                </a:r>
              </a:p>
            </p:txBody>
          </p:sp>
        </mc:Fallback>
      </mc:AlternateContent>
    </p:spTree>
    <p:extLst>
      <p:ext uri="{BB962C8B-B14F-4D97-AF65-F5344CB8AC3E}">
        <p14:creationId xmlns:p14="http://schemas.microsoft.com/office/powerpoint/2010/main" val="821872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48053-C5F7-0124-2DCF-B31E14B870E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A967DD0-FC4D-4A28-EF1C-D2520DA6491E}"/>
              </a:ext>
            </a:extLst>
          </p:cNvPr>
          <p:cNvSpPr>
            <a:spLocks noGrp="1"/>
          </p:cNvSpPr>
          <p:nvPr>
            <p:ph type="title"/>
          </p:nvPr>
        </p:nvSpPr>
        <p:spPr>
          <a:xfrm>
            <a:off x="252000" y="959222"/>
            <a:ext cx="11628452" cy="646331"/>
          </a:xfrm>
        </p:spPr>
        <p:txBody>
          <a:bodyPr/>
          <a:lstStyle/>
          <a:p>
            <a:r>
              <a:rPr lang="en-GB"/>
              <a:t>Compression (Pressure) Ratio </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269E0E9-F320-9AD8-A65D-4F5301D5F1BE}"/>
                  </a:ext>
                </a:extLst>
              </p:cNvPr>
              <p:cNvSpPr>
                <a:spLocks noGrp="1"/>
              </p:cNvSpPr>
              <p:nvPr>
                <p:ph sz="quarter" idx="10"/>
              </p:nvPr>
            </p:nvSpPr>
            <p:spPr/>
            <p:txBody>
              <a:bodyPr/>
              <a:lstStyle/>
              <a:p>
                <a:r>
                  <a:rPr lang="en-GB"/>
                  <a:t>Compressor pressure ratio is the ratio of absolute pressure of the refrigerant exiting the compressor to the absolute refrigerant pressure entering the compressor. </a:t>
                </a:r>
              </a:p>
              <a:p>
                <a:endParaRPr lang="en-GB"/>
              </a:p>
              <a:p>
                <a:pPr algn="ctr"/>
                <a:r>
                  <a:rPr lang="en-GB" b="1"/>
                  <a:t>Pressure Ratio =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𝑷</m:t>
                        </m:r>
                        <m:r>
                          <a:rPr lang="en-GB" b="1" i="1" baseline="-25000" smtClean="0">
                            <a:latin typeface="Cambria Math" panose="02040503050406030204" pitchFamily="18" charset="0"/>
                          </a:rPr>
                          <m:t>𝑫𝒊𝒔𝒄𝒉𝒂𝒓𝒈𝒆</m:t>
                        </m:r>
                      </m:num>
                      <m:den>
                        <m:r>
                          <a:rPr lang="en-GB" b="1" i="1">
                            <a:latin typeface="Cambria Math" panose="02040503050406030204" pitchFamily="18" charset="0"/>
                          </a:rPr>
                          <m:t>𝑷</m:t>
                        </m:r>
                        <m:r>
                          <a:rPr lang="en-GB" b="1" i="1" baseline="-25000" smtClean="0">
                            <a:latin typeface="Cambria Math" panose="02040503050406030204" pitchFamily="18" charset="0"/>
                          </a:rPr>
                          <m:t>𝑺𝒖𝒄𝒕𝒊𝒐𝒏</m:t>
                        </m:r>
                      </m:den>
                    </m:f>
                  </m:oMath>
                </a14:m>
                <a:endParaRPr lang="en-GB" b="1"/>
              </a:p>
            </p:txBody>
          </p:sp>
        </mc:Choice>
        <mc:Fallback xmlns="">
          <p:sp>
            <p:nvSpPr>
              <p:cNvPr id="6" name="Content Placeholder 5">
                <a:extLst>
                  <a:ext uri="{FF2B5EF4-FFF2-40B4-BE49-F238E27FC236}">
                    <a16:creationId xmlns:a16="http://schemas.microsoft.com/office/drawing/2014/main" id="{2269E0E9-F320-9AD8-A65D-4F5301D5F1BE}"/>
                  </a:ext>
                </a:extLst>
              </p:cNvPr>
              <p:cNvSpPr>
                <a:spLocks noGrp="1" noRot="1" noChangeAspect="1" noMove="1" noResize="1" noEditPoints="1" noAdjustHandles="1" noChangeArrowheads="1" noChangeShapeType="1" noTextEdit="1"/>
              </p:cNvSpPr>
              <p:nvPr>
                <p:ph sz="quarter" idx="10"/>
              </p:nvPr>
            </p:nvSpPr>
            <p:spPr>
              <a:blipFill>
                <a:blip r:embed="rId2"/>
                <a:stretch>
                  <a:fillRect l="-1953" t="-1915"/>
                </a:stretch>
              </a:blipFill>
            </p:spPr>
            <p:txBody>
              <a:bodyPr/>
              <a:lstStyle/>
              <a:p>
                <a:r>
                  <a:rPr lang="en-US">
                    <a:noFill/>
                  </a:rPr>
                  <a:t> </a:t>
                </a:r>
              </a:p>
            </p:txBody>
          </p:sp>
        </mc:Fallback>
      </mc:AlternateContent>
    </p:spTree>
    <p:extLst>
      <p:ext uri="{BB962C8B-B14F-4D97-AF65-F5344CB8AC3E}">
        <p14:creationId xmlns:p14="http://schemas.microsoft.com/office/powerpoint/2010/main" val="1842935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48B62-DB9D-50D0-C679-F28236A3382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F4174F0-68F1-A648-840D-8E774FDAA4BE}"/>
              </a:ext>
            </a:extLst>
          </p:cNvPr>
          <p:cNvSpPr>
            <a:spLocks noGrp="1"/>
          </p:cNvSpPr>
          <p:nvPr>
            <p:ph type="title"/>
          </p:nvPr>
        </p:nvSpPr>
        <p:spPr>
          <a:xfrm>
            <a:off x="252000" y="959222"/>
            <a:ext cx="11628452" cy="646331"/>
          </a:xfrm>
        </p:spPr>
        <p:txBody>
          <a:bodyPr/>
          <a:lstStyle/>
          <a:p>
            <a:r>
              <a:rPr lang="en-GB"/>
              <a:t>Compression (Pressure) Ratio</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932BBA31-EC1D-79A5-E1A4-B8C3A9F31A0B}"/>
                  </a:ext>
                </a:extLst>
              </p:cNvPr>
              <p:cNvSpPr>
                <a:spLocks noGrp="1"/>
              </p:cNvSpPr>
              <p:nvPr>
                <p:ph sz="quarter" idx="10"/>
              </p:nvPr>
            </p:nvSpPr>
            <p:spPr>
              <a:xfrm>
                <a:off x="359999" y="1800000"/>
                <a:ext cx="11004687" cy="4140000"/>
              </a:xfrm>
            </p:spPr>
            <p:txBody>
              <a:bodyPr/>
              <a:lstStyle/>
              <a:p>
                <a:pPr latinLnBrk="0"/>
                <a:r>
                  <a:rPr lang="en-GB"/>
                  <a:t>Where:</a:t>
                </a:r>
              </a:p>
              <a:p>
                <a:pPr latinLnBrk="0"/>
                <a14:m>
                  <m:oMath xmlns:m="http://schemas.openxmlformats.org/officeDocument/2006/math">
                    <m:sSub>
                      <m:sSubPr>
                        <m:ctrlPr>
                          <a:rPr lang="ar-AE" i="1" smtClean="0">
                            <a:latin typeface="Cambria Math" panose="02040503050406030204" pitchFamily="18" charset="0"/>
                          </a:rPr>
                        </m:ctrlPr>
                      </m:sSubPr>
                      <m:e>
                        <m:r>
                          <a:rPr lang="ar-AE" i="1">
                            <a:latin typeface="Cambria Math" panose="02040503050406030204" pitchFamily="18" charset="0"/>
                          </a:rPr>
                          <m:t>𝑃</m:t>
                        </m:r>
                      </m:e>
                      <m:sub>
                        <m:r>
                          <a:rPr lang="en-GB" b="0" i="1" smtClean="0">
                            <a:latin typeface="Cambria Math" panose="02040503050406030204" pitchFamily="18" charset="0"/>
                          </a:rPr>
                          <m:t>𝐷𝑖𝑠𝑐</m:t>
                        </m:r>
                        <m:r>
                          <a:rPr lang="en-GB" b="0" i="1" smtClean="0">
                            <a:latin typeface="Cambria Math" panose="02040503050406030204" pitchFamily="18" charset="0"/>
                          </a:rPr>
                          <m:t>h</m:t>
                        </m:r>
                        <m:r>
                          <a:rPr lang="en-GB" b="0" i="1" smtClean="0">
                            <a:latin typeface="Cambria Math" panose="02040503050406030204" pitchFamily="18" charset="0"/>
                          </a:rPr>
                          <m:t>𝑎𝑟𝑔𝑒</m:t>
                        </m:r>
                      </m:sub>
                    </m:sSub>
                  </m:oMath>
                </a14:m>
                <a:r>
                  <a:rPr lang="ar-AE"/>
                  <a:t> </a:t>
                </a:r>
                <a:r>
                  <a:rPr lang="ar-AE">
                    <a:latin typeface="+mj-lt"/>
                  </a:rPr>
                  <a:t> </a:t>
                </a:r>
                <a:r>
                  <a:rPr lang="en-GB"/>
                  <a:t>is the absolute pressure of the gas exiting the compressor.</a:t>
                </a:r>
              </a:p>
              <a:p>
                <a:pPr latinLnBrk="0"/>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𝑃</m:t>
                        </m:r>
                      </m:e>
                      <m:sub>
                        <m:r>
                          <a:rPr lang="en-GB" b="0" i="1" smtClean="0">
                            <a:latin typeface="Cambria Math" panose="02040503050406030204" pitchFamily="18" charset="0"/>
                          </a:rPr>
                          <m:t>𝑆𝑢𝑐𝑡𝑖𝑜𝑛</m:t>
                        </m:r>
                      </m:sub>
                    </m:sSub>
                  </m:oMath>
                </a14:m>
                <a:r>
                  <a:rPr lang="ar-AE"/>
                  <a:t> </a:t>
                </a:r>
                <a:r>
                  <a:rPr lang="en-GB"/>
                  <a:t>is the absolute pressure of the gas entering the compressor.</a:t>
                </a:r>
                <a:br>
                  <a:rPr lang="en-GB"/>
                </a:br>
                <a:endParaRPr lang="en-GB"/>
              </a:p>
              <a:p>
                <a:pPr latinLnBrk="0"/>
                <a:r>
                  <a:rPr lang="en-GB"/>
                  <a:t>For example, if the inlet pressure is 1.5bar(a) and the outlet pressure is 15bar(a), the pressure ratio would be:</a:t>
                </a:r>
              </a:p>
              <a:p>
                <a:pPr latinLnBrk="0"/>
                <a14:m>
                  <m:oMathPara xmlns:m="http://schemas.openxmlformats.org/officeDocument/2006/math">
                    <m:oMathParaPr>
                      <m:jc m:val="centerGroup"/>
                    </m:oMathParaPr>
                    <m:oMath xmlns:m="http://schemas.openxmlformats.org/officeDocument/2006/math">
                      <m:r>
                        <m:rPr>
                          <m:nor/>
                        </m:rPr>
                        <a:rPr lang="en-GB" b="1">
                          <a:latin typeface="+mj-lt"/>
                        </a:rPr>
                        <m:t>Pressure</m:t>
                      </m:r>
                      <m:r>
                        <m:rPr>
                          <m:nor/>
                        </m:rPr>
                        <a:rPr lang="en-GB" b="1">
                          <a:latin typeface="+mj-lt"/>
                        </a:rPr>
                        <m:t> </m:t>
                      </m:r>
                      <m:r>
                        <m:rPr>
                          <m:nor/>
                        </m:rPr>
                        <a:rPr lang="en-GB" b="1">
                          <a:latin typeface="+mj-lt"/>
                        </a:rPr>
                        <m:t>Ratio</m:t>
                      </m:r>
                      <m:r>
                        <a:rPr lang="en-GB" b="1">
                          <a:latin typeface="Cambria Math" panose="02040503050406030204" pitchFamily="18" charset="0"/>
                        </a:rPr>
                        <m:t>=</m:t>
                      </m:r>
                      <m:f>
                        <m:fPr>
                          <m:ctrlPr>
                            <a:rPr lang="ar-AE" b="1" i="1">
                              <a:latin typeface="Cambria Math" panose="02040503050406030204" pitchFamily="18" charset="0"/>
                            </a:rPr>
                          </m:ctrlPr>
                        </m:fPr>
                        <m:num>
                          <m:r>
                            <a:rPr lang="ar-AE" b="1" i="1">
                              <a:latin typeface="Cambria Math" panose="02040503050406030204" pitchFamily="18" charset="0"/>
                            </a:rPr>
                            <m:t>𝟏</m:t>
                          </m:r>
                          <m:r>
                            <m:rPr>
                              <m:nor/>
                            </m:rPr>
                            <a:rPr lang="en-GB" b="1" i="1" smtClean="0">
                              <a:latin typeface="+mj-lt"/>
                            </a:rPr>
                            <m:t>5</m:t>
                          </m:r>
                          <m:r>
                            <a:rPr lang="en-GB" b="1" i="1" smtClean="0">
                              <a:latin typeface="Cambria Math" panose="02040503050406030204" pitchFamily="18" charset="0"/>
                            </a:rPr>
                            <m:t>𝒃𝒂𝒓</m:t>
                          </m:r>
                          <m:r>
                            <a:rPr lang="en-GB" b="1" i="1" smtClean="0">
                              <a:latin typeface="Cambria Math" panose="02040503050406030204" pitchFamily="18" charset="0"/>
                            </a:rPr>
                            <m:t>(</m:t>
                          </m:r>
                          <m:r>
                            <a:rPr lang="en-GB" b="1" i="1" smtClean="0">
                              <a:latin typeface="Cambria Math" panose="02040503050406030204" pitchFamily="18" charset="0"/>
                            </a:rPr>
                            <m:t>𝒂</m:t>
                          </m:r>
                          <m:r>
                            <a:rPr lang="en-GB" b="1" i="1" smtClean="0">
                              <a:latin typeface="Cambria Math" panose="02040503050406030204" pitchFamily="18" charset="0"/>
                            </a:rPr>
                            <m:t>)</m:t>
                          </m:r>
                        </m:num>
                        <m:den>
                          <m:r>
                            <a:rPr lang="ar-AE" b="1" i="1">
                              <a:latin typeface="Cambria Math" panose="02040503050406030204" pitchFamily="18" charset="0"/>
                            </a:rPr>
                            <m:t>𝟏</m:t>
                          </m:r>
                          <m:r>
                            <m:rPr>
                              <m:nor/>
                            </m:rPr>
                            <a:rPr lang="en-GB" b="1" i="1" smtClean="0">
                              <a:latin typeface="+mj-lt"/>
                            </a:rPr>
                            <m:t>.</m:t>
                          </m:r>
                          <m:r>
                            <m:rPr>
                              <m:nor/>
                            </m:rPr>
                            <a:rPr lang="en-GB" b="1" i="1" smtClean="0">
                              <a:latin typeface="+mj-lt"/>
                            </a:rPr>
                            <m:t>5</m:t>
                          </m:r>
                          <m:r>
                            <a:rPr lang="en-GB" b="1" i="1" smtClean="0">
                              <a:latin typeface="Cambria Math" panose="02040503050406030204" pitchFamily="18" charset="0"/>
                            </a:rPr>
                            <m:t>𝒃𝒂𝒓</m:t>
                          </m:r>
                          <m:r>
                            <a:rPr lang="en-GB" b="1" i="1" smtClean="0">
                              <a:latin typeface="Cambria Math" panose="02040503050406030204" pitchFamily="18" charset="0"/>
                            </a:rPr>
                            <m:t>(</m:t>
                          </m:r>
                          <m:r>
                            <a:rPr lang="en-GB" b="1" i="1" smtClean="0">
                              <a:latin typeface="Cambria Math" panose="02040503050406030204" pitchFamily="18" charset="0"/>
                            </a:rPr>
                            <m:t>𝒂</m:t>
                          </m:r>
                          <m:r>
                            <a:rPr lang="en-GB" b="1" i="1" smtClean="0">
                              <a:latin typeface="Cambria Math" panose="02040503050406030204" pitchFamily="18" charset="0"/>
                            </a:rPr>
                            <m:t>)</m:t>
                          </m:r>
                        </m:den>
                      </m:f>
                      <m:r>
                        <a:rPr lang="ar-AE" b="1">
                          <a:latin typeface="Cambria Math" panose="02040503050406030204" pitchFamily="18" charset="0"/>
                        </a:rPr>
                        <m:t>=</m:t>
                      </m:r>
                      <m:r>
                        <a:rPr lang="ar-AE" b="1" i="1">
                          <a:latin typeface="Cambria Math" panose="02040503050406030204" pitchFamily="18" charset="0"/>
                        </a:rPr>
                        <m:t>𝟏𝟎</m:t>
                      </m:r>
                    </m:oMath>
                  </m:oMathPara>
                </a14:m>
                <a:endParaRPr lang="ar-AE" b="1">
                  <a:latin typeface="+mj-lt"/>
                </a:endParaRPr>
              </a:p>
              <a:p>
                <a:endParaRPr lang="en-GB"/>
              </a:p>
            </p:txBody>
          </p:sp>
        </mc:Choice>
        <mc:Fallback xmlns="">
          <p:sp>
            <p:nvSpPr>
              <p:cNvPr id="6" name="Content Placeholder 5">
                <a:extLst>
                  <a:ext uri="{FF2B5EF4-FFF2-40B4-BE49-F238E27FC236}">
                    <a16:creationId xmlns:a16="http://schemas.microsoft.com/office/drawing/2014/main" id="{932BBA31-EC1D-79A5-E1A4-B8C3A9F31A0B}"/>
                  </a:ext>
                </a:extLst>
              </p:cNvPr>
              <p:cNvSpPr>
                <a:spLocks noGrp="1" noRot="1" noChangeAspect="1" noMove="1" noResize="1" noEditPoints="1" noAdjustHandles="1" noChangeArrowheads="1" noChangeShapeType="1" noTextEdit="1"/>
              </p:cNvSpPr>
              <p:nvPr>
                <p:ph sz="quarter" idx="10"/>
              </p:nvPr>
            </p:nvSpPr>
            <p:spPr>
              <a:xfrm>
                <a:off x="359999" y="1800000"/>
                <a:ext cx="11004687" cy="4140000"/>
              </a:xfrm>
              <a:blipFill>
                <a:blip r:embed="rId2"/>
                <a:stretch>
                  <a:fillRect l="-1662" t="-1915" r="-1551"/>
                </a:stretch>
              </a:blipFill>
            </p:spPr>
            <p:txBody>
              <a:bodyPr/>
              <a:lstStyle/>
              <a:p>
                <a:r>
                  <a:rPr lang="en-US">
                    <a:noFill/>
                  </a:rPr>
                  <a:t> </a:t>
                </a:r>
              </a:p>
            </p:txBody>
          </p:sp>
        </mc:Fallback>
      </mc:AlternateContent>
    </p:spTree>
    <p:extLst>
      <p:ext uri="{BB962C8B-B14F-4D97-AF65-F5344CB8AC3E}">
        <p14:creationId xmlns:p14="http://schemas.microsoft.com/office/powerpoint/2010/main" val="1393472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644A-242E-ABA1-434F-9E6A4A35F9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94B90A-30B6-56D1-21EB-457B88DBC0F3}"/>
              </a:ext>
            </a:extLst>
          </p:cNvPr>
          <p:cNvSpPr>
            <a:spLocks noGrp="1"/>
          </p:cNvSpPr>
          <p:nvPr>
            <p:ph type="title"/>
          </p:nvPr>
        </p:nvSpPr>
        <p:spPr>
          <a:xfrm>
            <a:off x="252000" y="959222"/>
            <a:ext cx="11628452" cy="646331"/>
          </a:xfrm>
        </p:spPr>
        <p:txBody>
          <a:bodyPr/>
          <a:lstStyle/>
          <a:p>
            <a:r>
              <a:rPr lang="en-GB"/>
              <a:t>Summary</a:t>
            </a:r>
          </a:p>
        </p:txBody>
      </p:sp>
      <p:sp>
        <p:nvSpPr>
          <p:cNvPr id="4" name="Content Placeholder 3">
            <a:extLst>
              <a:ext uri="{FF2B5EF4-FFF2-40B4-BE49-F238E27FC236}">
                <a16:creationId xmlns:a16="http://schemas.microsoft.com/office/drawing/2014/main" id="{93E98F04-331F-CCC4-AA81-C88F3473D389}"/>
              </a:ext>
            </a:extLst>
          </p:cNvPr>
          <p:cNvSpPr>
            <a:spLocks noGrp="1"/>
          </p:cNvSpPr>
          <p:nvPr>
            <p:ph sz="quarter" idx="10"/>
          </p:nvPr>
        </p:nvSpPr>
        <p:spPr>
          <a:xfrm>
            <a:off x="360000" y="1800000"/>
            <a:ext cx="10308000" cy="4140000"/>
          </a:xfrm>
        </p:spPr>
        <p:txBody>
          <a:bodyPr/>
          <a:lstStyle/>
          <a:p>
            <a:pPr algn="l">
              <a:buClr>
                <a:schemeClr val="tx1"/>
              </a:buClr>
            </a:pPr>
            <a:r>
              <a:rPr lang="en-GB" b="0" i="0">
                <a:effectLst/>
                <a:cs typeface="Arial"/>
              </a:rPr>
              <a:t>You should now be able to:</a:t>
            </a:r>
          </a:p>
          <a:p>
            <a:pPr marL="342900" indent="-342900">
              <a:buClr>
                <a:schemeClr val="tx1"/>
              </a:buClr>
              <a:buFont typeface="Arial" panose="020B0604020202020204" pitchFamily="34" charset="0"/>
              <a:buChar char="•"/>
            </a:pPr>
            <a:r>
              <a:rPr lang="en-GB" b="1">
                <a:cs typeface="Arial"/>
              </a:rPr>
              <a:t>Recall </a:t>
            </a:r>
            <a:r>
              <a:rPr lang="en-GB">
                <a:cs typeface="Arial"/>
              </a:rPr>
              <a:t>how to calculate useful data from a Ph chart.</a:t>
            </a:r>
            <a:endParaRPr lang="en-GB" kern="1200">
              <a:cs typeface="Arial"/>
            </a:endParaRPr>
          </a:p>
          <a:p>
            <a:pPr marL="342900" indent="-342900">
              <a:spcAft>
                <a:spcPts val="2400"/>
              </a:spcAft>
              <a:buClr>
                <a:schemeClr val="tx1"/>
              </a:buClr>
              <a:buFont typeface="Arial" panose="020B0604020202020204" pitchFamily="34" charset="0"/>
              <a:buChar char="•"/>
            </a:pPr>
            <a:r>
              <a:rPr lang="en-GB" b="1">
                <a:cs typeface="Arial"/>
              </a:rPr>
              <a:t>Explain </a:t>
            </a:r>
            <a:r>
              <a:rPr lang="en-GB">
                <a:cs typeface="Arial"/>
              </a:rPr>
              <a:t>how to calculate WD, RE, COP AND THR and calculate system capacities.</a:t>
            </a:r>
          </a:p>
          <a:p>
            <a:pPr>
              <a:spcAft>
                <a:spcPts val="2400"/>
              </a:spcAft>
              <a:buClr>
                <a:schemeClr val="tx1"/>
              </a:buClr>
            </a:pPr>
            <a:r>
              <a:rPr lang="en-GB" b="0" i="0">
                <a:effectLst/>
                <a:cs typeface="Arial"/>
              </a:rPr>
              <a:t>You might also be able to:</a:t>
            </a:r>
          </a:p>
          <a:p>
            <a:pPr marL="342900" indent="-342900" algn="l">
              <a:buClr>
                <a:schemeClr val="tx1"/>
              </a:buClr>
              <a:buFont typeface="Arial" panose="020B0604020202020204" pitchFamily="34" charset="0"/>
              <a:buChar char="•"/>
            </a:pPr>
            <a:r>
              <a:rPr lang="en-GB" b="1">
                <a:cs typeface="Arial"/>
              </a:rPr>
              <a:t>Discuss</a:t>
            </a:r>
            <a:r>
              <a:rPr lang="en-GB">
                <a:cs typeface="Arial"/>
              </a:rPr>
              <a:t> how data relates to system performance.</a:t>
            </a:r>
          </a:p>
          <a:p>
            <a:pPr marL="342900" indent="-342900">
              <a:buClr>
                <a:schemeClr val="tx1"/>
              </a:buClr>
              <a:buFont typeface="Arial" panose="020B0604020202020204" pitchFamily="34" charset="0"/>
              <a:buChar char="•"/>
            </a:pPr>
            <a:r>
              <a:rPr lang="en-GB" b="1">
                <a:cs typeface="Arial"/>
              </a:rPr>
              <a:t>Select</a:t>
            </a:r>
            <a:r>
              <a:rPr lang="en-GB">
                <a:solidFill>
                  <a:srgbClr val="21C79D"/>
                </a:solidFill>
                <a:cs typeface="Arial"/>
              </a:rPr>
              <a:t> </a:t>
            </a:r>
            <a:r>
              <a:rPr lang="en-GB">
                <a:cs typeface="Arial"/>
              </a:rPr>
              <a:t>and </a:t>
            </a:r>
            <a:r>
              <a:rPr lang="en-GB" b="1">
                <a:cs typeface="Arial"/>
              </a:rPr>
              <a:t>interpret </a:t>
            </a:r>
            <a:r>
              <a:rPr lang="en-GB">
                <a:cs typeface="Arial"/>
              </a:rPr>
              <a:t>data to solve problems in relation to system design.</a:t>
            </a:r>
          </a:p>
          <a:p>
            <a:endParaRPr lang="en-GB" sz="2200"/>
          </a:p>
        </p:txBody>
      </p:sp>
    </p:spTree>
    <p:extLst>
      <p:ext uri="{BB962C8B-B14F-4D97-AF65-F5344CB8AC3E}">
        <p14:creationId xmlns:p14="http://schemas.microsoft.com/office/powerpoint/2010/main" val="301421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a:lstStyle/>
          <a:p>
            <a:r>
              <a:rPr lang="en-GB"/>
              <a:t>Objectives</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0362429" cy="4140000"/>
          </a:xfrm>
        </p:spPr>
        <p:txBody>
          <a:bodyPr/>
          <a:lstStyle/>
          <a:p>
            <a:pPr algn="l"/>
            <a:r>
              <a:rPr lang="en-GB" b="0" i="0">
                <a:effectLst/>
                <a:latin typeface="Arial"/>
                <a:cs typeface="Arial"/>
              </a:rPr>
              <a:t>You should be able to:</a:t>
            </a:r>
          </a:p>
          <a:p>
            <a:pPr marL="342900" indent="-342900" algn="l">
              <a:buClr>
                <a:schemeClr val="tx1"/>
              </a:buClr>
              <a:buFont typeface="Arial" panose="020B0604020202020204" pitchFamily="34" charset="0"/>
              <a:buChar char="•"/>
            </a:pPr>
            <a:r>
              <a:rPr lang="en-GB" b="1">
                <a:latin typeface="Arial"/>
                <a:cs typeface="Arial"/>
              </a:rPr>
              <a:t>Recall </a:t>
            </a:r>
            <a:r>
              <a:rPr lang="en-GB">
                <a:latin typeface="Arial"/>
                <a:cs typeface="Arial"/>
              </a:rPr>
              <a:t>how to interpret useful data from a Ph chart.</a:t>
            </a:r>
            <a:endParaRPr lang="en-GB" i="0" kern="1200">
              <a:effectLst/>
              <a:latin typeface="Arial"/>
              <a:cs typeface="Arial"/>
            </a:endParaRPr>
          </a:p>
          <a:p>
            <a:pPr marL="342900" indent="-342900" algn="l">
              <a:spcAft>
                <a:spcPts val="2400"/>
              </a:spcAft>
              <a:buClr>
                <a:schemeClr val="tx1"/>
              </a:buClr>
              <a:buFont typeface="Arial" panose="020B0604020202020204" pitchFamily="34" charset="0"/>
              <a:buChar char="•"/>
            </a:pPr>
            <a:r>
              <a:rPr lang="en-GB" b="1">
                <a:latin typeface="Arial"/>
                <a:cs typeface="Arial"/>
              </a:rPr>
              <a:t>Explain</a:t>
            </a:r>
            <a:r>
              <a:rPr lang="en-GB">
                <a:latin typeface="Arial"/>
                <a:cs typeface="Arial"/>
              </a:rPr>
              <a:t> how to calculate WD, RE, COP AND THR and calculate system capacities.</a:t>
            </a:r>
            <a:endParaRPr lang="en-GB">
              <a:latin typeface="Arial" panose="020B0604020202020204" pitchFamily="34" charset="0"/>
              <a:cs typeface="Arial" panose="020B0604020202020204" pitchFamily="34" charset="0"/>
            </a:endParaRPr>
          </a:p>
          <a:p>
            <a:pPr algn="l">
              <a:buClr>
                <a:schemeClr val="tx1"/>
              </a:buClr>
            </a:pPr>
            <a:r>
              <a:rPr lang="en-GB" b="0" i="0">
                <a:effectLst/>
                <a:latin typeface="Arial"/>
                <a:cs typeface="Arial"/>
              </a:rPr>
              <a:t>You might also be able to:</a:t>
            </a:r>
          </a:p>
          <a:p>
            <a:pPr marL="342900" indent="-342900">
              <a:buClr>
                <a:schemeClr val="tx1"/>
              </a:buClr>
              <a:buFont typeface="Arial" panose="020B0604020202020204" pitchFamily="34" charset="0"/>
              <a:buChar char="•"/>
            </a:pPr>
            <a:r>
              <a:rPr lang="en-GB" b="1">
                <a:latin typeface="Arial"/>
                <a:cs typeface="Arial"/>
              </a:rPr>
              <a:t>Discuss </a:t>
            </a:r>
            <a:r>
              <a:rPr lang="en-GB">
                <a:cs typeface="Arial"/>
              </a:rPr>
              <a:t>how data relates to system performance.</a:t>
            </a:r>
            <a:endParaRPr lang="en-GB" b="1">
              <a:latin typeface="Arial"/>
              <a:cs typeface="Arial"/>
            </a:endParaRPr>
          </a:p>
          <a:p>
            <a:pPr marL="342900" indent="-342900" algn="l">
              <a:buClr>
                <a:schemeClr val="tx1"/>
              </a:buClr>
              <a:buFont typeface="Arial" panose="020B0604020202020204" pitchFamily="34" charset="0"/>
              <a:buChar char="•"/>
            </a:pPr>
            <a:r>
              <a:rPr lang="en-GB" b="1">
                <a:latin typeface="Arial"/>
                <a:cs typeface="Arial"/>
              </a:rPr>
              <a:t>Select</a:t>
            </a:r>
            <a:r>
              <a:rPr lang="en-GB">
                <a:latin typeface="Arial"/>
                <a:cs typeface="Arial"/>
              </a:rPr>
              <a:t> and </a:t>
            </a:r>
            <a:r>
              <a:rPr lang="en-GB" b="1">
                <a:latin typeface="Arial"/>
                <a:cs typeface="Arial"/>
              </a:rPr>
              <a:t>Interpret </a:t>
            </a:r>
            <a:r>
              <a:rPr lang="en-GB">
                <a:latin typeface="Arial"/>
                <a:cs typeface="Arial"/>
              </a:rPr>
              <a:t>data to solve problems in relation to system design.</a:t>
            </a:r>
            <a:endParaRPr lang="en-GB"/>
          </a:p>
        </p:txBody>
      </p:sp>
    </p:spTree>
    <p:extLst>
      <p:ext uri="{BB962C8B-B14F-4D97-AF65-F5344CB8AC3E}">
        <p14:creationId xmlns:p14="http://schemas.microsoft.com/office/powerpoint/2010/main" val="3661908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0DF00-DDB1-9E17-D96C-C839324D3C8E}"/>
              </a:ext>
            </a:extLst>
          </p:cNvPr>
          <p:cNvSpPr txBox="1"/>
          <p:nvPr/>
        </p:nvSpPr>
        <p:spPr>
          <a:xfrm>
            <a:off x="3197363" y="1427655"/>
            <a:ext cx="5040000" cy="923330"/>
          </a:xfrm>
          <a:prstGeom prst="rect">
            <a:avLst/>
          </a:prstGeom>
          <a:noFill/>
        </p:spPr>
        <p:txBody>
          <a:bodyPr wrap="none" rtlCol="0">
            <a:spAutoFit/>
          </a:bodyPr>
          <a:lstStyle/>
          <a:p>
            <a:pPr algn="ctr"/>
            <a:r>
              <a:rPr lang="en-GB" sz="5400">
                <a:solidFill>
                  <a:srgbClr val="FC4421"/>
                </a:solidFill>
              </a:rPr>
              <a:t>Any questions?</a:t>
            </a:r>
          </a:p>
        </p:txBody>
      </p:sp>
      <p:sp>
        <p:nvSpPr>
          <p:cNvPr id="4" name="TextBox 3">
            <a:extLst>
              <a:ext uri="{FF2B5EF4-FFF2-40B4-BE49-F238E27FC236}">
                <a16:creationId xmlns:a16="http://schemas.microsoft.com/office/drawing/2014/main" id="{628E55C8-F591-47E8-09C7-11514D4B8395}"/>
              </a:ext>
            </a:extLst>
          </p:cNvPr>
          <p:cNvSpPr txBox="1"/>
          <p:nvPr/>
        </p:nvSpPr>
        <p:spPr>
          <a:xfrm>
            <a:off x="417327" y="3697175"/>
            <a:ext cx="11246589" cy="2031325"/>
          </a:xfrm>
          <a:prstGeom prst="rect">
            <a:avLst/>
          </a:prstGeom>
          <a:noFill/>
        </p:spPr>
        <p:txBody>
          <a:bodyPr wrap="square">
            <a:spAutoFit/>
          </a:bodyPr>
          <a:lstStyle/>
          <a:p>
            <a:r>
              <a:rPr lang="en-GB" sz="1800" b="0" i="0">
                <a:solidFill>
                  <a:srgbClr val="000000"/>
                </a:solidFill>
                <a:effectLst/>
                <a:latin typeface="inherit"/>
                <a:ea typeface="ＭＳ Ｐゴシック"/>
              </a:rPr>
              <a:t>Copyright in this </a:t>
            </a:r>
            <a:r>
              <a:rPr lang="en-GB" sz="1800">
                <a:solidFill>
                  <a:srgbClr val="000000"/>
                </a:solidFill>
                <a:latin typeface="inherit"/>
                <a:ea typeface="ＭＳ Ｐゴシック"/>
              </a:rPr>
              <a:t>document</a:t>
            </a:r>
            <a:r>
              <a:rPr lang="en-GB" sz="1800" b="0" i="0">
                <a:solidFill>
                  <a:srgbClr val="000000"/>
                </a:solidFill>
                <a:effectLst/>
                <a:latin typeface="inherit"/>
                <a:ea typeface="ＭＳ Ｐゴシック"/>
              </a:rPr>
              <a:t> belongs to and is used under licence from the Department for Education, © 2025.</a:t>
            </a:r>
            <a:endParaRPr lang="en-GB" sz="1800" b="0" i="0">
              <a:solidFill>
                <a:srgbClr val="242424"/>
              </a:solidFill>
              <a:effectLst/>
              <a:latin typeface="Aptos" panose="020B0004020202020204" pitchFamily="34" charset="0"/>
              <a:ea typeface="ＭＳ Ｐゴシック"/>
            </a:endParaRPr>
          </a:p>
          <a:p>
            <a:pPr algn="l" fontAlgn="base">
              <a:buNone/>
            </a:pPr>
            <a:endParaRPr lang="en-GB" sz="1800" b="0" i="0">
              <a:solidFill>
                <a:srgbClr val="242424"/>
              </a:solidFill>
              <a:effectLst/>
              <a:latin typeface="Aptos" panose="020B0004020202020204" pitchFamily="34" charset="0"/>
            </a:endParaRPr>
          </a:p>
          <a:p>
            <a:pPr algn="l" fontAlgn="base">
              <a:buNone/>
            </a:pPr>
            <a:r>
              <a:rPr lang="en-GB" sz="1800" b="0" i="0">
                <a:solidFill>
                  <a:srgbClr val="000000"/>
                </a:solidFill>
                <a:effectLst/>
                <a:latin typeface="inherit"/>
              </a:rPr>
              <a:t>‘T-LEVELS’ and ‘T Level’ are registered trademarks of the Department for Education.</a:t>
            </a:r>
            <a:endParaRPr lang="en-GB" sz="1800" b="0" i="0">
              <a:solidFill>
                <a:srgbClr val="242424"/>
              </a:solidFill>
              <a:effectLst/>
              <a:latin typeface="Aptos" panose="020B0004020202020204" pitchFamily="34" charset="0"/>
            </a:endParaRPr>
          </a:p>
          <a:p>
            <a:pPr algn="l" fontAlgn="base">
              <a:buNone/>
            </a:pPr>
            <a:endParaRPr lang="en-GB" sz="1800" b="0" i="0">
              <a:solidFill>
                <a:srgbClr val="242424"/>
              </a:solidFill>
              <a:effectLst/>
              <a:latin typeface="Aptos" panose="020B0004020202020204" pitchFamily="34" charset="0"/>
            </a:endParaRPr>
          </a:p>
          <a:p>
            <a:pPr algn="l" fontAlgn="base">
              <a:buNone/>
            </a:pPr>
            <a:r>
              <a:rPr lang="en-GB" sz="1800" b="0" i="0">
                <a:solidFill>
                  <a:srgbClr val="000000"/>
                </a:solidFill>
                <a:effectLst/>
                <a:latin typeface="inherit"/>
              </a:rPr>
              <a:t>WJEC is authorised by the Department for Education to develop and deliver this T Level Technical Qualification.</a:t>
            </a:r>
          </a:p>
          <a:p>
            <a:pPr algn="l" fontAlgn="base">
              <a:buNone/>
            </a:pPr>
            <a:endParaRPr lang="en-GB" sz="1800">
              <a:solidFill>
                <a:srgbClr val="000000"/>
              </a:solidFill>
              <a:latin typeface="inherit"/>
            </a:endParaRPr>
          </a:p>
          <a:p>
            <a:r>
              <a:rPr lang="en-US" altLang="en-US" sz="1800">
                <a:solidFill>
                  <a:srgbClr val="000000"/>
                </a:solidFill>
                <a:latin typeface="inherit"/>
                <a:ea typeface="ＭＳ Ｐゴシック"/>
              </a:rPr>
              <a:t>WJEC operates in England under the name </a:t>
            </a:r>
            <a:r>
              <a:rPr lang="en-US" altLang="en-US" sz="1800" err="1">
                <a:solidFill>
                  <a:srgbClr val="000000"/>
                </a:solidFill>
                <a:latin typeface="inherit"/>
                <a:ea typeface="ＭＳ Ｐゴシック"/>
              </a:rPr>
              <a:t>Eduqas</a:t>
            </a:r>
            <a:r>
              <a:rPr lang="en-US" altLang="en-US" sz="1800">
                <a:solidFill>
                  <a:srgbClr val="000000"/>
                </a:solidFill>
                <a:latin typeface="inherit"/>
                <a:ea typeface="ＭＳ Ｐゴシック"/>
              </a:rPr>
              <a:t> which is a registered trademark of WJEC.</a:t>
            </a:r>
          </a:p>
        </p:txBody>
      </p:sp>
    </p:spTree>
    <p:extLst>
      <p:ext uri="{BB962C8B-B14F-4D97-AF65-F5344CB8AC3E}">
        <p14:creationId xmlns:p14="http://schemas.microsoft.com/office/powerpoint/2010/main" val="240248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US"/>
              <a:t>W</a:t>
            </a:r>
            <a:r>
              <a:rPr lang="en-GB"/>
              <a:t>ork Done (WD)</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999" y="1800000"/>
                <a:ext cx="10329771" cy="4140000"/>
              </a:xfrm>
            </p:spPr>
            <p:txBody>
              <a:bodyPr/>
              <a:lstStyle/>
              <a:p>
                <a:pPr marL="342900" indent="-342900">
                  <a:buClr>
                    <a:srgbClr val="000000">
                      <a:lumMod val="100000"/>
                    </a:srgbClr>
                  </a:buClr>
                  <a:buSzPct val="100000"/>
                  <a:buFont typeface="Arial" panose="020B0604020202020204" pitchFamily="34" charset="0"/>
                  <a:buChar char="•"/>
                </a:pPr>
                <a:r>
                  <a:rPr lang="en-GB" altLang="en-US">
                    <a:solidFill>
                      <a:srgbClr val="000000"/>
                    </a:solidFill>
                    <a:latin typeface="Arial" panose="020B0604020202020204" pitchFamily="34" charset="0"/>
                    <a:cs typeface="Arial" panose="020B0604020202020204" pitchFamily="34" charset="0"/>
                  </a:rPr>
                  <a:t>Work Done represents the energy absorbed by the refrigerant during the compression cycle (heat absorbed).</a:t>
                </a:r>
              </a:p>
              <a:p>
                <a:pPr marL="342900" indent="-342900">
                  <a:buClr>
                    <a:srgbClr val="000000">
                      <a:lumMod val="100000"/>
                    </a:srgbClr>
                  </a:buClr>
                  <a:buSzPct val="100000"/>
                  <a:buFont typeface="Arial" panose="020B0604020202020204" pitchFamily="34" charset="0"/>
                  <a:buChar char="•"/>
                </a:pPr>
                <a:r>
                  <a:rPr lang="en-GB" altLang="en-US">
                    <a:solidFill>
                      <a:srgbClr val="000000"/>
                    </a:solidFill>
                    <a:latin typeface="Arial" panose="020B0604020202020204" pitchFamily="34" charset="0"/>
                    <a:cs typeface="Arial" panose="020B0604020202020204" pitchFamily="34" charset="0"/>
                  </a:rPr>
                  <a:t>It is the difference in enthalpy between the refrigerant vapour exiting the compressor (point </a:t>
                </a:r>
                <a14:m>
                  <m:oMath xmlns:m="http://schemas.openxmlformats.org/officeDocument/2006/math">
                    <m:r>
                      <a:rPr lang="en-GB" altLang="en-US" b="1" i="1">
                        <a:solidFill>
                          <a:srgbClr val="000000"/>
                        </a:solidFill>
                        <a:latin typeface="Cambria Math" panose="02040503050406030204" pitchFamily="18" charset="0"/>
                      </a:rPr>
                      <m:t>𝒉</m:t>
                    </m:r>
                  </m:oMath>
                </a14:m>
                <a:r>
                  <a:rPr lang="en-GB" altLang="en-US" b="1" baseline="-25000">
                    <a:solidFill>
                      <a:srgbClr val="000000"/>
                    </a:solidFill>
                    <a:latin typeface="Arial" panose="020B0604020202020204" pitchFamily="34" charset="0"/>
                    <a:cs typeface="Arial" panose="020B0604020202020204" pitchFamily="34" charset="0"/>
                  </a:rPr>
                  <a:t>2</a:t>
                </a:r>
                <a:r>
                  <a:rPr lang="en-GB" altLang="en-US">
                    <a:solidFill>
                      <a:srgbClr val="000000"/>
                    </a:solidFill>
                    <a:latin typeface="Arial" panose="020B0604020202020204" pitchFamily="34" charset="0"/>
                    <a:cs typeface="Arial" panose="020B0604020202020204" pitchFamily="34" charset="0"/>
                  </a:rPr>
                  <a:t> ) and vapour entering the compressor (point </a:t>
                </a:r>
                <a14:m>
                  <m:oMath xmlns:m="http://schemas.openxmlformats.org/officeDocument/2006/math">
                    <m:r>
                      <a:rPr lang="en-GB" altLang="en-US" b="1" i="1">
                        <a:solidFill>
                          <a:srgbClr val="000000"/>
                        </a:solidFill>
                        <a:latin typeface="Cambria Math" panose="02040503050406030204" pitchFamily="18" charset="0"/>
                      </a:rPr>
                      <m:t>𝒉</m:t>
                    </m:r>
                    <m:r>
                      <a:rPr lang="en-GB" altLang="en-US" b="1" i="0" baseline="-25000" smtClean="0">
                        <a:solidFill>
                          <a:srgbClr val="000000"/>
                        </a:solidFill>
                        <a:latin typeface="Cambria Math" panose="02040503050406030204" pitchFamily="18" charset="0"/>
                      </a:rPr>
                      <m:t>𝟏</m:t>
                    </m:r>
                  </m:oMath>
                </a14:m>
                <a:r>
                  <a:rPr lang="en-GB" altLang="en-US">
                    <a:solidFill>
                      <a:srgbClr val="000000"/>
                    </a:solidFill>
                    <a:latin typeface="Arial" panose="020B0604020202020204" pitchFamily="34" charset="0"/>
                    <a:cs typeface="Arial" panose="020B0604020202020204" pitchFamily="34" charset="0"/>
                  </a:rPr>
                  <a:t>) as plotted on a Ph chart.</a:t>
                </a:r>
              </a:p>
              <a:p>
                <a:pPr marL="342900" indent="-342900">
                  <a:buClr>
                    <a:srgbClr val="000000">
                      <a:lumMod val="100000"/>
                    </a:srgbClr>
                  </a:buClr>
                  <a:buSzPct val="100000"/>
                  <a:buFont typeface="Arial" panose="020B0604020202020204" pitchFamily="34" charset="0"/>
                  <a:buChar char="•"/>
                </a:pPr>
                <a:r>
                  <a:rPr lang="en-GB" altLang="en-US">
                    <a:solidFill>
                      <a:srgbClr val="000000"/>
                    </a:solidFill>
                    <a:latin typeface="Arial" panose="020B0604020202020204" pitchFamily="34" charset="0"/>
                    <a:cs typeface="Arial" panose="020B0604020202020204" pitchFamily="34" charset="0"/>
                  </a:rPr>
                  <a:t>The terminology used is </a:t>
                </a:r>
                <a:r>
                  <a:rPr lang="en-GB" altLang="en-US" b="1">
                    <a:solidFill>
                      <a:srgbClr val="000000"/>
                    </a:solidFill>
                    <a:latin typeface="Arial" panose="020B0604020202020204" pitchFamily="34" charset="0"/>
                    <a:cs typeface="Arial" panose="020B0604020202020204" pitchFamily="34" charset="0"/>
                  </a:rPr>
                  <a:t>Work Done, minimum theoretical compressor work</a:t>
                </a:r>
                <a:r>
                  <a:rPr lang="en-GB" altLang="en-US">
                    <a:solidFill>
                      <a:srgbClr val="000000"/>
                    </a:solidFill>
                    <a:latin typeface="Arial" panose="020B0604020202020204" pitchFamily="34" charset="0"/>
                    <a:cs typeface="Arial" panose="020B0604020202020204" pitchFamily="34" charset="0"/>
                  </a:rPr>
                  <a:t> or </a:t>
                </a:r>
                <a:r>
                  <a:rPr lang="en-GB" altLang="en-US" b="1">
                    <a:solidFill>
                      <a:srgbClr val="000000"/>
                    </a:solidFill>
                    <a:latin typeface="Arial" panose="020B0604020202020204" pitchFamily="34" charset="0"/>
                    <a:cs typeface="Arial" panose="020B0604020202020204" pitchFamily="34" charset="0"/>
                  </a:rPr>
                  <a:t>WD</a:t>
                </a:r>
                <a:r>
                  <a:rPr lang="en-GB" altLang="en-US">
                    <a:solidFill>
                      <a:srgbClr val="000000"/>
                    </a:solidFill>
                    <a:latin typeface="Arial" panose="020B0604020202020204" pitchFamily="34" charset="0"/>
                    <a:cs typeface="Arial" panose="020B0604020202020204" pitchFamily="34" charset="0"/>
                  </a:rPr>
                  <a:t> (also called the “heat of compression”).</a:t>
                </a:r>
              </a:p>
              <a:p>
                <a:pPr lvl="1">
                  <a:buNone/>
                </a:pPr>
                <a:endParaRPr lang="en-GB" altLang="en-US">
                  <a:latin typeface="Arial" panose="020B0604020202020204" pitchFamily="34" charset="0"/>
                  <a:cs typeface="Arial" panose="020B0604020202020204" pitchFamily="34" charset="0"/>
                </a:endParaRPr>
              </a:p>
              <a:p>
                <a:pPr lvl="1" algn="ctr">
                  <a:buNone/>
                </a:pPr>
                <a:r>
                  <a:rPr lang="en-GB" altLang="en-US" b="1">
                    <a:latin typeface="Arial" panose="020B0604020202020204" pitchFamily="34" charset="0"/>
                    <a:cs typeface="Arial" panose="020B0604020202020204" pitchFamily="34" charset="0"/>
                  </a:rPr>
                  <a:t>WD = (</a:t>
                </a:r>
                <a14:m>
                  <m:oMath xmlns:m="http://schemas.openxmlformats.org/officeDocument/2006/math">
                    <m:r>
                      <a:rPr lang="en-GB" altLang="en-US" b="1" i="1">
                        <a:latin typeface="Cambria Math" panose="02040503050406030204" pitchFamily="18" charset="0"/>
                      </a:rPr>
                      <m:t>𝒉</m:t>
                    </m:r>
                  </m:oMath>
                </a14:m>
                <a:r>
                  <a:rPr lang="en-GB" altLang="en-US" b="1" baseline="-25000">
                    <a:latin typeface="Arial" panose="020B0604020202020204" pitchFamily="34" charset="0"/>
                    <a:cs typeface="Arial" panose="020B0604020202020204" pitchFamily="34" charset="0"/>
                  </a:rPr>
                  <a:t>2</a:t>
                </a:r>
                <a:r>
                  <a:rPr lang="en-GB" altLang="en-US" b="1">
                    <a:latin typeface="Arial" panose="020B0604020202020204" pitchFamily="34" charset="0"/>
                    <a:cs typeface="Arial" panose="020B0604020202020204" pitchFamily="34" charset="0"/>
                  </a:rPr>
                  <a:t> – </a:t>
                </a:r>
                <a14:m>
                  <m:oMath xmlns:m="http://schemas.openxmlformats.org/officeDocument/2006/math">
                    <m:r>
                      <a:rPr lang="en-GB" altLang="en-US" b="1" i="1">
                        <a:latin typeface="Cambria Math" panose="02040503050406030204" pitchFamily="18" charset="0"/>
                      </a:rPr>
                      <m:t>𝒉</m:t>
                    </m:r>
                  </m:oMath>
                </a14:m>
                <a:r>
                  <a:rPr lang="en-GB" altLang="en-US" b="1" baseline="-25000">
                    <a:latin typeface="Arial" panose="020B0604020202020204" pitchFamily="34" charset="0"/>
                    <a:cs typeface="Arial" panose="020B0604020202020204" pitchFamily="34" charset="0"/>
                  </a:rPr>
                  <a:t>1</a:t>
                </a:r>
                <a:r>
                  <a:rPr lang="en-GB" altLang="en-US" b="1">
                    <a:latin typeface="Arial" panose="020B0604020202020204" pitchFamily="34" charset="0"/>
                    <a:cs typeface="Arial" panose="020B0604020202020204" pitchFamily="34" charset="0"/>
                  </a:rPr>
                  <a:t>)  (kJ/kg)</a:t>
                </a:r>
                <a:endParaRPr lang="en-US" altLang="en-US" b="1">
                  <a:latin typeface="Arial" panose="020B0604020202020204" pitchFamily="34" charset="0"/>
                  <a:cs typeface="Arial" panose="020B0604020202020204" pitchFamily="34" charset="0"/>
                </a:endParaRPr>
              </a:p>
              <a:p>
                <a:endParaRPr lang="en-GB"/>
              </a:p>
            </p:txBody>
          </p:sp>
        </mc:Choice>
        <mc:Fallback xmlns="">
          <p:sp>
            <p:nvSpPr>
              <p:cNvPr id="6" name="Content Placeholder 5">
                <a:extLst>
                  <a:ext uri="{FF2B5EF4-FFF2-40B4-BE49-F238E27FC236}">
                    <a16:creationId xmlns:a16="http://schemas.microsoft.com/office/drawing/2014/main" id="{63DEF0A9-7F3F-3D10-1348-19477BA25909}"/>
                  </a:ext>
                </a:extLst>
              </p:cNvPr>
              <p:cNvSpPr>
                <a:spLocks noGrp="1" noRot="1" noChangeAspect="1" noMove="1" noResize="1" noEditPoints="1" noAdjustHandles="1" noChangeArrowheads="1" noChangeShapeType="1" noTextEdit="1"/>
              </p:cNvSpPr>
              <p:nvPr>
                <p:ph sz="quarter" idx="10"/>
              </p:nvPr>
            </p:nvSpPr>
            <p:spPr>
              <a:xfrm>
                <a:off x="359999" y="1800000"/>
                <a:ext cx="10329771" cy="4140000"/>
              </a:xfrm>
              <a:blipFill>
                <a:blip r:embed="rId2"/>
                <a:stretch>
                  <a:fillRect l="-1652" t="-1915" r="-1829" b="-3093"/>
                </a:stretch>
              </a:blipFill>
            </p:spPr>
            <p:txBody>
              <a:bodyPr/>
              <a:lstStyle/>
              <a:p>
                <a:r>
                  <a:rPr lang="en-US">
                    <a:noFill/>
                  </a:rPr>
                  <a:t> </a:t>
                </a:r>
              </a:p>
            </p:txBody>
          </p:sp>
        </mc:Fallback>
      </mc:AlternateContent>
    </p:spTree>
    <p:extLst>
      <p:ext uri="{BB962C8B-B14F-4D97-AF65-F5344CB8AC3E}">
        <p14:creationId xmlns:p14="http://schemas.microsoft.com/office/powerpoint/2010/main" val="85990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30989-4F79-1826-2A77-FD5A1568951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E7F3D5C-A08B-9F3A-44AF-9016BB2AA569}"/>
              </a:ext>
            </a:extLst>
          </p:cNvPr>
          <p:cNvSpPr>
            <a:spLocks noGrp="1"/>
          </p:cNvSpPr>
          <p:nvPr>
            <p:ph type="title"/>
          </p:nvPr>
        </p:nvSpPr>
        <p:spPr>
          <a:xfrm>
            <a:off x="252000" y="959222"/>
            <a:ext cx="11628452" cy="646331"/>
          </a:xfrm>
        </p:spPr>
        <p:txBody>
          <a:bodyPr/>
          <a:lstStyle/>
          <a:p>
            <a:r>
              <a:rPr lang="en-US"/>
              <a:t>Refrigeration Effect (RE)</a:t>
            </a:r>
            <a:endParaRPr lang="en-GB"/>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8FCBED9-F25F-1BCF-FEF7-4DB19969451D}"/>
                  </a:ext>
                </a:extLst>
              </p:cNvPr>
              <p:cNvSpPr>
                <a:spLocks noGrp="1"/>
              </p:cNvSpPr>
              <p:nvPr>
                <p:ph sz="quarter" idx="10"/>
              </p:nvPr>
            </p:nvSpPr>
            <p:spPr>
              <a:xfrm>
                <a:off x="359999" y="1800000"/>
                <a:ext cx="10808743" cy="4140000"/>
              </a:xfrm>
            </p:spPr>
            <p:txBody>
              <a:bodyPr/>
              <a:lstStyle/>
              <a:p>
                <a:pPr marL="342900" indent="-342900">
                  <a:buClr>
                    <a:srgbClr val="000000">
                      <a:lumMod val="100000"/>
                    </a:srgbClr>
                  </a:buClr>
                  <a:buSzPct val="100000"/>
                  <a:buFont typeface="Arial" panose="020B0604020202020204" pitchFamily="34" charset="0"/>
                  <a:buChar char="•"/>
                </a:pPr>
                <a:r>
                  <a:rPr lang="en-GB" altLang="en-US">
                    <a:solidFill>
                      <a:srgbClr val="000000"/>
                    </a:solidFill>
                    <a:latin typeface="Arial" panose="020B0604020202020204" pitchFamily="34" charset="0"/>
                    <a:cs typeface="Arial" panose="020B0604020202020204" pitchFamily="34" charset="0"/>
                  </a:rPr>
                  <a:t>Refrigeration Effect represents the energy absorbed by the refrigerant in the evaporator (heat absorbed).</a:t>
                </a:r>
                <a:endParaRPr lang="en-US" altLang="en-US">
                  <a:solidFill>
                    <a:srgbClr val="000000"/>
                  </a:solidFill>
                  <a:latin typeface="Arial" panose="020B0604020202020204" pitchFamily="34" charset="0"/>
                  <a:cs typeface="Arial" panose="020B0604020202020204" pitchFamily="34" charset="0"/>
                </a:endParaRPr>
              </a:p>
              <a:p>
                <a:pPr marL="342900" indent="-342900">
                  <a:buClr>
                    <a:srgbClr val="000000">
                      <a:lumMod val="100000"/>
                    </a:srgbClr>
                  </a:buClr>
                  <a:buSzPct val="100000"/>
                  <a:buFont typeface="Arial" panose="020B0604020202020204" pitchFamily="34" charset="0"/>
                  <a:buChar char="•"/>
                </a:pPr>
                <a:r>
                  <a:rPr lang="en-GB" altLang="en-US">
                    <a:solidFill>
                      <a:srgbClr val="000000"/>
                    </a:solidFill>
                    <a:latin typeface="Arial" panose="020B0604020202020204" pitchFamily="34" charset="0"/>
                    <a:cs typeface="Arial" panose="020B0604020202020204" pitchFamily="34" charset="0"/>
                  </a:rPr>
                  <a:t>It is the difference in enthalpy between the expanded (throttled) refrigerant (point </a:t>
                </a:r>
                <a14:m>
                  <m:oMath xmlns:m="http://schemas.openxmlformats.org/officeDocument/2006/math">
                    <m:r>
                      <a:rPr lang="en-GB" altLang="en-US" b="1" i="1">
                        <a:solidFill>
                          <a:srgbClr val="000000"/>
                        </a:solidFill>
                        <a:latin typeface="Cambria Math" panose="02040503050406030204" pitchFamily="18" charset="0"/>
                      </a:rPr>
                      <m:t>𝒉</m:t>
                    </m:r>
                  </m:oMath>
                </a14:m>
                <a:r>
                  <a:rPr lang="en-GB" altLang="en-US" b="1" baseline="-25000">
                    <a:solidFill>
                      <a:srgbClr val="000000"/>
                    </a:solidFill>
                    <a:latin typeface="Arial" panose="020B0604020202020204" pitchFamily="34" charset="0"/>
                    <a:cs typeface="Arial" panose="020B0604020202020204" pitchFamily="34" charset="0"/>
                  </a:rPr>
                  <a:t>4</a:t>
                </a:r>
                <a:r>
                  <a:rPr lang="en-GB" altLang="en-US">
                    <a:solidFill>
                      <a:srgbClr val="000000"/>
                    </a:solidFill>
                    <a:latin typeface="Arial" panose="020B0604020202020204" pitchFamily="34" charset="0"/>
                    <a:cs typeface="Arial" panose="020B0604020202020204" pitchFamily="34" charset="0"/>
                  </a:rPr>
                  <a:t>) and the exit from the evaporator (point </a:t>
                </a:r>
                <a14:m>
                  <m:oMath xmlns:m="http://schemas.openxmlformats.org/officeDocument/2006/math">
                    <m:r>
                      <a:rPr lang="en-GB" altLang="en-US" b="1" i="1">
                        <a:solidFill>
                          <a:srgbClr val="000000"/>
                        </a:solidFill>
                        <a:latin typeface="Cambria Math" panose="02040503050406030204" pitchFamily="18" charset="0"/>
                      </a:rPr>
                      <m:t>𝒉</m:t>
                    </m:r>
                  </m:oMath>
                </a14:m>
                <a:r>
                  <a:rPr lang="en-GB" altLang="en-US" b="1" baseline="-25000">
                    <a:solidFill>
                      <a:srgbClr val="000000"/>
                    </a:solidFill>
                    <a:latin typeface="Arial" panose="020B0604020202020204" pitchFamily="34" charset="0"/>
                    <a:cs typeface="Arial" panose="020B0604020202020204" pitchFamily="34" charset="0"/>
                  </a:rPr>
                  <a:t>1</a:t>
                </a:r>
                <a:r>
                  <a:rPr lang="en-GB" altLang="en-US">
                    <a:solidFill>
                      <a:srgbClr val="000000"/>
                    </a:solidFill>
                    <a:latin typeface="Arial" panose="020B0604020202020204" pitchFamily="34" charset="0"/>
                    <a:cs typeface="Arial" panose="020B0604020202020204" pitchFamily="34" charset="0"/>
                  </a:rPr>
                  <a:t>) as plotted on the pH chart, representing the quantity of heat absorbed by each kg of refrigerant as it passes through the evaporator.</a:t>
                </a:r>
              </a:p>
              <a:p>
                <a:pPr marL="342900" indent="-342900">
                  <a:buClr>
                    <a:srgbClr val="000000">
                      <a:lumMod val="100000"/>
                    </a:srgbClr>
                  </a:buClr>
                  <a:buSzPct val="100000"/>
                  <a:buFont typeface="Arial" panose="020B0604020202020204" pitchFamily="34" charset="0"/>
                  <a:buChar char="•"/>
                </a:pPr>
                <a:r>
                  <a:rPr lang="en-GB" altLang="en-US">
                    <a:solidFill>
                      <a:srgbClr val="000000"/>
                    </a:solidFill>
                    <a:latin typeface="Arial" panose="020B0604020202020204" pitchFamily="34" charset="0"/>
                    <a:cs typeface="Arial" panose="020B0604020202020204" pitchFamily="34" charset="0"/>
                  </a:rPr>
                  <a:t>The terminology used is </a:t>
                </a:r>
                <a:r>
                  <a:rPr lang="en-GB" altLang="en-US" b="1">
                    <a:solidFill>
                      <a:srgbClr val="000000"/>
                    </a:solidFill>
                    <a:latin typeface="Arial" panose="020B0604020202020204" pitchFamily="34" charset="0"/>
                    <a:cs typeface="Arial" panose="020B0604020202020204" pitchFamily="34" charset="0"/>
                  </a:rPr>
                  <a:t>Refrigeration Effect </a:t>
                </a:r>
                <a:r>
                  <a:rPr lang="en-GB" altLang="en-US">
                    <a:solidFill>
                      <a:srgbClr val="000000"/>
                    </a:solidFill>
                    <a:latin typeface="Arial" panose="020B0604020202020204" pitchFamily="34" charset="0"/>
                    <a:cs typeface="Arial" panose="020B0604020202020204" pitchFamily="34" charset="0"/>
                  </a:rPr>
                  <a:t>or </a:t>
                </a:r>
                <a:r>
                  <a:rPr lang="en-GB" altLang="en-US" b="1">
                    <a:solidFill>
                      <a:srgbClr val="000000"/>
                    </a:solidFill>
                    <a:latin typeface="Arial" panose="020B0604020202020204" pitchFamily="34" charset="0"/>
                    <a:cs typeface="Arial" panose="020B0604020202020204" pitchFamily="34" charset="0"/>
                  </a:rPr>
                  <a:t>RE</a:t>
                </a:r>
                <a:r>
                  <a:rPr lang="en-GB" altLang="en-US">
                    <a:solidFill>
                      <a:srgbClr val="000000"/>
                    </a:solidFill>
                    <a:latin typeface="Arial" panose="020B0604020202020204" pitchFamily="34" charset="0"/>
                    <a:cs typeface="Arial" panose="020B0604020202020204" pitchFamily="34" charset="0"/>
                  </a:rPr>
                  <a:t>.</a:t>
                </a:r>
              </a:p>
              <a:p>
                <a:pPr algn="ctr">
                  <a:buClr>
                    <a:srgbClr val="000000">
                      <a:lumMod val="100000"/>
                    </a:srgbClr>
                  </a:buClr>
                  <a:buSzPct val="100000"/>
                </a:pPr>
                <a:r>
                  <a:rPr lang="en-GB" altLang="en-US" b="1">
                    <a:solidFill>
                      <a:srgbClr val="000000"/>
                    </a:solidFill>
                    <a:latin typeface="Arial" panose="020B0604020202020204" pitchFamily="34" charset="0"/>
                    <a:cs typeface="Arial" panose="020B0604020202020204" pitchFamily="34" charset="0"/>
                  </a:rPr>
                  <a:t>RE = (</a:t>
                </a:r>
                <a14:m>
                  <m:oMath xmlns:m="http://schemas.openxmlformats.org/officeDocument/2006/math">
                    <m:r>
                      <a:rPr lang="en-GB" altLang="en-US" b="1" i="1">
                        <a:solidFill>
                          <a:srgbClr val="000000"/>
                        </a:solidFill>
                        <a:latin typeface="Cambria Math" panose="02040503050406030204" pitchFamily="18" charset="0"/>
                      </a:rPr>
                      <m:t>𝒉</m:t>
                    </m:r>
                  </m:oMath>
                </a14:m>
                <a:r>
                  <a:rPr lang="en-GB" altLang="en-US" b="1" baseline="-25000">
                    <a:solidFill>
                      <a:srgbClr val="000000"/>
                    </a:solidFill>
                    <a:latin typeface="Arial" panose="020B0604020202020204" pitchFamily="34" charset="0"/>
                    <a:cs typeface="Arial" panose="020B0604020202020204" pitchFamily="34" charset="0"/>
                  </a:rPr>
                  <a:t>1</a:t>
                </a:r>
                <a:r>
                  <a:rPr lang="en-GB" altLang="en-US" b="1">
                    <a:solidFill>
                      <a:srgbClr val="000000"/>
                    </a:solidFill>
                    <a:latin typeface="Arial" panose="020B0604020202020204" pitchFamily="34" charset="0"/>
                    <a:cs typeface="Arial" panose="020B0604020202020204" pitchFamily="34" charset="0"/>
                  </a:rPr>
                  <a:t> – </a:t>
                </a:r>
                <a14:m>
                  <m:oMath xmlns:m="http://schemas.openxmlformats.org/officeDocument/2006/math">
                    <m:r>
                      <a:rPr lang="en-GB" altLang="en-US" b="1" i="1">
                        <a:solidFill>
                          <a:srgbClr val="000000"/>
                        </a:solidFill>
                        <a:latin typeface="Cambria Math" panose="02040503050406030204" pitchFamily="18" charset="0"/>
                      </a:rPr>
                      <m:t>𝒉</m:t>
                    </m:r>
                  </m:oMath>
                </a14:m>
                <a:r>
                  <a:rPr lang="en-GB" altLang="en-US" b="1" baseline="-25000">
                    <a:solidFill>
                      <a:srgbClr val="000000"/>
                    </a:solidFill>
                    <a:latin typeface="Arial" panose="020B0604020202020204" pitchFamily="34" charset="0"/>
                    <a:cs typeface="Arial" panose="020B0604020202020204" pitchFamily="34" charset="0"/>
                  </a:rPr>
                  <a:t>4</a:t>
                </a:r>
                <a:r>
                  <a:rPr lang="en-GB" altLang="en-US" b="1">
                    <a:solidFill>
                      <a:srgbClr val="000000"/>
                    </a:solidFill>
                    <a:latin typeface="Arial" panose="020B0604020202020204" pitchFamily="34" charset="0"/>
                    <a:cs typeface="Arial" panose="020B0604020202020204" pitchFamily="34" charset="0"/>
                  </a:rPr>
                  <a:t> )  (kJ/kg)</a:t>
                </a:r>
                <a:endParaRPr lang="en-US" altLang="en-US" b="1">
                  <a:solidFill>
                    <a:srgbClr val="000000"/>
                  </a:solidFill>
                  <a:latin typeface="Arial" panose="020B0604020202020204" pitchFamily="34" charset="0"/>
                  <a:cs typeface="Arial" panose="020B0604020202020204" pitchFamily="34" charset="0"/>
                </a:endParaRPr>
              </a:p>
              <a:p>
                <a:endParaRPr lang="en-GB"/>
              </a:p>
            </p:txBody>
          </p:sp>
        </mc:Choice>
        <mc:Fallback xmlns="">
          <p:sp>
            <p:nvSpPr>
              <p:cNvPr id="6" name="Content Placeholder 5">
                <a:extLst>
                  <a:ext uri="{FF2B5EF4-FFF2-40B4-BE49-F238E27FC236}">
                    <a16:creationId xmlns:a16="http://schemas.microsoft.com/office/drawing/2014/main" id="{28FCBED9-F25F-1BCF-FEF7-4DB19969451D}"/>
                  </a:ext>
                </a:extLst>
              </p:cNvPr>
              <p:cNvSpPr>
                <a:spLocks noGrp="1" noRot="1" noChangeAspect="1" noMove="1" noResize="1" noEditPoints="1" noAdjustHandles="1" noChangeArrowheads="1" noChangeShapeType="1" noTextEdit="1"/>
              </p:cNvSpPr>
              <p:nvPr>
                <p:ph sz="quarter" idx="10"/>
              </p:nvPr>
            </p:nvSpPr>
            <p:spPr>
              <a:xfrm>
                <a:off x="359999" y="1800000"/>
                <a:ext cx="10808743" cy="4140000"/>
              </a:xfrm>
              <a:blipFill>
                <a:blip r:embed="rId2"/>
                <a:stretch>
                  <a:fillRect l="-1579" t="-1915" r="-1523"/>
                </a:stretch>
              </a:blipFill>
            </p:spPr>
            <p:txBody>
              <a:bodyPr/>
              <a:lstStyle/>
              <a:p>
                <a:r>
                  <a:rPr lang="en-US">
                    <a:noFill/>
                  </a:rPr>
                  <a:t> </a:t>
                </a:r>
              </a:p>
            </p:txBody>
          </p:sp>
        </mc:Fallback>
      </mc:AlternateContent>
    </p:spTree>
    <p:extLst>
      <p:ext uri="{BB962C8B-B14F-4D97-AF65-F5344CB8AC3E}">
        <p14:creationId xmlns:p14="http://schemas.microsoft.com/office/powerpoint/2010/main" val="106782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2F774-DEBF-72A3-9F5D-34EFCE0732A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7B9EBD5-AD0E-6BE3-CD7B-2E10A0B38C1C}"/>
              </a:ext>
            </a:extLst>
          </p:cNvPr>
          <p:cNvSpPr>
            <a:spLocks noGrp="1"/>
          </p:cNvSpPr>
          <p:nvPr>
            <p:ph type="title"/>
          </p:nvPr>
        </p:nvSpPr>
        <p:spPr>
          <a:xfrm>
            <a:off x="252000" y="959222"/>
            <a:ext cx="11628452" cy="646331"/>
          </a:xfrm>
        </p:spPr>
        <p:txBody>
          <a:bodyPr/>
          <a:lstStyle/>
          <a:p>
            <a:r>
              <a:rPr lang="en-US"/>
              <a:t>H</a:t>
            </a:r>
            <a:r>
              <a:rPr lang="en-GB"/>
              <a:t>eat Rejected (HR)</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CD9CF89-B72A-994A-C2C4-12CA0ED6AF87}"/>
                  </a:ext>
                </a:extLst>
              </p:cNvPr>
              <p:cNvSpPr>
                <a:spLocks noGrp="1"/>
              </p:cNvSpPr>
              <p:nvPr>
                <p:ph sz="quarter" idx="10"/>
              </p:nvPr>
            </p:nvSpPr>
            <p:spPr>
              <a:xfrm>
                <a:off x="360000" y="1800000"/>
                <a:ext cx="10623686" cy="4140000"/>
              </a:xfrm>
            </p:spPr>
            <p:txBody>
              <a:bodyPr/>
              <a:lstStyle/>
              <a:p>
                <a:pPr marL="342900" indent="-342900">
                  <a:buClr>
                    <a:srgbClr val="000000">
                      <a:lumMod val="100000"/>
                    </a:srgbClr>
                  </a:buClr>
                  <a:buSzPct val="100000"/>
                  <a:buFont typeface="Arial" panose="020B0604020202020204" pitchFamily="34" charset="0"/>
                  <a:buChar char="•"/>
                </a:pPr>
                <a:r>
                  <a:rPr lang="en-GB" altLang="en-US">
                    <a:solidFill>
                      <a:srgbClr val="000000"/>
                    </a:solidFill>
                    <a:latin typeface="Arial" panose="020B0604020202020204" pitchFamily="34" charset="0"/>
                    <a:cs typeface="Arial" panose="020B0604020202020204" pitchFamily="34" charset="0"/>
                  </a:rPr>
                  <a:t>Heat rejected represents the energy rejected by the refrigerant in the condenser (heat rejected). The basic cycle does not consider any heat loss through the discharge line.</a:t>
                </a:r>
                <a:endParaRPr lang="en-US" altLang="en-US">
                  <a:solidFill>
                    <a:srgbClr val="000000"/>
                  </a:solidFill>
                  <a:latin typeface="Arial" panose="020B0604020202020204" pitchFamily="34" charset="0"/>
                  <a:cs typeface="Arial" panose="020B0604020202020204" pitchFamily="34" charset="0"/>
                </a:endParaRPr>
              </a:p>
              <a:p>
                <a:pPr marL="342900" indent="-342900">
                  <a:buClr>
                    <a:srgbClr val="000000">
                      <a:lumMod val="100000"/>
                    </a:srgbClr>
                  </a:buClr>
                  <a:buSzPct val="100000"/>
                  <a:buFont typeface="Arial" panose="020B0604020202020204" pitchFamily="34" charset="0"/>
                  <a:buChar char="•"/>
                </a:pPr>
                <a:r>
                  <a:rPr lang="en-GB" altLang="en-US">
                    <a:solidFill>
                      <a:srgbClr val="000000"/>
                    </a:solidFill>
                    <a:latin typeface="Arial" panose="020B0604020202020204" pitchFamily="34" charset="0"/>
                    <a:cs typeface="Arial" panose="020B0604020202020204" pitchFamily="34" charset="0"/>
                  </a:rPr>
                  <a:t>It is the difference in enthalpy between the compressor exit (point </a:t>
                </a:r>
                <a14:m>
                  <m:oMath xmlns:m="http://schemas.openxmlformats.org/officeDocument/2006/math">
                    <m:r>
                      <a:rPr lang="en-GB" altLang="en-US" b="1" i="1">
                        <a:solidFill>
                          <a:srgbClr val="000000"/>
                        </a:solidFill>
                        <a:latin typeface="Cambria Math" panose="02040503050406030204" pitchFamily="18" charset="0"/>
                      </a:rPr>
                      <m:t>𝒉</m:t>
                    </m:r>
                  </m:oMath>
                </a14:m>
                <a:r>
                  <a:rPr lang="en-GB" altLang="en-US" b="1" baseline="-25000">
                    <a:solidFill>
                      <a:srgbClr val="000000"/>
                    </a:solidFill>
                    <a:latin typeface="Arial" panose="020B0604020202020204" pitchFamily="34" charset="0"/>
                    <a:cs typeface="Arial" panose="020B0604020202020204" pitchFamily="34" charset="0"/>
                  </a:rPr>
                  <a:t>2</a:t>
                </a:r>
                <a:r>
                  <a:rPr lang="en-GB" altLang="en-US">
                    <a:solidFill>
                      <a:srgbClr val="000000"/>
                    </a:solidFill>
                    <a:latin typeface="Arial" panose="020B0604020202020204" pitchFamily="34" charset="0"/>
                    <a:cs typeface="Arial" panose="020B0604020202020204" pitchFamily="34" charset="0"/>
                  </a:rPr>
                  <a:t> ) and the refrigerant as it enters the expansion device (point </a:t>
                </a:r>
                <a14:m>
                  <m:oMath xmlns:m="http://schemas.openxmlformats.org/officeDocument/2006/math">
                    <m:r>
                      <a:rPr lang="en-GB" altLang="en-US" b="1" i="1">
                        <a:solidFill>
                          <a:srgbClr val="000000"/>
                        </a:solidFill>
                        <a:latin typeface="Cambria Math" panose="02040503050406030204" pitchFamily="18" charset="0"/>
                      </a:rPr>
                      <m:t>𝒉</m:t>
                    </m:r>
                  </m:oMath>
                </a14:m>
                <a:r>
                  <a:rPr lang="en-GB" altLang="en-US" b="1" baseline="-25000">
                    <a:solidFill>
                      <a:srgbClr val="000000"/>
                    </a:solidFill>
                    <a:latin typeface="Arial" panose="020B0604020202020204" pitchFamily="34" charset="0"/>
                    <a:cs typeface="Arial" panose="020B0604020202020204" pitchFamily="34" charset="0"/>
                  </a:rPr>
                  <a:t>3</a:t>
                </a:r>
                <a:r>
                  <a:rPr lang="en-GB" altLang="en-US">
                    <a:solidFill>
                      <a:srgbClr val="000000"/>
                    </a:solidFill>
                    <a:latin typeface="Arial" panose="020B0604020202020204" pitchFamily="34" charset="0"/>
                    <a:cs typeface="Arial" panose="020B0604020202020204" pitchFamily="34" charset="0"/>
                  </a:rPr>
                  <a:t> ) as plotted on the pH chart.</a:t>
                </a:r>
              </a:p>
              <a:p>
                <a:pPr marL="342900" indent="-342900">
                  <a:buClr>
                    <a:srgbClr val="000000">
                      <a:lumMod val="100000"/>
                    </a:srgbClr>
                  </a:buClr>
                  <a:buSzPct val="100000"/>
                  <a:buFont typeface="Arial" panose="020B0604020202020204" pitchFamily="34" charset="0"/>
                  <a:buChar char="•"/>
                </a:pPr>
                <a:r>
                  <a:rPr lang="en-GB" altLang="en-US">
                    <a:solidFill>
                      <a:srgbClr val="000000"/>
                    </a:solidFill>
                    <a:latin typeface="Arial" panose="020B0604020202020204" pitchFamily="34" charset="0"/>
                    <a:cs typeface="Arial" panose="020B0604020202020204" pitchFamily="34" charset="0"/>
                  </a:rPr>
                  <a:t>The terminology used is </a:t>
                </a:r>
                <a:r>
                  <a:rPr lang="en-GB" altLang="en-US" b="1">
                    <a:solidFill>
                      <a:srgbClr val="000000"/>
                    </a:solidFill>
                    <a:latin typeface="Arial" panose="020B0604020202020204" pitchFamily="34" charset="0"/>
                    <a:cs typeface="Arial" panose="020B0604020202020204" pitchFamily="34" charset="0"/>
                  </a:rPr>
                  <a:t>Heat Rejected </a:t>
                </a:r>
                <a:r>
                  <a:rPr lang="en-GB" altLang="en-US">
                    <a:solidFill>
                      <a:srgbClr val="000000"/>
                    </a:solidFill>
                    <a:latin typeface="Arial" panose="020B0604020202020204" pitchFamily="34" charset="0"/>
                    <a:cs typeface="Arial" panose="020B0604020202020204" pitchFamily="34" charset="0"/>
                  </a:rPr>
                  <a:t>or </a:t>
                </a:r>
                <a:r>
                  <a:rPr lang="en-GB" altLang="en-US" b="1">
                    <a:solidFill>
                      <a:srgbClr val="000000"/>
                    </a:solidFill>
                    <a:latin typeface="Arial" panose="020B0604020202020204" pitchFamily="34" charset="0"/>
                    <a:cs typeface="Arial" panose="020B0604020202020204" pitchFamily="34" charset="0"/>
                  </a:rPr>
                  <a:t>HR</a:t>
                </a:r>
                <a:r>
                  <a:rPr lang="en-GB" altLang="en-US">
                    <a:solidFill>
                      <a:srgbClr val="000000"/>
                    </a:solidFill>
                    <a:latin typeface="Arial" panose="020B0604020202020204" pitchFamily="34" charset="0"/>
                    <a:cs typeface="Arial" panose="020B0604020202020204" pitchFamily="34" charset="0"/>
                  </a:rPr>
                  <a:t>.</a:t>
                </a:r>
              </a:p>
              <a:p>
                <a:pPr lvl="1">
                  <a:buNone/>
                </a:pPr>
                <a:endParaRPr lang="en-GB" altLang="en-US">
                  <a:latin typeface="Arial" panose="020B0604020202020204" pitchFamily="34" charset="0"/>
                  <a:cs typeface="Arial" panose="020B0604020202020204" pitchFamily="34" charset="0"/>
                </a:endParaRPr>
              </a:p>
              <a:p>
                <a:pPr lvl="1" algn="ctr">
                  <a:buNone/>
                </a:pPr>
                <a:r>
                  <a:rPr lang="en-GB" altLang="en-US" b="1">
                    <a:latin typeface="Arial" panose="020B0604020202020204" pitchFamily="34" charset="0"/>
                    <a:cs typeface="Arial" panose="020B0604020202020204" pitchFamily="34" charset="0"/>
                  </a:rPr>
                  <a:t>HR= (</a:t>
                </a:r>
                <a14:m>
                  <m:oMath xmlns:m="http://schemas.openxmlformats.org/officeDocument/2006/math">
                    <m:r>
                      <a:rPr lang="en-GB" altLang="en-US" b="1" i="1">
                        <a:latin typeface="Cambria Math" panose="02040503050406030204" pitchFamily="18" charset="0"/>
                      </a:rPr>
                      <m:t>𝒉</m:t>
                    </m:r>
                  </m:oMath>
                </a14:m>
                <a:r>
                  <a:rPr lang="en-GB" altLang="en-US" b="1" baseline="-25000">
                    <a:latin typeface="Arial" panose="020B0604020202020204" pitchFamily="34" charset="0"/>
                    <a:cs typeface="Arial" panose="020B0604020202020204" pitchFamily="34" charset="0"/>
                  </a:rPr>
                  <a:t>2</a:t>
                </a:r>
                <a:r>
                  <a:rPr lang="en-GB" altLang="en-US" b="1">
                    <a:latin typeface="Arial" panose="020B0604020202020204" pitchFamily="34" charset="0"/>
                    <a:cs typeface="Arial" panose="020B0604020202020204" pitchFamily="34" charset="0"/>
                  </a:rPr>
                  <a:t> – </a:t>
                </a:r>
                <a14:m>
                  <m:oMath xmlns:m="http://schemas.openxmlformats.org/officeDocument/2006/math">
                    <m:r>
                      <a:rPr lang="en-GB" altLang="en-US" b="1" i="1">
                        <a:latin typeface="Cambria Math" panose="02040503050406030204" pitchFamily="18" charset="0"/>
                      </a:rPr>
                      <m:t>𝒉</m:t>
                    </m:r>
                    <m:r>
                      <a:rPr lang="en-GB" altLang="en-US" b="1" i="1" baseline="-25000" smtClean="0">
                        <a:latin typeface="Cambria Math" panose="02040503050406030204" pitchFamily="18" charset="0"/>
                      </a:rPr>
                      <m:t>𝟑</m:t>
                    </m:r>
                  </m:oMath>
                </a14:m>
                <a:r>
                  <a:rPr lang="en-GB" altLang="en-US" b="1">
                    <a:latin typeface="Arial" panose="020B0604020202020204" pitchFamily="34" charset="0"/>
                    <a:cs typeface="Arial" panose="020B0604020202020204" pitchFamily="34" charset="0"/>
                  </a:rPr>
                  <a:t>)  (kJ/kg)</a:t>
                </a:r>
                <a:endParaRPr lang="en-US" altLang="en-US" b="1">
                  <a:latin typeface="Arial" panose="020B0604020202020204" pitchFamily="34" charset="0"/>
                  <a:cs typeface="Arial" panose="020B0604020202020204" pitchFamily="34" charset="0"/>
                </a:endParaRPr>
              </a:p>
              <a:p>
                <a:endParaRPr lang="en-GB"/>
              </a:p>
            </p:txBody>
          </p:sp>
        </mc:Choice>
        <mc:Fallback xmlns="">
          <p:sp>
            <p:nvSpPr>
              <p:cNvPr id="6" name="Content Placeholder 5">
                <a:extLst>
                  <a:ext uri="{FF2B5EF4-FFF2-40B4-BE49-F238E27FC236}">
                    <a16:creationId xmlns:a16="http://schemas.microsoft.com/office/drawing/2014/main" id="{2CD9CF89-B72A-994A-C2C4-12CA0ED6AF87}"/>
                  </a:ext>
                </a:extLst>
              </p:cNvPr>
              <p:cNvSpPr>
                <a:spLocks noGrp="1" noRot="1" noChangeAspect="1" noMove="1" noResize="1" noEditPoints="1" noAdjustHandles="1" noChangeArrowheads="1" noChangeShapeType="1" noTextEdit="1"/>
              </p:cNvSpPr>
              <p:nvPr>
                <p:ph sz="quarter" idx="10"/>
              </p:nvPr>
            </p:nvSpPr>
            <p:spPr>
              <a:xfrm>
                <a:off x="360000" y="1800000"/>
                <a:ext cx="10623686" cy="4140000"/>
              </a:xfrm>
              <a:blipFill>
                <a:blip r:embed="rId2"/>
                <a:stretch>
                  <a:fillRect l="-1606" t="-1915" r="-1664" b="-3093"/>
                </a:stretch>
              </a:blipFill>
            </p:spPr>
            <p:txBody>
              <a:bodyPr/>
              <a:lstStyle/>
              <a:p>
                <a:r>
                  <a:rPr lang="en-US">
                    <a:noFill/>
                  </a:rPr>
                  <a:t> </a:t>
                </a:r>
              </a:p>
            </p:txBody>
          </p:sp>
        </mc:Fallback>
      </mc:AlternateContent>
    </p:spTree>
    <p:extLst>
      <p:ext uri="{BB962C8B-B14F-4D97-AF65-F5344CB8AC3E}">
        <p14:creationId xmlns:p14="http://schemas.microsoft.com/office/powerpoint/2010/main" val="299042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2AC78-8A03-ECD5-F578-329A5683A1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CBF2428-706C-90B8-E7EC-E92FFD41F4D0}"/>
              </a:ext>
            </a:extLst>
          </p:cNvPr>
          <p:cNvSpPr>
            <a:spLocks noGrp="1"/>
          </p:cNvSpPr>
          <p:nvPr>
            <p:ph type="title"/>
          </p:nvPr>
        </p:nvSpPr>
        <p:spPr>
          <a:xfrm>
            <a:off x="252000" y="959222"/>
            <a:ext cx="11628452" cy="646331"/>
          </a:xfrm>
        </p:spPr>
        <p:txBody>
          <a:bodyPr/>
          <a:lstStyle/>
          <a:p>
            <a:r>
              <a:rPr lang="en-GB"/>
              <a:t>Coefficient of Performance (COP)</a:t>
            </a:r>
          </a:p>
        </p:txBody>
      </p:sp>
      <p:sp>
        <p:nvSpPr>
          <p:cNvPr id="6" name="Content Placeholder 5">
            <a:extLst>
              <a:ext uri="{FF2B5EF4-FFF2-40B4-BE49-F238E27FC236}">
                <a16:creationId xmlns:a16="http://schemas.microsoft.com/office/drawing/2014/main" id="{37D2D7B1-42DF-15E9-E525-9BF5117624AE}"/>
              </a:ext>
            </a:extLst>
          </p:cNvPr>
          <p:cNvSpPr>
            <a:spLocks noGrp="1"/>
          </p:cNvSpPr>
          <p:nvPr>
            <p:ph sz="quarter" idx="10"/>
          </p:nvPr>
        </p:nvSpPr>
        <p:spPr>
          <a:xfrm>
            <a:off x="360000" y="1800000"/>
            <a:ext cx="10699886" cy="4140000"/>
          </a:xfrm>
        </p:spPr>
        <p:txBody>
          <a:bodyPr/>
          <a:lstStyle/>
          <a:p>
            <a:pPr marL="342900" indent="-342900">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Is the measure of the system’s performance efficiency.</a:t>
            </a:r>
          </a:p>
          <a:p>
            <a:pPr marL="342900" indent="-342900">
              <a:buClr>
                <a:srgbClr val="000000">
                  <a:lumMod val="100000"/>
                </a:srgbClr>
              </a:buClr>
              <a:buSzPct val="100000"/>
              <a:buFont typeface="Arial" panose="020B0604020202020204" pitchFamily="34" charset="0"/>
              <a:buChar char="•"/>
            </a:pPr>
            <a:r>
              <a:rPr lang="en-GB">
                <a:solidFill>
                  <a:srgbClr val="000000"/>
                </a:solidFill>
                <a:latin typeface="Arial"/>
                <a:ea typeface="ＭＳ Ｐゴシック"/>
              </a:rPr>
              <a:t>It is very difficult to measure the "efficiency" of a refrigeration or similar systems. However, the ratio of energy transferred against energy required provides one useful measure of efficiency:       </a:t>
            </a:r>
          </a:p>
          <a:p>
            <a:r>
              <a:rPr lang="en-GB"/>
              <a:t>	</a:t>
            </a:r>
          </a:p>
          <a:p>
            <a:pPr algn="ctr"/>
            <a:r>
              <a:rPr lang="en-GB" b="1"/>
              <a:t>COP = </a:t>
            </a:r>
            <a:r>
              <a:rPr lang="en-GB" sz="2800" b="1" u="sng"/>
              <a:t>Useful energy transferred</a:t>
            </a:r>
            <a:endParaRPr lang="en-GB" sz="2800" b="1"/>
          </a:p>
          <a:p>
            <a:r>
              <a:rPr lang="en-GB" sz="2800" b="1">
                <a:ea typeface="ＭＳ Ｐゴシック"/>
              </a:rPr>
              <a:t>		   		  Energy required</a:t>
            </a:r>
            <a:endParaRPr lang="en-GB" b="1">
              <a:ea typeface="ＭＳ Ｐゴシック"/>
            </a:endParaRPr>
          </a:p>
          <a:p>
            <a:endParaRPr lang="en-GB"/>
          </a:p>
        </p:txBody>
      </p:sp>
    </p:spTree>
    <p:extLst>
      <p:ext uri="{BB962C8B-B14F-4D97-AF65-F5344CB8AC3E}">
        <p14:creationId xmlns:p14="http://schemas.microsoft.com/office/powerpoint/2010/main" val="52265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D001A-CA22-87FB-8FB4-2FD5EACDA49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EA6D7FA-D348-FAC9-E511-C1A00948272D}"/>
              </a:ext>
            </a:extLst>
          </p:cNvPr>
          <p:cNvSpPr>
            <a:spLocks noGrp="1"/>
          </p:cNvSpPr>
          <p:nvPr>
            <p:ph type="title"/>
          </p:nvPr>
        </p:nvSpPr>
        <p:spPr>
          <a:xfrm>
            <a:off x="252000" y="959222"/>
            <a:ext cx="11628452" cy="646331"/>
          </a:xfrm>
        </p:spPr>
        <p:txBody>
          <a:bodyPr/>
          <a:lstStyle/>
          <a:p>
            <a:r>
              <a:rPr lang="en-GB"/>
              <a:t>Coefficient of Performance (COP)</a:t>
            </a:r>
          </a:p>
        </p:txBody>
      </p:sp>
      <p:sp>
        <p:nvSpPr>
          <p:cNvPr id="6" name="Content Placeholder 5">
            <a:extLst>
              <a:ext uri="{FF2B5EF4-FFF2-40B4-BE49-F238E27FC236}">
                <a16:creationId xmlns:a16="http://schemas.microsoft.com/office/drawing/2014/main" id="{2CACED6F-3C4E-DD83-8929-AE48D36E3212}"/>
              </a:ext>
            </a:extLst>
          </p:cNvPr>
          <p:cNvSpPr>
            <a:spLocks noGrp="1"/>
          </p:cNvSpPr>
          <p:nvPr>
            <p:ph sz="quarter" idx="10"/>
          </p:nvPr>
        </p:nvSpPr>
        <p:spPr>
          <a:xfrm>
            <a:off x="359999" y="1800000"/>
            <a:ext cx="10427743" cy="4140000"/>
          </a:xfrm>
        </p:spPr>
        <p:txBody>
          <a:bodyPr/>
          <a:lstStyle/>
          <a:p>
            <a:pPr marL="342900" indent="-342900">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This relationship is known as the Coefficient of Performance (COP).</a:t>
            </a:r>
          </a:p>
          <a:p>
            <a:pPr marL="342900" indent="-342900">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The Coefficient of Performance is the ratio of the Refrigeration Effect to the Work Done.</a:t>
            </a:r>
          </a:p>
          <a:p>
            <a:endParaRPr lang="en-GB"/>
          </a:p>
          <a:p>
            <a:r>
              <a:rPr lang="en-GB"/>
              <a:t>	</a:t>
            </a:r>
            <a:r>
              <a:rPr lang="en-GB" sz="2800"/>
              <a:t>COP   =     </a:t>
            </a:r>
            <a:r>
              <a:rPr lang="en-GB" sz="2800" u="sng"/>
              <a:t>RE</a:t>
            </a:r>
            <a:r>
              <a:rPr lang="en-GB" sz="2800"/>
              <a:t>       =    </a:t>
            </a:r>
            <a:r>
              <a:rPr lang="en-GB" sz="2800" u="sng"/>
              <a:t>kj/kg </a:t>
            </a:r>
            <a:r>
              <a:rPr lang="en-GB" sz="2800"/>
              <a:t>  NO units, it’s a ratio</a:t>
            </a:r>
          </a:p>
          <a:p>
            <a:r>
              <a:rPr lang="en-GB" sz="2800"/>
              <a:t>	                  WD            kj/kg</a:t>
            </a:r>
          </a:p>
          <a:p>
            <a:r>
              <a:rPr lang="en-GB" b="1"/>
              <a:t>Note:</a:t>
            </a:r>
            <a:r>
              <a:rPr lang="en-GB"/>
              <a:t>	The higher the COP, the more efficient the system.</a:t>
            </a:r>
          </a:p>
          <a:p>
            <a:r>
              <a:rPr lang="en-GB"/>
              <a:t> </a:t>
            </a:r>
          </a:p>
          <a:p>
            <a:endParaRPr lang="en-GB"/>
          </a:p>
        </p:txBody>
      </p:sp>
    </p:spTree>
    <p:extLst>
      <p:ext uri="{BB962C8B-B14F-4D97-AF65-F5344CB8AC3E}">
        <p14:creationId xmlns:p14="http://schemas.microsoft.com/office/powerpoint/2010/main" val="1741205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47633-CFB5-57E7-BA30-12B19C21A5D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8B2DEBE-EC1D-C09B-A242-5420A370902F}"/>
              </a:ext>
            </a:extLst>
          </p:cNvPr>
          <p:cNvSpPr>
            <a:spLocks noGrp="1"/>
          </p:cNvSpPr>
          <p:nvPr>
            <p:ph type="title"/>
          </p:nvPr>
        </p:nvSpPr>
        <p:spPr>
          <a:xfrm>
            <a:off x="252000" y="959222"/>
            <a:ext cx="11628452" cy="646331"/>
          </a:xfrm>
        </p:spPr>
        <p:txBody>
          <a:bodyPr/>
          <a:lstStyle/>
          <a:p>
            <a:r>
              <a:rPr lang="en-GB"/>
              <a:t>Mass flow rate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135E018E-ACE7-96CB-E2D8-28676B4BFEDB}"/>
                  </a:ext>
                </a:extLst>
              </p:cNvPr>
              <p:cNvSpPr>
                <a:spLocks noGrp="1"/>
              </p:cNvSpPr>
              <p:nvPr>
                <p:ph sz="quarter" idx="10"/>
              </p:nvPr>
            </p:nvSpPr>
            <p:spPr>
              <a:xfrm>
                <a:off x="359999" y="1800000"/>
                <a:ext cx="10416857" cy="4140000"/>
              </a:xfrm>
            </p:spPr>
            <p:txBody>
              <a:bodyPr/>
              <a:lstStyle/>
              <a:p>
                <a:pPr marL="342900" indent="-342900">
                  <a:buFont typeface="Arial" panose="020B0604020202020204" pitchFamily="34" charset="0"/>
                  <a:buChar char="•"/>
                </a:pPr>
                <a:r>
                  <a:rPr lang="en-GB"/>
                  <a:t>The readings from the Ph chart are per unit mass (1 kg) of the refrigerant.  </a:t>
                </a:r>
              </a:p>
              <a:p>
                <a:pPr marL="342900" indent="-342900">
                  <a:buFont typeface="Arial" panose="020B0604020202020204" pitchFamily="34" charset="0"/>
                  <a:buChar char="•"/>
                </a:pPr>
                <a:r>
                  <a:rPr lang="en-GB"/>
                  <a:t>This means that the Refrigeration Effect is only an indication of the actual amount of heat absorbed if 1kg of the refrigerant is circulated.</a:t>
                </a:r>
              </a:p>
              <a:p>
                <a:endParaRPr lang="en-GB"/>
              </a:p>
              <a:p>
                <a:pPr marL="342900" indent="-342900">
                  <a:buFont typeface="Arial" panose="020B0604020202020204" pitchFamily="34" charset="0"/>
                  <a:buChar char="•"/>
                </a:pPr>
                <a:r>
                  <a:rPr lang="en-GB"/>
                  <a:t>The amount of refrigerant flowing in a specified time is called the </a:t>
                </a:r>
                <a:r>
                  <a:rPr lang="en-GB" b="1"/>
                  <a:t>mass flow rate (</a:t>
                </a:r>
                <a14:m>
                  <m:oMath xmlns:m="http://schemas.openxmlformats.org/officeDocument/2006/math">
                    <m:acc>
                      <m:accPr>
                        <m:chr m:val="̇"/>
                        <m:ctrlPr>
                          <a:rPr lang="en-US" altLang="en-US" b="1" i="1">
                            <a:latin typeface="Cambria Math" panose="02040503050406030204" pitchFamily="18" charset="0"/>
                          </a:rPr>
                        </m:ctrlPr>
                      </m:accPr>
                      <m:e>
                        <m:r>
                          <a:rPr lang="en-GB" altLang="en-US" b="1" i="1">
                            <a:latin typeface="Cambria Math" panose="02040503050406030204" pitchFamily="18" charset="0"/>
                          </a:rPr>
                          <m:t>𝒎</m:t>
                        </m:r>
                      </m:e>
                    </m:acc>
                  </m:oMath>
                </a14:m>
                <a:r>
                  <a:rPr lang="en-GB" b="1"/>
                  <a:t>).</a:t>
                </a:r>
              </a:p>
              <a:p>
                <a:endParaRPr lang="en-GB"/>
              </a:p>
            </p:txBody>
          </p:sp>
        </mc:Choice>
        <mc:Fallback xmlns="">
          <p:sp>
            <p:nvSpPr>
              <p:cNvPr id="6" name="Content Placeholder 5">
                <a:extLst>
                  <a:ext uri="{FF2B5EF4-FFF2-40B4-BE49-F238E27FC236}">
                    <a16:creationId xmlns:a16="http://schemas.microsoft.com/office/drawing/2014/main" id="{135E018E-ACE7-96CB-E2D8-28676B4BFEDB}"/>
                  </a:ext>
                </a:extLst>
              </p:cNvPr>
              <p:cNvSpPr>
                <a:spLocks noGrp="1" noRot="1" noChangeAspect="1" noMove="1" noResize="1" noEditPoints="1" noAdjustHandles="1" noChangeArrowheads="1" noChangeShapeType="1" noTextEdit="1"/>
              </p:cNvSpPr>
              <p:nvPr>
                <p:ph sz="quarter" idx="10"/>
              </p:nvPr>
            </p:nvSpPr>
            <p:spPr>
              <a:xfrm>
                <a:off x="359999" y="1800000"/>
                <a:ext cx="10416857" cy="4140000"/>
              </a:xfrm>
              <a:blipFill>
                <a:blip r:embed="rId2"/>
                <a:stretch>
                  <a:fillRect l="-1638" t="-1915" r="-1872"/>
                </a:stretch>
              </a:blipFill>
            </p:spPr>
            <p:txBody>
              <a:bodyPr/>
              <a:lstStyle/>
              <a:p>
                <a:r>
                  <a:rPr lang="en-US">
                    <a:noFill/>
                  </a:rPr>
                  <a:t> </a:t>
                </a:r>
              </a:p>
            </p:txBody>
          </p:sp>
        </mc:Fallback>
      </mc:AlternateContent>
    </p:spTree>
    <p:extLst>
      <p:ext uri="{BB962C8B-B14F-4D97-AF65-F5344CB8AC3E}">
        <p14:creationId xmlns:p14="http://schemas.microsoft.com/office/powerpoint/2010/main" val="37908357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379362F5307D4995566AF674CD3586" ma:contentTypeVersion="8" ma:contentTypeDescription="Create a new document." ma:contentTypeScope="" ma:versionID="53660a83a74ddf805489059fc48fdaf3">
  <xsd:schema xmlns:xsd="http://www.w3.org/2001/XMLSchema" xmlns:xs="http://www.w3.org/2001/XMLSchema" xmlns:p="http://schemas.microsoft.com/office/2006/metadata/properties" xmlns:ns2="f894e0fc-b389-4469-8859-55cf02ed2ef8" targetNamespace="http://schemas.microsoft.com/office/2006/metadata/properties" ma:root="true" ma:fieldsID="ee85c01b11924fa0d85508106f638177" ns2:_="">
    <xsd:import namespace="f894e0fc-b389-4469-8859-55cf02ed2ef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4e0fc-b389-4469-8859-55cf02ed2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D282AF-3624-45B9-804D-F764465AEF68}">
  <ds:schemaRefs>
    <ds:schemaRef ds:uri="http://schemas.microsoft.com/sharepoint/v3/contenttype/forms"/>
  </ds:schemaRefs>
</ds:datastoreItem>
</file>

<file path=customXml/itemProps2.xml><?xml version="1.0" encoding="utf-8"?>
<ds:datastoreItem xmlns:ds="http://schemas.openxmlformats.org/officeDocument/2006/customXml" ds:itemID="{D5041F6D-BBDE-4B15-9860-57A05AB8973C}">
  <ds:schemaRefs>
    <ds:schemaRef ds:uri="http://purl.org/dc/elements/1.1/"/>
    <ds:schemaRef ds:uri="f894e0fc-b389-4469-8859-55cf02ed2ef8"/>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BAECDFE-FEC9-4C5B-B266-4B9DAA84B1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4e0fc-b389-4469-8859-55cf02ed2e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3666724-00ca-41b5-b6fa-015eacb44368}" enabled="1" method="Privileged" siteId="{b6d3492e-0aa1-4a60-840d-b706a96e670d}" contentBits="1" removed="0"/>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emplate>T Levels Powerpoint Template</Template>
  <TotalTime>2</TotalTime>
  <Words>1679</Words>
  <Application>Microsoft Office PowerPoint</Application>
  <PresentationFormat>Custom</PresentationFormat>
  <Paragraphs>157</Paragraphs>
  <Slides>30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Aptos</vt:lpstr>
      <vt:lpstr>Arial</vt:lpstr>
      <vt:lpstr>Cambria Math</vt:lpstr>
      <vt:lpstr>inherit</vt:lpstr>
      <vt:lpstr>Lucida Grande</vt:lpstr>
      <vt:lpstr>Times New Roman</vt:lpstr>
      <vt:lpstr>1_Default Design</vt:lpstr>
      <vt:lpstr>PowerPoint Presentation</vt:lpstr>
      <vt:lpstr>Introduction</vt:lpstr>
      <vt:lpstr>Objectives</vt:lpstr>
      <vt:lpstr>Work Done (WD)</vt:lpstr>
      <vt:lpstr>Refrigeration Effect (RE)</vt:lpstr>
      <vt:lpstr>Heat Rejected (HR)</vt:lpstr>
      <vt:lpstr>Coefficient of Performance (COP)</vt:lpstr>
      <vt:lpstr>Coefficient of Performance (COP)</vt:lpstr>
      <vt:lpstr>Mass flow rate</vt:lpstr>
      <vt:lpstr>Mass flow rate</vt:lpstr>
      <vt:lpstr>Cooling capacity</vt:lpstr>
      <vt:lpstr>Heating capacity</vt:lpstr>
      <vt:lpstr>Discharge temperature </vt:lpstr>
      <vt:lpstr>h5 Exit of the evaporator - Useful Superheat </vt:lpstr>
      <vt:lpstr>h5 Exit of the evaporator - Useful Superheat </vt:lpstr>
      <vt:lpstr>PowerPoint Presentation</vt:lpstr>
      <vt:lpstr>Quality of refrigerant (x) at h4 </vt:lpstr>
      <vt:lpstr>PowerPoint Presentation</vt:lpstr>
      <vt:lpstr>Specific Volume at suction</vt:lpstr>
      <vt:lpstr>Specific Volume at suction inlet</vt:lpstr>
      <vt:lpstr>PowerPoint Presentation</vt:lpstr>
      <vt:lpstr>Calculating Specific Volume </vt:lpstr>
      <vt:lpstr>Calculating Specific Volume </vt:lpstr>
      <vt:lpstr>Volume Flow Rate</vt:lpstr>
      <vt:lpstr>Compressor Swept Volume</vt:lpstr>
      <vt:lpstr>Compressor Swept Volume</vt:lpstr>
      <vt:lpstr>Compression (Pressure) Ratio </vt:lpstr>
      <vt:lpstr>Compression (Pressure) Ratio</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Thirlwell</dc:creator>
  <cp:lastModifiedBy>Williams, Sian</cp:lastModifiedBy>
  <cp:revision>2</cp:revision>
  <dcterms:created xsi:type="dcterms:W3CDTF">2025-04-15T10:44:23Z</dcterms:created>
  <dcterms:modified xsi:type="dcterms:W3CDTF">2026-03-31T14:31:27Z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lassificationContentMarkingHeaderLocations">
    <vt:lpwstr>1_Default Design:4</vt:lpwstr>
  </property>
  <property fmtid="{D5CDD505-2E9C-101B-9397-08002B2CF9AE}" pid="11" name="ClassificationContentMarkingHeaderText">
    <vt:lpwstr>MEWNOL - INTERNAL</vt:lpwstr>
  </property>
  <property fmtid="{D5CDD505-2E9C-101B-9397-08002B2CF9AE}" pid="12" name="ContentTypeId">
    <vt:lpwstr>0x01010041379362F5307D4995566AF674CD3586</vt:lpwstr>
  </property>
  <property fmtid="{D5CDD505-2E9C-101B-9397-08002B2CF9AE}" pid="13" name="MediaServiceImageTags">
    <vt:lpwstr/>
  </property>
</Properties>
</file>